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48"/>
  </p:notesMasterIdLst>
  <p:handoutMasterIdLst>
    <p:handoutMasterId r:id="rId49"/>
  </p:handoutMasterIdLst>
  <p:sldIdLst>
    <p:sldId id="1217" r:id="rId2"/>
    <p:sldId id="1556" r:id="rId3"/>
    <p:sldId id="1563" r:id="rId4"/>
    <p:sldId id="1410" r:id="rId5"/>
    <p:sldId id="1519" r:id="rId6"/>
    <p:sldId id="1526" r:id="rId7"/>
    <p:sldId id="1564" r:id="rId8"/>
    <p:sldId id="1568" r:id="rId9"/>
    <p:sldId id="1532" r:id="rId10"/>
    <p:sldId id="1489" r:id="rId11"/>
    <p:sldId id="1494" r:id="rId12"/>
    <p:sldId id="1479" r:id="rId13"/>
    <p:sldId id="1565" r:id="rId14"/>
    <p:sldId id="1535" r:id="rId15"/>
    <p:sldId id="1477" r:id="rId16"/>
    <p:sldId id="1543" r:id="rId17"/>
    <p:sldId id="1481" r:id="rId18"/>
    <p:sldId id="1566" r:id="rId19"/>
    <p:sldId id="1482" r:id="rId20"/>
    <p:sldId id="1578" r:id="rId21"/>
    <p:sldId id="1484" r:id="rId22"/>
    <p:sldId id="1549" r:id="rId23"/>
    <p:sldId id="1486" r:id="rId24"/>
    <p:sldId id="1567" r:id="rId25"/>
    <p:sldId id="1509" r:id="rId26"/>
    <p:sldId id="1491" r:id="rId27"/>
    <p:sldId id="1539" r:id="rId28"/>
    <p:sldId id="1493" r:id="rId29"/>
    <p:sldId id="1558" r:id="rId30"/>
    <p:sldId id="1468" r:id="rId31"/>
    <p:sldId id="1469" r:id="rId32"/>
    <p:sldId id="1470" r:id="rId33"/>
    <p:sldId id="1560" r:id="rId34"/>
    <p:sldId id="1555" r:id="rId35"/>
    <p:sldId id="1551" r:id="rId36"/>
    <p:sldId id="1554" r:id="rId37"/>
    <p:sldId id="1553" r:id="rId38"/>
    <p:sldId id="1387" r:id="rId39"/>
    <p:sldId id="1562" r:id="rId40"/>
    <p:sldId id="1455" r:id="rId41"/>
    <p:sldId id="1406" r:id="rId42"/>
    <p:sldId id="1408" r:id="rId43"/>
    <p:sldId id="1576" r:id="rId44"/>
    <p:sldId id="1466" r:id="rId45"/>
    <p:sldId id="1462" r:id="rId46"/>
    <p:sldId id="1461" r:id="rId47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1pPr>
    <a:lvl2pPr marL="457146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2pPr>
    <a:lvl3pPr marL="914293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3pPr>
    <a:lvl4pPr marL="137144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4pPr>
    <a:lvl5pPr marL="1828586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5pPr>
    <a:lvl6pPr marL="2285733" algn="l" defTabSz="914293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6pPr>
    <a:lvl7pPr marL="2742879" algn="l" defTabSz="914293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7pPr>
    <a:lvl8pPr marL="3200026" algn="l" defTabSz="914293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8pPr>
    <a:lvl9pPr marL="3657172" algn="l" defTabSz="914293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09999"/>
    <a:srgbClr val="FFCCCC"/>
    <a:srgbClr val="FF3300"/>
    <a:srgbClr val="9999FF"/>
    <a:srgbClr val="FF0000"/>
    <a:srgbClr val="00CC66"/>
    <a:srgbClr val="FF9933"/>
    <a:srgbClr val="FFCC00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vertBarState="maximized">
    <p:restoredLeft sz="18201" autoAdjust="0"/>
    <p:restoredTop sz="94600" autoAdjust="0"/>
  </p:normalViewPr>
  <p:slideViewPr>
    <p:cSldViewPr>
      <p:cViewPr varScale="1">
        <p:scale>
          <a:sx n="131" d="100"/>
          <a:sy n="131" d="100"/>
        </p:scale>
        <p:origin x="-1008" y="-102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20"/>
    </p:cViewPr>
  </p:sorterViewPr>
  <p:notesViewPr>
    <p:cSldViewPr>
      <p:cViewPr varScale="1">
        <p:scale>
          <a:sx n="98" d="100"/>
          <a:sy n="98" d="100"/>
        </p:scale>
        <p:origin x="-3540" y="-90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4A8B76E-066F-4F1C-9F3C-7B0A59AF6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92420B3-3334-4F22-B057-47A198518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4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9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44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58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73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008D5-44D2-47AC-B613-7D6CD12137F8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A2EBBE-8452-4571-BF25-2AC175F9E190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1FF75-E8C3-492F-BABE-A92989F3199B}" type="slidenum">
              <a:rPr lang="en-US">
                <a:latin typeface="Arial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6650" y="684213"/>
            <a:ext cx="4667250" cy="35004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1A6C6A-88AA-4188-81D8-3B0C6D259A9C}" type="slidenum">
              <a:rPr lang="en-US"/>
              <a:pPr/>
              <a:t>45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1A6C6A-88AA-4188-81D8-3B0C6D259A9C}" type="slidenum">
              <a:rPr lang="en-US"/>
              <a:pPr/>
              <a:t>46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2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29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30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31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32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0DE11-F91C-4686-871F-3B43427F416C}" type="slidenum">
              <a:rPr lang="en-US" smtClean="0">
                <a:latin typeface="Times New Roman" charset="0"/>
              </a:rPr>
              <a:pPr>
                <a:defRPr/>
              </a:pPr>
              <a:t>33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5F7B4-D649-4CF1-B631-CCD81F4E6D6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8C4AE-92B7-4C19-B49F-F57CACBC011B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latin typeface="Helvetic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latin typeface="Helvetic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F9D09-F653-429E-96EA-8CC00E398878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192EA-3211-41DA-874E-4E33D0390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1" name="Picture 1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2052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2053" name="Picture 1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578601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1"/>
            <a:ext cx="793750" cy="184666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Arial" pitchFamily="34" charset="0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18A822BA-1D52-441A-ACBD-39114DA4C037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1"/>
            <a:ext cx="5486400" cy="215431"/>
          </a:xfrm>
          <a:prstGeom prst="rect">
            <a:avLst/>
          </a:prstGeom>
          <a:noFill/>
        </p:spPr>
        <p:txBody>
          <a:bodyPr lIns="91429" tIns="45714" rIns="91429" bIns="45714">
            <a:spAutoFit/>
          </a:bodyPr>
          <a:lstStyle/>
          <a:p>
            <a:pPr algn="ctr">
              <a:defRPr/>
            </a:pPr>
            <a:r>
              <a:rPr lang="en-US" sz="800" i="0" dirty="0" smtClean="0">
                <a:solidFill>
                  <a:srgbClr val="3333CC"/>
                </a:solidFill>
              </a:rPr>
              <a:t>FES </a:t>
            </a:r>
            <a:r>
              <a:rPr lang="en-US" sz="800" i="0" dirty="0">
                <a:solidFill>
                  <a:srgbClr val="3333CC"/>
                </a:solidFill>
              </a:rPr>
              <a:t>BPM </a:t>
            </a:r>
            <a:r>
              <a:rPr lang="en-US" sz="800" i="0" dirty="0" smtClean="0">
                <a:solidFill>
                  <a:srgbClr val="3333CC"/>
                </a:solidFill>
              </a:rPr>
              <a:t>for FY2015 FWP</a:t>
            </a:r>
            <a:r>
              <a:rPr lang="en-US" sz="800" i="0" baseline="0" dirty="0" smtClean="0">
                <a:solidFill>
                  <a:srgbClr val="3333CC"/>
                </a:solidFill>
              </a:rPr>
              <a:t> </a:t>
            </a:r>
            <a:r>
              <a:rPr lang="en-US" sz="800" i="0" dirty="0" smtClean="0">
                <a:solidFill>
                  <a:srgbClr val="3333CC"/>
                </a:solidFill>
              </a:rPr>
              <a:t>– NSTX-U Program </a:t>
            </a:r>
            <a:endParaRPr lang="en-US" sz="800" i="0" dirty="0">
              <a:solidFill>
                <a:srgbClr val="3333CC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7" r:id="rId3"/>
    <p:sldLayoutId id="2147483651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14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293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44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58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860" indent="-34286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2867" indent="-22857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306" indent="-22857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453" indent="-22857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8599" indent="-22857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5746" indent="-22857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.jpeg"/><Relationship Id="rId7" Type="http://schemas.openxmlformats.org/officeDocument/2006/relationships/image" Target="../media/image7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69.png"/><Relationship Id="rId4" Type="http://schemas.openxmlformats.org/officeDocument/2006/relationships/image" Target="../media/image76.png"/><Relationship Id="rId9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 anchor="ctr"/>
          <a:lstStyle/>
          <a:p>
            <a:pPr algn="ctr" eaLnBrk="0" hangingPunct="0">
              <a:defRPr/>
            </a:pPr>
            <a:r>
              <a:rPr lang="en-US" sz="3200" i="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34" charset="-128"/>
              </a:rPr>
              <a:t>NSTX-U Research Plans for FY2013-15</a:t>
            </a:r>
            <a:endParaRPr lang="en-US" sz="3200" i="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70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2400" i="0" dirty="0" smtClean="0">
                <a:solidFill>
                  <a:schemeClr val="tx1"/>
                </a:solidFill>
                <a:latin typeface="Arial" charset="0"/>
              </a:rPr>
              <a:t>J. Menard, M. Ono - PPPL</a:t>
            </a:r>
          </a:p>
          <a:p>
            <a:pPr algn="ctr"/>
            <a:r>
              <a:rPr lang="en-US" sz="1600" b="0" dirty="0" smtClean="0">
                <a:solidFill>
                  <a:schemeClr val="tx1"/>
                </a:solidFill>
              </a:rPr>
              <a:t>For the NSTX-U Research Team</a:t>
            </a:r>
            <a:endParaRPr lang="en-US" sz="1600" b="0" dirty="0" smtClean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1676400" y="3352801"/>
            <a:ext cx="5715000" cy="92333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FontTx/>
              <a:buNone/>
            </a:pPr>
            <a:r>
              <a:rPr lang="en-US" sz="2000" i="0" dirty="0" smtClean="0">
                <a:solidFill>
                  <a:srgbClr val="FF0000"/>
                </a:solidFill>
              </a:rPr>
              <a:t>FY2015 FES Budget Planning Meeting</a:t>
            </a:r>
          </a:p>
          <a:p>
            <a:pPr algn="ctr">
              <a:buFontTx/>
              <a:buNone/>
            </a:pPr>
            <a:r>
              <a:rPr lang="en-US" sz="2000" i="0" dirty="0" smtClean="0">
                <a:solidFill>
                  <a:srgbClr val="FF0000"/>
                </a:solidFill>
              </a:rPr>
              <a:t>Germantown, MD</a:t>
            </a:r>
          </a:p>
          <a:p>
            <a:pPr algn="ctr">
              <a:buFontTx/>
              <a:buNone/>
            </a:pPr>
            <a:r>
              <a:rPr lang="en-US" sz="2000" i="0" dirty="0" smtClean="0">
                <a:solidFill>
                  <a:srgbClr val="FF0000"/>
                </a:solidFill>
              </a:rPr>
              <a:t>April 10, </a:t>
            </a:r>
            <a:r>
              <a:rPr lang="en-US" sz="2000" i="0" dirty="0" smtClean="0">
                <a:solidFill>
                  <a:srgbClr val="FF0000"/>
                </a:solidFill>
              </a:rPr>
              <a:t>2013</a:t>
            </a:r>
            <a:endParaRPr lang="en-US" sz="2000" i="0" dirty="0" smtClean="0">
              <a:solidFill>
                <a:srgbClr val="FF0000"/>
              </a:solidFill>
            </a:endParaRP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9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NSTX-U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 dirty="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696200" y="2302276"/>
            <a:ext cx="1295400" cy="432712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18" tIns="45709" rIns="91418" bIns="45709" anchor="b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Culham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Sci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Ctr</a:t>
            </a:r>
            <a:endParaRPr lang="en-US" sz="900" dirty="0">
              <a:solidFill>
                <a:srgbClr val="FF0000"/>
              </a:solidFill>
              <a:latin typeface="Arial" charset="0"/>
            </a:endParaRP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800" dirty="0">
                <a:solidFill>
                  <a:srgbClr val="FF0000"/>
                </a:solidFill>
                <a:latin typeface="Arial" charset="0"/>
              </a:rPr>
              <a:t>Inst for </a:t>
            </a:r>
            <a:r>
              <a:rPr lang="en-US" sz="800" dirty="0" err="1">
                <a:solidFill>
                  <a:srgbClr val="FF0000"/>
                </a:solidFill>
                <a:latin typeface="Arial" charset="0"/>
              </a:rPr>
              <a:t>Nucl</a:t>
            </a:r>
            <a:r>
              <a:rPr lang="en-US" sz="800" dirty="0">
                <a:solidFill>
                  <a:srgbClr val="FF0000"/>
                </a:solidFill>
                <a:latin typeface="Arial" charset="0"/>
              </a:rPr>
              <a:t> Res, Kiev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Ioffe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 Inst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Chonbuk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Natl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Seoul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Natl</a:t>
            </a:r>
            <a:r>
              <a:rPr lang="en-US" sz="900" dirty="0">
                <a:solidFill>
                  <a:srgbClr val="FF0000"/>
                </a:solidFill>
                <a:latin typeface="Arial" charset="0"/>
              </a:rPr>
              <a:t>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ENEA,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Frascati</a:t>
            </a:r>
            <a:endParaRPr lang="en-US" sz="900" dirty="0">
              <a:solidFill>
                <a:srgbClr val="FF0000"/>
              </a:solidFill>
              <a:latin typeface="Arial" charset="0"/>
            </a:endParaRP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CEA,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Cadarache</a:t>
            </a:r>
            <a:endParaRPr lang="en-US" sz="900" dirty="0">
              <a:solidFill>
                <a:srgbClr val="FF0000"/>
              </a:solidFill>
              <a:latin typeface="Arial" charset="0"/>
            </a:endParaRP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IPP,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Jülich</a:t>
            </a:r>
            <a:endParaRPr lang="en-US" sz="900" dirty="0">
              <a:solidFill>
                <a:srgbClr val="FF0000"/>
              </a:solidFill>
              <a:latin typeface="Arial" charset="0"/>
            </a:endParaRP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IPP, </a:t>
            </a:r>
            <a:r>
              <a:rPr lang="en-US" sz="900" dirty="0" err="1">
                <a:solidFill>
                  <a:srgbClr val="FF0000"/>
                </a:solidFill>
                <a:latin typeface="Arial" charset="0"/>
              </a:rPr>
              <a:t>Garching</a:t>
            </a:r>
            <a:endParaRPr lang="en-US" sz="900" dirty="0">
              <a:solidFill>
                <a:srgbClr val="FF0000"/>
              </a:solidFill>
              <a:latin typeface="Arial" charset="0"/>
            </a:endParaRP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 dirty="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100" name="Picture 3" descr="C:\Users\jmenard\Desktop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7038" y="4495800"/>
            <a:ext cx="3078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1" name="Picture 48" descr="ppi221.tmp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057400"/>
            <a:ext cx="1295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2" name="Text Box 152"/>
          <p:cNvSpPr txBox="1">
            <a:spLocks noChangeArrowheads="1"/>
          </p:cNvSpPr>
          <p:nvPr/>
        </p:nvSpPr>
        <p:spPr bwMode="auto">
          <a:xfrm>
            <a:off x="152400" y="2057401"/>
            <a:ext cx="1257300" cy="474050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 err="1">
                <a:solidFill>
                  <a:srgbClr val="0000FF"/>
                </a:solidFill>
                <a:latin typeface="Arial" charset="0"/>
              </a:rPr>
              <a:t>Coll</a:t>
            </a:r>
            <a:r>
              <a:rPr lang="en-US" sz="900" dirty="0">
                <a:solidFill>
                  <a:srgbClr val="0000FF"/>
                </a:solidFill>
                <a:latin typeface="Arial" charset="0"/>
              </a:rPr>
              <a:t> of Wm &amp; Mary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 err="1">
                <a:solidFill>
                  <a:srgbClr val="0000FF"/>
                </a:solidFill>
                <a:latin typeface="Arial" charset="0"/>
              </a:rPr>
              <a:t>CompX</a:t>
            </a:r>
            <a:endParaRPr lang="en-US" sz="900" dirty="0">
              <a:solidFill>
                <a:srgbClr val="0000FF"/>
              </a:solidFill>
              <a:latin typeface="Arial" charset="0"/>
            </a:endParaRP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Old Dominion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 dirty="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2103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4" y="4343400"/>
            <a:ext cx="22748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Advanced Scenarios and Control Research Plans for FY2013-15:</a:t>
            </a:r>
            <a:br>
              <a:rPr lang="en-US" sz="1800" u="sng" dirty="0" smtClean="0"/>
            </a:br>
            <a:r>
              <a:rPr lang="en-US" sz="2000" dirty="0" smtClean="0"/>
              <a:t>Develop advanced control algorithms, explore new NSTX-U scenarios</a:t>
            </a:r>
            <a:endParaRPr lang="en-US" sz="1800" u="sng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486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JRT-2013: </a:t>
            </a:r>
            <a:r>
              <a:rPr lang="en-US" sz="2000" dirty="0" smtClean="0"/>
              <a:t>“Evaluate stationary enhanced confinement regimes without large Edge Localized Modes (ELMs), and to improve understanding of the underlying physical mechanisms that allow increased edge particle transport while maintaining a strong thermal transport barrier” </a:t>
            </a:r>
            <a:r>
              <a:rPr lang="en-US" sz="1800" i="1" dirty="0" smtClean="0">
                <a:solidFill>
                  <a:schemeClr val="accent2"/>
                </a:solidFill>
              </a:rPr>
              <a:t>(Led by S. Gerhardt)</a:t>
            </a:r>
            <a:endParaRPr lang="en-US" sz="2000" i="1" dirty="0" smtClean="0">
              <a:solidFill>
                <a:schemeClr val="accent2"/>
              </a:solidFill>
            </a:endParaRPr>
          </a:p>
          <a:p>
            <a:pPr>
              <a:defRPr/>
            </a:pPr>
            <a:endParaRPr lang="en-US" sz="600" dirty="0" smtClean="0"/>
          </a:p>
          <a:p>
            <a:pPr>
              <a:defRPr/>
            </a:pPr>
            <a:r>
              <a:rPr lang="en-US" dirty="0" smtClean="0"/>
              <a:t>FY13-14: Develop and implement advanced control algorithms in preparation for NSTX-U operation</a:t>
            </a:r>
          </a:p>
          <a:p>
            <a:pPr lvl="1">
              <a:defRPr/>
            </a:pPr>
            <a:r>
              <a:rPr lang="en-US" dirty="0" smtClean="0"/>
              <a:t>Snowflake control on DIII-D (PPPL+LLNL+GA)</a:t>
            </a:r>
          </a:p>
          <a:p>
            <a:pPr lvl="1">
              <a:defRPr/>
            </a:pPr>
            <a:r>
              <a:rPr lang="en-US" dirty="0" smtClean="0"/>
              <a:t>J profile control using on/off-axis 2</a:t>
            </a:r>
            <a:r>
              <a:rPr lang="en-US" baseline="30000" dirty="0" smtClean="0"/>
              <a:t>nd</a:t>
            </a:r>
            <a:r>
              <a:rPr lang="en-US" dirty="0" smtClean="0"/>
              <a:t> NBI (PPPL + Lehigh)</a:t>
            </a:r>
          </a:p>
          <a:p>
            <a:pPr lvl="2">
              <a:defRPr/>
            </a:pPr>
            <a:r>
              <a:rPr lang="en-US" dirty="0" smtClean="0"/>
              <a:t>Implement </a:t>
            </a:r>
            <a:r>
              <a:rPr lang="en-US" dirty="0" err="1" smtClean="0"/>
              <a:t>rt</a:t>
            </a:r>
            <a:r>
              <a:rPr lang="en-US" dirty="0" smtClean="0"/>
              <a:t>-MSE (Nova Photonics) in </a:t>
            </a:r>
            <a:r>
              <a:rPr lang="en-US" dirty="0" err="1" smtClean="0"/>
              <a:t>rt</a:t>
            </a:r>
            <a:r>
              <a:rPr lang="en-US" dirty="0" smtClean="0"/>
              <a:t>-EFIT for q-profile reconstruction</a:t>
            </a:r>
          </a:p>
          <a:p>
            <a:pPr lvl="1">
              <a:defRPr/>
            </a:pPr>
            <a:r>
              <a:rPr lang="en-US" dirty="0" smtClean="0"/>
              <a:t>Rotation control: 2</a:t>
            </a:r>
            <a:r>
              <a:rPr lang="en-US" baseline="30000" dirty="0" smtClean="0"/>
              <a:t>nd</a:t>
            </a:r>
            <a:r>
              <a:rPr lang="en-US" dirty="0" smtClean="0"/>
              <a:t> NBI deposition flexibility + 3D fields/NTV</a:t>
            </a:r>
          </a:p>
          <a:p>
            <a:pPr>
              <a:lnSpc>
                <a:spcPct val="90000"/>
              </a:lnSpc>
              <a:defRPr/>
            </a:pPr>
            <a:endParaRPr lang="en-US" sz="900" dirty="0" smtClean="0"/>
          </a:p>
          <a:p>
            <a:pPr>
              <a:defRPr/>
            </a:pPr>
            <a:r>
              <a:rPr lang="en-US" dirty="0" smtClean="0"/>
              <a:t>FY14-15: Re-establish NSTX-U control and plasma scenarios</a:t>
            </a:r>
          </a:p>
          <a:p>
            <a:pPr>
              <a:defRPr/>
            </a:pPr>
            <a:r>
              <a:rPr lang="en-US" dirty="0" smtClean="0"/>
              <a:t>FY15: Assess new 2</a:t>
            </a:r>
            <a:r>
              <a:rPr lang="en-US" baseline="30000" dirty="0" smtClean="0"/>
              <a:t>nd</a:t>
            </a:r>
            <a:r>
              <a:rPr lang="en-US" dirty="0" smtClean="0"/>
              <a:t> NBI current-drive vs. R</a:t>
            </a:r>
            <a:r>
              <a:rPr lang="en-US" baseline="-25000" dirty="0" smtClean="0"/>
              <a:t>TAN</a:t>
            </a:r>
            <a:r>
              <a:rPr lang="en-US" dirty="0" smtClean="0"/>
              <a:t>, n</a:t>
            </a:r>
            <a:r>
              <a:rPr lang="en-US" baseline="-25000" dirty="0" smtClean="0"/>
              <a:t>e</a:t>
            </a:r>
            <a:r>
              <a:rPr lang="en-US" dirty="0" smtClean="0"/>
              <a:t>, outer gap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FF0000"/>
                </a:solidFill>
              </a:rPr>
              <a:t> Push toward 100% non-inductive operation at higher B</a:t>
            </a:r>
            <a:r>
              <a:rPr lang="en-US" b="1" baseline="-25000" dirty="0" smtClean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, P</a:t>
            </a:r>
            <a:r>
              <a:rPr lang="en-US" b="1" baseline="-25000" dirty="0" smtClean="0">
                <a:solidFill>
                  <a:srgbClr val="FF0000"/>
                </a:solidFill>
              </a:rPr>
              <a:t>NBI</a:t>
            </a:r>
          </a:p>
          <a:p>
            <a:pPr>
              <a:defRPr/>
            </a:pPr>
            <a:r>
              <a:rPr lang="en-US" dirty="0" smtClean="0"/>
              <a:t>FY15: Explore scenarios (</a:t>
            </a:r>
            <a:r>
              <a:rPr lang="en-US" dirty="0" err="1" smtClean="0">
                <a:latin typeface="Symbol" pitchFamily="18" charset="2"/>
              </a:rPr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,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i</a:t>
            </a:r>
            <a:r>
              <a:rPr lang="en-US" dirty="0" smtClean="0"/>
              <a:t>, MHD) at up to 60% higher I</a:t>
            </a:r>
            <a:r>
              <a:rPr lang="en-US" baseline="-25000" dirty="0" smtClean="0"/>
              <a:t>P</a:t>
            </a:r>
            <a:r>
              <a:rPr lang="en-US" dirty="0" smtClean="0"/>
              <a:t>, B</a:t>
            </a:r>
            <a:r>
              <a:rPr lang="en-US" baseline="-25000" dirty="0" smtClean="0"/>
              <a:t>T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62600" y="278639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R14-3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5800" y="563880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R15-3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 is making leading contributions to high-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>
                <a:latin typeface="+mn-lt"/>
              </a:rPr>
              <a:t>N</a:t>
            </a:r>
            <a:r>
              <a:rPr lang="en-US" dirty="0" smtClean="0">
                <a:latin typeface="+mn-lt"/>
              </a:rPr>
              <a:t> &amp; </a:t>
            </a:r>
            <a:r>
              <a:rPr lang="en-US" dirty="0" smtClean="0"/>
              <a:t>disruption warning research, assessing possible 3D coil upgrades</a:t>
            </a:r>
            <a:endParaRPr lang="en-US" dirty="0" smtClean="0">
              <a:solidFill>
                <a:srgbClr val="800000"/>
              </a:solidFill>
            </a:endParaRPr>
          </a:p>
        </p:txBody>
      </p:sp>
      <p:sp>
        <p:nvSpPr>
          <p:cNvPr id="3076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273C22-C402-4A32-AA5B-C300AC9D36CA}" type="slidenum">
              <a:rPr lang="en-US" smtClean="0">
                <a:ea typeface="ＭＳ Ｐゴシック" pitchFamily="34" charset="-128"/>
                <a:cs typeface="Arial" charset="0"/>
              </a:rPr>
              <a:pPr>
                <a:defRPr/>
              </a:pPr>
              <a:t>11</a:t>
            </a:fld>
            <a:endParaRPr lang="en-US" smtClean="0"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133691" y="3781577"/>
            <a:ext cx="3377259" cy="2466823"/>
            <a:chOff x="5286757" y="1066801"/>
            <a:chExt cx="3790414" cy="2768600"/>
          </a:xfrm>
        </p:grpSpPr>
        <p:pic>
          <p:nvPicPr>
            <p:cNvPr id="8" name="Picture 7" descr="Screen shot 2012-10-01 at 1.15.59 PM.pn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6757" y="1066801"/>
              <a:ext cx="3790414" cy="27686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154042" y="2795754"/>
              <a:ext cx="1539182" cy="338542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1600" b="0" i="0" dirty="0" smtClean="0">
                  <a:solidFill>
                    <a:srgbClr val="004080"/>
                  </a:solidFill>
                  <a:latin typeface="+mn-lt"/>
                </a:rPr>
                <a:t>False positives</a:t>
              </a:r>
              <a:endParaRPr lang="en-US" sz="1600" b="0" i="0" dirty="0">
                <a:solidFill>
                  <a:srgbClr val="004080"/>
                </a:solidFill>
                <a:latin typeface="+mn-lt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>
              <a:off x="7239000" y="3150477"/>
              <a:ext cx="12192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4080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srgbClr val="004080">
                  <a:alpha val="43000"/>
                </a:srgbClr>
              </a:outerShdw>
            </a:effectLst>
          </p:spPr>
        </p:cxnSp>
        <p:sp>
          <p:nvSpPr>
            <p:cNvPr id="6" name="TextBox 5"/>
            <p:cNvSpPr txBox="1"/>
            <p:nvPr/>
          </p:nvSpPr>
          <p:spPr>
            <a:xfrm>
              <a:off x="7181436" y="1169277"/>
              <a:ext cx="1752949" cy="153886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US" sz="1400" b="0" i="0" dirty="0" smtClean="0">
                  <a:solidFill>
                    <a:srgbClr val="660066"/>
                  </a:solidFill>
                </a:rPr>
                <a:t>Neutron emission</a:t>
              </a:r>
            </a:p>
            <a:p>
              <a:r>
                <a:rPr lang="en-US" sz="1400" b="0" i="0" dirty="0" smtClean="0">
                  <a:solidFill>
                    <a:srgbClr val="660066"/>
                  </a:solidFill>
                </a:rPr>
                <a:t>RWM growth </a:t>
              </a:r>
            </a:p>
            <a:p>
              <a:r>
                <a:rPr lang="en-US" sz="1400" b="0" i="0" dirty="0" smtClean="0">
                  <a:solidFill>
                    <a:srgbClr val="660066"/>
                  </a:solidFill>
                </a:rPr>
                <a:t>Model locking</a:t>
              </a:r>
            </a:p>
            <a:p>
              <a:r>
                <a:rPr lang="en-US" sz="1400" b="0" i="0" dirty="0" err="1" smtClean="0">
                  <a:solidFill>
                    <a:srgbClr val="660066"/>
                  </a:solidFill>
                </a:rPr>
                <a:t>V</a:t>
              </a:r>
              <a:r>
                <a:rPr lang="en-US" sz="1400" b="0" i="0" baseline="-25000" dirty="0" err="1" smtClean="0">
                  <a:solidFill>
                    <a:srgbClr val="660066"/>
                  </a:solidFill>
                </a:rPr>
                <a:t>loop</a:t>
              </a:r>
              <a:r>
                <a:rPr lang="en-US" sz="1400" b="0" i="0" dirty="0" smtClean="0">
                  <a:solidFill>
                    <a:srgbClr val="660066"/>
                  </a:solidFill>
                </a:rPr>
                <a:t>,</a:t>
              </a:r>
              <a:r>
                <a:rPr lang="en-US" sz="1400" b="0" i="0" dirty="0">
                  <a:solidFill>
                    <a:srgbClr val="660066"/>
                  </a:solidFill>
                </a:rPr>
                <a:t> </a:t>
              </a:r>
              <a:r>
                <a:rPr lang="en-US" sz="1400" b="0" i="0" dirty="0" err="1" smtClean="0">
                  <a:solidFill>
                    <a:srgbClr val="660066"/>
                  </a:solidFill>
                </a:rPr>
                <a:t>v</a:t>
              </a:r>
              <a:r>
                <a:rPr lang="en-US" sz="1400" b="0" i="0" baseline="-25000" dirty="0" err="1" smtClean="0">
                  <a:solidFill>
                    <a:srgbClr val="660066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400" b="0" i="0" dirty="0">
                  <a:solidFill>
                    <a:srgbClr val="660066"/>
                  </a:solidFill>
                  <a:latin typeface="Symbol" charset="2"/>
                  <a:cs typeface="Symbol" charset="2"/>
                </a:rPr>
                <a:t>, </a:t>
              </a:r>
              <a:r>
                <a:rPr lang="en-US" sz="1400" b="0" i="0" dirty="0" err="1" smtClean="0">
                  <a:solidFill>
                    <a:srgbClr val="660066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sz="1400" b="0" i="0" baseline="-25000" dirty="0" err="1" smtClean="0">
                  <a:solidFill>
                    <a:srgbClr val="660066"/>
                  </a:solidFill>
                  <a:latin typeface="+mn-lt"/>
                  <a:cs typeface="Symbol" charset="2"/>
                </a:rPr>
                <a:t>E</a:t>
              </a:r>
              <a:endParaRPr lang="en-US" sz="1400" b="0" i="0" dirty="0">
                <a:solidFill>
                  <a:srgbClr val="660066"/>
                </a:solidFill>
                <a:latin typeface="+mn-lt"/>
              </a:endParaRPr>
            </a:p>
            <a:p>
              <a:r>
                <a:rPr lang="en-US" sz="1400" b="0" i="0" dirty="0" err="1" smtClean="0">
                  <a:solidFill>
                    <a:srgbClr val="660066"/>
                  </a:solidFill>
                </a:rPr>
                <a:t>dZ</a:t>
              </a:r>
              <a:r>
                <a:rPr lang="en-US" sz="1400" b="0" i="0" dirty="0" smtClean="0">
                  <a:solidFill>
                    <a:srgbClr val="660066"/>
                  </a:solidFill>
                </a:rPr>
                <a:t>/</a:t>
              </a:r>
              <a:r>
                <a:rPr lang="en-US" sz="1400" b="0" i="0" dirty="0" err="1" smtClean="0">
                  <a:solidFill>
                    <a:srgbClr val="660066"/>
                  </a:solidFill>
                </a:rPr>
                <a:t>dt</a:t>
              </a:r>
              <a:endParaRPr lang="en-US" sz="1400" b="0" i="0" dirty="0" smtClean="0">
                <a:solidFill>
                  <a:srgbClr val="660066"/>
                </a:solidFill>
              </a:endParaRPr>
            </a:p>
            <a:p>
              <a:r>
                <a:rPr lang="en-US" sz="1400" b="0" i="0" dirty="0" err="1">
                  <a:solidFill>
                    <a:srgbClr val="660066"/>
                  </a:solidFill>
                </a:rPr>
                <a:t>f</a:t>
              </a:r>
              <a:r>
                <a:rPr lang="en-US" sz="1400" b="0" i="0" baseline="-25000" dirty="0" err="1" smtClean="0">
                  <a:solidFill>
                    <a:srgbClr val="660066"/>
                  </a:solidFill>
                </a:rPr>
                <a:t>p</a:t>
              </a:r>
              <a:r>
                <a:rPr lang="en-US" sz="1400" b="0" i="0" dirty="0" smtClean="0">
                  <a:solidFill>
                    <a:srgbClr val="660066"/>
                  </a:solidFill>
                </a:rPr>
                <a:t>, </a:t>
              </a:r>
              <a:r>
                <a:rPr lang="en-US" sz="1400" b="0" i="0" dirty="0" smtClean="0">
                  <a:solidFill>
                    <a:srgbClr val="660066"/>
                  </a:solidFill>
                  <a:latin typeface="Brush Script MT Italic"/>
                  <a:cs typeface="Brush Script MT Italic"/>
                </a:rPr>
                <a:t>l</a:t>
              </a:r>
              <a:r>
                <a:rPr lang="en-US" sz="1400" b="0" i="0" baseline="-25000" dirty="0" smtClean="0">
                  <a:solidFill>
                    <a:srgbClr val="660066"/>
                  </a:solidFill>
                </a:rPr>
                <a:t>i  </a:t>
              </a:r>
              <a:endParaRPr lang="en-US" sz="1400" b="0" i="0" dirty="0" smtClean="0">
                <a:solidFill>
                  <a:srgbClr val="660066"/>
                </a:solidFill>
              </a:endParaRP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657600" y="1905000"/>
            <a:ext cx="533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1775" indent="-231775"/>
            <a:r>
              <a:rPr lang="en-US" sz="2000" b="0" i="0" dirty="0" smtClean="0"/>
              <a:t>Developing disruption warning algorithms</a:t>
            </a:r>
          </a:p>
          <a:p>
            <a:pPr marL="573088" lvl="1" indent="-231775">
              <a:lnSpc>
                <a:spcPct val="90000"/>
              </a:lnSpc>
            </a:pPr>
            <a:r>
              <a:rPr lang="en-US" sz="1800" b="0" i="0" dirty="0" smtClean="0"/>
              <a:t>Based </a:t>
            </a:r>
            <a:r>
              <a:rPr lang="en-US" sz="1800" b="0" i="0" dirty="0"/>
              <a:t>on </a:t>
            </a:r>
            <a:r>
              <a:rPr lang="en-US" sz="1800" b="0" i="0" dirty="0" smtClean="0"/>
              <a:t>sensors + physics-based </a:t>
            </a:r>
            <a:r>
              <a:rPr lang="en-US" sz="1800" b="0" i="0" dirty="0"/>
              <a:t>variables </a:t>
            </a:r>
          </a:p>
          <a:p>
            <a:pPr marL="573088" lvl="1" indent="-231775">
              <a:lnSpc>
                <a:spcPct val="90000"/>
              </a:lnSpc>
            </a:pPr>
            <a:r>
              <a:rPr lang="en-US" sz="1800" b="0" i="0" dirty="0"/>
              <a:t>&lt; 4% missed, 3% false </a:t>
            </a:r>
            <a:r>
              <a:rPr lang="en-US" sz="1800" b="0" i="0" dirty="0" smtClean="0"/>
              <a:t>positives</a:t>
            </a:r>
            <a:endParaRPr lang="en-US" sz="1800" b="0" i="0" dirty="0"/>
          </a:p>
          <a:p>
            <a:pPr marL="573088" lvl="1" indent="-231775">
              <a:lnSpc>
                <a:spcPct val="90000"/>
              </a:lnSpc>
            </a:pPr>
            <a:r>
              <a:rPr lang="en-US" sz="1800" b="0" i="0" dirty="0" smtClean="0"/>
              <a:t>ITER requires 95-98% prediction success</a:t>
            </a:r>
          </a:p>
          <a:p>
            <a:pPr marL="573088" lvl="1" indent="-231775">
              <a:lnSpc>
                <a:spcPct val="90000"/>
              </a:lnSpc>
            </a:pPr>
            <a:r>
              <a:rPr lang="en-US" sz="1800" b="0" i="0" dirty="0" smtClean="0"/>
              <a:t>Will assess applicability/extension to ITER through ITPA Joint Activity, and for ST-FNSF</a:t>
            </a:r>
            <a:endParaRPr lang="en-US" sz="11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114800" y="3886200"/>
            <a:ext cx="472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0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1775" indent="-231775"/>
            <a:r>
              <a:rPr lang="en-US" sz="2000" b="0" i="0" dirty="0" smtClean="0"/>
              <a:t>Identified several off-</a:t>
            </a:r>
            <a:r>
              <a:rPr lang="en-US" sz="2000" b="0" i="0" dirty="0" err="1" smtClean="0"/>
              <a:t>midplane</a:t>
            </a:r>
            <a:r>
              <a:rPr lang="en-US" sz="2000" b="0" i="0" dirty="0" smtClean="0"/>
              <a:t> 3D coil sets favorable for profile, mode control</a:t>
            </a:r>
            <a:endParaRPr lang="en-US" sz="1100" dirty="0" smtClean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76200" y="1104900"/>
            <a:ext cx="3440265" cy="2400300"/>
            <a:chOff x="74372" y="3352800"/>
            <a:chExt cx="2382868" cy="18288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5" y="3352800"/>
              <a:ext cx="2279435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167506" y="3447851"/>
              <a:ext cx="217497" cy="145625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0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-395337" y="3938328"/>
              <a:ext cx="1319942" cy="380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0" dirty="0" smtClean="0">
                  <a:solidFill>
                    <a:schemeClr val="tx1"/>
                  </a:solidFill>
                </a:rPr>
                <a:t>Resonant Field </a:t>
              </a:r>
            </a:p>
            <a:p>
              <a:pPr algn="ctr"/>
              <a:r>
                <a:rPr lang="en-US" sz="1400" i="0" dirty="0" smtClean="0">
                  <a:solidFill>
                    <a:schemeClr val="tx1"/>
                  </a:solidFill>
                </a:rPr>
                <a:t>Amplification (G/G)</a:t>
              </a:r>
              <a:endParaRPr lang="en-US" sz="14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657600" y="1066800"/>
            <a:ext cx="548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0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1775" indent="-231775"/>
            <a:r>
              <a:rPr lang="en-US" sz="2000" b="0" i="0" dirty="0" smtClean="0"/>
              <a:t>n=1 MHD spectroscopy: high </a:t>
            </a:r>
            <a:r>
              <a:rPr lang="en-US" sz="2000" b="0" i="0" dirty="0" err="1" smtClean="0">
                <a:latin typeface="Symbol" pitchFamily="18" charset="2"/>
              </a:rPr>
              <a:t>b</a:t>
            </a:r>
            <a:r>
              <a:rPr lang="en-US" sz="2000" b="0" i="0" baseline="-25000" dirty="0" err="1" smtClean="0"/>
              <a:t>N</a:t>
            </a:r>
            <a:r>
              <a:rPr lang="en-US" sz="2000" b="0" i="0" dirty="0" smtClean="0"/>
              <a:t> can be more stable </a:t>
            </a:r>
            <a:r>
              <a:rPr lang="en-US" sz="2000" b="0" i="0" dirty="0" smtClean="0">
                <a:sym typeface="Wingdings" pitchFamily="2" charset="2"/>
              </a:rPr>
              <a:t> important for advanced scenarios</a:t>
            </a:r>
            <a:endParaRPr lang="en-US" sz="2000" dirty="0" smtClean="0"/>
          </a:p>
        </p:txBody>
      </p:sp>
      <p:sp>
        <p:nvSpPr>
          <p:cNvPr id="25" name="Right Arrow 24"/>
          <p:cNvSpPr/>
          <p:nvPr/>
        </p:nvSpPr>
        <p:spPr bwMode="auto">
          <a:xfrm rot="8216618">
            <a:off x="3423081" y="3473925"/>
            <a:ext cx="445008" cy="228600"/>
          </a:xfrm>
          <a:prstGeom prst="rightArrow">
            <a:avLst>
              <a:gd name="adj1" fmla="val 73585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 rot="10800000">
            <a:off x="3352800" y="1492725"/>
            <a:ext cx="445008" cy="228600"/>
          </a:xfrm>
          <a:prstGeom prst="rightArrow">
            <a:avLst>
              <a:gd name="adj1" fmla="val 73585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96" name="Picture 95" descr="Picture2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572001"/>
            <a:ext cx="3806619" cy="19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53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Macroscopic Stability Research Plans for FY2013-15:</a:t>
            </a:r>
            <a:br>
              <a:rPr lang="en-US" sz="1800" u="sng" dirty="0" smtClean="0"/>
            </a:br>
            <a:r>
              <a:rPr lang="en-US" sz="2000" dirty="0" smtClean="0"/>
              <a:t>Advance disruption warning and 3D coil design, re-establish high-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dirty="0" smtClean="0"/>
              <a:t> ops</a:t>
            </a:r>
            <a:endParaRPr lang="en-US" sz="1800" u="sng" dirty="0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FY13-14: Complete compilation of NSTX disruption database and precursor ID for disruption characterization and prediction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Prepare real-time disruption warning algorithms for NSTX-U</a:t>
            </a:r>
          </a:p>
          <a:p>
            <a:pPr>
              <a:lnSpc>
                <a:spcPct val="90000"/>
              </a:lnSpc>
            </a:pPr>
            <a:endParaRPr lang="en-US" sz="6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FY13-14: Complete physics design of new Non-</a:t>
            </a:r>
            <a:r>
              <a:rPr lang="en-US" dirty="0" err="1" smtClean="0"/>
              <a:t>axisymmetric</a:t>
            </a:r>
            <a:r>
              <a:rPr lang="en-US" dirty="0" smtClean="0"/>
              <a:t> Control Coils (NCC) for RWM, TM, RMP, EFC, NTV/</a:t>
            </a:r>
            <a:r>
              <a:rPr lang="en-US" dirty="0" err="1" smtClean="0"/>
              <a:t>v</a:t>
            </a:r>
            <a:r>
              <a:rPr lang="en-US" baseline="-25000" dirty="0" err="1" smtClean="0">
                <a:latin typeface="Symbol" pitchFamily="18" charset="2"/>
              </a:rPr>
              <a:t>f</a:t>
            </a:r>
            <a:r>
              <a:rPr lang="en-US" dirty="0" smtClean="0"/>
              <a:t> control</a:t>
            </a:r>
            <a:endParaRPr lang="en-US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6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FY14: Understand/model low-density/ramp-up disruptions in NSTX in preparation for low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* operation in NSTX-U scenarios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Leverage DIII-D, KSTAR, MAST collaborations</a:t>
            </a:r>
          </a:p>
          <a:p>
            <a:endParaRPr lang="en-US" sz="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23F36B-F6C6-4B82-ACAB-14926F8F245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4114800"/>
            <a:ext cx="693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lvl="0" indent="-342860" eaLnBrk="0" hangingPunct="0">
              <a:spcBef>
                <a:spcPct val="20000"/>
              </a:spcBef>
              <a:buFontTx/>
              <a:buChar char="•"/>
            </a:pP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FY15: Re-establish n=1-3 error-field correction, RWM control, minimize rotation damping, sustain operation above no-wall stability limit</a:t>
            </a:r>
          </a:p>
          <a:p>
            <a:pPr marL="342860" lvl="0" indent="-342860" eaLnBrk="0" hangingPunct="0">
              <a:spcBef>
                <a:spcPct val="20000"/>
              </a:spcBef>
              <a:buFontTx/>
              <a:buChar char="•"/>
            </a:pPr>
            <a:endParaRPr lang="en-US" sz="300" b="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FY15: Test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poloidal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dependence of Massive Gas Injection (outboard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vs.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private flux region)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8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Longer-term goal:  trigger mitigation via real-time warning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Picture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3962400"/>
            <a:ext cx="1848012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373380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R14-1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0" y="175260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R13-4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FY2013-15 planned research supports </a:t>
            </a:r>
            <a:br>
              <a:rPr lang="en-US" sz="2800" dirty="0" smtClean="0"/>
            </a:br>
            <a:r>
              <a:rPr lang="en-US" sz="2800" dirty="0" smtClean="0"/>
              <a:t>5 highest priority goals for NSTX-U 5 year plan: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8991600" cy="457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Demonstrate stationary 100% non-inductive at performance that extrapolates to ≥ 1MW/m</a:t>
            </a:r>
            <a:r>
              <a:rPr lang="en-US" baseline="30000" dirty="0" smtClean="0"/>
              <a:t>2</a:t>
            </a:r>
            <a:r>
              <a:rPr lang="en-US" dirty="0" smtClean="0"/>
              <a:t> neutron wall loading in FNSF</a:t>
            </a:r>
          </a:p>
          <a:p>
            <a:endParaRPr lang="en-US" sz="700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Access reduced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* and high-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 combined with ability to vary q &amp; rotation to dramatically extend ST plasma understanding</a:t>
            </a:r>
          </a:p>
          <a:p>
            <a:pPr marL="457200" indent="-457200">
              <a:buNone/>
            </a:pPr>
            <a:endParaRPr lang="en-US" sz="7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AutoNum type="arabicPeriod" startAt="3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Develop and understand non-inductive start-up/ramp-up 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to project to ST-FNSF operation with small or no solenoid</a:t>
            </a:r>
          </a:p>
          <a:p>
            <a:pPr>
              <a:buAutoNum type="arabicPeriod" startAt="3"/>
            </a:pPr>
            <a:endParaRPr lang="en-US" sz="7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4.	Develop and utilize high-flux-expansion “snowflake”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divertor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and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radiative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detachment for mitigating very high heat fluxes</a:t>
            </a:r>
          </a:p>
          <a:p>
            <a:endParaRPr lang="en-US" sz="7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5.	Begin to assess high-Z PFCs + liquid lithium to develop high-duty-factor integrated PMI solution for SS-PMI, FNSF, beyond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C317B6-8226-4E36-9643-9EDAD18AE5E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to test/utilize transport models to predict NSTX temperature profiles, identify possible missing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638800"/>
            <a:ext cx="9067800" cy="838200"/>
          </a:xfrm>
        </p:spPr>
        <p:txBody>
          <a:bodyPr/>
          <a:lstStyle/>
          <a:p>
            <a:r>
              <a:rPr lang="en-US" dirty="0" smtClean="0"/>
              <a:t>Over-prediction of core T</a:t>
            </a:r>
            <a:r>
              <a:rPr lang="en-US" baseline="-25000" dirty="0" smtClean="0"/>
              <a:t>e</a:t>
            </a:r>
            <a:r>
              <a:rPr lang="en-US" dirty="0" smtClean="0"/>
              <a:t> in NSTX may be due to transport from GAE/CAE modes not included in gyro-Landau-fluid model</a:t>
            </a:r>
          </a:p>
          <a:p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6756050" y="3376555"/>
            <a:ext cx="2285086" cy="2186045"/>
            <a:chOff x="6528816" y="2819400"/>
            <a:chExt cx="2538984" cy="2428939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6678967" y="2819400"/>
              <a:ext cx="2388833" cy="2428939"/>
              <a:chOff x="7086913" y="1333251"/>
              <a:chExt cx="1911066" cy="2095750"/>
            </a:xfrm>
          </p:grpSpPr>
          <p:pic>
            <p:nvPicPr>
              <p:cNvPr id="9" name="Picture 2" descr="C:\Users\yren\Documents\MATLAB\work_nstx\figure_save\te_prediction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 bwMode="auto">
              <a:xfrm>
                <a:off x="7086913" y="1333251"/>
                <a:ext cx="1911066" cy="2095750"/>
              </a:xfrm>
              <a:prstGeom prst="rect">
                <a:avLst/>
              </a:prstGeom>
              <a:noFill/>
            </p:spPr>
          </p:pic>
          <p:sp>
            <p:nvSpPr>
              <p:cNvPr id="10" name="TextBox 7"/>
              <p:cNvSpPr txBox="1">
                <a:spLocks noChangeArrowheads="1"/>
              </p:cNvSpPr>
              <p:nvPr/>
            </p:nvSpPr>
            <p:spPr bwMode="auto">
              <a:xfrm>
                <a:off x="8061643" y="1456582"/>
                <a:ext cx="800869" cy="295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29" tIns="45714" rIns="91429" bIns="45714">
                <a:spAutoFit/>
              </a:bodyPr>
              <a:lstStyle/>
              <a:p>
                <a:r>
                  <a:rPr lang="en-US" sz="1800" i="0" dirty="0" smtClean="0">
                    <a:solidFill>
                      <a:schemeClr val="tx1"/>
                    </a:solidFill>
                  </a:rPr>
                  <a:t>T</a:t>
                </a:r>
                <a:r>
                  <a:rPr lang="en-US" sz="1800" i="0" baseline="-25000" dirty="0" smtClean="0">
                    <a:solidFill>
                      <a:schemeClr val="tx1"/>
                    </a:solidFill>
                  </a:rPr>
                  <a:t>e </a:t>
                </a:r>
                <a:r>
                  <a:rPr lang="en-US" sz="1800" i="0" dirty="0">
                    <a:solidFill>
                      <a:schemeClr val="tx1"/>
                    </a:solidFill>
                  </a:rPr>
                  <a:t>(</a:t>
                </a:r>
                <a:r>
                  <a:rPr lang="en-US" sz="1800" i="0" dirty="0" err="1">
                    <a:solidFill>
                      <a:schemeClr val="tx1"/>
                    </a:solidFill>
                  </a:rPr>
                  <a:t>keV</a:t>
                </a:r>
                <a:r>
                  <a:rPr lang="en-US" sz="1800" i="0" dirty="0">
                    <a:solidFill>
                      <a:schemeClr val="tx1"/>
                    </a:solidFill>
                  </a:rPr>
                  <a:t>)</a:t>
                </a:r>
                <a:endParaRPr lang="en-US" sz="1800" i="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 bwMode="auto">
            <a:xfrm>
              <a:off x="6528816" y="2819400"/>
              <a:ext cx="457200" cy="19812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803136" y="4648200"/>
              <a:ext cx="152400" cy="2286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724400" y="3364469"/>
            <a:ext cx="2208434" cy="2198131"/>
            <a:chOff x="5076374" y="1358594"/>
            <a:chExt cx="1963053" cy="2136774"/>
          </a:xfrm>
          <a:solidFill>
            <a:schemeClr val="bg1"/>
          </a:solidFill>
        </p:grpSpPr>
        <p:pic>
          <p:nvPicPr>
            <p:cNvPr id="19" name="Picture 18" descr="collisionality_scan_Ti_pred_comparison_2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5076374" y="1358594"/>
              <a:ext cx="1963053" cy="21367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7"/>
            <p:cNvSpPr txBox="1">
              <a:spLocks noChangeArrowheads="1"/>
            </p:cNvSpPr>
            <p:nvPr/>
          </p:nvSpPr>
          <p:spPr bwMode="auto">
            <a:xfrm>
              <a:off x="6136406" y="1495397"/>
              <a:ext cx="777888" cy="295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 i="0" dirty="0" smtClean="0">
                  <a:solidFill>
                    <a:schemeClr val="tx1"/>
                  </a:solidFill>
                </a:rPr>
                <a:t>T</a:t>
              </a:r>
              <a:r>
                <a:rPr lang="en-US" sz="1800" i="0" baseline="-25000" dirty="0" smtClean="0">
                  <a:solidFill>
                    <a:schemeClr val="tx1"/>
                  </a:solidFill>
                </a:rPr>
                <a:t>i </a:t>
              </a:r>
              <a:r>
                <a:rPr lang="en-US" sz="1800" i="0" dirty="0" smtClean="0">
                  <a:solidFill>
                    <a:schemeClr val="tx1"/>
                  </a:solidFill>
                </a:rPr>
                <a:t>(</a:t>
              </a:r>
              <a:r>
                <a:rPr lang="en-US" sz="1800" i="0" dirty="0" err="1" smtClean="0">
                  <a:solidFill>
                    <a:schemeClr val="tx1"/>
                  </a:solidFill>
                </a:rPr>
                <a:t>keV</a:t>
              </a:r>
              <a:r>
                <a:rPr lang="en-US" sz="1800" i="0" dirty="0">
                  <a:solidFill>
                    <a:schemeClr val="tx1"/>
                  </a:solidFill>
                </a:rPr>
                <a:t>)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76200" y="3200400"/>
            <a:ext cx="4648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lvl="0" indent="-34286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Utilizing neoclassical + drift wave models to simulate NSTX T</a:t>
            </a:r>
            <a:r>
              <a:rPr lang="en-US" sz="2400" b="0" i="0" kern="0" baseline="-25000" dirty="0" smtClean="0">
                <a:solidFill>
                  <a:schemeClr val="tx1"/>
                </a:solidFill>
                <a:latin typeface="+mn-lt"/>
                <a:cs typeface="+mn-cs"/>
              </a:rPr>
              <a:t>i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 and T</a:t>
            </a:r>
            <a:r>
              <a:rPr lang="en-US" sz="2400" b="0" i="0" kern="0" baseline="-25000" dirty="0" smtClean="0">
                <a:solidFill>
                  <a:schemeClr val="tx1"/>
                </a:solidFill>
                <a:latin typeface="+mn-lt"/>
                <a:cs typeface="+mn-cs"/>
              </a:rPr>
              <a:t>e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 profiles 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(collaboration with GA)</a:t>
            </a:r>
            <a:endParaRPr lang="en-US" sz="2400" b="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571500" lvl="1" indent="-228600" eaLnBrk="0" hangingPunct="0">
              <a:spcBef>
                <a:spcPct val="20000"/>
              </a:spcBef>
              <a:buFontTx/>
              <a:buChar char="–"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Need model for pedestal </a:t>
            </a:r>
            <a:r>
              <a:rPr lang="en-US" sz="2000" b="0" i="0" kern="0" dirty="0" smtClean="0">
                <a:solidFill>
                  <a:schemeClr val="accent2"/>
                </a:solidFill>
                <a:latin typeface="Symbol" pitchFamily="18" charset="2"/>
              </a:rPr>
              <a:t>c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 </a:t>
            </a:r>
          </a:p>
          <a:p>
            <a:pPr marL="571500" lvl="1" indent="-228600" eaLnBrk="0" hangingPunct="0">
              <a:spcBef>
                <a:spcPct val="20000"/>
              </a:spcBef>
              <a:buFontTx/>
              <a:buChar char="–"/>
            </a:pPr>
            <a:r>
              <a:rPr lang="en-US" sz="2000" b="0" i="0" kern="0" dirty="0" smtClean="0">
                <a:solidFill>
                  <a:schemeClr val="accent2"/>
                </a:solidFill>
              </a:rPr>
              <a:t>Discrepancy in core T</a:t>
            </a:r>
            <a:r>
              <a:rPr lang="en-US" sz="2000" b="0" i="0" kern="0" baseline="-25000" dirty="0" smtClean="0">
                <a:solidFill>
                  <a:schemeClr val="accent2"/>
                </a:solidFill>
              </a:rPr>
              <a:t>e</a:t>
            </a:r>
            <a:r>
              <a:rPr lang="en-US" sz="2000" b="0" i="0" kern="0" dirty="0" smtClean="0">
                <a:solidFill>
                  <a:schemeClr val="accent2"/>
                </a:solidFill>
              </a:rPr>
              <a:t> prediction for beam-heated H-modes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867400" y="1066800"/>
            <a:ext cx="2286000" cy="2286000"/>
            <a:chOff x="5181600" y="1066800"/>
            <a:chExt cx="2286000" cy="2286000"/>
          </a:xfrm>
        </p:grpSpPr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1600" y="1066800"/>
              <a:ext cx="2286000" cy="2091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6553200" y="30142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chemeClr val="tx1"/>
                  </a:solidFill>
                  <a:latin typeface="+mn-lt"/>
                </a:rPr>
                <a:t>r/a</a:t>
              </a:r>
              <a:endParaRPr lang="en-US" sz="16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172200" y="1143000"/>
              <a:ext cx="152400" cy="1524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14293">
                <a:spcBef>
                  <a:spcPct val="20000"/>
                </a:spcBef>
                <a:buFontTx/>
                <a:buChar char="•"/>
              </a:pPr>
              <a:endParaRPr lang="en-US" dirty="0" smtClean="0">
                <a:latin typeface="Helvetica" pitchFamily="-12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77000" y="1170801"/>
              <a:ext cx="8382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800" i="0" dirty="0" smtClean="0"/>
                <a:t>T</a:t>
              </a:r>
              <a:r>
                <a:rPr lang="en-US" sz="1800" i="0" baseline="-25000" dirty="0" smtClean="0"/>
                <a:t>e</a:t>
              </a:r>
              <a:r>
                <a:rPr lang="en-US" sz="1800" i="0" dirty="0" smtClean="0"/>
                <a:t> (</a:t>
              </a:r>
              <a:r>
                <a:rPr lang="en-US" sz="1800" i="0" dirty="0" err="1" smtClean="0"/>
                <a:t>keV</a:t>
              </a:r>
              <a:r>
                <a:rPr lang="en-US" sz="1800" i="0" dirty="0" smtClean="0"/>
                <a:t>)</a:t>
              </a:r>
              <a:endParaRPr lang="en-US" sz="1800" i="0" dirty="0"/>
            </a:p>
          </p:txBody>
        </p:sp>
        <p:sp>
          <p:nvSpPr>
            <p:cNvPr id="26" name="Right Arrow 25"/>
            <p:cNvSpPr/>
            <p:nvPr/>
          </p:nvSpPr>
          <p:spPr bwMode="auto">
            <a:xfrm rot="18182692">
              <a:off x="6222051" y="2168107"/>
              <a:ext cx="934400" cy="158395"/>
            </a:xfrm>
            <a:prstGeom prst="rightArrow">
              <a:avLst>
                <a:gd name="adj1" fmla="val 49748"/>
                <a:gd name="adj2" fmla="val 128014"/>
              </a:avLst>
            </a:prstGeom>
            <a:solidFill>
              <a:schemeClr val="bg1">
                <a:lumMod val="7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76200" y="990600"/>
            <a:ext cx="5486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lvl="0" indent="-342860" eaLnBrk="0" hangingPunct="0">
              <a:spcBef>
                <a:spcPct val="20000"/>
              </a:spcBef>
              <a:buFontTx/>
              <a:buChar char="•"/>
            </a:pP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NSTX H-modes showed broadening of T</a:t>
            </a:r>
            <a:r>
              <a:rPr lang="en-US" sz="2400" b="0" i="0" kern="0" baseline="-25000" dirty="0" smtClean="0">
                <a:solidFill>
                  <a:schemeClr val="tx1"/>
                </a:solidFill>
                <a:latin typeface="+mn-lt"/>
                <a:cs typeface="+mn-cs"/>
              </a:rPr>
              <a:t>e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 profile as B</a:t>
            </a:r>
            <a:r>
              <a:rPr lang="en-US" sz="2400" b="0" i="0" kern="0" baseline="-25000" dirty="0" smtClean="0">
                <a:solidFill>
                  <a:schemeClr val="tx1"/>
                </a:solidFill>
                <a:latin typeface="+mn-lt"/>
                <a:cs typeface="+mn-cs"/>
              </a:rPr>
              <a:t>T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 was increased</a:t>
            </a:r>
          </a:p>
          <a:p>
            <a:pPr marL="571500" lvl="1" indent="-228600" eaLnBrk="0" hangingPunct="0">
              <a:spcBef>
                <a:spcPct val="20000"/>
              </a:spcBef>
              <a:buFontTx/>
              <a:buChar char="–"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Similar broadening trend observed with increased lithium deposition</a:t>
            </a:r>
          </a:p>
          <a:p>
            <a:pPr marL="571500" lvl="1" indent="-228600" eaLnBrk="0" hangingPunct="0">
              <a:spcBef>
                <a:spcPct val="20000"/>
              </a:spcBef>
              <a:buFontTx/>
              <a:buChar char="–"/>
            </a:pPr>
            <a:r>
              <a:rPr lang="en-US" sz="2000" i="0" kern="0" dirty="0" err="1" smtClean="0">
                <a:solidFill>
                  <a:srgbClr val="FF0000"/>
                </a:solidFill>
                <a:latin typeface="+mn-lt"/>
              </a:rPr>
              <a:t>B</a:t>
            </a:r>
            <a:r>
              <a:rPr lang="en-US" sz="2000" i="0" kern="0" baseline="-25000" dirty="0" err="1" smtClean="0">
                <a:solidFill>
                  <a:srgbClr val="FF0000"/>
                </a:solidFill>
                <a:latin typeface="+mn-lt"/>
              </a:rPr>
              <a:t>T</a:t>
            </a:r>
            <a:r>
              <a:rPr lang="en-US" sz="2000" i="0" kern="0" dirty="0" err="1" smtClean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sz="2000" i="0" kern="0" baseline="-25000" dirty="0" err="1" smtClean="0">
                <a:solidFill>
                  <a:srgbClr val="FF0000"/>
                </a:solidFill>
                <a:latin typeface="+mn-lt"/>
              </a:rPr>
              <a:t>E</a:t>
            </a:r>
            <a:r>
              <a:rPr lang="en-US" sz="2000" i="0" kern="0" dirty="0" smtClean="0">
                <a:solidFill>
                  <a:srgbClr val="FF0000"/>
                </a:solidFill>
                <a:latin typeface="+mn-lt"/>
              </a:rPr>
              <a:t> scales as ~1/</a:t>
            </a:r>
            <a:r>
              <a:rPr lang="en-US" sz="2000" i="0" kern="0" dirty="0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000" i="0" kern="0" dirty="0" smtClean="0">
                <a:solidFill>
                  <a:srgbClr val="FF0000"/>
                </a:solidFill>
                <a:latin typeface="+mn-lt"/>
              </a:rPr>
              <a:t>* in both datasets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D638747E-09AD-4C3A-9D13-6024E79E966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Transport and Turbulence Research Plans for FY2013-15: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2000" dirty="0" smtClean="0"/>
              <a:t>Complete turbulence diagnostic design, obtain first </a:t>
            </a:r>
            <a:r>
              <a:rPr lang="en-US" sz="2000" dirty="0" err="1" smtClean="0">
                <a:latin typeface="Symbol" pitchFamily="18" charset="2"/>
              </a:rPr>
              <a:t>t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 data at higher B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I</a:t>
            </a:r>
            <a:r>
              <a:rPr lang="en-US" sz="2000" baseline="-25000" dirty="0" smtClean="0"/>
              <a:t>P</a:t>
            </a:r>
            <a:endParaRPr lang="en-US" sz="1200" baseline="-250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76200" y="2590800"/>
            <a:ext cx="8915400" cy="3962400"/>
          </a:xfrm>
        </p:spPr>
        <p:txBody>
          <a:bodyPr/>
          <a:lstStyle/>
          <a:p>
            <a:r>
              <a:rPr lang="en-US" dirty="0" smtClean="0"/>
              <a:t>FY13-14: Investigate micro-tearing on MAST by varying relevant parameters (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,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eff</a:t>
            </a:r>
            <a:r>
              <a:rPr lang="en-US" dirty="0" smtClean="0"/>
              <a:t>) and using BES diagnostics</a:t>
            </a:r>
          </a:p>
          <a:p>
            <a:endParaRPr lang="en-US" sz="600" dirty="0" smtClean="0"/>
          </a:p>
          <a:p>
            <a:r>
              <a:rPr lang="en-US" dirty="0" smtClean="0">
                <a:latin typeface="Arial" pitchFamily="34" charset="0"/>
              </a:rPr>
              <a:t>FY13-15:  Develop model </a:t>
            </a:r>
            <a:r>
              <a:rPr lang="en-US" dirty="0" err="1" smtClean="0">
                <a:latin typeface="Symbol" pitchFamily="18" charset="2"/>
              </a:rPr>
              <a:t>c</a:t>
            </a:r>
            <a:r>
              <a:rPr lang="en-US" baseline="-25000" dirty="0" err="1" smtClean="0">
                <a:latin typeface="Arial" pitchFamily="34" charset="0"/>
              </a:rPr>
              <a:t>e</a:t>
            </a:r>
            <a:r>
              <a:rPr lang="en-US" baseline="-25000" dirty="0" smtClean="0">
                <a:latin typeface="Arial" pitchFamily="34" charset="0"/>
              </a:rPr>
              <a:t>, AE</a:t>
            </a:r>
            <a:r>
              <a:rPr lang="en-US" dirty="0" smtClean="0">
                <a:latin typeface="Arial" pitchFamily="34" charset="0"/>
              </a:rPr>
              <a:t> using measured CAE/GAE mode structures and ORBIT simulations (w/ EP group)</a:t>
            </a:r>
          </a:p>
          <a:p>
            <a:endParaRPr lang="en-US" sz="600" dirty="0" smtClean="0"/>
          </a:p>
          <a:p>
            <a:r>
              <a:rPr lang="en-US" dirty="0" smtClean="0"/>
              <a:t>FY14-15: Develop and validate reduced transport models using ST data + linear and non-linear gyro-kinetic simulations</a:t>
            </a:r>
          </a:p>
          <a:p>
            <a:endParaRPr lang="en-US" sz="800" dirty="0" smtClean="0"/>
          </a:p>
          <a:p>
            <a:r>
              <a:rPr lang="en-US" dirty="0" smtClean="0"/>
              <a:t>FY15: Extend ST confinement </a:t>
            </a:r>
            <a:r>
              <a:rPr lang="en-US" dirty="0" err="1" smtClean="0"/>
              <a:t>scalings</a:t>
            </a:r>
            <a:r>
              <a:rPr lang="en-US" dirty="0" smtClean="0"/>
              <a:t> and understanding with up to 60% increase in B</a:t>
            </a:r>
            <a:r>
              <a:rPr lang="en-US" baseline="-25000" dirty="0" smtClean="0"/>
              <a:t>T</a:t>
            </a:r>
            <a:r>
              <a:rPr lang="en-US" dirty="0" smtClean="0"/>
              <a:t> and I</a:t>
            </a:r>
            <a:r>
              <a:rPr lang="en-US" baseline="-25000" dirty="0" smtClean="0"/>
              <a:t>P</a:t>
            </a:r>
            <a:r>
              <a:rPr lang="en-US" dirty="0" smtClean="0"/>
              <a:t> (higher in later years)</a:t>
            </a:r>
            <a:endParaRPr lang="en-US" baseline="-25000" dirty="0" smtClean="0"/>
          </a:p>
          <a:p>
            <a:pPr marL="571500" lvl="1" indent="-228600"/>
            <a:r>
              <a:rPr lang="en-US" sz="1800" dirty="0" smtClean="0"/>
              <a:t>Measure low-k </a:t>
            </a:r>
            <a:r>
              <a:rPr lang="en-US" sz="1800" dirty="0" err="1" smtClean="0">
                <a:latin typeface="Symbol" pitchFamily="18" charset="2"/>
              </a:rPr>
              <a:t>d</a:t>
            </a:r>
            <a:r>
              <a:rPr lang="en-US" sz="1800" dirty="0" err="1" smtClean="0"/>
              <a:t>n</a:t>
            </a:r>
            <a:r>
              <a:rPr lang="en-US" sz="1800" dirty="0" smtClean="0"/>
              <a:t> (BES w/ increased edge channel count),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</a:t>
            </a:r>
            <a:r>
              <a:rPr lang="en-US" sz="1800" dirty="0" err="1" smtClean="0"/>
              <a:t>polarimetry</a:t>
            </a:r>
            <a:r>
              <a:rPr lang="en-US" sz="1800" dirty="0" smtClean="0"/>
              <a:t> data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4D8FA3-1173-4C67-8B35-A46415E96C7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1066800"/>
            <a:ext cx="6553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marR="0" lvl="0" indent="-34286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FY13: Complete integrated physics and optical design of the new high-k FIR scattering system for ETG turbulence</a:t>
            </a:r>
          </a:p>
          <a:p>
            <a:pPr marL="571500" marR="0" lvl="1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Measure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&amp;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k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ymbol" pitchFamily="18" charset="2"/>
              </a:rPr>
              <a:t>q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t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o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study turbulence anisotropy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990600"/>
            <a:ext cx="2895600" cy="15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638800" y="179579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R13-1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8200" y="583439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R15-1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improved energetic particle simulation tools and understanding utilizing NSTX data for NSTX-U, ITER, FNSF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6400800" cy="5486400"/>
          </a:xfrm>
        </p:spPr>
        <p:txBody>
          <a:bodyPr/>
          <a:lstStyle/>
          <a:p>
            <a:r>
              <a:rPr lang="en-US" dirty="0" smtClean="0"/>
              <a:t>Expect mode-number up-shift at higher B</a:t>
            </a:r>
          </a:p>
          <a:p>
            <a:pPr marL="571500" lvl="1" indent="-228600"/>
            <a:r>
              <a:rPr lang="en-US" dirty="0" smtClean="0"/>
              <a:t>B will be up to 2x higher in NSTX-U vs. NSTX</a:t>
            </a:r>
          </a:p>
          <a:p>
            <a:pPr marL="571500" lvl="1" indent="-228600"/>
            <a:r>
              <a:rPr lang="en-US" dirty="0" smtClean="0"/>
              <a:t>Broad spectrum possible from large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fast</a:t>
            </a:r>
            <a:r>
              <a:rPr lang="en-US" baseline="-25000" dirty="0" smtClean="0"/>
              <a:t> </a:t>
            </a:r>
            <a:r>
              <a:rPr lang="en-US" dirty="0" smtClean="0"/>
              <a:t>/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Alfvén</a:t>
            </a:r>
            <a:endParaRPr lang="en-US" sz="2800" baseline="-25000" dirty="0" smtClean="0"/>
          </a:p>
          <a:p>
            <a:endParaRPr lang="en-US" sz="800" dirty="0" smtClean="0"/>
          </a:p>
          <a:p>
            <a:r>
              <a:rPr lang="en-US" dirty="0" smtClean="0"/>
              <a:t>Plasma rotation &amp; associated Doppler shift can significantly alter radial gap width</a:t>
            </a:r>
          </a:p>
          <a:p>
            <a:pPr marL="571500" lvl="1" indent="-228600"/>
            <a:r>
              <a:rPr lang="en-US" dirty="0" smtClean="0"/>
              <a:t>NSTX-U rotation expected to be 2-4x higher</a:t>
            </a:r>
          </a:p>
          <a:p>
            <a:pPr marL="571500" lvl="1" indent="-228600"/>
            <a:r>
              <a:rPr lang="en-US" dirty="0" smtClean="0">
                <a:latin typeface="Arial" charset="0"/>
                <a:cs typeface="Geneva" charset="0"/>
              </a:rPr>
              <a:t>Consistent treatment of rotation crucial for correct computation of both drive and damping</a:t>
            </a:r>
          </a:p>
          <a:p>
            <a:pPr marL="971504" lvl="2" indent="-228600"/>
            <a:r>
              <a:rPr lang="en-US" dirty="0" smtClean="0">
                <a:latin typeface="Arial" charset="0"/>
                <a:cs typeface="Geneva" charset="0"/>
              </a:rPr>
              <a:t>Implementing rotation effects in NOVA-K</a:t>
            </a:r>
            <a:endParaRPr lang="en-US" dirty="0" smtClean="0">
              <a:solidFill>
                <a:srgbClr val="2D2DB9"/>
              </a:solidFill>
              <a:latin typeface="Arial" charset="0"/>
              <a:cs typeface="Geneva" charset="0"/>
            </a:endParaRPr>
          </a:p>
          <a:p>
            <a:endParaRPr lang="en-US" sz="800" dirty="0" smtClean="0"/>
          </a:p>
          <a:p>
            <a:r>
              <a:rPr lang="en-US" dirty="0" smtClean="0"/>
              <a:t>Many competing influences on AE stability:</a:t>
            </a:r>
          </a:p>
          <a:p>
            <a:pPr marL="571500" lvl="1" indent="-228600"/>
            <a:r>
              <a:rPr lang="en-US" dirty="0" smtClean="0"/>
              <a:t>Destabilizing effects: higher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fast</a:t>
            </a:r>
            <a:r>
              <a:rPr lang="en-US" dirty="0" smtClean="0"/>
              <a:t>, more tangential injection and resonance with passing ions</a:t>
            </a:r>
          </a:p>
          <a:p>
            <a:pPr marL="571500" lvl="1" indent="-228600"/>
            <a:r>
              <a:rPr lang="en-US" dirty="0" smtClean="0"/>
              <a:t>Stabilizing: Large R</a:t>
            </a:r>
            <a:r>
              <a:rPr lang="en-US" baseline="-25000" dirty="0" smtClean="0"/>
              <a:t>TAN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broader fast-ion density</a:t>
            </a:r>
          </a:p>
          <a:p>
            <a:pPr marL="571500" lvl="1" indent="-228600"/>
            <a:r>
              <a:rPr lang="en-US" dirty="0" smtClean="0"/>
              <a:t>3D fields: direct transport, also thru rotation profile</a:t>
            </a:r>
            <a:endParaRPr lang="en-US" dirty="0"/>
          </a:p>
        </p:txBody>
      </p:sp>
      <p:pic>
        <p:nvPicPr>
          <p:cNvPr id="4" name="Picture 3" descr="gap_modif_rot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1800" y="1905000"/>
            <a:ext cx="2133600" cy="2583971"/>
          </a:xfrm>
          <a:prstGeom prst="rect">
            <a:avLst/>
          </a:prstGeom>
        </p:spPr>
      </p:pic>
      <p:pic>
        <p:nvPicPr>
          <p:cNvPr id="6" name="Picture 10" descr="kperp_btor_formul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66800"/>
            <a:ext cx="2057400" cy="66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12"/>
          <p:cNvGrpSpPr/>
          <p:nvPr/>
        </p:nvGrpSpPr>
        <p:grpSpPr>
          <a:xfrm>
            <a:off x="6705600" y="4648200"/>
            <a:ext cx="2286000" cy="1828800"/>
            <a:chOff x="6019800" y="2895600"/>
            <a:chExt cx="3124200" cy="2393666"/>
          </a:xfrm>
        </p:grpSpPr>
        <p:pic>
          <p:nvPicPr>
            <p:cNvPr id="24" name="Picture 23" descr="RMP_effect_traces_138146_495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19800" y="2895600"/>
              <a:ext cx="3124200" cy="239366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024007" y="3896732"/>
              <a:ext cx="1749552" cy="435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</a:rPr>
                <a:t>GAE activity</a:t>
              </a:r>
              <a:endParaRPr lang="en-US" b="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D638747E-09AD-4C3A-9D13-6024E79E966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Energetic Particle Physics Research Plans for FY2013-15:</a:t>
            </a:r>
            <a:br>
              <a:rPr lang="en-US" sz="1800" u="sng" dirty="0" smtClean="0"/>
            </a:br>
            <a:r>
              <a:rPr lang="en-US" sz="2000" dirty="0" smtClean="0"/>
              <a:t>Develop full + reduced models of fast-ion x-port, characterize new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NBI</a:t>
            </a:r>
            <a:endParaRPr lang="en-US" sz="1800" u="sng" dirty="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839200" cy="3505200"/>
          </a:xfrm>
        </p:spPr>
        <p:txBody>
          <a:bodyPr/>
          <a:lstStyle/>
          <a:p>
            <a:r>
              <a:rPr lang="en-US" dirty="0" smtClean="0"/>
              <a:t>FY13: Collaborate with MAST and DIII-D on AE experiments to provide data for reduced fast-ion transport models</a:t>
            </a:r>
          </a:p>
          <a:p>
            <a:endParaRPr lang="en-US" sz="600" dirty="0" smtClean="0"/>
          </a:p>
          <a:p>
            <a:r>
              <a:rPr lang="en-US" dirty="0" smtClean="0"/>
              <a:t>FY13-14: Develop reduced model for AE-induced fast ion losses – needed for NBICD in STs/ATs/ITER</a:t>
            </a:r>
          </a:p>
          <a:p>
            <a:endParaRPr lang="en-US" sz="600" dirty="0" smtClean="0"/>
          </a:p>
          <a:p>
            <a:r>
              <a:rPr lang="en-US" dirty="0" smtClean="0"/>
              <a:t>FY13-14: Contribute to development of reduced model of electron thermal transport from CAE/GAE</a:t>
            </a:r>
          </a:p>
          <a:p>
            <a:endParaRPr lang="en-US" sz="600" dirty="0" smtClean="0"/>
          </a:p>
          <a:p>
            <a:r>
              <a:rPr lang="en-US" dirty="0" smtClean="0"/>
              <a:t>FY14: Finalize design/implementation of prototype AE antenna and of upgraded </a:t>
            </a:r>
            <a:r>
              <a:rPr lang="en-US" dirty="0" err="1" smtClean="0"/>
              <a:t>ssNPA</a:t>
            </a:r>
            <a:r>
              <a:rPr lang="en-US" dirty="0" smtClean="0"/>
              <a:t> diagnostic</a:t>
            </a:r>
          </a:p>
          <a:p>
            <a:endParaRPr lang="en-US" sz="800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B383D-258B-4A27-A886-E68083E2C75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 descr="ex_nstxu_fi_profs1.pn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943600" y="4724400"/>
            <a:ext cx="3124200" cy="175259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4876800"/>
            <a:ext cx="5486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FY15:  </a:t>
            </a:r>
            <a:r>
              <a:rPr lang="en-US" sz="2400" b="0" i="0" kern="0" dirty="0" err="1" smtClean="0">
                <a:solidFill>
                  <a:schemeClr val="tx1"/>
                </a:solidFill>
                <a:latin typeface="+mn-lt"/>
                <a:cs typeface="+mn-cs"/>
              </a:rPr>
              <a:t>M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easure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fast-ion (FI) density profiles, confinement, current drive, AE stability with new 2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NBI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240539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R14-2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571500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R15-2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FY2013-15 planned research supports </a:t>
            </a:r>
            <a:br>
              <a:rPr lang="en-US" sz="2800" dirty="0" smtClean="0"/>
            </a:br>
            <a:r>
              <a:rPr lang="en-US" sz="2800" dirty="0" smtClean="0"/>
              <a:t>5 highest priority goals for NSTX-U 5 year plan: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8991600" cy="457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Demonstrate stationary 100% non-inductive at performance that extrapolates to ≥ 1MW/m</a:t>
            </a:r>
            <a:r>
              <a:rPr lang="en-US" baseline="30000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neutron wall loading in FNSF</a:t>
            </a:r>
          </a:p>
          <a:p>
            <a:endParaRPr lang="en-US" sz="7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Access reduced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</a:rPr>
              <a:t>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* and high-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combined with ability to vary q &amp; rotation to dramatically extend ST plasma understanding</a:t>
            </a:r>
          </a:p>
          <a:p>
            <a:pPr marL="457200" indent="-457200">
              <a:buNone/>
            </a:pPr>
            <a:endParaRPr lang="en-US" sz="700" dirty="0" smtClean="0"/>
          </a:p>
          <a:p>
            <a:pPr marL="457200" indent="-457200">
              <a:buAutoNum type="arabicPeriod" startAt="3"/>
            </a:pPr>
            <a:r>
              <a:rPr lang="en-US" dirty="0" smtClean="0"/>
              <a:t>Develop and understand non-inductive start-up/ramp-up </a:t>
            </a:r>
            <a:br>
              <a:rPr lang="en-US" dirty="0" smtClean="0"/>
            </a:br>
            <a:r>
              <a:rPr lang="en-US" dirty="0" smtClean="0"/>
              <a:t>to project to ST-FNSF operation with small or no solenoid</a:t>
            </a:r>
          </a:p>
          <a:p>
            <a:pPr>
              <a:buAutoNum type="arabicPeriod" startAt="3"/>
            </a:pPr>
            <a:endParaRPr lang="en-US" sz="7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4.	Develop and utilize high-flux-expansion “snowflake”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divertor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and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radiative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detachment for mitigating very high heat fluxes</a:t>
            </a:r>
          </a:p>
          <a:p>
            <a:endParaRPr lang="en-US" sz="7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5.	Begin to assess high-Z PFCs + liquid lithium to develop high-duty-factor integrated PMI solution for SS-PMI, FNSF, beyond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C317B6-8226-4E36-9643-9EDAD18AE5E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11114"/>
            <a:ext cx="9144000" cy="903287"/>
          </a:xfrm>
        </p:spPr>
        <p:txBody>
          <a:bodyPr/>
          <a:lstStyle/>
          <a:p>
            <a: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  <a:t>Plasma initiation with small or no transformer is unique </a:t>
            </a:r>
            <a:b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</a:br>
            <a:r>
              <a:rPr lang="en-US" smtClean="0">
                <a:solidFill>
                  <a:srgbClr val="0033CC"/>
                </a:solidFill>
                <a:ea typeface="ＭＳ Ｐゴシック" pitchFamily="34" charset="-128"/>
              </a:rPr>
              <a:t>challenge for ST-based Fusion Nuclear Science Facility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0" y="5181600"/>
            <a:ext cx="9067800" cy="1143000"/>
          </a:xfrm>
        </p:spPr>
        <p:txBody>
          <a:bodyPr/>
          <a:lstStyle/>
          <a:p>
            <a:pPr marL="231748" indent="-231748">
              <a:defRPr/>
            </a:pPr>
            <a:r>
              <a:rPr lang="en-US" sz="2000" b="1" dirty="0" smtClean="0"/>
              <a:t>NSTX-U 5 year plan goal:</a:t>
            </a:r>
          </a:p>
          <a:p>
            <a:pPr marL="631751" lvl="1" indent="-231748">
              <a:defRPr/>
            </a:pPr>
            <a:r>
              <a:rPr lang="en-US" dirty="0" smtClean="0"/>
              <a:t>Generate ~0.4MA closed-flux start-up current with </a:t>
            </a:r>
            <a:r>
              <a:rPr lang="en-US" dirty="0" err="1" smtClean="0"/>
              <a:t>helicity</a:t>
            </a:r>
            <a:r>
              <a:rPr lang="en-US" dirty="0" smtClean="0"/>
              <a:t> injection</a:t>
            </a:r>
          </a:p>
          <a:p>
            <a:pPr marL="631751" lvl="1" indent="-231748">
              <a:defRPr/>
            </a:pPr>
            <a:r>
              <a:rPr lang="en-US" dirty="0" smtClean="0"/>
              <a:t>Heat CHI with ECH and/or fast wave, ramp 0.4MA to 0.8-1MA with NBI</a:t>
            </a:r>
          </a:p>
          <a:p>
            <a:pPr>
              <a:buFont typeface="Arial" pitchFamily="34" charset="0"/>
              <a:buNone/>
              <a:defRPr/>
            </a:pPr>
            <a:endParaRPr lang="en-US" sz="2000" b="1" dirty="0" smtClean="0"/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51026"/>
            <a:ext cx="20574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381000" y="1371600"/>
            <a:ext cx="22098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/>
              <a:t>ST-FNSF has no/small central solenoid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BF7E5-5F05-4F35-8777-97D2D16D80B7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1676400"/>
            <a:ext cx="4343400" cy="3276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4928" y="1143000"/>
            <a:ext cx="371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0" dirty="0" smtClean="0">
                <a:solidFill>
                  <a:schemeClr val="accent2"/>
                </a:solidFill>
              </a:rPr>
              <a:t>NSTX-U Non-Inductive Strategy:</a:t>
            </a:r>
            <a:endParaRPr lang="en-US" sz="1800" i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36E80-9298-4372-9D32-CCBB107D4971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915400" cy="51054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NSTX-U mission, priorities, FY13-15 overview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FY13-15 research plans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Milestone summary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ITPA contributions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ST-FNSF mission and configuration study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support non-inductive start-up/ramp-up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914400"/>
            <a:ext cx="4648200" cy="1676400"/>
          </a:xfrm>
        </p:spPr>
        <p:txBody>
          <a:bodyPr rIns="0"/>
          <a:lstStyle/>
          <a:p>
            <a:pPr marL="171450" indent="-171450"/>
            <a:r>
              <a:rPr lang="en-US" sz="2000" dirty="0" smtClean="0"/>
              <a:t>TRANSP:  NSTX-U more tangential NBI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3-4x higher CD at low I</a:t>
            </a:r>
            <a:r>
              <a:rPr lang="en-US" sz="2000" baseline="-25000" dirty="0" smtClean="0"/>
              <a:t>P </a:t>
            </a:r>
            <a:r>
              <a:rPr lang="en-US" sz="1800" dirty="0" smtClean="0"/>
              <a:t>(0.4MA)</a:t>
            </a:r>
            <a:endParaRPr lang="en-US" sz="2000" dirty="0" smtClean="0"/>
          </a:p>
          <a:p>
            <a:pPr marL="342900" lvl="1" indent="-171450"/>
            <a:r>
              <a:rPr lang="en-US" sz="1800" dirty="0" smtClean="0">
                <a:latin typeface="Arial Narrow" pitchFamily="34" charset="0"/>
              </a:rPr>
              <a:t>1.5-2x higher CD efficiency, 2x higher absorption</a:t>
            </a:r>
          </a:p>
          <a:p>
            <a:pPr marL="171450" indent="-171450"/>
            <a:r>
              <a:rPr lang="en-US" sz="2000" dirty="0" smtClean="0"/>
              <a:t>TSC: non-inductive ramp-up from 0.4MA to 1MA possible w/ BS + NBI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4787" y="2667000"/>
            <a:ext cx="33034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9906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 code successfully simulates CHI I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~200kA achieved in NSTX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4495800"/>
            <a:ext cx="472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TSC +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tools included in 5 year plan support CHI I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400kA in NSTX-U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952707" cy="25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986339" y="1893948"/>
            <a:ext cx="3204661" cy="2373252"/>
            <a:chOff x="5045394" y="1329654"/>
            <a:chExt cx="4005827" cy="296656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597" b="-1"/>
            <a:stretch/>
          </p:blipFill>
          <p:spPr>
            <a:xfrm>
              <a:off x="5519956" y="1573105"/>
              <a:ext cx="3531265" cy="236273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385033" y="3884636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>
                  <a:solidFill>
                    <a:schemeClr val="tx1"/>
                  </a:solidFill>
                </a:rPr>
                <a:t>0</a:t>
              </a:r>
              <a:endParaRPr lang="en-US" sz="90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49255" y="1329654"/>
              <a:ext cx="846589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50" i="0" dirty="0" smtClean="0">
                  <a:solidFill>
                    <a:srgbClr val="0000FF"/>
                  </a:solidFill>
                </a:rPr>
                <a:t>1.0 </a:t>
              </a:r>
              <a:r>
                <a:rPr lang="en-US" sz="1050" i="0" dirty="0" err="1" smtClean="0">
                  <a:solidFill>
                    <a:srgbClr val="0000FF"/>
                  </a:solidFill>
                </a:rPr>
                <a:t>ms</a:t>
              </a:r>
              <a:endParaRPr lang="en-US" sz="1050" i="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00645" y="1329654"/>
              <a:ext cx="846589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50" i="0" dirty="0" smtClean="0">
                  <a:solidFill>
                    <a:srgbClr val="0000FF"/>
                  </a:solidFill>
                </a:rPr>
                <a:t>1.6 </a:t>
              </a:r>
              <a:r>
                <a:rPr lang="en-US" sz="1050" i="0" dirty="0" err="1" smtClean="0">
                  <a:solidFill>
                    <a:srgbClr val="0000FF"/>
                  </a:solidFill>
                </a:rPr>
                <a:t>ms</a:t>
              </a:r>
              <a:endParaRPr lang="en-US" sz="1050" i="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73493" y="1329654"/>
              <a:ext cx="846589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50" i="0" dirty="0" smtClean="0">
                  <a:solidFill>
                    <a:srgbClr val="0000FF"/>
                  </a:solidFill>
                </a:rPr>
                <a:t>2.7 </a:t>
              </a:r>
              <a:r>
                <a:rPr lang="en-US" sz="1050" i="0" dirty="0" err="1" smtClean="0">
                  <a:solidFill>
                    <a:srgbClr val="0000FF"/>
                  </a:solidFill>
                </a:rPr>
                <a:t>ms</a:t>
              </a:r>
              <a:endParaRPr lang="en-US" sz="1050" i="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84878" y="388620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84023" y="388620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95846" y="388620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>
                  <a:solidFill>
                    <a:schemeClr val="tx1"/>
                  </a:solidFill>
                </a:rPr>
                <a:t>0</a:t>
              </a:r>
              <a:endParaRPr lang="en-US" sz="90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70522" y="388776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78056" y="388776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64012" y="388620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>
                  <a:solidFill>
                    <a:schemeClr val="tx1"/>
                  </a:solidFill>
                </a:rPr>
                <a:t>0</a:t>
              </a:r>
              <a:endParaRPr lang="en-US" sz="90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47078" y="388776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737833" y="388776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66971" y="4007678"/>
              <a:ext cx="616241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R (m)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07193" y="4006980"/>
              <a:ext cx="616241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R (m)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96382" y="4006980"/>
              <a:ext cx="616241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R (m)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08136" y="2632745"/>
              <a:ext cx="3810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7801" y="3625980"/>
              <a:ext cx="3810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-2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08833" y="2125210"/>
              <a:ext cx="3810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>
                  <a:solidFill>
                    <a:schemeClr val="tx1"/>
                  </a:solidFill>
                </a:rPr>
                <a:t>1</a:t>
              </a:r>
              <a:endParaRPr lang="en-US" sz="90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08833" y="1619612"/>
              <a:ext cx="3810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57801" y="3124200"/>
              <a:ext cx="3810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4876296" y="2640661"/>
              <a:ext cx="607502" cy="26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800" i="0" dirty="0" smtClean="0">
                  <a:solidFill>
                    <a:schemeClr val="tx1"/>
                  </a:solidFill>
                </a:rPr>
                <a:t>Z (m)</a:t>
              </a:r>
            </a:p>
          </p:txBody>
        </p:sp>
      </p:grp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304800" y="5181600"/>
            <a:ext cx="441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228600" marR="0" lvl="1" indent="-228600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2.5 x higher injector flux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(scales with I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</a:endParaRPr>
          </a:p>
          <a:p>
            <a:pPr marL="228600" lvl="1" indent="-228600" eaLnBrk="0" hangingPunct="0">
              <a:lnSpc>
                <a:spcPct val="85000"/>
              </a:lnSpc>
              <a:spcBef>
                <a:spcPct val="20000"/>
              </a:spcBef>
              <a:buFontTx/>
              <a:buChar char="–"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Higher B</a:t>
            </a:r>
            <a:r>
              <a:rPr kumimoji="0" lang="en-US" sz="16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T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=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1T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(increases current multiplication)</a:t>
            </a:r>
            <a:r>
              <a:rPr lang="en-US" sz="1400" b="0" i="0" kern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1600" b="0" i="0" kern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28600" lvl="1" indent="-228600" eaLnBrk="0" hangingPunct="0">
              <a:lnSpc>
                <a:spcPct val="85000"/>
              </a:lnSpc>
              <a:spcBef>
                <a:spcPct val="20000"/>
              </a:spcBef>
              <a:buFontTx/>
              <a:buChar char="–"/>
            </a:pPr>
            <a:r>
              <a:rPr lang="en-US" sz="1600" b="0" i="0" kern="0" dirty="0" smtClean="0">
                <a:solidFill>
                  <a:schemeClr val="accent2">
                    <a:lumMod val="75000"/>
                  </a:schemeClr>
                </a:solidFill>
              </a:rPr>
              <a:t>&gt; 2kV CHI voltage </a:t>
            </a:r>
            <a:r>
              <a:rPr lang="en-US" sz="1400" b="0" i="0" kern="0" dirty="0" smtClean="0">
                <a:solidFill>
                  <a:schemeClr val="accent2">
                    <a:lumMod val="75000"/>
                  </a:schemeClr>
                </a:solidFill>
              </a:rPr>
              <a:t>(increases flux injection)</a:t>
            </a:r>
            <a:endParaRPr lang="en-US" sz="1600" b="0" i="0" kern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28600" marR="0" lvl="1" indent="-228600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1MW 28GHz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ECH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(increases T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572000" y="579120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0" bIns="45714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But, RF heating (ECH and/or HHFW)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CHI likely required to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couple to NBI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1800" u="sng" dirty="0" smtClean="0"/>
              <a:t>Solenoid-Free Start-up and Ramp-up Research Plans for FY2013-15:</a:t>
            </a:r>
            <a:br>
              <a:rPr lang="en-US" sz="1800" u="sng" dirty="0" smtClean="0"/>
            </a:br>
            <a:r>
              <a:rPr lang="en-US" dirty="0" smtClean="0"/>
              <a:t> Simulate CHI start-up/ramp-up, prepare CHI for NSTX-U</a:t>
            </a:r>
            <a:endParaRPr lang="en-US" sz="1800" u="sng" dirty="0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15400" cy="144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700" dirty="0" smtClean="0"/>
              <a:t>FY13:  Model CHI start-up </a:t>
            </a:r>
            <a:r>
              <a:rPr lang="en-US" sz="2700" dirty="0" smtClean="0">
                <a:sym typeface="Wingdings" pitchFamily="2" charset="2"/>
              </a:rPr>
              <a:t> ECH+HHFW+NBI </a:t>
            </a:r>
            <a:r>
              <a:rPr lang="en-US" sz="2700" dirty="0" smtClean="0"/>
              <a:t>ramp-up scenarios using the NSTX-U vessel + coil geometry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Extend TSC simulations to include time-evolving TRANSP NBI current-drive and coupling/ramp-up of low-I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plasmas</a:t>
            </a:r>
            <a:endParaRPr lang="en-US" sz="2300" dirty="0" smtClean="0"/>
          </a:p>
          <a:p>
            <a:pPr eaLnBrk="1" hangingPunct="1">
              <a:lnSpc>
                <a:spcPct val="90000"/>
              </a:lnSpc>
            </a:pPr>
            <a:endParaRPr lang="en-US" sz="600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29BC57-4010-4190-BB11-557654EC338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2590800"/>
            <a:ext cx="6553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lvl="0" indent="-34286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7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FY13-14: Complete design of upgraded capacitor bank and diagnostics for NSTX-U, implement CHI gap tiles </a:t>
            </a:r>
          </a:p>
          <a:p>
            <a:pPr marL="342860" lvl="0" indent="-34286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000" b="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342860" lvl="0" indent="-34286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7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FY13-14: Finish CHI design study for QUEST, possibly implement CHI</a:t>
            </a:r>
          </a:p>
          <a:p>
            <a:pPr marL="342860" marR="0" lvl="0" indent="-34286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60" marR="0" lvl="0" indent="-34286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FY15: Establish NSTX-U</a:t>
            </a:r>
            <a:r>
              <a:rPr kumimoji="0" lang="en-US" sz="27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CHI,</a:t>
            </a:r>
            <a:r>
              <a:rPr kumimoji="0" lang="en-US" sz="27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assess impact of new injector,</a:t>
            </a:r>
            <a:r>
              <a:rPr kumimoji="0" lang="en-US" sz="27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gap, higher B</a:t>
            </a:r>
            <a:r>
              <a:rPr kumimoji="0" lang="en-US" sz="27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endParaRPr kumimoji="0" lang="en-US" sz="27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6096000"/>
            <a:ext cx="891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marR="0" lvl="0" indent="-34286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FY15: First tests of NBI ramp-up using new 2</a:t>
            </a:r>
            <a:r>
              <a:rPr kumimoji="0" lang="en-US" sz="27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nd</a:t>
            </a: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NBI</a:t>
            </a:r>
          </a:p>
          <a:p>
            <a:pPr marL="342860" marR="0" lvl="0" indent="-34286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7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" descr="STW-Fig-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2288129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 bwMode="auto">
          <a:xfrm>
            <a:off x="6336792" y="5410200"/>
            <a:ext cx="445008" cy="228600"/>
          </a:xfrm>
          <a:prstGeom prst="rightArrow">
            <a:avLst>
              <a:gd name="adj1" fmla="val 73585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0" y="617220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IR15-2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and validating advanced fast-wave simulations supporting NSTX-U non-inductive start-up and ITER ICRF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5638800" cy="5562600"/>
          </a:xfrm>
        </p:spPr>
        <p:txBody>
          <a:bodyPr/>
          <a:lstStyle/>
          <a:p>
            <a:r>
              <a:rPr lang="en-US" dirty="0" smtClean="0"/>
              <a:t>AORSA simulations for NSTX-U: </a:t>
            </a:r>
          </a:p>
          <a:p>
            <a:pPr lvl="1"/>
            <a:r>
              <a:rPr lang="en-US" sz="1800" dirty="0" smtClean="0"/>
              <a:t>Edge power losses often observed in NSTX</a:t>
            </a:r>
          </a:p>
          <a:p>
            <a:pPr lvl="1"/>
            <a:r>
              <a:rPr lang="en-US" sz="1800" dirty="0" smtClean="0"/>
              <a:t>SOL profiles and antenna model can strongly influence edge wave-fields &amp; power deposition</a:t>
            </a:r>
          </a:p>
          <a:p>
            <a:pPr lvl="1"/>
            <a:r>
              <a:rPr lang="en-US" sz="1800" dirty="0" smtClean="0"/>
              <a:t>40-50% of FW power predicted to be absorbed by thermal &amp; fast ions for antenna using heating phasing (</a:t>
            </a:r>
            <a:r>
              <a:rPr lang="en-US" sz="1800" dirty="0" err="1" smtClean="0"/>
              <a:t>k</a:t>
            </a:r>
            <a:r>
              <a:rPr lang="en-US" sz="1800" baseline="-25000" dirty="0" err="1" smtClean="0">
                <a:latin typeface="Symbol" pitchFamily="18" charset="2"/>
              </a:rPr>
              <a:t>f</a:t>
            </a:r>
            <a:r>
              <a:rPr lang="en-US" sz="1800" dirty="0" smtClean="0"/>
              <a:t> = 13 m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)</a:t>
            </a:r>
          </a:p>
          <a:p>
            <a:endParaRPr lang="en-US" sz="1100" dirty="0" smtClean="0"/>
          </a:p>
          <a:p>
            <a:r>
              <a:rPr lang="en-US" dirty="0" smtClean="0"/>
              <a:t>CQL3D Fokker-Planck simulations:</a:t>
            </a:r>
          </a:p>
          <a:p>
            <a:pPr lvl="1"/>
            <a:r>
              <a:rPr lang="en-US" sz="1800" dirty="0" smtClean="0"/>
              <a:t>Full-orbit “Hybrid” finite orbit width version of </a:t>
            </a:r>
            <a:br>
              <a:rPr lang="en-US" sz="1800" dirty="0" smtClean="0"/>
            </a:br>
            <a:r>
              <a:rPr lang="en-US" sz="1800" dirty="0" smtClean="0"/>
              <a:t>code now shows good agreement with NSTX fast ion diagnostic (FIDA) data</a:t>
            </a:r>
          </a:p>
          <a:p>
            <a:pPr lvl="1"/>
            <a:r>
              <a:rPr lang="en-US" sz="1800" dirty="0" smtClean="0"/>
              <a:t>Future: simulate and interpret NSTX-U data</a:t>
            </a:r>
          </a:p>
          <a:p>
            <a:endParaRPr lang="en-US" sz="1200" dirty="0" smtClean="0"/>
          </a:p>
          <a:p>
            <a:r>
              <a:rPr lang="en-US" dirty="0" smtClean="0"/>
              <a:t>At full field, NSTX-U will operate in an ion-cyclotron-harmonic regime similar to ITER ½-field pre-activation phase</a:t>
            </a:r>
          </a:p>
          <a:p>
            <a:endParaRPr lang="en-US" sz="20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019800" y="1069233"/>
            <a:ext cx="2960298" cy="2969367"/>
            <a:chOff x="6261849" y="1035050"/>
            <a:chExt cx="2575713" cy="2517469"/>
          </a:xfrm>
        </p:grpSpPr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6475413" y="1817688"/>
              <a:ext cx="104775" cy="225425"/>
            </a:xfrm>
            <a:custGeom>
              <a:avLst/>
              <a:gdLst/>
              <a:ahLst/>
              <a:cxnLst>
                <a:cxn ang="0">
                  <a:pos x="61" y="142"/>
                </a:cxn>
                <a:cxn ang="0">
                  <a:pos x="4" y="4"/>
                </a:cxn>
                <a:cxn ang="0">
                  <a:pos x="9" y="4"/>
                </a:cxn>
                <a:cxn ang="0">
                  <a:pos x="66" y="142"/>
                </a:cxn>
                <a:cxn ang="0">
                  <a:pos x="61" y="142"/>
                </a:cxn>
                <a:cxn ang="0">
                  <a:pos x="0" y="38"/>
                </a:cxn>
                <a:cxn ang="0">
                  <a:pos x="4" y="0"/>
                </a:cxn>
                <a:cxn ang="0">
                  <a:pos x="33" y="23"/>
                </a:cxn>
                <a:cxn ang="0">
                  <a:pos x="38" y="23"/>
                </a:cxn>
                <a:cxn ang="0">
                  <a:pos x="38" y="28"/>
                </a:cxn>
                <a:cxn ang="0">
                  <a:pos x="33" y="28"/>
                </a:cxn>
                <a:cxn ang="0">
                  <a:pos x="33" y="28"/>
                </a:cxn>
                <a:cxn ang="0">
                  <a:pos x="4" y="9"/>
                </a:cxn>
                <a:cxn ang="0">
                  <a:pos x="9" y="4"/>
                </a:cxn>
                <a:cxn ang="0">
                  <a:pos x="4" y="38"/>
                </a:cxn>
                <a:cxn ang="0">
                  <a:pos x="4" y="42"/>
                </a:cxn>
                <a:cxn ang="0">
                  <a:pos x="0" y="42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6" h="142">
                  <a:moveTo>
                    <a:pt x="61" y="142"/>
                  </a:moveTo>
                  <a:lnTo>
                    <a:pt x="4" y="4"/>
                  </a:lnTo>
                  <a:lnTo>
                    <a:pt x="9" y="4"/>
                  </a:lnTo>
                  <a:lnTo>
                    <a:pt x="66" y="142"/>
                  </a:lnTo>
                  <a:lnTo>
                    <a:pt x="61" y="142"/>
                  </a:lnTo>
                  <a:close/>
                  <a:moveTo>
                    <a:pt x="0" y="38"/>
                  </a:moveTo>
                  <a:lnTo>
                    <a:pt x="4" y="0"/>
                  </a:lnTo>
                  <a:lnTo>
                    <a:pt x="33" y="23"/>
                  </a:lnTo>
                  <a:lnTo>
                    <a:pt x="38" y="23"/>
                  </a:lnTo>
                  <a:lnTo>
                    <a:pt x="38" y="28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4" y="9"/>
                  </a:lnTo>
                  <a:lnTo>
                    <a:pt x="9" y="4"/>
                  </a:lnTo>
                  <a:lnTo>
                    <a:pt x="4" y="38"/>
                  </a:lnTo>
                  <a:lnTo>
                    <a:pt x="4" y="42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7808913" y="1878013"/>
              <a:ext cx="96838" cy="225425"/>
            </a:xfrm>
            <a:custGeom>
              <a:avLst/>
              <a:gdLst/>
              <a:ahLst/>
              <a:cxnLst>
                <a:cxn ang="0">
                  <a:pos x="57" y="142"/>
                </a:cxn>
                <a:cxn ang="0">
                  <a:pos x="5" y="4"/>
                </a:cxn>
                <a:cxn ang="0">
                  <a:pos x="9" y="4"/>
                </a:cxn>
                <a:cxn ang="0">
                  <a:pos x="61" y="142"/>
                </a:cxn>
                <a:cxn ang="0">
                  <a:pos x="57" y="142"/>
                </a:cxn>
                <a:cxn ang="0">
                  <a:pos x="0" y="37"/>
                </a:cxn>
                <a:cxn ang="0">
                  <a:pos x="5" y="0"/>
                </a:cxn>
                <a:cxn ang="0">
                  <a:pos x="33" y="23"/>
                </a:cxn>
                <a:cxn ang="0">
                  <a:pos x="33" y="23"/>
                </a:cxn>
                <a:cxn ang="0">
                  <a:pos x="33" y="28"/>
                </a:cxn>
                <a:cxn ang="0">
                  <a:pos x="33" y="28"/>
                </a:cxn>
                <a:cxn ang="0">
                  <a:pos x="28" y="28"/>
                </a:cxn>
                <a:cxn ang="0">
                  <a:pos x="5" y="9"/>
                </a:cxn>
                <a:cxn ang="0">
                  <a:pos x="9" y="4"/>
                </a:cxn>
                <a:cxn ang="0">
                  <a:pos x="5" y="37"/>
                </a:cxn>
                <a:cxn ang="0">
                  <a:pos x="0" y="42"/>
                </a:cxn>
                <a:cxn ang="0">
                  <a:pos x="0" y="42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61" h="142">
                  <a:moveTo>
                    <a:pt x="57" y="142"/>
                  </a:moveTo>
                  <a:lnTo>
                    <a:pt x="5" y="4"/>
                  </a:lnTo>
                  <a:lnTo>
                    <a:pt x="9" y="4"/>
                  </a:lnTo>
                  <a:lnTo>
                    <a:pt x="61" y="142"/>
                  </a:lnTo>
                  <a:lnTo>
                    <a:pt x="57" y="142"/>
                  </a:lnTo>
                  <a:close/>
                  <a:moveTo>
                    <a:pt x="0" y="37"/>
                  </a:moveTo>
                  <a:lnTo>
                    <a:pt x="5" y="0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28" y="28"/>
                  </a:lnTo>
                  <a:lnTo>
                    <a:pt x="5" y="9"/>
                  </a:lnTo>
                  <a:lnTo>
                    <a:pt x="9" y="4"/>
                  </a:lnTo>
                  <a:lnTo>
                    <a:pt x="5" y="37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48450" y="1193800"/>
              <a:ext cx="842963" cy="181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83525" y="1185863"/>
              <a:ext cx="889000" cy="181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6535735" y="1403350"/>
              <a:ext cx="65554" cy="13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1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6505572" y="2673350"/>
              <a:ext cx="39053" cy="13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-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6550022" y="2673350"/>
              <a:ext cx="65554" cy="13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1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6328150" y="2103889"/>
              <a:ext cx="119948" cy="156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Z 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6298960" y="2252666"/>
              <a:ext cx="161791" cy="13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[m]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7778746" y="1403350"/>
              <a:ext cx="65554" cy="13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1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7756522" y="2673350"/>
              <a:ext cx="39053" cy="13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-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7800972" y="2673350"/>
              <a:ext cx="65554" cy="13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1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6535735" y="2043113"/>
              <a:ext cx="65554" cy="13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7786685" y="2035175"/>
              <a:ext cx="65554" cy="13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7847010" y="2974975"/>
              <a:ext cx="903798" cy="13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0.4                  1.6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6580185" y="2981325"/>
              <a:ext cx="903798" cy="13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0.4                  1.6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6919910" y="3019425"/>
              <a:ext cx="278950" cy="13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R [m]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8193084" y="3005138"/>
              <a:ext cx="278950" cy="13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R [m]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6716710" y="1035050"/>
              <a:ext cx="758744" cy="156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Without SOL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8042271" y="1035050"/>
              <a:ext cx="573243" cy="156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With SOL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6261849" y="3200399"/>
              <a:ext cx="2575713" cy="156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AORSA  Re(E</a:t>
              </a:r>
              <a:r>
                <a:rPr kumimoji="0" lang="en-US" b="0" i="0" u="none" strike="noStrike" cap="none" normalizeH="0" baseline="-2500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||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) simulations for 30</a:t>
              </a:r>
              <a:r>
                <a:rPr kumimoji="0" lang="en-US" b="0" i="0" u="none" strike="noStrike" cap="none" normalizeH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 MHz FW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32"/>
            <p:cNvSpPr>
              <a:spLocks noChangeArrowheads="1"/>
            </p:cNvSpPr>
            <p:nvPr/>
          </p:nvSpPr>
          <p:spPr bwMode="auto">
            <a:xfrm>
              <a:off x="6477418" y="3395957"/>
              <a:ext cx="2231600" cy="156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err="1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n</a:t>
              </a:r>
              <a:r>
                <a:rPr kumimoji="0" lang="en-US" sz="1100" b="0" i="0" u="none" strike="noStrike" cap="none" normalizeH="0" baseline="-25000" dirty="0" err="1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Symbol" pitchFamily="18" charset="2"/>
                  <a:cs typeface="Arial" pitchFamily="34" charset="0"/>
                </a:rPr>
                <a:t>f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 = 12 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heating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 in </a:t>
              </a:r>
              <a:r>
                <a:rPr kumimoji="0" lang="en-US" sz="110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NSTX-U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 w/ B</a:t>
              </a:r>
              <a:r>
                <a:rPr kumimoji="0" lang="en-US" sz="1100" b="0" i="0" u="none" strike="noStrike" cap="none" normalizeH="0" baseline="-2500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T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rgbClr val="660066"/>
                  </a:solidFill>
                  <a:effectLst/>
                  <a:latin typeface="Helvetica" charset="0"/>
                  <a:cs typeface="Arial" pitchFamily="34" charset="0"/>
                </a:rPr>
                <a:t>(0) = 1T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5943600" y="4310619"/>
            <a:ext cx="3165475" cy="2090181"/>
            <a:chOff x="5570538" y="2306638"/>
            <a:chExt cx="3365500" cy="2459037"/>
          </a:xfrm>
        </p:grpSpPr>
        <p:pic>
          <p:nvPicPr>
            <p:cNvPr id="28" name="Picture 1" descr="nbi_hhfw_fida_sim3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70538" y="2306638"/>
              <a:ext cx="3365500" cy="2459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3"/>
            <p:cNvSpPr txBox="1">
              <a:spLocks noChangeArrowheads="1"/>
            </p:cNvSpPr>
            <p:nvPr/>
          </p:nvSpPr>
          <p:spPr bwMode="auto">
            <a:xfrm>
              <a:off x="7848600" y="2895600"/>
              <a:ext cx="803275" cy="79431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tIns="91440" bIns="91440"/>
            <a:lstStyle/>
            <a:p>
              <a:pPr algn="ctr" eaLnBrk="0" hangingPunct="0"/>
              <a:r>
                <a:rPr lang="en-US" i="0" dirty="0" smtClean="0">
                  <a:solidFill>
                    <a:schemeClr val="accent2"/>
                  </a:solidFill>
                  <a:latin typeface="Arial" pitchFamily="34" charset="0"/>
                </a:rPr>
                <a:t>NSTX NBI +</a:t>
              </a:r>
              <a:endParaRPr lang="en-US" i="0" dirty="0">
                <a:solidFill>
                  <a:schemeClr val="accent2"/>
                </a:solidFill>
                <a:latin typeface="Arial" pitchFamily="34" charset="0"/>
              </a:endParaRPr>
            </a:p>
            <a:p>
              <a:pPr algn="ctr" eaLnBrk="0" hangingPunct="0"/>
              <a:r>
                <a:rPr lang="en-US" i="0" dirty="0">
                  <a:solidFill>
                    <a:schemeClr val="accent2"/>
                  </a:solidFill>
                  <a:latin typeface="Arial" pitchFamily="34" charset="0"/>
                </a:rPr>
                <a:t>HHFW</a:t>
              </a:r>
              <a:endParaRPr lang="en-US" sz="1800" i="0" dirty="0">
                <a:solidFill>
                  <a:schemeClr val="accent2"/>
                </a:solidFill>
                <a:latin typeface="Arial" pitchFamily="34" charset="0"/>
              </a:endParaRPr>
            </a:p>
            <a:p>
              <a:pPr algn="ctr" eaLnBrk="0" hangingPunct="0">
                <a:lnSpc>
                  <a:spcPct val="110000"/>
                </a:lnSpc>
                <a:spcBef>
                  <a:spcPts val="3600"/>
                </a:spcBef>
              </a:pPr>
              <a:endParaRPr lang="en-US" sz="1800" i="0" dirty="0">
                <a:solidFill>
                  <a:schemeClr val="accent2"/>
                </a:solidFill>
                <a:latin typeface="Arial" pitchFamily="34" charset="0"/>
              </a:endParaRPr>
            </a:p>
            <a:p>
              <a:pPr algn="ctr" eaLnBrk="0" hangingPunct="0">
                <a:lnSpc>
                  <a:spcPct val="110000"/>
                </a:lnSpc>
                <a:spcBef>
                  <a:spcPts val="3600"/>
                </a:spcBef>
              </a:pPr>
              <a:endParaRPr lang="en-US" sz="1800" i="0" dirty="0">
                <a:solidFill>
                  <a:schemeClr val="accent2"/>
                </a:solidFill>
                <a:latin typeface="Arial" pitchFamily="34" charset="0"/>
              </a:endParaRPr>
            </a:p>
          </p:txBody>
        </p:sp>
      </p:grpSp>
      <p:sp>
        <p:nvSpPr>
          <p:cNvPr id="30" name="Right Arrow 29"/>
          <p:cNvSpPr/>
          <p:nvPr/>
        </p:nvSpPr>
        <p:spPr bwMode="auto">
          <a:xfrm>
            <a:off x="5638800" y="1752600"/>
            <a:ext cx="533400" cy="228600"/>
          </a:xfrm>
          <a:prstGeom prst="rightArrow">
            <a:avLst>
              <a:gd name="adj1" fmla="val 73585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023B383D-258B-4A27-A886-E68083E2C75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2" name="Right Arrow 31"/>
          <p:cNvSpPr/>
          <p:nvPr/>
        </p:nvSpPr>
        <p:spPr bwMode="auto">
          <a:xfrm rot="1551981">
            <a:off x="5280947" y="4467097"/>
            <a:ext cx="533400" cy="228600"/>
          </a:xfrm>
          <a:prstGeom prst="rightArrow">
            <a:avLst>
              <a:gd name="adj1" fmla="val 73585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Wave Physics Research Plans for FY2013-15:</a:t>
            </a:r>
            <a:br>
              <a:rPr lang="en-US" sz="1800" u="sng" dirty="0" smtClean="0"/>
            </a:br>
            <a:r>
              <a:rPr lang="en-US" sz="2200" dirty="0" smtClean="0"/>
              <a:t>Prepare ECH/EBW design, </a:t>
            </a:r>
            <a:r>
              <a:rPr lang="fr-FR" sz="2200" dirty="0" err="1" smtClean="0"/>
              <a:t>simulate</a:t>
            </a:r>
            <a:r>
              <a:rPr lang="fr-FR" sz="2200" dirty="0" smtClean="0"/>
              <a:t> &amp; </a:t>
            </a:r>
            <a:r>
              <a:rPr lang="fr-FR" sz="2200" dirty="0" err="1" smtClean="0"/>
              <a:t>develop</a:t>
            </a:r>
            <a:r>
              <a:rPr lang="fr-FR" sz="2200" dirty="0" smtClean="0"/>
              <a:t> </a:t>
            </a:r>
            <a:r>
              <a:rPr lang="fr-FR" sz="2200" dirty="0" err="1" smtClean="0"/>
              <a:t>reliable</a:t>
            </a:r>
            <a:r>
              <a:rPr lang="fr-FR" sz="2200" dirty="0" smtClean="0"/>
              <a:t> FW H-mode</a:t>
            </a:r>
            <a:endParaRPr lang="en-US" sz="2200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6200" y="4724400"/>
            <a:ext cx="9067800" cy="1752600"/>
          </a:xfrm>
        </p:spPr>
        <p:txBody>
          <a:bodyPr/>
          <a:lstStyle/>
          <a:p>
            <a:r>
              <a:rPr lang="en-US" dirty="0" smtClean="0"/>
              <a:t>FY14:  Collaborate on EAST to develop/guide reliable ICRF-heated H-mode scenarios for NSTX-U, ITER</a:t>
            </a:r>
          </a:p>
          <a:p>
            <a:r>
              <a:rPr lang="en-US" dirty="0" smtClean="0"/>
              <a:t>FY15:  Assess, optimize HHFW coupling and heating at higher B</a:t>
            </a:r>
            <a:r>
              <a:rPr lang="en-US" baseline="-25000" dirty="0" smtClean="0"/>
              <a:t>T</a:t>
            </a:r>
            <a:r>
              <a:rPr lang="en-US" dirty="0" smtClean="0"/>
              <a:t> and I</a:t>
            </a:r>
            <a:r>
              <a:rPr lang="en-US" baseline="-25000" dirty="0" smtClean="0"/>
              <a:t>P</a:t>
            </a:r>
            <a:r>
              <a:rPr lang="en-US" dirty="0" smtClean="0"/>
              <a:t> and support low-I</a:t>
            </a:r>
            <a:r>
              <a:rPr lang="en-US" baseline="-25000" dirty="0" smtClean="0"/>
              <a:t>P</a:t>
            </a:r>
            <a:r>
              <a:rPr lang="en-US" dirty="0" smtClean="0"/>
              <a:t> heating for non-inductive ramp-up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123E4B-4B97-470C-8D19-B39015751AC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990600"/>
            <a:ext cx="906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FY13:  Extend HHFW coupling / heating calculations to higher I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B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NSTX-U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equilibria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 – emphasis on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fast-ion interactions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FY13:  Collaborate with MAST on EBW start-up 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24384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FY13-14:  Complete physics design of 1MW/28GHz ECH/EBW system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NSTX-U.  Design goals:</a:t>
            </a:r>
            <a:endParaRPr kumimoji="0" lang="en-US" sz="24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27063" lvl="1" indent="-223838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ECH to heat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CHI plasma to form target for HHFW/NBI+BS I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ramp-up </a:t>
            </a:r>
          </a:p>
          <a:p>
            <a:pPr marL="627063" lvl="1" indent="-223838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cs typeface="+mn-cs"/>
              </a:rPr>
              <a:t>EBW H&amp;CD for start-up, sustainment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1323" y="2438400"/>
            <a:ext cx="260447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8GHz_Gyrotron_2.tif"/>
          <p:cNvPicPr>
            <a:picLocks noChangeAspect="1"/>
          </p:cNvPicPr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 bwMode="auto">
          <a:xfrm>
            <a:off x="8391380" y="2530475"/>
            <a:ext cx="60022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 bwMode="auto">
          <a:xfrm>
            <a:off x="5257800" y="3657600"/>
            <a:ext cx="685800" cy="228600"/>
          </a:xfrm>
          <a:prstGeom prst="rightArrow">
            <a:avLst>
              <a:gd name="adj1" fmla="val 73585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5800" y="327660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R13-3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0" y="533400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IR15-2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FY2013-15 planned research supports </a:t>
            </a:r>
            <a:br>
              <a:rPr lang="en-US" sz="2800" dirty="0" smtClean="0"/>
            </a:br>
            <a:r>
              <a:rPr lang="en-US" sz="2800" dirty="0" smtClean="0"/>
              <a:t>5 highest priority goals for NSTX-U 5 year plan: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8991600" cy="457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Demonstrate stationary 100% non-inductive at performance that extrapolates to ≥ 1MW/m</a:t>
            </a:r>
            <a:r>
              <a:rPr lang="en-US" baseline="30000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neutron wall loading in FNSF</a:t>
            </a:r>
          </a:p>
          <a:p>
            <a:endParaRPr lang="en-US" sz="7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Access reduced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</a:rPr>
              <a:t>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* and high-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combined with ability to vary q &amp; rotation to dramatically extend ST plasma understanding</a:t>
            </a:r>
          </a:p>
          <a:p>
            <a:pPr marL="457200" indent="-457200">
              <a:buNone/>
            </a:pPr>
            <a:endParaRPr lang="en-US" sz="7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AutoNum type="arabicPeriod" startAt="3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Develop and understand non-inductive start-up/ramp-up 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to project to ST-FNSF operation with small or no solenoid</a:t>
            </a:r>
          </a:p>
          <a:p>
            <a:pPr>
              <a:buAutoNum type="arabicPeriod" startAt="3"/>
            </a:pPr>
            <a:endParaRPr lang="en-US" sz="700" dirty="0" smtClean="0"/>
          </a:p>
          <a:p>
            <a:pPr marL="457200" indent="-457200">
              <a:buNone/>
            </a:pPr>
            <a:r>
              <a:rPr lang="en-US" dirty="0" smtClean="0"/>
              <a:t>4.	Develop and utilize high-flux-expansion “snowflake” </a:t>
            </a:r>
            <a:r>
              <a:rPr lang="en-US" dirty="0" err="1" smtClean="0"/>
              <a:t>divertor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err="1" smtClean="0"/>
              <a:t>radiative</a:t>
            </a:r>
            <a:r>
              <a:rPr lang="en-US" dirty="0" smtClean="0"/>
              <a:t> detachment for mitigating very high heat fluxes</a:t>
            </a:r>
          </a:p>
          <a:p>
            <a:endParaRPr lang="en-US" sz="700" dirty="0" smtClean="0"/>
          </a:p>
          <a:p>
            <a:pPr marL="457200" indent="-457200">
              <a:buNone/>
            </a:pPr>
            <a:r>
              <a:rPr lang="en-US" dirty="0" smtClean="0"/>
              <a:t>5.	Begin to assess high-Z PFCs + liquid lithium to develop high-duty-factor integrated PMI solution for SS-PMI, FNSF, beyond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C317B6-8226-4E36-9643-9EDAD18AE5E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Snowflake </a:t>
            </a:r>
            <a:r>
              <a:rPr lang="en-US" dirty="0" err="1" smtClean="0"/>
              <a:t>divertor</a:t>
            </a:r>
            <a:r>
              <a:rPr lang="en-US" dirty="0" smtClean="0"/>
              <a:t> results + simulations project to favorable particle and power exhaust control in NSTX-U, next-steps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76200" y="4772054"/>
            <a:ext cx="525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231775" marR="0" lvl="0" indent="-23177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Multi-fluid edge transport model (UEDGE) predicts factor of ~5 reduction in NSTX-U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peak heat flux</a:t>
            </a:r>
          </a:p>
          <a:p>
            <a:pPr marL="406400" marR="0" lvl="1" indent="-1746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Geometry + impurity radiation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(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4% </a:t>
            </a:r>
            <a:r>
              <a:rPr lang="en-US" sz="1800" b="0" i="0" kern="0" dirty="0" smtClean="0">
                <a:solidFill>
                  <a:schemeClr val="accent2"/>
                </a:solidFill>
                <a:latin typeface="+mn-lt"/>
              </a:rPr>
              <a:t>C)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76200" y="2852983"/>
            <a:ext cx="502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Autofit/>
          </a:bodyPr>
          <a:lstStyle/>
          <a:p>
            <a:pPr marL="225425" marR="0" lvl="0" indent="-2254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NSTX-U </a:t>
            </a:r>
            <a:r>
              <a:rPr lang="en-US" sz="2400" b="0" i="0" kern="0" noProof="0" dirty="0" err="1" smtClean="0">
                <a:solidFill>
                  <a:schemeClr val="tx1"/>
                </a:solidFill>
                <a:latin typeface="+mn-lt"/>
                <a:cs typeface="+mn-cs"/>
              </a:rPr>
              <a:t>divertor</a:t>
            </a:r>
            <a:r>
              <a:rPr lang="en-US" sz="24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2400" b="0" i="0" kern="0" noProof="0" dirty="0" err="1" smtClean="0">
                <a:solidFill>
                  <a:schemeClr val="tx1"/>
                </a:solidFill>
                <a:latin typeface="+mn-lt"/>
                <a:cs typeface="+mn-cs"/>
              </a:rPr>
              <a:t>cryo</a:t>
            </a:r>
            <a:r>
              <a:rPr lang="en-US" sz="24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 projections: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</a:t>
            </a:r>
            <a:r>
              <a:rPr kumimoji="0" lang="en-US" sz="24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≤ 0.5 for wide range of I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cs typeface="+mn-cs"/>
              </a:rPr>
              <a:t>l</a:t>
            </a:r>
            <a:r>
              <a:rPr kumimoji="0" lang="en-US" sz="24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519113" marR="0" lvl="1" indent="-236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Standard/snowflake: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.6/0.7 to 1.5/2MA</a:t>
            </a:r>
            <a:endParaRPr lang="en-US" sz="1800" b="0" i="0" kern="0" dirty="0" smtClean="0">
              <a:solidFill>
                <a:schemeClr val="accent2"/>
              </a:solidFill>
            </a:endParaRPr>
          </a:p>
          <a:p>
            <a:pPr marL="519113" lvl="1" indent="-236538" eaLnBrk="0" hangingPunct="0">
              <a:spcBef>
                <a:spcPct val="20000"/>
              </a:spcBef>
              <a:buFontTx/>
              <a:buChar char="–"/>
            </a:pPr>
            <a:r>
              <a:rPr lang="en-US" sz="1800" b="0" i="0" kern="0" dirty="0" smtClean="0">
                <a:solidFill>
                  <a:schemeClr val="accent2"/>
                </a:solidFill>
                <a:latin typeface="+mn-lt"/>
              </a:rPr>
              <a:t>Maintain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8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q</a:t>
            </a:r>
            <a:r>
              <a:rPr kumimoji="0" lang="en-US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peak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≤ 10MW/m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848253"/>
            <a:ext cx="3352800" cy="158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ight Arrow 51"/>
          <p:cNvSpPr/>
          <p:nvPr/>
        </p:nvSpPr>
        <p:spPr bwMode="auto">
          <a:xfrm>
            <a:off x="5334000" y="3233983"/>
            <a:ext cx="685800" cy="304800"/>
          </a:xfrm>
          <a:prstGeom prst="rightArrow">
            <a:avLst>
              <a:gd name="adj1" fmla="val 75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58" name="Content Placeholder 3" descr="iaea12-sfd-eq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5" r="-298"/>
          <a:stretch/>
        </p:blipFill>
        <p:spPr bwMode="auto">
          <a:xfrm>
            <a:off x="3736089" y="1137012"/>
            <a:ext cx="5331711" cy="107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59" name="Picture 58" descr="cryo_geometry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2590800"/>
            <a:ext cx="2638903" cy="2057400"/>
          </a:xfrm>
          <a:prstGeom prst="rect">
            <a:avLst/>
          </a:prstGeom>
        </p:spPr>
      </p:pic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76200" y="1066800"/>
            <a:ext cx="3733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Autofit/>
          </a:bodyPr>
          <a:lstStyle/>
          <a:p>
            <a:pPr marL="225425" marR="0" lvl="0" indent="-2254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Snowflake on DIII-D </a:t>
            </a:r>
            <a:r>
              <a:rPr lang="en-US" sz="16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(GA+LLNL+PPPL collaboration) </a:t>
            </a:r>
            <a:r>
              <a:rPr lang="en-US" sz="24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extended 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2-3x reduction in </a:t>
            </a:r>
            <a:r>
              <a:rPr lang="en-US" sz="2400" b="0" i="0" kern="0" dirty="0" err="1" smtClean="0">
                <a:solidFill>
                  <a:schemeClr val="tx1"/>
                </a:solidFill>
                <a:latin typeface="+mn-lt"/>
                <a:cs typeface="+mn-cs"/>
              </a:rPr>
              <a:t>q</a:t>
            </a:r>
            <a:r>
              <a:rPr lang="en-US" sz="2400" b="0" i="0" kern="0" baseline="-25000" dirty="0" err="1" smtClean="0">
                <a:solidFill>
                  <a:schemeClr val="tx1"/>
                </a:solidFill>
                <a:latin typeface="+mn-lt"/>
                <a:cs typeface="+mn-cs"/>
              </a:rPr>
              <a:t>peak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 to 3s duration</a:t>
            </a:r>
            <a:endParaRPr kumimoji="0" lang="en-US" sz="1800" b="0" i="0" u="none" strike="noStrike" kern="0" cap="none" spc="0" normalizeH="0" baseline="-2500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2" name="Right Arrow 61"/>
          <p:cNvSpPr/>
          <p:nvPr/>
        </p:nvSpPr>
        <p:spPr bwMode="auto">
          <a:xfrm>
            <a:off x="4876800" y="5153054"/>
            <a:ext cx="685800" cy="304800"/>
          </a:xfrm>
          <a:prstGeom prst="rightArrow">
            <a:avLst>
              <a:gd name="adj1" fmla="val 75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6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D638747E-09AD-4C3A-9D13-6024E79E966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788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Boundary Physics Research Plans for FY2013-15: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>Advance snowflake, </a:t>
            </a:r>
            <a:r>
              <a:rPr lang="en-US" sz="2000" dirty="0" err="1" smtClean="0"/>
              <a:t>cryo</a:t>
            </a:r>
            <a:r>
              <a:rPr lang="en-US" sz="2000" dirty="0" smtClean="0"/>
              <a:t>, pedestal, SOL studies, extend to higher B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I</a:t>
            </a:r>
            <a:r>
              <a:rPr lang="en-US" sz="2000" baseline="-25000" dirty="0" smtClean="0"/>
              <a:t>P</a:t>
            </a:r>
            <a:endParaRPr lang="en-US" sz="1800" baseline="-25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15240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FY13:  Complete modeling of synergy of snowflake with detachment in NSTX and NSTX-U, extend to FNSF</a:t>
            </a:r>
          </a:p>
          <a:p>
            <a:pPr>
              <a:lnSpc>
                <a:spcPct val="90000"/>
              </a:lnSpc>
              <a:defRPr/>
            </a:pPr>
            <a:endParaRPr lang="en-US" sz="400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38747E-09AD-4C3A-9D13-6024E79E966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" y="1828800"/>
            <a:ext cx="7086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lvl="0" indent="-34286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FY13-14:  Complete NSTX-U </a:t>
            </a:r>
            <a:r>
              <a:rPr lang="en-US" sz="2400" b="0" i="0" kern="0" dirty="0" err="1" smtClean="0">
                <a:solidFill>
                  <a:schemeClr val="tx1"/>
                </a:solidFill>
                <a:latin typeface="+mn-lt"/>
                <a:cs typeface="+mn-cs"/>
              </a:rPr>
              <a:t>cryo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-pump physics design, integrate w/ detached snowflake</a:t>
            </a:r>
          </a:p>
          <a:p>
            <a:pPr marL="342860" lvl="0" indent="-34286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60" marR="0" lvl="0" indent="-34286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FY13-14:  Continue/complete collaborations on pedestal and SOL transport (DIII-D, C-Mod)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improve edge predictive capability</a:t>
            </a:r>
          </a:p>
          <a:p>
            <a:pPr marL="800006" lvl="1" indent="-34286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b="0" i="0" dirty="0" smtClean="0">
                <a:solidFill>
                  <a:schemeClr val="accent2"/>
                </a:solidFill>
              </a:rPr>
              <a:t>NSTX:  Measured ion-scale correlation lengths at pedestal top consistent with XGC1 predictions</a:t>
            </a:r>
          </a:p>
          <a:p>
            <a:pPr marL="1084263" lvl="2" indent="-169863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i="0" dirty="0" smtClean="0">
                <a:solidFill>
                  <a:srgbClr val="FF0000"/>
                </a:solidFill>
              </a:rPr>
              <a:t>Low-k turbulence consistent with ITG and/or KBM</a:t>
            </a:r>
          </a:p>
          <a:p>
            <a:pPr marL="800006" lvl="1" indent="-34286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b="0" i="0" dirty="0" smtClean="0">
                <a:solidFill>
                  <a:schemeClr val="accent2"/>
                </a:solidFill>
              </a:rPr>
              <a:t>XGC0 and 1 also being utilized to understand L</a:t>
            </a:r>
            <a:r>
              <a:rPr lang="en-US" sz="2000" b="0" i="0" dirty="0" smtClean="0">
                <a:solidFill>
                  <a:schemeClr val="accent2"/>
                </a:solidFill>
                <a:sym typeface="Wingdings" pitchFamily="2" charset="2"/>
              </a:rPr>
              <a:t></a:t>
            </a:r>
            <a:r>
              <a:rPr lang="en-US" sz="2000" b="0" i="0" dirty="0" smtClean="0">
                <a:solidFill>
                  <a:schemeClr val="accent2"/>
                </a:solidFill>
              </a:rPr>
              <a:t>H threshold, QH-mode edge transport in DIII-D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45" t="3540"/>
          <a:stretch/>
        </p:blipFill>
        <p:spPr bwMode="auto">
          <a:xfrm>
            <a:off x="7620000" y="1600200"/>
            <a:ext cx="1361285" cy="261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76200" y="5334000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marR="0" lvl="0" indent="-34286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FY15:  Measure pedestal structure, SOL width,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ELM types,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snowflake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performance at up to 60% higher current, field, 2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cs typeface="Helvetica"/>
              </a:rPr>
              <a:t>×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higher P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NBI</a:t>
            </a:r>
            <a:endParaRPr kumimoji="0" lang="en-US" sz="500" b="0" i="0" u="none" strike="noStrike" kern="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172200" y="2388385"/>
            <a:ext cx="2662551" cy="1802615"/>
            <a:chOff x="6172200" y="2388385"/>
            <a:chExt cx="2662551" cy="1802615"/>
          </a:xfrm>
        </p:grpSpPr>
        <p:sp>
          <p:nvSpPr>
            <p:cNvPr id="12" name="Rectangle 11"/>
            <p:cNvSpPr/>
            <p:nvPr/>
          </p:nvSpPr>
          <p:spPr bwMode="auto">
            <a:xfrm>
              <a:off x="8797799" y="2762279"/>
              <a:ext cx="36952" cy="149720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986604" y="2388385"/>
              <a:ext cx="547796" cy="225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700" b="0" i="0" dirty="0" smtClean="0">
                  <a:solidFill>
                    <a:schemeClr val="tx1"/>
                  </a:solidFill>
                </a:rPr>
                <a:t>139047</a:t>
              </a:r>
              <a:endParaRPr lang="en-US" sz="700" b="0" i="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 flipV="1">
              <a:off x="8077200" y="2895601"/>
              <a:ext cx="739075" cy="1295399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6172200" y="4191000"/>
              <a:ext cx="1905000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54" name="Picture 53" descr="lambda_q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7365" y="4347499"/>
            <a:ext cx="1964235" cy="220570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096000" y="6062990"/>
            <a:ext cx="533400" cy="43088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R15-1 IR15-1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Lithium Granule Injector (LGI) is promising tool for pedestal/ELM control and scenario optimization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7600" y="1066800"/>
            <a:ext cx="5334000" cy="5410200"/>
          </a:xfrm>
        </p:spPr>
        <p:txBody>
          <a:bodyPr>
            <a:noAutofit/>
          </a:bodyPr>
          <a:lstStyle/>
          <a:p>
            <a:pPr marL="228600" indent="-228600"/>
            <a:r>
              <a:rPr lang="en-US" dirty="0" smtClean="0"/>
              <a:t>Successful EAST collaboration </a:t>
            </a:r>
          </a:p>
          <a:p>
            <a:pPr marL="457200" lvl="1" indent="-228600"/>
            <a:r>
              <a:rPr lang="en-US" dirty="0" smtClean="0"/>
              <a:t>Demonstrated LGI ELM-pacing at 25 Hz with nearly 100% triggering reliability</a:t>
            </a:r>
          </a:p>
          <a:p>
            <a:pPr marL="457200" lvl="1" indent="-228600"/>
            <a:r>
              <a:rPr lang="en-US" dirty="0" smtClean="0"/>
              <a:t>Capable of up to 1 kHz injection</a:t>
            </a:r>
          </a:p>
          <a:p>
            <a:endParaRPr lang="en-US" sz="800" dirty="0" smtClean="0"/>
          </a:p>
          <a:p>
            <a:pPr marL="228600" indent="-228600"/>
            <a:r>
              <a:rPr lang="en-US" dirty="0" smtClean="0"/>
              <a:t>LGI will be tested on NSTX-U for high-frequency ELM pacing</a:t>
            </a:r>
          </a:p>
          <a:p>
            <a:pPr marL="457200" lvl="1" indent="-228600"/>
            <a:r>
              <a:rPr lang="en-US" dirty="0" smtClean="0"/>
              <a:t>Possible density control technique:</a:t>
            </a:r>
          </a:p>
          <a:p>
            <a:pPr marL="857204" lvl="2" indent="-228600"/>
            <a:r>
              <a:rPr lang="en-US" dirty="0" smtClean="0"/>
              <a:t>Combine Li coatings for D pumping with  LGI for ELM-expulsion of carbon</a:t>
            </a:r>
          </a:p>
          <a:p>
            <a:pPr marL="457200" lvl="1" indent="-228600"/>
            <a:r>
              <a:rPr lang="en-US" dirty="0" smtClean="0"/>
              <a:t>Goal: reduce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eff</a:t>
            </a:r>
            <a:r>
              <a:rPr lang="en-US" dirty="0" smtClean="0"/>
              <a:t> to ~2-2.5</a:t>
            </a:r>
          </a:p>
          <a:p>
            <a:pPr marL="457200" lvl="1" indent="-228600"/>
            <a:r>
              <a:rPr lang="en-US" dirty="0" smtClean="0"/>
              <a:t>Injection of Li granules could also potentially replenish PFC Li coatings</a:t>
            </a:r>
          </a:p>
          <a:p>
            <a:endParaRPr lang="en-US" sz="800" dirty="0" smtClean="0"/>
          </a:p>
          <a:p>
            <a:pPr marL="228600" indent="-228600"/>
            <a:r>
              <a:rPr lang="en-US" dirty="0" smtClean="0"/>
              <a:t>JET/ITER: potentially interested in testing Be granules for ELM pacing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3087E-BCCB-45BD-8BD6-B0A47A89EDD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14" t="13504" r="720" b="11268"/>
          <a:stretch/>
        </p:blipFill>
        <p:spPr bwMode="auto">
          <a:xfrm>
            <a:off x="197235" y="968727"/>
            <a:ext cx="3003165" cy="261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72494" y="3905250"/>
            <a:ext cx="2770347" cy="2571750"/>
            <a:chOff x="990600" y="3657600"/>
            <a:chExt cx="3078163" cy="2857500"/>
          </a:xfrm>
        </p:grpSpPr>
        <p:pic>
          <p:nvPicPr>
            <p:cNvPr id="208" name="Picture 2" descr="hg2012090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9062"/>
            <a:stretch/>
          </p:blipFill>
          <p:spPr bwMode="auto">
            <a:xfrm>
              <a:off x="1600200" y="3657600"/>
              <a:ext cx="2468563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hg2012090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3886"/>
            <a:stretch/>
          </p:blipFill>
          <p:spPr bwMode="auto">
            <a:xfrm>
              <a:off x="990600" y="3657600"/>
              <a:ext cx="652751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1447800" y="6195060"/>
              <a:ext cx="304800" cy="12954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7015" y="3733800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/>
              <a:t>EAST data</a:t>
            </a:r>
            <a:endParaRPr lang="en-US" sz="1600" i="0" dirty="0"/>
          </a:p>
        </p:txBody>
      </p:sp>
    </p:spTree>
    <p:extLst>
      <p:ext uri="{BB962C8B-B14F-4D97-AF65-F5344CB8AC3E}">
        <p14:creationId xmlns:p14="http://schemas.microsoft.com/office/powerpoint/2010/main" xmlns="" val="171440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u="sng" dirty="0" smtClean="0"/>
              <a:t>Materials and Plasma Facing Components Plans for FY2013-15:</a:t>
            </a:r>
            <a:r>
              <a:rPr lang="en-US" sz="2000" u="sng" dirty="0" smtClean="0"/>
              <a:t/>
            </a:r>
            <a:br>
              <a:rPr lang="en-US" sz="2000" u="sng" dirty="0" smtClean="0"/>
            </a:br>
            <a:r>
              <a:rPr lang="en-US" sz="2000" dirty="0" smtClean="0"/>
              <a:t>Advance Li understanding/technology, support NSTX-U wall conditioning</a:t>
            </a:r>
            <a:endParaRPr lang="en-US" sz="2000" u="sng" dirty="0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15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FY13:  Study Li-conditioned surface composition and plasma behavior using Materials Analysis and Particle Probe (MAPP – Purdue collaboration) on LTX in-prep for NSTX-U</a:t>
            </a:r>
          </a:p>
          <a:p>
            <a:endParaRPr lang="en-US" sz="6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FY13-14:  Develop Li-coating tools for upper PFCs of NSTX-U to increase Li coverage of C, D pumping, thermal confinement</a:t>
            </a:r>
          </a:p>
          <a:p>
            <a:endParaRPr lang="en-US" sz="2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6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FY14:  EAST collaboration: assess particle/impurity control w/ triggered ELMs, </a:t>
            </a:r>
            <a:r>
              <a:rPr lang="en-US" dirty="0" err="1" smtClean="0"/>
              <a:t>cryo</a:t>
            </a:r>
            <a:r>
              <a:rPr lang="en-US" dirty="0" smtClean="0"/>
              <a:t>-pumping, </a:t>
            </a:r>
            <a:r>
              <a:rPr lang="en-US" dirty="0" err="1" smtClean="0"/>
              <a:t>lithiumization</a:t>
            </a:r>
            <a:r>
              <a:rPr lang="en-US" dirty="0" smtClean="0"/>
              <a:t>, high-Z PFCs</a:t>
            </a:r>
          </a:p>
          <a:p>
            <a:r>
              <a:rPr lang="en-US" dirty="0" smtClean="0"/>
              <a:t>FY15: Test LGI, Li coating dependence/evolution in NSTX-U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5757F2-32B1-422E-A47B-F8D5DF5E3F0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0100" y="3505200"/>
            <a:ext cx="2427700" cy="160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6200" y="3048000"/>
            <a:ext cx="7162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FY13-15:  Lab-based R&amp;D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</a:t>
            </a:r>
            <a:r>
              <a:rPr lang="en-US" sz="24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a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dvanced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PFCs</a:t>
            </a:r>
          </a:p>
          <a:p>
            <a:pPr marL="742863" marR="0" lvl="1" indent="-285717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Study Li on metal substrates, response to plasma power and particle fluxes (MAGNUM-PSI)</a:t>
            </a:r>
          </a:p>
          <a:p>
            <a:pPr marL="742863" marR="0" lvl="1" indent="-285717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High-heat-flux high-Z PFC design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(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TZM or W lamellae)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  <a:p>
            <a:pPr marL="742863" marR="0" lvl="1" indent="-285717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Flowing Li loop tests</a:t>
            </a:r>
          </a:p>
          <a:p>
            <a:pPr marL="742863" marR="0" lvl="1" indent="-285717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Develop c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apillary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-restrained gas-cooled Li PFC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867400" y="3810000"/>
            <a:ext cx="1219200" cy="228600"/>
          </a:xfrm>
          <a:prstGeom prst="rightArrow">
            <a:avLst>
              <a:gd name="adj1" fmla="val 73585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3800" y="1795790"/>
            <a:ext cx="4572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R13-2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36E80-9298-4372-9D32-CCBB107D4971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1054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NSTX-U mission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FY13-15 research overview and plans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Milestone summary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ITPA contributions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ST-FNSF mission and configuration study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NSTX Upgrade mission elements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pic>
        <p:nvPicPr>
          <p:cNvPr id="13316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1" y="990601"/>
            <a:ext cx="1446213" cy="15652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3317" name="Text Box 17"/>
          <p:cNvSpPr txBox="1">
            <a:spLocks noChangeArrowheads="1"/>
          </p:cNvSpPr>
          <p:nvPr/>
        </p:nvSpPr>
        <p:spPr bwMode="auto">
          <a:xfrm>
            <a:off x="7281863" y="1143001"/>
            <a:ext cx="1371600" cy="2762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dirty="0"/>
              <a:t>ST-FNSF</a:t>
            </a: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3863" y="4953000"/>
            <a:ext cx="8445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18"/>
          <p:cNvSpPr>
            <a:spLocks noChangeArrowheads="1"/>
          </p:cNvSpPr>
          <p:nvPr/>
        </p:nvSpPr>
        <p:spPr bwMode="auto">
          <a:xfrm>
            <a:off x="6367463" y="6096000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dirty="0"/>
              <a:t>ST Pilot Plant</a:t>
            </a:r>
          </a:p>
        </p:txBody>
      </p:sp>
      <p:pic>
        <p:nvPicPr>
          <p:cNvPr id="13320" name="Picture 24" descr="com_Machinecutawa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3913" y="4137026"/>
            <a:ext cx="16764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7504113" y="4248151"/>
            <a:ext cx="710429" cy="323159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ITER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0" y="1143000"/>
            <a:ext cx="5715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Advance ST as candidate for Fusion Nuclear Science Facility (FNSF)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solutions for the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plasma-material interface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challenge</a:t>
            </a: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Explore unique ST parameter regimes to advance predictive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capability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- for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ITER and beyond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Develop ST as fusion energy system</a:t>
            </a:r>
            <a:endParaRPr lang="en-US" sz="20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1332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0263" y="266700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181725" y="3657601"/>
            <a:ext cx="1018205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Lithium</a:t>
            </a:r>
          </a:p>
        </p:txBody>
      </p:sp>
      <p:sp>
        <p:nvSpPr>
          <p:cNvPr id="13325" name="Text Box 12"/>
          <p:cNvSpPr txBox="1">
            <a:spLocks noChangeArrowheads="1"/>
          </p:cNvSpPr>
          <p:nvPr/>
        </p:nvSpPr>
        <p:spPr bwMode="auto">
          <a:xfrm>
            <a:off x="7510464" y="3657601"/>
            <a:ext cx="1556814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“Snowflake”</a:t>
            </a:r>
          </a:p>
        </p:txBody>
      </p:sp>
      <p:pic>
        <p:nvPicPr>
          <p:cNvPr id="133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9213" y="2667000"/>
            <a:ext cx="127476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>
                <a:solidFill>
                  <a:srgbClr val="3333CC"/>
                </a:solidFill>
                <a:ea typeface="ＭＳ Ｐゴシック" pitchFamily="1" charset="-128"/>
              </a:rPr>
              <a:t>Administration FY13 request-level funding would greatly limit run-time in FY15, and limit field and current near NSTX levels</a:t>
            </a:r>
            <a:endParaRPr lang="en-US" sz="2000" dirty="0" smtClean="0"/>
          </a:p>
        </p:txBody>
      </p:sp>
      <p:sp>
        <p:nvSpPr>
          <p:cNvPr id="41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ABAB38-A6B9-47F0-99BA-BA8089AE29E8}" type="slidenum">
              <a:rPr lang="en-US" smtClean="0">
                <a:ea typeface="ＭＳ Ｐゴシック" pitchFamily="34" charset="-128"/>
                <a:cs typeface="Arial" charset="0"/>
              </a:rPr>
              <a:pPr>
                <a:defRPr/>
              </a:pPr>
              <a:t>30</a:t>
            </a:fld>
            <a:endParaRPr lang="en-US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0" y="1219200"/>
            <a:ext cx="1600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4" rIns="0" bIns="45714"/>
          <a:lstStyle/>
          <a:p>
            <a:pPr marL="342860" indent="-342860" algn="ctr" eaLnBrk="0" hangingPunct="0">
              <a:lnSpc>
                <a:spcPct val="80000"/>
              </a:lnSpc>
            </a:pPr>
            <a:r>
              <a:rPr lang="en-US" sz="1400" i="0" dirty="0">
                <a:solidFill>
                  <a:schemeClr val="accent2"/>
                </a:solidFill>
              </a:rPr>
              <a:t>Expt. Run Weeks: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629401" y="973138"/>
            <a:ext cx="2441575" cy="246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/>
              <a:t>FY2015</a:t>
            </a:r>
            <a:endParaRPr lang="en-US" sz="1600" i="0" dirty="0"/>
          </a:p>
        </p:txBody>
      </p:sp>
      <p:sp>
        <p:nvSpPr>
          <p:cNvPr id="8197" name="Text Box 16"/>
          <p:cNvSpPr txBox="1">
            <a:spLocks noChangeArrowheads="1"/>
          </p:cNvSpPr>
          <p:nvPr/>
        </p:nvSpPr>
        <p:spPr bwMode="auto">
          <a:xfrm>
            <a:off x="1600200" y="3206751"/>
            <a:ext cx="2438400" cy="450304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Assess relationship between lithium-conditioned surface composition and plasma behavior</a:t>
            </a:r>
          </a:p>
        </p:txBody>
      </p:sp>
      <p:sp>
        <p:nvSpPr>
          <p:cNvPr id="8198" name="Line 21"/>
          <p:cNvSpPr>
            <a:spLocks noChangeShapeType="1"/>
          </p:cNvSpPr>
          <p:nvPr/>
        </p:nvSpPr>
        <p:spPr bwMode="auto">
          <a:xfrm>
            <a:off x="0" y="600075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01" name="Text Box 27"/>
          <p:cNvSpPr txBox="1">
            <a:spLocks noChangeArrowheads="1"/>
          </p:cNvSpPr>
          <p:nvPr/>
        </p:nvSpPr>
        <p:spPr bwMode="auto">
          <a:xfrm>
            <a:off x="4114800" y="1524000"/>
            <a:ext cx="24384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>
                <a:solidFill>
                  <a:srgbClr val="FF0000"/>
                </a:solidFill>
              </a:rPr>
              <a:t>Assess access to reduced density </a:t>
            </a:r>
            <a:br>
              <a:rPr lang="en-US" sz="1100" i="0" dirty="0">
                <a:solidFill>
                  <a:srgbClr val="FF0000"/>
                </a:solidFill>
              </a:rPr>
            </a:br>
            <a:r>
              <a:rPr lang="en-US" sz="1100" i="0" dirty="0">
                <a:solidFill>
                  <a:srgbClr val="FF0000"/>
                </a:solidFill>
              </a:rPr>
              <a:t>and </a:t>
            </a:r>
            <a:r>
              <a:rPr lang="en-US" sz="1100" i="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1100" i="0" dirty="0">
                <a:solidFill>
                  <a:srgbClr val="FF0000"/>
                </a:solidFill>
              </a:rPr>
              <a:t>* in high-performance scenarios </a:t>
            </a:r>
            <a:r>
              <a:rPr lang="en-US" sz="1100" b="0" i="0" dirty="0">
                <a:solidFill>
                  <a:srgbClr val="FF0000"/>
                </a:solidFill>
              </a:rPr>
              <a:t>(with ASC, BP TSGs)</a:t>
            </a: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4114800" y="973138"/>
            <a:ext cx="2438400" cy="246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/>
              <a:t>FY2014</a:t>
            </a:r>
            <a:endParaRPr lang="en-US" sz="1600" i="0" dirty="0"/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1600200" y="973138"/>
            <a:ext cx="2438400" cy="246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/>
              <a:t>FY2013</a:t>
            </a:r>
            <a:endParaRPr lang="en-US" sz="1600" i="0" dirty="0"/>
          </a:p>
        </p:txBody>
      </p:sp>
      <p:sp>
        <p:nvSpPr>
          <p:cNvPr id="8237" name="Text Box 16"/>
          <p:cNvSpPr txBox="1">
            <a:spLocks noChangeArrowheads="1"/>
          </p:cNvSpPr>
          <p:nvPr/>
        </p:nvSpPr>
        <p:spPr bwMode="auto">
          <a:xfrm>
            <a:off x="4114800" y="3743326"/>
            <a:ext cx="2438400" cy="331810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Assess reduced models for *AE mode-induced fast-ion transport</a:t>
            </a:r>
          </a:p>
        </p:txBody>
      </p:sp>
      <p:sp>
        <p:nvSpPr>
          <p:cNvPr id="8238" name="Text Box 23"/>
          <p:cNvSpPr txBox="1">
            <a:spLocks noChangeArrowheads="1"/>
          </p:cNvSpPr>
          <p:nvPr/>
        </p:nvSpPr>
        <p:spPr bwMode="auto">
          <a:xfrm>
            <a:off x="1600200" y="6076950"/>
            <a:ext cx="2438400" cy="457200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Stationary regimes w/o large ELMs,  improve understanding of increased edge particle transport</a:t>
            </a:r>
          </a:p>
        </p:txBody>
      </p:sp>
      <p:sp>
        <p:nvSpPr>
          <p:cNvPr id="8239" name="Text Box 23"/>
          <p:cNvSpPr txBox="1">
            <a:spLocks noChangeArrowheads="1"/>
          </p:cNvSpPr>
          <p:nvPr/>
        </p:nvSpPr>
        <p:spPr bwMode="auto">
          <a:xfrm>
            <a:off x="4114800" y="6076950"/>
            <a:ext cx="2438400" cy="457048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i="0" dirty="0" smtClean="0">
                <a:solidFill>
                  <a:srgbClr val="FF0000"/>
                </a:solidFill>
              </a:rPr>
              <a:t>Quantify plasma response to non-</a:t>
            </a:r>
            <a:r>
              <a:rPr lang="en-US" sz="1100" i="0" dirty="0" err="1" smtClean="0">
                <a:solidFill>
                  <a:srgbClr val="FF0000"/>
                </a:solidFill>
              </a:rPr>
              <a:t>axisymmetric</a:t>
            </a:r>
            <a:r>
              <a:rPr lang="en-US" sz="1100" i="0" dirty="0" smtClean="0">
                <a:solidFill>
                  <a:srgbClr val="FF0000"/>
                </a:solidFill>
              </a:rPr>
              <a:t> (3D) magnetic fields in </a:t>
            </a:r>
            <a:r>
              <a:rPr lang="en-US" sz="1100" i="0" dirty="0" err="1" smtClean="0">
                <a:solidFill>
                  <a:srgbClr val="FF0000"/>
                </a:solidFill>
              </a:rPr>
              <a:t>tokamaks</a:t>
            </a:r>
            <a:endParaRPr lang="en-US" sz="1100" i="0" dirty="0">
              <a:solidFill>
                <a:srgbClr val="FF0000"/>
              </a:solidFill>
            </a:endParaRPr>
          </a:p>
        </p:txBody>
      </p:sp>
      <p:sp>
        <p:nvSpPr>
          <p:cNvPr id="8240" name="Text Box 27"/>
          <p:cNvSpPr txBox="1">
            <a:spLocks noChangeArrowheads="1"/>
          </p:cNvSpPr>
          <p:nvPr/>
        </p:nvSpPr>
        <p:spPr bwMode="auto">
          <a:xfrm>
            <a:off x="4114800" y="4876800"/>
            <a:ext cx="24384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>
                <a:solidFill>
                  <a:srgbClr val="FF0000"/>
                </a:solidFill>
              </a:rPr>
              <a:t>Assess advanced control techniques for sustained high performance </a:t>
            </a:r>
            <a:r>
              <a:rPr lang="en-US" sz="1100" b="0" i="0" dirty="0">
                <a:solidFill>
                  <a:srgbClr val="FF0000"/>
                </a:solidFill>
              </a:rPr>
              <a:t>(with MS, BP TSGs)</a:t>
            </a:r>
          </a:p>
        </p:txBody>
      </p:sp>
      <p:sp>
        <p:nvSpPr>
          <p:cNvPr id="8241" name="Text Box 27"/>
          <p:cNvSpPr txBox="1">
            <a:spLocks noChangeArrowheads="1"/>
          </p:cNvSpPr>
          <p:nvPr/>
        </p:nvSpPr>
        <p:spPr bwMode="auto">
          <a:xfrm>
            <a:off x="1600200" y="5443538"/>
            <a:ext cx="24384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>
                <a:solidFill>
                  <a:srgbClr val="FF0000"/>
                </a:solidFill>
              </a:rPr>
              <a:t>Identify disruption precursors and  disruption mitigation &amp; avoidance techniques for NSTX-U and ITER</a:t>
            </a:r>
          </a:p>
        </p:txBody>
      </p:sp>
      <p:sp>
        <p:nvSpPr>
          <p:cNvPr id="8242" name="Text Box 23"/>
          <p:cNvSpPr txBox="1">
            <a:spLocks noChangeArrowheads="1"/>
          </p:cNvSpPr>
          <p:nvPr/>
        </p:nvSpPr>
        <p:spPr bwMode="auto">
          <a:xfrm>
            <a:off x="1600200" y="2111375"/>
            <a:ext cx="2438400" cy="3046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Perform integrated </a:t>
            </a:r>
            <a:r>
              <a:rPr lang="en-US" sz="1100" i="0" dirty="0" err="1">
                <a:solidFill>
                  <a:srgbClr val="FF0000"/>
                </a:solidFill>
              </a:rPr>
              <a:t>physics+optical</a:t>
            </a:r>
            <a:r>
              <a:rPr lang="en-US" sz="1100" i="0" dirty="0">
                <a:solidFill>
                  <a:srgbClr val="FF0000"/>
                </a:solidFill>
              </a:rPr>
              <a:t> design of new high-</a:t>
            </a:r>
            <a:r>
              <a:rPr lang="en-US" sz="1100" i="0" dirty="0" err="1">
                <a:solidFill>
                  <a:srgbClr val="FF0000"/>
                </a:solidFill>
              </a:rPr>
              <a:t>k</a:t>
            </a:r>
            <a:r>
              <a:rPr lang="en-US" sz="1100" i="0" baseline="-25000" dirty="0" err="1">
                <a:solidFill>
                  <a:srgbClr val="FF0000"/>
                </a:solidFill>
              </a:rPr>
              <a:t>θ</a:t>
            </a:r>
            <a:r>
              <a:rPr lang="en-US" sz="1100" i="0" dirty="0">
                <a:solidFill>
                  <a:srgbClr val="FF0000"/>
                </a:solidFill>
              </a:rPr>
              <a:t> FIR system</a:t>
            </a:r>
          </a:p>
        </p:txBody>
      </p:sp>
      <p:sp>
        <p:nvSpPr>
          <p:cNvPr id="8243" name="Text Box 16"/>
          <p:cNvSpPr txBox="1">
            <a:spLocks noChangeArrowheads="1"/>
          </p:cNvSpPr>
          <p:nvPr/>
        </p:nvSpPr>
        <p:spPr bwMode="auto">
          <a:xfrm>
            <a:off x="1600200" y="3743326"/>
            <a:ext cx="2438400" cy="44767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Perform physics design of ECH &amp; EBW system for plasma start-up &amp; current drive in advanced scenarios</a:t>
            </a:r>
          </a:p>
        </p:txBody>
      </p:sp>
      <p:sp>
        <p:nvSpPr>
          <p:cNvPr id="40" name="Text Box 23"/>
          <p:cNvSpPr txBox="1">
            <a:spLocks noChangeArrowheads="1"/>
          </p:cNvSpPr>
          <p:nvPr/>
        </p:nvSpPr>
        <p:spPr bwMode="auto">
          <a:xfrm>
            <a:off x="6629400" y="6229350"/>
            <a:ext cx="2438400" cy="152400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TBD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6705600" y="5105400"/>
            <a:ext cx="23622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 smtClean="0">
                <a:solidFill>
                  <a:srgbClr val="FF0000"/>
                </a:solidFill>
              </a:rPr>
              <a:t>Develop </a:t>
            </a:r>
            <a:r>
              <a:rPr lang="en-US" sz="1100" i="0" dirty="0" err="1" smtClean="0">
                <a:solidFill>
                  <a:srgbClr val="FF0000"/>
                </a:solidFill>
              </a:rPr>
              <a:t>physics+operational</a:t>
            </a:r>
            <a:r>
              <a:rPr lang="en-US" sz="1100" i="0" dirty="0" smtClean="0">
                <a:solidFill>
                  <a:srgbClr val="FF0000"/>
                </a:solidFill>
              </a:rPr>
              <a:t> tools for high-performance discharges  </a:t>
            </a:r>
            <a:r>
              <a:rPr lang="en-US" sz="1100" b="0" i="0" dirty="0" smtClean="0">
                <a:solidFill>
                  <a:srgbClr val="FF0000"/>
                </a:solidFill>
              </a:rPr>
              <a:t>(with CC, ASC, MS</a:t>
            </a:r>
            <a:r>
              <a:rPr lang="en-US" sz="1100" b="0" i="0" dirty="0">
                <a:solidFill>
                  <a:srgbClr val="FF0000"/>
                </a:solidFill>
              </a:rPr>
              <a:t>, </a:t>
            </a:r>
            <a:r>
              <a:rPr lang="en-US" sz="1100" b="0" i="0" dirty="0" smtClean="0">
                <a:solidFill>
                  <a:srgbClr val="FF0000"/>
                </a:solidFill>
              </a:rPr>
              <a:t>BP, M&amp;P TSGs)</a:t>
            </a:r>
            <a:endParaRPr lang="en-US" sz="1100" b="0" i="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26343" y="1185445"/>
            <a:ext cx="481200" cy="338542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600" i="0" dirty="0" smtClean="0"/>
              <a:t>0-6</a:t>
            </a:r>
            <a:endParaRPr lang="en-US" sz="1600" i="0" dirty="0"/>
          </a:p>
        </p:txBody>
      </p:sp>
      <p:sp>
        <p:nvSpPr>
          <p:cNvPr id="56" name="Text Box 27"/>
          <p:cNvSpPr txBox="1">
            <a:spLocks noChangeArrowheads="1"/>
          </p:cNvSpPr>
          <p:nvPr/>
        </p:nvSpPr>
        <p:spPr bwMode="auto">
          <a:xfrm>
            <a:off x="6705600" y="3733800"/>
            <a:ext cx="23622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 smtClean="0">
                <a:solidFill>
                  <a:srgbClr val="FF0000"/>
                </a:solidFill>
              </a:rPr>
              <a:t>Assess effects of NBI injection on fast-ion f(v) and NBI-CD profile </a:t>
            </a:r>
            <a:r>
              <a:rPr lang="en-US" sz="1100" b="0" i="0" dirty="0" smtClean="0">
                <a:solidFill>
                  <a:srgbClr val="FF0000"/>
                </a:solidFill>
              </a:rPr>
              <a:t>(with SFSU, MS, ASC TSGs</a:t>
            </a:r>
            <a:r>
              <a:rPr lang="en-US" sz="1100" b="0" i="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7" name="Text Box 27"/>
          <p:cNvSpPr txBox="1">
            <a:spLocks noChangeArrowheads="1"/>
          </p:cNvSpPr>
          <p:nvPr/>
        </p:nvSpPr>
        <p:spPr bwMode="auto">
          <a:xfrm>
            <a:off x="6705600" y="2286000"/>
            <a:ext cx="23622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 smtClean="0">
                <a:solidFill>
                  <a:srgbClr val="FF0000"/>
                </a:solidFill>
              </a:rPr>
              <a:t>Assess H-mode </a:t>
            </a:r>
            <a:r>
              <a:rPr lang="en-US" sz="1100" i="0" dirty="0" err="1" smtClean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sz="1100" i="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1100" i="0" dirty="0" smtClean="0">
                <a:solidFill>
                  <a:srgbClr val="FF0000"/>
                </a:solidFill>
              </a:rPr>
              <a:t>, pedestal, SOL characteristics at higher B</a:t>
            </a:r>
            <a:r>
              <a:rPr lang="en-US" sz="1100" i="0" baseline="-25000" dirty="0" smtClean="0">
                <a:solidFill>
                  <a:srgbClr val="FF0000"/>
                </a:solidFill>
              </a:rPr>
              <a:t>T</a:t>
            </a:r>
            <a:r>
              <a:rPr lang="en-US" sz="1100" i="0" dirty="0" smtClean="0">
                <a:solidFill>
                  <a:srgbClr val="FF0000"/>
                </a:solidFill>
              </a:rPr>
              <a:t>, I</a:t>
            </a:r>
            <a:r>
              <a:rPr lang="en-US" sz="1100" i="0" baseline="-25000" dirty="0" smtClean="0">
                <a:solidFill>
                  <a:srgbClr val="FF0000"/>
                </a:solidFill>
              </a:rPr>
              <a:t>P</a:t>
            </a:r>
            <a:r>
              <a:rPr lang="en-US" sz="1100" i="0" dirty="0" smtClean="0">
                <a:solidFill>
                  <a:srgbClr val="FF0000"/>
                </a:solidFill>
              </a:rPr>
              <a:t>, P</a:t>
            </a:r>
            <a:r>
              <a:rPr lang="en-US" sz="1100" i="0" baseline="-25000" dirty="0" smtClean="0">
                <a:solidFill>
                  <a:srgbClr val="FF0000"/>
                </a:solidFill>
              </a:rPr>
              <a:t>NBI</a:t>
            </a:r>
            <a:r>
              <a:rPr lang="en-US" sz="1100" i="0" dirty="0" smtClean="0">
                <a:solidFill>
                  <a:srgbClr val="FF0000"/>
                </a:solidFill>
              </a:rPr>
              <a:t> </a:t>
            </a:r>
            <a:r>
              <a:rPr lang="en-US" sz="1100" b="0" i="0" dirty="0" smtClean="0">
                <a:solidFill>
                  <a:srgbClr val="FF0000"/>
                </a:solidFill>
              </a:rPr>
              <a:t>(with BP, M&amp;P, ASC, WEP TSGs</a:t>
            </a:r>
            <a:r>
              <a:rPr lang="en-US" sz="1100" b="0" i="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150308" y="1185445"/>
            <a:ext cx="298457" cy="338542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600" i="0" dirty="0" smtClean="0"/>
              <a:t>0</a:t>
            </a:r>
            <a:endParaRPr lang="en-US" sz="1600" i="0" dirty="0"/>
          </a:p>
        </p:txBody>
      </p:sp>
      <p:sp>
        <p:nvSpPr>
          <p:cNvPr id="45" name="TextBox 44"/>
          <p:cNvSpPr txBox="1"/>
          <p:nvPr/>
        </p:nvSpPr>
        <p:spPr>
          <a:xfrm>
            <a:off x="2673320" y="1185445"/>
            <a:ext cx="298457" cy="338542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600" i="0" dirty="0" smtClean="0"/>
              <a:t>0</a:t>
            </a:r>
            <a:endParaRPr lang="en-US" sz="1600" i="0" dirty="0"/>
          </a:p>
        </p:txBody>
      </p:sp>
      <p:cxnSp>
        <p:nvCxnSpPr>
          <p:cNvPr id="49" name="Straight Connector 48"/>
          <p:cNvCxnSpPr/>
          <p:nvPr/>
        </p:nvCxnSpPr>
        <p:spPr bwMode="auto">
          <a:xfrm flipV="1">
            <a:off x="6705600" y="2133600"/>
            <a:ext cx="2362200" cy="762000"/>
          </a:xfrm>
          <a:prstGeom prst="line">
            <a:avLst/>
          </a:prstGeom>
          <a:noFill/>
          <a:ln w="76200" cap="flat" cmpd="sng" algn="ctr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6705600" y="2133600"/>
            <a:ext cx="2362200" cy="762000"/>
          </a:xfrm>
          <a:prstGeom prst="line">
            <a:avLst/>
          </a:prstGeom>
          <a:noFill/>
          <a:ln w="76200" cap="flat" cmpd="sng" algn="ctr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1600200" y="1981200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R13-1</a:t>
            </a:r>
            <a:endParaRPr lang="en-US" sz="800" i="0" dirty="0"/>
          </a:p>
        </p:txBody>
      </p:sp>
      <p:sp>
        <p:nvSpPr>
          <p:cNvPr id="75" name="TextBox 74"/>
          <p:cNvSpPr txBox="1"/>
          <p:nvPr/>
        </p:nvSpPr>
        <p:spPr>
          <a:xfrm>
            <a:off x="1600200" y="30772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R13-2</a:t>
            </a:r>
            <a:endParaRPr lang="en-US" sz="800" i="0" dirty="0"/>
          </a:p>
        </p:txBody>
      </p:sp>
      <p:sp>
        <p:nvSpPr>
          <p:cNvPr id="77" name="TextBox 76"/>
          <p:cNvSpPr txBox="1"/>
          <p:nvPr/>
        </p:nvSpPr>
        <p:spPr>
          <a:xfrm>
            <a:off x="1600200" y="4191000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R13-3</a:t>
            </a:r>
            <a:endParaRPr lang="en-US" sz="800" i="0" dirty="0"/>
          </a:p>
        </p:txBody>
      </p:sp>
      <p:sp>
        <p:nvSpPr>
          <p:cNvPr id="79" name="TextBox 78"/>
          <p:cNvSpPr txBox="1"/>
          <p:nvPr/>
        </p:nvSpPr>
        <p:spPr>
          <a:xfrm>
            <a:off x="1600200" y="5312664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R13-4</a:t>
            </a:r>
            <a:endParaRPr lang="en-US" sz="800" i="0" dirty="0"/>
          </a:p>
        </p:txBody>
      </p:sp>
      <p:sp>
        <p:nvSpPr>
          <p:cNvPr id="80" name="TextBox 79"/>
          <p:cNvSpPr txBox="1"/>
          <p:nvPr/>
        </p:nvSpPr>
        <p:spPr>
          <a:xfrm>
            <a:off x="4114800" y="14008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R14-1</a:t>
            </a:r>
            <a:endParaRPr lang="en-US" sz="800" i="0" dirty="0"/>
          </a:p>
        </p:txBody>
      </p:sp>
      <p:sp>
        <p:nvSpPr>
          <p:cNvPr id="81" name="TextBox 80"/>
          <p:cNvSpPr txBox="1"/>
          <p:nvPr/>
        </p:nvSpPr>
        <p:spPr>
          <a:xfrm>
            <a:off x="4114800" y="36106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R14-2</a:t>
            </a:r>
            <a:endParaRPr lang="en-US" sz="800" i="0" dirty="0"/>
          </a:p>
        </p:txBody>
      </p:sp>
      <p:sp>
        <p:nvSpPr>
          <p:cNvPr id="82" name="TextBox 81"/>
          <p:cNvSpPr txBox="1"/>
          <p:nvPr/>
        </p:nvSpPr>
        <p:spPr>
          <a:xfrm>
            <a:off x="4114800" y="47536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R14-3</a:t>
            </a:r>
            <a:endParaRPr lang="en-US" sz="800" i="0" dirty="0"/>
          </a:p>
        </p:txBody>
      </p:sp>
      <p:sp>
        <p:nvSpPr>
          <p:cNvPr id="83" name="TextBox 82"/>
          <p:cNvSpPr txBox="1"/>
          <p:nvPr/>
        </p:nvSpPr>
        <p:spPr>
          <a:xfrm>
            <a:off x="6705600" y="21628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R15-1</a:t>
            </a:r>
            <a:endParaRPr lang="en-US" sz="800" i="0" dirty="0"/>
          </a:p>
        </p:txBody>
      </p:sp>
      <p:sp>
        <p:nvSpPr>
          <p:cNvPr id="84" name="TextBox 83"/>
          <p:cNvSpPr txBox="1"/>
          <p:nvPr/>
        </p:nvSpPr>
        <p:spPr>
          <a:xfrm>
            <a:off x="6705600" y="36106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R15-2</a:t>
            </a:r>
            <a:endParaRPr lang="en-US" sz="800" i="0" dirty="0"/>
          </a:p>
        </p:txBody>
      </p:sp>
      <p:sp>
        <p:nvSpPr>
          <p:cNvPr id="85" name="TextBox 84"/>
          <p:cNvSpPr txBox="1"/>
          <p:nvPr/>
        </p:nvSpPr>
        <p:spPr>
          <a:xfrm>
            <a:off x="6705600" y="49822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R15-3</a:t>
            </a:r>
            <a:endParaRPr lang="en-US" sz="800" i="0" dirty="0"/>
          </a:p>
        </p:txBody>
      </p:sp>
      <p:cxnSp>
        <p:nvCxnSpPr>
          <p:cNvPr id="87" name="Straight Arrow Connector 86"/>
          <p:cNvCxnSpPr/>
          <p:nvPr/>
        </p:nvCxnSpPr>
        <p:spPr bwMode="auto">
          <a:xfrm flipV="1">
            <a:off x="8763000" y="2819400"/>
            <a:ext cx="76200" cy="1524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89" name="TextBox 88"/>
          <p:cNvSpPr txBox="1"/>
          <p:nvPr/>
        </p:nvSpPr>
        <p:spPr>
          <a:xfrm>
            <a:off x="6553200" y="2914269"/>
            <a:ext cx="2438400" cy="5909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0" dirty="0" smtClean="0">
                <a:solidFill>
                  <a:schemeClr val="tx1"/>
                </a:solidFill>
              </a:rPr>
              <a:t>MG weld repair likely required to access B</a:t>
            </a:r>
            <a:r>
              <a:rPr lang="en-US" i="0" baseline="-25000" dirty="0" smtClean="0">
                <a:solidFill>
                  <a:schemeClr val="tx1"/>
                </a:solidFill>
              </a:rPr>
              <a:t>T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smtClean="0">
                <a:solidFill>
                  <a:schemeClr val="tx1"/>
                </a:solidFill>
              </a:rPr>
              <a:t>and </a:t>
            </a:r>
            <a:r>
              <a:rPr lang="en-US" i="0" dirty="0" smtClean="0">
                <a:solidFill>
                  <a:schemeClr val="tx1"/>
                </a:solidFill>
              </a:rPr>
              <a:t>I</a:t>
            </a:r>
            <a:r>
              <a:rPr lang="en-US" i="0" baseline="-25000" dirty="0" smtClean="0">
                <a:solidFill>
                  <a:schemeClr val="tx1"/>
                </a:solidFill>
              </a:rPr>
              <a:t>P</a:t>
            </a:r>
            <a:r>
              <a:rPr lang="en-US" i="0" dirty="0" smtClean="0">
                <a:solidFill>
                  <a:schemeClr val="tx1"/>
                </a:solidFill>
              </a:rPr>
              <a:t> significantly </a:t>
            </a:r>
            <a:r>
              <a:rPr lang="en-US" i="0" dirty="0" smtClean="0">
                <a:solidFill>
                  <a:schemeClr val="tx1"/>
                </a:solidFill>
              </a:rPr>
              <a:t>above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smtClean="0">
                <a:solidFill>
                  <a:schemeClr val="tx1"/>
                </a:solidFill>
              </a:rPr>
              <a:t>NSTX levels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05" name="Right Arrow 104"/>
          <p:cNvSpPr/>
          <p:nvPr/>
        </p:nvSpPr>
        <p:spPr bwMode="auto">
          <a:xfrm>
            <a:off x="76200" y="20574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ight Arrow 105"/>
          <p:cNvSpPr/>
          <p:nvPr/>
        </p:nvSpPr>
        <p:spPr bwMode="auto">
          <a:xfrm>
            <a:off x="76200" y="15240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ight Arrow 106"/>
          <p:cNvSpPr/>
          <p:nvPr/>
        </p:nvSpPr>
        <p:spPr bwMode="auto">
          <a:xfrm>
            <a:off x="76200" y="37338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8" name="Right Arrow 107"/>
          <p:cNvSpPr/>
          <p:nvPr/>
        </p:nvSpPr>
        <p:spPr bwMode="auto">
          <a:xfrm>
            <a:off x="76200" y="432117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ight Arrow 108"/>
          <p:cNvSpPr/>
          <p:nvPr/>
        </p:nvSpPr>
        <p:spPr bwMode="auto">
          <a:xfrm>
            <a:off x="76200" y="490855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ight Arrow 109"/>
          <p:cNvSpPr/>
          <p:nvPr/>
        </p:nvSpPr>
        <p:spPr bwMode="auto">
          <a:xfrm>
            <a:off x="76200" y="546417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Text Box 12"/>
          <p:cNvSpPr txBox="1">
            <a:spLocks noChangeArrowheads="1"/>
          </p:cNvSpPr>
          <p:nvPr/>
        </p:nvSpPr>
        <p:spPr bwMode="auto">
          <a:xfrm>
            <a:off x="76200" y="2057401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Transport and Turbulence</a:t>
            </a:r>
          </a:p>
        </p:txBody>
      </p:sp>
      <p:sp>
        <p:nvSpPr>
          <p:cNvPr id="112" name="Text Box 12"/>
          <p:cNvSpPr txBox="1">
            <a:spLocks noChangeArrowheads="1"/>
          </p:cNvSpPr>
          <p:nvPr/>
        </p:nvSpPr>
        <p:spPr bwMode="auto">
          <a:xfrm>
            <a:off x="76200" y="1501775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Macroscopic Stability</a:t>
            </a:r>
          </a:p>
        </p:txBody>
      </p:sp>
      <p:sp>
        <p:nvSpPr>
          <p:cNvPr id="113" name="Text Box 12"/>
          <p:cNvSpPr txBox="1">
            <a:spLocks noChangeArrowheads="1"/>
          </p:cNvSpPr>
          <p:nvPr/>
        </p:nvSpPr>
        <p:spPr bwMode="auto">
          <a:xfrm>
            <a:off x="76200" y="3733801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 err="1">
                <a:solidFill>
                  <a:schemeClr val="tx1"/>
                </a:solidFill>
                <a:latin typeface="Arial Narrow" pitchFamily="34" charset="0"/>
              </a:rPr>
              <a:t>Waves+Energetic</a:t>
            </a: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 Particles</a:t>
            </a:r>
          </a:p>
        </p:txBody>
      </p:sp>
      <p:sp>
        <p:nvSpPr>
          <p:cNvPr id="114" name="Text Box 12"/>
          <p:cNvSpPr txBox="1">
            <a:spLocks noChangeArrowheads="1"/>
          </p:cNvSpPr>
          <p:nvPr/>
        </p:nvSpPr>
        <p:spPr bwMode="auto">
          <a:xfrm>
            <a:off x="76200" y="4321175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Solenoid-free Start-up/ramp-up</a:t>
            </a:r>
          </a:p>
        </p:txBody>
      </p:sp>
      <p:sp>
        <p:nvSpPr>
          <p:cNvPr id="115" name="Text Box 12"/>
          <p:cNvSpPr txBox="1">
            <a:spLocks noChangeArrowheads="1"/>
          </p:cNvSpPr>
          <p:nvPr/>
        </p:nvSpPr>
        <p:spPr bwMode="auto">
          <a:xfrm>
            <a:off x="76200" y="4908550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Adv. Scenarios and Control</a:t>
            </a:r>
          </a:p>
        </p:txBody>
      </p:sp>
      <p:sp>
        <p:nvSpPr>
          <p:cNvPr id="116" name="Text Box 12"/>
          <p:cNvSpPr txBox="1">
            <a:spLocks noChangeArrowheads="1"/>
          </p:cNvSpPr>
          <p:nvPr/>
        </p:nvSpPr>
        <p:spPr bwMode="auto">
          <a:xfrm>
            <a:off x="76200" y="5464175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ITER Needs + Cross-cutting</a:t>
            </a:r>
          </a:p>
        </p:txBody>
      </p:sp>
      <p:sp>
        <p:nvSpPr>
          <p:cNvPr id="117" name="Right Arrow 116"/>
          <p:cNvSpPr/>
          <p:nvPr/>
        </p:nvSpPr>
        <p:spPr bwMode="auto">
          <a:xfrm>
            <a:off x="76200" y="264477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Text Box 12"/>
          <p:cNvSpPr txBox="1">
            <a:spLocks noChangeArrowheads="1"/>
          </p:cNvSpPr>
          <p:nvPr/>
        </p:nvSpPr>
        <p:spPr bwMode="auto">
          <a:xfrm>
            <a:off x="76200" y="2644776"/>
            <a:ext cx="1295400" cy="4801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Boundary </a:t>
            </a:r>
          </a:p>
          <a:p>
            <a:pPr algn="ctr">
              <a:lnSpc>
                <a:spcPct val="90000"/>
              </a:lnSpc>
            </a:pPr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Physics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ight Arrow 118"/>
          <p:cNvSpPr/>
          <p:nvPr/>
        </p:nvSpPr>
        <p:spPr bwMode="auto">
          <a:xfrm>
            <a:off x="76200" y="32004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Text Box 12"/>
          <p:cNvSpPr txBox="1">
            <a:spLocks noChangeArrowheads="1"/>
          </p:cNvSpPr>
          <p:nvPr/>
        </p:nvSpPr>
        <p:spPr bwMode="auto">
          <a:xfrm>
            <a:off x="76200" y="3295168"/>
            <a:ext cx="1295400" cy="2862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Materials &amp; PFCs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ight Arrow 120"/>
          <p:cNvSpPr/>
          <p:nvPr/>
        </p:nvSpPr>
        <p:spPr bwMode="auto">
          <a:xfrm>
            <a:off x="76200" y="607248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Text Box 12"/>
          <p:cNvSpPr txBox="1">
            <a:spLocks noChangeArrowheads="1"/>
          </p:cNvSpPr>
          <p:nvPr/>
        </p:nvSpPr>
        <p:spPr bwMode="auto">
          <a:xfrm>
            <a:off x="76200" y="6072188"/>
            <a:ext cx="1295400" cy="4810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Joint Research </a:t>
            </a:r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Target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>
                <a:solidFill>
                  <a:srgbClr val="3333CC"/>
                </a:solidFill>
                <a:ea typeface="ＭＳ Ｐゴシック" pitchFamily="1" charset="-128"/>
              </a:rPr>
              <a:t>+15% above Administration FY13 request-level provides run-time and field + current to exploit new Upgrade capabilities</a:t>
            </a:r>
            <a:endParaRPr lang="en-US" sz="2000" dirty="0" smtClean="0"/>
          </a:p>
        </p:txBody>
      </p:sp>
      <p:sp>
        <p:nvSpPr>
          <p:cNvPr id="41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ABAB38-A6B9-47F0-99BA-BA8089AE29E8}" type="slidenum">
              <a:rPr lang="en-US" smtClean="0">
                <a:ea typeface="ＭＳ Ｐゴシック" pitchFamily="34" charset="-128"/>
                <a:cs typeface="Arial" charset="0"/>
              </a:rPr>
              <a:pPr>
                <a:defRPr/>
              </a:pPr>
              <a:t>31</a:t>
            </a:fld>
            <a:endParaRPr lang="en-US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0" y="1219200"/>
            <a:ext cx="1600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4" rIns="0" bIns="45714"/>
          <a:lstStyle/>
          <a:p>
            <a:pPr marL="342860" indent="-342860" algn="ctr" eaLnBrk="0" hangingPunct="0">
              <a:lnSpc>
                <a:spcPct val="80000"/>
              </a:lnSpc>
            </a:pPr>
            <a:r>
              <a:rPr lang="en-US" sz="1400" i="0" dirty="0">
                <a:solidFill>
                  <a:schemeClr val="accent2"/>
                </a:solidFill>
              </a:rPr>
              <a:t>Expt. Run Weeks: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629401" y="973138"/>
            <a:ext cx="2441575" cy="246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/>
              <a:t>FY2015</a:t>
            </a:r>
            <a:endParaRPr lang="en-US" sz="1600" i="0" dirty="0"/>
          </a:p>
        </p:txBody>
      </p:sp>
      <p:sp>
        <p:nvSpPr>
          <p:cNvPr id="8197" name="Text Box 16"/>
          <p:cNvSpPr txBox="1">
            <a:spLocks noChangeArrowheads="1"/>
          </p:cNvSpPr>
          <p:nvPr/>
        </p:nvSpPr>
        <p:spPr bwMode="auto">
          <a:xfrm>
            <a:off x="1600200" y="3206751"/>
            <a:ext cx="2438400" cy="450304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Assess relationship between lithium-conditioned surface composition and plasma behavior</a:t>
            </a:r>
          </a:p>
        </p:txBody>
      </p:sp>
      <p:sp>
        <p:nvSpPr>
          <p:cNvPr id="8198" name="Line 21"/>
          <p:cNvSpPr>
            <a:spLocks noChangeShapeType="1"/>
          </p:cNvSpPr>
          <p:nvPr/>
        </p:nvSpPr>
        <p:spPr bwMode="auto">
          <a:xfrm>
            <a:off x="0" y="600075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01" name="Text Box 27"/>
          <p:cNvSpPr txBox="1">
            <a:spLocks noChangeArrowheads="1"/>
          </p:cNvSpPr>
          <p:nvPr/>
        </p:nvSpPr>
        <p:spPr bwMode="auto">
          <a:xfrm>
            <a:off x="4114800" y="1524000"/>
            <a:ext cx="24384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>
                <a:solidFill>
                  <a:srgbClr val="FF0000"/>
                </a:solidFill>
              </a:rPr>
              <a:t>Assess access to reduced density </a:t>
            </a:r>
            <a:br>
              <a:rPr lang="en-US" sz="1100" i="0" dirty="0">
                <a:solidFill>
                  <a:srgbClr val="FF0000"/>
                </a:solidFill>
              </a:rPr>
            </a:br>
            <a:r>
              <a:rPr lang="en-US" sz="1100" i="0" dirty="0">
                <a:solidFill>
                  <a:srgbClr val="FF0000"/>
                </a:solidFill>
              </a:rPr>
              <a:t>and </a:t>
            </a:r>
            <a:r>
              <a:rPr lang="en-US" sz="1100" i="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1100" i="0" dirty="0">
                <a:solidFill>
                  <a:srgbClr val="FF0000"/>
                </a:solidFill>
              </a:rPr>
              <a:t>* in high-performance scenarios </a:t>
            </a:r>
            <a:r>
              <a:rPr lang="en-US" sz="1100" b="0" i="0" dirty="0">
                <a:solidFill>
                  <a:srgbClr val="FF0000"/>
                </a:solidFill>
              </a:rPr>
              <a:t>(with ASC, BP TSGs)</a:t>
            </a: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4114800" y="973138"/>
            <a:ext cx="2438400" cy="246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/>
              <a:t>FY2014</a:t>
            </a:r>
            <a:endParaRPr lang="en-US" sz="1600" i="0" dirty="0"/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1600200" y="973138"/>
            <a:ext cx="2438400" cy="246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/>
              <a:t>FY2013</a:t>
            </a:r>
            <a:endParaRPr lang="en-US" sz="1600" i="0" dirty="0"/>
          </a:p>
        </p:txBody>
      </p:sp>
      <p:sp>
        <p:nvSpPr>
          <p:cNvPr id="48" name="Right Arrow 47"/>
          <p:cNvSpPr/>
          <p:nvPr/>
        </p:nvSpPr>
        <p:spPr bwMode="auto">
          <a:xfrm>
            <a:off x="76200" y="20574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6" name="Right Arrow 65"/>
          <p:cNvSpPr/>
          <p:nvPr/>
        </p:nvSpPr>
        <p:spPr bwMode="auto">
          <a:xfrm>
            <a:off x="76200" y="15240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ight Arrow 69"/>
          <p:cNvSpPr/>
          <p:nvPr/>
        </p:nvSpPr>
        <p:spPr bwMode="auto">
          <a:xfrm>
            <a:off x="76200" y="37338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ight Arrow 71"/>
          <p:cNvSpPr/>
          <p:nvPr/>
        </p:nvSpPr>
        <p:spPr bwMode="auto">
          <a:xfrm>
            <a:off x="76200" y="432117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ight Arrow 73"/>
          <p:cNvSpPr/>
          <p:nvPr/>
        </p:nvSpPr>
        <p:spPr bwMode="auto">
          <a:xfrm>
            <a:off x="76200" y="490855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ight Arrow 75"/>
          <p:cNvSpPr/>
          <p:nvPr/>
        </p:nvSpPr>
        <p:spPr bwMode="auto">
          <a:xfrm>
            <a:off x="76200" y="546417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29" name="Text Box 12"/>
          <p:cNvSpPr txBox="1">
            <a:spLocks noChangeArrowheads="1"/>
          </p:cNvSpPr>
          <p:nvPr/>
        </p:nvSpPr>
        <p:spPr bwMode="auto">
          <a:xfrm>
            <a:off x="76200" y="2057401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Transport and Turbulence</a:t>
            </a:r>
          </a:p>
        </p:txBody>
      </p:sp>
      <p:sp>
        <p:nvSpPr>
          <p:cNvPr id="8230" name="Text Box 12"/>
          <p:cNvSpPr txBox="1">
            <a:spLocks noChangeArrowheads="1"/>
          </p:cNvSpPr>
          <p:nvPr/>
        </p:nvSpPr>
        <p:spPr bwMode="auto">
          <a:xfrm>
            <a:off x="76200" y="1501775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Macroscopic Stability</a:t>
            </a:r>
          </a:p>
        </p:txBody>
      </p:sp>
      <p:sp>
        <p:nvSpPr>
          <p:cNvPr id="8232" name="Text Box 12"/>
          <p:cNvSpPr txBox="1">
            <a:spLocks noChangeArrowheads="1"/>
          </p:cNvSpPr>
          <p:nvPr/>
        </p:nvSpPr>
        <p:spPr bwMode="auto">
          <a:xfrm>
            <a:off x="76200" y="3733801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 err="1">
                <a:solidFill>
                  <a:schemeClr val="tx1"/>
                </a:solidFill>
                <a:latin typeface="Arial Narrow" pitchFamily="34" charset="0"/>
              </a:rPr>
              <a:t>Waves+Energetic</a:t>
            </a: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 Particles</a:t>
            </a:r>
          </a:p>
        </p:txBody>
      </p:sp>
      <p:sp>
        <p:nvSpPr>
          <p:cNvPr id="8233" name="Text Box 12"/>
          <p:cNvSpPr txBox="1">
            <a:spLocks noChangeArrowheads="1"/>
          </p:cNvSpPr>
          <p:nvPr/>
        </p:nvSpPr>
        <p:spPr bwMode="auto">
          <a:xfrm>
            <a:off x="76200" y="4321175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Solenoid-free Start-up/ramp-up</a:t>
            </a:r>
          </a:p>
        </p:txBody>
      </p:sp>
      <p:sp>
        <p:nvSpPr>
          <p:cNvPr id="8234" name="Text Box 12"/>
          <p:cNvSpPr txBox="1">
            <a:spLocks noChangeArrowheads="1"/>
          </p:cNvSpPr>
          <p:nvPr/>
        </p:nvSpPr>
        <p:spPr bwMode="auto">
          <a:xfrm>
            <a:off x="76200" y="4908550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Adv. Scenarios and Control</a:t>
            </a:r>
          </a:p>
        </p:txBody>
      </p:sp>
      <p:sp>
        <p:nvSpPr>
          <p:cNvPr id="8235" name="Text Box 12"/>
          <p:cNvSpPr txBox="1">
            <a:spLocks noChangeArrowheads="1"/>
          </p:cNvSpPr>
          <p:nvPr/>
        </p:nvSpPr>
        <p:spPr bwMode="auto">
          <a:xfrm>
            <a:off x="76200" y="5464175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ITER Needs + Cross-cutting</a:t>
            </a:r>
          </a:p>
        </p:txBody>
      </p:sp>
      <p:sp>
        <p:nvSpPr>
          <p:cNvPr id="8237" name="Text Box 16"/>
          <p:cNvSpPr txBox="1">
            <a:spLocks noChangeArrowheads="1"/>
          </p:cNvSpPr>
          <p:nvPr/>
        </p:nvSpPr>
        <p:spPr bwMode="auto">
          <a:xfrm>
            <a:off x="4114800" y="3743326"/>
            <a:ext cx="2438400" cy="331810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Assess reduced models for *AE mode-induced fast-ion transport</a:t>
            </a:r>
          </a:p>
        </p:txBody>
      </p:sp>
      <p:sp>
        <p:nvSpPr>
          <p:cNvPr id="8238" name="Text Box 23"/>
          <p:cNvSpPr txBox="1">
            <a:spLocks noChangeArrowheads="1"/>
          </p:cNvSpPr>
          <p:nvPr/>
        </p:nvSpPr>
        <p:spPr bwMode="auto">
          <a:xfrm>
            <a:off x="1600200" y="6076950"/>
            <a:ext cx="2438400" cy="457200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Stationary regimes w/o large ELMs,  improve understanding of increased edge particle transport</a:t>
            </a:r>
          </a:p>
        </p:txBody>
      </p:sp>
      <p:sp>
        <p:nvSpPr>
          <p:cNvPr id="8239" name="Text Box 23"/>
          <p:cNvSpPr txBox="1">
            <a:spLocks noChangeArrowheads="1"/>
          </p:cNvSpPr>
          <p:nvPr/>
        </p:nvSpPr>
        <p:spPr bwMode="auto">
          <a:xfrm>
            <a:off x="4114800" y="6076950"/>
            <a:ext cx="2438400" cy="457048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i="0" dirty="0" smtClean="0">
                <a:solidFill>
                  <a:srgbClr val="FF0000"/>
                </a:solidFill>
              </a:rPr>
              <a:t>Quantify plasma response to non-</a:t>
            </a:r>
            <a:r>
              <a:rPr lang="en-US" sz="1100" i="0" dirty="0" err="1" smtClean="0">
                <a:solidFill>
                  <a:srgbClr val="FF0000"/>
                </a:solidFill>
              </a:rPr>
              <a:t>axisymmetric</a:t>
            </a:r>
            <a:r>
              <a:rPr lang="en-US" sz="1100" i="0" dirty="0" smtClean="0">
                <a:solidFill>
                  <a:srgbClr val="FF0000"/>
                </a:solidFill>
              </a:rPr>
              <a:t> (3D) magnetic fields in </a:t>
            </a:r>
            <a:r>
              <a:rPr lang="en-US" sz="1100" i="0" dirty="0" err="1" smtClean="0">
                <a:solidFill>
                  <a:srgbClr val="FF0000"/>
                </a:solidFill>
              </a:rPr>
              <a:t>tokamaks</a:t>
            </a:r>
            <a:endParaRPr lang="en-US" sz="1100" i="0" dirty="0">
              <a:solidFill>
                <a:srgbClr val="FF0000"/>
              </a:solidFill>
            </a:endParaRPr>
          </a:p>
        </p:txBody>
      </p:sp>
      <p:sp>
        <p:nvSpPr>
          <p:cNvPr id="8240" name="Text Box 27"/>
          <p:cNvSpPr txBox="1">
            <a:spLocks noChangeArrowheads="1"/>
          </p:cNvSpPr>
          <p:nvPr/>
        </p:nvSpPr>
        <p:spPr bwMode="auto">
          <a:xfrm>
            <a:off x="4114800" y="4876800"/>
            <a:ext cx="24384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>
                <a:solidFill>
                  <a:srgbClr val="FF0000"/>
                </a:solidFill>
              </a:rPr>
              <a:t>Assess advanced control techniques for sustained high performance </a:t>
            </a:r>
            <a:r>
              <a:rPr lang="en-US" sz="1100" b="0" i="0" dirty="0">
                <a:solidFill>
                  <a:srgbClr val="FF0000"/>
                </a:solidFill>
              </a:rPr>
              <a:t>(with MS, BP TSGs)</a:t>
            </a:r>
          </a:p>
        </p:txBody>
      </p:sp>
      <p:sp>
        <p:nvSpPr>
          <p:cNvPr id="8241" name="Text Box 27"/>
          <p:cNvSpPr txBox="1">
            <a:spLocks noChangeArrowheads="1"/>
          </p:cNvSpPr>
          <p:nvPr/>
        </p:nvSpPr>
        <p:spPr bwMode="auto">
          <a:xfrm>
            <a:off x="1600200" y="5443538"/>
            <a:ext cx="24384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>
                <a:solidFill>
                  <a:srgbClr val="FF0000"/>
                </a:solidFill>
              </a:rPr>
              <a:t>Identify disruption precursors and  disruption mitigation &amp; avoidance techniques for NSTX-U and ITER</a:t>
            </a:r>
          </a:p>
        </p:txBody>
      </p:sp>
      <p:sp>
        <p:nvSpPr>
          <p:cNvPr id="8242" name="Text Box 23"/>
          <p:cNvSpPr txBox="1">
            <a:spLocks noChangeArrowheads="1"/>
          </p:cNvSpPr>
          <p:nvPr/>
        </p:nvSpPr>
        <p:spPr bwMode="auto">
          <a:xfrm>
            <a:off x="1600200" y="2111375"/>
            <a:ext cx="2438400" cy="3046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Perform integrated </a:t>
            </a:r>
            <a:r>
              <a:rPr lang="en-US" sz="1100" i="0" dirty="0" err="1">
                <a:solidFill>
                  <a:srgbClr val="FF0000"/>
                </a:solidFill>
              </a:rPr>
              <a:t>physics+optical</a:t>
            </a:r>
            <a:r>
              <a:rPr lang="en-US" sz="1100" i="0" dirty="0">
                <a:solidFill>
                  <a:srgbClr val="FF0000"/>
                </a:solidFill>
              </a:rPr>
              <a:t> design of new high-</a:t>
            </a:r>
            <a:r>
              <a:rPr lang="en-US" sz="1100" i="0" dirty="0" err="1">
                <a:solidFill>
                  <a:srgbClr val="FF0000"/>
                </a:solidFill>
              </a:rPr>
              <a:t>k</a:t>
            </a:r>
            <a:r>
              <a:rPr lang="en-US" sz="1100" i="0" baseline="-25000" dirty="0" err="1">
                <a:solidFill>
                  <a:srgbClr val="FF0000"/>
                </a:solidFill>
              </a:rPr>
              <a:t>θ</a:t>
            </a:r>
            <a:r>
              <a:rPr lang="en-US" sz="1100" i="0" dirty="0">
                <a:solidFill>
                  <a:srgbClr val="FF0000"/>
                </a:solidFill>
              </a:rPr>
              <a:t> FIR system</a:t>
            </a:r>
          </a:p>
        </p:txBody>
      </p:sp>
      <p:sp>
        <p:nvSpPr>
          <p:cNvPr id="8243" name="Text Box 16"/>
          <p:cNvSpPr txBox="1">
            <a:spLocks noChangeArrowheads="1"/>
          </p:cNvSpPr>
          <p:nvPr/>
        </p:nvSpPr>
        <p:spPr bwMode="auto">
          <a:xfrm>
            <a:off x="1600200" y="3743326"/>
            <a:ext cx="2438400" cy="44767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Perform physics design of ECH &amp; EBW system for plasma start-up &amp; current drive in advanced scenarios</a:t>
            </a:r>
          </a:p>
        </p:txBody>
      </p:sp>
      <p:sp>
        <p:nvSpPr>
          <p:cNvPr id="40" name="Text Box 23"/>
          <p:cNvSpPr txBox="1">
            <a:spLocks noChangeArrowheads="1"/>
          </p:cNvSpPr>
          <p:nvPr/>
        </p:nvSpPr>
        <p:spPr bwMode="auto">
          <a:xfrm>
            <a:off x="6629400" y="6229350"/>
            <a:ext cx="2438400" cy="152400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TBD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6705600" y="5105400"/>
            <a:ext cx="23622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 smtClean="0">
                <a:solidFill>
                  <a:srgbClr val="FF0000"/>
                </a:solidFill>
              </a:rPr>
              <a:t>Develop </a:t>
            </a:r>
            <a:r>
              <a:rPr lang="en-US" sz="1100" i="0" dirty="0" err="1" smtClean="0">
                <a:solidFill>
                  <a:srgbClr val="FF0000"/>
                </a:solidFill>
              </a:rPr>
              <a:t>physics+operational</a:t>
            </a:r>
            <a:r>
              <a:rPr lang="en-US" sz="1100" i="0" dirty="0" smtClean="0">
                <a:solidFill>
                  <a:srgbClr val="FF0000"/>
                </a:solidFill>
              </a:rPr>
              <a:t> tools for high-performance discharges  </a:t>
            </a:r>
            <a:r>
              <a:rPr lang="en-US" sz="1100" b="0" i="0" dirty="0" smtClean="0">
                <a:solidFill>
                  <a:srgbClr val="FF0000"/>
                </a:solidFill>
              </a:rPr>
              <a:t>(with CC, ASC, MS</a:t>
            </a:r>
            <a:r>
              <a:rPr lang="en-US" sz="1100" b="0" i="0" dirty="0">
                <a:solidFill>
                  <a:srgbClr val="FF0000"/>
                </a:solidFill>
              </a:rPr>
              <a:t>, </a:t>
            </a:r>
            <a:r>
              <a:rPr lang="en-US" sz="1100" b="0" i="0" dirty="0" smtClean="0">
                <a:solidFill>
                  <a:srgbClr val="FF0000"/>
                </a:solidFill>
              </a:rPr>
              <a:t>BP, M&amp;P TSGs)</a:t>
            </a:r>
            <a:endParaRPr lang="en-US" sz="1100" b="0" i="0" dirty="0">
              <a:solidFill>
                <a:srgbClr val="FF0000"/>
              </a:solidFill>
            </a:endParaRPr>
          </a:p>
        </p:txBody>
      </p:sp>
      <p:sp>
        <p:nvSpPr>
          <p:cNvPr id="51" name="Right Arrow 50"/>
          <p:cNvSpPr/>
          <p:nvPr/>
        </p:nvSpPr>
        <p:spPr bwMode="auto">
          <a:xfrm>
            <a:off x="76200" y="264477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2" name="Text Box 12"/>
          <p:cNvSpPr txBox="1">
            <a:spLocks noChangeArrowheads="1"/>
          </p:cNvSpPr>
          <p:nvPr/>
        </p:nvSpPr>
        <p:spPr bwMode="auto">
          <a:xfrm>
            <a:off x="76200" y="2644776"/>
            <a:ext cx="1295400" cy="4801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Boundary </a:t>
            </a:r>
          </a:p>
          <a:p>
            <a:pPr algn="ctr">
              <a:lnSpc>
                <a:spcPct val="90000"/>
              </a:lnSpc>
            </a:pPr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Physics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ight Arrow 52"/>
          <p:cNvSpPr/>
          <p:nvPr/>
        </p:nvSpPr>
        <p:spPr bwMode="auto">
          <a:xfrm>
            <a:off x="76200" y="32004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76200" y="3295168"/>
            <a:ext cx="1295400" cy="2862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Materials &amp; PFCs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88708" y="1185445"/>
            <a:ext cx="412270" cy="338542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600" i="0" dirty="0" smtClean="0"/>
              <a:t>16</a:t>
            </a:r>
            <a:endParaRPr lang="en-US" sz="1600" i="0" dirty="0"/>
          </a:p>
        </p:txBody>
      </p:sp>
      <p:sp>
        <p:nvSpPr>
          <p:cNvPr id="56" name="Text Box 27"/>
          <p:cNvSpPr txBox="1">
            <a:spLocks noChangeArrowheads="1"/>
          </p:cNvSpPr>
          <p:nvPr/>
        </p:nvSpPr>
        <p:spPr bwMode="auto">
          <a:xfrm>
            <a:off x="6705600" y="3733800"/>
            <a:ext cx="23622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 smtClean="0">
                <a:solidFill>
                  <a:srgbClr val="FF0000"/>
                </a:solidFill>
              </a:rPr>
              <a:t>Assess effects of NBI injection on fast-ion f(v) and NBI-CD profile </a:t>
            </a:r>
            <a:r>
              <a:rPr lang="en-US" sz="1100" b="0" i="0" dirty="0" smtClean="0">
                <a:solidFill>
                  <a:srgbClr val="FF0000"/>
                </a:solidFill>
              </a:rPr>
              <a:t>(with SFSU, MS, ASC TSGs</a:t>
            </a:r>
            <a:r>
              <a:rPr lang="en-US" sz="1100" b="0" i="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7" name="Text Box 27"/>
          <p:cNvSpPr txBox="1">
            <a:spLocks noChangeArrowheads="1"/>
          </p:cNvSpPr>
          <p:nvPr/>
        </p:nvSpPr>
        <p:spPr bwMode="auto">
          <a:xfrm>
            <a:off x="6705600" y="2286000"/>
            <a:ext cx="23622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 smtClean="0">
                <a:solidFill>
                  <a:srgbClr val="FF0000"/>
                </a:solidFill>
              </a:rPr>
              <a:t>Assess H-mode </a:t>
            </a:r>
            <a:r>
              <a:rPr lang="en-US" sz="1100" i="0" dirty="0" err="1" smtClean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sz="1100" i="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1100" i="0" dirty="0" smtClean="0">
                <a:solidFill>
                  <a:srgbClr val="FF0000"/>
                </a:solidFill>
              </a:rPr>
              <a:t>, pedestal, SOL characteristics at higher B</a:t>
            </a:r>
            <a:r>
              <a:rPr lang="en-US" sz="1100" i="0" baseline="-25000" dirty="0" smtClean="0">
                <a:solidFill>
                  <a:srgbClr val="FF0000"/>
                </a:solidFill>
              </a:rPr>
              <a:t>T</a:t>
            </a:r>
            <a:r>
              <a:rPr lang="en-US" sz="1100" i="0" dirty="0" smtClean="0">
                <a:solidFill>
                  <a:srgbClr val="FF0000"/>
                </a:solidFill>
              </a:rPr>
              <a:t>, I</a:t>
            </a:r>
            <a:r>
              <a:rPr lang="en-US" sz="1100" i="0" baseline="-25000" dirty="0" smtClean="0">
                <a:solidFill>
                  <a:srgbClr val="FF0000"/>
                </a:solidFill>
              </a:rPr>
              <a:t>P</a:t>
            </a:r>
            <a:r>
              <a:rPr lang="en-US" sz="1100" i="0" dirty="0" smtClean="0">
                <a:solidFill>
                  <a:srgbClr val="FF0000"/>
                </a:solidFill>
              </a:rPr>
              <a:t>, P</a:t>
            </a:r>
            <a:r>
              <a:rPr lang="en-US" sz="1100" i="0" baseline="-25000" dirty="0" smtClean="0">
                <a:solidFill>
                  <a:srgbClr val="FF0000"/>
                </a:solidFill>
              </a:rPr>
              <a:t>NBI</a:t>
            </a:r>
            <a:r>
              <a:rPr lang="en-US" sz="1100" i="0" dirty="0" smtClean="0">
                <a:solidFill>
                  <a:srgbClr val="FF0000"/>
                </a:solidFill>
              </a:rPr>
              <a:t> </a:t>
            </a:r>
            <a:r>
              <a:rPr lang="en-US" sz="1100" b="0" i="0" dirty="0" smtClean="0">
                <a:solidFill>
                  <a:srgbClr val="FF0000"/>
                </a:solidFill>
              </a:rPr>
              <a:t>(with BP, M&amp;P, ASC, WEP TSGs</a:t>
            </a:r>
            <a:r>
              <a:rPr lang="en-US" sz="1100" b="0" i="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150308" y="1185445"/>
            <a:ext cx="298457" cy="338542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600" i="0" dirty="0" smtClean="0"/>
              <a:t>0</a:t>
            </a:r>
            <a:endParaRPr lang="en-US" sz="1600" i="0" dirty="0"/>
          </a:p>
        </p:txBody>
      </p:sp>
      <p:sp>
        <p:nvSpPr>
          <p:cNvPr id="45" name="TextBox 44"/>
          <p:cNvSpPr txBox="1"/>
          <p:nvPr/>
        </p:nvSpPr>
        <p:spPr>
          <a:xfrm>
            <a:off x="2673320" y="1185445"/>
            <a:ext cx="298457" cy="338542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600" i="0" dirty="0" smtClean="0"/>
              <a:t>0</a:t>
            </a:r>
            <a:endParaRPr lang="en-US" sz="1600" i="0" dirty="0"/>
          </a:p>
        </p:txBody>
      </p:sp>
      <p:sp>
        <p:nvSpPr>
          <p:cNvPr id="47" name="TextBox 46"/>
          <p:cNvSpPr txBox="1"/>
          <p:nvPr/>
        </p:nvSpPr>
        <p:spPr>
          <a:xfrm>
            <a:off x="1600200" y="1981200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R13-1</a:t>
            </a:r>
            <a:endParaRPr lang="en-US" sz="800" i="0" dirty="0"/>
          </a:p>
        </p:txBody>
      </p:sp>
      <p:sp>
        <p:nvSpPr>
          <p:cNvPr id="49" name="TextBox 48"/>
          <p:cNvSpPr txBox="1"/>
          <p:nvPr/>
        </p:nvSpPr>
        <p:spPr>
          <a:xfrm>
            <a:off x="1600200" y="30772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R13-2</a:t>
            </a:r>
            <a:endParaRPr lang="en-US" sz="800" i="0" dirty="0"/>
          </a:p>
        </p:txBody>
      </p:sp>
      <p:sp>
        <p:nvSpPr>
          <p:cNvPr id="50" name="TextBox 49"/>
          <p:cNvSpPr txBox="1"/>
          <p:nvPr/>
        </p:nvSpPr>
        <p:spPr>
          <a:xfrm>
            <a:off x="1600200" y="4191000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R13-3</a:t>
            </a:r>
            <a:endParaRPr lang="en-US" sz="800" i="0" dirty="0"/>
          </a:p>
        </p:txBody>
      </p:sp>
      <p:sp>
        <p:nvSpPr>
          <p:cNvPr id="58" name="TextBox 57"/>
          <p:cNvSpPr txBox="1"/>
          <p:nvPr/>
        </p:nvSpPr>
        <p:spPr>
          <a:xfrm>
            <a:off x="1600200" y="5312664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R13-4</a:t>
            </a:r>
            <a:endParaRPr lang="en-US" sz="800" i="0" dirty="0"/>
          </a:p>
        </p:txBody>
      </p:sp>
      <p:sp>
        <p:nvSpPr>
          <p:cNvPr id="59" name="TextBox 58"/>
          <p:cNvSpPr txBox="1"/>
          <p:nvPr/>
        </p:nvSpPr>
        <p:spPr>
          <a:xfrm>
            <a:off x="4114800" y="14008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R14-1</a:t>
            </a:r>
            <a:endParaRPr lang="en-US" sz="800" i="0" dirty="0"/>
          </a:p>
        </p:txBody>
      </p:sp>
      <p:sp>
        <p:nvSpPr>
          <p:cNvPr id="60" name="TextBox 59"/>
          <p:cNvSpPr txBox="1"/>
          <p:nvPr/>
        </p:nvSpPr>
        <p:spPr>
          <a:xfrm>
            <a:off x="4114800" y="36106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R14-2</a:t>
            </a:r>
            <a:endParaRPr lang="en-US" sz="800" i="0" dirty="0"/>
          </a:p>
        </p:txBody>
      </p:sp>
      <p:sp>
        <p:nvSpPr>
          <p:cNvPr id="61" name="TextBox 60"/>
          <p:cNvSpPr txBox="1"/>
          <p:nvPr/>
        </p:nvSpPr>
        <p:spPr>
          <a:xfrm>
            <a:off x="4114800" y="47536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R14-3</a:t>
            </a:r>
            <a:endParaRPr lang="en-US" sz="800" i="0" dirty="0"/>
          </a:p>
        </p:txBody>
      </p:sp>
      <p:sp>
        <p:nvSpPr>
          <p:cNvPr id="62" name="TextBox 61"/>
          <p:cNvSpPr txBox="1"/>
          <p:nvPr/>
        </p:nvSpPr>
        <p:spPr>
          <a:xfrm>
            <a:off x="6705600" y="21628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R15-1</a:t>
            </a:r>
            <a:endParaRPr lang="en-US" sz="800" i="0" dirty="0"/>
          </a:p>
        </p:txBody>
      </p:sp>
      <p:sp>
        <p:nvSpPr>
          <p:cNvPr id="63" name="TextBox 62"/>
          <p:cNvSpPr txBox="1"/>
          <p:nvPr/>
        </p:nvSpPr>
        <p:spPr>
          <a:xfrm>
            <a:off x="6705600" y="36106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R15-2</a:t>
            </a:r>
            <a:endParaRPr lang="en-US" sz="800" i="0" dirty="0"/>
          </a:p>
        </p:txBody>
      </p:sp>
      <p:sp>
        <p:nvSpPr>
          <p:cNvPr id="64" name="TextBox 63"/>
          <p:cNvSpPr txBox="1"/>
          <p:nvPr/>
        </p:nvSpPr>
        <p:spPr>
          <a:xfrm>
            <a:off x="6705600" y="49822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R15-3</a:t>
            </a:r>
            <a:endParaRPr lang="en-US" sz="800" i="0" dirty="0"/>
          </a:p>
        </p:txBody>
      </p:sp>
      <p:sp>
        <p:nvSpPr>
          <p:cNvPr id="65" name="Right Arrow 64"/>
          <p:cNvSpPr/>
          <p:nvPr/>
        </p:nvSpPr>
        <p:spPr bwMode="auto">
          <a:xfrm>
            <a:off x="76200" y="607248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76200" y="6072188"/>
            <a:ext cx="1295400" cy="4810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Joint Research </a:t>
            </a:r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Target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>
                <a:solidFill>
                  <a:srgbClr val="3333CC"/>
                </a:solidFill>
                <a:ea typeface="ＭＳ Ｐゴシック" pitchFamily="1" charset="-128"/>
              </a:rPr>
              <a:t>                                  accelerates snowflake + start-up/ramp-up </a:t>
            </a:r>
            <a:br>
              <a:rPr lang="en-US" dirty="0" smtClean="0">
                <a:solidFill>
                  <a:srgbClr val="3333CC"/>
                </a:solidFill>
                <a:ea typeface="ＭＳ Ｐゴシック" pitchFamily="1" charset="-128"/>
              </a:rPr>
            </a:br>
            <a:r>
              <a:rPr lang="en-US" dirty="0" smtClean="0">
                <a:solidFill>
                  <a:srgbClr val="3333CC"/>
                </a:solidFill>
                <a:ea typeface="ＭＳ Ｐゴシック" pitchFamily="1" charset="-128"/>
              </a:rPr>
              <a:t>research for FNSF, fully utilizes facility during 1</a:t>
            </a:r>
            <a:r>
              <a:rPr lang="en-US" baseline="30000" dirty="0" smtClean="0">
                <a:solidFill>
                  <a:srgbClr val="3333CC"/>
                </a:solidFill>
                <a:ea typeface="ＭＳ Ｐゴシック" pitchFamily="1" charset="-128"/>
              </a:rPr>
              <a:t>st</a:t>
            </a:r>
            <a:r>
              <a:rPr lang="en-US" dirty="0" smtClean="0">
                <a:solidFill>
                  <a:srgbClr val="3333CC"/>
                </a:solidFill>
                <a:ea typeface="ＭＳ Ｐゴシック" pitchFamily="1" charset="-128"/>
              </a:rPr>
              <a:t> year of ops</a:t>
            </a:r>
            <a:endParaRPr lang="en-US" sz="2000" dirty="0" smtClean="0"/>
          </a:p>
        </p:txBody>
      </p:sp>
      <p:sp>
        <p:nvSpPr>
          <p:cNvPr id="41" name="Rectangle 20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ABAB38-A6B9-47F0-99BA-BA8089AE29E8}" type="slidenum">
              <a:rPr lang="en-US" smtClean="0">
                <a:ea typeface="ＭＳ Ｐゴシック" pitchFamily="34" charset="-128"/>
                <a:cs typeface="Arial" charset="0"/>
              </a:rPr>
              <a:pPr>
                <a:defRPr/>
              </a:pPr>
              <a:t>32</a:t>
            </a:fld>
            <a:endParaRPr lang="en-US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0" y="1219200"/>
            <a:ext cx="1600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4" rIns="0" bIns="45714"/>
          <a:lstStyle/>
          <a:p>
            <a:pPr marL="342860" indent="-342860" algn="ctr" eaLnBrk="0" hangingPunct="0">
              <a:lnSpc>
                <a:spcPct val="80000"/>
              </a:lnSpc>
            </a:pPr>
            <a:r>
              <a:rPr lang="en-US" sz="1400" i="0" dirty="0">
                <a:solidFill>
                  <a:schemeClr val="accent2"/>
                </a:solidFill>
              </a:rPr>
              <a:t>Expt. Run Weeks: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629401" y="973138"/>
            <a:ext cx="2441575" cy="246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/>
              <a:t>FY2015</a:t>
            </a:r>
            <a:endParaRPr lang="en-US" sz="1600" i="0" dirty="0"/>
          </a:p>
        </p:txBody>
      </p:sp>
      <p:sp>
        <p:nvSpPr>
          <p:cNvPr id="8197" name="Text Box 16"/>
          <p:cNvSpPr txBox="1">
            <a:spLocks noChangeArrowheads="1"/>
          </p:cNvSpPr>
          <p:nvPr/>
        </p:nvSpPr>
        <p:spPr bwMode="auto">
          <a:xfrm>
            <a:off x="1600200" y="3206751"/>
            <a:ext cx="2438400" cy="450304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Assess relationship between lithium-conditioned surface composition and plasma behavior</a:t>
            </a:r>
          </a:p>
        </p:txBody>
      </p:sp>
      <p:sp>
        <p:nvSpPr>
          <p:cNvPr id="8198" name="Line 21"/>
          <p:cNvSpPr>
            <a:spLocks noChangeShapeType="1"/>
          </p:cNvSpPr>
          <p:nvPr/>
        </p:nvSpPr>
        <p:spPr bwMode="auto">
          <a:xfrm>
            <a:off x="0" y="600075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01" name="Text Box 27"/>
          <p:cNvSpPr txBox="1">
            <a:spLocks noChangeArrowheads="1"/>
          </p:cNvSpPr>
          <p:nvPr/>
        </p:nvSpPr>
        <p:spPr bwMode="auto">
          <a:xfrm>
            <a:off x="4114800" y="1524000"/>
            <a:ext cx="24384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>
                <a:solidFill>
                  <a:srgbClr val="FF0000"/>
                </a:solidFill>
              </a:rPr>
              <a:t>Assess access to reduced density </a:t>
            </a:r>
            <a:br>
              <a:rPr lang="en-US" sz="1100" i="0" dirty="0">
                <a:solidFill>
                  <a:srgbClr val="FF0000"/>
                </a:solidFill>
              </a:rPr>
            </a:br>
            <a:r>
              <a:rPr lang="en-US" sz="1100" i="0" dirty="0">
                <a:solidFill>
                  <a:srgbClr val="FF0000"/>
                </a:solidFill>
              </a:rPr>
              <a:t>and </a:t>
            </a:r>
            <a:r>
              <a:rPr lang="en-US" sz="1100" i="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1100" i="0" dirty="0">
                <a:solidFill>
                  <a:srgbClr val="FF0000"/>
                </a:solidFill>
              </a:rPr>
              <a:t>* in high-performance scenarios </a:t>
            </a:r>
            <a:r>
              <a:rPr lang="en-US" sz="1100" b="0" i="0" dirty="0">
                <a:solidFill>
                  <a:srgbClr val="FF0000"/>
                </a:solidFill>
              </a:rPr>
              <a:t>(with ASC, BP TSGs)</a:t>
            </a: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4114800" y="973138"/>
            <a:ext cx="2438400" cy="246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/>
              <a:t>FY2014</a:t>
            </a:r>
            <a:endParaRPr lang="en-US" sz="1600" i="0" dirty="0"/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1600200" y="973138"/>
            <a:ext cx="2438400" cy="246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/>
              <a:t>FY2013</a:t>
            </a:r>
            <a:endParaRPr lang="en-US" sz="1600" i="0" dirty="0"/>
          </a:p>
        </p:txBody>
      </p:sp>
      <p:sp>
        <p:nvSpPr>
          <p:cNvPr id="48" name="Right Arrow 47"/>
          <p:cNvSpPr/>
          <p:nvPr/>
        </p:nvSpPr>
        <p:spPr bwMode="auto">
          <a:xfrm>
            <a:off x="76200" y="20574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6" name="Right Arrow 65"/>
          <p:cNvSpPr/>
          <p:nvPr/>
        </p:nvSpPr>
        <p:spPr bwMode="auto">
          <a:xfrm>
            <a:off x="76200" y="15240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ight Arrow 69"/>
          <p:cNvSpPr/>
          <p:nvPr/>
        </p:nvSpPr>
        <p:spPr bwMode="auto">
          <a:xfrm>
            <a:off x="76200" y="37338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ight Arrow 71"/>
          <p:cNvSpPr/>
          <p:nvPr/>
        </p:nvSpPr>
        <p:spPr bwMode="auto">
          <a:xfrm>
            <a:off x="76200" y="432117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ight Arrow 73"/>
          <p:cNvSpPr/>
          <p:nvPr/>
        </p:nvSpPr>
        <p:spPr bwMode="auto">
          <a:xfrm>
            <a:off x="76200" y="490855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ight Arrow 75"/>
          <p:cNvSpPr/>
          <p:nvPr/>
        </p:nvSpPr>
        <p:spPr bwMode="auto">
          <a:xfrm>
            <a:off x="76200" y="546417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29" name="Text Box 12"/>
          <p:cNvSpPr txBox="1">
            <a:spLocks noChangeArrowheads="1"/>
          </p:cNvSpPr>
          <p:nvPr/>
        </p:nvSpPr>
        <p:spPr bwMode="auto">
          <a:xfrm>
            <a:off x="76200" y="2057401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Transport and Turbulence</a:t>
            </a:r>
          </a:p>
        </p:txBody>
      </p:sp>
      <p:sp>
        <p:nvSpPr>
          <p:cNvPr id="8230" name="Text Box 12"/>
          <p:cNvSpPr txBox="1">
            <a:spLocks noChangeArrowheads="1"/>
          </p:cNvSpPr>
          <p:nvPr/>
        </p:nvSpPr>
        <p:spPr bwMode="auto">
          <a:xfrm>
            <a:off x="76200" y="1501775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Macroscopic Stability</a:t>
            </a:r>
          </a:p>
        </p:txBody>
      </p:sp>
      <p:sp>
        <p:nvSpPr>
          <p:cNvPr id="8232" name="Text Box 12"/>
          <p:cNvSpPr txBox="1">
            <a:spLocks noChangeArrowheads="1"/>
          </p:cNvSpPr>
          <p:nvPr/>
        </p:nvSpPr>
        <p:spPr bwMode="auto">
          <a:xfrm>
            <a:off x="76200" y="3733801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 err="1">
                <a:solidFill>
                  <a:schemeClr val="tx1"/>
                </a:solidFill>
                <a:latin typeface="Arial Narrow" pitchFamily="34" charset="0"/>
              </a:rPr>
              <a:t>Waves+Energetic</a:t>
            </a: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 Particles</a:t>
            </a:r>
          </a:p>
        </p:txBody>
      </p:sp>
      <p:sp>
        <p:nvSpPr>
          <p:cNvPr id="8233" name="Text Box 12"/>
          <p:cNvSpPr txBox="1">
            <a:spLocks noChangeArrowheads="1"/>
          </p:cNvSpPr>
          <p:nvPr/>
        </p:nvSpPr>
        <p:spPr bwMode="auto">
          <a:xfrm>
            <a:off x="76200" y="4321175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Solenoid-free Start-up/ramp-up</a:t>
            </a:r>
          </a:p>
        </p:txBody>
      </p:sp>
      <p:sp>
        <p:nvSpPr>
          <p:cNvPr id="8234" name="Text Box 12"/>
          <p:cNvSpPr txBox="1">
            <a:spLocks noChangeArrowheads="1"/>
          </p:cNvSpPr>
          <p:nvPr/>
        </p:nvSpPr>
        <p:spPr bwMode="auto">
          <a:xfrm>
            <a:off x="76200" y="4908550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Adv. Scenarios and Control</a:t>
            </a:r>
          </a:p>
        </p:txBody>
      </p:sp>
      <p:sp>
        <p:nvSpPr>
          <p:cNvPr id="8235" name="Text Box 12"/>
          <p:cNvSpPr txBox="1">
            <a:spLocks noChangeArrowheads="1"/>
          </p:cNvSpPr>
          <p:nvPr/>
        </p:nvSpPr>
        <p:spPr bwMode="auto">
          <a:xfrm>
            <a:off x="76200" y="5464175"/>
            <a:ext cx="1295400" cy="4794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ITER Needs + Cross-cutting</a:t>
            </a:r>
          </a:p>
        </p:txBody>
      </p:sp>
      <p:sp>
        <p:nvSpPr>
          <p:cNvPr id="8237" name="Text Box 16"/>
          <p:cNvSpPr txBox="1">
            <a:spLocks noChangeArrowheads="1"/>
          </p:cNvSpPr>
          <p:nvPr/>
        </p:nvSpPr>
        <p:spPr bwMode="auto">
          <a:xfrm>
            <a:off x="4114800" y="3743326"/>
            <a:ext cx="2438400" cy="331810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Assess reduced models for *AE mode-induced fast-ion transport</a:t>
            </a:r>
          </a:p>
        </p:txBody>
      </p:sp>
      <p:sp>
        <p:nvSpPr>
          <p:cNvPr id="8238" name="Text Box 23"/>
          <p:cNvSpPr txBox="1">
            <a:spLocks noChangeArrowheads="1"/>
          </p:cNvSpPr>
          <p:nvPr/>
        </p:nvSpPr>
        <p:spPr bwMode="auto">
          <a:xfrm>
            <a:off x="1600200" y="6076950"/>
            <a:ext cx="2438400" cy="457200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Stationary regimes w/o large ELMs,  improve understanding of increased edge particle transport</a:t>
            </a:r>
          </a:p>
        </p:txBody>
      </p:sp>
      <p:sp>
        <p:nvSpPr>
          <p:cNvPr id="8239" name="Text Box 23"/>
          <p:cNvSpPr txBox="1">
            <a:spLocks noChangeArrowheads="1"/>
          </p:cNvSpPr>
          <p:nvPr/>
        </p:nvSpPr>
        <p:spPr bwMode="auto">
          <a:xfrm>
            <a:off x="4114800" y="6076950"/>
            <a:ext cx="2438400" cy="457048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i="0" dirty="0" smtClean="0">
                <a:solidFill>
                  <a:srgbClr val="FF0000"/>
                </a:solidFill>
              </a:rPr>
              <a:t>Quantify plasma response to non-</a:t>
            </a:r>
            <a:r>
              <a:rPr lang="en-US" sz="1100" i="0" dirty="0" err="1" smtClean="0">
                <a:solidFill>
                  <a:srgbClr val="FF0000"/>
                </a:solidFill>
              </a:rPr>
              <a:t>axisymmetric</a:t>
            </a:r>
            <a:r>
              <a:rPr lang="en-US" sz="1100" i="0" dirty="0" smtClean="0">
                <a:solidFill>
                  <a:srgbClr val="FF0000"/>
                </a:solidFill>
              </a:rPr>
              <a:t> (3D) magnetic fields in </a:t>
            </a:r>
            <a:r>
              <a:rPr lang="en-US" sz="1100" i="0" dirty="0" err="1" smtClean="0">
                <a:solidFill>
                  <a:srgbClr val="FF0000"/>
                </a:solidFill>
              </a:rPr>
              <a:t>tokamaks</a:t>
            </a:r>
            <a:endParaRPr lang="en-US" sz="1100" i="0" dirty="0">
              <a:solidFill>
                <a:srgbClr val="FF0000"/>
              </a:solidFill>
            </a:endParaRPr>
          </a:p>
        </p:txBody>
      </p:sp>
      <p:sp>
        <p:nvSpPr>
          <p:cNvPr id="8240" name="Text Box 27"/>
          <p:cNvSpPr txBox="1">
            <a:spLocks noChangeArrowheads="1"/>
          </p:cNvSpPr>
          <p:nvPr/>
        </p:nvSpPr>
        <p:spPr bwMode="auto">
          <a:xfrm>
            <a:off x="4114800" y="4876800"/>
            <a:ext cx="24384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>
                <a:solidFill>
                  <a:srgbClr val="FF0000"/>
                </a:solidFill>
              </a:rPr>
              <a:t>Assess advanced control techniques for sustained high performance </a:t>
            </a:r>
            <a:r>
              <a:rPr lang="en-US" sz="1100" b="0" i="0" dirty="0">
                <a:solidFill>
                  <a:srgbClr val="FF0000"/>
                </a:solidFill>
              </a:rPr>
              <a:t>(with MS, BP TSGs)</a:t>
            </a:r>
          </a:p>
        </p:txBody>
      </p:sp>
      <p:sp>
        <p:nvSpPr>
          <p:cNvPr id="8241" name="Text Box 27"/>
          <p:cNvSpPr txBox="1">
            <a:spLocks noChangeArrowheads="1"/>
          </p:cNvSpPr>
          <p:nvPr/>
        </p:nvSpPr>
        <p:spPr bwMode="auto">
          <a:xfrm>
            <a:off x="1600200" y="5443538"/>
            <a:ext cx="24384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>
                <a:solidFill>
                  <a:srgbClr val="FF0000"/>
                </a:solidFill>
              </a:rPr>
              <a:t>Identify disruption precursors and  disruption mitigation &amp; avoidance techniques for NSTX-U and ITER</a:t>
            </a:r>
          </a:p>
        </p:txBody>
      </p:sp>
      <p:sp>
        <p:nvSpPr>
          <p:cNvPr id="8242" name="Text Box 23"/>
          <p:cNvSpPr txBox="1">
            <a:spLocks noChangeArrowheads="1"/>
          </p:cNvSpPr>
          <p:nvPr/>
        </p:nvSpPr>
        <p:spPr bwMode="auto">
          <a:xfrm>
            <a:off x="1600200" y="2111375"/>
            <a:ext cx="2438400" cy="3046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Perform integrated </a:t>
            </a:r>
            <a:r>
              <a:rPr lang="en-US" sz="1100" i="0" dirty="0" err="1">
                <a:solidFill>
                  <a:srgbClr val="FF0000"/>
                </a:solidFill>
              </a:rPr>
              <a:t>physics+optical</a:t>
            </a:r>
            <a:r>
              <a:rPr lang="en-US" sz="1100" i="0" dirty="0">
                <a:solidFill>
                  <a:srgbClr val="FF0000"/>
                </a:solidFill>
              </a:rPr>
              <a:t> design of new high-</a:t>
            </a:r>
            <a:r>
              <a:rPr lang="en-US" sz="1100" i="0" dirty="0" err="1">
                <a:solidFill>
                  <a:srgbClr val="FF0000"/>
                </a:solidFill>
              </a:rPr>
              <a:t>k</a:t>
            </a:r>
            <a:r>
              <a:rPr lang="en-US" sz="1100" i="0" baseline="-25000" dirty="0" err="1">
                <a:solidFill>
                  <a:srgbClr val="FF0000"/>
                </a:solidFill>
              </a:rPr>
              <a:t>θ</a:t>
            </a:r>
            <a:r>
              <a:rPr lang="en-US" sz="1100" i="0" dirty="0">
                <a:solidFill>
                  <a:srgbClr val="FF0000"/>
                </a:solidFill>
              </a:rPr>
              <a:t> FIR system</a:t>
            </a:r>
          </a:p>
        </p:txBody>
      </p:sp>
      <p:sp>
        <p:nvSpPr>
          <p:cNvPr id="8243" name="Text Box 16"/>
          <p:cNvSpPr txBox="1">
            <a:spLocks noChangeArrowheads="1"/>
          </p:cNvSpPr>
          <p:nvPr/>
        </p:nvSpPr>
        <p:spPr bwMode="auto">
          <a:xfrm>
            <a:off x="1600200" y="3743326"/>
            <a:ext cx="2438400" cy="44767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Perform physics design of ECH &amp; EBW system for plasma start-up &amp; current drive in advanced scenarios</a:t>
            </a:r>
          </a:p>
        </p:txBody>
      </p:sp>
      <p:sp>
        <p:nvSpPr>
          <p:cNvPr id="40" name="Text Box 23"/>
          <p:cNvSpPr txBox="1">
            <a:spLocks noChangeArrowheads="1"/>
          </p:cNvSpPr>
          <p:nvPr/>
        </p:nvSpPr>
        <p:spPr bwMode="auto">
          <a:xfrm>
            <a:off x="6629400" y="6229350"/>
            <a:ext cx="2438400" cy="152400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14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i="0" dirty="0">
                <a:solidFill>
                  <a:srgbClr val="FF0000"/>
                </a:solidFill>
              </a:rPr>
              <a:t>TBD</a:t>
            </a:r>
          </a:p>
        </p:txBody>
      </p:sp>
      <p:sp>
        <p:nvSpPr>
          <p:cNvPr id="51" name="Right Arrow 50"/>
          <p:cNvSpPr/>
          <p:nvPr/>
        </p:nvSpPr>
        <p:spPr bwMode="auto">
          <a:xfrm>
            <a:off x="76200" y="264477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2" name="Text Box 12"/>
          <p:cNvSpPr txBox="1">
            <a:spLocks noChangeArrowheads="1"/>
          </p:cNvSpPr>
          <p:nvPr/>
        </p:nvSpPr>
        <p:spPr bwMode="auto">
          <a:xfrm>
            <a:off x="76200" y="2644776"/>
            <a:ext cx="1295400" cy="48011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Boundary </a:t>
            </a:r>
          </a:p>
          <a:p>
            <a:pPr algn="ctr">
              <a:lnSpc>
                <a:spcPct val="90000"/>
              </a:lnSpc>
            </a:pPr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Physics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ight Arrow 52"/>
          <p:cNvSpPr/>
          <p:nvPr/>
        </p:nvSpPr>
        <p:spPr bwMode="auto">
          <a:xfrm>
            <a:off x="76200" y="3200400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76200" y="3295168"/>
            <a:ext cx="1295400" cy="2862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Materials &amp; PFCs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88708" y="1185445"/>
            <a:ext cx="412270" cy="338542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600" i="0" dirty="0" smtClean="0"/>
              <a:t>14</a:t>
            </a:r>
            <a:endParaRPr lang="en-US" sz="1600" i="0" dirty="0"/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7315200" y="1261873"/>
            <a:ext cx="1066800" cy="222250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</a:rPr>
              <a:t>20</a:t>
            </a:r>
            <a:endParaRPr lang="en-US" sz="1400" i="0" dirty="0">
              <a:solidFill>
                <a:srgbClr val="FFFFFF"/>
              </a:solidFill>
            </a:endParaRP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54864" y="69850"/>
            <a:ext cx="2895600" cy="387795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18285">
            <a:spAutoFit/>
          </a:bodyPr>
          <a:lstStyle/>
          <a:p>
            <a:pPr algn="ctr"/>
            <a:r>
              <a:rPr lang="en-US" sz="2400" i="0" dirty="0" smtClean="0">
                <a:solidFill>
                  <a:srgbClr val="FFFFFF"/>
                </a:solidFill>
              </a:rPr>
              <a:t>Full operation case</a:t>
            </a:r>
            <a:endParaRPr lang="en-US" sz="2400" i="0" dirty="0">
              <a:solidFill>
                <a:srgbClr val="FFFFFF"/>
              </a:solidFill>
            </a:endParaRPr>
          </a:p>
        </p:txBody>
      </p:sp>
      <p:sp>
        <p:nvSpPr>
          <p:cNvPr id="56" name="Text Box 27"/>
          <p:cNvSpPr txBox="1">
            <a:spLocks noChangeArrowheads="1"/>
          </p:cNvSpPr>
          <p:nvPr/>
        </p:nvSpPr>
        <p:spPr bwMode="auto">
          <a:xfrm>
            <a:off x="6705600" y="4247294"/>
            <a:ext cx="2362200" cy="477042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 smtClean="0">
                <a:solidFill>
                  <a:srgbClr val="008080"/>
                </a:solidFill>
              </a:rPr>
              <a:t>Assess CHI &amp; low-I</a:t>
            </a:r>
            <a:r>
              <a:rPr lang="en-US" sz="1100" i="0" baseline="-25000" dirty="0" smtClean="0">
                <a:solidFill>
                  <a:srgbClr val="008080"/>
                </a:solidFill>
              </a:rPr>
              <a:t>P</a:t>
            </a:r>
            <a:r>
              <a:rPr lang="en-US" sz="1100" i="0" dirty="0" smtClean="0">
                <a:solidFill>
                  <a:srgbClr val="008080"/>
                </a:solidFill>
              </a:rPr>
              <a:t> FW heating at higher B</a:t>
            </a:r>
            <a:r>
              <a:rPr lang="en-US" sz="1100" i="0" baseline="-25000" dirty="0" smtClean="0">
                <a:solidFill>
                  <a:srgbClr val="008080"/>
                </a:solidFill>
              </a:rPr>
              <a:t>T</a:t>
            </a:r>
            <a:r>
              <a:rPr lang="en-US" sz="1100" i="0" dirty="0" smtClean="0">
                <a:solidFill>
                  <a:srgbClr val="008080"/>
                </a:solidFill>
              </a:rPr>
              <a:t>, test NBI+BS I</a:t>
            </a:r>
            <a:r>
              <a:rPr lang="en-US" sz="1100" i="0" baseline="-25000" dirty="0" smtClean="0">
                <a:solidFill>
                  <a:srgbClr val="008080"/>
                </a:solidFill>
              </a:rPr>
              <a:t>P</a:t>
            </a:r>
            <a:r>
              <a:rPr lang="en-US" sz="1100" i="0" dirty="0" smtClean="0">
                <a:solidFill>
                  <a:srgbClr val="008080"/>
                </a:solidFill>
              </a:rPr>
              <a:t> ramp-up </a:t>
            </a:r>
            <a:r>
              <a:rPr lang="en-US" sz="1100" b="0" i="0" dirty="0" smtClean="0">
                <a:solidFill>
                  <a:srgbClr val="008080"/>
                </a:solidFill>
              </a:rPr>
              <a:t>(with WEP, ASC TSGs</a:t>
            </a:r>
            <a:r>
              <a:rPr lang="en-US" sz="1100" b="0" i="0" dirty="0">
                <a:solidFill>
                  <a:srgbClr val="008080"/>
                </a:solidFill>
              </a:rPr>
              <a:t>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50308" y="1185445"/>
            <a:ext cx="298457" cy="338542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600" i="0" dirty="0" smtClean="0"/>
              <a:t>0</a:t>
            </a:r>
            <a:endParaRPr lang="en-US" sz="1600" i="0" dirty="0"/>
          </a:p>
        </p:txBody>
      </p:sp>
      <p:sp>
        <p:nvSpPr>
          <p:cNvPr id="57" name="TextBox 56"/>
          <p:cNvSpPr txBox="1"/>
          <p:nvPr/>
        </p:nvSpPr>
        <p:spPr>
          <a:xfrm>
            <a:off x="2673320" y="1185445"/>
            <a:ext cx="298457" cy="338542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600" i="0" dirty="0" smtClean="0"/>
              <a:t>0</a:t>
            </a:r>
            <a:endParaRPr lang="en-US" sz="1600" i="0" dirty="0"/>
          </a:p>
        </p:txBody>
      </p:sp>
      <p:sp>
        <p:nvSpPr>
          <p:cNvPr id="50" name="Text Box 27"/>
          <p:cNvSpPr txBox="1">
            <a:spLocks noChangeArrowheads="1"/>
          </p:cNvSpPr>
          <p:nvPr/>
        </p:nvSpPr>
        <p:spPr bwMode="auto">
          <a:xfrm>
            <a:off x="6705600" y="3733800"/>
            <a:ext cx="23622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 smtClean="0">
                <a:solidFill>
                  <a:srgbClr val="FF0000"/>
                </a:solidFill>
              </a:rPr>
              <a:t>Assess effects of NBI injection on fast-ion f(v) and NBI-CD profile </a:t>
            </a:r>
            <a:r>
              <a:rPr lang="en-US" sz="1100" b="0" i="0" dirty="0" smtClean="0">
                <a:solidFill>
                  <a:srgbClr val="FF0000"/>
                </a:solidFill>
              </a:rPr>
              <a:t>(with SFSU, MS, ASC TSGs</a:t>
            </a:r>
            <a:r>
              <a:rPr lang="en-US" sz="1100" b="0" i="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9" name="Text Box 27"/>
          <p:cNvSpPr txBox="1">
            <a:spLocks noChangeArrowheads="1"/>
          </p:cNvSpPr>
          <p:nvPr/>
        </p:nvSpPr>
        <p:spPr bwMode="auto">
          <a:xfrm>
            <a:off x="6705600" y="5105400"/>
            <a:ext cx="23622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 smtClean="0">
                <a:solidFill>
                  <a:srgbClr val="FF0000"/>
                </a:solidFill>
              </a:rPr>
              <a:t>Develop </a:t>
            </a:r>
            <a:r>
              <a:rPr lang="en-US" sz="1100" i="0" dirty="0" err="1" smtClean="0">
                <a:solidFill>
                  <a:srgbClr val="FF0000"/>
                </a:solidFill>
              </a:rPr>
              <a:t>physics+operational</a:t>
            </a:r>
            <a:r>
              <a:rPr lang="en-US" sz="1100" i="0" dirty="0" smtClean="0">
                <a:solidFill>
                  <a:srgbClr val="FF0000"/>
                </a:solidFill>
              </a:rPr>
              <a:t> tools for high-performance discharges  </a:t>
            </a:r>
            <a:r>
              <a:rPr lang="en-US" sz="1100" b="0" i="0" dirty="0" smtClean="0">
                <a:solidFill>
                  <a:srgbClr val="FF0000"/>
                </a:solidFill>
              </a:rPr>
              <a:t>(with CC, ASC, MS</a:t>
            </a:r>
            <a:r>
              <a:rPr lang="en-US" sz="1100" b="0" i="0" dirty="0">
                <a:solidFill>
                  <a:srgbClr val="FF0000"/>
                </a:solidFill>
              </a:rPr>
              <a:t>, </a:t>
            </a:r>
            <a:r>
              <a:rPr lang="en-US" sz="1100" b="0" i="0" dirty="0" smtClean="0">
                <a:solidFill>
                  <a:srgbClr val="FF0000"/>
                </a:solidFill>
              </a:rPr>
              <a:t>BP, M&amp;P TSGs)</a:t>
            </a:r>
            <a:endParaRPr lang="en-US" sz="1100" b="0" i="0" dirty="0">
              <a:solidFill>
                <a:srgbClr val="FF0000"/>
              </a:solidFill>
            </a:endParaRPr>
          </a:p>
        </p:txBody>
      </p:sp>
      <p:sp>
        <p:nvSpPr>
          <p:cNvPr id="47" name="Text Box 27"/>
          <p:cNvSpPr txBox="1">
            <a:spLocks noChangeArrowheads="1"/>
          </p:cNvSpPr>
          <p:nvPr/>
        </p:nvSpPr>
        <p:spPr bwMode="auto">
          <a:xfrm>
            <a:off x="6705600" y="2819400"/>
            <a:ext cx="2362200" cy="48986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 smtClean="0">
                <a:solidFill>
                  <a:srgbClr val="008080"/>
                </a:solidFill>
              </a:rPr>
              <a:t>Develop snowflake configuration, study edge and </a:t>
            </a:r>
            <a:r>
              <a:rPr lang="en-US" sz="1100" i="0" dirty="0" err="1" smtClean="0">
                <a:solidFill>
                  <a:srgbClr val="008080"/>
                </a:solidFill>
              </a:rPr>
              <a:t>divertor</a:t>
            </a:r>
            <a:r>
              <a:rPr lang="en-US" sz="1100" i="0" dirty="0" smtClean="0">
                <a:solidFill>
                  <a:srgbClr val="008080"/>
                </a:solidFill>
              </a:rPr>
              <a:t> properties</a:t>
            </a:r>
          </a:p>
          <a:p>
            <a:pPr>
              <a:lnSpc>
                <a:spcPts val="1000"/>
              </a:lnSpc>
            </a:pPr>
            <a:r>
              <a:rPr lang="en-US" sz="1100" b="0" i="0" dirty="0" smtClean="0">
                <a:solidFill>
                  <a:srgbClr val="008080"/>
                </a:solidFill>
              </a:rPr>
              <a:t>(with ASC, TT, MP)</a:t>
            </a:r>
            <a:endParaRPr lang="en-US" sz="1100" b="0" i="0" dirty="0">
              <a:solidFill>
                <a:srgbClr val="008080"/>
              </a:solidFill>
            </a:endParaRPr>
          </a:p>
        </p:txBody>
      </p:sp>
      <p:sp>
        <p:nvSpPr>
          <p:cNvPr id="60" name="Text Box 27"/>
          <p:cNvSpPr txBox="1">
            <a:spLocks noChangeArrowheads="1"/>
          </p:cNvSpPr>
          <p:nvPr/>
        </p:nvSpPr>
        <p:spPr bwMode="auto">
          <a:xfrm>
            <a:off x="6705600" y="2286000"/>
            <a:ext cx="2362200" cy="47710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 i="0" dirty="0" smtClean="0">
                <a:solidFill>
                  <a:srgbClr val="FF0000"/>
                </a:solidFill>
              </a:rPr>
              <a:t>Assess H-mode </a:t>
            </a:r>
            <a:r>
              <a:rPr lang="en-US" sz="1100" i="0" dirty="0" err="1" smtClean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sz="1100" i="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1100" i="0" dirty="0" smtClean="0">
                <a:solidFill>
                  <a:srgbClr val="FF0000"/>
                </a:solidFill>
              </a:rPr>
              <a:t>, pedestal, SOL characteristics at higher B</a:t>
            </a:r>
            <a:r>
              <a:rPr lang="en-US" sz="1100" i="0" baseline="-25000" dirty="0" smtClean="0">
                <a:solidFill>
                  <a:srgbClr val="FF0000"/>
                </a:solidFill>
              </a:rPr>
              <a:t>T</a:t>
            </a:r>
            <a:r>
              <a:rPr lang="en-US" sz="1100" i="0" dirty="0" smtClean="0">
                <a:solidFill>
                  <a:srgbClr val="FF0000"/>
                </a:solidFill>
              </a:rPr>
              <a:t>, I</a:t>
            </a:r>
            <a:r>
              <a:rPr lang="en-US" sz="1100" i="0" baseline="-25000" dirty="0" smtClean="0">
                <a:solidFill>
                  <a:srgbClr val="FF0000"/>
                </a:solidFill>
              </a:rPr>
              <a:t>P</a:t>
            </a:r>
            <a:r>
              <a:rPr lang="en-US" sz="1100" i="0" dirty="0" smtClean="0">
                <a:solidFill>
                  <a:srgbClr val="FF0000"/>
                </a:solidFill>
              </a:rPr>
              <a:t>, P</a:t>
            </a:r>
            <a:r>
              <a:rPr lang="en-US" sz="1100" i="0" baseline="-25000" dirty="0" smtClean="0">
                <a:solidFill>
                  <a:srgbClr val="FF0000"/>
                </a:solidFill>
              </a:rPr>
              <a:t>NBI</a:t>
            </a:r>
            <a:r>
              <a:rPr lang="en-US" sz="1100" i="0" dirty="0" smtClean="0">
                <a:solidFill>
                  <a:srgbClr val="FF0000"/>
                </a:solidFill>
              </a:rPr>
              <a:t> </a:t>
            </a:r>
            <a:r>
              <a:rPr lang="en-US" sz="1100" b="0" i="0" dirty="0" smtClean="0">
                <a:solidFill>
                  <a:srgbClr val="FF0000"/>
                </a:solidFill>
              </a:rPr>
              <a:t>(with BP, M&amp;P, ASC, WEP TSGs</a:t>
            </a:r>
            <a:r>
              <a:rPr lang="en-US" sz="1100" b="0" i="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600200" y="1981200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R13-1</a:t>
            </a:r>
            <a:endParaRPr lang="en-US" sz="800" i="0" dirty="0"/>
          </a:p>
        </p:txBody>
      </p:sp>
      <p:sp>
        <p:nvSpPr>
          <p:cNvPr id="61" name="TextBox 60"/>
          <p:cNvSpPr txBox="1"/>
          <p:nvPr/>
        </p:nvSpPr>
        <p:spPr>
          <a:xfrm>
            <a:off x="1600200" y="30772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R13-2</a:t>
            </a:r>
            <a:endParaRPr lang="en-US" sz="800" i="0" dirty="0"/>
          </a:p>
        </p:txBody>
      </p:sp>
      <p:sp>
        <p:nvSpPr>
          <p:cNvPr id="62" name="TextBox 61"/>
          <p:cNvSpPr txBox="1"/>
          <p:nvPr/>
        </p:nvSpPr>
        <p:spPr>
          <a:xfrm>
            <a:off x="1600200" y="4191000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R13-3</a:t>
            </a:r>
            <a:endParaRPr lang="en-US" sz="800" i="0" dirty="0"/>
          </a:p>
        </p:txBody>
      </p:sp>
      <p:sp>
        <p:nvSpPr>
          <p:cNvPr id="63" name="TextBox 62"/>
          <p:cNvSpPr txBox="1"/>
          <p:nvPr/>
        </p:nvSpPr>
        <p:spPr>
          <a:xfrm>
            <a:off x="1600200" y="5312664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R13-4</a:t>
            </a:r>
            <a:endParaRPr lang="en-US" sz="800" i="0" dirty="0"/>
          </a:p>
        </p:txBody>
      </p:sp>
      <p:sp>
        <p:nvSpPr>
          <p:cNvPr id="64" name="TextBox 63"/>
          <p:cNvSpPr txBox="1"/>
          <p:nvPr/>
        </p:nvSpPr>
        <p:spPr>
          <a:xfrm>
            <a:off x="4114800" y="14008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R14-1</a:t>
            </a:r>
            <a:endParaRPr lang="en-US" sz="800" i="0" dirty="0"/>
          </a:p>
        </p:txBody>
      </p:sp>
      <p:sp>
        <p:nvSpPr>
          <p:cNvPr id="65" name="TextBox 64"/>
          <p:cNvSpPr txBox="1"/>
          <p:nvPr/>
        </p:nvSpPr>
        <p:spPr>
          <a:xfrm>
            <a:off x="4114800" y="36106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R14-2</a:t>
            </a:r>
            <a:endParaRPr lang="en-US" sz="800" i="0" dirty="0"/>
          </a:p>
        </p:txBody>
      </p:sp>
      <p:sp>
        <p:nvSpPr>
          <p:cNvPr id="67" name="TextBox 66"/>
          <p:cNvSpPr txBox="1"/>
          <p:nvPr/>
        </p:nvSpPr>
        <p:spPr>
          <a:xfrm>
            <a:off x="4114800" y="47536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R14-3</a:t>
            </a:r>
            <a:endParaRPr lang="en-US" sz="800" i="0" dirty="0"/>
          </a:p>
        </p:txBody>
      </p:sp>
      <p:sp>
        <p:nvSpPr>
          <p:cNvPr id="68" name="TextBox 67"/>
          <p:cNvSpPr txBox="1"/>
          <p:nvPr/>
        </p:nvSpPr>
        <p:spPr>
          <a:xfrm>
            <a:off x="6705600" y="21628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R15-1</a:t>
            </a:r>
            <a:endParaRPr lang="en-US" sz="800" i="0" dirty="0"/>
          </a:p>
        </p:txBody>
      </p:sp>
      <p:sp>
        <p:nvSpPr>
          <p:cNvPr id="69" name="TextBox 68"/>
          <p:cNvSpPr txBox="1"/>
          <p:nvPr/>
        </p:nvSpPr>
        <p:spPr>
          <a:xfrm>
            <a:off x="6705600" y="36106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R15-2</a:t>
            </a:r>
            <a:endParaRPr lang="en-US" sz="800" i="0" dirty="0"/>
          </a:p>
        </p:txBody>
      </p:sp>
      <p:sp>
        <p:nvSpPr>
          <p:cNvPr id="71" name="TextBox 70"/>
          <p:cNvSpPr txBox="1"/>
          <p:nvPr/>
        </p:nvSpPr>
        <p:spPr>
          <a:xfrm>
            <a:off x="6705600" y="4982289"/>
            <a:ext cx="304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R15-3</a:t>
            </a:r>
            <a:endParaRPr lang="en-US" sz="800" i="0" dirty="0"/>
          </a:p>
        </p:txBody>
      </p:sp>
      <p:sp>
        <p:nvSpPr>
          <p:cNvPr id="73" name="TextBox 72"/>
          <p:cNvSpPr txBox="1"/>
          <p:nvPr/>
        </p:nvSpPr>
        <p:spPr>
          <a:xfrm>
            <a:off x="6705600" y="3305889"/>
            <a:ext cx="381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IR15-1</a:t>
            </a:r>
            <a:endParaRPr lang="en-US" sz="800" i="0" dirty="0"/>
          </a:p>
        </p:txBody>
      </p:sp>
      <p:sp>
        <p:nvSpPr>
          <p:cNvPr id="75" name="TextBox 74"/>
          <p:cNvSpPr txBox="1"/>
          <p:nvPr/>
        </p:nvSpPr>
        <p:spPr>
          <a:xfrm>
            <a:off x="6705600" y="4724400"/>
            <a:ext cx="381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i="0" dirty="0" smtClean="0"/>
              <a:t>IR15-2</a:t>
            </a:r>
            <a:endParaRPr lang="en-US" sz="800" i="0" dirty="0"/>
          </a:p>
        </p:txBody>
      </p:sp>
      <p:sp>
        <p:nvSpPr>
          <p:cNvPr id="77" name="Right Arrow 76"/>
          <p:cNvSpPr/>
          <p:nvPr/>
        </p:nvSpPr>
        <p:spPr bwMode="auto">
          <a:xfrm>
            <a:off x="76200" y="6072485"/>
            <a:ext cx="1447800" cy="457200"/>
          </a:xfrm>
          <a:prstGeom prst="rightArrow">
            <a:avLst>
              <a:gd name="adj1" fmla="val 100000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4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76200" y="6072188"/>
            <a:ext cx="1295400" cy="4810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45714" tIns="45714" rIns="0" bIns="45714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Joint Research </a:t>
            </a:r>
            <a:r>
              <a:rPr lang="en-US" sz="1400" i="0" dirty="0" smtClean="0">
                <a:solidFill>
                  <a:schemeClr val="tx1"/>
                </a:solidFill>
                <a:latin typeface="Arial Narrow" pitchFamily="34" charset="0"/>
              </a:rPr>
              <a:t>Target</a:t>
            </a:r>
            <a:endParaRPr lang="en-US" sz="14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36E80-9298-4372-9D32-CCBB107D4971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1054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NSTX-U mission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FY13-15 research overview and plans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Milestone summary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ITPA contributions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ST-FNSF mission and configuration study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 smtClean="0"/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team continuing to strongly support ITER through</a:t>
            </a:r>
            <a:br>
              <a:rPr lang="en-US" dirty="0" smtClean="0"/>
            </a:br>
            <a:r>
              <a:rPr lang="en-US" dirty="0" smtClean="0"/>
              <a:t>participation in ITPA joint experiments and activities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07C317B6-8226-4E36-9643-9EDAD18AE5E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89058074"/>
              </p:ext>
            </p:extLst>
          </p:nvPr>
        </p:nvGraphicFramePr>
        <p:xfrm>
          <a:off x="228600" y="990600"/>
          <a:ext cx="8686801" cy="55231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/>
                <a:gridCol w="3581400"/>
                <a:gridCol w="762000"/>
                <a:gridCol w="3581401"/>
              </a:tblGrid>
              <a:tr h="274484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400" b="1" dirty="0" smtClean="0">
                          <a:solidFill>
                            <a:schemeClr val="accent2"/>
                          </a:solidFill>
                        </a:rPr>
                        <a:t>Pedestal/Edge Physics and DIVSOL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DSOL-24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Disruption</a:t>
                      </a:r>
                      <a:r>
                        <a:rPr lang="en-US" sz="1000" baseline="0" dirty="0" smtClean="0"/>
                        <a:t> heat loads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PEP-27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Pedestal profile</a:t>
                      </a:r>
                      <a:r>
                        <a:rPr lang="en-US" sz="1000" baseline="0" dirty="0" smtClean="0"/>
                        <a:t> evolution following L-H/H-L transition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PEP-6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Pedestal structure and ELM</a:t>
                      </a:r>
                      <a:r>
                        <a:rPr lang="en-US" sz="1000" baseline="0" dirty="0" smtClean="0"/>
                        <a:t> stability in DN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PEP-29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Vertical jolts/kicks</a:t>
                      </a:r>
                      <a:r>
                        <a:rPr lang="en-US" sz="1000" baseline="0" dirty="0" smtClean="0"/>
                        <a:t> for ELM triggering and control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PEP-19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Basic mechanisms of edge transport with RMP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PEP-34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ELM energy losses and their dimensionless scaling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</a:tr>
              <a:tr h="274484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400" b="1" dirty="0" smtClean="0">
                          <a:solidFill>
                            <a:srgbClr val="3333CC"/>
                          </a:solidFill>
                        </a:rPr>
                        <a:t>Energetic Particles</a:t>
                      </a:r>
                      <a:endParaRPr lang="en-US" sz="14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3333CC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EP-2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Fast ion losses and redistribution</a:t>
                      </a:r>
                      <a:r>
                        <a:rPr lang="en-US" sz="1000" baseline="0" dirty="0" smtClean="0"/>
                        <a:t> from localized </a:t>
                      </a:r>
                      <a:r>
                        <a:rPr lang="en-US" sz="1000" baseline="0" dirty="0" err="1" smtClean="0"/>
                        <a:t>Aes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EP-6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Fast ion</a:t>
                      </a:r>
                      <a:r>
                        <a:rPr lang="en-US" sz="1000" baseline="0" dirty="0" smtClean="0"/>
                        <a:t> losses and associated heat loads from edge perturbations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99"/>
                    </a:solidFill>
                  </a:tcPr>
                </a:tc>
              </a:tr>
              <a:tr h="274484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400" b="1" dirty="0" smtClean="0">
                          <a:solidFill>
                            <a:srgbClr val="3333CC"/>
                          </a:solidFill>
                        </a:rPr>
                        <a:t>Integrated Operating Scenarios</a:t>
                      </a:r>
                      <a:endParaRPr lang="en-US" sz="14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3333CC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IOS-3.2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Define access conditions to get</a:t>
                      </a:r>
                      <a:r>
                        <a:rPr lang="en-US" sz="1000" baseline="0" dirty="0" smtClean="0"/>
                        <a:t> to SS </a:t>
                      </a:r>
                      <a:r>
                        <a:rPr lang="en-US" sz="1000" baseline="0" dirty="0" err="1" smtClean="0"/>
                        <a:t>sceanrio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IOS-4.3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Collisionality scaling of confinement in advanced inductive regime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66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IOS-4.1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Access conditions for advanced</a:t>
                      </a:r>
                      <a:r>
                        <a:rPr lang="en-US" sz="1000" baseline="0" dirty="0" smtClean="0"/>
                        <a:t> inductive scenario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IOS-5.2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Maintaining ICRH coupling in expected ITER regime</a:t>
                      </a:r>
                      <a:endParaRPr lang="en-US" sz="1000" dirty="0"/>
                    </a:p>
                  </a:txBody>
                  <a:tcPr anchor="ctr">
                    <a:solidFill>
                      <a:srgbClr val="FFCC66"/>
                    </a:solidFill>
                  </a:tcPr>
                </a:tc>
              </a:tr>
              <a:tr h="274484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400" b="1" dirty="0" smtClean="0">
                          <a:solidFill>
                            <a:srgbClr val="3333CC"/>
                          </a:solidFill>
                        </a:rPr>
                        <a:t>MHD</a:t>
                      </a:r>
                      <a:endParaRPr lang="en-US" sz="14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3333CC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MDC-2</a:t>
                      </a:r>
                      <a:endParaRPr lang="en-US" sz="10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Joint experiments on resistive wall mode</a:t>
                      </a:r>
                      <a:r>
                        <a:rPr lang="en-US" sz="1000" baseline="0" dirty="0" smtClean="0"/>
                        <a:t> physics</a:t>
                      </a:r>
                      <a:endParaRPr lang="en-US" sz="10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MDC-17</a:t>
                      </a:r>
                      <a:endParaRPr lang="en-US" sz="10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Active disruption avoidance</a:t>
                      </a:r>
                      <a:endParaRPr lang="en-US" sz="10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MDC-8</a:t>
                      </a:r>
                      <a:endParaRPr lang="en-US" sz="10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Current drive prevention/stabilization of NTMs</a:t>
                      </a:r>
                      <a:endParaRPr lang="en-US" sz="10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MDC-18</a:t>
                      </a:r>
                      <a:endParaRPr lang="en-US" sz="10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Evaluation of axisymmetric control aspects</a:t>
                      </a:r>
                      <a:endParaRPr lang="en-US" sz="10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900" dirty="0" smtClean="0"/>
                        <a:t>MDC-15</a:t>
                      </a:r>
                      <a:endParaRPr lang="en-US" sz="9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900" dirty="0" smtClean="0"/>
                        <a:t>Disruption database development</a:t>
                      </a:r>
                      <a:endParaRPr lang="en-US" sz="9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endParaRPr lang="en-US" sz="10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endParaRPr lang="en-US" sz="10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</a:tr>
              <a:tr h="274484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400" b="1" dirty="0" smtClean="0">
                          <a:solidFill>
                            <a:srgbClr val="3333CC"/>
                          </a:solidFill>
                        </a:rPr>
                        <a:t>Transport and Confinement</a:t>
                      </a:r>
                      <a:endParaRPr lang="en-US" sz="1400" b="1" dirty="0">
                        <a:solidFill>
                          <a:srgbClr val="3333CC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3333CC"/>
                        </a:solidFill>
                      </a:endParaRPr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TC-9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Scaling of intrinsic rotation with no external momentum input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TC-15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Dependence of momentum and particle pinch on collisionality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</a:tr>
              <a:tr h="43917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TC-10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err="1" smtClean="0"/>
                        <a:t>Exptl</a:t>
                      </a:r>
                      <a:r>
                        <a:rPr lang="en-US" sz="1000" dirty="0" smtClean="0"/>
                        <a:t> id of ITG, TEM</a:t>
                      </a:r>
                      <a:r>
                        <a:rPr lang="en-US" sz="1000" baseline="0" dirty="0" smtClean="0"/>
                        <a:t> and ETG turbulence and comparison with codes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TC-17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baseline="0" dirty="0" smtClean="0">
                          <a:latin typeface="Symbol" charset="2"/>
                          <a:cs typeface="Symbol" charset="2"/>
                        </a:rPr>
                        <a:t>r</a:t>
                      </a:r>
                      <a:r>
                        <a:rPr lang="en-US" sz="1000" baseline="30000" dirty="0" smtClean="0"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000" baseline="0" dirty="0" smtClean="0"/>
                        <a:t> scaling of the edge intrinsic torque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TC-11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He and impurity profiles</a:t>
                      </a:r>
                      <a:r>
                        <a:rPr lang="en-US" sz="1000" baseline="0" dirty="0" smtClean="0"/>
                        <a:t> and transport coefficients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TC-24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Impact of RMP on transport and confinement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</a:tr>
              <a:tr h="27448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TC-12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000" dirty="0" smtClean="0"/>
                        <a:t>H-mode transport and confinement at low aspect ratio</a:t>
                      </a: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endParaRPr lang="en-US" sz="1000" dirty="0"/>
                    </a:p>
                  </a:txBody>
                  <a:tcPr anchor="ctr">
                    <a:solidFill>
                      <a:srgbClr val="99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442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NSTX/ST researchers contributing to LDRD-funded </a:t>
            </a:r>
            <a:br>
              <a:rPr lang="en-US" dirty="0" smtClean="0"/>
            </a:br>
            <a:r>
              <a:rPr lang="en-US" dirty="0" smtClean="0"/>
              <a:t>study of Mission and Configuration of an ST-FNSF</a:t>
            </a:r>
            <a:endParaRPr lang="en-US" sz="2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11238"/>
            <a:ext cx="9144000" cy="546576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ＭＳ Ｐゴシック" charset="-128"/>
              </a:rPr>
              <a:t>Overarching goal of study:</a:t>
            </a: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dirty="0" smtClean="0">
                <a:ea typeface="ＭＳ Ｐゴシック" charset="-128"/>
              </a:rPr>
              <a:t>Determine optimal mission, performance, size</a:t>
            </a:r>
          </a:p>
          <a:p>
            <a:pPr>
              <a:buFont typeface="Arial" charset="0"/>
              <a:buChar char="•"/>
              <a:defRPr/>
            </a:pPr>
            <a:endParaRPr lang="en-US" sz="600" dirty="0" smtClean="0">
              <a:ea typeface="ＭＳ Ｐゴシック" charset="-128"/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ＭＳ Ｐゴシック" charset="-128"/>
              </a:rPr>
              <a:t>Goals of study: </a:t>
            </a: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dirty="0" smtClean="0">
                <a:ea typeface="ＭＳ Ｐゴシック" charset="-128"/>
              </a:rPr>
              <a:t>Review existing designs, ID advantageous features, improve configuration</a:t>
            </a: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dirty="0" smtClean="0">
                <a:ea typeface="ＭＳ Ｐゴシック" charset="-128"/>
              </a:rPr>
              <a:t>Key considerations for configuration:</a:t>
            </a:r>
          </a:p>
          <a:p>
            <a:pPr marL="857204" lvl="2" indent="-228600">
              <a:buFont typeface="Arial" charset="0"/>
              <a:buChar char="–"/>
              <a:defRPr/>
            </a:pPr>
            <a:r>
              <a:rPr lang="en-US" dirty="0" smtClean="0">
                <a:ea typeface="ＭＳ Ｐゴシック" charset="-128"/>
              </a:rPr>
              <a:t>T self-sufficiency</a:t>
            </a:r>
          </a:p>
          <a:p>
            <a:pPr marL="857204" lvl="2" indent="-228600">
              <a:buFont typeface="Arial" charset="0"/>
              <a:buChar char="–"/>
              <a:defRPr/>
            </a:pPr>
            <a:r>
              <a:rPr lang="en-US" dirty="0" smtClean="0">
                <a:ea typeface="ＭＳ Ｐゴシック" charset="-128"/>
              </a:rPr>
              <a:t>Maintainability, upgradeability, overall flexibility</a:t>
            </a:r>
          </a:p>
          <a:p>
            <a:pPr marL="857250" lvl="2">
              <a:buFont typeface="Arial" charset="0"/>
              <a:buChar char="–"/>
              <a:defRPr/>
            </a:pPr>
            <a:r>
              <a:rPr lang="en-US" dirty="0" smtClean="0">
                <a:ea typeface="ＭＳ Ｐゴシック" charset="-128"/>
              </a:rPr>
              <a:t>Key components:  coils, </a:t>
            </a:r>
            <a:r>
              <a:rPr lang="en-US" dirty="0" err="1" smtClean="0">
                <a:ea typeface="ＭＳ Ｐゴシック" charset="-128"/>
              </a:rPr>
              <a:t>divertors</a:t>
            </a:r>
            <a:r>
              <a:rPr lang="en-US" dirty="0" smtClean="0">
                <a:ea typeface="ＭＳ Ｐゴシック" charset="-128"/>
              </a:rPr>
              <a:t>, shields, blankets, ports</a:t>
            </a: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dirty="0" smtClean="0">
                <a:ea typeface="ＭＳ Ｐゴシック" charset="-128"/>
              </a:rPr>
              <a:t>Develop self-consistent assessment + configuration for use by community</a:t>
            </a:r>
          </a:p>
          <a:p>
            <a:pPr>
              <a:buFont typeface="Arial" charset="0"/>
              <a:buChar char="•"/>
              <a:defRPr/>
            </a:pPr>
            <a:endParaRPr lang="en-US" sz="800" dirty="0" smtClean="0">
              <a:ea typeface="ＭＳ Ｐゴシック" charset="-128"/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ＭＳ Ｐゴシック" charset="-128"/>
              </a:rPr>
              <a:t>FY2013 progress: </a:t>
            </a: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dirty="0" smtClean="0">
                <a:ea typeface="ＭＳ Ｐゴシック" charset="-128"/>
              </a:rPr>
              <a:t>Developing/comparing configurations with range of sizes: R=2.2, 1.6, 1.0m</a:t>
            </a: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dirty="0" smtClean="0">
                <a:ea typeface="ＭＳ Ｐゴシック" charset="-128"/>
              </a:rPr>
              <a:t>Assessing impact of different </a:t>
            </a:r>
            <a:r>
              <a:rPr lang="en-US" dirty="0" err="1" smtClean="0">
                <a:ea typeface="ＭＳ Ｐゴシック" charset="-128"/>
              </a:rPr>
              <a:t>divertors</a:t>
            </a:r>
            <a:r>
              <a:rPr lang="en-US" dirty="0" smtClean="0">
                <a:ea typeface="ＭＳ Ｐゴシック" charset="-128"/>
              </a:rPr>
              <a:t>: conventional, snowflake, super-X</a:t>
            </a:r>
          </a:p>
          <a:p>
            <a:pPr marL="457200" lvl="1" indent="-228600">
              <a:buFont typeface="Arial" charset="0"/>
              <a:buChar char="–"/>
              <a:defRPr/>
            </a:pPr>
            <a:r>
              <a:rPr lang="en-US" dirty="0" smtClean="0">
                <a:ea typeface="ＭＳ Ｐゴシック" charset="-128"/>
              </a:rPr>
              <a:t>May be minimum device size required (R~1.5-1.6m) for TBR &gt; 1 with DCLL</a:t>
            </a:r>
          </a:p>
          <a:p>
            <a:pPr marL="857204" lvl="2" indent="-228600">
              <a:buFont typeface="Arial" charset="0"/>
              <a:buChar char="–"/>
              <a:defRPr/>
            </a:pPr>
            <a:r>
              <a:rPr lang="en-US" sz="1600" dirty="0" smtClean="0">
                <a:ea typeface="ＭＳ Ｐゴシック" charset="-128"/>
              </a:rPr>
              <a:t>Preliminary:  breeding in </a:t>
            </a:r>
            <a:r>
              <a:rPr lang="en-US" sz="1600" dirty="0" err="1" smtClean="0">
                <a:ea typeface="ＭＳ Ｐゴシック" charset="-128"/>
              </a:rPr>
              <a:t>divertor</a:t>
            </a:r>
            <a:r>
              <a:rPr lang="en-US" sz="1600" dirty="0" smtClean="0">
                <a:ea typeface="ＭＳ Ｐゴシック" charset="-128"/>
              </a:rPr>
              <a:t> and/or </a:t>
            </a:r>
            <a:r>
              <a:rPr lang="en-US" sz="1600" dirty="0" err="1" smtClean="0">
                <a:ea typeface="ＭＳ Ｐゴシック" charset="-128"/>
              </a:rPr>
              <a:t>centerstack</a:t>
            </a:r>
            <a:r>
              <a:rPr lang="en-US" sz="1600" dirty="0" smtClean="0">
                <a:ea typeface="ＭＳ Ｐゴシック" charset="-128"/>
              </a:rPr>
              <a:t> first-wall/shield may be required</a:t>
            </a:r>
          </a:p>
          <a:p>
            <a:pPr marL="57197" indent="-228600">
              <a:buFont typeface="Arial" charset="0"/>
              <a:buChar char="–"/>
              <a:defRPr/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8AD24-0ACE-4073-B65A-0225D554BC49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5870575" y="1066800"/>
            <a:ext cx="3197225" cy="711200"/>
            <a:chOff x="5715000" y="990600"/>
            <a:chExt cx="3365500" cy="749308"/>
          </a:xfrm>
        </p:grpSpPr>
        <p:pic>
          <p:nvPicPr>
            <p:cNvPr id="34827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68100" y="1044567"/>
              <a:ext cx="632855" cy="684995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pic>
          <p:nvPicPr>
            <p:cNvPr id="3482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3192" t="13333" r="28180" b="15897"/>
            <a:stretch>
              <a:fillRect/>
            </a:stretch>
          </p:blipFill>
          <p:spPr bwMode="auto">
            <a:xfrm>
              <a:off x="8413651" y="1031875"/>
              <a:ext cx="666849" cy="708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00800" y="990600"/>
              <a:ext cx="621447" cy="71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7" descr="Picture 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18350" y="1066800"/>
              <a:ext cx="57785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5000" y="990600"/>
              <a:ext cx="692403" cy="747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5867400" y="1752600"/>
            <a:ext cx="6270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i="0" dirty="0">
                <a:solidFill>
                  <a:schemeClr val="tx1"/>
                </a:solidFill>
                <a:latin typeface="Helvetica" charset="0"/>
                <a:cs typeface="Arial" charset="0"/>
              </a:rPr>
              <a:t>Russia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61125" y="1752600"/>
            <a:ext cx="70167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i="0" dirty="0" err="1">
                <a:solidFill>
                  <a:schemeClr val="tx1"/>
                </a:solidFill>
                <a:latin typeface="Helvetica" charset="0"/>
                <a:cs typeface="Arial" charset="0"/>
              </a:rPr>
              <a:t>Culham</a:t>
            </a:r>
            <a:endParaRPr lang="en-US" sz="1050" i="0" dirty="0">
              <a:solidFill>
                <a:schemeClr val="tx1"/>
              </a:solidFill>
              <a:latin typeface="Helvetica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1752600"/>
            <a:ext cx="85090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i="0" dirty="0">
                <a:solidFill>
                  <a:schemeClr val="tx1"/>
                </a:solidFill>
                <a:latin typeface="Helvetica" charset="0"/>
                <a:cs typeface="Arial" charset="0"/>
              </a:rPr>
              <a:t>UT Austin</a:t>
            </a:r>
            <a:endParaRPr lang="en-US" sz="900" i="0" dirty="0">
              <a:solidFill>
                <a:schemeClr val="tx1"/>
              </a:solidFill>
              <a:latin typeface="Helvetica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37488" y="1752600"/>
            <a:ext cx="585787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i="0" dirty="0">
                <a:solidFill>
                  <a:schemeClr val="tx1"/>
                </a:solidFill>
                <a:latin typeface="Helvetica" charset="0"/>
                <a:cs typeface="Arial" charset="0"/>
              </a:rPr>
              <a:t>ORNL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12175" y="1752600"/>
            <a:ext cx="55562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i="0" dirty="0">
                <a:solidFill>
                  <a:schemeClr val="tx1"/>
                </a:solidFill>
                <a:latin typeface="Helvetica" charset="0"/>
                <a:cs typeface="Arial" charset="0"/>
              </a:rPr>
              <a:t>PPPL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u="sng" dirty="0" smtClean="0"/>
              <a:t>Summary</a:t>
            </a:r>
            <a:r>
              <a:rPr lang="en-US" sz="2800" dirty="0" smtClean="0"/>
              <a:t>:  NSTX-U FY2013-15 research plan strongly supports FES 10-year vision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067800" cy="5029200"/>
          </a:xfrm>
        </p:spPr>
        <p:txBody>
          <a:bodyPr rIns="0"/>
          <a:lstStyle/>
          <a:p>
            <a:pPr marL="169843" indent="-169843">
              <a:defRPr/>
            </a:pPr>
            <a:r>
              <a:rPr lang="en-US" sz="2800" b="1" dirty="0" smtClean="0">
                <a:cs typeface="Arial" pitchFamily="34" charset="0"/>
              </a:rPr>
              <a:t>ITER research</a:t>
            </a:r>
            <a:endParaRPr lang="en-US" sz="2800" dirty="0" smtClean="0">
              <a:cs typeface="Arial" pitchFamily="34" charset="0"/>
            </a:endParaRPr>
          </a:p>
          <a:p>
            <a:pPr marL="457146" lvl="1" indent="-225399">
              <a:lnSpc>
                <a:spcPct val="85000"/>
              </a:lnSpc>
              <a:defRPr/>
            </a:pPr>
            <a:r>
              <a:rPr lang="en-US" sz="2400" dirty="0" smtClean="0">
                <a:solidFill>
                  <a:srgbClr val="3333FF"/>
                </a:solidFill>
                <a:cs typeface="Arial" pitchFamily="34" charset="0"/>
              </a:rPr>
              <a:t>Leading contributions to non-linear AE* dynamics, fast-ion transport, disruption warning, response to 3D </a:t>
            </a:r>
            <a:r>
              <a:rPr lang="en-US" sz="2400" dirty="0" smtClean="0">
                <a:solidFill>
                  <a:srgbClr val="3333FF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en-US" sz="2400" dirty="0" smtClean="0">
                <a:solidFill>
                  <a:srgbClr val="3333FF"/>
                </a:solidFill>
                <a:cs typeface="Arial" pitchFamily="34" charset="0"/>
              </a:rPr>
              <a:t>B, RWM control</a:t>
            </a:r>
            <a:endParaRPr lang="en-US" sz="2800" dirty="0" smtClean="0">
              <a:cs typeface="Arial" pitchFamily="34" charset="0"/>
            </a:endParaRPr>
          </a:p>
          <a:p>
            <a:pPr marL="169843" indent="-169843">
              <a:defRPr/>
            </a:pPr>
            <a:r>
              <a:rPr lang="en-US" sz="2800" b="1" dirty="0" smtClean="0">
                <a:cs typeface="Arial" pitchFamily="34" charset="0"/>
              </a:rPr>
              <a:t>Control science, plasma-wall interactions, FNSF</a:t>
            </a:r>
            <a:endParaRPr lang="en-US" sz="2800" dirty="0" smtClean="0">
              <a:cs typeface="Arial" pitchFamily="34" charset="0"/>
            </a:endParaRPr>
          </a:p>
          <a:p>
            <a:pPr marL="457146" lvl="1" indent="-225399">
              <a:lnSpc>
                <a:spcPct val="85000"/>
              </a:lnSpc>
              <a:defRPr/>
            </a:pPr>
            <a:r>
              <a:rPr lang="en-US" sz="2400" dirty="0" smtClean="0">
                <a:solidFill>
                  <a:srgbClr val="3333FF"/>
                </a:solidFill>
                <a:cs typeface="Arial" pitchFamily="34" charset="0"/>
              </a:rPr>
              <a:t>Prepare NSTX-U to extend high-</a:t>
            </a:r>
            <a:r>
              <a:rPr lang="en-US" sz="2400" dirty="0" smtClean="0">
                <a:solidFill>
                  <a:srgbClr val="3333FF"/>
                </a:solidFill>
                <a:latin typeface="Symbol" pitchFamily="18" charset="2"/>
                <a:cs typeface="Arial" pitchFamily="34" charset="0"/>
              </a:rPr>
              <a:t>b </a:t>
            </a:r>
            <a:r>
              <a:rPr lang="en-US" sz="2400" dirty="0" smtClean="0">
                <a:solidFill>
                  <a:srgbClr val="3333FF"/>
                </a:solidFill>
                <a:cs typeface="Arial" pitchFamily="34" charset="0"/>
              </a:rPr>
              <a:t>+ high-non-inductive scenarios to full non-inductive operation with advanced control</a:t>
            </a:r>
          </a:p>
          <a:p>
            <a:pPr marL="457146" lvl="1" indent="-225399">
              <a:lnSpc>
                <a:spcPct val="85000"/>
              </a:lnSpc>
              <a:defRPr/>
            </a:pPr>
            <a:r>
              <a:rPr lang="en-US" sz="2400" dirty="0" smtClean="0">
                <a:solidFill>
                  <a:srgbClr val="3333FF"/>
                </a:solidFill>
                <a:cs typeface="Arial" pitchFamily="34" charset="0"/>
              </a:rPr>
              <a:t>Provide critical data on SOL-widths and turbulence, novel snowflake </a:t>
            </a:r>
            <a:r>
              <a:rPr lang="en-US" sz="2400" dirty="0" err="1" smtClean="0">
                <a:solidFill>
                  <a:srgbClr val="3333FF"/>
                </a:solidFill>
                <a:cs typeface="Arial" pitchFamily="34" charset="0"/>
              </a:rPr>
              <a:t>divertors</a:t>
            </a:r>
            <a:r>
              <a:rPr lang="en-US" sz="2400" dirty="0" smtClean="0">
                <a:solidFill>
                  <a:srgbClr val="3333FF"/>
                </a:solidFill>
                <a:cs typeface="Arial" pitchFamily="34" charset="0"/>
              </a:rPr>
              <a:t>, Li-based PFCs – all for high power density</a:t>
            </a:r>
          </a:p>
          <a:p>
            <a:pPr marL="457146" lvl="1" indent="-225399">
              <a:lnSpc>
                <a:spcPct val="85000"/>
              </a:lnSpc>
              <a:defRPr/>
            </a:pPr>
            <a:r>
              <a:rPr lang="en-US" sz="2400" dirty="0" smtClean="0">
                <a:solidFill>
                  <a:srgbClr val="3333FF"/>
                </a:solidFill>
                <a:cs typeface="Arial" pitchFamily="34" charset="0"/>
              </a:rPr>
              <a:t>NSTX + Upgrade will provide critical confinement, stability, and sustainment data for assessing ST as potential FNSF </a:t>
            </a:r>
          </a:p>
          <a:p>
            <a:pPr marL="169843" indent="-169843">
              <a:defRPr/>
            </a:pPr>
            <a:r>
              <a:rPr lang="en-US" sz="2800" b="1" dirty="0" smtClean="0">
                <a:cs typeface="Arial" pitchFamily="34" charset="0"/>
              </a:rPr>
              <a:t>Validated predictive capability</a:t>
            </a:r>
            <a:endParaRPr lang="en-US" sz="2800" dirty="0" smtClean="0">
              <a:cs typeface="Arial" pitchFamily="34" charset="0"/>
            </a:endParaRPr>
          </a:p>
          <a:p>
            <a:pPr marL="457146" lvl="1" indent="-225399">
              <a:lnSpc>
                <a:spcPct val="85000"/>
              </a:lnSpc>
              <a:defRPr/>
            </a:pPr>
            <a:r>
              <a:rPr lang="en-US" sz="2400" dirty="0" smtClean="0">
                <a:solidFill>
                  <a:srgbClr val="3333FF"/>
                </a:solidFill>
                <a:cs typeface="Arial" pitchFamily="34" charset="0"/>
              </a:rPr>
              <a:t>Will access new &amp; unique high-</a:t>
            </a:r>
            <a:r>
              <a:rPr lang="en-US" sz="2400" dirty="0" smtClean="0">
                <a:solidFill>
                  <a:srgbClr val="3333FF"/>
                </a:solidFill>
                <a:latin typeface="Symbol" pitchFamily="18" charset="2"/>
                <a:cs typeface="Arial" pitchFamily="34" charset="0"/>
              </a:rPr>
              <a:t>b </a:t>
            </a:r>
            <a:r>
              <a:rPr lang="en-US" sz="2400" dirty="0" smtClean="0">
                <a:solidFill>
                  <a:srgbClr val="3333FF"/>
                </a:solidFill>
                <a:cs typeface="Arial" pitchFamily="34" charset="0"/>
              </a:rPr>
              <a:t>+ low-</a:t>
            </a:r>
            <a:r>
              <a:rPr lang="en-US" sz="2400" dirty="0" smtClean="0">
                <a:solidFill>
                  <a:srgbClr val="3333FF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US" sz="2400" dirty="0" smtClean="0">
                <a:solidFill>
                  <a:srgbClr val="3333FF"/>
                </a:solidFill>
                <a:cs typeface="Arial" pitchFamily="34" charset="0"/>
              </a:rPr>
              <a:t>* regime, exploit wide variation of rotation, q, fast-ion drive to test leading models</a:t>
            </a:r>
          </a:p>
          <a:p>
            <a:pPr marL="457146" lvl="1" indent="-225399">
              <a:defRPr/>
            </a:pPr>
            <a:endParaRPr lang="en-US" sz="2400" dirty="0" smtClean="0">
              <a:solidFill>
                <a:srgbClr val="3333FF"/>
              </a:solidFill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C90874-6456-4313-A71B-28FFE84276E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" y="5969913"/>
            <a:ext cx="90678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2400" i="0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Incremental funding needed to fully utilize </a:t>
            </a:r>
            <a:r>
              <a:rPr lang="en-US" sz="2400" i="0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  <a:sym typeface="Wingdings" pitchFamily="2" charset="2"/>
              </a:rPr>
              <a:t>NSTX-U capabilities during FY15</a:t>
            </a:r>
            <a:endParaRPr lang="en-US" sz="2400" i="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98C4AE-92B7-4C19-B49F-F57CACBC011B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FES 10 year vision elements for U.S. fusion research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07351"/>
            <a:ext cx="7173895" cy="4964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39" y="2932072"/>
            <a:ext cx="2099489" cy="2097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6"/>
          <p:cNvSpPr txBox="1">
            <a:spLocks/>
          </p:cNvSpPr>
          <p:nvPr/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lIns="91429" tIns="45714" rIns="91429" bIns="45714"/>
          <a:lstStyle/>
          <a:p>
            <a:pPr algn="r" defTabSz="914293">
              <a:defRPr/>
            </a:pPr>
            <a:fld id="{0FF67D0F-B99D-4C2A-ADD9-961458C7A021}" type="slidenum">
              <a:rPr lang="en-US" sz="900" i="0" smtClean="0">
                <a:cs typeface="Arial" pitchFamily="34" charset="0"/>
              </a:rPr>
              <a:pPr algn="r" defTabSz="914293">
                <a:defRPr/>
              </a:pPr>
              <a:t>38</a:t>
            </a:fld>
            <a:endParaRPr lang="en-US" sz="900" i="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 and planned NSTX-U program support and accelerate</a:t>
            </a:r>
            <a:br>
              <a:rPr lang="en-US" dirty="0" smtClean="0"/>
            </a:br>
            <a:r>
              <a:rPr lang="en-US" dirty="0" smtClean="0"/>
              <a:t>wide range of development paths toward fusion energy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3087E-BCCB-45BD-8BD6-B0A47A89EDD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pSp>
        <p:nvGrpSpPr>
          <p:cNvPr id="10" name="Group 111"/>
          <p:cNvGrpSpPr/>
          <p:nvPr/>
        </p:nvGrpSpPr>
        <p:grpSpPr>
          <a:xfrm>
            <a:off x="1524000" y="2151424"/>
            <a:ext cx="1371600" cy="1658576"/>
            <a:chOff x="762000" y="2362200"/>
            <a:chExt cx="1371600" cy="1658576"/>
          </a:xfrm>
        </p:grpSpPr>
        <p:pic>
          <p:nvPicPr>
            <p:cNvPr id="22" name="Picture 5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6446" y="2362200"/>
              <a:ext cx="1350716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Text Box 20"/>
            <p:cNvSpPr txBox="1">
              <a:spLocks noChangeArrowheads="1"/>
            </p:cNvSpPr>
            <p:nvPr/>
          </p:nvSpPr>
          <p:spPr bwMode="auto">
            <a:xfrm>
              <a:off x="762000" y="3657600"/>
              <a:ext cx="1371600" cy="363176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</p:spPr>
          <p:txBody>
            <a:bodyPr wrap="square" lIns="182880" tIns="91440" rIns="182880" bIns="0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2200" i="0" dirty="0" smtClean="0">
                  <a:solidFill>
                    <a:srgbClr val="0D16FF"/>
                  </a:solidFill>
                  <a:latin typeface="Arial Narrow" pitchFamily="34" charset="0"/>
                  <a:ea typeface="MS PGothic" pitchFamily="34" charset="-128"/>
                </a:rPr>
                <a:t>NSTX-U</a:t>
              </a:r>
            </a:p>
          </p:txBody>
        </p:sp>
      </p:grpSp>
      <p:sp>
        <p:nvSpPr>
          <p:cNvPr id="64" name="Content Placeholder 2"/>
          <p:cNvSpPr txBox="1">
            <a:spLocks/>
          </p:cNvSpPr>
          <p:nvPr/>
        </p:nvSpPr>
        <p:spPr>
          <a:xfrm>
            <a:off x="76200" y="990600"/>
            <a:ext cx="3962400" cy="10668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174625" marR="0" lvl="0" indent="-174625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Extend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Predictive Capability</a:t>
            </a:r>
          </a:p>
          <a:p>
            <a:pPr marL="228600" lvl="1" indent="-111125" eaLnBrk="0" hangingPunct="0">
              <a:lnSpc>
                <a:spcPct val="6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Non-linear </a:t>
            </a:r>
            <a:r>
              <a:rPr lang="en-US" sz="1600" i="0" kern="0" dirty="0" err="1" smtClean="0">
                <a:solidFill>
                  <a:schemeClr val="accent2"/>
                </a:solidFill>
                <a:latin typeface="Arial Narrow" pitchFamily="34" charset="0"/>
              </a:rPr>
              <a:t>Alfvén</a:t>
            </a: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 modes, fast-ion dynamics</a:t>
            </a:r>
          </a:p>
          <a:p>
            <a:pPr marL="228600" lvl="1" indent="-111125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Electron gyro-scale turbulence at low </a:t>
            </a:r>
            <a:r>
              <a:rPr lang="en-US" sz="1600" i="0" kern="0" dirty="0" smtClean="0">
                <a:solidFill>
                  <a:schemeClr val="accent2"/>
                </a:solidFill>
                <a:latin typeface="Symbol" pitchFamily="18" charset="2"/>
              </a:rPr>
              <a:t>n</a:t>
            </a: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*</a:t>
            </a:r>
          </a:p>
          <a:p>
            <a:pPr marL="228600" lvl="1" indent="-111125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</a:rPr>
              <a:t>High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ymbol" pitchFamily="18" charset="2"/>
              </a:rPr>
              <a:t>b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</a:rPr>
              <a:t>, rotation, shaping</a:t>
            </a:r>
            <a:r>
              <a:rPr lang="en-US" sz="1600" i="0" kern="0" noProof="0" dirty="0" smtClean="0">
                <a:solidFill>
                  <a:schemeClr val="accent2"/>
                </a:solidFill>
                <a:latin typeface="Arial Narrow" pitchFamily="34" charset="0"/>
              </a:rPr>
              <a:t>, </a:t>
            </a: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for MHD, transport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76200" y="5486400"/>
            <a:ext cx="3962400" cy="10668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Ins="0"/>
          <a:lstStyle/>
          <a:p>
            <a:pPr marL="174625" marR="0" lvl="0" indent="-174625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i="0" kern="0" dirty="0" smtClean="0">
                <a:solidFill>
                  <a:schemeClr val="tx1"/>
                </a:solidFill>
                <a:latin typeface="Arial Narrow" pitchFamily="34" charset="0"/>
                <a:cs typeface="+mn-cs"/>
              </a:rPr>
              <a:t>Fusion Nuclear Science Facility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  <a:p>
            <a:pPr marL="228600" lvl="1" indent="-114300" eaLnBrk="0" hangingPunct="0">
              <a:lnSpc>
                <a:spcPct val="55000"/>
              </a:lnSpc>
              <a:spcBef>
                <a:spcPct val="20000"/>
              </a:spcBef>
              <a:buFontTx/>
              <a:buChar char="–"/>
            </a:pP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High neutron wall loading</a:t>
            </a:r>
          </a:p>
          <a:p>
            <a:pPr marL="228600" lvl="1" indent="-114300" eaLnBrk="0" hangingPunct="0">
              <a:lnSpc>
                <a:spcPct val="55000"/>
              </a:lnSpc>
              <a:spcBef>
                <a:spcPct val="20000"/>
              </a:spcBef>
              <a:buFontTx/>
              <a:buChar char="–"/>
            </a:pP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Potentially smaller size, cost</a:t>
            </a:r>
            <a:endParaRPr lang="en-US" sz="1600" i="0" kern="0" dirty="0" smtClean="0">
              <a:solidFill>
                <a:schemeClr val="accent2"/>
              </a:solidFill>
            </a:endParaRPr>
          </a:p>
          <a:p>
            <a:pPr marL="228600" marR="0" lvl="1" indent="-114300" algn="l" defTabSz="914400" rtl="0" eaLnBrk="0" fontAlgn="base" latinLnBrk="0" hangingPunct="0">
              <a:lnSpc>
                <a:spcPct val="5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Smaller T consumption</a:t>
            </a:r>
          </a:p>
          <a:p>
            <a:pPr marL="228600" marR="0" lvl="1" indent="-114300" algn="l" defTabSz="914400" rtl="0" eaLnBrk="0" fontAlgn="base" latinLnBrk="0" hangingPunct="0">
              <a:lnSpc>
                <a:spcPct val="5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Accessible / maintainable</a:t>
            </a:r>
          </a:p>
        </p:txBody>
      </p:sp>
      <p:sp>
        <p:nvSpPr>
          <p:cNvPr id="68" name="Right Arrow 67"/>
          <p:cNvSpPr/>
          <p:nvPr/>
        </p:nvSpPr>
        <p:spPr bwMode="auto">
          <a:xfrm>
            <a:off x="2895600" y="2532424"/>
            <a:ext cx="533400" cy="685800"/>
          </a:xfrm>
          <a:prstGeom prst="rightArrow">
            <a:avLst>
              <a:gd name="adj1" fmla="val 77586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grpSp>
        <p:nvGrpSpPr>
          <p:cNvPr id="11" name="Group 90"/>
          <p:cNvGrpSpPr/>
          <p:nvPr/>
        </p:nvGrpSpPr>
        <p:grpSpPr>
          <a:xfrm>
            <a:off x="914400" y="2227624"/>
            <a:ext cx="609600" cy="771386"/>
            <a:chOff x="76200" y="2438197"/>
            <a:chExt cx="609600" cy="771386"/>
          </a:xfrm>
        </p:grpSpPr>
        <p:grpSp>
          <p:nvGrpSpPr>
            <p:cNvPr id="12" name="Group 17"/>
            <p:cNvGrpSpPr>
              <a:grpSpLocks/>
            </p:cNvGrpSpPr>
            <p:nvPr/>
          </p:nvGrpSpPr>
          <p:grpSpPr bwMode="auto">
            <a:xfrm>
              <a:off x="76200" y="2438197"/>
              <a:ext cx="609600" cy="763837"/>
              <a:chOff x="192" y="3143"/>
              <a:chExt cx="864" cy="935"/>
            </a:xfrm>
          </p:grpSpPr>
          <p:pic>
            <p:nvPicPr>
              <p:cNvPr id="72" name="Picture 1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0" y="3143"/>
                <a:ext cx="661" cy="8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3" name="Rectangle 19"/>
              <p:cNvSpPr>
                <a:spLocks noChangeArrowheads="1"/>
              </p:cNvSpPr>
              <p:nvPr/>
            </p:nvSpPr>
            <p:spPr bwMode="auto">
              <a:xfrm>
                <a:off x="192" y="3889"/>
                <a:ext cx="864" cy="18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" name="Text Box 21"/>
            <p:cNvSpPr txBox="1">
              <a:spLocks noChangeArrowheads="1"/>
            </p:cNvSpPr>
            <p:nvPr/>
          </p:nvSpPr>
          <p:spPr bwMode="auto">
            <a:xfrm>
              <a:off x="76200" y="3048000"/>
              <a:ext cx="609600" cy="16158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 t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1050" i="0" dirty="0">
                  <a:solidFill>
                    <a:srgbClr val="0D16FF"/>
                  </a:solidFill>
                  <a:latin typeface="Arial Narrow" pitchFamily="34" charset="0"/>
                  <a:ea typeface="MS PGothic" pitchFamily="34" charset="-128"/>
                </a:rPr>
                <a:t>LTX</a:t>
              </a:r>
            </a:p>
          </p:txBody>
        </p:sp>
      </p:grpSp>
      <p:grpSp>
        <p:nvGrpSpPr>
          <p:cNvPr id="19" name="Group 91"/>
          <p:cNvGrpSpPr/>
          <p:nvPr/>
        </p:nvGrpSpPr>
        <p:grpSpPr>
          <a:xfrm>
            <a:off x="838200" y="3065825"/>
            <a:ext cx="762000" cy="738547"/>
            <a:chOff x="0" y="3458307"/>
            <a:chExt cx="762000" cy="738547"/>
          </a:xfrm>
        </p:grpSpPr>
        <p:grpSp>
          <p:nvGrpSpPr>
            <p:cNvPr id="20" name="Group 23"/>
            <p:cNvGrpSpPr>
              <a:grpSpLocks/>
            </p:cNvGrpSpPr>
            <p:nvPr/>
          </p:nvGrpSpPr>
          <p:grpSpPr bwMode="auto">
            <a:xfrm>
              <a:off x="127357" y="3458307"/>
              <a:ext cx="542050" cy="685643"/>
              <a:chOff x="183" y="1464"/>
              <a:chExt cx="496" cy="599"/>
            </a:xfrm>
          </p:grpSpPr>
          <p:pic>
            <p:nvPicPr>
              <p:cNvPr id="79" name="Picture 2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83" y="1464"/>
                <a:ext cx="449" cy="5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0" name="Rectangle 25"/>
              <p:cNvSpPr>
                <a:spLocks noChangeArrowheads="1"/>
              </p:cNvSpPr>
              <p:nvPr/>
            </p:nvSpPr>
            <p:spPr bwMode="auto">
              <a:xfrm>
                <a:off x="206" y="1930"/>
                <a:ext cx="473" cy="13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050"/>
              </a:p>
            </p:txBody>
          </p:sp>
        </p:grpSp>
        <p:sp>
          <p:nvSpPr>
            <p:cNvPr id="78" name="Text Box 26"/>
            <p:cNvSpPr txBox="1">
              <a:spLocks noChangeArrowheads="1"/>
            </p:cNvSpPr>
            <p:nvPr/>
          </p:nvSpPr>
          <p:spPr bwMode="auto">
            <a:xfrm>
              <a:off x="0" y="3942938"/>
              <a:ext cx="762000" cy="25391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1000" i="0" dirty="0">
                  <a:solidFill>
                    <a:srgbClr val="0D16FF"/>
                  </a:solidFill>
                  <a:latin typeface="Arial Narrow" pitchFamily="34" charset="0"/>
                  <a:ea typeface="MS PGothic" pitchFamily="34" charset="-128"/>
                </a:rPr>
                <a:t>PEGASUS</a:t>
              </a: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4114800" y="1030069"/>
            <a:ext cx="2057400" cy="2856131"/>
            <a:chOff x="4114800" y="1030069"/>
            <a:chExt cx="2057400" cy="2856131"/>
          </a:xfrm>
        </p:grpSpPr>
        <p:pic>
          <p:nvPicPr>
            <p:cNvPr id="62" name="Picture 3" descr="C:\Users\jmenard\Documents\My Files\PPPL\Projects\ITER\Graphics and Images\iter_plasma_me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14800" y="1800759"/>
              <a:ext cx="2057400" cy="2085441"/>
            </a:xfrm>
            <a:prstGeom prst="rect">
              <a:avLst/>
            </a:prstGeom>
            <a:noFill/>
          </p:spPr>
        </p:pic>
        <p:sp>
          <p:nvSpPr>
            <p:cNvPr id="63" name="Text Box 39"/>
            <p:cNvSpPr txBox="1">
              <a:spLocks noChangeArrowheads="1"/>
            </p:cNvSpPr>
            <p:nvPr/>
          </p:nvSpPr>
          <p:spPr bwMode="auto">
            <a:xfrm>
              <a:off x="4191000" y="1030069"/>
              <a:ext cx="1828800" cy="59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rPr>
                <a:t>Burning Plasma Physics - </a:t>
              </a:r>
              <a:r>
                <a:rPr lang="en-US" sz="1800" i="0" dirty="0" smtClean="0">
                  <a:solidFill>
                    <a:schemeClr val="accent2"/>
                  </a:solidFill>
                  <a:latin typeface="Arial Narrow" pitchFamily="34" charset="0"/>
                  <a:ea typeface="MS PGothic" pitchFamily="34" charset="-128"/>
                </a:rPr>
                <a:t>ITER</a:t>
              </a:r>
              <a:endParaRPr lang="en-US" sz="1600" i="0" dirty="0">
                <a:solidFill>
                  <a:schemeClr val="accent2"/>
                </a:solidFill>
                <a:latin typeface="Arial Narrow" pitchFamily="34" charset="0"/>
                <a:ea typeface="MS PGothic" pitchFamily="34" charset="-128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191000" y="4267200"/>
            <a:ext cx="3048000" cy="2209800"/>
            <a:chOff x="4114800" y="4267200"/>
            <a:chExt cx="3048000" cy="2209800"/>
          </a:xfrm>
        </p:grpSpPr>
        <p:sp>
          <p:nvSpPr>
            <p:cNvPr id="65" name="Text Box 38"/>
            <p:cNvSpPr txBox="1">
              <a:spLocks noChangeArrowheads="1"/>
            </p:cNvSpPr>
            <p:nvPr/>
          </p:nvSpPr>
          <p:spPr bwMode="auto">
            <a:xfrm>
              <a:off x="4114800" y="4267200"/>
              <a:ext cx="2286000" cy="535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Steady-State, Plasma-Material Interface R&amp;D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grpSp>
          <p:nvGrpSpPr>
            <p:cNvPr id="69" name="Group 60"/>
            <p:cNvGrpSpPr>
              <a:grpSpLocks noChangeAspect="1"/>
            </p:cNvGrpSpPr>
            <p:nvPr/>
          </p:nvGrpSpPr>
          <p:grpSpPr>
            <a:xfrm>
              <a:off x="6408420" y="4943756"/>
              <a:ext cx="754380" cy="622240"/>
              <a:chOff x="3962401" y="5775364"/>
              <a:chExt cx="838200" cy="691378"/>
            </a:xfrm>
          </p:grpSpPr>
          <p:pic>
            <p:nvPicPr>
              <p:cNvPr id="70" name="Picture 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038601" y="5775364"/>
                <a:ext cx="685800" cy="476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" name="Text Box 39"/>
              <p:cNvSpPr txBox="1">
                <a:spLocks noChangeArrowheads="1"/>
              </p:cNvSpPr>
              <p:nvPr/>
            </p:nvSpPr>
            <p:spPr bwMode="auto">
              <a:xfrm>
                <a:off x="3962401" y="6261557"/>
                <a:ext cx="838200" cy="20518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algn="ctr" eaLnBrk="0" hangingPunct="0">
                  <a:spcBef>
                    <a:spcPct val="0"/>
                  </a:spcBef>
                  <a:buFontTx/>
                  <a:buNone/>
                </a:pPr>
                <a:r>
                  <a:rPr lang="en-US" i="0" dirty="0" smtClean="0">
                    <a:solidFill>
                      <a:schemeClr val="accent2"/>
                    </a:solidFill>
                    <a:latin typeface="Arial Narrow" pitchFamily="34" charset="0"/>
                    <a:ea typeface="MS PGothic" pitchFamily="34" charset="-128"/>
                  </a:rPr>
                  <a:t>VULCAN</a:t>
                </a:r>
                <a:endParaRPr lang="en-US" i="0" dirty="0">
                  <a:solidFill>
                    <a:schemeClr val="accent2"/>
                  </a:solidFill>
                  <a:latin typeface="Arial Narrow" pitchFamily="34" charset="0"/>
                  <a:ea typeface="MS PGothic" pitchFamily="34" charset="-128"/>
                </a:endParaRPr>
              </a:p>
            </p:txBody>
          </p:sp>
        </p:grpSp>
        <p:grpSp>
          <p:nvGrpSpPr>
            <p:cNvPr id="74" name="Group 59"/>
            <p:cNvGrpSpPr>
              <a:grpSpLocks noChangeAspect="1"/>
            </p:cNvGrpSpPr>
            <p:nvPr/>
          </p:nvGrpSpPr>
          <p:grpSpPr>
            <a:xfrm>
              <a:off x="5875020" y="4803996"/>
              <a:ext cx="548640" cy="834804"/>
              <a:chOff x="2971800" y="5486400"/>
              <a:chExt cx="609600" cy="927560"/>
            </a:xfrm>
          </p:grpSpPr>
          <p:pic>
            <p:nvPicPr>
              <p:cNvPr id="76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971800" y="5486400"/>
                <a:ext cx="609600" cy="73612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pic>
          <p:sp>
            <p:nvSpPr>
              <p:cNvPr id="77" name="Text Box 39"/>
              <p:cNvSpPr txBox="1">
                <a:spLocks noChangeArrowheads="1"/>
              </p:cNvSpPr>
              <p:nvPr/>
            </p:nvSpPr>
            <p:spPr bwMode="auto">
              <a:xfrm>
                <a:off x="2971800" y="6208776"/>
                <a:ext cx="609600" cy="205184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square" tIns="0" bIns="0">
                <a:spAutoFit/>
              </a:bodyPr>
              <a:lstStyle/>
              <a:p>
                <a:pPr algn="ctr" eaLnBrk="0" hangingPunct="0">
                  <a:spcBef>
                    <a:spcPct val="0"/>
                  </a:spcBef>
                  <a:buFontTx/>
                  <a:buNone/>
                </a:pPr>
                <a:r>
                  <a:rPr lang="en-US" i="0" dirty="0" smtClean="0">
                    <a:solidFill>
                      <a:schemeClr val="accent2"/>
                    </a:solidFill>
                    <a:latin typeface="Arial Narrow" pitchFamily="34" charset="0"/>
                    <a:ea typeface="MS PGothic" pitchFamily="34" charset="-128"/>
                  </a:rPr>
                  <a:t>NHTX</a:t>
                </a:r>
                <a:endParaRPr lang="en-US" sz="1100" i="0" dirty="0">
                  <a:solidFill>
                    <a:schemeClr val="accent2"/>
                  </a:solidFill>
                  <a:latin typeface="Arial Narrow" pitchFamily="34" charset="0"/>
                  <a:ea typeface="MS PGothic" pitchFamily="34" charset="-128"/>
                </a:endParaRPr>
              </a:p>
            </p:txBody>
          </p:sp>
        </p:grpSp>
        <p:grpSp>
          <p:nvGrpSpPr>
            <p:cNvPr id="81" name="Group 61"/>
            <p:cNvGrpSpPr>
              <a:grpSpLocks noChangeAspect="1"/>
            </p:cNvGrpSpPr>
            <p:nvPr/>
          </p:nvGrpSpPr>
          <p:grpSpPr>
            <a:xfrm>
              <a:off x="4191001" y="5741115"/>
              <a:ext cx="754380" cy="735387"/>
              <a:chOff x="4114800" y="4251067"/>
              <a:chExt cx="838200" cy="817097"/>
            </a:xfrm>
          </p:grpSpPr>
          <p:pic>
            <p:nvPicPr>
              <p:cNvPr id="82" name="Picture 1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147730" y="4251067"/>
                <a:ext cx="729069" cy="5433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5" name="Text Box 39"/>
              <p:cNvSpPr txBox="1">
                <a:spLocks noChangeArrowheads="1"/>
              </p:cNvSpPr>
              <p:nvPr/>
            </p:nvSpPr>
            <p:spPr bwMode="auto">
              <a:xfrm>
                <a:off x="4114800" y="4806554"/>
                <a:ext cx="83820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bIns="0">
                <a:spAutoFit/>
              </a:bodyPr>
              <a:lstStyle/>
              <a:p>
                <a:pPr algn="ctr" eaLnBrk="0" hangingPunct="0">
                  <a:spcBef>
                    <a:spcPct val="0"/>
                  </a:spcBef>
                  <a:buFontTx/>
                  <a:buNone/>
                </a:pPr>
                <a:r>
                  <a:rPr lang="en-US" i="0" dirty="0" smtClean="0">
                    <a:solidFill>
                      <a:schemeClr val="accent2"/>
                    </a:solidFill>
                    <a:latin typeface="Arial Narrow" pitchFamily="34" charset="0"/>
                    <a:ea typeface="MS PGothic" pitchFamily="34" charset="-128"/>
                  </a:rPr>
                  <a:t>KSTAR</a:t>
                </a:r>
                <a:endParaRPr lang="en-US" i="0" dirty="0">
                  <a:solidFill>
                    <a:schemeClr val="accent2"/>
                  </a:solidFill>
                  <a:latin typeface="Arial Narrow" pitchFamily="34" charset="0"/>
                  <a:ea typeface="MS PGothic" pitchFamily="34" charset="-128"/>
                </a:endParaRPr>
              </a:p>
            </p:txBody>
          </p:sp>
        </p:grpSp>
        <p:grpSp>
          <p:nvGrpSpPr>
            <p:cNvPr id="86" name="Group 62"/>
            <p:cNvGrpSpPr>
              <a:grpSpLocks noChangeAspect="1"/>
            </p:cNvGrpSpPr>
            <p:nvPr/>
          </p:nvGrpSpPr>
          <p:grpSpPr>
            <a:xfrm>
              <a:off x="4191000" y="4880196"/>
              <a:ext cx="754380" cy="754380"/>
              <a:chOff x="2925298" y="4264223"/>
              <a:chExt cx="838200" cy="838200"/>
            </a:xfrm>
          </p:grpSpPr>
          <p:pic>
            <p:nvPicPr>
              <p:cNvPr id="87" name="Picture 1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959376" y="4264223"/>
                <a:ext cx="804121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8" name="Text Box 39"/>
              <p:cNvSpPr txBox="1">
                <a:spLocks noChangeArrowheads="1"/>
              </p:cNvSpPr>
              <p:nvPr/>
            </p:nvSpPr>
            <p:spPr bwMode="auto">
              <a:xfrm>
                <a:off x="2925298" y="4794646"/>
                <a:ext cx="8382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0"/>
                  </a:spcBef>
                  <a:buFontTx/>
                  <a:buNone/>
                </a:pPr>
                <a:r>
                  <a:rPr lang="en-US" i="0" dirty="0" smtClean="0">
                    <a:solidFill>
                      <a:schemeClr val="accent2"/>
                    </a:solidFill>
                    <a:latin typeface="Arial Narrow" pitchFamily="34" charset="0"/>
                    <a:ea typeface="MS PGothic" pitchFamily="34" charset="-128"/>
                  </a:rPr>
                  <a:t>EAST</a:t>
                </a:r>
                <a:endParaRPr lang="en-US" sz="1100" i="0" dirty="0">
                  <a:solidFill>
                    <a:schemeClr val="accent2"/>
                  </a:solidFill>
                  <a:latin typeface="Arial Narrow" pitchFamily="34" charset="0"/>
                  <a:ea typeface="MS PGothic" pitchFamily="34" charset="-128"/>
                </a:endParaRPr>
              </a:p>
            </p:txBody>
          </p:sp>
        </p:grpSp>
        <p:grpSp>
          <p:nvGrpSpPr>
            <p:cNvPr id="90" name="Group 89"/>
            <p:cNvGrpSpPr>
              <a:grpSpLocks noChangeAspect="1"/>
            </p:cNvGrpSpPr>
            <p:nvPr/>
          </p:nvGrpSpPr>
          <p:grpSpPr>
            <a:xfrm>
              <a:off x="5029200" y="4803997"/>
              <a:ext cx="765250" cy="768967"/>
              <a:chOff x="3874122" y="4536812"/>
              <a:chExt cx="850278" cy="854408"/>
            </a:xfrm>
          </p:grpSpPr>
          <p:pic>
            <p:nvPicPr>
              <p:cNvPr id="91" name="Picture 1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874122" y="4536812"/>
                <a:ext cx="774078" cy="6465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" name="Text Box 39"/>
              <p:cNvSpPr txBox="1">
                <a:spLocks noChangeArrowheads="1"/>
              </p:cNvSpPr>
              <p:nvPr/>
            </p:nvSpPr>
            <p:spPr bwMode="auto">
              <a:xfrm>
                <a:off x="3886200" y="5186036"/>
                <a:ext cx="838200" cy="20518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algn="ctr" eaLnBrk="0" hangingPunct="0">
                  <a:spcBef>
                    <a:spcPct val="0"/>
                  </a:spcBef>
                  <a:buFontTx/>
                  <a:buNone/>
                </a:pPr>
                <a:r>
                  <a:rPr lang="en-US" i="0" dirty="0" smtClean="0">
                    <a:solidFill>
                      <a:schemeClr val="accent2"/>
                    </a:solidFill>
                    <a:latin typeface="Arial Narrow" pitchFamily="34" charset="0"/>
                    <a:ea typeface="MS PGothic" pitchFamily="34" charset="-128"/>
                  </a:rPr>
                  <a:t>JT-60SA</a:t>
                </a:r>
                <a:endParaRPr lang="en-US" sz="1100" i="0" dirty="0">
                  <a:solidFill>
                    <a:schemeClr val="accent2"/>
                  </a:solidFill>
                  <a:latin typeface="Arial Narrow" pitchFamily="34" charset="0"/>
                  <a:ea typeface="MS PGothic" pitchFamily="34" charset="-128"/>
                </a:endParaRPr>
              </a:p>
            </p:txBody>
          </p:sp>
        </p:grpSp>
        <p:grpSp>
          <p:nvGrpSpPr>
            <p:cNvPr id="93" name="Group 101"/>
            <p:cNvGrpSpPr>
              <a:grpSpLocks noChangeAspect="1"/>
            </p:cNvGrpSpPr>
            <p:nvPr/>
          </p:nvGrpSpPr>
          <p:grpSpPr>
            <a:xfrm>
              <a:off x="4968240" y="5746081"/>
              <a:ext cx="822960" cy="730919"/>
              <a:chOff x="3810000" y="5588668"/>
              <a:chExt cx="914400" cy="812132"/>
            </a:xfrm>
          </p:grpSpPr>
          <p:pic>
            <p:nvPicPr>
              <p:cNvPr id="94" name="Picture 1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886200" y="5588668"/>
                <a:ext cx="762000" cy="507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5" name="Text Box 39"/>
              <p:cNvSpPr txBox="1">
                <a:spLocks noChangeArrowheads="1"/>
              </p:cNvSpPr>
              <p:nvPr/>
            </p:nvSpPr>
            <p:spPr bwMode="auto">
              <a:xfrm>
                <a:off x="3810000" y="6139190"/>
                <a:ext cx="91440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 bIns="0">
                <a:spAutoFit/>
              </a:bodyPr>
              <a:lstStyle/>
              <a:p>
                <a:pPr algn="ctr" eaLnBrk="0" hangingPunct="0">
                  <a:spcBef>
                    <a:spcPct val="0"/>
                  </a:spcBef>
                  <a:buFontTx/>
                  <a:buNone/>
                </a:pPr>
                <a:r>
                  <a:rPr lang="en-US" i="0" dirty="0" smtClean="0">
                    <a:solidFill>
                      <a:schemeClr val="accent2"/>
                    </a:solidFill>
                    <a:latin typeface="Arial Narrow" pitchFamily="34" charset="0"/>
                    <a:ea typeface="MS PGothic" pitchFamily="34" charset="-128"/>
                  </a:rPr>
                  <a:t>W7-X, LHD</a:t>
                </a:r>
                <a:endParaRPr lang="en-US" i="0" dirty="0">
                  <a:solidFill>
                    <a:schemeClr val="accent2"/>
                  </a:solidFill>
                  <a:latin typeface="Arial Narrow" pitchFamily="34" charset="0"/>
                  <a:ea typeface="MS PGothic" pitchFamily="34" charset="-128"/>
                </a:endParaRPr>
              </a:p>
            </p:txBody>
          </p:sp>
        </p:grpSp>
        <p:grpSp>
          <p:nvGrpSpPr>
            <p:cNvPr id="96" name="Group 110"/>
            <p:cNvGrpSpPr>
              <a:grpSpLocks noChangeAspect="1"/>
            </p:cNvGrpSpPr>
            <p:nvPr/>
          </p:nvGrpSpPr>
          <p:grpSpPr>
            <a:xfrm>
              <a:off x="5730240" y="5796212"/>
              <a:ext cx="754380" cy="664726"/>
              <a:chOff x="4876800" y="5715000"/>
              <a:chExt cx="838200" cy="738584"/>
            </a:xfrm>
          </p:grpSpPr>
          <p:pic>
            <p:nvPicPr>
              <p:cNvPr id="97" name="Picture 16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27602" y="5715000"/>
                <a:ext cx="53499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8" name="Text Box 39"/>
              <p:cNvSpPr txBox="1">
                <a:spLocks noChangeArrowheads="1"/>
              </p:cNvSpPr>
              <p:nvPr/>
            </p:nvSpPr>
            <p:spPr bwMode="auto">
              <a:xfrm>
                <a:off x="4876800" y="6248400"/>
                <a:ext cx="838200" cy="20518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algn="ctr" eaLnBrk="0" hangingPunct="0">
                  <a:spcBef>
                    <a:spcPct val="0"/>
                  </a:spcBef>
                  <a:buFontTx/>
                  <a:buNone/>
                </a:pPr>
                <a:r>
                  <a:rPr lang="en-US" i="0" dirty="0" smtClean="0">
                    <a:solidFill>
                      <a:schemeClr val="accent2"/>
                    </a:solidFill>
                    <a:latin typeface="Arial Narrow" pitchFamily="34" charset="0"/>
                    <a:ea typeface="MS PGothic" pitchFamily="34" charset="-128"/>
                  </a:rPr>
                  <a:t>QUASAR</a:t>
                </a:r>
                <a:endParaRPr lang="en-US" i="0" dirty="0">
                  <a:solidFill>
                    <a:schemeClr val="accent2"/>
                  </a:solidFill>
                  <a:latin typeface="Arial Narrow" pitchFamily="34" charset="0"/>
                  <a:ea typeface="MS PGothic" pitchFamily="34" charset="-128"/>
                </a:endParaRPr>
              </a:p>
            </p:txBody>
          </p:sp>
        </p:grpSp>
      </p:grpSp>
      <p:grpSp>
        <p:nvGrpSpPr>
          <p:cNvPr id="126" name="Group 92"/>
          <p:cNvGrpSpPr>
            <a:grpSpLocks noChangeAspect="1"/>
          </p:cNvGrpSpPr>
          <p:nvPr/>
        </p:nvGrpSpPr>
        <p:grpSpPr>
          <a:xfrm>
            <a:off x="7620000" y="1059329"/>
            <a:ext cx="1467326" cy="4884271"/>
            <a:chOff x="7437438" y="1050035"/>
            <a:chExt cx="1630362" cy="5426974"/>
          </a:xfrm>
        </p:grpSpPr>
        <p:sp>
          <p:nvSpPr>
            <p:cNvPr id="128" name="Text Box 4"/>
            <p:cNvSpPr txBox="1">
              <a:spLocks noChangeArrowheads="1"/>
            </p:cNvSpPr>
            <p:nvPr/>
          </p:nvSpPr>
          <p:spPr bwMode="auto">
            <a:xfrm>
              <a:off x="7522105" y="1050035"/>
              <a:ext cx="1384829" cy="5386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bIns="0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rPr>
                <a:t>Pilot Plant or DEMO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endParaRPr>
            </a:p>
          </p:txBody>
        </p:sp>
        <p:pic>
          <p:nvPicPr>
            <p:cNvPr id="127" name="Picture 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437438" y="1593853"/>
              <a:ext cx="1630362" cy="4883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9" name="Rectangle 7"/>
            <p:cNvSpPr>
              <a:spLocks noChangeArrowheads="1"/>
            </p:cNvSpPr>
            <p:nvPr/>
          </p:nvSpPr>
          <p:spPr bwMode="auto">
            <a:xfrm>
              <a:off x="8053388" y="3148018"/>
              <a:ext cx="735012" cy="1444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8"/>
            <p:cNvSpPr>
              <a:spLocks noChangeArrowheads="1"/>
            </p:cNvSpPr>
            <p:nvPr/>
          </p:nvSpPr>
          <p:spPr bwMode="auto">
            <a:xfrm>
              <a:off x="7840663" y="4686307"/>
              <a:ext cx="735012" cy="1444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9"/>
            <p:cNvSpPr>
              <a:spLocks noChangeArrowheads="1"/>
            </p:cNvSpPr>
            <p:nvPr/>
          </p:nvSpPr>
          <p:spPr bwMode="auto">
            <a:xfrm>
              <a:off x="7883524" y="6100771"/>
              <a:ext cx="735013" cy="1444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Text Box 10"/>
            <p:cNvSpPr txBox="1">
              <a:spLocks noChangeArrowheads="1"/>
            </p:cNvSpPr>
            <p:nvPr/>
          </p:nvSpPr>
          <p:spPr bwMode="auto">
            <a:xfrm>
              <a:off x="7543800" y="3114878"/>
              <a:ext cx="1371600" cy="307777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1400" i="0" dirty="0">
                  <a:solidFill>
                    <a:srgbClr val="0D16FF"/>
                  </a:solidFill>
                  <a:latin typeface="Arial Narrow" pitchFamily="34" charset="0"/>
                  <a:ea typeface="MS PGothic" pitchFamily="34" charset="-128"/>
                </a:rPr>
                <a:t>ARIES-ST</a:t>
              </a:r>
            </a:p>
          </p:txBody>
        </p:sp>
        <p:sp>
          <p:nvSpPr>
            <p:cNvPr id="133" name="Text Box 12"/>
            <p:cNvSpPr txBox="1">
              <a:spLocks noChangeArrowheads="1"/>
            </p:cNvSpPr>
            <p:nvPr/>
          </p:nvSpPr>
          <p:spPr bwMode="auto">
            <a:xfrm>
              <a:off x="7467600" y="6038857"/>
              <a:ext cx="1477962" cy="307777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1400" i="0" dirty="0">
                  <a:solidFill>
                    <a:srgbClr val="0D16FF"/>
                  </a:solidFill>
                  <a:latin typeface="Arial Narrow" pitchFamily="34" charset="0"/>
                  <a:ea typeface="MS PGothic" pitchFamily="34" charset="-128"/>
                </a:rPr>
                <a:t>ARIES-CS</a:t>
              </a:r>
              <a:endParaRPr lang="en-US" sz="1600" i="0" dirty="0">
                <a:solidFill>
                  <a:srgbClr val="0D16FF"/>
                </a:solidFill>
                <a:latin typeface="Arial Narrow" pitchFamily="34" charset="0"/>
                <a:ea typeface="MS PGothic" pitchFamily="34" charset="-128"/>
              </a:endParaRPr>
            </a:p>
          </p:txBody>
        </p:sp>
        <p:sp>
          <p:nvSpPr>
            <p:cNvPr id="134" name="Text Box 11"/>
            <p:cNvSpPr txBox="1">
              <a:spLocks noChangeArrowheads="1"/>
            </p:cNvSpPr>
            <p:nvPr/>
          </p:nvSpPr>
          <p:spPr bwMode="auto">
            <a:xfrm>
              <a:off x="7467600" y="4638873"/>
              <a:ext cx="1477963" cy="307777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1400" i="0" dirty="0">
                  <a:solidFill>
                    <a:srgbClr val="0D16FF"/>
                  </a:solidFill>
                  <a:latin typeface="Arial Narrow" pitchFamily="34" charset="0"/>
                  <a:ea typeface="MS PGothic" pitchFamily="34" charset="-128"/>
                </a:rPr>
                <a:t>ARIES-AT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6019800" y="1064669"/>
            <a:ext cx="1600200" cy="3172051"/>
            <a:chOff x="6019800" y="1064669"/>
            <a:chExt cx="1600200" cy="3172051"/>
          </a:xfrm>
        </p:grpSpPr>
        <p:grpSp>
          <p:nvGrpSpPr>
            <p:cNvPr id="99" name="Group 85"/>
            <p:cNvGrpSpPr>
              <a:grpSpLocks noChangeAspect="1"/>
            </p:cNvGrpSpPr>
            <p:nvPr/>
          </p:nvGrpSpPr>
          <p:grpSpPr>
            <a:xfrm>
              <a:off x="6400800" y="1600200"/>
              <a:ext cx="853440" cy="1158240"/>
              <a:chOff x="5791200" y="1752600"/>
              <a:chExt cx="1066800" cy="1447800"/>
            </a:xfrm>
          </p:grpSpPr>
          <p:pic>
            <p:nvPicPr>
              <p:cNvPr id="100" name="Picture 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5794972" y="1752600"/>
                <a:ext cx="1063028" cy="129540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pic>
          <p:sp>
            <p:nvSpPr>
              <p:cNvPr id="102" name="Text Box 39"/>
              <p:cNvSpPr txBox="1">
                <a:spLocks noChangeArrowheads="1"/>
              </p:cNvSpPr>
              <p:nvPr/>
            </p:nvSpPr>
            <p:spPr bwMode="auto">
              <a:xfrm>
                <a:off x="5791200" y="2892623"/>
                <a:ext cx="1066800" cy="30777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square" lIns="0" rIns="0">
                <a:spAutoFit/>
              </a:bodyPr>
              <a:lstStyle/>
              <a:p>
                <a:pPr algn="ctr"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400" i="0" dirty="0" smtClean="0">
                    <a:solidFill>
                      <a:schemeClr val="accent2"/>
                    </a:solidFill>
                    <a:latin typeface="Arial Narrow" pitchFamily="34" charset="0"/>
                    <a:ea typeface="MS PGothic" pitchFamily="34" charset="-128"/>
                  </a:rPr>
                  <a:t>FNSF-ST</a:t>
                </a:r>
              </a:p>
            </p:txBody>
          </p:sp>
        </p:grpSp>
        <p:grpSp>
          <p:nvGrpSpPr>
            <p:cNvPr id="104" name="Group 84"/>
            <p:cNvGrpSpPr>
              <a:grpSpLocks noChangeAspect="1"/>
            </p:cNvGrpSpPr>
            <p:nvPr/>
          </p:nvGrpSpPr>
          <p:grpSpPr>
            <a:xfrm>
              <a:off x="6248400" y="2895600"/>
              <a:ext cx="1203782" cy="1341120"/>
              <a:chOff x="5562600" y="3924110"/>
              <a:chExt cx="1504728" cy="1676400"/>
            </a:xfrm>
          </p:grpSpPr>
          <p:pic>
            <p:nvPicPr>
              <p:cNvPr id="105" name="Picture 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562600" y="3924110"/>
                <a:ext cx="1504728" cy="1450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7" name="Text Box 39"/>
              <p:cNvSpPr txBox="1">
                <a:spLocks noChangeArrowheads="1"/>
              </p:cNvSpPr>
              <p:nvPr/>
            </p:nvSpPr>
            <p:spPr bwMode="auto">
              <a:xfrm>
                <a:off x="5562600" y="5292733"/>
                <a:ext cx="144780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algn="ctr"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400" i="0" dirty="0" smtClean="0">
                    <a:solidFill>
                      <a:schemeClr val="accent2"/>
                    </a:solidFill>
                    <a:latin typeface="Arial Narrow" pitchFamily="34" charset="0"/>
                    <a:ea typeface="MS PGothic" pitchFamily="34" charset="-128"/>
                  </a:rPr>
                  <a:t>FNSF-AT</a:t>
                </a:r>
              </a:p>
            </p:txBody>
          </p:sp>
        </p:grpSp>
        <p:sp>
          <p:nvSpPr>
            <p:cNvPr id="135" name="Text Box 39"/>
            <p:cNvSpPr txBox="1">
              <a:spLocks noChangeArrowheads="1"/>
            </p:cNvSpPr>
            <p:nvPr/>
          </p:nvSpPr>
          <p:spPr bwMode="auto">
            <a:xfrm>
              <a:off x="6019800" y="1064669"/>
              <a:ext cx="1600200" cy="5355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rPr>
                <a:t>Fusion Nuclear Science Facility</a:t>
              </a:r>
            </a:p>
          </p:txBody>
        </p:sp>
      </p:grpSp>
      <p:sp>
        <p:nvSpPr>
          <p:cNvPr id="139" name="Content Placeholder 2"/>
          <p:cNvSpPr txBox="1">
            <a:spLocks/>
          </p:cNvSpPr>
          <p:nvPr/>
        </p:nvSpPr>
        <p:spPr>
          <a:xfrm>
            <a:off x="76200" y="4130040"/>
            <a:ext cx="3962400" cy="12801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Ins="0"/>
          <a:lstStyle/>
          <a:p>
            <a:pPr marL="114300" marR="0" lvl="0" indent="-1143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Goal: 100% non-inductive + high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</a:rPr>
              <a:t>b</a:t>
            </a:r>
          </a:p>
          <a:p>
            <a:pPr marL="114300" marR="0" lvl="0" indent="-1143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Plasma-Material Interface Research</a:t>
            </a:r>
          </a:p>
          <a:p>
            <a:pPr marL="228600" lvl="1" indent="-114300" eaLnBrk="0" hangingPunct="0">
              <a:lnSpc>
                <a:spcPct val="6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Strong heating + smaller R </a:t>
            </a: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  <a:sym typeface="Wingdings" pitchFamily="2" charset="2"/>
              </a:rPr>
              <a:t> h</a:t>
            </a: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igh P/R, P/S</a:t>
            </a:r>
          </a:p>
          <a:p>
            <a:pPr marL="228600" lvl="1" indent="-11430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Novel</a:t>
            </a:r>
            <a:r>
              <a:rPr kumimoji="0" lang="en-US" sz="160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solutions: snowflake, liquid metals, Super-X (MAST-U), hot high-Z walls (QUEST)</a:t>
            </a: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359375" y="3791486"/>
            <a:ext cx="3450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u="sng" dirty="0" smtClean="0">
                <a:solidFill>
                  <a:schemeClr val="tx1"/>
                </a:solidFill>
                <a:latin typeface="Arial Narrow" pitchFamily="34" charset="0"/>
              </a:rPr>
              <a:t>STs Narrow Gaps to Pilot/DEMO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34" charset="0"/>
              </a:rPr>
              <a:t>:</a:t>
            </a:r>
            <a:endParaRPr lang="en-US" sz="20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39" grpId="1" animBg="1"/>
      <p:bldP spid="14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FY13-15 planned research supports </a:t>
            </a:r>
            <a:br>
              <a:rPr lang="en-US" sz="2800" dirty="0" smtClean="0"/>
            </a:br>
            <a:r>
              <a:rPr lang="en-US" sz="2800" dirty="0" smtClean="0"/>
              <a:t>5 highest priority goals for NSTX-U 5 year plan: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8991600" cy="457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Demonstrate stationary 100% non-inductive at performance that extrapolates to ≥ 1MW/m</a:t>
            </a:r>
            <a:r>
              <a:rPr lang="en-US" baseline="30000" dirty="0" smtClean="0"/>
              <a:t>2</a:t>
            </a:r>
            <a:r>
              <a:rPr lang="en-US" dirty="0" smtClean="0"/>
              <a:t> neutron wall loading in FNSF</a:t>
            </a:r>
          </a:p>
          <a:p>
            <a:endParaRPr lang="en-US" sz="700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Access reduced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* and high-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 combined with ability to vary q &amp; rotation to dramatically extend ST plasma understanding</a:t>
            </a:r>
          </a:p>
          <a:p>
            <a:pPr marL="457200" indent="-457200">
              <a:buNone/>
            </a:pPr>
            <a:endParaRPr lang="en-US" sz="700" dirty="0" smtClean="0"/>
          </a:p>
          <a:p>
            <a:pPr marL="457200" indent="-457200">
              <a:buAutoNum type="arabicPeriod" startAt="3"/>
            </a:pPr>
            <a:r>
              <a:rPr lang="en-US" dirty="0" smtClean="0"/>
              <a:t>Develop and understand non-inductive start-up/ramp-up </a:t>
            </a:r>
            <a:br>
              <a:rPr lang="en-US" dirty="0" smtClean="0"/>
            </a:br>
            <a:r>
              <a:rPr lang="en-US" dirty="0" smtClean="0"/>
              <a:t>to project to ST-FNSF operation with small or no solenoid</a:t>
            </a:r>
          </a:p>
          <a:p>
            <a:pPr>
              <a:buAutoNum type="arabicPeriod" startAt="3"/>
            </a:pPr>
            <a:endParaRPr lang="en-US" sz="700" dirty="0" smtClean="0"/>
          </a:p>
          <a:p>
            <a:pPr marL="457200" indent="-457200">
              <a:buNone/>
            </a:pPr>
            <a:r>
              <a:rPr lang="en-US" dirty="0" smtClean="0"/>
              <a:t>4.	Develop and utilize high-flux-expansion “snowflake” </a:t>
            </a:r>
            <a:r>
              <a:rPr lang="en-US" dirty="0" err="1" smtClean="0"/>
              <a:t>divertor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err="1" smtClean="0"/>
              <a:t>radiative</a:t>
            </a:r>
            <a:r>
              <a:rPr lang="en-US" dirty="0" smtClean="0"/>
              <a:t> detachment for mitigating very high heat fluxes</a:t>
            </a:r>
          </a:p>
          <a:p>
            <a:endParaRPr lang="en-US" sz="700" dirty="0" smtClean="0"/>
          </a:p>
          <a:p>
            <a:pPr marL="457200" indent="-457200">
              <a:buNone/>
            </a:pPr>
            <a:r>
              <a:rPr lang="en-US" dirty="0" smtClean="0"/>
              <a:t>5.	Begin to assess high-Z PFCs + liquid lithium to develop high-duty-factor integrated PMI solution for SS-PMI, FNSF, beyond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C317B6-8226-4E36-9643-9EDAD18AE5E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CC"/>
                </a:solidFill>
              </a:rPr>
              <a:t>NSTX Upgrade will address critical plasma confinement and sustainment questions by exploiting </a:t>
            </a:r>
            <a:r>
              <a:rPr lang="en-US" dirty="0" smtClean="0">
                <a:solidFill>
                  <a:srgbClr val="FF0000"/>
                </a:solidFill>
              </a:rPr>
              <a:t>2 new capabilities</a:t>
            </a:r>
            <a:endParaRPr lang="en-US" dirty="0"/>
          </a:p>
        </p:txBody>
      </p:sp>
      <p:sp>
        <p:nvSpPr>
          <p:cNvPr id="48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grpSp>
        <p:nvGrpSpPr>
          <p:cNvPr id="3" name="Group 63"/>
          <p:cNvGrpSpPr>
            <a:grpSpLocks noChangeAspect="1"/>
          </p:cNvGrpSpPr>
          <p:nvPr/>
        </p:nvGrpSpPr>
        <p:grpSpPr bwMode="auto">
          <a:xfrm>
            <a:off x="76200" y="990601"/>
            <a:ext cx="2438400" cy="3223396"/>
            <a:chOff x="0" y="990600"/>
            <a:chExt cx="2566736" cy="3392590"/>
          </a:xfrm>
        </p:grpSpPr>
        <p:pic>
          <p:nvPicPr>
            <p:cNvPr id="5" name="Picture 42" descr="CS_compari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" y="990600"/>
              <a:ext cx="2430463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44"/>
            <p:cNvSpPr txBox="1">
              <a:spLocks noChangeArrowheads="1"/>
            </p:cNvSpPr>
            <p:nvPr/>
          </p:nvSpPr>
          <p:spPr bwMode="auto">
            <a:xfrm>
              <a:off x="1283368" y="3694836"/>
              <a:ext cx="1283368" cy="6883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rIns="0" bIns="18288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i="0" dirty="0">
                  <a:solidFill>
                    <a:srgbClr val="FF0000"/>
                  </a:solidFill>
                  <a:ea typeface="ＭＳ Ｐゴシック" pitchFamily="34" charset="-128"/>
                </a:rPr>
                <a:t>TF OD = 40cm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 sz="800" dirty="0">
                <a:solidFill>
                  <a:srgbClr val="3333CC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Text Box 45"/>
            <p:cNvSpPr txBox="1">
              <a:spLocks noChangeArrowheads="1"/>
            </p:cNvSpPr>
            <p:nvPr/>
          </p:nvSpPr>
          <p:spPr bwMode="auto">
            <a:xfrm>
              <a:off x="80212" y="1027389"/>
              <a:ext cx="1086667" cy="524769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 dirty="0">
                  <a:latin typeface="Arial Narrow" pitchFamily="34" charset="0"/>
                  <a:ea typeface="ＭＳ Ｐゴシック" pitchFamily="34" charset="-128"/>
                </a:rPr>
                <a:t>Previous 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 dirty="0">
                  <a:latin typeface="Arial Narrow" pitchFamily="34" charset="0"/>
                  <a:ea typeface="ＭＳ Ｐゴシック" pitchFamily="34" charset="-128"/>
                </a:rPr>
                <a:t>center-stack</a:t>
              </a:r>
            </a:p>
          </p:txBody>
        </p:sp>
        <p:sp>
          <p:nvSpPr>
            <p:cNvPr id="8" name="Text Box 43"/>
            <p:cNvSpPr txBox="1">
              <a:spLocks noChangeArrowheads="1"/>
            </p:cNvSpPr>
            <p:nvPr/>
          </p:nvSpPr>
          <p:spPr bwMode="auto">
            <a:xfrm>
              <a:off x="0" y="3696231"/>
              <a:ext cx="1219200" cy="5830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0" i="0">
                  <a:solidFill>
                    <a:srgbClr val="3333CC"/>
                  </a:solidFill>
                  <a:latin typeface="Arial" pitchFamily="34" charset="0"/>
                  <a:ea typeface="ＭＳ Ｐゴシック" pitchFamily="34" charset="-128"/>
                </a:rPr>
                <a:t>TF OD = 20cm 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>
                <a:solidFill>
                  <a:srgbClr val="3333CC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6096000" y="3962401"/>
            <a:ext cx="2971800" cy="2503487"/>
            <a:chOff x="6019800" y="3921358"/>
            <a:chExt cx="3048000" cy="2606324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19800" y="3936882"/>
              <a:ext cx="30480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28"/>
            <p:cNvSpPr txBox="1">
              <a:spLocks noChangeArrowheads="1"/>
            </p:cNvSpPr>
            <p:nvPr/>
          </p:nvSpPr>
          <p:spPr bwMode="auto">
            <a:xfrm>
              <a:off x="8152749" y="5410450"/>
              <a:ext cx="915051" cy="647781"/>
            </a:xfrm>
            <a:prstGeom prst="rect">
              <a:avLst/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91440" rIns="0" bIns="0"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009999"/>
                  </a:solidFill>
                  <a:latin typeface="Arial Narrow" pitchFamily="34" charset="0"/>
                </a:rPr>
                <a:t>R</a:t>
              </a:r>
              <a:r>
                <a:rPr lang="en-US" sz="1100" i="0" baseline="-25000" dirty="0">
                  <a:solidFill>
                    <a:srgbClr val="009999"/>
                  </a:solidFill>
                  <a:latin typeface="Arial Narrow" pitchFamily="34" charset="0"/>
                </a:rPr>
                <a:t>TAN </a:t>
              </a:r>
              <a:r>
                <a:rPr lang="en-US" sz="1100" i="0" dirty="0">
                  <a:solidFill>
                    <a:srgbClr val="009999"/>
                  </a:solidFill>
                  <a:latin typeface="Arial Narrow" pitchFamily="34" charset="0"/>
                </a:rPr>
                <a:t>[cm]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baseline="30000" dirty="0">
                  <a:solidFill>
                    <a:srgbClr val="009999"/>
                  </a:solidFill>
                  <a:latin typeface="Arial Narrow" pitchFamily="34" charset="0"/>
                </a:rPr>
                <a:t>__________________ 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 50,  60, 70, 130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FF0000"/>
                  </a:solidFill>
                  <a:latin typeface="Arial Narrow" pitchFamily="34" charset="0"/>
                </a:rPr>
                <a:t> 60,  70,120,130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3333CC"/>
                  </a:solidFill>
                  <a:latin typeface="Arial Narrow" pitchFamily="34" charset="0"/>
                </a:rPr>
                <a:t>70,110,120,130</a:t>
              </a:r>
            </a:p>
          </p:txBody>
        </p:sp>
        <p:grpSp>
          <p:nvGrpSpPr>
            <p:cNvPr id="9" name="Group 36"/>
            <p:cNvGrpSpPr/>
            <p:nvPr/>
          </p:nvGrpSpPr>
          <p:grpSpPr>
            <a:xfrm>
              <a:off x="6600822" y="4470282"/>
              <a:ext cx="1036638" cy="615969"/>
              <a:chOff x="5818188" y="3756025"/>
              <a:chExt cx="1036638" cy="615969"/>
            </a:xfrm>
            <a:solidFill>
              <a:schemeClr val="bg1"/>
            </a:solidFill>
          </p:grpSpPr>
          <p:grpSp>
            <p:nvGrpSpPr>
              <p:cNvPr id="12" name="Group 13"/>
              <p:cNvGrpSpPr>
                <a:grpSpLocks/>
              </p:cNvGrpSpPr>
              <p:nvPr/>
            </p:nvGrpSpPr>
            <p:grpSpPr bwMode="auto">
              <a:xfrm>
                <a:off x="5818188" y="3756025"/>
                <a:ext cx="825500" cy="579438"/>
                <a:chOff x="3739" y="3074"/>
                <a:chExt cx="371" cy="230"/>
              </a:xfrm>
              <a:grpFill/>
            </p:grpSpPr>
            <p:sp>
              <p:nvSpPr>
                <p:cNvPr id="25" name="Rectangle 12"/>
                <p:cNvSpPr>
                  <a:spLocks noChangeArrowheads="1"/>
                </p:cNvSpPr>
                <p:nvPr/>
              </p:nvSpPr>
              <p:spPr bwMode="auto">
                <a:xfrm>
                  <a:off x="3739" y="3074"/>
                  <a:ext cx="371" cy="23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endParaRPr lang="en-US" sz="1600" i="0" dirty="0"/>
                </a:p>
              </p:txBody>
            </p:sp>
            <p:sp>
              <p:nvSpPr>
                <p:cNvPr id="26" name="Rectangle 13"/>
                <p:cNvSpPr>
                  <a:spLocks noChangeArrowheads="1"/>
                </p:cNvSpPr>
                <p:nvPr/>
              </p:nvSpPr>
              <p:spPr bwMode="auto">
                <a:xfrm>
                  <a:off x="3739" y="3074"/>
                  <a:ext cx="371" cy="230"/>
                </a:xfrm>
                <a:prstGeom prst="rect">
                  <a:avLst/>
                </a:prstGeom>
                <a:grpFill/>
                <a:ln w="6350" cap="rnd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endParaRPr lang="en-US" sz="1600" i="0" dirty="0"/>
                </a:p>
              </p:txBody>
            </p:sp>
          </p:grpSp>
          <p:sp>
            <p:nvSpPr>
              <p:cNvPr id="15" name="Freeform 15"/>
              <p:cNvSpPr>
                <a:spLocks noEditPoints="1"/>
              </p:cNvSpPr>
              <p:nvPr/>
            </p:nvSpPr>
            <p:spPr bwMode="auto">
              <a:xfrm>
                <a:off x="5897563" y="4256088"/>
                <a:ext cx="217487" cy="25400"/>
              </a:xfrm>
              <a:custGeom>
                <a:avLst/>
                <a:gdLst>
                  <a:gd name="T0" fmla="*/ 0 w 98"/>
                  <a:gd name="T1" fmla="*/ 0 h 9"/>
                  <a:gd name="T2" fmla="*/ 2147483647 w 98"/>
                  <a:gd name="T3" fmla="*/ 0 h 9"/>
                  <a:gd name="T4" fmla="*/ 2147483647 w 98"/>
                  <a:gd name="T5" fmla="*/ 2147483647 h 9"/>
                  <a:gd name="T6" fmla="*/ 0 w 98"/>
                  <a:gd name="T7" fmla="*/ 2147483647 h 9"/>
                  <a:gd name="T8" fmla="*/ 0 w 98"/>
                  <a:gd name="T9" fmla="*/ 0 h 9"/>
                  <a:gd name="T10" fmla="*/ 2147483647 w 98"/>
                  <a:gd name="T11" fmla="*/ 0 h 9"/>
                  <a:gd name="T12" fmla="*/ 2147483647 w 98"/>
                  <a:gd name="T13" fmla="*/ 0 h 9"/>
                  <a:gd name="T14" fmla="*/ 2147483647 w 98"/>
                  <a:gd name="T15" fmla="*/ 2147483647 h 9"/>
                  <a:gd name="T16" fmla="*/ 2147483647 w 98"/>
                  <a:gd name="T17" fmla="*/ 2147483647 h 9"/>
                  <a:gd name="T18" fmla="*/ 2147483647 w 98"/>
                  <a:gd name="T19" fmla="*/ 0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8"/>
                  <a:gd name="T31" fmla="*/ 0 h 9"/>
                  <a:gd name="T32" fmla="*/ 98 w 98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8" h="9">
                    <a:moveTo>
                      <a:pt x="0" y="0"/>
                    </a:moveTo>
                    <a:lnTo>
                      <a:pt x="36" y="0"/>
                    </a:lnTo>
                    <a:lnTo>
                      <a:pt x="36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62" y="0"/>
                    </a:moveTo>
                    <a:lnTo>
                      <a:pt x="98" y="0"/>
                    </a:lnTo>
                    <a:lnTo>
                      <a:pt x="98" y="9"/>
                    </a:lnTo>
                    <a:lnTo>
                      <a:pt x="62" y="9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i="0" dirty="0"/>
              </a:p>
            </p:txBody>
          </p:sp>
          <p:grpSp>
            <p:nvGrpSpPr>
              <p:cNvPr id="14" name="Group 39"/>
              <p:cNvGrpSpPr>
                <a:grpSpLocks/>
              </p:cNvGrpSpPr>
              <p:nvPr/>
            </p:nvGrpSpPr>
            <p:grpSpPr bwMode="auto">
              <a:xfrm>
                <a:off x="5867401" y="3783013"/>
                <a:ext cx="987425" cy="320675"/>
                <a:chOff x="3115" y="2129"/>
                <a:chExt cx="622" cy="202"/>
              </a:xfrm>
              <a:grpFill/>
            </p:grpSpPr>
            <p:sp>
              <p:nvSpPr>
                <p:cNvPr id="19" name="Line 14"/>
                <p:cNvSpPr>
                  <a:spLocks noChangeShapeType="1"/>
                </p:cNvSpPr>
                <p:nvPr/>
              </p:nvSpPr>
              <p:spPr bwMode="auto">
                <a:xfrm>
                  <a:off x="3134" y="2331"/>
                  <a:ext cx="148" cy="0"/>
                </a:xfrm>
                <a:prstGeom prst="line">
                  <a:avLst/>
                </a:prstGeom>
                <a:grp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i="0" dirty="0"/>
                </a:p>
              </p:txBody>
            </p:sp>
            <p:sp>
              <p:nvSpPr>
                <p:cNvPr id="20" name="Rectangle 16"/>
                <p:cNvSpPr>
                  <a:spLocks noChangeArrowheads="1"/>
                </p:cNvSpPr>
                <p:nvPr/>
              </p:nvSpPr>
              <p:spPr bwMode="auto">
                <a:xfrm>
                  <a:off x="3115" y="2129"/>
                  <a:ext cx="56" cy="11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rgbClr val="000000"/>
                      </a:solidFill>
                      <a:latin typeface="Arial" pitchFamily="34" charset="0"/>
                    </a:rPr>
                    <a:t>n</a:t>
                  </a:r>
                  <a:endParaRPr lang="en-US" sz="2400" i="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3165" y="2183"/>
                  <a:ext cx="46" cy="10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000" i="0" dirty="0">
                      <a:solidFill>
                        <a:srgbClr val="000000"/>
                      </a:solidFill>
                      <a:latin typeface="Arial" pitchFamily="34" charset="0"/>
                    </a:rPr>
                    <a:t>e</a:t>
                  </a:r>
                  <a:endParaRPr lang="en-US" sz="2400" i="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" name="Rectangle 18"/>
                <p:cNvSpPr>
                  <a:spLocks noChangeArrowheads="1"/>
                </p:cNvSpPr>
                <p:nvPr/>
              </p:nvSpPr>
              <p:spPr bwMode="auto">
                <a:xfrm>
                  <a:off x="3218" y="2129"/>
                  <a:ext cx="50" cy="11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rgbClr val="000000"/>
                      </a:solidFill>
                      <a:latin typeface="Arial" pitchFamily="34" charset="0"/>
                    </a:rPr>
                    <a:t>/ </a:t>
                  </a:r>
                  <a:endParaRPr lang="en-US" sz="2400" i="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Rectangle 19"/>
                <p:cNvSpPr>
                  <a:spLocks noChangeArrowheads="1"/>
                </p:cNvSpPr>
                <p:nvPr/>
              </p:nvSpPr>
              <p:spPr bwMode="auto">
                <a:xfrm>
                  <a:off x="3264" y="2129"/>
                  <a:ext cx="56" cy="11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rgbClr val="000000"/>
                      </a:solidFill>
                      <a:latin typeface="Arial" pitchFamily="34" charset="0"/>
                    </a:rPr>
                    <a:t>n</a:t>
                  </a:r>
                  <a:endParaRPr lang="en-US" sz="2400" i="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Rectangle 20"/>
                <p:cNvSpPr>
                  <a:spLocks noChangeArrowheads="1"/>
                </p:cNvSpPr>
                <p:nvPr/>
              </p:nvSpPr>
              <p:spPr bwMode="auto">
                <a:xfrm>
                  <a:off x="3315" y="2183"/>
                  <a:ext cx="422" cy="10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000" i="0" dirty="0">
                      <a:solidFill>
                        <a:srgbClr val="000000"/>
                      </a:solidFill>
                      <a:latin typeface="Arial" pitchFamily="34" charset="0"/>
                    </a:rPr>
                    <a:t>Greenwald</a:t>
                  </a:r>
                  <a:endParaRPr lang="en-US" sz="2400" i="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7" name="Rectangle 21"/>
              <p:cNvSpPr>
                <a:spLocks noChangeArrowheads="1"/>
              </p:cNvSpPr>
              <p:nvPr/>
            </p:nvSpPr>
            <p:spPr bwMode="auto">
              <a:xfrm>
                <a:off x="6223000" y="4043364"/>
                <a:ext cx="281143" cy="1762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100" i="0" dirty="0">
                    <a:solidFill>
                      <a:srgbClr val="000000"/>
                    </a:solidFill>
                    <a:latin typeface="Arial" pitchFamily="34" charset="0"/>
                  </a:rPr>
                  <a:t>0.95</a:t>
                </a:r>
                <a:endParaRPr lang="en-US" sz="2000" i="0" dirty="0"/>
              </a:p>
            </p:txBody>
          </p:sp>
          <p:sp>
            <p:nvSpPr>
              <p:cNvPr id="18" name="Rectangle 22"/>
              <p:cNvSpPr>
                <a:spLocks noChangeArrowheads="1"/>
              </p:cNvSpPr>
              <p:nvPr/>
            </p:nvSpPr>
            <p:spPr bwMode="auto">
              <a:xfrm>
                <a:off x="6224588" y="4195763"/>
                <a:ext cx="281143" cy="1762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100" i="0" dirty="0">
                    <a:solidFill>
                      <a:srgbClr val="000000"/>
                    </a:solidFill>
                    <a:latin typeface="Arial" pitchFamily="34" charset="0"/>
                  </a:rPr>
                  <a:t>0.72</a:t>
                </a:r>
                <a:endParaRPr lang="en-US" sz="2000" i="0" dirty="0"/>
              </a:p>
            </p:txBody>
          </p:sp>
        </p:grpSp>
        <p:sp>
          <p:nvSpPr>
            <p:cNvPr id="13" name="TextBox 63"/>
            <p:cNvSpPr txBox="1">
              <a:spLocks noChangeArrowheads="1"/>
            </p:cNvSpPr>
            <p:nvPr/>
          </p:nvSpPr>
          <p:spPr bwMode="auto">
            <a:xfrm>
              <a:off x="6553851" y="3921358"/>
              <a:ext cx="2360897" cy="3524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I</a:t>
              </a:r>
              <a:r>
                <a:rPr lang="en-US" sz="1100" i="0" baseline="-25000" dirty="0">
                  <a:solidFill>
                    <a:srgbClr val="000000"/>
                  </a:solidFill>
                  <a:latin typeface="Arial Narrow" pitchFamily="34" charset="0"/>
                </a:rPr>
                <a:t>P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=0.95MA,  H</a:t>
              </a:r>
              <a:r>
                <a:rPr lang="en-US" sz="1100" i="0" baseline="-25000" dirty="0">
                  <a:solidFill>
                    <a:srgbClr val="000000"/>
                  </a:solidFill>
                  <a:latin typeface="Arial Narrow" pitchFamily="34" charset="0"/>
                </a:rPr>
                <a:t>98y2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=1.2, </a:t>
              </a:r>
              <a:r>
                <a:rPr lang="en-US" sz="1100" i="0" dirty="0" err="1">
                  <a:solidFill>
                    <a:srgbClr val="000000"/>
                  </a:solidFill>
                  <a:latin typeface="Symbol" pitchFamily="18" charset="2"/>
                </a:rPr>
                <a:t>b</a:t>
              </a:r>
              <a:r>
                <a:rPr lang="en-US" sz="1100" i="0" baseline="-25000" dirty="0" err="1">
                  <a:solidFill>
                    <a:srgbClr val="000000"/>
                  </a:solidFill>
                  <a:latin typeface="Arial Narrow" pitchFamily="34" charset="0"/>
                </a:rPr>
                <a:t>N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=5, </a:t>
              </a:r>
              <a:r>
                <a:rPr lang="en-US" sz="1100" i="0" dirty="0" err="1">
                  <a:solidFill>
                    <a:srgbClr val="000000"/>
                  </a:solidFill>
                  <a:latin typeface="Symbol" pitchFamily="18" charset="2"/>
                </a:rPr>
                <a:t>b</a:t>
              </a:r>
              <a:r>
                <a:rPr lang="en-US" sz="1100" i="0" baseline="-25000" dirty="0" err="1">
                  <a:solidFill>
                    <a:srgbClr val="000000"/>
                  </a:solidFill>
                  <a:latin typeface="Arial Narrow" pitchFamily="34" charset="0"/>
                </a:rPr>
                <a:t>T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 = 10%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B</a:t>
              </a:r>
              <a:r>
                <a:rPr lang="en-US" sz="1100" i="0" baseline="-25000" dirty="0">
                  <a:solidFill>
                    <a:srgbClr val="000000"/>
                  </a:solidFill>
                  <a:latin typeface="Arial Narrow" pitchFamily="34" charset="0"/>
                </a:rPr>
                <a:t>T 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= 1T, P</a:t>
              </a:r>
              <a:r>
                <a:rPr lang="en-US" sz="1100" i="0" baseline="-25000" dirty="0">
                  <a:solidFill>
                    <a:srgbClr val="000000"/>
                  </a:solidFill>
                  <a:latin typeface="Arial Narrow" pitchFamily="34" charset="0"/>
                </a:rPr>
                <a:t>NBI 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= 10MW, P</a:t>
              </a:r>
              <a:r>
                <a:rPr lang="en-US" sz="1100" i="0" baseline="-25000" dirty="0">
                  <a:solidFill>
                    <a:srgbClr val="000000"/>
                  </a:solidFill>
                  <a:latin typeface="Arial Narrow" pitchFamily="34" charset="0"/>
                </a:rPr>
                <a:t>RF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 = 4MW</a:t>
              </a:r>
            </a:p>
          </p:txBody>
        </p:sp>
      </p:grp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2743200" y="4267200"/>
            <a:ext cx="3276600" cy="1905000"/>
          </a:xfrm>
          <a:prstGeom prst="homePlate">
            <a:avLst>
              <a:gd name="adj" fmla="val 6578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18" tIns="45709" rIns="0" bIns="45709"/>
          <a:lstStyle/>
          <a:p>
            <a:pPr marL="225373" lvl="1" indent="-225373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2x higher CD efficiency from larger tangency radius R</a:t>
            </a:r>
            <a:r>
              <a:rPr lang="en-US" sz="1800" i="0" kern="0" baseline="-25000" dirty="0">
                <a:solidFill>
                  <a:srgbClr val="000000"/>
                </a:solidFill>
                <a:latin typeface="Arial Narrow" pitchFamily="34" charset="0"/>
              </a:rPr>
              <a:t>TAN</a:t>
            </a:r>
          </a:p>
          <a:p>
            <a:pPr marL="225373" indent="-225373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1800" i="0" kern="0" dirty="0">
              <a:solidFill>
                <a:srgbClr val="000000"/>
              </a:solidFill>
              <a:latin typeface="Arial Narrow" pitchFamily="34" charset="0"/>
            </a:endParaRPr>
          </a:p>
          <a:p>
            <a:pPr marL="225373" indent="-225373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100% non-inductive CD with  q(r) profile controllable by:</a:t>
            </a:r>
          </a:p>
          <a:p>
            <a:pPr marL="338059" lvl="1" indent="-112687" eaLnBrk="0" hangingPunct="0">
              <a:spcBef>
                <a:spcPct val="20000"/>
              </a:spcBef>
              <a:defRPr/>
            </a:pPr>
            <a:r>
              <a:rPr lang="en-US" sz="1600" i="0" kern="0" dirty="0">
                <a:solidFill>
                  <a:srgbClr val="3333CC"/>
                </a:solidFill>
                <a:latin typeface="Arial Narrow" pitchFamily="34" charset="0"/>
              </a:rPr>
              <a:t>tangency radius, density, position</a:t>
            </a:r>
            <a:endParaRPr lang="en-US" sz="1800" i="0" kern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grpSp>
        <p:nvGrpSpPr>
          <p:cNvPr id="16" name="Group 66"/>
          <p:cNvGrpSpPr>
            <a:grpSpLocks/>
          </p:cNvGrpSpPr>
          <p:nvPr/>
        </p:nvGrpSpPr>
        <p:grpSpPr bwMode="auto">
          <a:xfrm>
            <a:off x="76202" y="4260850"/>
            <a:ext cx="2530475" cy="2139950"/>
            <a:chOff x="137160" y="3962400"/>
            <a:chExt cx="2529840" cy="2139952"/>
          </a:xfrm>
        </p:grpSpPr>
        <p:pic>
          <p:nvPicPr>
            <p:cNvPr id="29" name="Picture 47" descr="NBI_upgrade_topvie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232801" y="3962400"/>
              <a:ext cx="2209408" cy="2102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48"/>
            <p:cNvSpPr txBox="1">
              <a:spLocks noChangeArrowheads="1"/>
            </p:cNvSpPr>
            <p:nvPr/>
          </p:nvSpPr>
          <p:spPr bwMode="auto">
            <a:xfrm>
              <a:off x="1310641" y="5757446"/>
              <a:ext cx="1356359" cy="338554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9144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2000" i="0" dirty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 New 2</a:t>
              </a:r>
              <a:r>
                <a:rPr lang="en-US" sz="2000" i="0" baseline="30000" dirty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nd</a:t>
              </a:r>
              <a:r>
                <a:rPr lang="en-US" sz="2000" i="0" dirty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 NBI</a:t>
              </a:r>
            </a:p>
          </p:txBody>
        </p:sp>
        <p:sp>
          <p:nvSpPr>
            <p:cNvPr id="31" name="Text Box 51"/>
            <p:cNvSpPr txBox="1">
              <a:spLocks noChangeArrowheads="1"/>
            </p:cNvSpPr>
            <p:nvPr/>
          </p:nvSpPr>
          <p:spPr bwMode="auto">
            <a:xfrm>
              <a:off x="137160" y="5760720"/>
              <a:ext cx="1158240" cy="341632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91440" rIns="0" bIns="27432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 dirty="0">
                  <a:latin typeface="Arial Narrow" pitchFamily="34" charset="0"/>
                  <a:ea typeface="ＭＳ Ｐゴシック" pitchFamily="34" charset="-128"/>
                  <a:cs typeface="Helvetica" charset="0"/>
                </a:rPr>
                <a:t>Present NBI</a:t>
              </a:r>
            </a:p>
          </p:txBody>
        </p:sp>
      </p:grpSp>
      <p:grpSp>
        <p:nvGrpSpPr>
          <p:cNvPr id="28" name="Group 65"/>
          <p:cNvGrpSpPr>
            <a:grpSpLocks/>
          </p:cNvGrpSpPr>
          <p:nvPr/>
        </p:nvGrpSpPr>
        <p:grpSpPr bwMode="auto">
          <a:xfrm>
            <a:off x="6324600" y="1052513"/>
            <a:ext cx="2649538" cy="2621963"/>
            <a:chOff x="6158547" y="1052702"/>
            <a:chExt cx="2650173" cy="2621190"/>
          </a:xfrm>
        </p:grpSpPr>
        <p:pic>
          <p:nvPicPr>
            <p:cNvPr id="33" name="Picture 4" descr="untitl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58547" y="1110724"/>
              <a:ext cx="2650173" cy="237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6"/>
            <p:cNvSpPr txBox="1">
              <a:spLocks noChangeArrowheads="1"/>
            </p:cNvSpPr>
            <p:nvPr/>
          </p:nvSpPr>
          <p:spPr bwMode="auto">
            <a:xfrm>
              <a:off x="6539638" y="3504665"/>
              <a:ext cx="2240500" cy="169227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Normalized e-</a:t>
              </a:r>
              <a:r>
                <a:rPr lang="en-US" sz="1100" i="0" dirty="0" err="1">
                  <a:solidFill>
                    <a:srgbClr val="000000"/>
                  </a:solidFill>
                  <a:latin typeface="Arial Narrow" pitchFamily="34" charset="0"/>
                </a:rPr>
                <a:t>collisionality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  <a:r>
                <a:rPr lang="en-US" sz="1100" i="0" dirty="0">
                  <a:solidFill>
                    <a:srgbClr val="000000"/>
                  </a:solidFill>
                  <a:latin typeface="Symbol" pitchFamily="18" charset="2"/>
                </a:rPr>
                <a:t>n</a:t>
              </a:r>
              <a:r>
                <a:rPr lang="en-US" sz="1100" i="0" baseline="-25000" dirty="0">
                  <a:solidFill>
                    <a:srgbClr val="000000"/>
                  </a:solidFill>
                </a:rPr>
                <a:t>e</a:t>
              </a:r>
              <a:r>
                <a:rPr lang="en-US" sz="1100" i="0" dirty="0">
                  <a:solidFill>
                    <a:srgbClr val="000000"/>
                  </a:solidFill>
                </a:rPr>
                <a:t>* </a:t>
              </a:r>
              <a:r>
                <a:rPr lang="en-US" sz="1100" i="0" dirty="0">
                  <a:solidFill>
                    <a:srgbClr val="000000"/>
                  </a:solidFill>
                  <a:sym typeface="Symbol" pitchFamily="18" charset="2"/>
                </a:rPr>
                <a:t> 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n</a:t>
              </a:r>
              <a:r>
                <a:rPr lang="en-US" sz="1100" i="0" baseline="-25000" dirty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e 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/</a:t>
              </a:r>
              <a:r>
                <a:rPr lang="en-US" sz="700" i="0" dirty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 </a:t>
              </a:r>
              <a:r>
                <a:rPr lang="en-US" sz="1100" i="0" dirty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T</a:t>
              </a:r>
              <a:r>
                <a:rPr lang="en-US" sz="1100" i="0" baseline="-25000" dirty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e</a:t>
              </a:r>
              <a:r>
                <a:rPr lang="en-US" sz="1100" i="0" baseline="30000" dirty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2</a:t>
              </a:r>
            </a:p>
          </p:txBody>
        </p:sp>
        <p:sp>
          <p:nvSpPr>
            <p:cNvPr id="35" name="Text Box 11"/>
            <p:cNvSpPr txBox="1">
              <a:spLocks noChangeArrowheads="1"/>
            </p:cNvSpPr>
            <p:nvPr/>
          </p:nvSpPr>
          <p:spPr bwMode="auto">
            <a:xfrm>
              <a:off x="6606540" y="2192924"/>
              <a:ext cx="647700" cy="43076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dirty="0">
                  <a:solidFill>
                    <a:srgbClr val="000000"/>
                  </a:solidFill>
                </a:rPr>
                <a:t>ITER-like scaling</a:t>
              </a: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6606539" y="1052702"/>
              <a:ext cx="771207" cy="483067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dirty="0">
                  <a:solidFill>
                    <a:srgbClr val="FF0000"/>
                  </a:solidFill>
                </a:rPr>
                <a:t>ST-FNSF </a:t>
              </a:r>
            </a:p>
            <a:p>
              <a:pPr algn="ctr">
                <a:spcBef>
                  <a:spcPct val="20000"/>
                </a:spcBef>
              </a:pPr>
              <a:endParaRPr 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37" name="Arc 13"/>
            <p:cNvSpPr>
              <a:spLocks/>
            </p:cNvSpPr>
            <p:nvPr/>
          </p:nvSpPr>
          <p:spPr bwMode="auto">
            <a:xfrm rot="549913" flipH="1">
              <a:off x="6562011" y="2196972"/>
              <a:ext cx="1442482" cy="711120"/>
            </a:xfrm>
            <a:custGeom>
              <a:avLst/>
              <a:gdLst>
                <a:gd name="T0" fmla="*/ 0 w 20035"/>
                <a:gd name="T1" fmla="*/ 2147483647 h 21600"/>
                <a:gd name="T2" fmla="*/ 2147483647 w 20035"/>
                <a:gd name="T3" fmla="*/ 2147483647 h 21600"/>
                <a:gd name="T4" fmla="*/ 2147483647 w 200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0035"/>
                <a:gd name="T10" fmla="*/ 0 h 21600"/>
                <a:gd name="T11" fmla="*/ 20035 w 200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5" h="21600" fill="none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</a:path>
                <a:path w="20035" h="21600" stroke="0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  <a:lnTo>
                    <a:pt x="14971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8" name="Line 14"/>
            <p:cNvSpPr>
              <a:spLocks noChangeShapeType="1"/>
            </p:cNvSpPr>
            <p:nvPr/>
          </p:nvSpPr>
          <p:spPr bwMode="auto">
            <a:xfrm>
              <a:off x="7383780" y="1804303"/>
              <a:ext cx="0" cy="5181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Line 15"/>
            <p:cNvSpPr>
              <a:spLocks noChangeShapeType="1"/>
            </p:cNvSpPr>
            <p:nvPr/>
          </p:nvSpPr>
          <p:spPr bwMode="auto">
            <a:xfrm>
              <a:off x="8031480" y="1804303"/>
              <a:ext cx="0" cy="6477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Line 16"/>
            <p:cNvSpPr>
              <a:spLocks noChangeShapeType="1"/>
            </p:cNvSpPr>
            <p:nvPr/>
          </p:nvSpPr>
          <p:spPr bwMode="auto">
            <a:xfrm>
              <a:off x="6995160" y="1609993"/>
              <a:ext cx="0" cy="5181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Text Box 17"/>
            <p:cNvSpPr txBox="1">
              <a:spLocks noChangeArrowheads="1"/>
            </p:cNvSpPr>
            <p:nvPr/>
          </p:nvSpPr>
          <p:spPr bwMode="auto">
            <a:xfrm>
              <a:off x="6945233" y="1774617"/>
              <a:ext cx="109030" cy="215380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400" i="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42" name="Text Box 18"/>
            <p:cNvSpPr txBox="1">
              <a:spLocks noChangeArrowheads="1"/>
            </p:cNvSpPr>
            <p:nvPr/>
          </p:nvSpPr>
          <p:spPr bwMode="auto">
            <a:xfrm>
              <a:off x="8001000" y="1263204"/>
              <a:ext cx="678180" cy="246148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000" i="0" dirty="0">
                  <a:solidFill>
                    <a:srgbClr val="000000"/>
                  </a:solidFill>
                  <a:sym typeface="Math1"/>
                </a:rPr>
                <a:t> </a:t>
              </a:r>
              <a:r>
                <a:rPr lang="en-US" sz="1000" i="0" dirty="0">
                  <a:solidFill>
                    <a:srgbClr val="000000"/>
                  </a:solidFill>
                </a:rPr>
                <a:t>constant q, </a:t>
              </a:r>
              <a:r>
                <a:rPr lang="en-US" sz="1000" i="0" dirty="0">
                  <a:solidFill>
                    <a:srgbClr val="000000"/>
                  </a:solidFill>
                  <a:latin typeface="Symbol" pitchFamily="18" charset="2"/>
                </a:rPr>
                <a:t>b</a:t>
              </a:r>
              <a:r>
                <a:rPr lang="en-US" sz="1000" i="0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1000" i="0" dirty="0">
                  <a:solidFill>
                    <a:srgbClr val="000000"/>
                  </a:solidFill>
                  <a:latin typeface="Symbol" pitchFamily="18" charset="2"/>
                </a:rPr>
                <a:t>r*</a:t>
              </a: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7315200" y="1550313"/>
              <a:ext cx="775653" cy="430760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dirty="0">
                  <a:solidFill>
                    <a:srgbClr val="FF0000"/>
                  </a:solidFill>
                </a:rPr>
                <a:t>NSTX Upgrade</a:t>
              </a:r>
            </a:p>
          </p:txBody>
        </p:sp>
        <p:sp>
          <p:nvSpPr>
            <p:cNvPr id="44" name="Line 20"/>
            <p:cNvSpPr>
              <a:spLocks noChangeShapeType="1"/>
            </p:cNvSpPr>
            <p:nvPr/>
          </p:nvSpPr>
          <p:spPr bwMode="auto">
            <a:xfrm flipH="1" flipV="1">
              <a:off x="6691947" y="1286143"/>
              <a:ext cx="1360170" cy="12306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Line 21"/>
            <p:cNvSpPr>
              <a:spLocks noChangeShapeType="1"/>
            </p:cNvSpPr>
            <p:nvPr/>
          </p:nvSpPr>
          <p:spPr bwMode="auto">
            <a:xfrm>
              <a:off x="7383780" y="2082274"/>
              <a:ext cx="6477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2743200" y="1524000"/>
            <a:ext cx="3429000" cy="1905000"/>
          </a:xfrm>
          <a:prstGeom prst="homePlate">
            <a:avLst>
              <a:gd name="adj" fmla="val 6730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18" tIns="45709" rIns="0" bIns="45709"/>
          <a:lstStyle/>
          <a:p>
            <a:pPr marL="231721" indent="-231721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 smtClean="0">
                <a:solidFill>
                  <a:srgbClr val="000000"/>
                </a:solidFill>
                <a:latin typeface="Arial Narrow" pitchFamily="34" charset="0"/>
              </a:rPr>
              <a:t>2x higher 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B</a:t>
            </a:r>
            <a:r>
              <a:rPr lang="en-US" sz="1800" i="0" kern="0" baseline="-25000" dirty="0">
                <a:solidFill>
                  <a:srgbClr val="000000"/>
                </a:solidFill>
                <a:latin typeface="Arial Narrow" pitchFamily="34" charset="0"/>
              </a:rPr>
              <a:t>T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 and I</a:t>
            </a:r>
            <a:r>
              <a:rPr lang="en-US" sz="1800" i="0" kern="0" baseline="-25000" dirty="0">
                <a:solidFill>
                  <a:srgbClr val="000000"/>
                </a:solidFill>
                <a:latin typeface="Arial Narrow" pitchFamily="34" charset="0"/>
              </a:rPr>
              <a:t>P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 increases T, reduces </a:t>
            </a:r>
            <a:r>
              <a:rPr lang="en-US" sz="1800" i="0" kern="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* 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  <a:sym typeface="Wingdings" pitchFamily="2" charset="2"/>
              </a:rPr>
              <a:t>toward 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ST-FNSF 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  <a:sym typeface="Wingdings" pitchFamily="2" charset="2"/>
              </a:rPr>
              <a:t>to better </a:t>
            </a: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understand confinement</a:t>
            </a:r>
          </a:p>
          <a:p>
            <a:pPr marL="338059" lvl="1" indent="-112687" eaLnBrk="0" hangingPunct="0">
              <a:spcBef>
                <a:spcPct val="20000"/>
              </a:spcBef>
              <a:defRPr/>
            </a:pPr>
            <a:endParaRPr lang="en-US" sz="1600" i="0" kern="0" dirty="0">
              <a:solidFill>
                <a:srgbClr val="3333CC"/>
              </a:solidFill>
              <a:latin typeface="Arial Narrow" pitchFamily="34" charset="0"/>
            </a:endParaRPr>
          </a:p>
          <a:p>
            <a:pPr marL="0" lvl="1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>
                <a:solidFill>
                  <a:srgbClr val="000000"/>
                </a:solidFill>
                <a:latin typeface="Arial Narrow" pitchFamily="34" charset="0"/>
              </a:rPr>
              <a:t> Provides 5x longer pulses for profile equilibration, NBI ramp-up</a:t>
            </a:r>
          </a:p>
        </p:txBody>
      </p: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1295753" y="1028702"/>
            <a:ext cx="1240724" cy="492443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New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center-stack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848626" y="6299284"/>
            <a:ext cx="3018775" cy="246221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it-IT" sz="1000" dirty="0" smtClean="0">
                <a:solidFill>
                  <a:srgbClr val="CC00CC"/>
                </a:solidFill>
                <a:latin typeface="+mn-lt"/>
              </a:rPr>
              <a:t>J. Menard, et al., Nucl. Fusion 52 (2012) 083015</a:t>
            </a:r>
            <a:endParaRPr lang="en-US" sz="1000" dirty="0">
              <a:solidFill>
                <a:srgbClr val="CC00CC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CC"/>
                </a:solidFill>
              </a:rPr>
              <a:t>NSTX Upgrade will access next factor of two </a:t>
            </a:r>
            <a:br>
              <a:rPr lang="en-US" dirty="0" smtClean="0">
                <a:solidFill>
                  <a:srgbClr val="3333CC"/>
                </a:solidFill>
              </a:rPr>
            </a:br>
            <a:r>
              <a:rPr lang="en-US" dirty="0" smtClean="0">
                <a:solidFill>
                  <a:srgbClr val="3333CC"/>
                </a:solidFill>
              </a:rPr>
              <a:t>increase in performance to bridge gaps to next-step 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5449824"/>
            <a:ext cx="5410200" cy="1066800"/>
          </a:xfrm>
        </p:spPr>
        <p:txBody>
          <a:bodyPr/>
          <a:lstStyle/>
          <a:p>
            <a:pPr marL="171430" indent="-17143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Non-inductive start-up, ramp-up, sustainment</a:t>
            </a:r>
          </a:p>
          <a:p>
            <a:pPr marL="171430" indent="-17143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Confinement scaling (esp. electron transport)</a:t>
            </a:r>
          </a:p>
          <a:p>
            <a:pPr marL="171430" indent="-171430">
              <a:lnSpc>
                <a:spcPct val="75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Stability and steady-state control</a:t>
            </a:r>
          </a:p>
          <a:p>
            <a:pPr marL="171430" indent="-171430">
              <a:lnSpc>
                <a:spcPct val="75000"/>
              </a:lnSpc>
            </a:pPr>
            <a:r>
              <a:rPr lang="en-US" sz="1800" b="1" dirty="0" err="1" smtClean="0">
                <a:solidFill>
                  <a:srgbClr val="FF0000"/>
                </a:solidFill>
              </a:rPr>
              <a:t>Divertor</a:t>
            </a:r>
            <a:r>
              <a:rPr lang="en-US" sz="1800" b="1" dirty="0" smtClean="0">
                <a:solidFill>
                  <a:srgbClr val="FF0000"/>
                </a:solidFill>
              </a:rPr>
              <a:t> solutions for mitigating high heat flux</a:t>
            </a:r>
          </a:p>
          <a:p>
            <a:pPr>
              <a:lnSpc>
                <a:spcPct val="75000"/>
              </a:lnSpc>
            </a:pPr>
            <a:endParaRPr lang="en-US" sz="2000" b="1" dirty="0"/>
          </a:p>
        </p:txBody>
      </p:sp>
      <p:sp>
        <p:nvSpPr>
          <p:cNvPr id="2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134758" y="5273675"/>
            <a:ext cx="3648435" cy="13849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solidFill>
                  <a:schemeClr val="tx1"/>
                </a:solidFill>
                <a:ea typeface="ＭＳ Ｐゴシック" pitchFamily="34" charset="-128"/>
              </a:rPr>
              <a:t>* Includes 4MW of high-harmonic fast-wave (HHFW) heating power</a:t>
            </a:r>
          </a:p>
        </p:txBody>
      </p:sp>
      <p:pic>
        <p:nvPicPr>
          <p:cNvPr id="5" name="Picture 24" descr="nstx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007" y="990602"/>
            <a:ext cx="1081193" cy="1219199"/>
          </a:xfrm>
          <a:prstGeom prst="rect">
            <a:avLst/>
          </a:prstGeom>
          <a:noFill/>
        </p:spPr>
      </p:pic>
      <p:pic>
        <p:nvPicPr>
          <p:cNvPr id="6" name="Picture 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990600"/>
            <a:ext cx="1143000" cy="122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29926" t="20512" r="13466" b="3590"/>
          <a:stretch>
            <a:fillRect/>
          </a:stretch>
        </p:blipFill>
        <p:spPr bwMode="auto">
          <a:xfrm>
            <a:off x="6326338" y="1066801"/>
            <a:ext cx="1141262" cy="111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1" y="990600"/>
            <a:ext cx="100049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848603" y="1845711"/>
            <a:ext cx="1356465" cy="3436865"/>
            <a:chOff x="7698092" y="1143000"/>
            <a:chExt cx="1586507" cy="4019725"/>
          </a:xfrm>
        </p:grpSpPr>
        <p:pic>
          <p:nvPicPr>
            <p:cNvPr id="10" name="Picture 10" descr="C:\Users\jmenard\Documents\My Files\PPPL\Projects\Vector\vector_3d_cutaway_v2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83572" y="3874169"/>
              <a:ext cx="1097882" cy="114300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7698092" y="4856748"/>
              <a:ext cx="1504009" cy="3059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i="0" dirty="0" smtClean="0">
                  <a:solidFill>
                    <a:schemeClr val="tx1"/>
                  </a:solidFill>
                </a:rPr>
                <a:t>VECTOR (A=2.3)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9308" y="2503714"/>
              <a:ext cx="994118" cy="1153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840689" y="3573379"/>
              <a:ext cx="1237780" cy="3059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i="0" dirty="0" smtClean="0">
                  <a:solidFill>
                    <a:schemeClr val="tx1"/>
                  </a:solidFill>
                </a:rPr>
                <a:t>JUST (A=1.8)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914945" y="1143000"/>
              <a:ext cx="1030868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7698096" y="2209799"/>
              <a:ext cx="1586503" cy="3059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i="0" dirty="0" smtClean="0">
                  <a:solidFill>
                    <a:schemeClr val="tx1"/>
                  </a:solidFill>
                </a:rPr>
                <a:t>ARIES-ST (A=1.6)</a:t>
              </a:r>
              <a:endParaRPr lang="en-US" sz="11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768313" y="1143002"/>
            <a:ext cx="1375675" cy="53551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i="0" dirty="0" smtClean="0">
                <a:solidFill>
                  <a:schemeClr val="tx1"/>
                </a:solidFill>
                <a:latin typeface="Arial Narrow" pitchFamily="34" charset="0"/>
              </a:rPr>
              <a:t>Low-A </a:t>
            </a:r>
          </a:p>
          <a:p>
            <a:pPr>
              <a:lnSpc>
                <a:spcPct val="80000"/>
              </a:lnSpc>
            </a:pPr>
            <a:r>
              <a:rPr lang="en-US" sz="1800" i="0" dirty="0" smtClean="0">
                <a:solidFill>
                  <a:schemeClr val="tx1"/>
                </a:solidFill>
                <a:latin typeface="Arial Narrow" pitchFamily="34" charset="0"/>
              </a:rPr>
              <a:t>Power Plants</a:t>
            </a:r>
            <a:endParaRPr lang="en-US" sz="180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8" name="Pentagon 17"/>
          <p:cNvSpPr>
            <a:spLocks noChangeAspect="1"/>
          </p:cNvSpPr>
          <p:nvPr/>
        </p:nvSpPr>
        <p:spPr bwMode="auto">
          <a:xfrm>
            <a:off x="7391402" y="2264664"/>
            <a:ext cx="527967" cy="2962656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grpSp>
        <p:nvGrpSpPr>
          <p:cNvPr id="17" name="Group 21"/>
          <p:cNvGrpSpPr/>
          <p:nvPr/>
        </p:nvGrpSpPr>
        <p:grpSpPr>
          <a:xfrm>
            <a:off x="152400" y="5562600"/>
            <a:ext cx="2971800" cy="838200"/>
            <a:chOff x="228600" y="5562600"/>
            <a:chExt cx="2971800" cy="838200"/>
          </a:xfrm>
        </p:grpSpPr>
        <p:sp>
          <p:nvSpPr>
            <p:cNvPr id="20" name="Right Arrow 19"/>
            <p:cNvSpPr/>
            <p:nvPr/>
          </p:nvSpPr>
          <p:spPr bwMode="auto">
            <a:xfrm>
              <a:off x="228600" y="5562600"/>
              <a:ext cx="2971800" cy="838200"/>
            </a:xfrm>
            <a:prstGeom prst="rightArrow">
              <a:avLst>
                <a:gd name="adj1" fmla="val 100000"/>
                <a:gd name="adj2" fmla="val 21429"/>
              </a:avLst>
            </a:prstGeom>
            <a:solidFill>
              <a:srgbClr val="FFFFCC"/>
            </a:solidFill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14293">
                <a:spcBef>
                  <a:spcPct val="20000"/>
                </a:spcBef>
                <a:buFontTx/>
                <a:buChar char="•"/>
              </a:pPr>
              <a:endParaRPr lang="en-US" dirty="0" smtClean="0">
                <a:solidFill>
                  <a:srgbClr val="1822CD"/>
                </a:solidFill>
                <a:latin typeface="Helvetica" pitchFamily="-12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" y="5638800"/>
              <a:ext cx="2819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rgbClr val="FF0000"/>
                  </a:solidFill>
                </a:rPr>
                <a:t>Key issues to resolve for next-step STs</a:t>
              </a:r>
              <a:endParaRPr lang="en-US" sz="2000" i="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23" name="Group 51"/>
          <p:cNvGraphicFramePr>
            <a:graphicFrameLocks noGrp="1"/>
          </p:cNvGraphicFramePr>
          <p:nvPr/>
        </p:nvGraphicFramePr>
        <p:xfrm>
          <a:off x="152399" y="2260188"/>
          <a:ext cx="7239002" cy="298022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967121"/>
                <a:gridCol w="896661"/>
                <a:gridCol w="1113692"/>
                <a:gridCol w="1097364"/>
                <a:gridCol w="1097364"/>
                <a:gridCol w="1066800"/>
              </a:tblGrid>
              <a:tr h="871728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Parameter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NSTX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NSTX Upgrade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Plasma Material Interface Facility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Fusion Nuclear Science Facility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Pilot Plant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Major Radius R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[m]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0.86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0.94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1.0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1.6 – 2.2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Aspect Ratio R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/ 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 1.7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Plasma Current [MA]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 –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4 –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11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18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Toroidal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Field [T]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 –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2.4 –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Auxiliary Power [MW]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≤ 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≤ 19*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30 – 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22 – 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50 – 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P/R [MW/m]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30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30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70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9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P/S [MW/m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0.4-0.6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0.7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0.6 –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Wingdings" pitchFamily="2" charset="2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0.7 – 0.9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62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Fusion Gain 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 –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 –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990601"/>
            <a:ext cx="914400" cy="110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5 year plan goal: access performance levels</a:t>
            </a:r>
            <a:br>
              <a:rPr lang="en-US" sz="2800" dirty="0" smtClean="0"/>
            </a:br>
            <a:r>
              <a:rPr lang="en-US" sz="2800" dirty="0" smtClean="0"/>
              <a:t>of next-steps, approach Pilot-Plant regimes</a:t>
            </a:r>
            <a:endParaRPr lang="en-US" sz="2800" dirty="0"/>
          </a:p>
        </p:txBody>
      </p:sp>
      <p:sp>
        <p:nvSpPr>
          <p:cNvPr id="118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4648200" cy="4724400"/>
          </a:xfrm>
        </p:spPr>
        <p:txBody>
          <a:bodyPr/>
          <a:lstStyle/>
          <a:p>
            <a:pPr marL="231748" indent="-231748" defTabSz="912706"/>
            <a:r>
              <a:rPr lang="en-US" sz="2200" b="1" dirty="0" smtClean="0">
                <a:ea typeface="ヒラギノ角ゴ Pro W3" charset="-128"/>
              </a:rPr>
              <a:t>Full non-inductive (NI) current drive for steady-state operation</a:t>
            </a:r>
          </a:p>
          <a:p>
            <a:pPr marL="631751" lvl="1" indent="-231748" defTabSz="912706"/>
            <a:r>
              <a:rPr lang="en-US" sz="1800" b="1" dirty="0" smtClean="0">
                <a:ea typeface="ヒラギノ角ゴ Pro W3" charset="-128"/>
              </a:rPr>
              <a:t>ST requires NI start-up/ramp-up</a:t>
            </a:r>
          </a:p>
          <a:p>
            <a:pPr marL="231748" indent="-231748" defTabSz="912706"/>
            <a:endParaRPr lang="en-US" sz="1800" b="1" dirty="0" smtClean="0">
              <a:ea typeface="ヒラギノ角ゴ Pro W3" charset="-128"/>
            </a:endParaRPr>
          </a:p>
          <a:p>
            <a:pPr marL="231748" indent="-231748" defTabSz="912706"/>
            <a:r>
              <a:rPr lang="en-US" sz="2200" b="1" dirty="0" smtClean="0">
                <a:ea typeface="ヒラギノ角ゴ Pro W3" charset="-128"/>
              </a:rPr>
              <a:t>High confinement to minimize auxiliary heating, device size</a:t>
            </a:r>
          </a:p>
          <a:p>
            <a:pPr marL="231748" lvl="1" indent="-231748" defTabSz="912706"/>
            <a:endParaRPr lang="en-US" sz="3200" b="1" dirty="0" smtClean="0">
              <a:ea typeface="ヒラギノ角ゴ Pro W3" charset="-128"/>
            </a:endParaRPr>
          </a:p>
          <a:p>
            <a:pPr marL="231748" indent="-231748" defTabSz="912706"/>
            <a:r>
              <a:rPr lang="en-US" sz="2200" b="1" dirty="0" smtClean="0">
                <a:ea typeface="ヒラギノ角ゴ Pro W3" charset="-128"/>
              </a:rPr>
              <a:t>Sustained high </a:t>
            </a:r>
            <a:r>
              <a:rPr lang="en-US" sz="2200" b="1" dirty="0" smtClean="0">
                <a:latin typeface="Symbol" pitchFamily="18" charset="2"/>
                <a:ea typeface="ヒラギノ角ゴ Pro W3" charset="-128"/>
              </a:rPr>
              <a:t>b</a:t>
            </a:r>
            <a:r>
              <a:rPr lang="en-US" sz="2200" b="1" dirty="0" smtClean="0">
                <a:ea typeface="ヒラギノ角ゴ Pro W3" charset="-128"/>
              </a:rPr>
              <a:t> to minimize magnet size, forces, power</a:t>
            </a:r>
          </a:p>
          <a:p>
            <a:pPr marL="231748" indent="-231748" defTabSz="912706"/>
            <a:endParaRPr lang="en-US" sz="3200" b="1" dirty="0" smtClean="0">
              <a:ea typeface="ヒラギノ角ゴ Pro W3" charset="-128"/>
            </a:endParaRPr>
          </a:p>
          <a:p>
            <a:pPr marL="231748" indent="-231748" defTabSz="912706"/>
            <a:r>
              <a:rPr lang="en-US" sz="2200" b="1" dirty="0" err="1" smtClean="0">
                <a:ea typeface="ヒラギノ角ゴ Pro W3" charset="-128"/>
              </a:rPr>
              <a:t>Divertor</a:t>
            </a:r>
            <a:r>
              <a:rPr lang="en-US" sz="2200" b="1" dirty="0" smtClean="0">
                <a:ea typeface="ヒラギノ角ゴ Pro W3" charset="-128"/>
              </a:rPr>
              <a:t>/first-wall survival with intense power/particle fluxes</a:t>
            </a:r>
          </a:p>
          <a:p>
            <a:endParaRPr lang="en-US" sz="2200" b="1" dirty="0"/>
          </a:p>
        </p:txBody>
      </p:sp>
      <p:sp>
        <p:nvSpPr>
          <p:cNvPr id="9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grpSp>
        <p:nvGrpSpPr>
          <p:cNvPr id="3" name="Group 97"/>
          <p:cNvGrpSpPr/>
          <p:nvPr/>
        </p:nvGrpSpPr>
        <p:grpSpPr>
          <a:xfrm>
            <a:off x="5365340" y="914401"/>
            <a:ext cx="3184301" cy="1471896"/>
            <a:chOff x="5136739" y="966504"/>
            <a:chExt cx="3184301" cy="1471896"/>
          </a:xfrm>
        </p:grpSpPr>
        <p:pic>
          <p:nvPicPr>
            <p:cNvPr id="68" name="Picture 67" descr="lined_graph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3600" y="966504"/>
              <a:ext cx="2377440" cy="1471896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 bwMode="auto">
            <a:xfrm>
              <a:off x="6096000" y="1576104"/>
              <a:ext cx="457200" cy="693581"/>
            </a:xfrm>
            <a:prstGeom prst="rect">
              <a:avLst/>
            </a:prstGeom>
            <a:solidFill>
              <a:schemeClr val="accent2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293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NSTX-U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791200" y="21612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0.5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791200" y="10182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791200" y="19326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0.6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791200" y="17040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0.7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791200" y="14754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0.8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791200" y="1246819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0.9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6629400" y="1499904"/>
              <a:ext cx="457200" cy="585504"/>
            </a:xfrm>
            <a:prstGeom prst="rect">
              <a:avLst/>
            </a:prstGeom>
            <a:solidFill>
              <a:srgbClr val="00808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ST-PMI</a:t>
              </a: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7162800" y="1423704"/>
              <a:ext cx="457200" cy="762000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</a:rPr>
                <a:t>ST-FNSF</a:t>
              </a: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7696200" y="1202885"/>
              <a:ext cx="457200" cy="467380"/>
            </a:xfrm>
            <a:prstGeom prst="rect">
              <a:avLst/>
            </a:prstGeom>
            <a:solidFill>
              <a:srgbClr val="CC33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ST-Pilot</a:t>
              </a:r>
              <a:endParaRPr lang="en-US" sz="800" i="0" dirty="0" smtClean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096000" y="1104599"/>
              <a:ext cx="1094852" cy="184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  <a:latin typeface="Arial Narrow" pitchFamily="34" charset="0"/>
                </a:rPr>
                <a:t>Bootstrap fraction</a:t>
              </a:r>
              <a:endParaRPr lang="en-US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136739" y="1441665"/>
              <a:ext cx="5020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f</a:t>
              </a:r>
              <a:r>
                <a:rPr lang="en-US" sz="24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BS</a:t>
              </a:r>
              <a:endParaRPr lang="en-US" sz="24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4" name="Group 96"/>
          <p:cNvGrpSpPr/>
          <p:nvPr/>
        </p:nvGrpSpPr>
        <p:grpSpPr>
          <a:xfrm>
            <a:off x="5257800" y="2286001"/>
            <a:ext cx="3291840" cy="1471896"/>
            <a:chOff x="5029200" y="2490504"/>
            <a:chExt cx="3291840" cy="1471896"/>
          </a:xfrm>
        </p:grpSpPr>
        <p:pic>
          <p:nvPicPr>
            <p:cNvPr id="51" name="Picture 50" descr="lined_graph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3600" y="2490504"/>
              <a:ext cx="2377440" cy="1471896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5791200" y="3701534"/>
              <a:ext cx="2132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91200" y="25464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2.0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791200" y="34608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1.2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791200" y="32322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1.4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791200" y="30036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1.6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91200" y="27750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1.8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29200" y="2971800"/>
              <a:ext cx="739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0" dirty="0" smtClean="0">
                  <a:solidFill>
                    <a:schemeClr val="tx1"/>
                  </a:solidFill>
                  <a:latin typeface="Arial Narrow" pitchFamily="34" charset="0"/>
                </a:rPr>
                <a:t>H</a:t>
              </a:r>
              <a:r>
                <a:rPr lang="en-US" sz="2400" i="0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98y2</a:t>
              </a:r>
              <a:endParaRPr lang="en-US" sz="24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6096000" y="3404904"/>
              <a:ext cx="457200" cy="405096"/>
            </a:xfrm>
            <a:prstGeom prst="rect">
              <a:avLst/>
            </a:prstGeom>
            <a:solidFill>
              <a:schemeClr val="accent2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293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NSTX-U</a:t>
              </a: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6629400" y="3276600"/>
              <a:ext cx="457200" cy="356904"/>
            </a:xfrm>
            <a:prstGeom prst="rect">
              <a:avLst/>
            </a:prstGeom>
            <a:solidFill>
              <a:srgbClr val="00808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ST-PMI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7162800" y="3124200"/>
              <a:ext cx="457200" cy="457200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</a:rPr>
                <a:t>ST-FNSF</a:t>
              </a: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7696200" y="2819400"/>
              <a:ext cx="457200" cy="685800"/>
            </a:xfrm>
            <a:prstGeom prst="rect">
              <a:avLst/>
            </a:prstGeom>
            <a:solidFill>
              <a:srgbClr val="CC33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ST-Pilot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096000" y="2634734"/>
              <a:ext cx="1487587" cy="184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  <a:latin typeface="Arial Narrow" pitchFamily="34" charset="0"/>
                </a:rPr>
                <a:t>Normalized Confinement</a:t>
              </a:r>
              <a:endParaRPr lang="en-US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" name="Group 98"/>
          <p:cNvGrpSpPr/>
          <p:nvPr/>
        </p:nvGrpSpPr>
        <p:grpSpPr>
          <a:xfrm>
            <a:off x="5410200" y="3657601"/>
            <a:ext cx="3139440" cy="1471896"/>
            <a:chOff x="5181600" y="3938304"/>
            <a:chExt cx="3139440" cy="1471896"/>
          </a:xfrm>
        </p:grpSpPr>
        <p:pic>
          <p:nvPicPr>
            <p:cNvPr id="79" name="Picture 78" descr="lined_graph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3600" y="3938304"/>
              <a:ext cx="2377440" cy="1471896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5791200" y="5149334"/>
              <a:ext cx="2132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3.0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791200" y="39942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8.0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91200" y="49086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4.0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791200" y="46800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5.0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91200" y="44514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6.0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791200" y="42228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7.0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181600" y="4343400"/>
              <a:ext cx="4892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0" dirty="0" err="1" smtClean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2400" i="0" baseline="-25000" dirty="0" err="1" smtClean="0">
                  <a:solidFill>
                    <a:schemeClr val="tx1"/>
                  </a:solidFill>
                  <a:latin typeface="Arial Narrow" pitchFamily="34" charset="0"/>
                </a:rPr>
                <a:t>N</a:t>
              </a:r>
              <a:endParaRPr lang="en-US" sz="2400" i="0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6096000" y="4547904"/>
              <a:ext cx="457200" cy="609600"/>
            </a:xfrm>
            <a:prstGeom prst="rect">
              <a:avLst/>
            </a:prstGeom>
            <a:solidFill>
              <a:schemeClr val="accent2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293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NSTX-U</a:t>
              </a: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6629400" y="4700304"/>
              <a:ext cx="457200" cy="381000"/>
            </a:xfrm>
            <a:prstGeom prst="rect">
              <a:avLst/>
            </a:prstGeom>
            <a:solidFill>
              <a:srgbClr val="00808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ST-PMI</a:t>
              </a: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7162800" y="4624104"/>
              <a:ext cx="457200" cy="609600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</a:rPr>
                <a:t>ST-FNSF</a:t>
              </a: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7696200" y="4267200"/>
              <a:ext cx="457200" cy="457200"/>
            </a:xfrm>
            <a:prstGeom prst="rect">
              <a:avLst/>
            </a:prstGeom>
            <a:solidFill>
              <a:srgbClr val="CC33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ST-Pilot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96000" y="4082534"/>
              <a:ext cx="990656" cy="184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  <a:latin typeface="Arial Narrow" pitchFamily="34" charset="0"/>
                </a:rPr>
                <a:t>Normalized Beta</a:t>
              </a:r>
              <a:endParaRPr lang="en-US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pic>
        <p:nvPicPr>
          <p:cNvPr id="101" name="Picture 100" descr="lined_graph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5081304"/>
            <a:ext cx="2377440" cy="1471896"/>
          </a:xfrm>
          <a:prstGeom prst="rect">
            <a:avLst/>
          </a:prstGeom>
        </p:spPr>
      </p:pic>
      <p:grpSp>
        <p:nvGrpSpPr>
          <p:cNvPr id="6" name="Group 115"/>
          <p:cNvGrpSpPr/>
          <p:nvPr/>
        </p:nvGrpSpPr>
        <p:grpSpPr>
          <a:xfrm>
            <a:off x="5334000" y="5137254"/>
            <a:ext cx="3048000" cy="1339747"/>
            <a:chOff x="5105400" y="5137253"/>
            <a:chExt cx="3048000" cy="1339747"/>
          </a:xfrm>
        </p:grpSpPr>
        <p:sp>
          <p:nvSpPr>
            <p:cNvPr id="102" name="TextBox 101"/>
            <p:cNvSpPr txBox="1"/>
            <p:nvPr/>
          </p:nvSpPr>
          <p:spPr>
            <a:xfrm>
              <a:off x="5791200" y="6292334"/>
              <a:ext cx="2132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791200" y="5137253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1.0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791200" y="60516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0.2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791200" y="58230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0.4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791200" y="55944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0.6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791200" y="5365854"/>
              <a:ext cx="21320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</a:rPr>
                <a:t>0.8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6096000" y="5638800"/>
              <a:ext cx="457200" cy="381000"/>
            </a:xfrm>
            <a:prstGeom prst="rect">
              <a:avLst/>
            </a:prstGeom>
            <a:solidFill>
              <a:schemeClr val="accent2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293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NSTX-U</a:t>
              </a: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6629400" y="5181600"/>
              <a:ext cx="457200" cy="457200"/>
            </a:xfrm>
            <a:prstGeom prst="rect">
              <a:avLst/>
            </a:prstGeom>
            <a:solidFill>
              <a:srgbClr val="00808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ST-PMI</a:t>
              </a: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7162800" y="5181600"/>
              <a:ext cx="457200" cy="533400"/>
            </a:xfrm>
            <a:prstGeom prst="rect">
              <a:avLst/>
            </a:prstGeom>
            <a:solidFill>
              <a:srgbClr val="FFC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</a:rPr>
                <a:t>ST-FNSF</a:t>
              </a: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7696200" y="5181600"/>
              <a:ext cx="457200" cy="381000"/>
            </a:xfrm>
            <a:prstGeom prst="rect">
              <a:avLst/>
            </a:prstGeom>
            <a:solidFill>
              <a:srgbClr val="CC33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 i="0" dirty="0" smtClean="0">
                  <a:solidFill>
                    <a:schemeClr val="bg1"/>
                  </a:solidFill>
                  <a:latin typeface="Arial Narrow" pitchFamily="34" charset="0"/>
                </a:rPr>
                <a:t>ST-Pilot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641768" y="6199632"/>
              <a:ext cx="1511632" cy="184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0" dirty="0" smtClean="0">
                  <a:solidFill>
                    <a:schemeClr val="tx1"/>
                  </a:solidFill>
                  <a:latin typeface="Arial Narrow" pitchFamily="34" charset="0"/>
                </a:rPr>
                <a:t>Power exhaust challenge</a:t>
              </a:r>
              <a:endParaRPr lang="en-US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grpSp>
          <p:nvGrpSpPr>
            <p:cNvPr id="7" name="Group 114"/>
            <p:cNvGrpSpPr/>
            <p:nvPr/>
          </p:nvGrpSpPr>
          <p:grpSpPr>
            <a:xfrm>
              <a:off x="5105400" y="5486400"/>
              <a:ext cx="644728" cy="609600"/>
              <a:chOff x="5146472" y="5562600"/>
              <a:chExt cx="644728" cy="609600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5181600" y="5562600"/>
                <a:ext cx="5918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P/S</a:t>
                </a:r>
                <a:endParaRPr lang="en-US" sz="1600" i="0" baseline="-2500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5146472" y="5910590"/>
                <a:ext cx="64472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[MW/m</a:t>
                </a:r>
                <a:r>
                  <a:rPr lang="en-US" sz="1100" i="0" baseline="30000" dirty="0" smtClean="0">
                    <a:solidFill>
                      <a:schemeClr val="tx1"/>
                    </a:solidFill>
                    <a:latin typeface="Arial Narrow" pitchFamily="34" charset="0"/>
                  </a:rPr>
                  <a:t>2</a:t>
                </a:r>
                <a:r>
                  <a:rPr lang="en-US" sz="1100" i="0" dirty="0" smtClean="0">
                    <a:solidFill>
                      <a:schemeClr val="tx1"/>
                    </a:solidFill>
                    <a:latin typeface="Arial Narrow" pitchFamily="34" charset="0"/>
                  </a:rPr>
                  <a:t>]</a:t>
                </a:r>
                <a:endParaRPr lang="en-US" sz="900" i="0" baseline="-25000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124" name="Right Arrow 123"/>
          <p:cNvSpPr/>
          <p:nvPr/>
        </p:nvSpPr>
        <p:spPr bwMode="auto">
          <a:xfrm>
            <a:off x="4724400" y="1600200"/>
            <a:ext cx="304800" cy="3048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125" name="Right Arrow 124"/>
          <p:cNvSpPr/>
          <p:nvPr/>
        </p:nvSpPr>
        <p:spPr bwMode="auto">
          <a:xfrm>
            <a:off x="4724400" y="2971800"/>
            <a:ext cx="304800" cy="3048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126" name="Right Arrow 125"/>
          <p:cNvSpPr/>
          <p:nvPr/>
        </p:nvSpPr>
        <p:spPr bwMode="auto">
          <a:xfrm>
            <a:off x="4724400" y="4343400"/>
            <a:ext cx="304800" cy="3048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127" name="Right Arrow 126"/>
          <p:cNvSpPr/>
          <p:nvPr/>
        </p:nvSpPr>
        <p:spPr bwMode="auto">
          <a:xfrm>
            <a:off x="4724400" y="5638800"/>
            <a:ext cx="304800" cy="3048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63912" y="990600"/>
            <a:ext cx="4360467" cy="3385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29" tIns="45714" rIns="91429" bIns="45714" rtlCol="0">
            <a:spAutoFit/>
          </a:bodyPr>
          <a:lstStyle/>
          <a:p>
            <a:r>
              <a:rPr lang="en-US" sz="1600" i="0" dirty="0" smtClean="0"/>
              <a:t>Requirements for </a:t>
            </a:r>
            <a:r>
              <a:rPr lang="en-US" sz="1600" i="0" dirty="0" err="1" smtClean="0"/>
              <a:t>tokamak</a:t>
            </a:r>
            <a:r>
              <a:rPr lang="en-US" sz="1600" i="0" dirty="0" smtClean="0"/>
              <a:t> / ST next-steps:</a:t>
            </a:r>
            <a:endParaRPr lang="en-US" sz="160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Non-inductive ramp-up from ~0.4MA to ~1MA projected </a:t>
            </a:r>
            <a:br>
              <a:rPr lang="en-US" dirty="0" smtClean="0"/>
            </a:br>
            <a:r>
              <a:rPr lang="en-US" dirty="0" smtClean="0"/>
              <a:t>to be possible with new CS + more tangential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0" y="1111250"/>
            <a:ext cx="5334000" cy="1174750"/>
          </a:xfrm>
        </p:spPr>
        <p:txBody>
          <a:bodyPr/>
          <a:lstStyle/>
          <a:p>
            <a:pPr marL="225425" indent="-225425">
              <a:lnSpc>
                <a:spcPct val="90000"/>
              </a:lnSpc>
            </a:pPr>
            <a:r>
              <a:rPr lang="en-US" sz="1800" b="1" dirty="0" smtClean="0">
                <a:latin typeface="Arial Narrow" pitchFamily="34" charset="0"/>
              </a:rPr>
              <a:t>More tangential NBI provides 3-4x higher CD at low I</a:t>
            </a:r>
            <a:r>
              <a:rPr lang="en-US" sz="1800" b="1" baseline="-25000" dirty="0" smtClean="0">
                <a:latin typeface="Arial Narrow" pitchFamily="34" charset="0"/>
              </a:rPr>
              <a:t>P</a:t>
            </a:r>
            <a:r>
              <a:rPr lang="en-US" sz="1800" b="1" dirty="0" smtClean="0">
                <a:latin typeface="Arial Narrow" pitchFamily="34" charset="0"/>
              </a:rPr>
              <a:t>:</a:t>
            </a:r>
          </a:p>
          <a:p>
            <a:pPr marL="342900" lvl="1" indent="-168275">
              <a:lnSpc>
                <a:spcPct val="90000"/>
              </a:lnSpc>
            </a:pPr>
            <a:r>
              <a:rPr lang="en-US" sz="1600" dirty="0" smtClean="0"/>
              <a:t>2x higher absorption (40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80%) at low I</a:t>
            </a:r>
            <a:r>
              <a:rPr lang="en-US" sz="1600" baseline="-25000" dirty="0" smtClean="0"/>
              <a:t>P </a:t>
            </a:r>
            <a:r>
              <a:rPr lang="en-US" sz="1600" dirty="0" smtClean="0"/>
              <a:t>= 0.4MA</a:t>
            </a:r>
          </a:p>
          <a:p>
            <a:pPr marL="517525" lvl="2" indent="-174625">
              <a:lnSpc>
                <a:spcPct val="90000"/>
              </a:lnSpc>
            </a:pPr>
            <a:r>
              <a:rPr lang="en-US" sz="1400" dirty="0" smtClean="0"/>
              <a:t>Now modeling coupling to 0.2-0.3MA (TRANSP)</a:t>
            </a:r>
          </a:p>
          <a:p>
            <a:pPr marL="342900" lvl="1" indent="-168275">
              <a:lnSpc>
                <a:spcPct val="90000"/>
              </a:lnSpc>
            </a:pPr>
            <a:r>
              <a:rPr lang="en-US" sz="1600" dirty="0" smtClean="0"/>
              <a:t>1.5-2x higher current drive efficiency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28679" name="AutoShape 12"/>
          <p:cNvSpPr>
            <a:spLocks noChangeArrowheads="1"/>
          </p:cNvSpPr>
          <p:nvPr/>
        </p:nvSpPr>
        <p:spPr bwMode="auto">
          <a:xfrm>
            <a:off x="3968962" y="3886200"/>
            <a:ext cx="1212638" cy="1149350"/>
          </a:xfrm>
          <a:prstGeom prst="rightArrow">
            <a:avLst>
              <a:gd name="adj1" fmla="val 65472"/>
              <a:gd name="adj2" fmla="val 29582"/>
            </a:avLst>
          </a:prstGeom>
          <a:solidFill>
            <a:srgbClr val="3F7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6200" y="2743200"/>
            <a:ext cx="4191000" cy="3581400"/>
            <a:chOff x="228600" y="2362200"/>
            <a:chExt cx="4703366" cy="4114800"/>
          </a:xfrm>
        </p:grpSpPr>
        <p:pic>
          <p:nvPicPr>
            <p:cNvPr id="28682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2362200"/>
              <a:ext cx="4703366" cy="411480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28683" name="Line 15"/>
            <p:cNvSpPr>
              <a:spLocks noChangeShapeType="1"/>
            </p:cNvSpPr>
            <p:nvPr/>
          </p:nvSpPr>
          <p:spPr bwMode="auto">
            <a:xfrm flipH="1">
              <a:off x="1088529" y="5076879"/>
              <a:ext cx="0" cy="46670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4" name="Line 16"/>
            <p:cNvSpPr>
              <a:spLocks noChangeShapeType="1"/>
            </p:cNvSpPr>
            <p:nvPr/>
          </p:nvSpPr>
          <p:spPr bwMode="auto">
            <a:xfrm>
              <a:off x="1468028" y="5109937"/>
              <a:ext cx="0" cy="39086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5" name="Line 17"/>
            <p:cNvSpPr>
              <a:spLocks noChangeShapeType="1"/>
            </p:cNvSpPr>
            <p:nvPr/>
          </p:nvSpPr>
          <p:spPr bwMode="auto">
            <a:xfrm flipH="1">
              <a:off x="1895974" y="4983538"/>
              <a:ext cx="0" cy="32475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6" name="Text Box 18"/>
            <p:cNvSpPr txBox="1">
              <a:spLocks noChangeArrowheads="1"/>
            </p:cNvSpPr>
            <p:nvPr/>
          </p:nvSpPr>
          <p:spPr bwMode="auto">
            <a:xfrm>
              <a:off x="912909" y="4927144"/>
              <a:ext cx="1338340" cy="215852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chemeClr val="tx1"/>
                  </a:solidFill>
                </a:rPr>
                <a:t>Present NBI</a:t>
              </a:r>
            </a:p>
          </p:txBody>
        </p:sp>
        <p:sp>
          <p:nvSpPr>
            <p:cNvPr id="28687" name="Line 19"/>
            <p:cNvSpPr>
              <a:spLocks noChangeShapeType="1"/>
            </p:cNvSpPr>
            <p:nvPr/>
          </p:nvSpPr>
          <p:spPr bwMode="auto">
            <a:xfrm flipV="1">
              <a:off x="3545180" y="4299034"/>
              <a:ext cx="0" cy="680614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8" name="Line 20"/>
            <p:cNvSpPr>
              <a:spLocks noChangeShapeType="1"/>
            </p:cNvSpPr>
            <p:nvPr/>
          </p:nvSpPr>
          <p:spPr bwMode="auto">
            <a:xfrm flipV="1">
              <a:off x="3948902" y="4326259"/>
              <a:ext cx="0" cy="65339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9" name="Line 21"/>
            <p:cNvSpPr>
              <a:spLocks noChangeShapeType="1"/>
            </p:cNvSpPr>
            <p:nvPr/>
          </p:nvSpPr>
          <p:spPr bwMode="auto">
            <a:xfrm flipV="1">
              <a:off x="4372810" y="4392375"/>
              <a:ext cx="0" cy="587273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0" name="Text Box 22"/>
            <p:cNvSpPr txBox="1">
              <a:spLocks noChangeArrowheads="1"/>
            </p:cNvSpPr>
            <p:nvPr/>
          </p:nvSpPr>
          <p:spPr bwMode="auto">
            <a:xfrm>
              <a:off x="3135401" y="4783243"/>
              <a:ext cx="1550294" cy="495062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chemeClr val="tx1"/>
                  </a:solidFill>
                </a:rPr>
                <a:t>More tangential 2</a:t>
              </a:r>
              <a:r>
                <a:rPr lang="en-US" sz="1400" baseline="30000">
                  <a:solidFill>
                    <a:schemeClr val="tx1"/>
                  </a:solidFill>
                </a:rPr>
                <a:t>nd</a:t>
              </a:r>
              <a:r>
                <a:rPr lang="en-US" sz="1400">
                  <a:solidFill>
                    <a:schemeClr val="tx1"/>
                  </a:solidFill>
                </a:rPr>
                <a:t> NBI</a:t>
              </a:r>
            </a:p>
          </p:txBody>
        </p:sp>
        <p:sp>
          <p:nvSpPr>
            <p:cNvPr id="28691" name="Line 23"/>
            <p:cNvSpPr>
              <a:spLocks noChangeShapeType="1"/>
            </p:cNvSpPr>
            <p:nvPr/>
          </p:nvSpPr>
          <p:spPr bwMode="auto">
            <a:xfrm>
              <a:off x="927040" y="5566921"/>
              <a:ext cx="381113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2" name="Line 24"/>
            <p:cNvSpPr>
              <a:spLocks noChangeShapeType="1"/>
            </p:cNvSpPr>
            <p:nvPr/>
          </p:nvSpPr>
          <p:spPr bwMode="auto">
            <a:xfrm>
              <a:off x="862444" y="4262086"/>
              <a:ext cx="387573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3" name="Rectangle 25"/>
            <p:cNvSpPr>
              <a:spLocks noChangeArrowheads="1"/>
            </p:cNvSpPr>
            <p:nvPr/>
          </p:nvSpPr>
          <p:spPr bwMode="auto">
            <a:xfrm>
              <a:off x="745365" y="2650003"/>
              <a:ext cx="1033529" cy="157514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8694" name="Rectangle 26"/>
            <p:cNvSpPr>
              <a:spLocks noChangeArrowheads="1"/>
            </p:cNvSpPr>
            <p:nvPr/>
          </p:nvSpPr>
          <p:spPr bwMode="auto">
            <a:xfrm>
              <a:off x="2941615" y="2679172"/>
              <a:ext cx="1033529" cy="64172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8695" name="Line 27"/>
            <p:cNvSpPr>
              <a:spLocks noChangeShapeType="1"/>
            </p:cNvSpPr>
            <p:nvPr/>
          </p:nvSpPr>
          <p:spPr bwMode="auto">
            <a:xfrm>
              <a:off x="1294427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6" name="Line 28"/>
            <p:cNvSpPr>
              <a:spLocks noChangeShapeType="1"/>
            </p:cNvSpPr>
            <p:nvPr/>
          </p:nvSpPr>
          <p:spPr bwMode="auto">
            <a:xfrm>
              <a:off x="3038508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8681" name="TextBox 46"/>
          <p:cNvSpPr txBox="1">
            <a:spLocks noChangeArrowheads="1"/>
          </p:cNvSpPr>
          <p:nvPr/>
        </p:nvSpPr>
        <p:spPr bwMode="auto">
          <a:xfrm>
            <a:off x="5270500" y="1082695"/>
            <a:ext cx="38735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sz="1800" i="0" dirty="0">
                <a:solidFill>
                  <a:schemeClr val="tx1"/>
                </a:solidFill>
                <a:latin typeface="Arial Narrow" pitchFamily="34" charset="0"/>
                <a:cs typeface="Arial"/>
                <a:sym typeface="Wingdings" pitchFamily="2" charset="2"/>
              </a:rPr>
              <a:t>TSC simulation of non-inductive ramp-up from initial </a:t>
            </a:r>
            <a:r>
              <a:rPr lang="en-US" sz="1800" i="0" dirty="0" smtClean="0">
                <a:solidFill>
                  <a:schemeClr val="tx1"/>
                </a:solidFill>
                <a:latin typeface="Arial Narrow" pitchFamily="34" charset="0"/>
                <a:cs typeface="Arial"/>
                <a:sym typeface="Wingdings" pitchFamily="2" charset="2"/>
              </a:rPr>
              <a:t>CHI target</a:t>
            </a:r>
          </a:p>
          <a:p>
            <a:pPr marL="342900" lvl="1" indent="-114300"/>
            <a:r>
              <a:rPr lang="en-US" sz="1400" b="0" i="0" dirty="0" smtClean="0">
                <a:latin typeface="Arial"/>
                <a:cs typeface="Arial"/>
                <a:sym typeface="Wingdings" pitchFamily="2" charset="2"/>
              </a:rPr>
              <a:t>- Simulations now being improved to use TRANSP/NUBEAM  loop within TSC</a:t>
            </a:r>
          </a:p>
          <a:p>
            <a:pPr marL="342900" lvl="1" indent="-114300">
              <a:buFontTx/>
              <a:buChar char="-"/>
            </a:pPr>
            <a:r>
              <a:rPr lang="en-US" sz="1400" b="0" i="0" dirty="0" smtClean="0">
                <a:latin typeface="Arial"/>
                <a:cs typeface="Arial"/>
                <a:sym typeface="Wingdings" pitchFamily="2" charset="2"/>
              </a:rPr>
              <a:t>Experimental challenges: </a:t>
            </a:r>
          </a:p>
          <a:p>
            <a:pPr marL="457200" lvl="2" indent="-114300">
              <a:buFont typeface="Arial" pitchFamily="34" charset="0"/>
              <a:buChar char="•"/>
            </a:pPr>
            <a:r>
              <a:rPr lang="en-US" sz="1400" b="0" i="0" dirty="0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Maximum NBI power in low </a:t>
            </a:r>
            <a:r>
              <a:rPr lang="en-US" sz="1400" b="0" i="0" dirty="0" err="1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l</a:t>
            </a:r>
            <a:r>
              <a:rPr lang="en-US" sz="1400" b="0" i="0" baseline="-25000" dirty="0" err="1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i</a:t>
            </a:r>
            <a:r>
              <a:rPr lang="en-US" sz="1400" b="0" i="0" dirty="0" smtClean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 CHI plasma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725" y="2971800"/>
            <a:ext cx="3851275" cy="328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6617" y="6364129"/>
            <a:ext cx="25173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0" dirty="0" smtClean="0">
                <a:solidFill>
                  <a:schemeClr val="tx1"/>
                </a:solidFill>
              </a:rPr>
              <a:t>R. Raman, F. </a:t>
            </a:r>
            <a:r>
              <a:rPr lang="en-US" sz="900" i="0" dirty="0" err="1" smtClean="0">
                <a:solidFill>
                  <a:schemeClr val="tx1"/>
                </a:solidFill>
              </a:rPr>
              <a:t>Poli</a:t>
            </a:r>
            <a:r>
              <a:rPr lang="en-US" sz="900" i="0" dirty="0" smtClean="0">
                <a:solidFill>
                  <a:schemeClr val="tx1"/>
                </a:solidFill>
              </a:rPr>
              <a:t>, C.E. </a:t>
            </a:r>
            <a:r>
              <a:rPr lang="en-US" sz="900" i="0" dirty="0" err="1" smtClean="0">
                <a:solidFill>
                  <a:schemeClr val="tx1"/>
                </a:solidFill>
              </a:rPr>
              <a:t>Kessel</a:t>
            </a:r>
            <a:r>
              <a:rPr lang="en-US" sz="900" i="0" dirty="0">
                <a:solidFill>
                  <a:schemeClr val="tx1"/>
                </a:solidFill>
              </a:rPr>
              <a:t>,</a:t>
            </a:r>
            <a:r>
              <a:rPr lang="en-US" sz="900" i="0" dirty="0" smtClean="0">
                <a:solidFill>
                  <a:schemeClr val="tx1"/>
                </a:solidFill>
              </a:rPr>
              <a:t> S.C. </a:t>
            </a:r>
            <a:r>
              <a:rPr lang="en-US" sz="900" i="0" dirty="0" err="1" smtClean="0">
                <a:solidFill>
                  <a:schemeClr val="tx1"/>
                </a:solidFill>
              </a:rPr>
              <a:t>Jardin</a:t>
            </a:r>
            <a:endParaRPr lang="en-US" sz="900" i="0" dirty="0">
              <a:solidFill>
                <a:schemeClr val="tx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0652" y="5181600"/>
            <a:ext cx="118512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4050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3"/>
          <p:cNvSpPr>
            <a:spLocks noChangeArrowheads="1"/>
          </p:cNvSpPr>
          <p:nvPr/>
        </p:nvSpPr>
        <p:spPr bwMode="auto">
          <a:xfrm>
            <a:off x="0" y="0"/>
            <a:ext cx="9144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ctr"/>
            <a:r>
              <a:rPr lang="en-US" sz="2400" i="0" dirty="0">
                <a:solidFill>
                  <a:srgbClr val="3333CC"/>
                </a:solidFill>
                <a:latin typeface="Helvetica" pitchFamily="34" charset="0"/>
                <a:ea typeface="MS PGothic" pitchFamily="34" charset="-128"/>
              </a:rPr>
              <a:t>5 year plan </a:t>
            </a:r>
            <a:r>
              <a:rPr lang="en-US" sz="2400" i="0" dirty="0" smtClean="0">
                <a:solidFill>
                  <a:srgbClr val="3333CC"/>
                </a:solidFill>
                <a:latin typeface="Helvetica" pitchFamily="34" charset="0"/>
                <a:ea typeface="MS PGothic" pitchFamily="34" charset="-128"/>
              </a:rPr>
              <a:t>tools with 5YP base funding</a:t>
            </a:r>
          </a:p>
          <a:p>
            <a:pPr algn="ctr"/>
            <a:r>
              <a:rPr lang="en-US" sz="1600" i="0" dirty="0" smtClean="0">
                <a:solidFill>
                  <a:srgbClr val="3333CC"/>
                </a:solidFill>
                <a:latin typeface="Helvetica" pitchFamily="34" charset="0"/>
                <a:ea typeface="MS PGothic" pitchFamily="34" charset="-128"/>
              </a:rPr>
              <a:t>(FY2012 + 2.5% inflation)</a:t>
            </a:r>
          </a:p>
        </p:txBody>
      </p:sp>
      <p:pic>
        <p:nvPicPr>
          <p:cNvPr id="5124" name="Picture 75"/>
          <p:cNvPicPr>
            <a:picLocks noChangeAspect="1" noChangeArrowheads="1"/>
          </p:cNvPicPr>
          <p:nvPr/>
        </p:nvPicPr>
        <p:blipFill>
          <a:blip r:embed="rId3" cstate="print"/>
          <a:srcRect l="12645" r="7295"/>
          <a:stretch>
            <a:fillRect/>
          </a:stretch>
        </p:blipFill>
        <p:spPr bwMode="auto">
          <a:xfrm>
            <a:off x="0" y="2330451"/>
            <a:ext cx="1295400" cy="17256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5125" name="Picture 79" descr="NB2 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447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defTabSz="860325" eaLnBrk="0" hangingPunct="0">
              <a:lnSpc>
                <a:spcPct val="60000"/>
              </a:lnSpc>
              <a:spcBef>
                <a:spcPct val="20000"/>
              </a:spcBef>
            </a:pP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</a:rPr>
              <a:t>New </a:t>
            </a:r>
          </a:p>
          <a:p>
            <a:pPr algn="ctr" defTabSz="860325" eaLnBrk="0" hangingPunct="0">
              <a:lnSpc>
                <a:spcPct val="60000"/>
              </a:lnSpc>
              <a:spcBef>
                <a:spcPct val="20000"/>
              </a:spcBef>
            </a:pP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</a:rPr>
              <a:t>center-stack</a:t>
            </a:r>
          </a:p>
        </p:txBody>
      </p:sp>
      <p:sp>
        <p:nvSpPr>
          <p:cNvPr id="5127" name="Text Box 82"/>
          <p:cNvSpPr txBox="1">
            <a:spLocks noChangeArrowheads="1"/>
          </p:cNvSpPr>
          <p:nvPr/>
        </p:nvSpPr>
        <p:spPr bwMode="auto">
          <a:xfrm>
            <a:off x="76201" y="5697538"/>
            <a:ext cx="661988" cy="24606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 algn="ctr" defTabSz="860325" eaLnBrk="0" hangingPunct="0">
              <a:spcBef>
                <a:spcPct val="20000"/>
              </a:spcBef>
            </a:pP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</a:rPr>
              <a:t>2nd NBI</a:t>
            </a:r>
          </a:p>
        </p:txBody>
      </p:sp>
      <p:graphicFrame>
        <p:nvGraphicFramePr>
          <p:cNvPr id="104" name="Table 103"/>
          <p:cNvGraphicFramePr>
            <a:graphicFrameLocks noGrp="1"/>
          </p:cNvGraphicFramePr>
          <p:nvPr/>
        </p:nvGraphicFramePr>
        <p:xfrm>
          <a:off x="1752601" y="977900"/>
          <a:ext cx="3581399" cy="241447"/>
        </p:xfrm>
        <a:graphic>
          <a:graphicData uri="http://schemas.openxmlformats.org/drawingml/2006/table">
            <a:tbl>
              <a:tblPr/>
              <a:tblGrid>
                <a:gridCol w="572759"/>
                <a:gridCol w="752160"/>
                <a:gridCol w="752160"/>
                <a:gridCol w="752160"/>
                <a:gridCol w="752160"/>
              </a:tblGrid>
              <a:tr h="2414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2014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2015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2016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2017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2018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8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07C317B6-8226-4E36-9643-9EDAD18AE5E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28" name="Rectangle 127"/>
          <p:cNvSpPr/>
          <p:nvPr/>
        </p:nvSpPr>
        <p:spPr bwMode="auto">
          <a:xfrm>
            <a:off x="3505200" y="1524000"/>
            <a:ext cx="685800" cy="505663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latin typeface="Helvetica" pitchFamily="-128" charset="0"/>
            </a:endParaRPr>
          </a:p>
        </p:txBody>
      </p:sp>
      <p:cxnSp>
        <p:nvCxnSpPr>
          <p:cNvPr id="197" name="Straight Connector 144"/>
          <p:cNvCxnSpPr>
            <a:cxnSpLocks noChangeShapeType="1"/>
          </p:cNvCxnSpPr>
          <p:nvPr/>
        </p:nvCxnSpPr>
        <p:spPr bwMode="auto">
          <a:xfrm flipH="1">
            <a:off x="1371600" y="4419600"/>
            <a:ext cx="39624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8" name="Straight Connector 151"/>
          <p:cNvCxnSpPr>
            <a:cxnSpLocks noChangeShapeType="1"/>
          </p:cNvCxnSpPr>
          <p:nvPr/>
        </p:nvCxnSpPr>
        <p:spPr bwMode="auto">
          <a:xfrm flipH="1">
            <a:off x="1371600" y="4953000"/>
            <a:ext cx="39624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9" name="Straight Connector 154"/>
          <p:cNvCxnSpPr>
            <a:cxnSpLocks noChangeShapeType="1"/>
          </p:cNvCxnSpPr>
          <p:nvPr/>
        </p:nvCxnSpPr>
        <p:spPr bwMode="auto">
          <a:xfrm flipH="1">
            <a:off x="1371600" y="5486400"/>
            <a:ext cx="39624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0" name="Straight Connector 159"/>
          <p:cNvCxnSpPr>
            <a:cxnSpLocks noChangeShapeType="1"/>
          </p:cNvCxnSpPr>
          <p:nvPr/>
        </p:nvCxnSpPr>
        <p:spPr bwMode="auto">
          <a:xfrm flipH="1">
            <a:off x="1371600" y="3200400"/>
            <a:ext cx="39624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1" name="Straight Connector 160"/>
          <p:cNvCxnSpPr>
            <a:cxnSpLocks noChangeShapeType="1"/>
          </p:cNvCxnSpPr>
          <p:nvPr/>
        </p:nvCxnSpPr>
        <p:spPr bwMode="auto">
          <a:xfrm flipH="1">
            <a:off x="1371600" y="3733800"/>
            <a:ext cx="39624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2" name="Straight Connector 164"/>
          <p:cNvCxnSpPr>
            <a:cxnSpLocks noChangeShapeType="1"/>
          </p:cNvCxnSpPr>
          <p:nvPr/>
        </p:nvCxnSpPr>
        <p:spPr bwMode="auto">
          <a:xfrm flipH="1">
            <a:off x="1371600" y="6019800"/>
            <a:ext cx="39624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03" name="TextBox 96"/>
          <p:cNvSpPr txBox="1">
            <a:spLocks noChangeArrowheads="1"/>
          </p:cNvSpPr>
          <p:nvPr/>
        </p:nvSpPr>
        <p:spPr bwMode="auto">
          <a:xfrm>
            <a:off x="1371600" y="1852612"/>
            <a:ext cx="838200" cy="73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1400" i="0" dirty="0">
                <a:solidFill>
                  <a:srgbClr val="FF0000"/>
                </a:solidFill>
                <a:latin typeface="Arial Narrow" pitchFamily="34" charset="0"/>
              </a:rPr>
              <a:t>Start-up and Ramp-up</a:t>
            </a:r>
          </a:p>
        </p:txBody>
      </p:sp>
      <p:sp>
        <p:nvSpPr>
          <p:cNvPr id="204" name="TextBox 97"/>
          <p:cNvSpPr txBox="1">
            <a:spLocks noChangeArrowheads="1"/>
          </p:cNvSpPr>
          <p:nvPr/>
        </p:nvSpPr>
        <p:spPr bwMode="auto">
          <a:xfrm>
            <a:off x="1371600" y="2667001"/>
            <a:ext cx="91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1400" i="0" dirty="0">
                <a:solidFill>
                  <a:srgbClr val="FF0000"/>
                </a:solidFill>
                <a:latin typeface="Arial Narrow" pitchFamily="34" charset="0"/>
              </a:rPr>
              <a:t>Boundary Physics</a:t>
            </a:r>
          </a:p>
        </p:txBody>
      </p:sp>
      <p:sp>
        <p:nvSpPr>
          <p:cNvPr id="205" name="TextBox 98"/>
          <p:cNvSpPr txBox="1">
            <a:spLocks noChangeArrowheads="1"/>
          </p:cNvSpPr>
          <p:nvPr/>
        </p:nvSpPr>
        <p:spPr bwMode="auto">
          <a:xfrm>
            <a:off x="1371600" y="3200401"/>
            <a:ext cx="91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1400" i="0" dirty="0">
                <a:solidFill>
                  <a:srgbClr val="FF0000"/>
                </a:solidFill>
                <a:latin typeface="Arial Narrow" pitchFamily="34" charset="0"/>
              </a:rPr>
              <a:t>Materials and PFCs</a:t>
            </a:r>
          </a:p>
        </p:txBody>
      </p:sp>
      <p:sp>
        <p:nvSpPr>
          <p:cNvPr id="206" name="TextBox 101"/>
          <p:cNvSpPr txBox="1">
            <a:spLocks noChangeArrowheads="1"/>
          </p:cNvSpPr>
          <p:nvPr/>
        </p:nvSpPr>
        <p:spPr bwMode="auto">
          <a:xfrm>
            <a:off x="1371600" y="4572001"/>
            <a:ext cx="914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1400" i="0" dirty="0">
                <a:solidFill>
                  <a:srgbClr val="FF0000"/>
                </a:solidFill>
                <a:latin typeface="Arial Narrow" pitchFamily="34" charset="0"/>
              </a:rPr>
              <a:t>MHD</a:t>
            </a:r>
          </a:p>
        </p:txBody>
      </p:sp>
      <p:sp>
        <p:nvSpPr>
          <p:cNvPr id="207" name="TextBox 102"/>
          <p:cNvSpPr txBox="1">
            <a:spLocks noChangeArrowheads="1"/>
          </p:cNvSpPr>
          <p:nvPr/>
        </p:nvSpPr>
        <p:spPr bwMode="auto">
          <a:xfrm>
            <a:off x="1295400" y="4953001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1400" i="0" dirty="0">
                <a:solidFill>
                  <a:srgbClr val="FF0000"/>
                </a:solidFill>
                <a:latin typeface="Arial Narrow" pitchFamily="34" charset="0"/>
              </a:rPr>
              <a:t>Transport &amp; Turbulence</a:t>
            </a:r>
          </a:p>
        </p:txBody>
      </p:sp>
      <p:sp>
        <p:nvSpPr>
          <p:cNvPr id="208" name="TextBox 105"/>
          <p:cNvSpPr txBox="1">
            <a:spLocks noChangeArrowheads="1"/>
          </p:cNvSpPr>
          <p:nvPr/>
        </p:nvSpPr>
        <p:spPr bwMode="auto">
          <a:xfrm>
            <a:off x="1295400" y="6029326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1400" i="0" dirty="0">
                <a:solidFill>
                  <a:srgbClr val="FF0000"/>
                </a:solidFill>
                <a:latin typeface="Arial Narrow" pitchFamily="34" charset="0"/>
              </a:rPr>
              <a:t>Scenarios and Control</a:t>
            </a:r>
          </a:p>
        </p:txBody>
      </p:sp>
      <p:sp>
        <p:nvSpPr>
          <p:cNvPr id="209" name="TextBox 103"/>
          <p:cNvSpPr txBox="1">
            <a:spLocks noChangeArrowheads="1"/>
          </p:cNvSpPr>
          <p:nvPr/>
        </p:nvSpPr>
        <p:spPr bwMode="auto">
          <a:xfrm>
            <a:off x="1295400" y="5486401"/>
            <a:ext cx="10668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4" rIns="0" bIns="45714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400" i="0" dirty="0">
                <a:solidFill>
                  <a:srgbClr val="FF0000"/>
                </a:solidFill>
                <a:latin typeface="Arial Narrow" pitchFamily="34" charset="0"/>
              </a:rPr>
              <a:t>Waves and Energetic Particles</a:t>
            </a:r>
            <a:endParaRPr lang="en-US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10" name="TextBox 100"/>
          <p:cNvSpPr txBox="1">
            <a:spLocks noChangeArrowheads="1"/>
          </p:cNvSpPr>
          <p:nvPr/>
        </p:nvSpPr>
        <p:spPr bwMode="auto">
          <a:xfrm>
            <a:off x="1295400" y="3763963"/>
            <a:ext cx="1143000" cy="65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91429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>
                <a:solidFill>
                  <a:srgbClr val="FF0000"/>
                </a:solidFill>
                <a:latin typeface="Arial Narrow" pitchFamily="34" charset="0"/>
              </a:rPr>
              <a:t>Liquid </a:t>
            </a:r>
          </a:p>
          <a:p>
            <a:pPr algn="ctr">
              <a:lnSpc>
                <a:spcPct val="80000"/>
              </a:lnSpc>
            </a:pPr>
            <a:r>
              <a:rPr lang="en-US" sz="1400" i="0" dirty="0">
                <a:solidFill>
                  <a:srgbClr val="FF0000"/>
                </a:solidFill>
                <a:latin typeface="Arial Narrow" pitchFamily="34" charset="0"/>
              </a:rPr>
              <a:t>metals /  lithium</a:t>
            </a:r>
          </a:p>
        </p:txBody>
      </p:sp>
      <p:sp>
        <p:nvSpPr>
          <p:cNvPr id="212" name="Oval 19"/>
          <p:cNvSpPr>
            <a:spLocks noChangeArrowheads="1"/>
          </p:cNvSpPr>
          <p:nvPr/>
        </p:nvSpPr>
        <p:spPr bwMode="auto">
          <a:xfrm>
            <a:off x="4740276" y="464820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213" name="Rectangle 20"/>
          <p:cNvSpPr>
            <a:spLocks noChangeArrowheads="1"/>
          </p:cNvSpPr>
          <p:nvPr/>
        </p:nvSpPr>
        <p:spPr bwMode="auto">
          <a:xfrm>
            <a:off x="4419600" y="4443985"/>
            <a:ext cx="914400" cy="563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algn="r" defTabSz="912706" eaLnBrk="0" hangingPunct="0">
              <a:lnSpc>
                <a:spcPct val="85000"/>
              </a:lnSpc>
              <a:spcBef>
                <a:spcPct val="20000"/>
              </a:spcBef>
            </a:pPr>
            <a:r>
              <a:rPr lang="en-US" i="0" dirty="0">
                <a:latin typeface="Arial Narrow" pitchFamily="34" charset="0"/>
              </a:rPr>
              <a:t>Enhanced MHD sensors</a:t>
            </a:r>
          </a:p>
        </p:txBody>
      </p:sp>
      <p:sp>
        <p:nvSpPr>
          <p:cNvPr id="218" name="Oval 19"/>
          <p:cNvSpPr>
            <a:spLocks noChangeArrowheads="1"/>
          </p:cNvSpPr>
          <p:nvPr/>
        </p:nvSpPr>
        <p:spPr bwMode="auto">
          <a:xfrm>
            <a:off x="5170488" y="338328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219" name="Rectangle 20"/>
          <p:cNvSpPr>
            <a:spLocks noChangeArrowheads="1"/>
          </p:cNvSpPr>
          <p:nvPr/>
        </p:nvSpPr>
        <p:spPr bwMode="auto">
          <a:xfrm>
            <a:off x="4648200" y="3282697"/>
            <a:ext cx="887412" cy="48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3" tIns="45706" rIns="91413" bIns="45706">
            <a:spAutoFit/>
          </a:bodyPr>
          <a:lstStyle/>
          <a:p>
            <a:pPr defTabSz="912706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 smtClean="0">
                <a:latin typeface="Arial Narrow" pitchFamily="34" charset="0"/>
              </a:rPr>
              <a:t>Full      high-Z lower OBD</a:t>
            </a:r>
            <a:endParaRPr lang="en-US" i="0" dirty="0">
              <a:latin typeface="Arial Narrow" pitchFamily="34" charset="0"/>
            </a:endParaRPr>
          </a:p>
        </p:txBody>
      </p:sp>
      <p:sp>
        <p:nvSpPr>
          <p:cNvPr id="221" name="Rectangle 20"/>
          <p:cNvSpPr>
            <a:spLocks noChangeArrowheads="1"/>
          </p:cNvSpPr>
          <p:nvPr/>
        </p:nvSpPr>
        <p:spPr bwMode="auto">
          <a:xfrm>
            <a:off x="2667000" y="4473575"/>
            <a:ext cx="9144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algn="ctr" defTabSz="912706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>
                <a:latin typeface="Arial Narrow" pitchFamily="34" charset="0"/>
              </a:rPr>
              <a:t>MGI disruption mitigation</a:t>
            </a:r>
          </a:p>
        </p:txBody>
      </p:sp>
      <p:sp>
        <p:nvSpPr>
          <p:cNvPr id="222" name="Oval 19"/>
          <p:cNvSpPr>
            <a:spLocks noChangeArrowheads="1"/>
          </p:cNvSpPr>
          <p:nvPr/>
        </p:nvSpPr>
        <p:spPr bwMode="auto">
          <a:xfrm>
            <a:off x="2606676" y="464820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223" name="Rectangle 20"/>
          <p:cNvSpPr>
            <a:spLocks noChangeArrowheads="1"/>
          </p:cNvSpPr>
          <p:nvPr/>
        </p:nvSpPr>
        <p:spPr bwMode="auto">
          <a:xfrm>
            <a:off x="3633851" y="4495801"/>
            <a:ext cx="6096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algn="ctr" defTabSz="912706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>
                <a:latin typeface="Arial Narrow" pitchFamily="34" charset="0"/>
              </a:rPr>
              <a:t>Partial NCC</a:t>
            </a:r>
          </a:p>
        </p:txBody>
      </p:sp>
      <p:sp>
        <p:nvSpPr>
          <p:cNvPr id="224" name="Rectangle 20"/>
          <p:cNvSpPr>
            <a:spLocks noChangeArrowheads="1"/>
          </p:cNvSpPr>
          <p:nvPr/>
        </p:nvSpPr>
        <p:spPr bwMode="auto">
          <a:xfrm>
            <a:off x="2286000" y="5715001"/>
            <a:ext cx="990600" cy="35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algn="r" defTabSz="912706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>
                <a:latin typeface="Arial Narrow" pitchFamily="34" charset="0"/>
              </a:rPr>
              <a:t>1 coil AE antenna</a:t>
            </a:r>
          </a:p>
        </p:txBody>
      </p:sp>
      <p:sp>
        <p:nvSpPr>
          <p:cNvPr id="226" name="Rectangle 20"/>
          <p:cNvSpPr>
            <a:spLocks noChangeArrowheads="1"/>
          </p:cNvSpPr>
          <p:nvPr/>
        </p:nvSpPr>
        <p:spPr bwMode="auto">
          <a:xfrm>
            <a:off x="3429000" y="3225800"/>
            <a:ext cx="838200" cy="50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algn="ctr" defTabSz="912706" eaLnBrk="0" hangingPunct="0">
              <a:lnSpc>
                <a:spcPct val="75000"/>
              </a:lnSpc>
              <a:spcBef>
                <a:spcPct val="20000"/>
              </a:spcBef>
            </a:pPr>
            <a:r>
              <a:rPr lang="en-US" i="0" dirty="0" smtClean="0">
                <a:latin typeface="Arial Narrow" pitchFamily="34" charset="0"/>
              </a:rPr>
              <a:t>High-Z tile row </a:t>
            </a:r>
            <a:r>
              <a:rPr lang="en-US" i="0" dirty="0">
                <a:latin typeface="Arial Narrow" pitchFamily="34" charset="0"/>
              </a:rPr>
              <a:t>on </a:t>
            </a:r>
            <a:r>
              <a:rPr lang="en-US" i="0" dirty="0" err="1">
                <a:latin typeface="Arial Narrow" pitchFamily="34" charset="0"/>
              </a:rPr>
              <a:t>cryo</a:t>
            </a:r>
            <a:r>
              <a:rPr lang="en-US" i="0" dirty="0">
                <a:latin typeface="Arial Narrow" pitchFamily="34" charset="0"/>
              </a:rPr>
              <a:t>-baffle</a:t>
            </a:r>
          </a:p>
        </p:txBody>
      </p:sp>
      <p:sp>
        <p:nvSpPr>
          <p:cNvPr id="230" name="Oval 19"/>
          <p:cNvSpPr>
            <a:spLocks noChangeArrowheads="1"/>
          </p:cNvSpPr>
          <p:nvPr/>
        </p:nvSpPr>
        <p:spPr bwMode="auto">
          <a:xfrm>
            <a:off x="2713037" y="3824289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231" name="Rectangle 20"/>
          <p:cNvSpPr>
            <a:spLocks noChangeArrowheads="1"/>
          </p:cNvSpPr>
          <p:nvPr/>
        </p:nvSpPr>
        <p:spPr bwMode="auto">
          <a:xfrm>
            <a:off x="2332038" y="3992564"/>
            <a:ext cx="86836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algn="ctr" defTabSz="912706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>
                <a:latin typeface="Arial Narrow" pitchFamily="34" charset="0"/>
              </a:rPr>
              <a:t>Li granule injector</a:t>
            </a:r>
          </a:p>
        </p:txBody>
      </p:sp>
      <p:sp>
        <p:nvSpPr>
          <p:cNvPr id="232" name="Rectangle 20"/>
          <p:cNvSpPr>
            <a:spLocks noChangeArrowheads="1"/>
          </p:cNvSpPr>
          <p:nvPr/>
        </p:nvSpPr>
        <p:spPr bwMode="auto">
          <a:xfrm>
            <a:off x="2362200" y="3225800"/>
            <a:ext cx="838200" cy="50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3" tIns="45706" rIns="91413" bIns="45706">
            <a:spAutoFit/>
          </a:bodyPr>
          <a:lstStyle/>
          <a:p>
            <a:pPr algn="ctr" defTabSz="912706" eaLnBrk="0" hangingPunct="0">
              <a:lnSpc>
                <a:spcPct val="75000"/>
              </a:lnSpc>
              <a:spcBef>
                <a:spcPct val="20000"/>
              </a:spcBef>
            </a:pPr>
            <a:r>
              <a:rPr lang="en-US" i="0" dirty="0" smtClean="0">
                <a:latin typeface="Arial Narrow" pitchFamily="34" charset="0"/>
              </a:rPr>
              <a:t> High-Z tile row on lower OBD</a:t>
            </a:r>
            <a:endParaRPr lang="en-US" i="0" dirty="0">
              <a:latin typeface="Arial Narrow" pitchFamily="34" charset="0"/>
            </a:endParaRPr>
          </a:p>
        </p:txBody>
      </p:sp>
      <p:sp>
        <p:nvSpPr>
          <p:cNvPr id="233" name="Oval 19"/>
          <p:cNvSpPr>
            <a:spLocks noChangeArrowheads="1"/>
          </p:cNvSpPr>
          <p:nvPr/>
        </p:nvSpPr>
        <p:spPr bwMode="auto">
          <a:xfrm>
            <a:off x="3124200" y="338328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234" name="Rectangle 20"/>
          <p:cNvSpPr>
            <a:spLocks noChangeArrowheads="1"/>
          </p:cNvSpPr>
          <p:nvPr/>
        </p:nvSpPr>
        <p:spPr bwMode="auto">
          <a:xfrm>
            <a:off x="3306764" y="3886200"/>
            <a:ext cx="731837" cy="38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3" tIns="45706" rIns="91413" bIns="45706">
            <a:spAutoFit/>
          </a:bodyPr>
          <a:lstStyle/>
          <a:p>
            <a:pPr defTabSz="912706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>
                <a:latin typeface="Arial Narrow" pitchFamily="34" charset="0"/>
              </a:rPr>
              <a:t>Upward</a:t>
            </a:r>
          </a:p>
          <a:p>
            <a:pPr defTabSz="912706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 err="1">
                <a:latin typeface="Arial Narrow" pitchFamily="34" charset="0"/>
              </a:rPr>
              <a:t>LiTER</a:t>
            </a:r>
            <a:endParaRPr lang="en-US" i="0" dirty="0">
              <a:latin typeface="Arial Narrow" pitchFamily="34" charset="0"/>
            </a:endParaRPr>
          </a:p>
        </p:txBody>
      </p:sp>
      <p:sp>
        <p:nvSpPr>
          <p:cNvPr id="235" name="Oval 19"/>
          <p:cNvSpPr>
            <a:spLocks noChangeArrowheads="1"/>
          </p:cNvSpPr>
          <p:nvPr/>
        </p:nvSpPr>
        <p:spPr bwMode="auto">
          <a:xfrm>
            <a:off x="3200400" y="403860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236" name="Oval 19"/>
          <p:cNvSpPr>
            <a:spLocks noChangeArrowheads="1"/>
          </p:cNvSpPr>
          <p:nvPr/>
        </p:nvSpPr>
        <p:spPr bwMode="auto">
          <a:xfrm>
            <a:off x="4206876" y="464820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238" name="Oval 19"/>
          <p:cNvSpPr>
            <a:spLocks noChangeArrowheads="1"/>
          </p:cNvSpPr>
          <p:nvPr/>
        </p:nvSpPr>
        <p:spPr bwMode="auto">
          <a:xfrm>
            <a:off x="4206876" y="338328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242" name="Rectangle 20"/>
          <p:cNvSpPr>
            <a:spLocks noChangeArrowheads="1"/>
          </p:cNvSpPr>
          <p:nvPr/>
        </p:nvSpPr>
        <p:spPr bwMode="auto">
          <a:xfrm>
            <a:off x="3352800" y="5791200"/>
            <a:ext cx="1477962" cy="22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defTabSz="912706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>
                <a:latin typeface="Arial Narrow" pitchFamily="34" charset="0"/>
              </a:rPr>
              <a:t>4 coil AE antenna</a:t>
            </a:r>
          </a:p>
        </p:txBody>
      </p:sp>
      <p:sp>
        <p:nvSpPr>
          <p:cNvPr id="245" name="Rectangle 20"/>
          <p:cNvSpPr>
            <a:spLocks noChangeArrowheads="1"/>
          </p:cNvSpPr>
          <p:nvPr/>
        </p:nvSpPr>
        <p:spPr bwMode="auto">
          <a:xfrm>
            <a:off x="2362200" y="6019800"/>
            <a:ext cx="25908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algn="ctr" defTabSz="912706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>
                <a:latin typeface="Arial Narrow" pitchFamily="34" charset="0"/>
              </a:rPr>
              <a:t>Establish control of:</a:t>
            </a:r>
          </a:p>
        </p:txBody>
      </p:sp>
      <p:sp>
        <p:nvSpPr>
          <p:cNvPr id="252" name="Oval 19"/>
          <p:cNvSpPr>
            <a:spLocks noChangeArrowheads="1"/>
          </p:cNvSpPr>
          <p:nvPr/>
        </p:nvSpPr>
        <p:spPr bwMode="auto">
          <a:xfrm>
            <a:off x="2514600" y="5807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255" name="Oval 19"/>
          <p:cNvSpPr>
            <a:spLocks noChangeArrowheads="1"/>
          </p:cNvSpPr>
          <p:nvPr/>
        </p:nvSpPr>
        <p:spPr bwMode="auto">
          <a:xfrm>
            <a:off x="3216276" y="5805489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cxnSp>
        <p:nvCxnSpPr>
          <p:cNvPr id="256" name="Straight Connector 114"/>
          <p:cNvCxnSpPr>
            <a:cxnSpLocks noChangeShapeType="1"/>
          </p:cNvCxnSpPr>
          <p:nvPr/>
        </p:nvCxnSpPr>
        <p:spPr bwMode="auto">
          <a:xfrm flipH="1">
            <a:off x="1371600" y="2667000"/>
            <a:ext cx="39624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75" name="TextBox 26"/>
          <p:cNvSpPr txBox="1">
            <a:spLocks noChangeArrowheads="1"/>
          </p:cNvSpPr>
          <p:nvPr/>
        </p:nvSpPr>
        <p:spPr bwMode="auto">
          <a:xfrm>
            <a:off x="2362201" y="1253162"/>
            <a:ext cx="2944368" cy="270836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18285" rIns="91429" bIns="36572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l-PL" sz="1400" i="0" dirty="0" smtClean="0">
                <a:latin typeface="+mn-lt"/>
                <a:ea typeface="MS PGothic" pitchFamily="34" charset="-128"/>
              </a:rPr>
              <a:t>1.5 </a:t>
            </a:r>
            <a:r>
              <a:rPr lang="en-US" sz="1400" i="0" dirty="0" smtClean="0">
                <a:latin typeface="+mn-lt"/>
                <a:ea typeface="MS PGothic" pitchFamily="34" charset="-128"/>
                <a:sym typeface="Wingdings" pitchFamily="2" charset="2"/>
              </a:rPr>
              <a:t></a:t>
            </a:r>
            <a:r>
              <a:rPr lang="pl-PL" sz="1400" i="0" dirty="0" smtClean="0">
                <a:latin typeface="+mn-lt"/>
                <a:ea typeface="MS PGothic" pitchFamily="34" charset="-128"/>
              </a:rPr>
              <a:t> 2 MA, 1s </a:t>
            </a:r>
            <a:r>
              <a:rPr lang="en-US" sz="1400" i="0" dirty="0" smtClean="0">
                <a:latin typeface="+mn-lt"/>
                <a:ea typeface="MS PGothic" pitchFamily="34" charset="-128"/>
                <a:sym typeface="Wingdings" pitchFamily="2" charset="2"/>
              </a:rPr>
              <a:t></a:t>
            </a:r>
            <a:r>
              <a:rPr lang="pl-PL" sz="1400" i="0" dirty="0" smtClean="0">
                <a:latin typeface="+mn-lt"/>
                <a:ea typeface="MS PGothic" pitchFamily="34" charset="-128"/>
              </a:rPr>
              <a:t> 5s</a:t>
            </a:r>
            <a:endParaRPr lang="pl-PL" sz="1400" i="0" dirty="0">
              <a:latin typeface="+mn-lt"/>
              <a:ea typeface="MS PGothic" pitchFamily="34" charset="-128"/>
            </a:endParaRPr>
          </a:p>
        </p:txBody>
      </p:sp>
      <p:sp>
        <p:nvSpPr>
          <p:cNvPr id="76" name="TextBox 26"/>
          <p:cNvSpPr txBox="1">
            <a:spLocks noChangeArrowheads="1"/>
          </p:cNvSpPr>
          <p:nvPr/>
        </p:nvSpPr>
        <p:spPr bwMode="auto">
          <a:xfrm>
            <a:off x="76200" y="1253158"/>
            <a:ext cx="2209800" cy="27084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18285" rIns="91429" bIns="36572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400" i="0" dirty="0">
                <a:latin typeface="+mn-lt"/>
                <a:ea typeface="MS PGothic" pitchFamily="34" charset="-128"/>
              </a:rPr>
              <a:t>Upgrade Outage</a:t>
            </a:r>
          </a:p>
        </p:txBody>
      </p:sp>
      <p:sp>
        <p:nvSpPr>
          <p:cNvPr id="82" name="Oval 19"/>
          <p:cNvSpPr>
            <a:spLocks noChangeArrowheads="1"/>
          </p:cNvSpPr>
          <p:nvPr/>
        </p:nvSpPr>
        <p:spPr bwMode="auto">
          <a:xfrm>
            <a:off x="3063876" y="2238376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83" name="Rectangle 20"/>
          <p:cNvSpPr>
            <a:spLocks noChangeArrowheads="1"/>
          </p:cNvSpPr>
          <p:nvPr/>
        </p:nvSpPr>
        <p:spPr bwMode="auto">
          <a:xfrm>
            <a:off x="2286000" y="2051050"/>
            <a:ext cx="1143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defTabSz="912706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i="0" dirty="0">
                <a:latin typeface="Arial Narrow" pitchFamily="34" charset="0"/>
              </a:rPr>
              <a:t>Upgraded CHI for ~0.5MA</a:t>
            </a:r>
          </a:p>
        </p:txBody>
      </p:sp>
      <p:sp>
        <p:nvSpPr>
          <p:cNvPr id="84" name="Oval 19"/>
          <p:cNvSpPr>
            <a:spLocks noChangeArrowheads="1"/>
          </p:cNvSpPr>
          <p:nvPr/>
        </p:nvSpPr>
        <p:spPr bwMode="auto">
          <a:xfrm>
            <a:off x="3032126" y="525780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3032125" y="5257800"/>
            <a:ext cx="838200" cy="22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3" tIns="45706" rIns="91413" bIns="45706">
            <a:spAutoFit/>
          </a:bodyPr>
          <a:lstStyle/>
          <a:p>
            <a:pPr algn="ctr" defTabSz="912706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 smtClean="0">
                <a:latin typeface="Arial Narrow" pitchFamily="34" charset="0"/>
              </a:rPr>
              <a:t>High </a:t>
            </a:r>
            <a:r>
              <a:rPr lang="en-US" i="0" dirty="0" err="1" smtClean="0">
                <a:latin typeface="Arial Narrow" pitchFamily="34" charset="0"/>
              </a:rPr>
              <a:t>k</a:t>
            </a:r>
            <a:r>
              <a:rPr lang="en-US" i="0" baseline="-25000" dirty="0" err="1" smtClean="0">
                <a:latin typeface="Symbol" pitchFamily="18" charset="2"/>
              </a:rPr>
              <a:t>q</a:t>
            </a:r>
            <a:endParaRPr lang="en-US" i="0" baseline="-25000" dirty="0">
              <a:latin typeface="Symbol" pitchFamily="18" charset="2"/>
            </a:endParaRPr>
          </a:p>
        </p:txBody>
      </p:sp>
      <p:sp>
        <p:nvSpPr>
          <p:cNvPr id="86" name="Oval 19"/>
          <p:cNvSpPr>
            <a:spLocks noChangeArrowheads="1"/>
          </p:cNvSpPr>
          <p:nvPr/>
        </p:nvSpPr>
        <p:spPr bwMode="auto">
          <a:xfrm>
            <a:off x="2819400" y="5038726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2955925" y="5029200"/>
            <a:ext cx="1143000" cy="1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defTabSz="912706" eaLnBrk="0" hangingPunct="0">
              <a:lnSpc>
                <a:spcPct val="50000"/>
              </a:lnSpc>
              <a:spcBef>
                <a:spcPct val="20000"/>
              </a:spcBef>
            </a:pPr>
            <a:r>
              <a:rPr lang="en-US" i="0" dirty="0" smtClean="0">
                <a:latin typeface="Symbol" pitchFamily="18" charset="2"/>
              </a:rPr>
              <a:t>d</a:t>
            </a:r>
            <a:r>
              <a:rPr lang="en-US" i="0" dirty="0" smtClean="0">
                <a:latin typeface="Arial Narrow" pitchFamily="34" charset="0"/>
              </a:rPr>
              <a:t>B </a:t>
            </a:r>
            <a:r>
              <a:rPr lang="en-US" i="0" dirty="0" err="1" smtClean="0">
                <a:latin typeface="Arial Narrow" pitchFamily="34" charset="0"/>
              </a:rPr>
              <a:t>polarimetry</a:t>
            </a:r>
            <a:endParaRPr lang="en-US" i="0" baseline="-25000" dirty="0">
              <a:latin typeface="Symbol" pitchFamily="18" charset="2"/>
            </a:endParaRPr>
          </a:p>
        </p:txBody>
      </p:sp>
      <p:sp>
        <p:nvSpPr>
          <p:cNvPr id="88" name="Rectangle 20"/>
          <p:cNvSpPr>
            <a:spLocks noChangeArrowheads="1"/>
          </p:cNvSpPr>
          <p:nvPr/>
        </p:nvSpPr>
        <p:spPr bwMode="auto">
          <a:xfrm>
            <a:off x="2819400" y="2438400"/>
            <a:ext cx="130175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3" tIns="45706" rIns="0" bIns="45706">
            <a:spAutoFit/>
          </a:bodyPr>
          <a:lstStyle/>
          <a:p>
            <a:pPr algn="r" defTabSz="912706" eaLnBrk="0" hangingPunct="0">
              <a:lnSpc>
                <a:spcPct val="70000"/>
              </a:lnSpc>
            </a:pPr>
            <a:r>
              <a:rPr lang="en-US" i="0" dirty="0">
                <a:latin typeface="Arial Narrow" pitchFamily="34" charset="0"/>
              </a:rPr>
              <a:t>1</a:t>
            </a:r>
            <a:r>
              <a:rPr lang="en-US" i="0" dirty="0" smtClean="0">
                <a:latin typeface="Arial Narrow" pitchFamily="34" charset="0"/>
              </a:rPr>
              <a:t> MW ECH/EBW</a:t>
            </a:r>
            <a:endParaRPr lang="en-US" i="0" dirty="0">
              <a:latin typeface="Arial Narrow" pitchFamily="34" charset="0"/>
            </a:endParaRPr>
          </a:p>
        </p:txBody>
      </p:sp>
      <p:sp>
        <p:nvSpPr>
          <p:cNvPr id="89" name="Oval 19"/>
          <p:cNvSpPr>
            <a:spLocks noChangeAspect="1" noChangeArrowheads="1"/>
          </p:cNvSpPr>
          <p:nvPr/>
        </p:nvSpPr>
        <p:spPr bwMode="auto">
          <a:xfrm>
            <a:off x="4206876" y="245745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</a:pPr>
            <a:endParaRPr lang="en-US" i="0" dirty="0">
              <a:latin typeface="Arial Narrow" pitchFamily="34" charset="0"/>
            </a:endParaRPr>
          </a:p>
        </p:txBody>
      </p:sp>
      <p:sp>
        <p:nvSpPr>
          <p:cNvPr id="90" name="Oval 19"/>
          <p:cNvSpPr>
            <a:spLocks noChangeArrowheads="1"/>
          </p:cNvSpPr>
          <p:nvPr/>
        </p:nvSpPr>
        <p:spPr bwMode="auto">
          <a:xfrm>
            <a:off x="4926013" y="220980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91" name="Rectangle 20"/>
          <p:cNvSpPr>
            <a:spLocks noChangeArrowheads="1"/>
          </p:cNvSpPr>
          <p:nvPr/>
        </p:nvSpPr>
        <p:spPr bwMode="auto">
          <a:xfrm>
            <a:off x="4038600" y="2087563"/>
            <a:ext cx="1192212" cy="35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defTabSz="912706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>
                <a:latin typeface="Arial Narrow" pitchFamily="34" charset="0"/>
              </a:rPr>
              <a:t>up to </a:t>
            </a:r>
            <a:r>
              <a:rPr lang="en-US" i="0" dirty="0" smtClean="0">
                <a:latin typeface="Arial Narrow" pitchFamily="34" charset="0"/>
              </a:rPr>
              <a:t>0.5 MA </a:t>
            </a:r>
            <a:r>
              <a:rPr lang="en-US" i="0" dirty="0">
                <a:latin typeface="Arial Narrow" pitchFamily="34" charset="0"/>
              </a:rPr>
              <a:t>plasma gun</a:t>
            </a:r>
          </a:p>
        </p:txBody>
      </p:sp>
      <p:sp>
        <p:nvSpPr>
          <p:cNvPr id="92" name="Rectangle 20"/>
          <p:cNvSpPr>
            <a:spLocks noChangeArrowheads="1"/>
          </p:cNvSpPr>
          <p:nvPr/>
        </p:nvSpPr>
        <p:spPr bwMode="auto">
          <a:xfrm>
            <a:off x="3352800" y="2697481"/>
            <a:ext cx="838200" cy="53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3" tIns="45706" rIns="91413" bIns="45706">
            <a:spAutoFit/>
          </a:bodyPr>
          <a:lstStyle/>
          <a:p>
            <a:pPr algn="r" defTabSz="912706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i="0" dirty="0">
                <a:latin typeface="Arial Narrow" pitchFamily="34" charset="0"/>
              </a:rPr>
              <a:t>Lower </a:t>
            </a:r>
            <a:r>
              <a:rPr lang="en-US" i="0" dirty="0" err="1">
                <a:latin typeface="Arial Narrow" pitchFamily="34" charset="0"/>
              </a:rPr>
              <a:t>divertor</a:t>
            </a:r>
            <a:r>
              <a:rPr lang="en-US" i="0" dirty="0">
                <a:latin typeface="Arial Narrow" pitchFamily="34" charset="0"/>
              </a:rPr>
              <a:t> </a:t>
            </a:r>
            <a:r>
              <a:rPr lang="en-US" i="0" dirty="0" err="1">
                <a:latin typeface="Arial Narrow" pitchFamily="34" charset="0"/>
              </a:rPr>
              <a:t>cryo</a:t>
            </a:r>
            <a:r>
              <a:rPr lang="en-US" i="0" dirty="0">
                <a:latin typeface="Arial Narrow" pitchFamily="34" charset="0"/>
              </a:rPr>
              <a:t>-pump</a:t>
            </a:r>
          </a:p>
        </p:txBody>
      </p:sp>
      <p:sp>
        <p:nvSpPr>
          <p:cNvPr id="93" name="Oval 19"/>
          <p:cNvSpPr>
            <a:spLocks noChangeArrowheads="1"/>
          </p:cNvSpPr>
          <p:nvPr/>
        </p:nvSpPr>
        <p:spPr bwMode="auto">
          <a:xfrm>
            <a:off x="4206876" y="28352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96" name="Oval 19"/>
          <p:cNvSpPr>
            <a:spLocks noChangeArrowheads="1"/>
          </p:cNvSpPr>
          <p:nvPr/>
        </p:nvSpPr>
        <p:spPr bwMode="auto">
          <a:xfrm>
            <a:off x="4587876" y="556260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97" name="Rectangle 20"/>
          <p:cNvSpPr>
            <a:spLocks noChangeArrowheads="1"/>
          </p:cNvSpPr>
          <p:nvPr/>
        </p:nvSpPr>
        <p:spPr bwMode="auto">
          <a:xfrm>
            <a:off x="2987675" y="5562600"/>
            <a:ext cx="1524000" cy="13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912706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 smtClean="0">
                <a:latin typeface="Arial Narrow" pitchFamily="34" charset="0"/>
              </a:rPr>
              <a:t>Charged fusion product</a:t>
            </a:r>
            <a:endParaRPr lang="en-US" i="0" dirty="0">
              <a:latin typeface="Arial Narrow" pitchFamily="34" charset="0"/>
            </a:endParaRPr>
          </a:p>
        </p:txBody>
      </p:sp>
      <p:sp>
        <p:nvSpPr>
          <p:cNvPr id="112" name="Oval 19"/>
          <p:cNvSpPr>
            <a:spLocks noChangeArrowheads="1"/>
          </p:cNvSpPr>
          <p:nvPr/>
        </p:nvSpPr>
        <p:spPr bwMode="auto">
          <a:xfrm>
            <a:off x="5105400" y="28352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113" name="Rectangle 20"/>
          <p:cNvSpPr>
            <a:spLocks noChangeArrowheads="1"/>
          </p:cNvSpPr>
          <p:nvPr/>
        </p:nvSpPr>
        <p:spPr bwMode="auto">
          <a:xfrm>
            <a:off x="4419600" y="2667001"/>
            <a:ext cx="914400" cy="563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3" tIns="45706" rIns="91413" bIns="45706">
            <a:spAutoFit/>
          </a:bodyPr>
          <a:lstStyle/>
          <a:p>
            <a:pPr algn="ctr" defTabSz="912706" eaLnBrk="0" hangingPunct="0">
              <a:lnSpc>
                <a:spcPct val="85000"/>
              </a:lnSpc>
              <a:spcBef>
                <a:spcPct val="20000"/>
              </a:spcBef>
            </a:pPr>
            <a:r>
              <a:rPr lang="en-US" i="0" dirty="0" smtClean="0">
                <a:latin typeface="Arial Narrow" pitchFamily="34" charset="0"/>
              </a:rPr>
              <a:t>High-Z   PFC diagnostics</a:t>
            </a:r>
            <a:endParaRPr lang="en-US" i="0" dirty="0">
              <a:latin typeface="Arial Narrow" pitchFamily="34" charset="0"/>
            </a:endParaRPr>
          </a:p>
        </p:txBody>
      </p:sp>
      <p:sp>
        <p:nvSpPr>
          <p:cNvPr id="114" name="Rectangle 20"/>
          <p:cNvSpPr>
            <a:spLocks noChangeArrowheads="1"/>
          </p:cNvSpPr>
          <p:nvPr/>
        </p:nvSpPr>
        <p:spPr bwMode="auto">
          <a:xfrm>
            <a:off x="4008438" y="3810001"/>
            <a:ext cx="868362" cy="53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defTabSz="912706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i="0" dirty="0" smtClean="0">
                <a:latin typeface="Arial Narrow" pitchFamily="34" charset="0"/>
              </a:rPr>
              <a:t>LLD using </a:t>
            </a:r>
            <a:r>
              <a:rPr lang="en-US" i="0" dirty="0" err="1" smtClean="0">
                <a:latin typeface="Arial Narrow" pitchFamily="34" charset="0"/>
              </a:rPr>
              <a:t>bakeable</a:t>
            </a:r>
            <a:r>
              <a:rPr lang="en-US" i="0" dirty="0" smtClean="0">
                <a:latin typeface="Arial Narrow" pitchFamily="34" charset="0"/>
              </a:rPr>
              <a:t> </a:t>
            </a:r>
            <a:r>
              <a:rPr lang="en-US" i="0" dirty="0" err="1" smtClean="0">
                <a:latin typeface="Arial Narrow" pitchFamily="34" charset="0"/>
              </a:rPr>
              <a:t>cryo</a:t>
            </a:r>
            <a:r>
              <a:rPr lang="en-US" i="0" dirty="0" smtClean="0">
                <a:latin typeface="Arial Narrow" pitchFamily="34" charset="0"/>
              </a:rPr>
              <a:t>-baffle</a:t>
            </a:r>
            <a:endParaRPr lang="en-US" i="0" dirty="0">
              <a:latin typeface="Arial Narrow" pitchFamily="34" charset="0"/>
            </a:endParaRPr>
          </a:p>
        </p:txBody>
      </p:sp>
      <p:sp>
        <p:nvSpPr>
          <p:cNvPr id="115" name="Oval 19"/>
          <p:cNvSpPr>
            <a:spLocks noChangeArrowheads="1"/>
          </p:cNvSpPr>
          <p:nvPr/>
        </p:nvSpPr>
        <p:spPr bwMode="auto">
          <a:xfrm>
            <a:off x="4740276" y="39782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80" name="Rectangle 20"/>
          <p:cNvSpPr>
            <a:spLocks noChangeArrowheads="1"/>
          </p:cNvSpPr>
          <p:nvPr/>
        </p:nvSpPr>
        <p:spPr bwMode="auto">
          <a:xfrm>
            <a:off x="4419600" y="6400800"/>
            <a:ext cx="1066800" cy="18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defTabSz="912706" eaLnBrk="0" hangingPunct="0">
              <a:lnSpc>
                <a:spcPct val="50000"/>
              </a:lnSpc>
              <a:spcBef>
                <a:spcPct val="20000"/>
              </a:spcBef>
            </a:pPr>
            <a:r>
              <a:rPr lang="en-US" i="0" dirty="0" err="1">
                <a:latin typeface="Arial Narrow" pitchFamily="34" charset="0"/>
              </a:rPr>
              <a:t>Divertor</a:t>
            </a:r>
            <a:r>
              <a:rPr lang="en-US" i="0" dirty="0">
                <a:latin typeface="Arial Narrow" pitchFamily="34" charset="0"/>
              </a:rPr>
              <a:t> </a:t>
            </a:r>
            <a:r>
              <a:rPr lang="en-US" i="0" dirty="0" err="1">
                <a:latin typeface="Arial Narrow" pitchFamily="34" charset="0"/>
              </a:rPr>
              <a:t>P</a:t>
            </a:r>
            <a:r>
              <a:rPr lang="en-US" i="0" baseline="-25000" dirty="0" err="1">
                <a:latin typeface="Arial Narrow" pitchFamily="34" charset="0"/>
              </a:rPr>
              <a:t>rad</a:t>
            </a:r>
            <a:endParaRPr lang="en-US" i="0" baseline="-25000" dirty="0">
              <a:latin typeface="Arial Narrow" pitchFamily="34" charset="0"/>
            </a:endParaRPr>
          </a:p>
        </p:txBody>
      </p:sp>
      <p:sp>
        <p:nvSpPr>
          <p:cNvPr id="81" name="Oval 19"/>
          <p:cNvSpPr>
            <a:spLocks noChangeArrowheads="1"/>
          </p:cNvSpPr>
          <p:nvPr/>
        </p:nvSpPr>
        <p:spPr bwMode="auto">
          <a:xfrm>
            <a:off x="4724400" y="624840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94" name="Oval 19"/>
          <p:cNvSpPr>
            <a:spLocks noChangeArrowheads="1"/>
          </p:cNvSpPr>
          <p:nvPr/>
        </p:nvSpPr>
        <p:spPr bwMode="auto">
          <a:xfrm>
            <a:off x="2835276" y="624840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95" name="Rectangle 20"/>
          <p:cNvSpPr>
            <a:spLocks noChangeArrowheads="1"/>
          </p:cNvSpPr>
          <p:nvPr/>
        </p:nvSpPr>
        <p:spPr bwMode="auto">
          <a:xfrm>
            <a:off x="3200401" y="6400801"/>
            <a:ext cx="868363" cy="223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defTabSz="912706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>
                <a:latin typeface="Arial Narrow" pitchFamily="34" charset="0"/>
              </a:rPr>
              <a:t>Rotation</a:t>
            </a:r>
          </a:p>
        </p:txBody>
      </p:sp>
      <p:sp>
        <p:nvSpPr>
          <p:cNvPr id="111" name="Oval 19"/>
          <p:cNvSpPr>
            <a:spLocks noChangeArrowheads="1"/>
          </p:cNvSpPr>
          <p:nvPr/>
        </p:nvSpPr>
        <p:spPr bwMode="auto">
          <a:xfrm>
            <a:off x="3292476" y="624840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116" name="Rectangle 20"/>
          <p:cNvSpPr>
            <a:spLocks noChangeArrowheads="1"/>
          </p:cNvSpPr>
          <p:nvPr/>
        </p:nvSpPr>
        <p:spPr bwMode="auto">
          <a:xfrm>
            <a:off x="2209800" y="6408738"/>
            <a:ext cx="990600" cy="223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algn="ctr" defTabSz="912706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i="0" dirty="0">
                <a:latin typeface="Arial Narrow" pitchFamily="34" charset="0"/>
              </a:rPr>
              <a:t>Snowflake</a:t>
            </a:r>
            <a:endParaRPr lang="en-US" i="0" baseline="-25000" dirty="0">
              <a:latin typeface="Arial Narrow" pitchFamily="34" charset="0"/>
            </a:endParaRPr>
          </a:p>
        </p:txBody>
      </p:sp>
      <p:sp>
        <p:nvSpPr>
          <p:cNvPr id="117" name="Rectangle 20"/>
          <p:cNvSpPr>
            <a:spLocks noChangeArrowheads="1"/>
          </p:cNvSpPr>
          <p:nvPr/>
        </p:nvSpPr>
        <p:spPr bwMode="auto">
          <a:xfrm>
            <a:off x="4084638" y="6324601"/>
            <a:ext cx="487363" cy="239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3" tIns="45706" rIns="91413" bIns="45706">
            <a:spAutoFit/>
          </a:bodyPr>
          <a:lstStyle/>
          <a:p>
            <a:pPr defTabSz="912706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i="0" dirty="0" err="1">
                <a:latin typeface="Arial Narrow" pitchFamily="34" charset="0"/>
              </a:rPr>
              <a:t>q</a:t>
            </a:r>
            <a:r>
              <a:rPr lang="en-US" i="0" baseline="-25000" dirty="0" err="1">
                <a:latin typeface="Arial Narrow" pitchFamily="34" charset="0"/>
              </a:rPr>
              <a:t>min</a:t>
            </a:r>
            <a:endParaRPr lang="en-US" i="0" dirty="0">
              <a:latin typeface="Arial Narrow" pitchFamily="34" charset="0"/>
            </a:endParaRPr>
          </a:p>
        </p:txBody>
      </p:sp>
      <p:sp>
        <p:nvSpPr>
          <p:cNvPr id="118" name="Oval 19"/>
          <p:cNvSpPr>
            <a:spLocks noChangeArrowheads="1"/>
          </p:cNvSpPr>
          <p:nvPr/>
        </p:nvSpPr>
        <p:spPr bwMode="auto">
          <a:xfrm>
            <a:off x="4237038" y="624840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sp>
        <p:nvSpPr>
          <p:cNvPr id="119" name="Oval 19"/>
          <p:cNvSpPr>
            <a:spLocks noChangeArrowheads="1"/>
          </p:cNvSpPr>
          <p:nvPr/>
        </p:nvSpPr>
        <p:spPr bwMode="auto">
          <a:xfrm>
            <a:off x="3090673" y="6248401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endParaRPr lang="en-US" i="0" dirty="0">
              <a:latin typeface="Helvetica" pitchFamily="34" charset="0"/>
            </a:endParaRPr>
          </a:p>
        </p:txBody>
      </p:sp>
      <p:grpSp>
        <p:nvGrpSpPr>
          <p:cNvPr id="2" name="Group 119"/>
          <p:cNvGrpSpPr/>
          <p:nvPr/>
        </p:nvGrpSpPr>
        <p:grpSpPr>
          <a:xfrm>
            <a:off x="3124200" y="6400792"/>
            <a:ext cx="152400" cy="223250"/>
            <a:chOff x="5638800" y="5334000"/>
            <a:chExt cx="152400" cy="223251"/>
          </a:xfrm>
        </p:grpSpPr>
        <p:sp>
          <p:nvSpPr>
            <p:cNvPr id="121" name="Rectangle 20"/>
            <p:cNvSpPr>
              <a:spLocks noChangeArrowheads="1"/>
            </p:cNvSpPr>
            <p:nvPr/>
          </p:nvSpPr>
          <p:spPr bwMode="auto">
            <a:xfrm>
              <a:off x="5638801" y="5334000"/>
              <a:ext cx="152399" cy="2232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45712" rIns="0" bIns="45712">
              <a:spAutoFit/>
            </a:bodyPr>
            <a:lstStyle/>
            <a:p>
              <a:pPr defTabSz="912706" eaLnBrk="0" hangingPunct="0">
                <a:lnSpc>
                  <a:spcPct val="70000"/>
                </a:lnSpc>
                <a:spcBef>
                  <a:spcPct val="20000"/>
                </a:spcBef>
              </a:pPr>
              <a:r>
                <a:rPr lang="en-US" i="0" dirty="0" smtClean="0">
                  <a:latin typeface="Arial Narrow" pitchFamily="34" charset="0"/>
                </a:rPr>
                <a:t>n</a:t>
              </a:r>
              <a:r>
                <a:rPr lang="en-US" i="0" baseline="-25000" dirty="0" smtClean="0">
                  <a:latin typeface="Arial Narrow" pitchFamily="34" charset="0"/>
                </a:rPr>
                <a:t>e</a:t>
              </a:r>
              <a:endParaRPr lang="en-US" i="0" baseline="-25000" dirty="0">
                <a:latin typeface="Arial Narrow" pitchFamily="34" charset="0"/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 bwMode="auto">
            <a:xfrm>
              <a:off x="5638800" y="5367528"/>
              <a:ext cx="82296" cy="0"/>
            </a:xfrm>
            <a:prstGeom prst="line">
              <a:avLst/>
            </a:prstGeom>
            <a:noFill/>
            <a:ln w="158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9" name="Straight Connector 114"/>
          <p:cNvCxnSpPr>
            <a:cxnSpLocks noChangeShapeType="1"/>
          </p:cNvCxnSpPr>
          <p:nvPr/>
        </p:nvCxnSpPr>
        <p:spPr bwMode="auto">
          <a:xfrm flipH="1">
            <a:off x="1371600" y="1828800"/>
            <a:ext cx="39624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00" name="Right Arrow 99"/>
          <p:cNvSpPr/>
          <p:nvPr/>
        </p:nvSpPr>
        <p:spPr bwMode="auto">
          <a:xfrm rot="10800000">
            <a:off x="4114800" y="1905000"/>
            <a:ext cx="1676400" cy="152399"/>
          </a:xfrm>
          <a:prstGeom prst="rightArrow">
            <a:avLst>
              <a:gd name="adj1" fmla="val 74407"/>
              <a:gd name="adj2" fmla="val 50000"/>
            </a:avLst>
          </a:prstGeom>
          <a:ln w="31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 smtClean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486400" y="1676400"/>
            <a:ext cx="3657600" cy="196975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45714" rIns="91429" bIns="45714" rtlCol="0">
            <a:spAutoFit/>
          </a:bodyPr>
          <a:lstStyle/>
          <a:p>
            <a:pPr marL="169843" indent="-169843">
              <a:buFont typeface="Arial" pitchFamily="34" charset="0"/>
              <a:buChar char="•"/>
            </a:pPr>
            <a:r>
              <a:rPr lang="en-US" sz="1800" b="0" i="0" dirty="0" err="1" smtClean="0"/>
              <a:t>Cryo</a:t>
            </a:r>
            <a:r>
              <a:rPr lang="en-US" sz="1800" b="0" i="0" dirty="0" smtClean="0"/>
              <a:t>-pump, high-Z tile row on </a:t>
            </a:r>
            <a:r>
              <a:rPr lang="en-US" sz="1800" b="0" i="0" dirty="0" err="1" smtClean="0"/>
              <a:t>cryo</a:t>
            </a:r>
            <a:r>
              <a:rPr lang="en-US" sz="1800" b="0" i="0" dirty="0" smtClean="0"/>
              <a:t>-baffle, and partial NCC would be installed in-vessel during ~1 year outage between FY2016 and FY2017</a:t>
            </a:r>
          </a:p>
          <a:p>
            <a:pPr marL="452385" lvl="1" indent="-223812">
              <a:buFont typeface="Wingdings" pitchFamily="2" charset="2"/>
              <a:buChar char="Ø"/>
            </a:pPr>
            <a:r>
              <a:rPr lang="en-US" sz="1600" b="0" i="0" dirty="0" smtClean="0">
                <a:solidFill>
                  <a:schemeClr val="accent2"/>
                </a:solidFill>
              </a:rPr>
              <a:t>NSTX-U would operate 1</a:t>
            </a:r>
            <a:r>
              <a:rPr lang="en-US" sz="1600" b="0" i="0" baseline="30000" dirty="0" smtClean="0">
                <a:solidFill>
                  <a:schemeClr val="accent2"/>
                </a:solidFill>
              </a:rPr>
              <a:t>st</a:t>
            </a:r>
            <a:r>
              <a:rPr lang="en-US" sz="1600" b="0" i="0" dirty="0" smtClean="0">
                <a:solidFill>
                  <a:schemeClr val="accent2"/>
                </a:solidFill>
              </a:rPr>
              <a:t> half of FY2016 and 2</a:t>
            </a:r>
            <a:r>
              <a:rPr lang="en-US" sz="1600" b="0" i="0" baseline="30000" dirty="0" smtClean="0">
                <a:solidFill>
                  <a:schemeClr val="accent2"/>
                </a:solidFill>
              </a:rPr>
              <a:t>nd</a:t>
            </a:r>
            <a:r>
              <a:rPr lang="en-US" sz="1600" b="0" i="0" dirty="0" smtClean="0">
                <a:solidFill>
                  <a:schemeClr val="accent2"/>
                </a:solidFill>
              </a:rPr>
              <a:t> half of FY2017</a:t>
            </a:r>
            <a:endParaRPr lang="en-US" sz="1600" b="0" i="0" dirty="0">
              <a:solidFill>
                <a:schemeClr val="accent2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541016" y="1551801"/>
            <a:ext cx="354584" cy="27699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i="0" dirty="0" smtClean="0"/>
              <a:t>16</a:t>
            </a:r>
            <a:endParaRPr lang="en-US" i="0" dirty="0"/>
          </a:p>
        </p:txBody>
      </p:sp>
      <p:sp>
        <p:nvSpPr>
          <p:cNvPr id="106" name="TextBox 105"/>
          <p:cNvSpPr txBox="1"/>
          <p:nvPr/>
        </p:nvSpPr>
        <p:spPr>
          <a:xfrm>
            <a:off x="3150616" y="1551801"/>
            <a:ext cx="354584" cy="27699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i="0" dirty="0" smtClean="0"/>
              <a:t>14</a:t>
            </a:r>
            <a:endParaRPr lang="en-US" i="0" dirty="0"/>
          </a:p>
        </p:txBody>
      </p:sp>
      <p:sp>
        <p:nvSpPr>
          <p:cNvPr id="107" name="TextBox 106"/>
          <p:cNvSpPr txBox="1"/>
          <p:nvPr/>
        </p:nvSpPr>
        <p:spPr>
          <a:xfrm>
            <a:off x="4191000" y="1551801"/>
            <a:ext cx="354584" cy="27699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i="0" dirty="0" smtClean="0"/>
              <a:t>14</a:t>
            </a:r>
            <a:endParaRPr lang="en-US" i="0" dirty="0"/>
          </a:p>
        </p:txBody>
      </p:sp>
      <p:sp>
        <p:nvSpPr>
          <p:cNvPr id="108" name="TextBox 107"/>
          <p:cNvSpPr txBox="1"/>
          <p:nvPr/>
        </p:nvSpPr>
        <p:spPr>
          <a:xfrm>
            <a:off x="4800600" y="1551801"/>
            <a:ext cx="354584" cy="27699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i="0" dirty="0" smtClean="0"/>
              <a:t>16</a:t>
            </a:r>
            <a:endParaRPr lang="en-US" i="0" dirty="0"/>
          </a:p>
        </p:txBody>
      </p:sp>
      <p:sp>
        <p:nvSpPr>
          <p:cNvPr id="126" name="TextBox 96"/>
          <p:cNvSpPr txBox="1">
            <a:spLocks noChangeArrowheads="1"/>
          </p:cNvSpPr>
          <p:nvPr/>
        </p:nvSpPr>
        <p:spPr bwMode="auto">
          <a:xfrm>
            <a:off x="1219200" y="1499479"/>
            <a:ext cx="1219200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36572">
            <a:spAutoFit/>
          </a:bodyPr>
          <a:lstStyle/>
          <a:p>
            <a:pPr algn="ctr"/>
            <a:r>
              <a:rPr lang="en-US" sz="1600" i="0" dirty="0" smtClean="0">
                <a:solidFill>
                  <a:schemeClr val="accent2"/>
                </a:solidFill>
                <a:latin typeface="Arial Narrow" pitchFamily="34" charset="0"/>
              </a:rPr>
              <a:t>Run Weeks:</a:t>
            </a:r>
            <a:endParaRPr lang="en-US" sz="1600" i="0" dirty="0">
              <a:solidFill>
                <a:schemeClr val="accent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1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38915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 smtClean="0">
                <a:ea typeface="ＭＳ Ｐゴシック" pitchFamily="1" charset="-128"/>
              </a:rPr>
              <a:t>NSTX-U internal component staging supports goal to assess compatibility of high </a:t>
            </a:r>
            <a:r>
              <a:rPr lang="en-US" sz="2300" dirty="0" err="1" smtClean="0">
                <a:latin typeface="Symbol" pitchFamily="1" charset="2"/>
                <a:ea typeface="ＭＳ Ｐゴシック" pitchFamily="1" charset="-128"/>
              </a:rPr>
              <a:t>t</a:t>
            </a:r>
            <a:r>
              <a:rPr lang="en-US" sz="2300" baseline="-25000" dirty="0" err="1" smtClean="0">
                <a:ea typeface="ＭＳ Ｐゴシック" pitchFamily="1" charset="-128"/>
              </a:rPr>
              <a:t>E</a:t>
            </a:r>
            <a:r>
              <a:rPr lang="en-US" sz="2300" dirty="0" smtClean="0">
                <a:ea typeface="ＭＳ Ｐゴシック" pitchFamily="1" charset="-128"/>
              </a:rPr>
              <a:t> and</a:t>
            </a:r>
            <a:r>
              <a:rPr lang="en-US" sz="2300" dirty="0" smtClean="0">
                <a:latin typeface="Symbol" pitchFamily="1" charset="2"/>
                <a:ea typeface="ＭＳ Ｐゴシック" pitchFamily="1" charset="-128"/>
              </a:rPr>
              <a:t> b </a:t>
            </a:r>
            <a:r>
              <a:rPr lang="en-US" sz="2300" dirty="0" smtClean="0">
                <a:ea typeface="ＭＳ Ｐゴシック" pitchFamily="1" charset="-128"/>
              </a:rPr>
              <a:t>+ 100% NICD with metallic PFCs</a:t>
            </a:r>
          </a:p>
        </p:txBody>
      </p:sp>
      <p:cxnSp>
        <p:nvCxnSpPr>
          <p:cNvPr id="38917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8918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8919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8920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</p:cxnSp>
      <p:sp>
        <p:nvSpPr>
          <p:cNvPr id="3892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  <a:noFill/>
        </p:spPr>
        <p:txBody>
          <a:bodyPr/>
          <a:lstStyle/>
          <a:p>
            <a:fld id="{5CBF379A-17CD-4911-9356-2BE1C3AC467C}" type="slidenum">
              <a:rPr lang="en-US"/>
              <a:pPr/>
              <a:t>45</a:t>
            </a:fld>
            <a:endParaRPr lang="en-US"/>
          </a:p>
        </p:txBody>
      </p:sp>
      <p:grpSp>
        <p:nvGrpSpPr>
          <p:cNvPr id="2" name="Group 545"/>
          <p:cNvGrpSpPr>
            <a:grpSpLocks/>
          </p:cNvGrpSpPr>
          <p:nvPr/>
        </p:nvGrpSpPr>
        <p:grpSpPr bwMode="auto">
          <a:xfrm>
            <a:off x="317500" y="2466975"/>
            <a:ext cx="1270000" cy="3387725"/>
            <a:chOff x="334963" y="2170113"/>
            <a:chExt cx="1270000" cy="3387725"/>
          </a:xfrm>
        </p:grpSpPr>
        <p:cxnSp>
          <p:nvCxnSpPr>
            <p:cNvPr id="675" name="Straight Connector 674"/>
            <p:cNvCxnSpPr/>
            <p:nvPr/>
          </p:nvCxnSpPr>
          <p:spPr>
            <a:xfrm>
              <a:off x="334963" y="2787650"/>
              <a:ext cx="0" cy="212566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6" name="Straight Connector 675"/>
            <p:cNvCxnSpPr/>
            <p:nvPr/>
          </p:nvCxnSpPr>
          <p:spPr>
            <a:xfrm flipV="1">
              <a:off x="334963" y="2513013"/>
              <a:ext cx="123825" cy="2746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Straight Connector 676"/>
            <p:cNvCxnSpPr/>
            <p:nvPr/>
          </p:nvCxnSpPr>
          <p:spPr>
            <a:xfrm>
              <a:off x="334963" y="4913313"/>
              <a:ext cx="123825" cy="2746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Straight Connector 677"/>
            <p:cNvCxnSpPr/>
            <p:nvPr/>
          </p:nvCxnSpPr>
          <p:spPr>
            <a:xfrm flipV="1">
              <a:off x="454026" y="2170113"/>
              <a:ext cx="0" cy="3429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Straight Connector 678"/>
            <p:cNvCxnSpPr/>
            <p:nvPr/>
          </p:nvCxnSpPr>
          <p:spPr>
            <a:xfrm flipH="1">
              <a:off x="473076" y="2170113"/>
              <a:ext cx="13652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Straight Connector 679"/>
            <p:cNvCxnSpPr/>
            <p:nvPr/>
          </p:nvCxnSpPr>
          <p:spPr>
            <a:xfrm flipH="1">
              <a:off x="473076" y="5553075"/>
              <a:ext cx="13652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1" name="Straight Connector 680"/>
            <p:cNvCxnSpPr/>
            <p:nvPr/>
          </p:nvCxnSpPr>
          <p:spPr>
            <a:xfrm flipV="1">
              <a:off x="454026" y="5187950"/>
              <a:ext cx="0" cy="3698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2" name="Straight Connector 681"/>
            <p:cNvCxnSpPr/>
            <p:nvPr/>
          </p:nvCxnSpPr>
          <p:spPr>
            <a:xfrm flipH="1" flipV="1">
              <a:off x="658813" y="2170113"/>
              <a:ext cx="395288" cy="165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3" name="Straight Connector 682"/>
            <p:cNvCxnSpPr/>
            <p:nvPr/>
          </p:nvCxnSpPr>
          <p:spPr>
            <a:xfrm flipH="1" flipV="1">
              <a:off x="1089026" y="2376488"/>
              <a:ext cx="274637" cy="41116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Straight Connector 683"/>
            <p:cNvCxnSpPr/>
            <p:nvPr/>
          </p:nvCxnSpPr>
          <p:spPr>
            <a:xfrm flipH="1" flipV="1">
              <a:off x="1363663" y="2811463"/>
              <a:ext cx="157163" cy="48101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5" name="Straight Connector 684"/>
            <p:cNvCxnSpPr/>
            <p:nvPr/>
          </p:nvCxnSpPr>
          <p:spPr>
            <a:xfrm flipH="1" flipV="1">
              <a:off x="1522413" y="3336925"/>
              <a:ext cx="82550" cy="479425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Straight Connector 685"/>
            <p:cNvCxnSpPr/>
            <p:nvPr/>
          </p:nvCxnSpPr>
          <p:spPr>
            <a:xfrm rot="10800000" flipV="1">
              <a:off x="658813" y="5365750"/>
              <a:ext cx="395288" cy="165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Connector 686"/>
            <p:cNvCxnSpPr/>
            <p:nvPr/>
          </p:nvCxnSpPr>
          <p:spPr>
            <a:xfrm rot="10800000" flipV="1">
              <a:off x="1089026" y="4913313"/>
              <a:ext cx="274637" cy="41116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Straight Connector 687"/>
            <p:cNvCxnSpPr/>
            <p:nvPr/>
          </p:nvCxnSpPr>
          <p:spPr>
            <a:xfrm rot="10800000" flipV="1">
              <a:off x="1363663" y="4408488"/>
              <a:ext cx="157163" cy="48101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Straight Connector 688"/>
            <p:cNvCxnSpPr/>
            <p:nvPr/>
          </p:nvCxnSpPr>
          <p:spPr>
            <a:xfrm rot="10800000" flipV="1">
              <a:off x="1522413" y="3884613"/>
              <a:ext cx="82550" cy="481012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46"/>
          <p:cNvGrpSpPr>
            <a:grpSpLocks/>
          </p:cNvGrpSpPr>
          <p:nvPr/>
        </p:nvGrpSpPr>
        <p:grpSpPr bwMode="auto">
          <a:xfrm>
            <a:off x="1765300" y="2466976"/>
            <a:ext cx="1270000" cy="3392487"/>
            <a:chOff x="1773378" y="2703574"/>
            <a:chExt cx="1270102" cy="3392425"/>
          </a:xfrm>
        </p:grpSpPr>
        <p:grpSp>
          <p:nvGrpSpPr>
            <p:cNvPr id="4" name="Group 657"/>
            <p:cNvGrpSpPr>
              <a:grpSpLocks/>
            </p:cNvGrpSpPr>
            <p:nvPr/>
          </p:nvGrpSpPr>
          <p:grpSpPr bwMode="auto">
            <a:xfrm flipV="1">
              <a:off x="1773378" y="2703574"/>
              <a:ext cx="1270102" cy="3392425"/>
              <a:chOff x="1775460" y="1981200"/>
              <a:chExt cx="1270102" cy="3387852"/>
            </a:xfrm>
          </p:grpSpPr>
          <p:cxnSp>
            <p:nvCxnSpPr>
              <p:cNvPr id="660" name="Straight Connector 659"/>
              <p:cNvCxnSpPr/>
              <p:nvPr/>
            </p:nvCxnSpPr>
            <p:spPr>
              <a:xfrm>
                <a:off x="1775460" y="2599479"/>
                <a:ext cx="0" cy="212434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Straight Connector 660"/>
              <p:cNvCxnSpPr/>
              <p:nvPr/>
            </p:nvCxnSpPr>
            <p:spPr>
              <a:xfrm flipV="1">
                <a:off x="1775460" y="2323632"/>
                <a:ext cx="123835" cy="27584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2" name="Straight Connector 661"/>
              <p:cNvCxnSpPr/>
              <p:nvPr/>
            </p:nvCxnSpPr>
            <p:spPr>
              <a:xfrm>
                <a:off x="1775460" y="4723823"/>
                <a:ext cx="123835" cy="27584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3" name="Straight Connector 662"/>
              <p:cNvCxnSpPr/>
              <p:nvPr/>
            </p:nvCxnSpPr>
            <p:spPr>
              <a:xfrm flipV="1">
                <a:off x="1892944" y="1981200"/>
                <a:ext cx="0" cy="342432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Straight Connector 663"/>
              <p:cNvCxnSpPr/>
              <p:nvPr/>
            </p:nvCxnSpPr>
            <p:spPr>
              <a:xfrm flipH="1">
                <a:off x="1911996" y="1981200"/>
                <a:ext cx="13812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Straight Connector 664"/>
              <p:cNvCxnSpPr/>
              <p:nvPr/>
            </p:nvCxnSpPr>
            <p:spPr>
              <a:xfrm flipH="1">
                <a:off x="1911996" y="5364297"/>
                <a:ext cx="13812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Straight Connector 665"/>
              <p:cNvCxnSpPr/>
              <p:nvPr/>
            </p:nvCxnSpPr>
            <p:spPr>
              <a:xfrm flipV="1">
                <a:off x="1892944" y="4999670"/>
                <a:ext cx="0" cy="369382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Straight Connector 666"/>
              <p:cNvCxnSpPr/>
              <p:nvPr/>
            </p:nvCxnSpPr>
            <p:spPr>
              <a:xfrm flipH="1" flipV="1">
                <a:off x="2105687" y="1981200"/>
                <a:ext cx="395320" cy="16487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/>
              <p:cNvCxnSpPr>
                <a:cxnSpLocks noChangeAspect="1"/>
              </p:cNvCxnSpPr>
              <p:nvPr/>
            </p:nvCxnSpPr>
            <p:spPr>
              <a:xfrm flipH="1" flipV="1">
                <a:off x="2529584" y="2187293"/>
                <a:ext cx="247670" cy="370967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Straight Connector 668"/>
              <p:cNvCxnSpPr/>
              <p:nvPr/>
            </p:nvCxnSpPr>
            <p:spPr>
              <a:xfrm flipH="1" flipV="1">
                <a:off x="2804243" y="2623259"/>
                <a:ext cx="155587" cy="480356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Straight Connector 669"/>
              <p:cNvCxnSpPr/>
              <p:nvPr/>
            </p:nvCxnSpPr>
            <p:spPr>
              <a:xfrm flipH="1" flipV="1">
                <a:off x="2963005" y="3146418"/>
                <a:ext cx="82557" cy="480356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Straight Connector 670"/>
              <p:cNvCxnSpPr/>
              <p:nvPr/>
            </p:nvCxnSpPr>
            <p:spPr>
              <a:xfrm rot="10800000" flipV="1">
                <a:off x="2099336" y="5177227"/>
                <a:ext cx="395320" cy="16487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/>
              <p:cNvCxnSpPr/>
              <p:nvPr/>
            </p:nvCxnSpPr>
            <p:spPr>
              <a:xfrm rot="10800000" flipV="1">
                <a:off x="2529584" y="4723823"/>
                <a:ext cx="274659" cy="412186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Straight Connector 672"/>
              <p:cNvCxnSpPr/>
              <p:nvPr/>
            </p:nvCxnSpPr>
            <p:spPr>
              <a:xfrm rot="10800000" flipV="1">
                <a:off x="2804243" y="4219687"/>
                <a:ext cx="155587" cy="47877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Straight Connector 673"/>
              <p:cNvCxnSpPr/>
              <p:nvPr/>
            </p:nvCxnSpPr>
            <p:spPr>
              <a:xfrm rot="10800000" flipV="1">
                <a:off x="2963005" y="3696528"/>
                <a:ext cx="82557" cy="47877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9" name="Straight Connector 658"/>
            <p:cNvCxnSpPr>
              <a:cxnSpLocks noChangeAspect="1"/>
            </p:cNvCxnSpPr>
            <p:nvPr/>
          </p:nvCxnSpPr>
          <p:spPr bwMode="auto">
            <a:xfrm rot="480000" flipH="1">
              <a:off x="2276656" y="5964239"/>
              <a:ext cx="119072" cy="6984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547"/>
          <p:cNvGrpSpPr>
            <a:grpSpLocks/>
          </p:cNvGrpSpPr>
          <p:nvPr/>
        </p:nvGrpSpPr>
        <p:grpSpPr bwMode="auto">
          <a:xfrm>
            <a:off x="3213100" y="2466975"/>
            <a:ext cx="1270000" cy="3409950"/>
            <a:chOff x="3302000" y="2703576"/>
            <a:chExt cx="1270000" cy="3409694"/>
          </a:xfrm>
        </p:grpSpPr>
        <p:cxnSp>
          <p:nvCxnSpPr>
            <p:cNvPr id="637" name="Straight Connector 636"/>
            <p:cNvCxnSpPr/>
            <p:nvPr/>
          </p:nvCxnSpPr>
          <p:spPr bwMode="auto">
            <a:xfrm flipV="1">
              <a:off x="3302000" y="3349639"/>
              <a:ext cx="0" cy="212867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Straight Connector 637"/>
            <p:cNvCxnSpPr/>
            <p:nvPr/>
          </p:nvCxnSpPr>
          <p:spPr bwMode="auto">
            <a:xfrm flipV="1">
              <a:off x="3302000" y="3073435"/>
              <a:ext cx="123825" cy="27620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Connector 638"/>
            <p:cNvCxnSpPr/>
            <p:nvPr/>
          </p:nvCxnSpPr>
          <p:spPr bwMode="auto">
            <a:xfrm flipH="1" flipV="1">
              <a:off x="3438525" y="2708338"/>
              <a:ext cx="1381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Straight Connector 639"/>
            <p:cNvCxnSpPr/>
            <p:nvPr/>
          </p:nvCxnSpPr>
          <p:spPr bwMode="auto">
            <a:xfrm>
              <a:off x="3419475" y="2703576"/>
              <a:ext cx="0" cy="36985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/>
            <p:cNvCxnSpPr/>
            <p:nvPr/>
          </p:nvCxnSpPr>
          <p:spPr bwMode="auto">
            <a:xfrm flipH="1">
              <a:off x="4330700" y="4971943"/>
              <a:ext cx="155575" cy="48256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Connector 641"/>
            <p:cNvCxnSpPr/>
            <p:nvPr/>
          </p:nvCxnSpPr>
          <p:spPr bwMode="auto">
            <a:xfrm flipH="1">
              <a:off x="4489450" y="4448107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Connector 642"/>
            <p:cNvCxnSpPr/>
            <p:nvPr/>
          </p:nvCxnSpPr>
          <p:spPr bwMode="auto">
            <a:xfrm rot="10800000">
              <a:off x="3625850" y="2730561"/>
              <a:ext cx="395288" cy="1650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Connector 643"/>
            <p:cNvCxnSpPr/>
            <p:nvPr/>
          </p:nvCxnSpPr>
          <p:spPr bwMode="auto">
            <a:xfrm rot="10800000">
              <a:off x="4056063" y="2936920"/>
              <a:ext cx="274637" cy="41271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Connector 644"/>
            <p:cNvCxnSpPr/>
            <p:nvPr/>
          </p:nvCxnSpPr>
          <p:spPr bwMode="auto">
            <a:xfrm rot="10800000">
              <a:off x="4330700" y="3375038"/>
              <a:ext cx="155575" cy="47938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Connector 645"/>
            <p:cNvCxnSpPr/>
            <p:nvPr/>
          </p:nvCxnSpPr>
          <p:spPr bwMode="auto">
            <a:xfrm rot="10800000">
              <a:off x="4489450" y="3898873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646"/>
            <p:cNvGrpSpPr>
              <a:grpSpLocks noChangeAspect="1"/>
            </p:cNvGrpSpPr>
            <p:nvPr/>
          </p:nvGrpSpPr>
          <p:grpSpPr bwMode="auto">
            <a:xfrm>
              <a:off x="3302731" y="5486400"/>
              <a:ext cx="1030263" cy="626870"/>
              <a:chOff x="3429001" y="4046791"/>
              <a:chExt cx="1425575" cy="867400"/>
            </a:xfrm>
          </p:grpSpPr>
          <p:cxnSp>
            <p:nvCxnSpPr>
              <p:cNvPr id="649" name="Straight Connector 648"/>
              <p:cNvCxnSpPr/>
              <p:nvPr/>
            </p:nvCxnSpPr>
            <p:spPr bwMode="auto">
              <a:xfrm rot="10800000" flipH="1" flipV="1">
                <a:off x="3427990" y="4059768"/>
                <a:ext cx="171337" cy="37998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/>
              <p:nvPr/>
            </p:nvCxnSpPr>
            <p:spPr bwMode="auto">
              <a:xfrm rot="10800000" flipH="1" flipV="1">
                <a:off x="3590540" y="4439756"/>
                <a:ext cx="0" cy="47443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/>
              <p:cNvCxnSpPr/>
              <p:nvPr/>
            </p:nvCxnSpPr>
            <p:spPr bwMode="auto">
              <a:xfrm rot="10800000">
                <a:off x="3619096" y="4901012"/>
                <a:ext cx="18891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Straight Connector 651"/>
              <p:cNvCxnSpPr/>
              <p:nvPr/>
            </p:nvCxnSpPr>
            <p:spPr bwMode="auto">
              <a:xfrm rot="60000" flipH="1">
                <a:off x="3876101" y="4848297"/>
                <a:ext cx="237235" cy="5491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Straight Connector 652"/>
              <p:cNvCxnSpPr/>
              <p:nvPr/>
            </p:nvCxnSpPr>
            <p:spPr bwMode="auto">
              <a:xfrm rot="10800000" flipV="1">
                <a:off x="4473582" y="4046589"/>
                <a:ext cx="380017" cy="57107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Straight Connector 653"/>
              <p:cNvCxnSpPr>
                <a:cxnSpLocks noChangeAspect="1"/>
              </p:cNvCxnSpPr>
              <p:nvPr/>
            </p:nvCxnSpPr>
            <p:spPr bwMode="auto">
              <a:xfrm rot="120000" flipH="1">
                <a:off x="4001309" y="4597901"/>
                <a:ext cx="494240" cy="13398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031" name="Oval 654"/>
              <p:cNvSpPr>
                <a:spLocks noChangeArrowheads="1"/>
              </p:cNvSpPr>
              <p:nvPr/>
            </p:nvSpPr>
            <p:spPr bwMode="auto">
              <a:xfrm rot="10258769" flipH="1">
                <a:off x="3965036" y="4670108"/>
                <a:ext cx="138112" cy="914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solidFill>
                    <a:schemeClr val="tx1"/>
                  </a:solidFill>
                  <a:cs typeface="Arial" charset="0"/>
                </a:endParaRPr>
              </a:p>
            </p:txBody>
          </p:sp>
          <p:sp>
            <p:nvSpPr>
              <p:cNvPr id="39032" name="Oval 655"/>
              <p:cNvSpPr>
                <a:spLocks noChangeArrowheads="1"/>
              </p:cNvSpPr>
              <p:nvPr/>
            </p:nvSpPr>
            <p:spPr bwMode="auto">
              <a:xfrm rot="10800000" flipH="1">
                <a:off x="4495800" y="4694492"/>
                <a:ext cx="126654" cy="126642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cs typeface="Arial" charset="0"/>
                </a:endParaRPr>
              </a:p>
            </p:txBody>
          </p:sp>
          <p:cxnSp>
            <p:nvCxnSpPr>
              <p:cNvPr id="657" name="Straight Connector 656"/>
              <p:cNvCxnSpPr>
                <a:cxnSpLocks noChangeAspect="1"/>
              </p:cNvCxnSpPr>
              <p:nvPr/>
            </p:nvCxnSpPr>
            <p:spPr>
              <a:xfrm rot="720000" flipH="1">
                <a:off x="4196808" y="4617668"/>
                <a:ext cx="151568" cy="76877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8" name="Straight Connector 647"/>
            <p:cNvCxnSpPr>
              <a:cxnSpLocks noChangeAspect="1"/>
            </p:cNvCxnSpPr>
            <p:nvPr/>
          </p:nvCxnSpPr>
          <p:spPr bwMode="auto">
            <a:xfrm rot="2700000" flipV="1">
              <a:off x="3829050" y="2813105"/>
              <a:ext cx="128588" cy="53971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555"/>
          <p:cNvGrpSpPr>
            <a:grpSpLocks/>
          </p:cNvGrpSpPr>
          <p:nvPr/>
        </p:nvGrpSpPr>
        <p:grpSpPr bwMode="auto">
          <a:xfrm>
            <a:off x="4660900" y="2449512"/>
            <a:ext cx="1270000" cy="3409950"/>
            <a:chOff x="4648200" y="2533906"/>
            <a:chExt cx="1270000" cy="3409694"/>
          </a:xfrm>
        </p:grpSpPr>
        <p:grpSp>
          <p:nvGrpSpPr>
            <p:cNvPr id="8" name="Group 571"/>
            <p:cNvGrpSpPr>
              <a:grpSpLocks/>
            </p:cNvGrpSpPr>
            <p:nvPr/>
          </p:nvGrpSpPr>
          <p:grpSpPr bwMode="auto">
            <a:xfrm>
              <a:off x="4648200" y="2533906"/>
              <a:ext cx="1270000" cy="3409694"/>
              <a:chOff x="4749800" y="2686306"/>
              <a:chExt cx="1270000" cy="3409694"/>
            </a:xfrm>
          </p:grpSpPr>
          <p:cxnSp>
            <p:nvCxnSpPr>
              <p:cNvPr id="574" name="Straight Connector 573"/>
              <p:cNvCxnSpPr/>
              <p:nvPr/>
            </p:nvCxnSpPr>
            <p:spPr bwMode="auto">
              <a:xfrm flipV="1">
                <a:off x="4749800" y="3332370"/>
                <a:ext cx="0" cy="2128677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/>
              <p:cNvCxnSpPr/>
              <p:nvPr/>
            </p:nvCxnSpPr>
            <p:spPr bwMode="auto">
              <a:xfrm flipV="1">
                <a:off x="4749800" y="3056166"/>
                <a:ext cx="123825" cy="27620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 bwMode="auto">
              <a:xfrm flipH="1" flipV="1">
                <a:off x="4886325" y="2691069"/>
                <a:ext cx="138113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 bwMode="auto">
              <a:xfrm>
                <a:off x="4867275" y="2686306"/>
                <a:ext cx="0" cy="36986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/>
              <p:cNvCxnSpPr/>
              <p:nvPr/>
            </p:nvCxnSpPr>
            <p:spPr bwMode="auto">
              <a:xfrm flipH="1">
                <a:off x="5778500" y="4954674"/>
                <a:ext cx="155575" cy="48256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/>
              <p:cNvCxnSpPr/>
              <p:nvPr/>
            </p:nvCxnSpPr>
            <p:spPr bwMode="auto">
              <a:xfrm flipH="1">
                <a:off x="5937250" y="4430838"/>
                <a:ext cx="82550" cy="480976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/>
              <p:cNvCxnSpPr/>
              <p:nvPr/>
            </p:nvCxnSpPr>
            <p:spPr bwMode="auto">
              <a:xfrm rot="10800000">
                <a:off x="5073650" y="2713292"/>
                <a:ext cx="395288" cy="16508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/>
              <p:cNvCxnSpPr/>
              <p:nvPr/>
            </p:nvCxnSpPr>
            <p:spPr bwMode="auto">
              <a:xfrm rot="10800000">
                <a:off x="5503863" y="2919651"/>
                <a:ext cx="274637" cy="41271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/>
              <p:cNvCxnSpPr/>
              <p:nvPr/>
            </p:nvCxnSpPr>
            <p:spPr bwMode="auto">
              <a:xfrm rot="10800000">
                <a:off x="5778500" y="3357769"/>
                <a:ext cx="155575" cy="47938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/>
              <p:cNvCxnSpPr/>
              <p:nvPr/>
            </p:nvCxnSpPr>
            <p:spPr bwMode="auto">
              <a:xfrm rot="10800000">
                <a:off x="5937250" y="3881604"/>
                <a:ext cx="82550" cy="480976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583"/>
              <p:cNvGrpSpPr>
                <a:grpSpLocks noChangeAspect="1"/>
              </p:cNvGrpSpPr>
              <p:nvPr/>
            </p:nvGrpSpPr>
            <p:grpSpPr bwMode="auto">
              <a:xfrm>
                <a:off x="4750531" y="5469130"/>
                <a:ext cx="1030263" cy="626870"/>
                <a:chOff x="3429001" y="4046791"/>
                <a:chExt cx="1425575" cy="867400"/>
              </a:xfrm>
            </p:grpSpPr>
            <p:cxnSp>
              <p:nvCxnSpPr>
                <p:cNvPr id="586" name="Straight Connector 585"/>
                <p:cNvCxnSpPr/>
                <p:nvPr/>
              </p:nvCxnSpPr>
              <p:spPr bwMode="auto">
                <a:xfrm rot="10800000" flipH="1" flipV="1">
                  <a:off x="3427990" y="4059769"/>
                  <a:ext cx="171337" cy="379987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7" name="Straight Connector 586"/>
                <p:cNvCxnSpPr/>
                <p:nvPr/>
              </p:nvCxnSpPr>
              <p:spPr bwMode="auto">
                <a:xfrm rot="10800000" flipH="1" flipV="1">
                  <a:off x="3590540" y="4439756"/>
                  <a:ext cx="0" cy="474435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8" name="Straight Connector 587"/>
                <p:cNvCxnSpPr/>
                <p:nvPr/>
              </p:nvCxnSpPr>
              <p:spPr bwMode="auto">
                <a:xfrm rot="10800000">
                  <a:off x="3619096" y="4901012"/>
                  <a:ext cx="18891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9" name="Straight Connector 588"/>
                <p:cNvCxnSpPr/>
                <p:nvPr/>
              </p:nvCxnSpPr>
              <p:spPr bwMode="auto">
                <a:xfrm rot="60000" flipH="1">
                  <a:off x="3876101" y="4848297"/>
                  <a:ext cx="237235" cy="54912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0" name="Straight Connector 589"/>
                <p:cNvCxnSpPr/>
                <p:nvPr/>
              </p:nvCxnSpPr>
              <p:spPr bwMode="auto">
                <a:xfrm rot="10800000" flipV="1">
                  <a:off x="4473582" y="4046590"/>
                  <a:ext cx="380017" cy="571079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1" name="Straight Connector 590"/>
                <p:cNvCxnSpPr>
                  <a:cxnSpLocks noChangeAspect="1"/>
                </p:cNvCxnSpPr>
                <p:nvPr/>
              </p:nvCxnSpPr>
              <p:spPr bwMode="auto">
                <a:xfrm rot="120000" flipH="1">
                  <a:off x="4001309" y="4597901"/>
                  <a:ext cx="494240" cy="133985"/>
                </a:xfrm>
                <a:prstGeom prst="line">
                  <a:avLst/>
                </a:prstGeom>
                <a:ln w="762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2" name="Oval 591"/>
                <p:cNvSpPr/>
                <p:nvPr/>
              </p:nvSpPr>
              <p:spPr bwMode="auto">
                <a:xfrm rot="10258769" flipH="1">
                  <a:off x="3963966" y="4670385"/>
                  <a:ext cx="138388" cy="90054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lIns="0" tIns="0" rIns="0" bIns="0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1200" b="1" i="1" kern="1200">
                      <a:solidFill>
                        <a:srgbClr val="1822CD"/>
                      </a:solidFill>
                      <a:latin typeface="Helvetica" charset="0"/>
                      <a:ea typeface="+mn-ea"/>
                      <a:cs typeface="Arial" charset="0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en-US">
                    <a:solidFill>
                      <a:schemeClr val="tx1"/>
                    </a:solidFill>
                    <a:latin typeface="Helvetica" pitchFamily="-128" charset="0"/>
                  </a:endParaRPr>
                </a:p>
              </p:txBody>
            </p:sp>
            <p:sp>
              <p:nvSpPr>
                <p:cNvPr id="38969" name="Oval 592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4495800" y="4694492"/>
                  <a:ext cx="126654" cy="126642"/>
                </a:xfrm>
                <a:prstGeom prst="ellipse">
                  <a:avLst/>
                </a:prstGeom>
                <a:solidFill>
                  <a:schemeClr val="accent2"/>
                </a:solidFill>
                <a:ln w="1587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 b="1">
                    <a:cs typeface="Arial" charset="0"/>
                  </a:endParaRPr>
                </a:p>
              </p:txBody>
            </p:sp>
            <p:cxnSp>
              <p:nvCxnSpPr>
                <p:cNvPr id="594" name="Straight Connector 593"/>
                <p:cNvCxnSpPr>
                  <a:cxnSpLocks noChangeAspect="1"/>
                </p:cNvCxnSpPr>
                <p:nvPr/>
              </p:nvCxnSpPr>
              <p:spPr>
                <a:xfrm rot="720000" flipH="1">
                  <a:off x="4196808" y="4617670"/>
                  <a:ext cx="151568" cy="76875"/>
                </a:xfrm>
                <a:prstGeom prst="line">
                  <a:avLst/>
                </a:prstGeom>
                <a:ln w="762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5" name="Straight Connector 584"/>
              <p:cNvCxnSpPr>
                <a:cxnSpLocks noChangeAspect="1"/>
              </p:cNvCxnSpPr>
              <p:nvPr/>
            </p:nvCxnSpPr>
            <p:spPr bwMode="auto">
              <a:xfrm rot="2700000" flipV="1">
                <a:off x="5276850" y="2795836"/>
                <a:ext cx="128588" cy="53971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949" name="TextBox 572"/>
            <p:cNvSpPr txBox="1">
              <a:spLocks noChangeArrowheads="1"/>
            </p:cNvSpPr>
            <p:nvPr/>
          </p:nvSpPr>
          <p:spPr bwMode="auto">
            <a:xfrm>
              <a:off x="4648200" y="3589515"/>
              <a:ext cx="1219200" cy="1347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2000" i="0" dirty="0" err="1">
                  <a:solidFill>
                    <a:schemeClr val="tx1"/>
                  </a:solidFill>
                  <a:latin typeface="Arial Narrow" pitchFamily="1" charset="0"/>
                </a:rPr>
                <a:t>Cryo</a:t>
              </a:r>
              <a:r>
                <a:rPr lang="en-US" sz="2000" i="0" dirty="0">
                  <a:solidFill>
                    <a:schemeClr val="tx1"/>
                  </a:solidFill>
                  <a:latin typeface="Arial Narrow" pitchFamily="1" charset="0"/>
                </a:rPr>
                <a:t> +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2000" i="0" dirty="0" smtClean="0">
                  <a:solidFill>
                    <a:schemeClr val="tx1"/>
                  </a:solidFill>
                  <a:latin typeface="Arial Narrow" pitchFamily="1" charset="0"/>
                </a:rPr>
                <a:t>full lower</a:t>
              </a:r>
              <a:endParaRPr lang="en-US" sz="2000" i="0" dirty="0">
                <a:solidFill>
                  <a:schemeClr val="tx1"/>
                </a:solidFill>
                <a:latin typeface="Arial Narrow" pitchFamily="1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sz="2000" i="0" dirty="0">
                  <a:solidFill>
                    <a:schemeClr val="tx1"/>
                  </a:solidFill>
                  <a:latin typeface="Arial Narrow" pitchFamily="1" charset="0"/>
                </a:rPr>
                <a:t>o</a:t>
              </a:r>
              <a:r>
                <a:rPr lang="en-US" sz="2000" i="0" dirty="0" smtClean="0">
                  <a:solidFill>
                    <a:schemeClr val="tx1"/>
                  </a:solidFill>
                  <a:latin typeface="Arial Narrow" pitchFamily="1" charset="0"/>
                </a:rPr>
                <a:t>utboard high-Z </a:t>
              </a:r>
              <a:r>
                <a:rPr lang="en-US" sz="2000" i="0" dirty="0" err="1">
                  <a:solidFill>
                    <a:schemeClr val="tx1"/>
                  </a:solidFill>
                  <a:latin typeface="Arial Narrow" pitchFamily="1" charset="0"/>
                </a:rPr>
                <a:t>divertor</a:t>
              </a:r>
              <a:endParaRPr lang="en-US" sz="2000" i="0" dirty="0">
                <a:solidFill>
                  <a:schemeClr val="tx1"/>
                </a:solidFill>
                <a:latin typeface="Arial Narrow" pitchFamily="1" charset="0"/>
              </a:endParaRPr>
            </a:p>
          </p:txBody>
        </p:sp>
      </p:grpSp>
      <p:sp>
        <p:nvSpPr>
          <p:cNvPr id="38933" name="TextBox 556"/>
          <p:cNvSpPr txBox="1">
            <a:spLocks noChangeArrowheads="1"/>
          </p:cNvSpPr>
          <p:nvPr/>
        </p:nvSpPr>
        <p:spPr bwMode="auto">
          <a:xfrm>
            <a:off x="1816100" y="3544887"/>
            <a:ext cx="1016000" cy="132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Lower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OBD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high-Z row of tiles</a:t>
            </a:r>
          </a:p>
        </p:txBody>
      </p:sp>
      <p:sp>
        <p:nvSpPr>
          <p:cNvPr id="558" name="Rectangle 557"/>
          <p:cNvSpPr>
            <a:spLocks noChangeArrowheads="1"/>
          </p:cNvSpPr>
          <p:nvPr/>
        </p:nvSpPr>
        <p:spPr bwMode="auto">
          <a:xfrm>
            <a:off x="393564" y="3517900"/>
            <a:ext cx="982939" cy="1274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chemeClr val="tx1"/>
                </a:solidFill>
                <a:latin typeface="Arial Narrow" pitchFamily="1" charset="0"/>
              </a:rPr>
              <a:t>C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rgbClr val="00B0F0"/>
                </a:solidFill>
                <a:latin typeface="Arial Narrow" pitchFamily="1" charset="0"/>
              </a:rPr>
              <a:t>BN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rgbClr val="FF0000"/>
                </a:solidFill>
                <a:latin typeface="Arial Narrow" pitchFamily="1" charset="0"/>
              </a:rPr>
              <a:t>Li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rgbClr val="BFBFBF"/>
                </a:solidFill>
                <a:latin typeface="Arial Narrow" pitchFamily="1" charset="0"/>
              </a:rPr>
              <a:t>High-Z</a:t>
            </a:r>
          </a:p>
        </p:txBody>
      </p:sp>
      <p:sp>
        <p:nvSpPr>
          <p:cNvPr id="38935" name="TextBox 558"/>
          <p:cNvSpPr txBox="1">
            <a:spLocks noChangeArrowheads="1"/>
          </p:cNvSpPr>
          <p:nvPr/>
        </p:nvSpPr>
        <p:spPr bwMode="auto">
          <a:xfrm>
            <a:off x="3213100" y="3544887"/>
            <a:ext cx="1143000" cy="132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 err="1">
                <a:solidFill>
                  <a:schemeClr val="tx1"/>
                </a:solidFill>
                <a:latin typeface="Arial Narrow" pitchFamily="1" charset="0"/>
              </a:rPr>
              <a:t>Cryo</a:t>
            </a: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 + U+L OBD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high-Z rows of tiles</a:t>
            </a:r>
          </a:p>
        </p:txBody>
      </p:sp>
      <p:sp>
        <p:nvSpPr>
          <p:cNvPr id="38936" name="TextBox 559"/>
          <p:cNvSpPr txBox="1">
            <a:spLocks noChangeArrowheads="1"/>
          </p:cNvSpPr>
          <p:nvPr/>
        </p:nvSpPr>
        <p:spPr bwMode="auto">
          <a:xfrm>
            <a:off x="317500" y="1439862"/>
            <a:ext cx="838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rgbClr val="FF0000"/>
                </a:solidFill>
                <a:latin typeface="Arial Narrow" pitchFamily="1" charset="0"/>
              </a:rPr>
              <a:t>Nominal 2014-18 5 year plan steps for implementation of </a:t>
            </a:r>
            <a:r>
              <a:rPr lang="en-US" sz="1800" dirty="0" err="1">
                <a:solidFill>
                  <a:srgbClr val="FF0000"/>
                </a:solidFill>
                <a:latin typeface="Arial Narrow" pitchFamily="1" charset="0"/>
              </a:rPr>
              <a:t>cryo</a:t>
            </a:r>
            <a:r>
              <a:rPr lang="en-US" sz="1800" dirty="0">
                <a:solidFill>
                  <a:srgbClr val="FF0000"/>
                </a:solidFill>
                <a:latin typeface="Arial Narrow" pitchFamily="1" charset="0"/>
              </a:rPr>
              <a:t>-pump + high-Z PFCs + LLD</a:t>
            </a:r>
          </a:p>
        </p:txBody>
      </p:sp>
      <p:sp>
        <p:nvSpPr>
          <p:cNvPr id="38937" name="TextBox 560"/>
          <p:cNvSpPr txBox="1">
            <a:spLocks noChangeArrowheads="1"/>
          </p:cNvSpPr>
          <p:nvPr/>
        </p:nvSpPr>
        <p:spPr bwMode="auto">
          <a:xfrm>
            <a:off x="744538" y="2125662"/>
            <a:ext cx="652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pitchFamily="1" charset="0"/>
              </a:rPr>
              <a:t>2015</a:t>
            </a:r>
          </a:p>
        </p:txBody>
      </p:sp>
      <p:sp>
        <p:nvSpPr>
          <p:cNvPr id="38938" name="TextBox 561"/>
          <p:cNvSpPr txBox="1">
            <a:spLocks noChangeArrowheads="1"/>
          </p:cNvSpPr>
          <p:nvPr/>
        </p:nvSpPr>
        <p:spPr bwMode="auto">
          <a:xfrm>
            <a:off x="2146301" y="2125662"/>
            <a:ext cx="652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pitchFamily="1" charset="0"/>
              </a:rPr>
              <a:t>2016</a:t>
            </a:r>
          </a:p>
        </p:txBody>
      </p:sp>
      <p:sp>
        <p:nvSpPr>
          <p:cNvPr id="38939" name="TextBox 562"/>
          <p:cNvSpPr txBox="1">
            <a:spLocks noChangeArrowheads="1"/>
          </p:cNvSpPr>
          <p:nvPr/>
        </p:nvSpPr>
        <p:spPr bwMode="auto">
          <a:xfrm>
            <a:off x="3640138" y="2125662"/>
            <a:ext cx="652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pitchFamily="1" charset="0"/>
              </a:rPr>
              <a:t>2017</a:t>
            </a:r>
          </a:p>
        </p:txBody>
      </p:sp>
      <p:sp>
        <p:nvSpPr>
          <p:cNvPr id="38940" name="TextBox 563"/>
          <p:cNvSpPr txBox="1">
            <a:spLocks noChangeArrowheads="1"/>
          </p:cNvSpPr>
          <p:nvPr/>
        </p:nvSpPr>
        <p:spPr bwMode="auto">
          <a:xfrm>
            <a:off x="5240338" y="2125662"/>
            <a:ext cx="95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pitchFamily="1" charset="0"/>
              </a:rPr>
              <a:t>2018-19</a:t>
            </a:r>
          </a:p>
        </p:txBody>
      </p:sp>
      <p:cxnSp>
        <p:nvCxnSpPr>
          <p:cNvPr id="565" name="Straight Arrow Connector 564"/>
          <p:cNvCxnSpPr/>
          <p:nvPr/>
        </p:nvCxnSpPr>
        <p:spPr>
          <a:xfrm flipH="1" flipV="1">
            <a:off x="4051301" y="5810250"/>
            <a:ext cx="92075" cy="182562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Arrow Connector 565"/>
          <p:cNvCxnSpPr/>
          <p:nvPr/>
        </p:nvCxnSpPr>
        <p:spPr>
          <a:xfrm flipH="1" flipV="1">
            <a:off x="2359026" y="5783263"/>
            <a:ext cx="92075" cy="18256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7" name="TextBox 566"/>
          <p:cNvSpPr txBox="1">
            <a:spLocks noChangeArrowheads="1"/>
          </p:cNvSpPr>
          <p:nvPr/>
        </p:nvSpPr>
        <p:spPr bwMode="auto">
          <a:xfrm flipH="1">
            <a:off x="1689100" y="6011863"/>
            <a:ext cx="1295400" cy="19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i="0" dirty="0">
                <a:solidFill>
                  <a:srgbClr val="A6A6A6"/>
                </a:solidFill>
                <a:latin typeface="Arial Narrow" pitchFamily="1" charset="0"/>
              </a:rPr>
              <a:t>High-Z tile row</a:t>
            </a:r>
          </a:p>
        </p:txBody>
      </p:sp>
      <p:sp>
        <p:nvSpPr>
          <p:cNvPr id="569" name="TextBox 568"/>
          <p:cNvSpPr txBox="1">
            <a:spLocks noChangeArrowheads="1"/>
          </p:cNvSpPr>
          <p:nvPr/>
        </p:nvSpPr>
        <p:spPr bwMode="auto">
          <a:xfrm flipH="1">
            <a:off x="4508500" y="6011862"/>
            <a:ext cx="1485900" cy="39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i="0" dirty="0" err="1">
                <a:solidFill>
                  <a:srgbClr val="A6A6A6"/>
                </a:solidFill>
                <a:latin typeface="Arial Narrow" pitchFamily="1" charset="0"/>
              </a:rPr>
              <a:t>Bakeable</a:t>
            </a:r>
            <a:r>
              <a:rPr lang="en-US" sz="1600" i="0" dirty="0">
                <a:solidFill>
                  <a:srgbClr val="A6A6A6"/>
                </a:solidFill>
                <a:latin typeface="Arial Narrow" pitchFamily="1" charset="0"/>
              </a:rPr>
              <a:t> </a:t>
            </a:r>
            <a:r>
              <a:rPr lang="en-US" sz="1600" i="0" dirty="0" err="1">
                <a:solidFill>
                  <a:srgbClr val="A6A6A6"/>
                </a:solidFill>
                <a:latin typeface="Arial Narrow" pitchFamily="1" charset="0"/>
              </a:rPr>
              <a:t>cryo</a:t>
            </a:r>
            <a:r>
              <a:rPr lang="en-US" sz="1600" i="0" dirty="0">
                <a:solidFill>
                  <a:srgbClr val="A6A6A6"/>
                </a:solidFill>
                <a:latin typeface="Arial Narrow" pitchFamily="1" charset="0"/>
              </a:rPr>
              <a:t>-baffle for </a:t>
            </a:r>
            <a:r>
              <a:rPr lang="en-US" sz="1600" i="0" dirty="0">
                <a:solidFill>
                  <a:srgbClr val="FF0000"/>
                </a:solidFill>
                <a:latin typeface="Arial Narrow" pitchFamily="1" charset="0"/>
              </a:rPr>
              <a:t>liquid Li</a:t>
            </a:r>
          </a:p>
        </p:txBody>
      </p:sp>
      <p:cxnSp>
        <p:nvCxnSpPr>
          <p:cNvPr id="570" name="Straight Arrow Connector 569"/>
          <p:cNvCxnSpPr/>
          <p:nvPr/>
        </p:nvCxnSpPr>
        <p:spPr>
          <a:xfrm rot="180000" flipH="1" flipV="1">
            <a:off x="5270500" y="5707062"/>
            <a:ext cx="152400" cy="3048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47" name="Right Brace 570"/>
          <p:cNvSpPr>
            <a:spLocks/>
          </p:cNvSpPr>
          <p:nvPr/>
        </p:nvSpPr>
        <p:spPr bwMode="auto">
          <a:xfrm rot="16200000">
            <a:off x="2974181" y="-683419"/>
            <a:ext cx="312738" cy="5321300"/>
          </a:xfrm>
          <a:prstGeom prst="rightBrace">
            <a:avLst>
              <a:gd name="adj1" fmla="val 51762"/>
              <a:gd name="adj2" fmla="val 54102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 b="1">
              <a:cs typeface="Arial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3352800" y="990600"/>
            <a:ext cx="24384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2000" i="0" dirty="0" smtClean="0">
                <a:solidFill>
                  <a:schemeClr val="tx1"/>
                </a:solidFill>
              </a:rPr>
              <a:t>Base budget case</a:t>
            </a:r>
            <a:endParaRPr lang="en-US" sz="2000" i="0" dirty="0">
              <a:solidFill>
                <a:schemeClr val="tx1"/>
              </a:solidFill>
            </a:endParaRPr>
          </a:p>
        </p:txBody>
      </p:sp>
      <p:grpSp>
        <p:nvGrpSpPr>
          <p:cNvPr id="10" name="Group 547"/>
          <p:cNvGrpSpPr>
            <a:grpSpLocks/>
          </p:cNvGrpSpPr>
          <p:nvPr/>
        </p:nvGrpSpPr>
        <p:grpSpPr bwMode="auto">
          <a:xfrm>
            <a:off x="6096000" y="2466975"/>
            <a:ext cx="1270000" cy="3409950"/>
            <a:chOff x="3302000" y="2703576"/>
            <a:chExt cx="1270000" cy="3409694"/>
          </a:xfrm>
        </p:grpSpPr>
        <p:cxnSp>
          <p:nvCxnSpPr>
            <p:cNvPr id="156" name="Straight Connector 155"/>
            <p:cNvCxnSpPr/>
            <p:nvPr/>
          </p:nvCxnSpPr>
          <p:spPr bwMode="auto">
            <a:xfrm flipV="1">
              <a:off x="3302000" y="3349639"/>
              <a:ext cx="0" cy="2128678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 bwMode="auto">
            <a:xfrm flipV="1">
              <a:off x="3302000" y="3073435"/>
              <a:ext cx="123825" cy="276204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 bwMode="auto">
            <a:xfrm flipH="1" flipV="1">
              <a:off x="3438525" y="2708338"/>
              <a:ext cx="1381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 bwMode="auto">
            <a:xfrm>
              <a:off x="3419475" y="2703576"/>
              <a:ext cx="0" cy="36985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 bwMode="auto">
            <a:xfrm flipH="1">
              <a:off x="4330700" y="4971943"/>
              <a:ext cx="155575" cy="482564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 bwMode="auto">
            <a:xfrm flipH="1">
              <a:off x="4489450" y="4448107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 bwMode="auto">
            <a:xfrm rot="10800000">
              <a:off x="3625850" y="2730561"/>
              <a:ext cx="395288" cy="1650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 bwMode="auto">
            <a:xfrm rot="10800000">
              <a:off x="4056063" y="2936920"/>
              <a:ext cx="274637" cy="41271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 bwMode="auto">
            <a:xfrm rot="10800000">
              <a:off x="4330700" y="3375038"/>
              <a:ext cx="155575" cy="47938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auto">
            <a:xfrm rot="10800000">
              <a:off x="4489450" y="3898873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646"/>
            <p:cNvGrpSpPr>
              <a:grpSpLocks noChangeAspect="1"/>
            </p:cNvGrpSpPr>
            <p:nvPr/>
          </p:nvGrpSpPr>
          <p:grpSpPr bwMode="auto">
            <a:xfrm>
              <a:off x="3302001" y="5486254"/>
              <a:ext cx="1030288" cy="627016"/>
              <a:chOff x="3427990" y="4046589"/>
              <a:chExt cx="1425609" cy="867602"/>
            </a:xfrm>
          </p:grpSpPr>
          <p:cxnSp>
            <p:nvCxnSpPr>
              <p:cNvPr id="168" name="Straight Connector 167"/>
              <p:cNvCxnSpPr/>
              <p:nvPr/>
            </p:nvCxnSpPr>
            <p:spPr bwMode="auto">
              <a:xfrm rot="10800000" flipH="1" flipV="1">
                <a:off x="3427990" y="4059768"/>
                <a:ext cx="171337" cy="379988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 bwMode="auto">
              <a:xfrm rot="10800000" flipH="1" flipV="1">
                <a:off x="3590540" y="4439756"/>
                <a:ext cx="0" cy="47443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 bwMode="auto">
              <a:xfrm rot="10800000">
                <a:off x="3619096" y="4901012"/>
                <a:ext cx="18891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 bwMode="auto">
              <a:xfrm rot="60000" flipH="1">
                <a:off x="3876101" y="4848297"/>
                <a:ext cx="237235" cy="5491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 bwMode="auto">
              <a:xfrm rot="10800000" flipV="1">
                <a:off x="4473582" y="4046589"/>
                <a:ext cx="380017" cy="571079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>
                <a:cxnSpLocks noChangeAspect="1"/>
              </p:cNvCxnSpPr>
              <p:nvPr/>
            </p:nvCxnSpPr>
            <p:spPr bwMode="auto">
              <a:xfrm rot="120000" flipH="1">
                <a:off x="4001309" y="4597901"/>
                <a:ext cx="494240" cy="133983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Oval 654"/>
              <p:cNvSpPr>
                <a:spLocks noChangeArrowheads="1"/>
              </p:cNvSpPr>
              <p:nvPr/>
            </p:nvSpPr>
            <p:spPr bwMode="auto">
              <a:xfrm rot="10258769" flipH="1">
                <a:off x="3965036" y="4670108"/>
                <a:ext cx="138112" cy="9144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solidFill>
                    <a:schemeClr val="tx1"/>
                  </a:solidFill>
                  <a:cs typeface="Arial" charset="0"/>
                </a:endParaRPr>
              </a:p>
            </p:txBody>
          </p:sp>
          <p:sp>
            <p:nvSpPr>
              <p:cNvPr id="175" name="Oval 655"/>
              <p:cNvSpPr>
                <a:spLocks noChangeArrowheads="1"/>
              </p:cNvSpPr>
              <p:nvPr/>
            </p:nvSpPr>
            <p:spPr bwMode="auto">
              <a:xfrm rot="10800000" flipH="1">
                <a:off x="4495800" y="4694492"/>
                <a:ext cx="126654" cy="126642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cs typeface="Arial" charset="0"/>
                </a:endParaRPr>
              </a:p>
            </p:txBody>
          </p:sp>
        </p:grpSp>
        <p:cxnSp>
          <p:nvCxnSpPr>
            <p:cNvPr id="167" name="Straight Connector 166"/>
            <p:cNvCxnSpPr>
              <a:cxnSpLocks noChangeAspect="1"/>
            </p:cNvCxnSpPr>
            <p:nvPr/>
          </p:nvCxnSpPr>
          <p:spPr bwMode="auto">
            <a:xfrm rot="2700000" flipV="1">
              <a:off x="3829050" y="2813105"/>
              <a:ext cx="128588" cy="53971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TextBox 548"/>
          <p:cNvSpPr txBox="1">
            <a:spLocks noChangeArrowheads="1"/>
          </p:cNvSpPr>
          <p:nvPr/>
        </p:nvSpPr>
        <p:spPr bwMode="auto">
          <a:xfrm>
            <a:off x="7632700" y="5983288"/>
            <a:ext cx="12192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i="0" dirty="0">
                <a:solidFill>
                  <a:srgbClr val="FF0000"/>
                </a:solidFill>
                <a:latin typeface="Arial Narrow" pitchFamily="1" charset="0"/>
              </a:rPr>
              <a:t>Flowing  Li module</a:t>
            </a:r>
          </a:p>
        </p:txBody>
      </p:sp>
      <p:cxnSp>
        <p:nvCxnSpPr>
          <p:cNvPr id="177" name="Straight Arrow Connector 176"/>
          <p:cNvCxnSpPr/>
          <p:nvPr/>
        </p:nvCxnSpPr>
        <p:spPr>
          <a:xfrm rot="21360000" flipH="1" flipV="1">
            <a:off x="8177214" y="5707063"/>
            <a:ext cx="65087" cy="276225"/>
          </a:xfrm>
          <a:prstGeom prst="straightConnector1">
            <a:avLst/>
          </a:prstGeom>
          <a:ln w="28575"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 bwMode="auto">
          <a:xfrm flipV="1">
            <a:off x="7556500" y="3095626"/>
            <a:ext cx="0" cy="2128837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 bwMode="auto">
          <a:xfrm flipV="1">
            <a:off x="7556500" y="2819401"/>
            <a:ext cx="123825" cy="27622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 bwMode="auto">
          <a:xfrm flipH="1" flipV="1">
            <a:off x="7693025" y="2454275"/>
            <a:ext cx="138113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 bwMode="auto">
          <a:xfrm>
            <a:off x="7673975" y="2449512"/>
            <a:ext cx="0" cy="369888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 bwMode="auto">
          <a:xfrm flipH="1">
            <a:off x="8585201" y="4718050"/>
            <a:ext cx="155575" cy="48260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 bwMode="auto">
          <a:xfrm flipH="1">
            <a:off x="8743950" y="4194175"/>
            <a:ext cx="82550" cy="48101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 bwMode="auto">
          <a:xfrm rot="10800000">
            <a:off x="7880351" y="2476500"/>
            <a:ext cx="395288" cy="16510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 bwMode="auto">
          <a:xfrm rot="10800000">
            <a:off x="8310564" y="2682876"/>
            <a:ext cx="274637" cy="41275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 bwMode="auto">
          <a:xfrm rot="10800000">
            <a:off x="8585201" y="3121025"/>
            <a:ext cx="155575" cy="47942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 bwMode="auto">
          <a:xfrm rot="10800000">
            <a:off x="8743950" y="3644901"/>
            <a:ext cx="82550" cy="48101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604"/>
          <p:cNvGrpSpPr>
            <a:grpSpLocks noChangeAspect="1"/>
          </p:cNvGrpSpPr>
          <p:nvPr/>
        </p:nvGrpSpPr>
        <p:grpSpPr bwMode="auto">
          <a:xfrm>
            <a:off x="7543801" y="5232545"/>
            <a:ext cx="1030263" cy="626917"/>
            <a:chOff x="3429001" y="4046791"/>
            <a:chExt cx="1425575" cy="867400"/>
          </a:xfrm>
        </p:grpSpPr>
        <p:cxnSp>
          <p:nvCxnSpPr>
            <p:cNvPr id="201" name="Straight Connector 200"/>
            <p:cNvCxnSpPr/>
            <p:nvPr/>
          </p:nvCxnSpPr>
          <p:spPr bwMode="auto">
            <a:xfrm rot="10800000" flipH="1" flipV="1">
              <a:off x="3427990" y="4059769"/>
              <a:ext cx="171337" cy="379987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 bwMode="auto">
            <a:xfrm rot="10800000" flipH="1" flipV="1">
              <a:off x="3590540" y="4439756"/>
              <a:ext cx="0" cy="474435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 bwMode="auto">
            <a:xfrm rot="10800000">
              <a:off x="3619096" y="4901012"/>
              <a:ext cx="188910" cy="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 bwMode="auto">
            <a:xfrm rot="60000" flipH="1">
              <a:off x="3876101" y="4848297"/>
              <a:ext cx="237235" cy="54912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 bwMode="auto">
            <a:xfrm rot="10800000" flipV="1">
              <a:off x="4473582" y="4046590"/>
              <a:ext cx="380017" cy="57107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>
              <a:cxnSpLocks noChangeAspect="1"/>
            </p:cNvCxnSpPr>
            <p:nvPr/>
          </p:nvCxnSpPr>
          <p:spPr bwMode="auto">
            <a:xfrm rot="120000" flipH="1">
              <a:off x="4001309" y="4597901"/>
              <a:ext cx="494240" cy="133985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Oval 206"/>
            <p:cNvSpPr/>
            <p:nvPr/>
          </p:nvSpPr>
          <p:spPr bwMode="auto">
            <a:xfrm rot="10258769" flipH="1">
              <a:off x="3963966" y="4670385"/>
              <a:ext cx="138388" cy="900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endParaRPr lang="en-US">
                <a:solidFill>
                  <a:schemeClr val="tx1"/>
                </a:solidFill>
                <a:latin typeface="Helvetica" pitchFamily="-128" charset="0"/>
              </a:endParaRPr>
            </a:p>
          </p:txBody>
        </p:sp>
        <p:sp>
          <p:nvSpPr>
            <p:cNvPr id="208" name="Oval 614"/>
            <p:cNvSpPr>
              <a:spLocks noChangeArrowheads="1"/>
            </p:cNvSpPr>
            <p:nvPr/>
          </p:nvSpPr>
          <p:spPr bwMode="auto">
            <a:xfrm rot="10800000" flipH="1">
              <a:off x="4495800" y="4694492"/>
              <a:ext cx="126654" cy="126642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b="1">
                <a:cs typeface="Arial" charset="0"/>
              </a:endParaRPr>
            </a:p>
          </p:txBody>
        </p:sp>
        <p:cxnSp>
          <p:nvCxnSpPr>
            <p:cNvPr id="209" name="Straight Connector 208"/>
            <p:cNvCxnSpPr>
              <a:cxnSpLocks noChangeAspect="1"/>
            </p:cNvCxnSpPr>
            <p:nvPr/>
          </p:nvCxnSpPr>
          <p:spPr>
            <a:xfrm rot="720000" flipH="1">
              <a:off x="4196808" y="4617670"/>
              <a:ext cx="151568" cy="7687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0" name="Straight Connector 209"/>
          <p:cNvCxnSpPr>
            <a:cxnSpLocks noChangeAspect="1"/>
          </p:cNvCxnSpPr>
          <p:nvPr/>
        </p:nvCxnSpPr>
        <p:spPr bwMode="auto">
          <a:xfrm rot="2700000" flipV="1">
            <a:off x="8083551" y="2559051"/>
            <a:ext cx="128588" cy="5397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606"/>
          <p:cNvSpPr txBox="1">
            <a:spLocks noChangeArrowheads="1"/>
          </p:cNvSpPr>
          <p:nvPr/>
        </p:nvSpPr>
        <p:spPr bwMode="auto">
          <a:xfrm>
            <a:off x="7543800" y="3218080"/>
            <a:ext cx="1143000" cy="184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All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high-Z 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FW + </a:t>
            </a:r>
            <a:r>
              <a:rPr lang="en-US" sz="2000" i="0" dirty="0" err="1" smtClean="0">
                <a:solidFill>
                  <a:schemeClr val="tx1"/>
                </a:solidFill>
                <a:latin typeface="Arial Narrow" pitchFamily="1" charset="0"/>
              </a:rPr>
              <a:t>divertors</a:t>
            </a:r>
            <a:endParaRPr lang="en-US" sz="2000" i="0" dirty="0">
              <a:solidFill>
                <a:schemeClr val="tx1"/>
              </a:solidFill>
              <a:latin typeface="Arial Narrow" pitchFamily="1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+ 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flowing LLD </a:t>
            </a: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module</a:t>
            </a:r>
          </a:p>
        </p:txBody>
      </p:sp>
      <p:sp>
        <p:nvSpPr>
          <p:cNvPr id="212" name="TextBox 558"/>
          <p:cNvSpPr txBox="1">
            <a:spLocks noChangeArrowheads="1"/>
          </p:cNvSpPr>
          <p:nvPr/>
        </p:nvSpPr>
        <p:spPr bwMode="auto">
          <a:xfrm>
            <a:off x="6096000" y="3383341"/>
            <a:ext cx="1219200" cy="161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i="0" dirty="0" err="1" smtClean="0">
                <a:solidFill>
                  <a:schemeClr val="tx1"/>
                </a:solidFill>
                <a:latin typeface="Arial Narrow" pitchFamily="1" charset="0"/>
              </a:rPr>
              <a:t>Cryo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 + high-Z FW and OBD</a:t>
            </a:r>
          </a:p>
          <a:p>
            <a:pPr algn="ctr">
              <a:lnSpc>
                <a:spcPct val="80000"/>
              </a:lnSpc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+ liquid Li </a:t>
            </a:r>
            <a:r>
              <a:rPr lang="en-US" sz="2000" i="0" dirty="0" err="1" smtClean="0">
                <a:solidFill>
                  <a:schemeClr val="tx1"/>
                </a:solidFill>
                <a:latin typeface="Arial Narrow" pitchFamily="1" charset="0"/>
              </a:rPr>
              <a:t>divertor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 (LLD)</a:t>
            </a:r>
            <a:endParaRPr lang="en-US" sz="2000" i="0" dirty="0">
              <a:solidFill>
                <a:schemeClr val="tx1"/>
              </a:solidFill>
              <a:latin typeface="Arial Narrow" pitchFamily="1" charset="0"/>
            </a:endParaRPr>
          </a:p>
        </p:txBody>
      </p:sp>
      <p:sp>
        <p:nvSpPr>
          <p:cNvPr id="213" name="TextBox 562"/>
          <p:cNvSpPr txBox="1">
            <a:spLocks noChangeArrowheads="1"/>
          </p:cNvSpPr>
          <p:nvPr/>
        </p:nvSpPr>
        <p:spPr bwMode="auto">
          <a:xfrm>
            <a:off x="6523039" y="2125662"/>
            <a:ext cx="6527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i="0" dirty="0" smtClean="0">
                <a:solidFill>
                  <a:srgbClr val="FF0000"/>
                </a:solidFill>
                <a:latin typeface="Arial Narrow" pitchFamily="1" charset="0"/>
              </a:rPr>
              <a:t>2021</a:t>
            </a:r>
            <a:endParaRPr lang="en-US" sz="2000" i="0" dirty="0">
              <a:solidFill>
                <a:srgbClr val="FF0000"/>
              </a:solidFill>
              <a:latin typeface="Arial Narrow" pitchFamily="1" charset="0"/>
            </a:endParaRPr>
          </a:p>
        </p:txBody>
      </p:sp>
      <p:sp>
        <p:nvSpPr>
          <p:cNvPr id="247" name="TextBox 567"/>
          <p:cNvSpPr txBox="1">
            <a:spLocks noChangeArrowheads="1"/>
          </p:cNvSpPr>
          <p:nvPr/>
        </p:nvSpPr>
        <p:spPr bwMode="auto">
          <a:xfrm>
            <a:off x="7924801" y="2138362"/>
            <a:ext cx="9573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i="0" dirty="0" smtClean="0">
                <a:solidFill>
                  <a:srgbClr val="FF0000"/>
                </a:solidFill>
                <a:latin typeface="Arial Narrow" pitchFamily="1" charset="0"/>
              </a:rPr>
              <a:t>2022-23</a:t>
            </a:r>
            <a:endParaRPr lang="en-US" sz="2000" i="0" dirty="0">
              <a:solidFill>
                <a:srgbClr val="FF0000"/>
              </a:solidFill>
              <a:latin typeface="Arial Narrow" pitchFamily="1" charset="0"/>
            </a:endParaRPr>
          </a:p>
        </p:txBody>
      </p:sp>
      <p:sp>
        <p:nvSpPr>
          <p:cNvPr id="179" name="TextBox 552"/>
          <p:cNvSpPr txBox="1">
            <a:spLocks noChangeArrowheads="1"/>
          </p:cNvSpPr>
          <p:nvPr/>
        </p:nvSpPr>
        <p:spPr bwMode="auto">
          <a:xfrm flipH="1">
            <a:off x="3251200" y="6011863"/>
            <a:ext cx="1092200" cy="19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i="0" dirty="0" err="1">
                <a:latin typeface="Arial Narrow" pitchFamily="1" charset="0"/>
              </a:rPr>
              <a:t>Cryo</a:t>
            </a:r>
            <a:r>
              <a:rPr lang="en-US" sz="1600" i="0" dirty="0">
                <a:latin typeface="Arial Narrow" pitchFamily="1" charset="0"/>
              </a:rPr>
              <a:t>-pump</a:t>
            </a:r>
            <a:endParaRPr lang="en-US" sz="1400" i="0" dirty="0">
              <a:latin typeface="Arial Narrow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1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38915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 smtClean="0">
                <a:ea typeface="ＭＳ Ｐゴシック" pitchFamily="1" charset="-128"/>
              </a:rPr>
              <a:t>NSTX-U internal component staging supports goal to assess compatibility of high </a:t>
            </a:r>
            <a:r>
              <a:rPr lang="en-US" sz="2300" dirty="0" err="1" smtClean="0">
                <a:latin typeface="Symbol" pitchFamily="1" charset="2"/>
                <a:ea typeface="ＭＳ Ｐゴシック" pitchFamily="1" charset="-128"/>
              </a:rPr>
              <a:t>t</a:t>
            </a:r>
            <a:r>
              <a:rPr lang="en-US" sz="2300" baseline="-25000" dirty="0" err="1" smtClean="0">
                <a:ea typeface="ＭＳ Ｐゴシック" pitchFamily="1" charset="-128"/>
              </a:rPr>
              <a:t>E</a:t>
            </a:r>
            <a:r>
              <a:rPr lang="en-US" sz="2300" dirty="0" smtClean="0">
                <a:ea typeface="ＭＳ Ｐゴシック" pitchFamily="1" charset="-128"/>
              </a:rPr>
              <a:t> and</a:t>
            </a:r>
            <a:r>
              <a:rPr lang="en-US" sz="2300" dirty="0" smtClean="0">
                <a:latin typeface="Symbol" pitchFamily="1" charset="2"/>
                <a:ea typeface="ＭＳ Ｐゴシック" pitchFamily="1" charset="-128"/>
              </a:rPr>
              <a:t> b </a:t>
            </a:r>
            <a:r>
              <a:rPr lang="en-US" sz="2300" dirty="0" smtClean="0">
                <a:ea typeface="ＭＳ Ｐゴシック" pitchFamily="1" charset="-128"/>
              </a:rPr>
              <a:t>+ 100% NICD with metallic PFCs</a:t>
            </a:r>
          </a:p>
        </p:txBody>
      </p:sp>
      <p:cxnSp>
        <p:nvCxnSpPr>
          <p:cNvPr id="38917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8918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8919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8920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</p:cxnSp>
      <p:sp>
        <p:nvSpPr>
          <p:cNvPr id="3892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  <a:noFill/>
        </p:spPr>
        <p:txBody>
          <a:bodyPr/>
          <a:lstStyle/>
          <a:p>
            <a:fld id="{5CBF379A-17CD-4911-9356-2BE1C3AC467C}" type="slidenum">
              <a:rPr lang="en-US"/>
              <a:pPr/>
              <a:t>46</a:t>
            </a:fld>
            <a:endParaRPr lang="en-US"/>
          </a:p>
        </p:txBody>
      </p:sp>
      <p:grpSp>
        <p:nvGrpSpPr>
          <p:cNvPr id="2" name="Group 545"/>
          <p:cNvGrpSpPr>
            <a:grpSpLocks/>
          </p:cNvGrpSpPr>
          <p:nvPr/>
        </p:nvGrpSpPr>
        <p:grpSpPr bwMode="auto">
          <a:xfrm>
            <a:off x="317500" y="2466975"/>
            <a:ext cx="1270000" cy="3387725"/>
            <a:chOff x="334963" y="2170113"/>
            <a:chExt cx="1270000" cy="3387725"/>
          </a:xfrm>
        </p:grpSpPr>
        <p:cxnSp>
          <p:nvCxnSpPr>
            <p:cNvPr id="675" name="Straight Connector 674"/>
            <p:cNvCxnSpPr/>
            <p:nvPr/>
          </p:nvCxnSpPr>
          <p:spPr>
            <a:xfrm>
              <a:off x="334963" y="2787650"/>
              <a:ext cx="0" cy="212566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6" name="Straight Connector 675"/>
            <p:cNvCxnSpPr/>
            <p:nvPr/>
          </p:nvCxnSpPr>
          <p:spPr>
            <a:xfrm flipV="1">
              <a:off x="334963" y="2513013"/>
              <a:ext cx="123825" cy="2746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Straight Connector 676"/>
            <p:cNvCxnSpPr/>
            <p:nvPr/>
          </p:nvCxnSpPr>
          <p:spPr>
            <a:xfrm>
              <a:off x="334963" y="4913313"/>
              <a:ext cx="123825" cy="2746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Straight Connector 677"/>
            <p:cNvCxnSpPr/>
            <p:nvPr/>
          </p:nvCxnSpPr>
          <p:spPr>
            <a:xfrm flipV="1">
              <a:off x="454026" y="2170113"/>
              <a:ext cx="0" cy="3429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Straight Connector 678"/>
            <p:cNvCxnSpPr/>
            <p:nvPr/>
          </p:nvCxnSpPr>
          <p:spPr>
            <a:xfrm flipH="1">
              <a:off x="473076" y="2170113"/>
              <a:ext cx="13652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Straight Connector 679"/>
            <p:cNvCxnSpPr/>
            <p:nvPr/>
          </p:nvCxnSpPr>
          <p:spPr>
            <a:xfrm flipH="1">
              <a:off x="473076" y="5553075"/>
              <a:ext cx="13652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1" name="Straight Connector 680"/>
            <p:cNvCxnSpPr/>
            <p:nvPr/>
          </p:nvCxnSpPr>
          <p:spPr>
            <a:xfrm flipV="1">
              <a:off x="454026" y="5187950"/>
              <a:ext cx="0" cy="3698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2" name="Straight Connector 681"/>
            <p:cNvCxnSpPr/>
            <p:nvPr/>
          </p:nvCxnSpPr>
          <p:spPr>
            <a:xfrm flipH="1" flipV="1">
              <a:off x="658813" y="2170113"/>
              <a:ext cx="395288" cy="165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3" name="Straight Connector 682"/>
            <p:cNvCxnSpPr/>
            <p:nvPr/>
          </p:nvCxnSpPr>
          <p:spPr>
            <a:xfrm flipH="1" flipV="1">
              <a:off x="1089026" y="2376488"/>
              <a:ext cx="274637" cy="41116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Straight Connector 683"/>
            <p:cNvCxnSpPr/>
            <p:nvPr/>
          </p:nvCxnSpPr>
          <p:spPr>
            <a:xfrm flipH="1" flipV="1">
              <a:off x="1363663" y="2811463"/>
              <a:ext cx="157163" cy="48101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5" name="Straight Connector 684"/>
            <p:cNvCxnSpPr/>
            <p:nvPr/>
          </p:nvCxnSpPr>
          <p:spPr>
            <a:xfrm flipH="1" flipV="1">
              <a:off x="1522413" y="3336925"/>
              <a:ext cx="82550" cy="479425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Straight Connector 685"/>
            <p:cNvCxnSpPr/>
            <p:nvPr/>
          </p:nvCxnSpPr>
          <p:spPr>
            <a:xfrm rot="10800000" flipV="1">
              <a:off x="658813" y="5365750"/>
              <a:ext cx="395288" cy="165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Connector 686"/>
            <p:cNvCxnSpPr/>
            <p:nvPr/>
          </p:nvCxnSpPr>
          <p:spPr>
            <a:xfrm rot="10800000" flipV="1">
              <a:off x="1089026" y="4913313"/>
              <a:ext cx="274637" cy="41116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Straight Connector 687"/>
            <p:cNvCxnSpPr/>
            <p:nvPr/>
          </p:nvCxnSpPr>
          <p:spPr>
            <a:xfrm rot="10800000" flipV="1">
              <a:off x="1363663" y="4408488"/>
              <a:ext cx="157163" cy="48101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Straight Connector 688"/>
            <p:cNvCxnSpPr/>
            <p:nvPr/>
          </p:nvCxnSpPr>
          <p:spPr>
            <a:xfrm rot="10800000" flipV="1">
              <a:off x="1522413" y="3884613"/>
              <a:ext cx="82550" cy="481012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46"/>
          <p:cNvGrpSpPr>
            <a:grpSpLocks/>
          </p:cNvGrpSpPr>
          <p:nvPr/>
        </p:nvGrpSpPr>
        <p:grpSpPr bwMode="auto">
          <a:xfrm>
            <a:off x="1765300" y="2466976"/>
            <a:ext cx="1270000" cy="3392487"/>
            <a:chOff x="1773378" y="2703574"/>
            <a:chExt cx="1270102" cy="3392425"/>
          </a:xfrm>
        </p:grpSpPr>
        <p:grpSp>
          <p:nvGrpSpPr>
            <p:cNvPr id="4" name="Group 657"/>
            <p:cNvGrpSpPr>
              <a:grpSpLocks/>
            </p:cNvGrpSpPr>
            <p:nvPr/>
          </p:nvGrpSpPr>
          <p:grpSpPr bwMode="auto">
            <a:xfrm flipV="1">
              <a:off x="1773378" y="2703574"/>
              <a:ext cx="1270102" cy="3392425"/>
              <a:chOff x="1775460" y="1981200"/>
              <a:chExt cx="1270102" cy="3387852"/>
            </a:xfrm>
          </p:grpSpPr>
          <p:cxnSp>
            <p:nvCxnSpPr>
              <p:cNvPr id="660" name="Straight Connector 659"/>
              <p:cNvCxnSpPr/>
              <p:nvPr/>
            </p:nvCxnSpPr>
            <p:spPr>
              <a:xfrm>
                <a:off x="1775460" y="2599479"/>
                <a:ext cx="0" cy="212434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Straight Connector 660"/>
              <p:cNvCxnSpPr/>
              <p:nvPr/>
            </p:nvCxnSpPr>
            <p:spPr>
              <a:xfrm flipV="1">
                <a:off x="1775460" y="2323632"/>
                <a:ext cx="123835" cy="27584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2" name="Straight Connector 661"/>
              <p:cNvCxnSpPr/>
              <p:nvPr/>
            </p:nvCxnSpPr>
            <p:spPr>
              <a:xfrm>
                <a:off x="1775460" y="4723823"/>
                <a:ext cx="123835" cy="27584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3" name="Straight Connector 662"/>
              <p:cNvCxnSpPr/>
              <p:nvPr/>
            </p:nvCxnSpPr>
            <p:spPr>
              <a:xfrm flipV="1">
                <a:off x="1892944" y="1981200"/>
                <a:ext cx="0" cy="342432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Straight Connector 663"/>
              <p:cNvCxnSpPr/>
              <p:nvPr/>
            </p:nvCxnSpPr>
            <p:spPr>
              <a:xfrm flipH="1">
                <a:off x="1911996" y="1981200"/>
                <a:ext cx="13812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Straight Connector 664"/>
              <p:cNvCxnSpPr/>
              <p:nvPr/>
            </p:nvCxnSpPr>
            <p:spPr>
              <a:xfrm flipH="1">
                <a:off x="1911996" y="5364297"/>
                <a:ext cx="138124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Straight Connector 665"/>
              <p:cNvCxnSpPr/>
              <p:nvPr/>
            </p:nvCxnSpPr>
            <p:spPr>
              <a:xfrm flipV="1">
                <a:off x="1892944" y="4999670"/>
                <a:ext cx="0" cy="369382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Straight Connector 666"/>
              <p:cNvCxnSpPr/>
              <p:nvPr/>
            </p:nvCxnSpPr>
            <p:spPr>
              <a:xfrm flipH="1" flipV="1">
                <a:off x="2105687" y="1981200"/>
                <a:ext cx="395320" cy="16487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Straight Connector 667"/>
              <p:cNvCxnSpPr>
                <a:cxnSpLocks noChangeAspect="1"/>
              </p:cNvCxnSpPr>
              <p:nvPr/>
            </p:nvCxnSpPr>
            <p:spPr>
              <a:xfrm flipH="1" flipV="1">
                <a:off x="2529584" y="2187293"/>
                <a:ext cx="247670" cy="370967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Straight Connector 668"/>
              <p:cNvCxnSpPr/>
              <p:nvPr/>
            </p:nvCxnSpPr>
            <p:spPr>
              <a:xfrm flipH="1" flipV="1">
                <a:off x="2804243" y="2623259"/>
                <a:ext cx="155587" cy="480356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Straight Connector 669"/>
              <p:cNvCxnSpPr/>
              <p:nvPr/>
            </p:nvCxnSpPr>
            <p:spPr>
              <a:xfrm flipH="1" flipV="1">
                <a:off x="2963005" y="3146418"/>
                <a:ext cx="82557" cy="480356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Straight Connector 670"/>
              <p:cNvCxnSpPr/>
              <p:nvPr/>
            </p:nvCxnSpPr>
            <p:spPr>
              <a:xfrm rot="10800000" flipV="1">
                <a:off x="2099336" y="5177227"/>
                <a:ext cx="395320" cy="16487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/>
              <p:cNvCxnSpPr/>
              <p:nvPr/>
            </p:nvCxnSpPr>
            <p:spPr>
              <a:xfrm rot="10800000" flipV="1">
                <a:off x="2529584" y="4723823"/>
                <a:ext cx="274659" cy="412186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Straight Connector 672"/>
              <p:cNvCxnSpPr/>
              <p:nvPr/>
            </p:nvCxnSpPr>
            <p:spPr>
              <a:xfrm rot="10800000" flipV="1">
                <a:off x="2804243" y="4219687"/>
                <a:ext cx="155587" cy="47877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Straight Connector 673"/>
              <p:cNvCxnSpPr/>
              <p:nvPr/>
            </p:nvCxnSpPr>
            <p:spPr>
              <a:xfrm rot="10800000" flipV="1">
                <a:off x="2963005" y="3696528"/>
                <a:ext cx="82557" cy="47877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9" name="Straight Connector 658"/>
            <p:cNvCxnSpPr>
              <a:cxnSpLocks noChangeAspect="1"/>
            </p:cNvCxnSpPr>
            <p:nvPr/>
          </p:nvCxnSpPr>
          <p:spPr bwMode="auto">
            <a:xfrm rot="480000" flipH="1">
              <a:off x="2276656" y="5964239"/>
              <a:ext cx="119072" cy="6984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547"/>
          <p:cNvGrpSpPr>
            <a:grpSpLocks/>
          </p:cNvGrpSpPr>
          <p:nvPr/>
        </p:nvGrpSpPr>
        <p:grpSpPr bwMode="auto">
          <a:xfrm>
            <a:off x="3213100" y="2466975"/>
            <a:ext cx="1270000" cy="3409950"/>
            <a:chOff x="3302000" y="2703576"/>
            <a:chExt cx="1270000" cy="3409694"/>
          </a:xfrm>
        </p:grpSpPr>
        <p:cxnSp>
          <p:nvCxnSpPr>
            <p:cNvPr id="637" name="Straight Connector 636"/>
            <p:cNvCxnSpPr/>
            <p:nvPr/>
          </p:nvCxnSpPr>
          <p:spPr bwMode="auto">
            <a:xfrm flipV="1">
              <a:off x="3302000" y="3349639"/>
              <a:ext cx="0" cy="2128678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Straight Connector 637"/>
            <p:cNvCxnSpPr/>
            <p:nvPr/>
          </p:nvCxnSpPr>
          <p:spPr bwMode="auto">
            <a:xfrm flipV="1">
              <a:off x="3302000" y="3073435"/>
              <a:ext cx="123825" cy="276204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Connector 638"/>
            <p:cNvCxnSpPr/>
            <p:nvPr/>
          </p:nvCxnSpPr>
          <p:spPr bwMode="auto">
            <a:xfrm flipH="1" flipV="1">
              <a:off x="3438525" y="2708338"/>
              <a:ext cx="1381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Straight Connector 639"/>
            <p:cNvCxnSpPr/>
            <p:nvPr/>
          </p:nvCxnSpPr>
          <p:spPr bwMode="auto">
            <a:xfrm>
              <a:off x="3419475" y="2703576"/>
              <a:ext cx="0" cy="36985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/>
            <p:cNvCxnSpPr/>
            <p:nvPr/>
          </p:nvCxnSpPr>
          <p:spPr bwMode="auto">
            <a:xfrm flipH="1">
              <a:off x="4330700" y="4971943"/>
              <a:ext cx="155575" cy="482564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Connector 641"/>
            <p:cNvCxnSpPr/>
            <p:nvPr/>
          </p:nvCxnSpPr>
          <p:spPr bwMode="auto">
            <a:xfrm flipH="1">
              <a:off x="4489450" y="4448107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Connector 642"/>
            <p:cNvCxnSpPr/>
            <p:nvPr/>
          </p:nvCxnSpPr>
          <p:spPr bwMode="auto">
            <a:xfrm rot="10800000">
              <a:off x="3625850" y="2730561"/>
              <a:ext cx="395288" cy="1650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Connector 643"/>
            <p:cNvCxnSpPr/>
            <p:nvPr/>
          </p:nvCxnSpPr>
          <p:spPr bwMode="auto">
            <a:xfrm rot="10800000">
              <a:off x="4056063" y="2936920"/>
              <a:ext cx="274637" cy="41271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Connector 644"/>
            <p:cNvCxnSpPr/>
            <p:nvPr/>
          </p:nvCxnSpPr>
          <p:spPr bwMode="auto">
            <a:xfrm rot="10800000">
              <a:off x="4330700" y="3375038"/>
              <a:ext cx="155575" cy="47938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Connector 645"/>
            <p:cNvCxnSpPr/>
            <p:nvPr/>
          </p:nvCxnSpPr>
          <p:spPr bwMode="auto">
            <a:xfrm rot="10800000">
              <a:off x="4489450" y="3898873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646"/>
            <p:cNvGrpSpPr>
              <a:grpSpLocks noChangeAspect="1"/>
            </p:cNvGrpSpPr>
            <p:nvPr/>
          </p:nvGrpSpPr>
          <p:grpSpPr bwMode="auto">
            <a:xfrm>
              <a:off x="3302001" y="5486254"/>
              <a:ext cx="1030288" cy="627016"/>
              <a:chOff x="3427990" y="4046589"/>
              <a:chExt cx="1425609" cy="867602"/>
            </a:xfrm>
          </p:grpSpPr>
          <p:cxnSp>
            <p:nvCxnSpPr>
              <p:cNvPr id="649" name="Straight Connector 648"/>
              <p:cNvCxnSpPr/>
              <p:nvPr/>
            </p:nvCxnSpPr>
            <p:spPr bwMode="auto">
              <a:xfrm rot="10800000" flipH="1" flipV="1">
                <a:off x="3427990" y="4059768"/>
                <a:ext cx="171337" cy="379988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Straight Connector 649"/>
              <p:cNvCxnSpPr/>
              <p:nvPr/>
            </p:nvCxnSpPr>
            <p:spPr bwMode="auto">
              <a:xfrm rot="10800000" flipH="1" flipV="1">
                <a:off x="3590540" y="4439756"/>
                <a:ext cx="0" cy="47443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/>
              <p:cNvCxnSpPr/>
              <p:nvPr/>
            </p:nvCxnSpPr>
            <p:spPr bwMode="auto">
              <a:xfrm rot="10800000">
                <a:off x="3619096" y="4901012"/>
                <a:ext cx="18891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Straight Connector 651"/>
              <p:cNvCxnSpPr/>
              <p:nvPr/>
            </p:nvCxnSpPr>
            <p:spPr bwMode="auto">
              <a:xfrm rot="60000" flipH="1">
                <a:off x="3876101" y="4848297"/>
                <a:ext cx="237235" cy="5491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Straight Connector 652"/>
              <p:cNvCxnSpPr/>
              <p:nvPr/>
            </p:nvCxnSpPr>
            <p:spPr bwMode="auto">
              <a:xfrm rot="10800000" flipV="1">
                <a:off x="4473582" y="4046589"/>
                <a:ext cx="380017" cy="571079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Straight Connector 653"/>
              <p:cNvCxnSpPr>
                <a:cxnSpLocks noChangeAspect="1"/>
              </p:cNvCxnSpPr>
              <p:nvPr/>
            </p:nvCxnSpPr>
            <p:spPr bwMode="auto">
              <a:xfrm rot="120000" flipH="1">
                <a:off x="4001309" y="4597901"/>
                <a:ext cx="494240" cy="13398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031" name="Oval 654"/>
              <p:cNvSpPr>
                <a:spLocks noChangeArrowheads="1"/>
              </p:cNvSpPr>
              <p:nvPr/>
            </p:nvSpPr>
            <p:spPr bwMode="auto">
              <a:xfrm rot="10258769" flipH="1">
                <a:off x="3965036" y="4670108"/>
                <a:ext cx="138112" cy="9144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solidFill>
                    <a:schemeClr val="tx1"/>
                  </a:solidFill>
                  <a:cs typeface="Arial" charset="0"/>
                </a:endParaRPr>
              </a:p>
            </p:txBody>
          </p:sp>
          <p:sp>
            <p:nvSpPr>
              <p:cNvPr id="39032" name="Oval 655"/>
              <p:cNvSpPr>
                <a:spLocks noChangeArrowheads="1"/>
              </p:cNvSpPr>
              <p:nvPr/>
            </p:nvSpPr>
            <p:spPr bwMode="auto">
              <a:xfrm rot="10800000" flipH="1">
                <a:off x="4495800" y="4694492"/>
                <a:ext cx="126654" cy="126642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cs typeface="Arial" charset="0"/>
                </a:endParaRPr>
              </a:p>
            </p:txBody>
          </p:sp>
        </p:grpSp>
        <p:cxnSp>
          <p:nvCxnSpPr>
            <p:cNvPr id="648" name="Straight Connector 647"/>
            <p:cNvCxnSpPr>
              <a:cxnSpLocks noChangeAspect="1"/>
            </p:cNvCxnSpPr>
            <p:nvPr/>
          </p:nvCxnSpPr>
          <p:spPr bwMode="auto">
            <a:xfrm rot="2700000" flipV="1">
              <a:off x="3829050" y="2813105"/>
              <a:ext cx="128588" cy="53971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25" name="TextBox 548"/>
          <p:cNvSpPr txBox="1">
            <a:spLocks noChangeArrowheads="1"/>
          </p:cNvSpPr>
          <p:nvPr/>
        </p:nvSpPr>
        <p:spPr bwMode="auto">
          <a:xfrm>
            <a:off x="5943600" y="5983288"/>
            <a:ext cx="1981200" cy="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i="0" dirty="0" smtClean="0">
                <a:solidFill>
                  <a:srgbClr val="FF0000"/>
                </a:solidFill>
                <a:latin typeface="Arial Narrow" pitchFamily="1" charset="0"/>
              </a:rPr>
              <a:t>Flowing liquid Li </a:t>
            </a:r>
            <a:r>
              <a:rPr lang="en-US" sz="1600" i="0" dirty="0" err="1" smtClean="0">
                <a:solidFill>
                  <a:srgbClr val="FF0000"/>
                </a:solidFill>
                <a:latin typeface="Arial Narrow" pitchFamily="1" charset="0"/>
              </a:rPr>
              <a:t>divertor</a:t>
            </a:r>
            <a:r>
              <a:rPr lang="en-US" sz="1600" i="0" dirty="0" smtClean="0">
                <a:solidFill>
                  <a:srgbClr val="FF0000"/>
                </a:solidFill>
                <a:latin typeface="Arial Narrow" pitchFamily="1" charset="0"/>
              </a:rPr>
              <a:t> (LLD) module</a:t>
            </a:r>
            <a:endParaRPr lang="en-US" sz="1600" i="0" dirty="0">
              <a:solidFill>
                <a:srgbClr val="FF0000"/>
              </a:solidFill>
              <a:latin typeface="Arial Narrow" pitchFamily="1" charset="0"/>
            </a:endParaRPr>
          </a:p>
        </p:txBody>
      </p:sp>
      <p:cxnSp>
        <p:nvCxnSpPr>
          <p:cNvPr id="550" name="Straight Arrow Connector 549"/>
          <p:cNvCxnSpPr/>
          <p:nvPr/>
        </p:nvCxnSpPr>
        <p:spPr>
          <a:xfrm rot="-240000" flipH="1" flipV="1">
            <a:off x="6729414" y="5707063"/>
            <a:ext cx="65087" cy="27622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7" name="TextBox 550"/>
          <p:cNvSpPr txBox="1">
            <a:spLocks noChangeArrowheads="1"/>
          </p:cNvSpPr>
          <p:nvPr/>
        </p:nvSpPr>
        <p:spPr bwMode="auto">
          <a:xfrm>
            <a:off x="7924800" y="5983288"/>
            <a:ext cx="1143000" cy="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i="0" dirty="0">
                <a:solidFill>
                  <a:srgbClr val="FF0000"/>
                </a:solidFill>
                <a:latin typeface="Arial Narrow" pitchFamily="1" charset="0"/>
              </a:rPr>
              <a:t>Full </a:t>
            </a:r>
            <a:r>
              <a:rPr lang="en-US" sz="1600" i="0" dirty="0" err="1">
                <a:solidFill>
                  <a:srgbClr val="FF0000"/>
                </a:solidFill>
                <a:latin typeface="Arial Narrow" pitchFamily="1" charset="0"/>
              </a:rPr>
              <a:t>toroidal</a:t>
            </a:r>
            <a:r>
              <a:rPr lang="en-US" sz="1600" i="0" dirty="0">
                <a:solidFill>
                  <a:srgbClr val="FF0000"/>
                </a:solidFill>
                <a:latin typeface="Arial Narrow" pitchFamily="1" charset="0"/>
              </a:rPr>
              <a:t> flowing Li</a:t>
            </a:r>
          </a:p>
        </p:txBody>
      </p:sp>
      <p:sp>
        <p:nvSpPr>
          <p:cNvPr id="38929" name="TextBox 552"/>
          <p:cNvSpPr txBox="1">
            <a:spLocks noChangeArrowheads="1"/>
          </p:cNvSpPr>
          <p:nvPr/>
        </p:nvSpPr>
        <p:spPr bwMode="auto">
          <a:xfrm flipH="1">
            <a:off x="3251200" y="6011863"/>
            <a:ext cx="1092200" cy="19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i="0" dirty="0" err="1">
                <a:latin typeface="Arial Narrow" pitchFamily="1" charset="0"/>
              </a:rPr>
              <a:t>Cryo</a:t>
            </a:r>
            <a:r>
              <a:rPr lang="en-US" sz="1600" i="0" dirty="0">
                <a:latin typeface="Arial Narrow" pitchFamily="1" charset="0"/>
              </a:rPr>
              <a:t>-pump</a:t>
            </a:r>
            <a:endParaRPr lang="en-US" sz="1400" i="0" dirty="0">
              <a:latin typeface="Arial Narrow" pitchFamily="1" charset="0"/>
            </a:endParaRPr>
          </a:p>
        </p:txBody>
      </p:sp>
      <p:cxnSp>
        <p:nvCxnSpPr>
          <p:cNvPr id="617" name="Straight Connector 616"/>
          <p:cNvCxnSpPr/>
          <p:nvPr/>
        </p:nvCxnSpPr>
        <p:spPr bwMode="auto">
          <a:xfrm flipV="1">
            <a:off x="7556500" y="3076576"/>
            <a:ext cx="0" cy="2128837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/>
          <p:nvPr/>
        </p:nvCxnSpPr>
        <p:spPr bwMode="auto">
          <a:xfrm flipV="1">
            <a:off x="7556500" y="2800351"/>
            <a:ext cx="123825" cy="27622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9" name="Straight Connector 618"/>
          <p:cNvCxnSpPr/>
          <p:nvPr/>
        </p:nvCxnSpPr>
        <p:spPr bwMode="auto">
          <a:xfrm flipH="1" flipV="1">
            <a:off x="7693025" y="2435225"/>
            <a:ext cx="138113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Connector 619"/>
          <p:cNvCxnSpPr/>
          <p:nvPr/>
        </p:nvCxnSpPr>
        <p:spPr bwMode="auto">
          <a:xfrm>
            <a:off x="7673975" y="2430462"/>
            <a:ext cx="0" cy="369888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/>
          <p:nvPr/>
        </p:nvCxnSpPr>
        <p:spPr bwMode="auto">
          <a:xfrm flipH="1">
            <a:off x="8585201" y="4699000"/>
            <a:ext cx="155575" cy="48260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2" name="Straight Connector 621"/>
          <p:cNvCxnSpPr/>
          <p:nvPr/>
        </p:nvCxnSpPr>
        <p:spPr bwMode="auto">
          <a:xfrm flipH="1">
            <a:off x="8743950" y="4175125"/>
            <a:ext cx="82550" cy="481012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/>
          <p:nvPr/>
        </p:nvCxnSpPr>
        <p:spPr bwMode="auto">
          <a:xfrm rot="10800000">
            <a:off x="8310564" y="2663826"/>
            <a:ext cx="274637" cy="41275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5" name="Straight Connector 624"/>
          <p:cNvCxnSpPr/>
          <p:nvPr/>
        </p:nvCxnSpPr>
        <p:spPr bwMode="auto">
          <a:xfrm rot="10800000">
            <a:off x="8585201" y="3101975"/>
            <a:ext cx="155575" cy="47942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6" name="Straight Connector 625"/>
          <p:cNvCxnSpPr/>
          <p:nvPr/>
        </p:nvCxnSpPr>
        <p:spPr bwMode="auto">
          <a:xfrm rot="10800000">
            <a:off x="8743950" y="3625851"/>
            <a:ext cx="82550" cy="481012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012" name="TextBox 635"/>
          <p:cNvSpPr txBox="1">
            <a:spLocks noChangeArrowheads="1"/>
          </p:cNvSpPr>
          <p:nvPr/>
        </p:nvSpPr>
        <p:spPr bwMode="auto">
          <a:xfrm>
            <a:off x="7543800" y="3119498"/>
            <a:ext cx="1143000" cy="213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Upper </a:t>
            </a:r>
            <a:r>
              <a:rPr lang="en-US" sz="2000" i="0" dirty="0" err="1" smtClean="0">
                <a:solidFill>
                  <a:schemeClr val="tx1"/>
                </a:solidFill>
                <a:latin typeface="Arial Narrow" pitchFamily="1" charset="0"/>
              </a:rPr>
              <a:t>cryo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 + all </a:t>
            </a:r>
            <a:endParaRPr lang="en-US" sz="2000" i="0" dirty="0">
              <a:solidFill>
                <a:schemeClr val="tx1"/>
              </a:solidFill>
              <a:latin typeface="Arial Narrow" pitchFamily="1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high-Z 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&amp; </a:t>
            </a: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higher-T PFCs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+ full  </a:t>
            </a:r>
            <a:r>
              <a:rPr lang="en-US" sz="2000" i="0" dirty="0" err="1">
                <a:solidFill>
                  <a:schemeClr val="tx1"/>
                </a:solidFill>
                <a:latin typeface="Arial Narrow" pitchFamily="1" charset="0"/>
              </a:rPr>
              <a:t>toroidal</a:t>
            </a: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 LLD</a:t>
            </a:r>
          </a:p>
        </p:txBody>
      </p:sp>
      <p:cxnSp>
        <p:nvCxnSpPr>
          <p:cNvPr id="595" name="Straight Connector 594"/>
          <p:cNvCxnSpPr/>
          <p:nvPr/>
        </p:nvCxnSpPr>
        <p:spPr bwMode="auto">
          <a:xfrm flipV="1">
            <a:off x="6108700" y="3095626"/>
            <a:ext cx="0" cy="2128837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6" name="Straight Connector 595"/>
          <p:cNvCxnSpPr/>
          <p:nvPr/>
        </p:nvCxnSpPr>
        <p:spPr bwMode="auto">
          <a:xfrm flipV="1">
            <a:off x="6108700" y="2819401"/>
            <a:ext cx="123825" cy="27622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7" name="Straight Connector 596"/>
          <p:cNvCxnSpPr/>
          <p:nvPr/>
        </p:nvCxnSpPr>
        <p:spPr bwMode="auto">
          <a:xfrm flipH="1" flipV="1">
            <a:off x="6245225" y="2454275"/>
            <a:ext cx="138113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Connector 597"/>
          <p:cNvCxnSpPr/>
          <p:nvPr/>
        </p:nvCxnSpPr>
        <p:spPr bwMode="auto">
          <a:xfrm>
            <a:off x="6226175" y="2449512"/>
            <a:ext cx="0" cy="369888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 bwMode="auto">
          <a:xfrm flipH="1">
            <a:off x="7137401" y="4718050"/>
            <a:ext cx="155575" cy="48260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Connector 599"/>
          <p:cNvCxnSpPr/>
          <p:nvPr/>
        </p:nvCxnSpPr>
        <p:spPr bwMode="auto">
          <a:xfrm flipH="1">
            <a:off x="7296150" y="4194175"/>
            <a:ext cx="82550" cy="48101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1" name="Straight Connector 600"/>
          <p:cNvCxnSpPr/>
          <p:nvPr/>
        </p:nvCxnSpPr>
        <p:spPr bwMode="auto">
          <a:xfrm rot="10800000">
            <a:off x="6432551" y="2476500"/>
            <a:ext cx="395288" cy="16510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2" name="Straight Connector 601"/>
          <p:cNvCxnSpPr/>
          <p:nvPr/>
        </p:nvCxnSpPr>
        <p:spPr bwMode="auto">
          <a:xfrm rot="10800000">
            <a:off x="6862764" y="2682876"/>
            <a:ext cx="274637" cy="41275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3" name="Straight Connector 602"/>
          <p:cNvCxnSpPr/>
          <p:nvPr/>
        </p:nvCxnSpPr>
        <p:spPr bwMode="auto">
          <a:xfrm rot="10800000">
            <a:off x="7137401" y="3121025"/>
            <a:ext cx="155575" cy="47942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 bwMode="auto">
          <a:xfrm rot="10800000">
            <a:off x="7296150" y="3644901"/>
            <a:ext cx="82550" cy="48101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04"/>
          <p:cNvGrpSpPr>
            <a:grpSpLocks noChangeAspect="1"/>
          </p:cNvGrpSpPr>
          <p:nvPr/>
        </p:nvGrpSpPr>
        <p:grpSpPr bwMode="auto">
          <a:xfrm>
            <a:off x="6096001" y="5232545"/>
            <a:ext cx="1030263" cy="626917"/>
            <a:chOff x="3429001" y="4046791"/>
            <a:chExt cx="1425575" cy="867400"/>
          </a:xfrm>
        </p:grpSpPr>
        <p:cxnSp>
          <p:nvCxnSpPr>
            <p:cNvPr id="608" name="Straight Connector 607"/>
            <p:cNvCxnSpPr/>
            <p:nvPr/>
          </p:nvCxnSpPr>
          <p:spPr bwMode="auto">
            <a:xfrm rot="10800000" flipH="1" flipV="1">
              <a:off x="3427990" y="4059769"/>
              <a:ext cx="171337" cy="379987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Connector 608"/>
            <p:cNvCxnSpPr/>
            <p:nvPr/>
          </p:nvCxnSpPr>
          <p:spPr bwMode="auto">
            <a:xfrm rot="10800000" flipH="1" flipV="1">
              <a:off x="3590540" y="4439756"/>
              <a:ext cx="0" cy="474435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Straight Connector 609"/>
            <p:cNvCxnSpPr/>
            <p:nvPr/>
          </p:nvCxnSpPr>
          <p:spPr bwMode="auto">
            <a:xfrm rot="10800000">
              <a:off x="3619096" y="4901012"/>
              <a:ext cx="188910" cy="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1" name="Straight Connector 610"/>
            <p:cNvCxnSpPr/>
            <p:nvPr/>
          </p:nvCxnSpPr>
          <p:spPr bwMode="auto">
            <a:xfrm rot="60000" flipH="1">
              <a:off x="3876101" y="4848297"/>
              <a:ext cx="237235" cy="54912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Straight Connector 611"/>
            <p:cNvCxnSpPr/>
            <p:nvPr/>
          </p:nvCxnSpPr>
          <p:spPr bwMode="auto">
            <a:xfrm rot="10800000" flipV="1">
              <a:off x="4473582" y="4046590"/>
              <a:ext cx="380017" cy="57107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Straight Connector 612"/>
            <p:cNvCxnSpPr>
              <a:cxnSpLocks noChangeAspect="1"/>
            </p:cNvCxnSpPr>
            <p:nvPr/>
          </p:nvCxnSpPr>
          <p:spPr bwMode="auto">
            <a:xfrm rot="120000" flipH="1">
              <a:off x="4001309" y="4597901"/>
              <a:ext cx="494240" cy="133985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4" name="Oval 613"/>
            <p:cNvSpPr/>
            <p:nvPr/>
          </p:nvSpPr>
          <p:spPr bwMode="auto">
            <a:xfrm rot="10258769" flipH="1">
              <a:off x="3963966" y="4670385"/>
              <a:ext cx="138388" cy="900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endParaRPr lang="en-US">
                <a:solidFill>
                  <a:schemeClr val="tx1"/>
                </a:solidFill>
                <a:latin typeface="Helvetica" pitchFamily="-128" charset="0"/>
              </a:endParaRPr>
            </a:p>
          </p:txBody>
        </p:sp>
        <p:sp>
          <p:nvSpPr>
            <p:cNvPr id="38991" name="Oval 614"/>
            <p:cNvSpPr>
              <a:spLocks noChangeArrowheads="1"/>
            </p:cNvSpPr>
            <p:nvPr/>
          </p:nvSpPr>
          <p:spPr bwMode="auto">
            <a:xfrm rot="10800000" flipH="1">
              <a:off x="4495800" y="4694492"/>
              <a:ext cx="126654" cy="126642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b="1">
                <a:cs typeface="Arial" charset="0"/>
              </a:endParaRPr>
            </a:p>
          </p:txBody>
        </p:sp>
        <p:cxnSp>
          <p:nvCxnSpPr>
            <p:cNvPr id="616" name="Straight Connector 615"/>
            <p:cNvCxnSpPr>
              <a:cxnSpLocks noChangeAspect="1"/>
            </p:cNvCxnSpPr>
            <p:nvPr/>
          </p:nvCxnSpPr>
          <p:spPr>
            <a:xfrm rot="720000" flipH="1">
              <a:off x="4196808" y="4617670"/>
              <a:ext cx="151568" cy="7687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6" name="Straight Connector 605"/>
          <p:cNvCxnSpPr>
            <a:cxnSpLocks noChangeAspect="1"/>
          </p:cNvCxnSpPr>
          <p:nvPr/>
        </p:nvCxnSpPr>
        <p:spPr bwMode="auto">
          <a:xfrm rot="2700000" flipV="1">
            <a:off x="6635751" y="2559051"/>
            <a:ext cx="128588" cy="53975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83" name="TextBox 606"/>
          <p:cNvSpPr txBox="1">
            <a:spLocks noChangeArrowheads="1"/>
          </p:cNvSpPr>
          <p:nvPr/>
        </p:nvSpPr>
        <p:spPr bwMode="auto">
          <a:xfrm>
            <a:off x="6096000" y="3276601"/>
            <a:ext cx="1143000" cy="184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All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high-Z 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FW + </a:t>
            </a:r>
            <a:r>
              <a:rPr lang="en-US" sz="2000" i="0" dirty="0" err="1" smtClean="0">
                <a:solidFill>
                  <a:schemeClr val="tx1"/>
                </a:solidFill>
                <a:latin typeface="Arial Narrow" pitchFamily="1" charset="0"/>
              </a:rPr>
              <a:t>divertors</a:t>
            </a:r>
            <a:endParaRPr lang="en-US" sz="2000" i="0" dirty="0">
              <a:solidFill>
                <a:schemeClr val="tx1"/>
              </a:solidFill>
              <a:latin typeface="Arial Narrow" pitchFamily="1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+ 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flowing LLD </a:t>
            </a: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module</a:t>
            </a:r>
          </a:p>
        </p:txBody>
      </p:sp>
      <p:sp>
        <p:nvSpPr>
          <p:cNvPr id="38933" name="TextBox 556"/>
          <p:cNvSpPr txBox="1">
            <a:spLocks noChangeArrowheads="1"/>
          </p:cNvSpPr>
          <p:nvPr/>
        </p:nvSpPr>
        <p:spPr bwMode="auto">
          <a:xfrm>
            <a:off x="1816100" y="3544887"/>
            <a:ext cx="1016000" cy="132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Lower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OBD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high-Z row of tiles</a:t>
            </a:r>
          </a:p>
        </p:txBody>
      </p:sp>
      <p:sp>
        <p:nvSpPr>
          <p:cNvPr id="558" name="Rectangle 557"/>
          <p:cNvSpPr>
            <a:spLocks noChangeArrowheads="1"/>
          </p:cNvSpPr>
          <p:nvPr/>
        </p:nvSpPr>
        <p:spPr bwMode="auto">
          <a:xfrm>
            <a:off x="393564" y="3517900"/>
            <a:ext cx="982939" cy="1274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chemeClr val="tx1"/>
                </a:solidFill>
                <a:latin typeface="Arial Narrow" pitchFamily="1" charset="0"/>
              </a:rPr>
              <a:t>C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rgbClr val="00B0F0"/>
                </a:solidFill>
                <a:latin typeface="Arial Narrow" pitchFamily="1" charset="0"/>
              </a:rPr>
              <a:t>BN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rgbClr val="FF0000"/>
                </a:solidFill>
                <a:latin typeface="Arial Narrow" pitchFamily="1" charset="0"/>
              </a:rPr>
              <a:t>Li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rgbClr val="BFBFBF"/>
                </a:solidFill>
                <a:latin typeface="Arial Narrow" pitchFamily="1" charset="0"/>
              </a:rPr>
              <a:t>High-Z</a:t>
            </a:r>
          </a:p>
        </p:txBody>
      </p:sp>
      <p:sp>
        <p:nvSpPr>
          <p:cNvPr id="38935" name="TextBox 558"/>
          <p:cNvSpPr txBox="1">
            <a:spLocks noChangeArrowheads="1"/>
          </p:cNvSpPr>
          <p:nvPr/>
        </p:nvSpPr>
        <p:spPr bwMode="auto">
          <a:xfrm>
            <a:off x="3213100" y="3647182"/>
            <a:ext cx="1206500" cy="110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 err="1">
                <a:solidFill>
                  <a:schemeClr val="tx1"/>
                </a:solidFill>
                <a:latin typeface="Arial Narrow" pitchFamily="1" charset="0"/>
              </a:rPr>
              <a:t>Cryo</a:t>
            </a: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 + 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high-Z FW and OBD </a:t>
            </a:r>
            <a:endParaRPr lang="en-US" sz="2000" i="0" dirty="0">
              <a:solidFill>
                <a:schemeClr val="tx1"/>
              </a:solidFill>
              <a:latin typeface="Arial Narrow" pitchFamily="1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PFCs</a:t>
            </a:r>
            <a:endParaRPr lang="en-US" sz="2000" i="0" dirty="0">
              <a:solidFill>
                <a:schemeClr val="tx1"/>
              </a:solidFill>
              <a:latin typeface="Arial Narrow" pitchFamily="1" charset="0"/>
            </a:endParaRPr>
          </a:p>
        </p:txBody>
      </p:sp>
      <p:sp>
        <p:nvSpPr>
          <p:cNvPr id="38936" name="TextBox 559"/>
          <p:cNvSpPr txBox="1">
            <a:spLocks noChangeArrowheads="1"/>
          </p:cNvSpPr>
          <p:nvPr/>
        </p:nvSpPr>
        <p:spPr bwMode="auto">
          <a:xfrm>
            <a:off x="317500" y="1439862"/>
            <a:ext cx="838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rgbClr val="FF0000"/>
                </a:solidFill>
                <a:latin typeface="Arial Narrow" pitchFamily="1" charset="0"/>
              </a:rPr>
              <a:t>Nominal 2014-18 5 year plan steps for implementation of </a:t>
            </a:r>
            <a:r>
              <a:rPr lang="en-US" sz="1800" dirty="0" err="1">
                <a:solidFill>
                  <a:srgbClr val="FF0000"/>
                </a:solidFill>
                <a:latin typeface="Arial Narrow" pitchFamily="1" charset="0"/>
              </a:rPr>
              <a:t>cryo</a:t>
            </a:r>
            <a:r>
              <a:rPr lang="en-US" sz="1800" dirty="0">
                <a:solidFill>
                  <a:srgbClr val="FF0000"/>
                </a:solidFill>
                <a:latin typeface="Arial Narrow" pitchFamily="1" charset="0"/>
              </a:rPr>
              <a:t>-pump + high-Z PFCs + LLD</a:t>
            </a:r>
          </a:p>
        </p:txBody>
      </p:sp>
      <p:sp>
        <p:nvSpPr>
          <p:cNvPr id="38937" name="TextBox 560"/>
          <p:cNvSpPr txBox="1">
            <a:spLocks noChangeArrowheads="1"/>
          </p:cNvSpPr>
          <p:nvPr/>
        </p:nvSpPr>
        <p:spPr bwMode="auto">
          <a:xfrm>
            <a:off x="744538" y="2125662"/>
            <a:ext cx="652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pitchFamily="1" charset="0"/>
              </a:rPr>
              <a:t>2015</a:t>
            </a:r>
          </a:p>
        </p:txBody>
      </p:sp>
      <p:sp>
        <p:nvSpPr>
          <p:cNvPr id="38938" name="TextBox 561"/>
          <p:cNvSpPr txBox="1">
            <a:spLocks noChangeArrowheads="1"/>
          </p:cNvSpPr>
          <p:nvPr/>
        </p:nvSpPr>
        <p:spPr bwMode="auto">
          <a:xfrm>
            <a:off x="2146301" y="2125662"/>
            <a:ext cx="652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pitchFamily="1" charset="0"/>
              </a:rPr>
              <a:t>2016</a:t>
            </a:r>
          </a:p>
        </p:txBody>
      </p:sp>
      <p:sp>
        <p:nvSpPr>
          <p:cNvPr id="38939" name="TextBox 562"/>
          <p:cNvSpPr txBox="1">
            <a:spLocks noChangeArrowheads="1"/>
          </p:cNvSpPr>
          <p:nvPr/>
        </p:nvSpPr>
        <p:spPr bwMode="auto">
          <a:xfrm>
            <a:off x="3640138" y="2125662"/>
            <a:ext cx="652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pitchFamily="1" charset="0"/>
              </a:rPr>
              <a:t>2017</a:t>
            </a:r>
          </a:p>
        </p:txBody>
      </p:sp>
      <p:sp>
        <p:nvSpPr>
          <p:cNvPr id="38940" name="TextBox 563"/>
          <p:cNvSpPr txBox="1">
            <a:spLocks noChangeArrowheads="1"/>
          </p:cNvSpPr>
          <p:nvPr/>
        </p:nvSpPr>
        <p:spPr bwMode="auto">
          <a:xfrm>
            <a:off x="5105401" y="2125662"/>
            <a:ext cx="6527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i="0" dirty="0" smtClean="0">
                <a:solidFill>
                  <a:srgbClr val="FF0000"/>
                </a:solidFill>
                <a:latin typeface="Arial Narrow" pitchFamily="1" charset="0"/>
              </a:rPr>
              <a:t>2018</a:t>
            </a:r>
            <a:endParaRPr lang="en-US" sz="2000" i="0" dirty="0">
              <a:solidFill>
                <a:srgbClr val="FF0000"/>
              </a:solidFill>
              <a:latin typeface="Arial Narrow" pitchFamily="1" charset="0"/>
            </a:endParaRPr>
          </a:p>
        </p:txBody>
      </p:sp>
      <p:cxnSp>
        <p:nvCxnSpPr>
          <p:cNvPr id="565" name="Straight Arrow Connector 564"/>
          <p:cNvCxnSpPr/>
          <p:nvPr/>
        </p:nvCxnSpPr>
        <p:spPr>
          <a:xfrm flipH="1" flipV="1">
            <a:off x="4051301" y="5810250"/>
            <a:ext cx="92075" cy="182562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Arrow Connector 565"/>
          <p:cNvCxnSpPr/>
          <p:nvPr/>
        </p:nvCxnSpPr>
        <p:spPr>
          <a:xfrm flipH="1" flipV="1">
            <a:off x="2359026" y="5783263"/>
            <a:ext cx="92075" cy="18256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7" name="TextBox 566"/>
          <p:cNvSpPr txBox="1">
            <a:spLocks noChangeArrowheads="1"/>
          </p:cNvSpPr>
          <p:nvPr/>
        </p:nvSpPr>
        <p:spPr bwMode="auto">
          <a:xfrm flipH="1">
            <a:off x="1689100" y="6011863"/>
            <a:ext cx="1295400" cy="19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i="0" dirty="0">
                <a:solidFill>
                  <a:srgbClr val="A6A6A6"/>
                </a:solidFill>
                <a:latin typeface="Arial Narrow" pitchFamily="1" charset="0"/>
              </a:rPr>
              <a:t>High-Z tile row</a:t>
            </a:r>
          </a:p>
        </p:txBody>
      </p:sp>
      <p:sp>
        <p:nvSpPr>
          <p:cNvPr id="38944" name="TextBox 567"/>
          <p:cNvSpPr txBox="1">
            <a:spLocks noChangeArrowheads="1"/>
          </p:cNvSpPr>
          <p:nvPr/>
        </p:nvSpPr>
        <p:spPr bwMode="auto">
          <a:xfrm>
            <a:off x="8415058" y="2125662"/>
            <a:ext cx="6527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i="0" dirty="0" smtClean="0">
                <a:solidFill>
                  <a:srgbClr val="FF0000"/>
                </a:solidFill>
                <a:latin typeface="Arial Narrow" pitchFamily="1" charset="0"/>
              </a:rPr>
              <a:t>2021</a:t>
            </a:r>
            <a:endParaRPr lang="en-US" sz="2000" i="0" dirty="0">
              <a:solidFill>
                <a:srgbClr val="FF0000"/>
              </a:solidFill>
              <a:latin typeface="Arial Narrow" pitchFamily="1" charset="0"/>
            </a:endParaRPr>
          </a:p>
        </p:txBody>
      </p:sp>
      <p:sp>
        <p:nvSpPr>
          <p:cNvPr id="569" name="TextBox 568"/>
          <p:cNvSpPr txBox="1">
            <a:spLocks noChangeArrowheads="1"/>
          </p:cNvSpPr>
          <p:nvPr/>
        </p:nvSpPr>
        <p:spPr bwMode="auto">
          <a:xfrm flipH="1">
            <a:off x="4381500" y="6011862"/>
            <a:ext cx="1485900" cy="39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i="0" dirty="0" err="1">
                <a:solidFill>
                  <a:srgbClr val="A6A6A6"/>
                </a:solidFill>
                <a:latin typeface="Arial Narrow" pitchFamily="1" charset="0"/>
              </a:rPr>
              <a:t>Bakeable</a:t>
            </a:r>
            <a:r>
              <a:rPr lang="en-US" sz="1600" i="0" dirty="0">
                <a:solidFill>
                  <a:srgbClr val="A6A6A6"/>
                </a:solidFill>
                <a:latin typeface="Arial Narrow" pitchFamily="1" charset="0"/>
              </a:rPr>
              <a:t> </a:t>
            </a:r>
            <a:r>
              <a:rPr lang="en-US" sz="1600" i="0" dirty="0" err="1">
                <a:solidFill>
                  <a:srgbClr val="A6A6A6"/>
                </a:solidFill>
                <a:latin typeface="Arial Narrow" pitchFamily="1" charset="0"/>
              </a:rPr>
              <a:t>cryo</a:t>
            </a:r>
            <a:r>
              <a:rPr lang="en-US" sz="1600" i="0" dirty="0">
                <a:solidFill>
                  <a:srgbClr val="A6A6A6"/>
                </a:solidFill>
                <a:latin typeface="Arial Narrow" pitchFamily="1" charset="0"/>
              </a:rPr>
              <a:t>-baffle for </a:t>
            </a:r>
            <a:r>
              <a:rPr lang="en-US" sz="1600" i="0" dirty="0">
                <a:solidFill>
                  <a:srgbClr val="FF0000"/>
                </a:solidFill>
                <a:latin typeface="Arial Narrow" pitchFamily="1" charset="0"/>
              </a:rPr>
              <a:t>liquid Li</a:t>
            </a:r>
          </a:p>
        </p:txBody>
      </p:sp>
      <p:cxnSp>
        <p:nvCxnSpPr>
          <p:cNvPr id="570" name="Straight Arrow Connector 569"/>
          <p:cNvCxnSpPr/>
          <p:nvPr/>
        </p:nvCxnSpPr>
        <p:spPr>
          <a:xfrm rot="180000" flipH="1" flipV="1">
            <a:off x="5270500" y="5707062"/>
            <a:ext cx="152400" cy="3048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2971801" y="990600"/>
            <a:ext cx="3190297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29" tIns="45714" rIns="91429" bIns="45714" rtlCol="0">
            <a:spAutoFit/>
          </a:bodyPr>
          <a:lstStyle/>
          <a:p>
            <a:r>
              <a:rPr lang="en-US" sz="2000" i="0" dirty="0" smtClean="0">
                <a:solidFill>
                  <a:schemeClr val="tx1"/>
                </a:solidFill>
              </a:rPr>
              <a:t>Incremental budget case</a:t>
            </a:r>
            <a:endParaRPr lang="en-US" sz="2000" i="0" dirty="0">
              <a:solidFill>
                <a:schemeClr val="tx1"/>
              </a:solidFill>
            </a:endParaRPr>
          </a:p>
        </p:txBody>
      </p:sp>
      <p:grpSp>
        <p:nvGrpSpPr>
          <p:cNvPr id="8" name="Group 547"/>
          <p:cNvGrpSpPr>
            <a:grpSpLocks/>
          </p:cNvGrpSpPr>
          <p:nvPr/>
        </p:nvGrpSpPr>
        <p:grpSpPr bwMode="auto">
          <a:xfrm>
            <a:off x="4648200" y="2462212"/>
            <a:ext cx="1270000" cy="3409950"/>
            <a:chOff x="3302000" y="2703576"/>
            <a:chExt cx="1270000" cy="3409694"/>
          </a:xfrm>
        </p:grpSpPr>
        <p:cxnSp>
          <p:nvCxnSpPr>
            <p:cNvPr id="156" name="Straight Connector 155"/>
            <p:cNvCxnSpPr/>
            <p:nvPr/>
          </p:nvCxnSpPr>
          <p:spPr bwMode="auto">
            <a:xfrm flipV="1">
              <a:off x="3302000" y="3349639"/>
              <a:ext cx="0" cy="2128678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 bwMode="auto">
            <a:xfrm flipV="1">
              <a:off x="3302000" y="3073435"/>
              <a:ext cx="123825" cy="276204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 bwMode="auto">
            <a:xfrm flipH="1" flipV="1">
              <a:off x="3438525" y="2708338"/>
              <a:ext cx="1381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 bwMode="auto">
            <a:xfrm>
              <a:off x="3419475" y="2703576"/>
              <a:ext cx="0" cy="36985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 bwMode="auto">
            <a:xfrm flipH="1">
              <a:off x="4330700" y="4971943"/>
              <a:ext cx="155575" cy="482564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 bwMode="auto">
            <a:xfrm flipH="1">
              <a:off x="4489450" y="4448107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 bwMode="auto">
            <a:xfrm rot="10800000">
              <a:off x="3625850" y="2730561"/>
              <a:ext cx="395288" cy="1650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 bwMode="auto">
            <a:xfrm rot="10800000">
              <a:off x="4056063" y="2936920"/>
              <a:ext cx="274637" cy="41271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 bwMode="auto">
            <a:xfrm rot="10800000">
              <a:off x="4330700" y="3375038"/>
              <a:ext cx="155575" cy="47938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auto">
            <a:xfrm rot="10800000">
              <a:off x="4489450" y="3898873"/>
              <a:ext cx="82550" cy="480977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646"/>
            <p:cNvGrpSpPr>
              <a:grpSpLocks noChangeAspect="1"/>
            </p:cNvGrpSpPr>
            <p:nvPr/>
          </p:nvGrpSpPr>
          <p:grpSpPr bwMode="auto">
            <a:xfrm>
              <a:off x="3302001" y="5486254"/>
              <a:ext cx="1030288" cy="627016"/>
              <a:chOff x="3427990" y="4046589"/>
              <a:chExt cx="1425609" cy="867602"/>
            </a:xfrm>
          </p:grpSpPr>
          <p:cxnSp>
            <p:nvCxnSpPr>
              <p:cNvPr id="168" name="Straight Connector 167"/>
              <p:cNvCxnSpPr/>
              <p:nvPr/>
            </p:nvCxnSpPr>
            <p:spPr bwMode="auto">
              <a:xfrm rot="10800000" flipH="1" flipV="1">
                <a:off x="3427990" y="4059768"/>
                <a:ext cx="171337" cy="379988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 bwMode="auto">
              <a:xfrm rot="10800000" flipH="1" flipV="1">
                <a:off x="3590540" y="4439756"/>
                <a:ext cx="0" cy="47443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 bwMode="auto">
              <a:xfrm rot="10800000">
                <a:off x="3619096" y="4901012"/>
                <a:ext cx="18891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 bwMode="auto">
              <a:xfrm rot="60000" flipH="1">
                <a:off x="3876101" y="4848297"/>
                <a:ext cx="237235" cy="5491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 bwMode="auto">
              <a:xfrm rot="10800000" flipV="1">
                <a:off x="4473582" y="4046589"/>
                <a:ext cx="380017" cy="571079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>
                <a:cxnSpLocks noChangeAspect="1"/>
              </p:cNvCxnSpPr>
              <p:nvPr/>
            </p:nvCxnSpPr>
            <p:spPr bwMode="auto">
              <a:xfrm rot="120000" flipH="1">
                <a:off x="4001309" y="4597901"/>
                <a:ext cx="494240" cy="133983"/>
              </a:xfrm>
              <a:prstGeom prst="line">
                <a:avLst/>
              </a:prstGeom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Oval 654"/>
              <p:cNvSpPr>
                <a:spLocks noChangeArrowheads="1"/>
              </p:cNvSpPr>
              <p:nvPr/>
            </p:nvSpPr>
            <p:spPr bwMode="auto">
              <a:xfrm rot="10258769" flipH="1">
                <a:off x="3965036" y="4670108"/>
                <a:ext cx="138112" cy="9144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solidFill>
                    <a:schemeClr val="tx1"/>
                  </a:solidFill>
                  <a:cs typeface="Arial" charset="0"/>
                </a:endParaRPr>
              </a:p>
            </p:txBody>
          </p:sp>
          <p:sp>
            <p:nvSpPr>
              <p:cNvPr id="175" name="Oval 655"/>
              <p:cNvSpPr>
                <a:spLocks noChangeArrowheads="1"/>
              </p:cNvSpPr>
              <p:nvPr/>
            </p:nvSpPr>
            <p:spPr bwMode="auto">
              <a:xfrm rot="10800000" flipH="1">
                <a:off x="4495800" y="4694492"/>
                <a:ext cx="126654" cy="126642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 b="1">
                  <a:cs typeface="Arial" charset="0"/>
                </a:endParaRPr>
              </a:p>
            </p:txBody>
          </p:sp>
        </p:grpSp>
        <p:cxnSp>
          <p:nvCxnSpPr>
            <p:cNvPr id="167" name="Straight Connector 166"/>
            <p:cNvCxnSpPr>
              <a:cxnSpLocks noChangeAspect="1"/>
            </p:cNvCxnSpPr>
            <p:nvPr/>
          </p:nvCxnSpPr>
          <p:spPr bwMode="auto">
            <a:xfrm rot="2700000" flipV="1">
              <a:off x="3829050" y="2813105"/>
              <a:ext cx="128588" cy="53971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79"/>
          <p:cNvGrpSpPr/>
          <p:nvPr/>
        </p:nvGrpSpPr>
        <p:grpSpPr>
          <a:xfrm flipV="1">
            <a:off x="7872984" y="2449258"/>
            <a:ext cx="539390" cy="210312"/>
            <a:chOff x="8272462" y="1828800"/>
            <a:chExt cx="539390" cy="214313"/>
          </a:xfrm>
        </p:grpSpPr>
        <p:cxnSp>
          <p:nvCxnSpPr>
            <p:cNvPr id="176" name="Straight Connector 175"/>
            <p:cNvCxnSpPr/>
            <p:nvPr/>
          </p:nvCxnSpPr>
          <p:spPr bwMode="auto">
            <a:xfrm rot="60000" flipH="1">
              <a:off x="8272462" y="2003425"/>
              <a:ext cx="173038" cy="39688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cxnSpLocks noChangeAspect="1"/>
            </p:cNvCxnSpPr>
            <p:nvPr/>
          </p:nvCxnSpPr>
          <p:spPr bwMode="auto">
            <a:xfrm flipH="1">
              <a:off x="8458200" y="1828800"/>
              <a:ext cx="263525" cy="61913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Oval 177"/>
            <p:cNvSpPr/>
            <p:nvPr/>
          </p:nvSpPr>
          <p:spPr bwMode="auto">
            <a:xfrm rot="9945986" flipH="1">
              <a:off x="8416925" y="1854200"/>
              <a:ext cx="100012" cy="650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endParaRPr lang="en-US">
                <a:solidFill>
                  <a:schemeClr val="tx1"/>
                </a:solidFill>
                <a:latin typeface="Helvetica" pitchFamily="-128" charset="0"/>
              </a:endParaRPr>
            </a:p>
          </p:txBody>
        </p:sp>
        <p:sp>
          <p:nvSpPr>
            <p:cNvPr id="179" name="Oval 633"/>
            <p:cNvSpPr>
              <a:spLocks noChangeArrowheads="1"/>
            </p:cNvSpPr>
            <p:nvPr/>
          </p:nvSpPr>
          <p:spPr bwMode="auto">
            <a:xfrm rot="10800000" flipH="1">
              <a:off x="8720319" y="1892262"/>
              <a:ext cx="91533" cy="91531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b="1">
                <a:cs typeface="Arial" charset="0"/>
              </a:endParaRPr>
            </a:p>
          </p:txBody>
        </p:sp>
      </p:grpSp>
      <p:sp>
        <p:nvSpPr>
          <p:cNvPr id="182" name="TextBox 552"/>
          <p:cNvSpPr txBox="1">
            <a:spLocks noChangeArrowheads="1"/>
          </p:cNvSpPr>
          <p:nvPr/>
        </p:nvSpPr>
        <p:spPr bwMode="auto">
          <a:xfrm flipH="1">
            <a:off x="7391400" y="2162174"/>
            <a:ext cx="1092200" cy="19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1600" i="0" dirty="0" err="1">
                <a:latin typeface="Arial Narrow" pitchFamily="1" charset="0"/>
              </a:rPr>
              <a:t>Cryo</a:t>
            </a:r>
            <a:r>
              <a:rPr lang="en-US" sz="1600" i="0" dirty="0">
                <a:latin typeface="Arial Narrow" pitchFamily="1" charset="0"/>
              </a:rPr>
              <a:t>-pump</a:t>
            </a:r>
            <a:endParaRPr lang="en-US" sz="1400" i="0" dirty="0">
              <a:latin typeface="Arial Narrow" pitchFamily="1" charset="0"/>
            </a:endParaRPr>
          </a:p>
        </p:txBody>
      </p:sp>
      <p:cxnSp>
        <p:nvCxnSpPr>
          <p:cNvPr id="183" name="Straight Arrow Connector 182"/>
          <p:cNvCxnSpPr/>
          <p:nvPr/>
        </p:nvCxnSpPr>
        <p:spPr>
          <a:xfrm>
            <a:off x="8169276" y="2371725"/>
            <a:ext cx="136524" cy="147638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567"/>
          <p:cNvSpPr txBox="1">
            <a:spLocks noChangeArrowheads="1"/>
          </p:cNvSpPr>
          <p:nvPr/>
        </p:nvSpPr>
        <p:spPr bwMode="auto">
          <a:xfrm>
            <a:off x="6477001" y="2138362"/>
            <a:ext cx="9573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i="0" dirty="0" smtClean="0">
                <a:solidFill>
                  <a:srgbClr val="FF0000"/>
                </a:solidFill>
                <a:latin typeface="Arial Narrow" pitchFamily="1" charset="0"/>
              </a:rPr>
              <a:t>2019-20</a:t>
            </a:r>
            <a:endParaRPr lang="en-US" sz="2000" i="0" dirty="0">
              <a:solidFill>
                <a:srgbClr val="FF0000"/>
              </a:solidFill>
              <a:latin typeface="Arial Narrow" pitchFamily="1" charset="0"/>
            </a:endParaRPr>
          </a:p>
        </p:txBody>
      </p:sp>
      <p:cxnSp>
        <p:nvCxnSpPr>
          <p:cNvPr id="197" name="Straight Arrow Connector 196"/>
          <p:cNvCxnSpPr/>
          <p:nvPr/>
        </p:nvCxnSpPr>
        <p:spPr>
          <a:xfrm rot="-240000" flipH="1" flipV="1">
            <a:off x="8193025" y="5721697"/>
            <a:ext cx="65087" cy="27622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572"/>
          <p:cNvSpPr txBox="1">
            <a:spLocks noChangeArrowheads="1"/>
          </p:cNvSpPr>
          <p:nvPr/>
        </p:nvSpPr>
        <p:spPr bwMode="auto">
          <a:xfrm>
            <a:off x="4648200" y="3383341"/>
            <a:ext cx="1219200" cy="161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i="0" dirty="0" err="1">
                <a:solidFill>
                  <a:schemeClr val="tx1"/>
                </a:solidFill>
                <a:latin typeface="Arial Narrow" pitchFamily="1" charset="0"/>
              </a:rPr>
              <a:t>Cryo</a:t>
            </a: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 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+ high-Z FW and</a:t>
            </a:r>
            <a:r>
              <a:rPr lang="en-US" sz="2000" i="0" dirty="0">
                <a:solidFill>
                  <a:schemeClr val="tx1"/>
                </a:solidFill>
                <a:latin typeface="Arial Narrow" pitchFamily="1" charset="0"/>
              </a:rPr>
              <a:t> 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OBD</a:t>
            </a:r>
            <a:endParaRPr lang="en-US" sz="2000" i="0" dirty="0">
              <a:solidFill>
                <a:schemeClr val="tx1"/>
              </a:solidFill>
              <a:latin typeface="Arial Narrow" pitchFamily="1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+ liquid Li </a:t>
            </a:r>
            <a:r>
              <a:rPr lang="en-US" sz="2000" i="0" dirty="0" err="1" smtClean="0">
                <a:solidFill>
                  <a:schemeClr val="tx1"/>
                </a:solidFill>
                <a:latin typeface="Arial Narrow" pitchFamily="1" charset="0"/>
              </a:rPr>
              <a:t>divertor</a:t>
            </a:r>
            <a:r>
              <a:rPr lang="en-US" sz="2000" i="0" dirty="0" smtClean="0">
                <a:solidFill>
                  <a:schemeClr val="tx1"/>
                </a:solidFill>
                <a:latin typeface="Arial Narrow" pitchFamily="1" charset="0"/>
              </a:rPr>
              <a:t> (LLD)</a:t>
            </a:r>
            <a:endParaRPr lang="en-US" sz="2000" i="0" dirty="0">
              <a:solidFill>
                <a:schemeClr val="tx1"/>
              </a:solidFill>
              <a:latin typeface="Arial Narrow" pitchFamily="1" charset="0"/>
            </a:endParaRPr>
          </a:p>
        </p:txBody>
      </p:sp>
      <p:cxnSp>
        <p:nvCxnSpPr>
          <p:cNvPr id="199" name="Straight Connector 198"/>
          <p:cNvCxnSpPr>
            <a:cxnSpLocks noChangeAspect="1"/>
          </p:cNvCxnSpPr>
          <p:nvPr/>
        </p:nvCxnSpPr>
        <p:spPr bwMode="auto">
          <a:xfrm rot="840000" flipH="1">
            <a:off x="3695229" y="5650992"/>
            <a:ext cx="182880" cy="92764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07"/>
          <p:cNvGrpSpPr/>
          <p:nvPr/>
        </p:nvGrpSpPr>
        <p:grpSpPr>
          <a:xfrm>
            <a:off x="7552213" y="5228889"/>
            <a:ext cx="1030288" cy="627062"/>
            <a:chOff x="7552213" y="5228889"/>
            <a:chExt cx="1030288" cy="627062"/>
          </a:xfrm>
        </p:grpSpPr>
        <p:cxnSp>
          <p:nvCxnSpPr>
            <p:cNvPr id="188" name="Straight Connector 187"/>
            <p:cNvCxnSpPr/>
            <p:nvPr/>
          </p:nvCxnSpPr>
          <p:spPr bwMode="auto">
            <a:xfrm rot="10800000" flipH="1" flipV="1">
              <a:off x="7552213" y="5238414"/>
              <a:ext cx="123825" cy="274637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 bwMode="auto">
            <a:xfrm rot="10800000" flipH="1" flipV="1">
              <a:off x="7669688" y="5513051"/>
              <a:ext cx="0" cy="34290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 bwMode="auto">
            <a:xfrm rot="10800000">
              <a:off x="7690326" y="5846426"/>
              <a:ext cx="136525" cy="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 bwMode="auto">
            <a:xfrm rot="60000" flipH="1">
              <a:off x="7876063" y="5808326"/>
              <a:ext cx="171450" cy="39688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614"/>
            <p:cNvSpPr>
              <a:spLocks noChangeArrowheads="1"/>
            </p:cNvSpPr>
            <p:nvPr/>
          </p:nvSpPr>
          <p:spPr bwMode="auto">
            <a:xfrm rot="10800000" flipH="1">
              <a:off x="8323920" y="5697163"/>
              <a:ext cx="91533" cy="91531"/>
            </a:xfrm>
            <a:prstGeom prst="ellipse">
              <a:avLst/>
            </a:prstGeom>
            <a:solidFill>
              <a:schemeClr val="accent2"/>
            </a:solidFill>
            <a:ln w="158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b="1">
                <a:cs typeface="Arial" charset="0"/>
              </a:endParaRPr>
            </a:p>
          </p:txBody>
        </p:sp>
        <p:sp>
          <p:nvSpPr>
            <p:cNvPr id="202" name="Oval 201"/>
            <p:cNvSpPr/>
            <p:nvPr/>
          </p:nvSpPr>
          <p:spPr bwMode="auto">
            <a:xfrm rot="10258769" flipH="1">
              <a:off x="7939563" y="5679739"/>
              <a:ext cx="100013" cy="6508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b="1" i="1" kern="1200">
                  <a:solidFill>
                    <a:srgbClr val="1822CD"/>
                  </a:solidFill>
                  <a:latin typeface="Helvetica" charset="0"/>
                  <a:ea typeface="+mn-ea"/>
                  <a:cs typeface="Arial" charset="0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endParaRPr lang="en-US">
                <a:solidFill>
                  <a:schemeClr val="tx1"/>
                </a:solidFill>
                <a:latin typeface="Helvetica" pitchFamily="-128" charset="0"/>
              </a:endParaRPr>
            </a:p>
          </p:txBody>
        </p:sp>
        <p:cxnSp>
          <p:nvCxnSpPr>
            <p:cNvPr id="204" name="Straight Connector 203"/>
            <p:cNvCxnSpPr/>
            <p:nvPr/>
          </p:nvCxnSpPr>
          <p:spPr bwMode="auto">
            <a:xfrm rot="10800000" flipV="1">
              <a:off x="8307863" y="5228889"/>
              <a:ext cx="274638" cy="41275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>
              <a:cxnSpLocks noChangeAspect="1"/>
            </p:cNvCxnSpPr>
            <p:nvPr/>
          </p:nvCxnSpPr>
          <p:spPr bwMode="auto">
            <a:xfrm flipH="1">
              <a:off x="8001000" y="5633613"/>
              <a:ext cx="292608" cy="7237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" name="Right Brace 570"/>
          <p:cNvSpPr>
            <a:spLocks/>
          </p:cNvSpPr>
          <p:nvPr/>
        </p:nvSpPr>
        <p:spPr bwMode="auto">
          <a:xfrm rot="-5400000">
            <a:off x="2974181" y="-683419"/>
            <a:ext cx="312738" cy="5321300"/>
          </a:xfrm>
          <a:prstGeom prst="rightBrace">
            <a:avLst>
              <a:gd name="adj1" fmla="val 51762"/>
              <a:gd name="adj2" fmla="val 54102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 b="1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Overview of FY2013 NSTX-U research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067800" cy="5562600"/>
          </a:xfrm>
        </p:spPr>
        <p:txBody>
          <a:bodyPr rIns="0"/>
          <a:lstStyle/>
          <a:p>
            <a:r>
              <a:rPr lang="en-US" sz="2800" dirty="0" smtClean="0"/>
              <a:t>Finalizing NSTX-U 5 year plan for FY2014-2018</a:t>
            </a:r>
          </a:p>
          <a:p>
            <a:pPr marL="519113" lvl="1" indent="-287338">
              <a:lnSpc>
                <a:spcPct val="85000"/>
              </a:lnSpc>
            </a:pPr>
            <a:r>
              <a:rPr lang="en-US" sz="2400" dirty="0" smtClean="0"/>
              <a:t>Plan to be submitted this month, reviewed next month</a:t>
            </a:r>
          </a:p>
          <a:p>
            <a:pPr marL="519113" lvl="1" indent="-287338">
              <a:lnSpc>
                <a:spcPct val="85000"/>
              </a:lnSpc>
            </a:pPr>
            <a:r>
              <a:rPr lang="en-US" sz="2400" dirty="0" smtClean="0"/>
              <a:t>First 2-3 years: prepare for operation, explore new regimes</a:t>
            </a:r>
          </a:p>
          <a:p>
            <a:pPr marL="688975" lvl="2" indent="-173038">
              <a:lnSpc>
                <a:spcPct val="85000"/>
              </a:lnSpc>
            </a:pPr>
            <a:r>
              <a:rPr lang="en-US" sz="2200" dirty="0" smtClean="0"/>
              <a:t>High </a:t>
            </a:r>
            <a:r>
              <a:rPr lang="en-US" sz="2200" dirty="0" smtClean="0">
                <a:latin typeface="Symbol" pitchFamily="18" charset="2"/>
              </a:rPr>
              <a:t>b</a:t>
            </a:r>
            <a:r>
              <a:rPr lang="en-US" sz="2200" dirty="0" smtClean="0"/>
              <a:t> + lower </a:t>
            </a:r>
            <a:r>
              <a:rPr lang="en-US" sz="2200" dirty="0" smtClean="0">
                <a:latin typeface="Symbol" pitchFamily="18" charset="2"/>
              </a:rPr>
              <a:t>n</a:t>
            </a:r>
            <a:r>
              <a:rPr lang="en-US" sz="2200" dirty="0" smtClean="0"/>
              <a:t>*, higher non-inductive w/ higher B</a:t>
            </a:r>
            <a:r>
              <a:rPr lang="en-US" sz="2200" baseline="-25000" dirty="0" smtClean="0"/>
              <a:t>T</a:t>
            </a:r>
            <a:r>
              <a:rPr lang="en-US" sz="2200" dirty="0" smtClean="0"/>
              <a:t>, I</a:t>
            </a:r>
            <a:r>
              <a:rPr lang="en-US" sz="2200" baseline="-25000" dirty="0" smtClean="0"/>
              <a:t>P</a:t>
            </a:r>
            <a:r>
              <a:rPr lang="en-US" sz="2200" dirty="0" smtClean="0"/>
              <a:t>, 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NBI</a:t>
            </a:r>
          </a:p>
          <a:p>
            <a:pPr marL="519113" lvl="1" indent="-287338">
              <a:lnSpc>
                <a:spcPct val="85000"/>
              </a:lnSpc>
            </a:pPr>
            <a:r>
              <a:rPr lang="en-US" sz="2400" dirty="0" smtClean="0"/>
              <a:t>Proposed long-term upgrades under consideration: </a:t>
            </a:r>
          </a:p>
          <a:p>
            <a:pPr marL="688975" lvl="2" indent="-173038">
              <a:lnSpc>
                <a:spcPct val="85000"/>
              </a:lnSpc>
            </a:pPr>
            <a:r>
              <a:rPr lang="en-US" sz="2200" dirty="0" smtClean="0"/>
              <a:t>Base: </a:t>
            </a:r>
            <a:r>
              <a:rPr lang="en-US" sz="2200" dirty="0" err="1" smtClean="0"/>
              <a:t>divertor</a:t>
            </a:r>
            <a:r>
              <a:rPr lang="en-US" sz="2200" dirty="0" smtClean="0"/>
              <a:t> </a:t>
            </a:r>
            <a:r>
              <a:rPr lang="en-US" sz="2200" dirty="0" err="1" smtClean="0"/>
              <a:t>cryo</a:t>
            </a:r>
            <a:r>
              <a:rPr lang="en-US" sz="2200" dirty="0" smtClean="0"/>
              <a:t>, ECH/EBW for start-up, off-</a:t>
            </a:r>
            <a:r>
              <a:rPr lang="en-US" sz="2200" dirty="0" err="1" smtClean="0"/>
              <a:t>midplane</a:t>
            </a:r>
            <a:r>
              <a:rPr lang="en-US" sz="2200" dirty="0" smtClean="0"/>
              <a:t> 3D coils</a:t>
            </a:r>
          </a:p>
          <a:p>
            <a:pPr marL="688975" lvl="2" indent="-173038">
              <a:lnSpc>
                <a:spcPct val="85000"/>
              </a:lnSpc>
            </a:pPr>
            <a:r>
              <a:rPr lang="en-US" sz="2200" dirty="0" smtClean="0"/>
              <a:t>Incremental: convert PFCs to high-Z, implement </a:t>
            </a:r>
            <a:r>
              <a:rPr lang="en-US" sz="2200" dirty="0" err="1" smtClean="0"/>
              <a:t>divertor</a:t>
            </a:r>
            <a:r>
              <a:rPr lang="en-US" sz="2200" dirty="0" smtClean="0"/>
              <a:t> Thomson</a:t>
            </a:r>
          </a:p>
          <a:p>
            <a:pPr marL="682625" lvl="1" indent="-346075"/>
            <a:endParaRPr lang="en-US" sz="800" dirty="0" smtClean="0"/>
          </a:p>
          <a:p>
            <a:r>
              <a:rPr lang="en-US" sz="2800" dirty="0" smtClean="0"/>
              <a:t>Collaborations supporting NSTX-U, ITER, FNSF</a:t>
            </a:r>
          </a:p>
          <a:p>
            <a:pPr marL="519113" lvl="1" indent="-341313">
              <a:lnSpc>
                <a:spcPct val="90000"/>
              </a:lnSpc>
            </a:pPr>
            <a:r>
              <a:rPr lang="en-US" dirty="0" smtClean="0"/>
              <a:t>DIII-D: Snowflake &amp; NTM control, pedestal transport, operations</a:t>
            </a:r>
          </a:p>
          <a:p>
            <a:pPr marL="519113" lvl="1" indent="-341313">
              <a:lnSpc>
                <a:spcPct val="90000"/>
              </a:lnSpc>
            </a:pPr>
            <a:r>
              <a:rPr lang="en-US" dirty="0" smtClean="0"/>
              <a:t>MAST: AE* physics, micro-tearing/turbulence, EBW start-up</a:t>
            </a:r>
          </a:p>
          <a:p>
            <a:pPr marL="519113" lvl="1" indent="-341313">
              <a:lnSpc>
                <a:spcPct val="90000"/>
              </a:lnSpc>
            </a:pPr>
            <a:r>
              <a:rPr lang="en-US" dirty="0" smtClean="0"/>
              <a:t>EAST:  Lithium and high-Z PFCs, long-pulse control, ICRF</a:t>
            </a:r>
          </a:p>
          <a:p>
            <a:pPr marL="519113" lvl="1" indent="-341313">
              <a:lnSpc>
                <a:spcPct val="90000"/>
              </a:lnSpc>
            </a:pPr>
            <a:r>
              <a:rPr lang="en-US" dirty="0" smtClean="0"/>
              <a:t>C-Mod:  Pedestal structure/turbulence, high-Z PFC studies</a:t>
            </a:r>
          </a:p>
          <a:p>
            <a:pPr marL="519113" lvl="1" indent="-341313">
              <a:lnSpc>
                <a:spcPct val="90000"/>
              </a:lnSpc>
            </a:pPr>
            <a:r>
              <a:rPr lang="en-US" dirty="0" smtClean="0"/>
              <a:t>KSTAR:  NTV physics, MHD </a:t>
            </a:r>
            <a:r>
              <a:rPr lang="en-US" dirty="0" err="1" smtClean="0"/>
              <a:t>equil</a:t>
            </a:r>
            <a:r>
              <a:rPr lang="en-US" dirty="0" smtClean="0"/>
              <a:t>/stability, plasma control</a:t>
            </a:r>
          </a:p>
          <a:p>
            <a:pPr marL="519113" lvl="1" indent="-341313">
              <a:lnSpc>
                <a:spcPct val="90000"/>
              </a:lnSpc>
            </a:pPr>
            <a:r>
              <a:rPr lang="en-US" dirty="0" smtClean="0"/>
              <a:t>LHD:  3D equilibrium, transport (J-K Park visiting professor)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D638747E-09AD-4C3A-9D13-6024E79E966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Overview of FY2014-15 NSTX-U research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067800" cy="5486400"/>
          </a:xfrm>
        </p:spPr>
        <p:txBody>
          <a:bodyPr rIns="0"/>
          <a:lstStyle/>
          <a:p>
            <a:r>
              <a:rPr lang="en-US" sz="2800" dirty="0" smtClean="0"/>
              <a:t>FY2014</a:t>
            </a:r>
          </a:p>
          <a:p>
            <a:pPr marL="519113" lvl="1" indent="-287338">
              <a:lnSpc>
                <a:spcPct val="90000"/>
              </a:lnSpc>
            </a:pPr>
            <a:r>
              <a:rPr lang="en-US" sz="2400" dirty="0" smtClean="0"/>
              <a:t>Transition off-site collaboration/researchers back to NSTX-U</a:t>
            </a:r>
          </a:p>
          <a:p>
            <a:pPr marL="519113" lvl="1" indent="-287338">
              <a:lnSpc>
                <a:spcPct val="90000"/>
              </a:lnSpc>
            </a:pPr>
            <a:r>
              <a:rPr lang="en-US" sz="2400" dirty="0" smtClean="0"/>
              <a:t>Finish data analysis, publications from NSTX, collaborations</a:t>
            </a:r>
          </a:p>
          <a:p>
            <a:pPr marL="519113" lvl="1" indent="-287338">
              <a:lnSpc>
                <a:spcPct val="90000"/>
              </a:lnSpc>
            </a:pPr>
            <a:r>
              <a:rPr lang="en-US" sz="2400" dirty="0" smtClean="0"/>
              <a:t>Prepare diagnostics, control system, analysis for NSTX-U ops</a:t>
            </a:r>
          </a:p>
          <a:p>
            <a:pPr marL="519113" lvl="1" indent="-287338">
              <a:lnSpc>
                <a:spcPct val="90000"/>
              </a:lnSpc>
            </a:pPr>
            <a:r>
              <a:rPr lang="en-US" sz="2400" dirty="0" smtClean="0"/>
              <a:t>Complete CD-4 for NSTX Upgrade Project</a:t>
            </a:r>
          </a:p>
          <a:p>
            <a:pPr marL="682625" lvl="1" indent="-346075"/>
            <a:endParaRPr lang="en-US" sz="1600" dirty="0" smtClean="0"/>
          </a:p>
          <a:p>
            <a:r>
              <a:rPr lang="en-US" sz="2800" dirty="0" smtClean="0"/>
              <a:t>FY2015</a:t>
            </a:r>
          </a:p>
          <a:p>
            <a:pPr marL="519113" lvl="1" indent="-341313"/>
            <a:r>
              <a:rPr lang="en-US" sz="2400" dirty="0" smtClean="0"/>
              <a:t>Initiate operation, carry out research program for NSTX-U </a:t>
            </a:r>
          </a:p>
          <a:p>
            <a:pPr marL="519113" lvl="1" indent="-341313"/>
            <a:r>
              <a:rPr lang="en-US" sz="2400" dirty="0" smtClean="0"/>
              <a:t>Obtain first data at  higher field, current, longer pulse:</a:t>
            </a:r>
          </a:p>
          <a:p>
            <a:pPr marL="736600" lvl="2" indent="-163513"/>
            <a:r>
              <a:rPr lang="en-US" sz="2200" dirty="0" smtClean="0"/>
              <a:t>Re-establish sustained low </a:t>
            </a:r>
            <a:r>
              <a:rPr lang="en-US" sz="2200" dirty="0" err="1" smtClean="0"/>
              <a:t>l</a:t>
            </a:r>
            <a:r>
              <a:rPr lang="en-US" sz="2200" baseline="-25000" dirty="0" err="1" smtClean="0"/>
              <a:t>i</a:t>
            </a:r>
            <a:r>
              <a:rPr lang="en-US" sz="2200" dirty="0" smtClean="0"/>
              <a:t> / high-</a:t>
            </a:r>
            <a:r>
              <a:rPr lang="en-US" sz="2200" dirty="0" smtClean="0">
                <a:latin typeface="Symbol" pitchFamily="18" charset="2"/>
              </a:rPr>
              <a:t>k</a:t>
            </a:r>
            <a:r>
              <a:rPr lang="en-US" sz="2200" dirty="0" smtClean="0"/>
              <a:t> operation above no-wall limit</a:t>
            </a:r>
          </a:p>
          <a:p>
            <a:pPr marL="736600" lvl="2" indent="-163513"/>
            <a:r>
              <a:rPr lang="en-US" sz="2200" dirty="0" smtClean="0"/>
              <a:t>Study thermal confinement, pedestal structure, SOL widths</a:t>
            </a:r>
          </a:p>
          <a:p>
            <a:pPr marL="736600" lvl="2" indent="-163513"/>
            <a:r>
              <a:rPr lang="en-US" sz="2200" dirty="0" smtClean="0"/>
              <a:t>Assess current-drive and fast-ion instabilities from new 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NBI</a:t>
            </a:r>
          </a:p>
          <a:p>
            <a:pPr marL="736600" lvl="2" indent="-163513"/>
            <a:r>
              <a:rPr lang="en-US" sz="2200" dirty="0" smtClean="0"/>
              <a:t>Push toward full non-inductive operation, high current operation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D638747E-09AD-4C3A-9D13-6024E79E966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dirty="0" smtClean="0"/>
              <a:t>FY2013-15 planned research supports </a:t>
            </a:r>
            <a:br>
              <a:rPr lang="en-US" sz="2800" dirty="0" smtClean="0"/>
            </a:br>
            <a:r>
              <a:rPr lang="en-US" sz="2800" dirty="0" smtClean="0"/>
              <a:t>5 highest priority goals for NSTX-U 5 year plan: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8991600" cy="4572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Demonstrate stationary 100% non-inductive at performance that extrapolates to ≥ 1MW/m</a:t>
            </a:r>
            <a:r>
              <a:rPr lang="en-US" baseline="30000" dirty="0" smtClean="0"/>
              <a:t>2</a:t>
            </a:r>
            <a:r>
              <a:rPr lang="en-US" dirty="0" smtClean="0"/>
              <a:t> neutron wall loading in FNSF</a:t>
            </a:r>
          </a:p>
          <a:p>
            <a:endParaRPr lang="en-US" sz="7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Access reduced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</a:rPr>
              <a:t>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* and high-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combined with ability to vary q &amp; rotation to dramatically extend ST plasma understanding</a:t>
            </a:r>
          </a:p>
          <a:p>
            <a:pPr marL="457200" indent="-457200">
              <a:buNone/>
            </a:pPr>
            <a:endParaRPr lang="en-US" sz="7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AutoNum type="arabicPeriod" startAt="3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Develop and understand non-inductive start-up/ramp-up 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to project to ST-FNSF operation with small or no solenoid</a:t>
            </a:r>
          </a:p>
          <a:p>
            <a:pPr>
              <a:buAutoNum type="arabicPeriod" startAt="3"/>
            </a:pPr>
            <a:endParaRPr lang="en-US" sz="7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4.	Develop and utilize high-flux-expansion “snowflake”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divertor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and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radiative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detachment for mitigating very high heat fluxes</a:t>
            </a:r>
          </a:p>
          <a:p>
            <a:endParaRPr lang="en-US" sz="7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5.	Begin to assess high-Z PFCs + liquid lithium to develop high-duty-factor integrated PMI solution for SS-PMI, FNSF, beyond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C317B6-8226-4E36-9643-9EDAD18AE5E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 has already accessed A,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k</a:t>
            </a:r>
            <a:r>
              <a:rPr lang="en-US" dirty="0" smtClean="0"/>
              <a:t> needed for ST-based FNSF – next step is to access &amp; control 100% non-inductive</a:t>
            </a:r>
            <a:endParaRPr lang="en-US" dirty="0"/>
          </a:p>
        </p:txBody>
      </p:sp>
      <p:grpSp>
        <p:nvGrpSpPr>
          <p:cNvPr id="3" name="Group 11"/>
          <p:cNvGrpSpPr/>
          <p:nvPr/>
        </p:nvGrpSpPr>
        <p:grpSpPr>
          <a:xfrm>
            <a:off x="4649787" y="939309"/>
            <a:ext cx="4037013" cy="5515466"/>
            <a:chOff x="228600" y="939309"/>
            <a:chExt cx="4037013" cy="5515466"/>
          </a:xfrm>
        </p:grpSpPr>
        <p:pic>
          <p:nvPicPr>
            <p:cNvPr id="5" name="Picture 16" descr="Fig9.pdf"/>
            <p:cNvPicPr>
              <a:picLocks noChangeAspect="1"/>
            </p:cNvPicPr>
            <p:nvPr/>
          </p:nvPicPr>
          <p:blipFill>
            <a:blip r:embed="rId2" cstate="print"/>
            <a:srcRect l="11176" t="50880" r="52588" b="30592"/>
            <a:stretch>
              <a:fillRect/>
            </a:stretch>
          </p:blipFill>
          <p:spPr bwMode="auto">
            <a:xfrm>
              <a:off x="228600" y="1747838"/>
              <a:ext cx="3151188" cy="2084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8" descr="Fig9.pdf"/>
            <p:cNvPicPr>
              <a:picLocks noChangeAspect="1"/>
            </p:cNvPicPr>
            <p:nvPr/>
          </p:nvPicPr>
          <p:blipFill>
            <a:blip r:embed="rId3" cstate="print"/>
            <a:srcRect l="81285" t="51387" r="9262" b="32780"/>
            <a:stretch>
              <a:fillRect/>
            </a:stretch>
          </p:blipFill>
          <p:spPr bwMode="auto">
            <a:xfrm>
              <a:off x="3429000" y="1752600"/>
              <a:ext cx="836613" cy="181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19"/>
            <p:cNvSpPr txBox="1">
              <a:spLocks noChangeArrowheads="1"/>
            </p:cNvSpPr>
            <p:nvPr/>
          </p:nvSpPr>
          <p:spPr bwMode="auto">
            <a:xfrm>
              <a:off x="673971" y="939309"/>
              <a:ext cx="3210642" cy="584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54" tIns="45678" rIns="91354" bIns="45678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rgbClr val="FF0000"/>
                  </a:solidFill>
                </a:rPr>
                <a:t>NSTX-U TRANSP predictions:</a:t>
              </a:r>
            </a:p>
            <a:p>
              <a:pPr algn="ctr"/>
              <a:r>
                <a:rPr lang="en-US" sz="1600" i="0" dirty="0" smtClean="0">
                  <a:solidFill>
                    <a:srgbClr val="FF0000"/>
                  </a:solidFill>
                </a:rPr>
                <a:t>B</a:t>
              </a:r>
              <a:r>
                <a:rPr lang="en-US" sz="1600" i="0" baseline="-25000" dirty="0" smtClean="0">
                  <a:solidFill>
                    <a:srgbClr val="FF0000"/>
                  </a:solidFill>
                </a:rPr>
                <a:t>T</a:t>
              </a:r>
              <a:r>
                <a:rPr lang="en-US" sz="1600" i="0" dirty="0" smtClean="0">
                  <a:solidFill>
                    <a:srgbClr val="FF0000"/>
                  </a:solidFill>
                </a:rPr>
                <a:t>=1.0 </a:t>
              </a:r>
              <a:r>
                <a:rPr lang="en-US" sz="1600" i="0" dirty="0">
                  <a:solidFill>
                    <a:srgbClr val="FF0000"/>
                  </a:solidFill>
                </a:rPr>
                <a:t>T, I</a:t>
              </a:r>
              <a:r>
                <a:rPr lang="en-US" sz="1600" i="0" baseline="-25000" dirty="0">
                  <a:solidFill>
                    <a:srgbClr val="FF0000"/>
                  </a:solidFill>
                </a:rPr>
                <a:t>P</a:t>
              </a:r>
              <a:r>
                <a:rPr lang="en-US" sz="1600" i="0" dirty="0">
                  <a:solidFill>
                    <a:srgbClr val="FF0000"/>
                  </a:solidFill>
                </a:rPr>
                <a:t>=1 MA, </a:t>
              </a:r>
              <a:r>
                <a:rPr lang="en-US" sz="1600" i="0" dirty="0" err="1">
                  <a:solidFill>
                    <a:srgbClr val="FF0000"/>
                  </a:solidFill>
                </a:rPr>
                <a:t>P</a:t>
              </a:r>
              <a:r>
                <a:rPr lang="en-US" sz="1600" i="0" baseline="-25000" dirty="0" err="1">
                  <a:solidFill>
                    <a:srgbClr val="FF0000"/>
                  </a:solidFill>
                </a:rPr>
                <a:t>inj</a:t>
              </a:r>
              <a:r>
                <a:rPr lang="en-US" sz="1600" i="0" dirty="0">
                  <a:solidFill>
                    <a:srgbClr val="FF0000"/>
                  </a:solidFill>
                </a:rPr>
                <a:t>=12.6 MW</a:t>
              </a:r>
            </a:p>
          </p:txBody>
        </p:sp>
        <p:pic>
          <p:nvPicPr>
            <p:cNvPr id="8" name="Picture 16" descr="Fig9.pdf"/>
            <p:cNvPicPr>
              <a:picLocks noChangeAspect="1"/>
            </p:cNvPicPr>
            <p:nvPr/>
          </p:nvPicPr>
          <p:blipFill>
            <a:blip r:embed="rId2" cstate="print"/>
            <a:srcRect l="11176" t="71237" r="52588" b="8444"/>
            <a:stretch>
              <a:fillRect/>
            </a:stretch>
          </p:blipFill>
          <p:spPr bwMode="auto">
            <a:xfrm>
              <a:off x="228600" y="4168775"/>
              <a:ext cx="3151188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747713" y="1512888"/>
              <a:ext cx="2971800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994" tIns="40995" rIns="81994" bIns="40995">
              <a:spAutoFit/>
            </a:bodyPr>
            <a:lstStyle/>
            <a:p>
              <a:r>
                <a:rPr lang="en-US" sz="1300" i="0">
                  <a:solidFill>
                    <a:srgbClr val="000000"/>
                  </a:solidFill>
                </a:rPr>
                <a:t>Contours of Non-Inductive Fraction</a:t>
              </a:r>
            </a:p>
          </p:txBody>
        </p: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1509713" y="3898900"/>
              <a:ext cx="1471612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1994" tIns="40995" rIns="81994" bIns="40995">
              <a:spAutoFit/>
            </a:bodyPr>
            <a:lstStyle/>
            <a:p>
              <a:r>
                <a:rPr lang="en-US" sz="1300" i="0">
                  <a:solidFill>
                    <a:srgbClr val="000000"/>
                  </a:solidFill>
                </a:rPr>
                <a:t>Contours of q</a:t>
              </a:r>
              <a:r>
                <a:rPr lang="en-US" sz="1300" i="0" baseline="-25000">
                  <a:solidFill>
                    <a:srgbClr val="000000"/>
                  </a:solidFill>
                </a:rPr>
                <a:t>min</a:t>
              </a:r>
              <a:endParaRPr lang="en-US" sz="1300" i="0">
                <a:solidFill>
                  <a:srgbClr val="000000"/>
                </a:solidFill>
              </a:endParaRPr>
            </a:p>
          </p:txBody>
        </p:sp>
        <p:pic>
          <p:nvPicPr>
            <p:cNvPr id="11" name="Picture 18" descr="Fig9.pdf"/>
            <p:cNvPicPr>
              <a:picLocks noChangeAspect="1"/>
            </p:cNvPicPr>
            <p:nvPr/>
          </p:nvPicPr>
          <p:blipFill>
            <a:blip r:embed="rId3" cstate="print"/>
            <a:srcRect l="81285" t="71370" r="9262" b="13313"/>
            <a:stretch>
              <a:fillRect/>
            </a:stretch>
          </p:blipFill>
          <p:spPr bwMode="auto">
            <a:xfrm>
              <a:off x="3379788" y="4168775"/>
              <a:ext cx="836612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29564"/>
            <a:ext cx="3733800" cy="292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Screen shot 2012-04-11 at 1.18.45 PM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990600"/>
            <a:ext cx="3429000" cy="25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55A5C58C-FD11-4B94-BFF4-CA8E3597B32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NSTX-U is developing a range of profile control actuators for detailed physics studies, scenario optimization for FNSF</a:t>
            </a:r>
          </a:p>
        </p:txBody>
      </p:sp>
      <p:sp>
        <p:nvSpPr>
          <p:cNvPr id="33795" name="Text Box 17"/>
          <p:cNvSpPr txBox="1">
            <a:spLocks noChangeArrowheads="1"/>
          </p:cNvSpPr>
          <p:nvPr/>
        </p:nvSpPr>
        <p:spPr bwMode="auto">
          <a:xfrm>
            <a:off x="284163" y="1282700"/>
            <a:ext cx="3810000" cy="215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400" i="0">
                <a:solidFill>
                  <a:srgbClr val="000000"/>
                </a:solidFill>
              </a:rPr>
              <a:t>Torque Profiles From 6 Different NB Sources</a:t>
            </a:r>
          </a:p>
        </p:txBody>
      </p:sp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787400" y="2589213"/>
            <a:ext cx="7683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174625" indent="-174625">
              <a:lnSpc>
                <a:spcPct val="70000"/>
              </a:lnSpc>
            </a:pPr>
            <a:r>
              <a:rPr lang="en-US"/>
              <a:t>Neutral </a:t>
            </a:r>
          </a:p>
          <a:p>
            <a:pPr marL="174625" indent="-174625">
              <a:lnSpc>
                <a:spcPct val="70000"/>
              </a:lnSpc>
            </a:pPr>
            <a:r>
              <a:rPr lang="en-US"/>
              <a:t>Beams</a:t>
            </a:r>
          </a:p>
          <a:p>
            <a:pPr marL="174625" indent="-174625">
              <a:lnSpc>
                <a:spcPct val="70000"/>
              </a:lnSpc>
            </a:pPr>
            <a:r>
              <a:rPr lang="en-US"/>
              <a:t>(TRANSP)</a:t>
            </a:r>
          </a:p>
        </p:txBody>
      </p:sp>
      <p:sp>
        <p:nvSpPr>
          <p:cNvPr id="33797" name="TextBox 10"/>
          <p:cNvSpPr txBox="1">
            <a:spLocks noChangeArrowheads="1"/>
          </p:cNvSpPr>
          <p:nvPr/>
        </p:nvSpPr>
        <p:spPr bwMode="auto">
          <a:xfrm>
            <a:off x="685800" y="895350"/>
            <a:ext cx="3352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</a:rPr>
              <a:t>Rotation Profile Actuators</a:t>
            </a:r>
          </a:p>
        </p:txBody>
      </p:sp>
      <p:pic>
        <p:nvPicPr>
          <p:cNvPr id="33798" name="Picture 24" descr="Screen shot 2012-04-09 at 1.44.52 P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238" y="1550988"/>
            <a:ext cx="2632075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25" descr="Screen shot 2012-04-09 at 1.47.52 PM.png"/>
          <p:cNvPicPr>
            <a:picLocks noChangeAspect="1"/>
          </p:cNvPicPr>
          <p:nvPr/>
        </p:nvPicPr>
        <p:blipFill>
          <a:blip r:embed="rId3" cstate="print"/>
          <a:srcRect l="2895" b="4422"/>
          <a:stretch>
            <a:fillRect/>
          </a:stretch>
        </p:blipFill>
        <p:spPr bwMode="auto">
          <a:xfrm>
            <a:off x="549275" y="4267200"/>
            <a:ext cx="31861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Box 32"/>
          <p:cNvSpPr txBox="1">
            <a:spLocks noChangeArrowheads="1"/>
          </p:cNvSpPr>
          <p:nvPr/>
        </p:nvSpPr>
        <p:spPr bwMode="auto">
          <a:xfrm>
            <a:off x="2016125" y="1611313"/>
            <a:ext cx="1147763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12" tIns="41005" rIns="82012" bIns="41005">
            <a:spAutoFit/>
          </a:bodyPr>
          <a:lstStyle/>
          <a:p>
            <a:r>
              <a:rPr lang="en-US" sz="1300">
                <a:solidFill>
                  <a:srgbClr val="A14796"/>
                </a:solidFill>
              </a:rPr>
              <a:t>Largest R</a:t>
            </a:r>
            <a:r>
              <a:rPr lang="en-US" sz="1300" baseline="-25000">
                <a:solidFill>
                  <a:srgbClr val="A14796"/>
                </a:solidFill>
              </a:rPr>
              <a:t>tan</a:t>
            </a:r>
            <a:endParaRPr lang="en-US" sz="1300">
              <a:solidFill>
                <a:srgbClr val="A14796"/>
              </a:solidFill>
            </a:endParaRPr>
          </a:p>
        </p:txBody>
      </p:sp>
      <p:sp>
        <p:nvSpPr>
          <p:cNvPr id="33801" name="TextBox 33"/>
          <p:cNvSpPr txBox="1">
            <a:spLocks noChangeArrowheads="1"/>
          </p:cNvSpPr>
          <p:nvPr/>
        </p:nvSpPr>
        <p:spPr bwMode="auto">
          <a:xfrm>
            <a:off x="1714500" y="3225800"/>
            <a:ext cx="1230313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12" tIns="41005" rIns="82012" bIns="41005">
            <a:spAutoFit/>
          </a:bodyPr>
          <a:lstStyle/>
          <a:p>
            <a:r>
              <a:rPr lang="en-US" sz="1300">
                <a:solidFill>
                  <a:srgbClr val="FF0000"/>
                </a:solidFill>
              </a:rPr>
              <a:t>Smallest R</a:t>
            </a:r>
            <a:r>
              <a:rPr lang="en-US" sz="1300" baseline="-25000">
                <a:solidFill>
                  <a:srgbClr val="FF0000"/>
                </a:solidFill>
              </a:rPr>
              <a:t>tan</a:t>
            </a:r>
            <a:endParaRPr lang="en-US" sz="1300">
              <a:solidFill>
                <a:srgbClr val="FF0000"/>
              </a:solidFill>
            </a:endParaRPr>
          </a:p>
        </p:txBody>
      </p:sp>
      <p:cxnSp>
        <p:nvCxnSpPr>
          <p:cNvPr id="33802" name="Straight Connector 35"/>
          <p:cNvCxnSpPr>
            <a:cxnSpLocks noChangeShapeType="1"/>
          </p:cNvCxnSpPr>
          <p:nvPr/>
        </p:nvCxnSpPr>
        <p:spPr bwMode="auto">
          <a:xfrm rot="16200000" flipV="1">
            <a:off x="1951038" y="3022600"/>
            <a:ext cx="336550" cy="698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3803" name="Straight Connector 36"/>
          <p:cNvCxnSpPr>
            <a:cxnSpLocks noChangeShapeType="1"/>
          </p:cNvCxnSpPr>
          <p:nvPr/>
        </p:nvCxnSpPr>
        <p:spPr bwMode="auto">
          <a:xfrm rot="5400000">
            <a:off x="2413794" y="1928019"/>
            <a:ext cx="212725" cy="39687"/>
          </a:xfrm>
          <a:prstGeom prst="line">
            <a:avLst/>
          </a:prstGeom>
          <a:noFill/>
          <a:ln w="15875">
            <a:solidFill>
              <a:srgbClr val="910F7B"/>
            </a:solidFill>
            <a:round/>
            <a:headEnd/>
            <a:tailEnd type="triangle" w="med" len="med"/>
          </a:ln>
        </p:spPr>
      </p:cxnSp>
      <p:sp>
        <p:nvSpPr>
          <p:cNvPr id="33804" name="TextBox 18"/>
          <p:cNvSpPr txBox="1">
            <a:spLocks noChangeArrowheads="1"/>
          </p:cNvSpPr>
          <p:nvPr/>
        </p:nvSpPr>
        <p:spPr bwMode="auto">
          <a:xfrm>
            <a:off x="630238" y="6249988"/>
            <a:ext cx="1243012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12" tIns="41005" rIns="82012" bIns="41005">
            <a:spAutoFit/>
          </a:bodyPr>
          <a:lstStyle/>
          <a:p>
            <a:r>
              <a:rPr lang="en-US" b="0" i="0">
                <a:solidFill>
                  <a:srgbClr val="000000"/>
                </a:solidFill>
              </a:rPr>
              <a:t>Zhu, et al., PRL</a:t>
            </a:r>
          </a:p>
        </p:txBody>
      </p:sp>
      <p:sp>
        <p:nvSpPr>
          <p:cNvPr id="33805" name="Text Box 17"/>
          <p:cNvSpPr txBox="1">
            <a:spLocks noChangeArrowheads="1"/>
          </p:cNvSpPr>
          <p:nvPr/>
        </p:nvSpPr>
        <p:spPr bwMode="auto">
          <a:xfrm>
            <a:off x="1670050" y="4435475"/>
            <a:ext cx="1316038" cy="215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400" b="0" i="0">
                <a:solidFill>
                  <a:schemeClr val="tx1"/>
                </a:solidFill>
              </a:rPr>
              <a:t>(n=3)</a:t>
            </a:r>
          </a:p>
        </p:txBody>
      </p:sp>
      <p:pic>
        <p:nvPicPr>
          <p:cNvPr id="33806" name="Picture 3" descr="Fig29.pdf"/>
          <p:cNvPicPr>
            <a:picLocks noChangeAspect="1"/>
          </p:cNvPicPr>
          <p:nvPr/>
        </p:nvPicPr>
        <p:blipFill>
          <a:blip r:embed="rId4" cstate="print"/>
          <a:srcRect l="54314" t="33333" r="3987" b="34445"/>
          <a:stretch>
            <a:fillRect/>
          </a:stretch>
        </p:blipFill>
        <p:spPr bwMode="auto">
          <a:xfrm>
            <a:off x="5778500" y="1698625"/>
            <a:ext cx="24939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4" descr="Fig8.pdf"/>
          <p:cNvPicPr>
            <a:picLocks noChangeAspect="1"/>
          </p:cNvPicPr>
          <p:nvPr/>
        </p:nvPicPr>
        <p:blipFill>
          <a:blip r:embed="rId5" cstate="print"/>
          <a:srcRect l="15491" t="3333" r="47124" b="76334"/>
          <a:stretch>
            <a:fillRect/>
          </a:stretch>
        </p:blipFill>
        <p:spPr bwMode="auto">
          <a:xfrm>
            <a:off x="5638800" y="4370388"/>
            <a:ext cx="25987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8" name="TextBox 11"/>
          <p:cNvSpPr txBox="1">
            <a:spLocks noChangeArrowheads="1"/>
          </p:cNvSpPr>
          <p:nvPr/>
        </p:nvSpPr>
        <p:spPr bwMode="auto">
          <a:xfrm>
            <a:off x="5986463" y="4187825"/>
            <a:ext cx="226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400" i="0" dirty="0">
                <a:solidFill>
                  <a:srgbClr val="000000"/>
                </a:solidFill>
              </a:rPr>
              <a:t>Variations in Outer Gap</a:t>
            </a:r>
          </a:p>
        </p:txBody>
      </p:sp>
      <p:sp>
        <p:nvSpPr>
          <p:cNvPr id="33809" name="TextBox 12"/>
          <p:cNvSpPr txBox="1">
            <a:spLocks noChangeArrowheads="1"/>
          </p:cNvSpPr>
          <p:nvPr/>
        </p:nvSpPr>
        <p:spPr bwMode="auto">
          <a:xfrm>
            <a:off x="5181600" y="1285875"/>
            <a:ext cx="373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pPr algn="ctr"/>
            <a:r>
              <a:rPr lang="en-US" sz="1400" i="0" dirty="0">
                <a:solidFill>
                  <a:srgbClr val="000000"/>
                </a:solidFill>
              </a:rPr>
              <a:t>Variations in Beam Sources </a:t>
            </a:r>
          </a:p>
          <a:p>
            <a:pPr algn="ctr"/>
            <a:r>
              <a:rPr lang="en-US" sz="1400" i="0" dirty="0">
                <a:solidFill>
                  <a:srgbClr val="000000"/>
                </a:solidFill>
              </a:rPr>
              <a:t>800 kA Partial Inductive, 87% &lt; </a:t>
            </a:r>
            <a:r>
              <a:rPr lang="en-US" sz="1400" i="0" dirty="0" err="1">
                <a:solidFill>
                  <a:srgbClr val="000000"/>
                </a:solidFill>
              </a:rPr>
              <a:t>f</a:t>
            </a:r>
            <a:r>
              <a:rPr lang="en-US" sz="1400" i="0" baseline="-25000" dirty="0" err="1">
                <a:solidFill>
                  <a:srgbClr val="000000"/>
                </a:solidFill>
              </a:rPr>
              <a:t>NI</a:t>
            </a:r>
            <a:r>
              <a:rPr lang="en-US" sz="1400" i="0" dirty="0">
                <a:solidFill>
                  <a:srgbClr val="000000"/>
                </a:solidFill>
              </a:rPr>
              <a:t> &lt; 100% </a:t>
            </a:r>
          </a:p>
        </p:txBody>
      </p:sp>
      <p:sp>
        <p:nvSpPr>
          <p:cNvPr id="33810" name="TextBox 13"/>
          <p:cNvSpPr txBox="1">
            <a:spLocks noChangeArrowheads="1"/>
          </p:cNvSpPr>
          <p:nvPr/>
        </p:nvSpPr>
        <p:spPr bwMode="auto">
          <a:xfrm>
            <a:off x="5884863" y="6122988"/>
            <a:ext cx="19716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27    22    17    12    7     2</a:t>
            </a:r>
          </a:p>
        </p:txBody>
      </p:sp>
      <p:sp>
        <p:nvSpPr>
          <p:cNvPr id="33811" name="TextBox 14"/>
          <p:cNvSpPr txBox="1">
            <a:spLocks noChangeArrowheads="1"/>
          </p:cNvSpPr>
          <p:nvPr/>
        </p:nvSpPr>
        <p:spPr bwMode="auto">
          <a:xfrm>
            <a:off x="6559550" y="6275388"/>
            <a:ext cx="9699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Outer Gap</a:t>
            </a:r>
          </a:p>
        </p:txBody>
      </p:sp>
      <p:sp>
        <p:nvSpPr>
          <p:cNvPr id="33812" name="Rectangle 17"/>
          <p:cNvSpPr>
            <a:spLocks noChangeArrowheads="1"/>
          </p:cNvSpPr>
          <p:nvPr/>
        </p:nvSpPr>
        <p:spPr bwMode="auto">
          <a:xfrm>
            <a:off x="6262688" y="1958975"/>
            <a:ext cx="1247775" cy="684213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defTabSz="911225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33813" name="TextBox 16"/>
          <p:cNvSpPr txBox="1">
            <a:spLocks noChangeArrowheads="1"/>
          </p:cNvSpPr>
          <p:nvPr/>
        </p:nvSpPr>
        <p:spPr bwMode="auto">
          <a:xfrm>
            <a:off x="6194425" y="1860550"/>
            <a:ext cx="1371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r>
              <a:rPr lang="en-US" sz="1000" i="0" dirty="0">
                <a:solidFill>
                  <a:schemeClr val="tx1"/>
                </a:solidFill>
              </a:rPr>
              <a:t>800 kA and 1 T</a:t>
            </a:r>
          </a:p>
          <a:p>
            <a:r>
              <a:rPr lang="en-US" sz="1000" i="0" dirty="0">
                <a:solidFill>
                  <a:srgbClr val="FF0000"/>
                </a:solidFill>
              </a:rPr>
              <a:t>[50,60,70,130] cm</a:t>
            </a:r>
          </a:p>
          <a:p>
            <a:r>
              <a:rPr lang="en-US" sz="1000" i="0" dirty="0"/>
              <a:t>[50,60,120,130] cm</a:t>
            </a:r>
          </a:p>
          <a:p>
            <a:r>
              <a:rPr lang="en-US" sz="1000" i="0" dirty="0">
                <a:solidFill>
                  <a:schemeClr val="tx1"/>
                </a:solidFill>
              </a:rPr>
              <a:t>[60,70,110,120] cm</a:t>
            </a:r>
          </a:p>
          <a:p>
            <a:r>
              <a:rPr lang="en-US" sz="1000" i="0" dirty="0">
                <a:solidFill>
                  <a:srgbClr val="008000"/>
                </a:solidFill>
              </a:rPr>
              <a:t>[70,110,120,130] cm</a:t>
            </a:r>
          </a:p>
        </p:txBody>
      </p:sp>
      <p:sp>
        <p:nvSpPr>
          <p:cNvPr id="33814" name="TextBox 10"/>
          <p:cNvSpPr txBox="1">
            <a:spLocks noChangeArrowheads="1"/>
          </p:cNvSpPr>
          <p:nvPr/>
        </p:nvSpPr>
        <p:spPr bwMode="auto">
          <a:xfrm>
            <a:off x="5846763" y="914400"/>
            <a:ext cx="248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</a:rPr>
              <a:t>q-Profile Actuators</a:t>
            </a:r>
          </a:p>
        </p:txBody>
      </p:sp>
      <p:cxnSp>
        <p:nvCxnSpPr>
          <p:cNvPr id="33815" name="Straight Connector 33"/>
          <p:cNvCxnSpPr>
            <a:cxnSpLocks noChangeShapeType="1"/>
          </p:cNvCxnSpPr>
          <p:nvPr/>
        </p:nvCxnSpPr>
        <p:spPr bwMode="auto">
          <a:xfrm>
            <a:off x="4648200" y="1144588"/>
            <a:ext cx="0" cy="53324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sp>
        <p:nvSpPr>
          <p:cNvPr id="33819" name="Text Box 17"/>
          <p:cNvSpPr txBox="1">
            <a:spLocks noChangeArrowheads="1"/>
          </p:cNvSpPr>
          <p:nvPr/>
        </p:nvSpPr>
        <p:spPr bwMode="auto">
          <a:xfrm>
            <a:off x="803275" y="4038600"/>
            <a:ext cx="3159125" cy="3447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>
                <a:solidFill>
                  <a:schemeClr val="tx1"/>
                </a:solidFill>
              </a:rPr>
              <a:t>Measured and Calculated Torque Profiles from 3D Fields</a:t>
            </a:r>
          </a:p>
        </p:txBody>
      </p:sp>
      <p:sp>
        <p:nvSpPr>
          <p:cNvPr id="2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/>
          <a:lstStyle/>
          <a:p>
            <a:pPr>
              <a:defRPr/>
            </a:pPr>
            <a:fld id="{840A3E41-E516-459A-ACDE-67FFF70B2DC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419600" y="6215390"/>
            <a:ext cx="533400" cy="2616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11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R14-3</a:t>
            </a:r>
            <a:endParaRPr lang="en-US" sz="11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78981</TotalTime>
  <Words>5107</Words>
  <Application>Microsoft Office PowerPoint</Application>
  <PresentationFormat>On-screen Show (4:3)</PresentationFormat>
  <Paragraphs>1045</Paragraphs>
  <Slides>46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1_Blank Presentation</vt:lpstr>
      <vt:lpstr>Slide 1</vt:lpstr>
      <vt:lpstr>Outline</vt:lpstr>
      <vt:lpstr>NSTX Upgrade mission elements</vt:lpstr>
      <vt:lpstr>FY13-15 planned research supports  5 highest priority goals for NSTX-U 5 year plan:</vt:lpstr>
      <vt:lpstr>Overview of FY2013 NSTX-U research activities</vt:lpstr>
      <vt:lpstr>Overview of FY2014-15 NSTX-U research activities</vt:lpstr>
      <vt:lpstr>FY2013-15 planned research supports  5 highest priority goals for NSTX-U 5 year plan:</vt:lpstr>
      <vt:lpstr>NSTX has already accessed A, bN, k needed for ST-based FNSF – next step is to access &amp; control 100% non-inductive</vt:lpstr>
      <vt:lpstr>NSTX-U is developing a range of profile control actuators for detailed physics studies, scenario optimization for FNSF</vt:lpstr>
      <vt:lpstr>Advanced Scenarios and Control Research Plans for FY2013-15: Develop advanced control algorithms, explore new NSTX-U scenarios</vt:lpstr>
      <vt:lpstr>NSTX is making leading contributions to high-bN &amp; disruption warning research, assessing possible 3D coil upgrades</vt:lpstr>
      <vt:lpstr>Macroscopic Stability Research Plans for FY2013-15: Advance disruption warning and 3D coil design, re-establish high-b ops</vt:lpstr>
      <vt:lpstr>FY2013-15 planned research supports  5 highest priority goals for NSTX-U 5 year plan:</vt:lpstr>
      <vt:lpstr>Beginning to test/utilize transport models to predict NSTX temperature profiles, identify possible missing physics</vt:lpstr>
      <vt:lpstr>Transport and Turbulence Research Plans for FY2013-15: Complete turbulence diagnostic design, obtain first tE data at higher BT, IP</vt:lpstr>
      <vt:lpstr>Developing improved energetic particle simulation tools and understanding utilizing NSTX data for NSTX-U, ITER, FNSF</vt:lpstr>
      <vt:lpstr>Energetic Particle Physics Research Plans for FY2013-15: Develop full + reduced models of fast-ion x-port, characterize new 2nd NBI</vt:lpstr>
      <vt:lpstr>FY2013-15 planned research supports  5 highest priority goals for NSTX-U 5 year plan:</vt:lpstr>
      <vt:lpstr>Plasma initiation with small or no transformer is unique  challenge for ST-based Fusion Nuclear Science Facility</vt:lpstr>
      <vt:lpstr>Simulations support non-inductive start-up/ramp-up strategy</vt:lpstr>
      <vt:lpstr>Solenoid-Free Start-up and Ramp-up Research Plans for FY2013-15:  Simulate CHI start-up/ramp-up, prepare CHI for NSTX-U</vt:lpstr>
      <vt:lpstr>Developing and validating advanced fast-wave simulations supporting NSTX-U non-inductive start-up and ITER ICRF</vt:lpstr>
      <vt:lpstr>Wave Physics Research Plans for FY2013-15: Prepare ECH/EBW design, simulate &amp; develop reliable FW H-mode</vt:lpstr>
      <vt:lpstr>FY2013-15 planned research supports  5 highest priority goals for NSTX-U 5 year plan:</vt:lpstr>
      <vt:lpstr>Snowflake divertor results + simulations project to favorable particle and power exhaust control in NSTX-U, next-steps</vt:lpstr>
      <vt:lpstr>Boundary Physics Research Plans for FY2013-15: Advance snowflake, cryo, pedestal, SOL studies, extend to higher BT, IP</vt:lpstr>
      <vt:lpstr>Lithium Granule Injector (LGI) is promising tool for pedestal/ELM control and scenario optimization</vt:lpstr>
      <vt:lpstr>Materials and Plasma Facing Components Plans for FY2013-15: Advance Li understanding/technology, support NSTX-U wall conditioning</vt:lpstr>
      <vt:lpstr>Outline</vt:lpstr>
      <vt:lpstr>Administration FY13 request-level funding would greatly limit run-time in FY15, and limit field and current near NSTX levels</vt:lpstr>
      <vt:lpstr>+15% above Administration FY13 request-level provides run-time and field + current to exploit new Upgrade capabilities</vt:lpstr>
      <vt:lpstr>                                  accelerates snowflake + start-up/ramp-up  research for FNSF, fully utilizes facility during 1st year of ops</vt:lpstr>
      <vt:lpstr>Outline</vt:lpstr>
      <vt:lpstr>NSTX-U team continuing to strongly support ITER through participation in ITPA joint experiments and activities</vt:lpstr>
      <vt:lpstr>NSTX/ST researchers contributing to LDRD-funded  study of Mission and Configuration of an ST-FNSF</vt:lpstr>
      <vt:lpstr>Summary:  NSTX-U FY2013-15 research plan strongly supports FES 10-year vision elements</vt:lpstr>
      <vt:lpstr>Backup Slides</vt:lpstr>
      <vt:lpstr>FES 10 year vision elements for U.S. fusion research</vt:lpstr>
      <vt:lpstr>STs and planned NSTX-U program support and accelerate wide range of development paths toward fusion energy</vt:lpstr>
      <vt:lpstr>NSTX Upgrade will address critical plasma confinement and sustainment questions by exploiting 2 new capabilities</vt:lpstr>
      <vt:lpstr>NSTX Upgrade will access next factor of two  increase in performance to bridge gaps to next-step STs</vt:lpstr>
      <vt:lpstr>5 year plan goal: access performance levels of next-steps, approach Pilot-Plant regimes</vt:lpstr>
      <vt:lpstr>Non-inductive ramp-up from ~0.4MA to ~1MA projected  to be possible with new CS + more tangential 2nd NBI</vt:lpstr>
      <vt:lpstr>Slide 44</vt:lpstr>
      <vt:lpstr>NSTX-U internal component staging supports goal to assess compatibility of high tE and b + 100% NICD with metallic PFCs</vt:lpstr>
      <vt:lpstr>NSTX-U internal component staging supports goal to assess compatibility of high tE and b + 100% NICD with metallic PFCs</vt:lpstr>
    </vt:vector>
  </TitlesOfParts>
  <Company>Princeton Plasma Physics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Jon Menard</cp:lastModifiedBy>
  <cp:revision>12727</cp:revision>
  <dcterms:created xsi:type="dcterms:W3CDTF">2003-10-01T16:23:57Z</dcterms:created>
  <dcterms:modified xsi:type="dcterms:W3CDTF">2013-04-09T13:07:33Z</dcterms:modified>
</cp:coreProperties>
</file>