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notesSlides/notesSlide15.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Lst>
  <p:notesMasterIdLst>
    <p:notesMasterId r:id="rId36"/>
  </p:notesMasterIdLst>
  <p:handoutMasterIdLst>
    <p:handoutMasterId r:id="rId37"/>
  </p:handoutMasterIdLst>
  <p:sldIdLst>
    <p:sldId id="1642" r:id="rId2"/>
    <p:sldId id="1584" r:id="rId3"/>
    <p:sldId id="1680" r:id="rId4"/>
    <p:sldId id="1683" r:id="rId5"/>
    <p:sldId id="1681" r:id="rId6"/>
    <p:sldId id="1682" r:id="rId7"/>
    <p:sldId id="1692" r:id="rId8"/>
    <p:sldId id="1695" r:id="rId9"/>
    <p:sldId id="1696" r:id="rId10"/>
    <p:sldId id="1698" r:id="rId11"/>
    <p:sldId id="1700" r:id="rId12"/>
    <p:sldId id="1697" r:id="rId13"/>
    <p:sldId id="1694" r:id="rId14"/>
    <p:sldId id="1701" r:id="rId15"/>
    <p:sldId id="1678" r:id="rId16"/>
    <p:sldId id="1679" r:id="rId17"/>
    <p:sldId id="1702" r:id="rId18"/>
    <p:sldId id="1703" r:id="rId19"/>
    <p:sldId id="1704" r:id="rId20"/>
    <p:sldId id="1686" r:id="rId21"/>
    <p:sldId id="1661" r:id="rId22"/>
    <p:sldId id="1673" r:id="rId23"/>
    <p:sldId id="1677" r:id="rId24"/>
    <p:sldId id="1684" r:id="rId25"/>
    <p:sldId id="1647" r:id="rId26"/>
    <p:sldId id="1648" r:id="rId27"/>
    <p:sldId id="1649" r:id="rId28"/>
    <p:sldId id="1688" r:id="rId29"/>
    <p:sldId id="1665" r:id="rId30"/>
    <p:sldId id="1652" r:id="rId31"/>
    <p:sldId id="1699" r:id="rId32"/>
    <p:sldId id="1664" r:id="rId33"/>
    <p:sldId id="1666" r:id="rId34"/>
    <p:sldId id="1668" r:id="rId35"/>
  </p:sldIdLst>
  <p:sldSz cx="9144000" cy="6858000" type="screen4x3"/>
  <p:notesSz cx="7315200" cy="9601200"/>
  <p:defaultTextStyle>
    <a:defPPr>
      <a:defRPr lang="en-US"/>
    </a:defPPr>
    <a:lvl1pPr algn="l" rtl="0" fontAlgn="base">
      <a:spcBef>
        <a:spcPct val="20000"/>
      </a:spcBef>
      <a:spcAft>
        <a:spcPct val="0"/>
      </a:spcAft>
      <a:buChar char="•"/>
      <a:defRPr sz="1200" b="1" i="1" kern="1200">
        <a:solidFill>
          <a:srgbClr val="1822CD"/>
        </a:solidFill>
        <a:latin typeface="Helvetica" charset="0"/>
        <a:ea typeface="MS PGothic" pitchFamily="34" charset="-128"/>
        <a:cs typeface="+mn-cs"/>
      </a:defRPr>
    </a:lvl1pPr>
    <a:lvl2pPr marL="457200" algn="l" rtl="0" fontAlgn="base">
      <a:spcBef>
        <a:spcPct val="20000"/>
      </a:spcBef>
      <a:spcAft>
        <a:spcPct val="0"/>
      </a:spcAft>
      <a:buChar char="•"/>
      <a:defRPr sz="1200" b="1" i="1" kern="1200">
        <a:solidFill>
          <a:srgbClr val="1822CD"/>
        </a:solidFill>
        <a:latin typeface="Helvetica" charset="0"/>
        <a:ea typeface="MS PGothic" pitchFamily="34" charset="-128"/>
        <a:cs typeface="+mn-cs"/>
      </a:defRPr>
    </a:lvl2pPr>
    <a:lvl3pPr marL="914400" algn="l" rtl="0" fontAlgn="base">
      <a:spcBef>
        <a:spcPct val="20000"/>
      </a:spcBef>
      <a:spcAft>
        <a:spcPct val="0"/>
      </a:spcAft>
      <a:buChar char="•"/>
      <a:defRPr sz="1200" b="1" i="1" kern="1200">
        <a:solidFill>
          <a:srgbClr val="1822CD"/>
        </a:solidFill>
        <a:latin typeface="Helvetica" charset="0"/>
        <a:ea typeface="MS PGothic" pitchFamily="34" charset="-128"/>
        <a:cs typeface="+mn-cs"/>
      </a:defRPr>
    </a:lvl3pPr>
    <a:lvl4pPr marL="1371600" algn="l" rtl="0" fontAlgn="base">
      <a:spcBef>
        <a:spcPct val="20000"/>
      </a:spcBef>
      <a:spcAft>
        <a:spcPct val="0"/>
      </a:spcAft>
      <a:buChar char="•"/>
      <a:defRPr sz="1200" b="1" i="1" kern="1200">
        <a:solidFill>
          <a:srgbClr val="1822CD"/>
        </a:solidFill>
        <a:latin typeface="Helvetica" charset="0"/>
        <a:ea typeface="MS PGothic" pitchFamily="34" charset="-128"/>
        <a:cs typeface="+mn-cs"/>
      </a:defRPr>
    </a:lvl4pPr>
    <a:lvl5pPr marL="1828800" algn="l" rtl="0" fontAlgn="base">
      <a:spcBef>
        <a:spcPct val="20000"/>
      </a:spcBef>
      <a:spcAft>
        <a:spcPct val="0"/>
      </a:spcAft>
      <a:buChar char="•"/>
      <a:defRPr sz="1200" b="1" i="1" kern="1200">
        <a:solidFill>
          <a:srgbClr val="1822CD"/>
        </a:solidFill>
        <a:latin typeface="Helvetica" charset="0"/>
        <a:ea typeface="MS PGothic" pitchFamily="34" charset="-128"/>
        <a:cs typeface="+mn-cs"/>
      </a:defRPr>
    </a:lvl5pPr>
    <a:lvl6pPr marL="2286000" algn="l" defTabSz="914400" rtl="0" eaLnBrk="1" latinLnBrk="0" hangingPunct="1">
      <a:defRPr sz="1200" b="1" i="1" kern="1200">
        <a:solidFill>
          <a:srgbClr val="1822CD"/>
        </a:solidFill>
        <a:latin typeface="Helvetica" charset="0"/>
        <a:ea typeface="MS PGothic" pitchFamily="34" charset="-128"/>
        <a:cs typeface="+mn-cs"/>
      </a:defRPr>
    </a:lvl6pPr>
    <a:lvl7pPr marL="2743200" algn="l" defTabSz="914400" rtl="0" eaLnBrk="1" latinLnBrk="0" hangingPunct="1">
      <a:defRPr sz="1200" b="1" i="1" kern="1200">
        <a:solidFill>
          <a:srgbClr val="1822CD"/>
        </a:solidFill>
        <a:latin typeface="Helvetica" charset="0"/>
        <a:ea typeface="MS PGothic" pitchFamily="34" charset="-128"/>
        <a:cs typeface="+mn-cs"/>
      </a:defRPr>
    </a:lvl7pPr>
    <a:lvl8pPr marL="3200400" algn="l" defTabSz="914400" rtl="0" eaLnBrk="1" latinLnBrk="0" hangingPunct="1">
      <a:defRPr sz="1200" b="1" i="1" kern="1200">
        <a:solidFill>
          <a:srgbClr val="1822CD"/>
        </a:solidFill>
        <a:latin typeface="Helvetica" charset="0"/>
        <a:ea typeface="MS PGothic" pitchFamily="34" charset="-128"/>
        <a:cs typeface="+mn-cs"/>
      </a:defRPr>
    </a:lvl8pPr>
    <a:lvl9pPr marL="3657600" algn="l" defTabSz="914400" rtl="0" eaLnBrk="1" latinLnBrk="0" hangingPunct="1">
      <a:defRPr sz="1200" b="1" i="1" kern="1200">
        <a:solidFill>
          <a:srgbClr val="1822CD"/>
        </a:solidFill>
        <a:latin typeface="Helvetica"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7EB6FF"/>
    <a:srgbClr val="FFD6BA"/>
    <a:srgbClr val="E1B6AB"/>
    <a:srgbClr val="9E6651"/>
    <a:srgbClr val="9999FF"/>
    <a:srgbClr val="FF3300"/>
    <a:srgbClr val="FF0000"/>
    <a:srgbClr val="FFFFF1"/>
    <a:srgbClr val="F8F9EB"/>
    <a:srgbClr val="F6DC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2528" y="-112"/>
      </p:cViewPr>
      <p:guideLst>
        <p:guide orient="horz" pos="4224"/>
        <p:guide pos="27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16"/>
    </p:cViewPr>
  </p:sorterViewPr>
  <p:notesViewPr>
    <p:cSldViewPr snapToGrid="0">
      <p:cViewPr varScale="1">
        <p:scale>
          <a:sx n="74" d="100"/>
          <a:sy n="74" d="100"/>
        </p:scale>
        <p:origin x="-2544" y="-120"/>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mono:Desktop:Recent%20Files:NSTX%20FWPs:NSTX%20FWP%202015:NSTX%20Man%20Powe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mono:Desktop:Recent%20Files:NSTX%20FWPs:NSTX%20FWP%202015:NSTX%20Man%20Power.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mono:Desktop:Recent%20Files:NSTX%20FWPs:NSTX%20FWP%202015:NSTX%20Man%20Power.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mono:Desktop:Recent%20Files:NSTX%20FWPs:NSTX%20FWP%202015:NSTX%20Man%20Pow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spPr>
            <a:solidFill>
              <a:srgbClr val="9E6651"/>
            </a:solidFill>
            <a:ln>
              <a:solidFill>
                <a:srgbClr val="9E6651"/>
              </a:solidFill>
            </a:ln>
          </c:spPr>
          <c:invertIfNegative val="0"/>
          <c:val>
            <c:numRef>
              <c:f>Sheet1!$C$26:$H$26</c:f>
              <c:numCache>
                <c:formatCode>General</c:formatCode>
                <c:ptCount val="6"/>
                <c:pt idx="0">
                  <c:v>71.1</c:v>
                </c:pt>
                <c:pt idx="1">
                  <c:v>78.03</c:v>
                </c:pt>
                <c:pt idx="2">
                  <c:v>36.7</c:v>
                </c:pt>
                <c:pt idx="3">
                  <c:v>29.5</c:v>
                </c:pt>
                <c:pt idx="4">
                  <c:v>21.5</c:v>
                </c:pt>
                <c:pt idx="5">
                  <c:v>65.3</c:v>
                </c:pt>
              </c:numCache>
            </c:numRef>
          </c:val>
        </c:ser>
        <c:dLbls>
          <c:showLegendKey val="0"/>
          <c:showVal val="0"/>
          <c:showCatName val="0"/>
          <c:showSerName val="0"/>
          <c:showPercent val="0"/>
          <c:showBubbleSize val="0"/>
        </c:dLbls>
        <c:gapWidth val="150"/>
        <c:overlap val="100"/>
        <c:axId val="1943772728"/>
        <c:axId val="1943771544"/>
      </c:barChart>
      <c:catAx>
        <c:axId val="1943772728"/>
        <c:scaling>
          <c:orientation val="minMax"/>
        </c:scaling>
        <c:delete val="0"/>
        <c:axPos val="b"/>
        <c:majorTickMark val="out"/>
        <c:minorTickMark val="none"/>
        <c:tickLblPos val="nextTo"/>
        <c:crossAx val="1943771544"/>
        <c:crosses val="autoZero"/>
        <c:auto val="1"/>
        <c:lblAlgn val="ctr"/>
        <c:lblOffset val="100"/>
        <c:noMultiLvlLbl val="0"/>
      </c:catAx>
      <c:valAx>
        <c:axId val="1943771544"/>
        <c:scaling>
          <c:orientation val="minMax"/>
        </c:scaling>
        <c:delete val="0"/>
        <c:axPos val="l"/>
        <c:majorGridlines/>
        <c:numFmt formatCode="General" sourceLinked="1"/>
        <c:majorTickMark val="out"/>
        <c:minorTickMark val="none"/>
        <c:tickLblPos val="nextTo"/>
        <c:crossAx val="194377272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spPr>
            <a:solidFill>
              <a:srgbClr val="3366FF"/>
            </a:solidFill>
          </c:spPr>
          <c:invertIfNegative val="0"/>
          <c:val>
            <c:numRef>
              <c:f>Sheet1!$C$19:$H$19</c:f>
              <c:numCache>
                <c:formatCode>General</c:formatCode>
                <c:ptCount val="6"/>
                <c:pt idx="0">
                  <c:v>36.2</c:v>
                </c:pt>
                <c:pt idx="1">
                  <c:v>36.1</c:v>
                </c:pt>
                <c:pt idx="2">
                  <c:v>29.7</c:v>
                </c:pt>
                <c:pt idx="3">
                  <c:v>25.9</c:v>
                </c:pt>
                <c:pt idx="4">
                  <c:v>22.6</c:v>
                </c:pt>
                <c:pt idx="5">
                  <c:v>32.6</c:v>
                </c:pt>
              </c:numCache>
            </c:numRef>
          </c:val>
        </c:ser>
        <c:dLbls>
          <c:showLegendKey val="0"/>
          <c:showVal val="0"/>
          <c:showCatName val="0"/>
          <c:showSerName val="0"/>
          <c:showPercent val="0"/>
          <c:showBubbleSize val="0"/>
        </c:dLbls>
        <c:gapWidth val="150"/>
        <c:overlap val="100"/>
        <c:axId val="-2128049592"/>
        <c:axId val="1872346792"/>
      </c:barChart>
      <c:catAx>
        <c:axId val="-2128049592"/>
        <c:scaling>
          <c:orientation val="minMax"/>
        </c:scaling>
        <c:delete val="0"/>
        <c:axPos val="b"/>
        <c:majorTickMark val="out"/>
        <c:minorTickMark val="none"/>
        <c:tickLblPos val="nextTo"/>
        <c:crossAx val="1872346792"/>
        <c:crosses val="autoZero"/>
        <c:auto val="1"/>
        <c:lblAlgn val="ctr"/>
        <c:lblOffset val="100"/>
        <c:noMultiLvlLbl val="0"/>
      </c:catAx>
      <c:valAx>
        <c:axId val="1872346792"/>
        <c:scaling>
          <c:orientation val="minMax"/>
        </c:scaling>
        <c:delete val="0"/>
        <c:axPos val="l"/>
        <c:majorGridlines/>
        <c:numFmt formatCode="General" sourceLinked="1"/>
        <c:majorTickMark val="out"/>
        <c:minorTickMark val="none"/>
        <c:tickLblPos val="nextTo"/>
        <c:crossAx val="-2128049592"/>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spPr>
            <a:solidFill>
              <a:srgbClr val="9E6651"/>
            </a:solidFill>
            <a:ln>
              <a:solidFill>
                <a:srgbClr val="9E6651"/>
              </a:solidFill>
            </a:ln>
          </c:spPr>
          <c:invertIfNegative val="0"/>
          <c:val>
            <c:numRef>
              <c:f>Sheet1!$C$26:$H$26</c:f>
              <c:numCache>
                <c:formatCode>General</c:formatCode>
                <c:ptCount val="6"/>
                <c:pt idx="0">
                  <c:v>71.1</c:v>
                </c:pt>
                <c:pt idx="1">
                  <c:v>78.03</c:v>
                </c:pt>
                <c:pt idx="2">
                  <c:v>36.7</c:v>
                </c:pt>
                <c:pt idx="3">
                  <c:v>29.5</c:v>
                </c:pt>
                <c:pt idx="4">
                  <c:v>21.5</c:v>
                </c:pt>
                <c:pt idx="5">
                  <c:v>65.3</c:v>
                </c:pt>
              </c:numCache>
            </c:numRef>
          </c:val>
        </c:ser>
        <c:ser>
          <c:idx val="1"/>
          <c:order val="1"/>
          <c:spPr>
            <a:solidFill>
              <a:srgbClr val="D5AA78"/>
            </a:solidFill>
          </c:spPr>
          <c:invertIfNegative val="0"/>
          <c:val>
            <c:numRef>
              <c:f>Sheet1!$C$27:$H$27</c:f>
              <c:numCache>
                <c:formatCode>General</c:formatCode>
                <c:ptCount val="6"/>
                <c:pt idx="0">
                  <c:v>0.0</c:v>
                </c:pt>
                <c:pt idx="1">
                  <c:v>0.0</c:v>
                </c:pt>
                <c:pt idx="2">
                  <c:v>0.0</c:v>
                </c:pt>
                <c:pt idx="3">
                  <c:v>7.7</c:v>
                </c:pt>
                <c:pt idx="4">
                  <c:v>20.8</c:v>
                </c:pt>
                <c:pt idx="5">
                  <c:v>6.9</c:v>
                </c:pt>
              </c:numCache>
            </c:numRef>
          </c:val>
        </c:ser>
        <c:ser>
          <c:idx val="2"/>
          <c:order val="2"/>
          <c:spPr>
            <a:solidFill>
              <a:srgbClr val="FF0000"/>
            </a:solidFill>
          </c:spPr>
          <c:invertIfNegative val="0"/>
          <c:val>
            <c:numRef>
              <c:f>Sheet1!$C$28:$H$28</c:f>
              <c:numCache>
                <c:formatCode>General</c:formatCode>
                <c:ptCount val="6"/>
                <c:pt idx="0">
                  <c:v>0.0</c:v>
                </c:pt>
                <c:pt idx="1">
                  <c:v>0.0</c:v>
                </c:pt>
                <c:pt idx="2">
                  <c:v>0.0</c:v>
                </c:pt>
                <c:pt idx="3">
                  <c:v>0.0</c:v>
                </c:pt>
                <c:pt idx="4">
                  <c:v>0.0</c:v>
                </c:pt>
                <c:pt idx="5">
                  <c:v>2.0</c:v>
                </c:pt>
              </c:numCache>
            </c:numRef>
          </c:val>
        </c:ser>
        <c:dLbls>
          <c:showLegendKey val="0"/>
          <c:showVal val="0"/>
          <c:showCatName val="0"/>
          <c:showSerName val="0"/>
          <c:showPercent val="0"/>
          <c:showBubbleSize val="0"/>
        </c:dLbls>
        <c:gapWidth val="150"/>
        <c:overlap val="100"/>
        <c:axId val="1943219112"/>
        <c:axId val="1943216296"/>
      </c:barChart>
      <c:catAx>
        <c:axId val="1943219112"/>
        <c:scaling>
          <c:orientation val="minMax"/>
        </c:scaling>
        <c:delete val="0"/>
        <c:axPos val="b"/>
        <c:majorTickMark val="out"/>
        <c:minorTickMark val="none"/>
        <c:tickLblPos val="nextTo"/>
        <c:crossAx val="1943216296"/>
        <c:crosses val="autoZero"/>
        <c:auto val="1"/>
        <c:lblAlgn val="ctr"/>
        <c:lblOffset val="100"/>
        <c:noMultiLvlLbl val="0"/>
      </c:catAx>
      <c:valAx>
        <c:axId val="1943216296"/>
        <c:scaling>
          <c:orientation val="minMax"/>
        </c:scaling>
        <c:delete val="0"/>
        <c:axPos val="l"/>
        <c:majorGridlines/>
        <c:numFmt formatCode="General" sourceLinked="1"/>
        <c:majorTickMark val="out"/>
        <c:minorTickMark val="none"/>
        <c:tickLblPos val="nextTo"/>
        <c:crossAx val="1943219112"/>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spPr>
            <a:solidFill>
              <a:srgbClr val="3366FF"/>
            </a:solidFill>
          </c:spPr>
          <c:invertIfNegative val="0"/>
          <c:val>
            <c:numRef>
              <c:f>Sheet1!$C$19:$H$19</c:f>
              <c:numCache>
                <c:formatCode>General</c:formatCode>
                <c:ptCount val="6"/>
                <c:pt idx="0">
                  <c:v>36.2</c:v>
                </c:pt>
                <c:pt idx="1">
                  <c:v>36.1</c:v>
                </c:pt>
                <c:pt idx="2">
                  <c:v>29.7</c:v>
                </c:pt>
                <c:pt idx="3">
                  <c:v>25.9</c:v>
                </c:pt>
                <c:pt idx="4">
                  <c:v>22.6</c:v>
                </c:pt>
                <c:pt idx="5">
                  <c:v>32.6</c:v>
                </c:pt>
              </c:numCache>
            </c:numRef>
          </c:val>
        </c:ser>
        <c:ser>
          <c:idx val="1"/>
          <c:order val="1"/>
          <c:spPr>
            <a:solidFill>
              <a:srgbClr val="7EB6FF"/>
            </a:solidFill>
          </c:spPr>
          <c:invertIfNegative val="0"/>
          <c:val>
            <c:numRef>
              <c:f>Sheet1!$C$20:$H$20</c:f>
              <c:numCache>
                <c:formatCode>General</c:formatCode>
                <c:ptCount val="6"/>
                <c:pt idx="0">
                  <c:v>0.0</c:v>
                </c:pt>
                <c:pt idx="1">
                  <c:v>0.0</c:v>
                </c:pt>
                <c:pt idx="2">
                  <c:v>0.0</c:v>
                </c:pt>
                <c:pt idx="3">
                  <c:v>2.8</c:v>
                </c:pt>
                <c:pt idx="4">
                  <c:v>8.7</c:v>
                </c:pt>
                <c:pt idx="5">
                  <c:v>4.2</c:v>
                </c:pt>
              </c:numCache>
            </c:numRef>
          </c:val>
        </c:ser>
        <c:ser>
          <c:idx val="2"/>
          <c:order val="2"/>
          <c:spPr>
            <a:solidFill>
              <a:schemeClr val="accent5">
                <a:lumMod val="75000"/>
              </a:schemeClr>
            </a:solidFill>
          </c:spPr>
          <c:invertIfNegative val="0"/>
          <c:val>
            <c:numRef>
              <c:f>Sheet1!$C$21:$H$21</c:f>
              <c:numCache>
                <c:formatCode>General</c:formatCode>
                <c:ptCount val="6"/>
                <c:pt idx="0">
                  <c:v>0.0</c:v>
                </c:pt>
                <c:pt idx="1">
                  <c:v>0.0</c:v>
                </c:pt>
                <c:pt idx="2">
                  <c:v>0.0</c:v>
                </c:pt>
                <c:pt idx="3">
                  <c:v>0.0</c:v>
                </c:pt>
                <c:pt idx="4">
                  <c:v>0.0</c:v>
                </c:pt>
                <c:pt idx="5">
                  <c:v>2.5</c:v>
                </c:pt>
              </c:numCache>
            </c:numRef>
          </c:val>
        </c:ser>
        <c:dLbls>
          <c:showLegendKey val="0"/>
          <c:showVal val="0"/>
          <c:showCatName val="0"/>
          <c:showSerName val="0"/>
          <c:showPercent val="0"/>
          <c:showBubbleSize val="0"/>
        </c:dLbls>
        <c:gapWidth val="150"/>
        <c:overlap val="100"/>
        <c:axId val="2095241928"/>
        <c:axId val="2095449368"/>
      </c:barChart>
      <c:catAx>
        <c:axId val="2095241928"/>
        <c:scaling>
          <c:orientation val="minMax"/>
        </c:scaling>
        <c:delete val="0"/>
        <c:axPos val="b"/>
        <c:majorTickMark val="out"/>
        <c:minorTickMark val="none"/>
        <c:tickLblPos val="nextTo"/>
        <c:crossAx val="2095449368"/>
        <c:crosses val="autoZero"/>
        <c:auto val="1"/>
        <c:lblAlgn val="ctr"/>
        <c:lblOffset val="100"/>
        <c:noMultiLvlLbl val="0"/>
      </c:catAx>
      <c:valAx>
        <c:axId val="2095449368"/>
        <c:scaling>
          <c:orientation val="minMax"/>
        </c:scaling>
        <c:delete val="0"/>
        <c:axPos val="l"/>
        <c:majorGridlines/>
        <c:numFmt formatCode="General" sourceLinked="1"/>
        <c:majorTickMark val="out"/>
        <c:minorTickMark val="none"/>
        <c:tickLblPos val="nextTo"/>
        <c:crossAx val="2095241928"/>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28" tIns="48315" rIns="96628" bIns="48315" numCol="1" anchor="t" anchorCtr="0" compatLnSpc="1">
            <a:prstTxWarp prst="textNoShape">
              <a:avLst/>
            </a:prstTxWarp>
          </a:bodyPr>
          <a:lstStyle>
            <a:lvl1pPr defTabSz="966610">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23555"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6628" tIns="48315" rIns="96628" bIns="48315" numCol="1" anchor="t" anchorCtr="0" compatLnSpc="1">
            <a:prstTxWarp prst="textNoShape">
              <a:avLst/>
            </a:prstTxWarp>
          </a:bodyPr>
          <a:lstStyle>
            <a:lvl1pPr algn="r" defTabSz="966610">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23556"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6628" tIns="48315" rIns="96628" bIns="48315" numCol="1" anchor="b" anchorCtr="0" compatLnSpc="1">
            <a:prstTxWarp prst="textNoShape">
              <a:avLst/>
            </a:prstTxWarp>
          </a:bodyPr>
          <a:lstStyle>
            <a:lvl1pPr defTabSz="966610">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23557"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6628" tIns="48315" rIns="96628" bIns="48315" numCol="1" anchor="b" anchorCtr="0" compatLnSpc="1">
            <a:prstTxWarp prst="textNoShape">
              <a:avLst/>
            </a:prstTxWarp>
          </a:bodyPr>
          <a:lstStyle>
            <a:lvl1pPr algn="r" defTabSz="965200">
              <a:spcBef>
                <a:spcPct val="0"/>
              </a:spcBef>
              <a:buFontTx/>
              <a:buNone/>
              <a:defRPr b="0" i="0">
                <a:solidFill>
                  <a:schemeClr val="tx1"/>
                </a:solidFill>
                <a:latin typeface="Times New Roman" pitchFamily="18" charset="0"/>
              </a:defRPr>
            </a:lvl1pPr>
          </a:lstStyle>
          <a:p>
            <a:fld id="{968B6E9E-FCC9-4B5A-9993-A69FF52A3E58}" type="slidenum">
              <a:rPr lang="en-US"/>
              <a:pPr/>
              <a:t>‹#›</a:t>
            </a:fld>
            <a:endParaRPr lang="en-US"/>
          </a:p>
        </p:txBody>
      </p:sp>
    </p:spTree>
    <p:extLst>
      <p:ext uri="{BB962C8B-B14F-4D97-AF65-F5344CB8AC3E}">
        <p14:creationId xmlns:p14="http://schemas.microsoft.com/office/powerpoint/2010/main" val="27274984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135313" cy="474663"/>
          </a:xfrm>
          <a:prstGeom prst="rect">
            <a:avLst/>
          </a:prstGeom>
          <a:noFill/>
          <a:ln w="9525">
            <a:noFill/>
            <a:miter lim="800000"/>
            <a:headEnd/>
            <a:tailEnd/>
          </a:ln>
          <a:effectLst/>
        </p:spPr>
        <p:txBody>
          <a:bodyPr vert="horz" wrap="square" lIns="95643" tIns="47822" rIns="95643" bIns="47822" numCol="1" anchor="t" anchorCtr="0" compatLnSpc="1">
            <a:prstTxWarp prst="textNoShape">
              <a:avLst/>
            </a:prstTxWarp>
          </a:bodyPr>
          <a:lstStyle>
            <a:lvl1pPr>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4179888" y="0"/>
            <a:ext cx="3135312" cy="474663"/>
          </a:xfrm>
          <a:prstGeom prst="rect">
            <a:avLst/>
          </a:prstGeom>
          <a:noFill/>
          <a:ln w="9525">
            <a:noFill/>
            <a:miter lim="800000"/>
            <a:headEnd/>
            <a:tailEnd/>
          </a:ln>
          <a:effectLst/>
        </p:spPr>
        <p:txBody>
          <a:bodyPr vert="horz" wrap="square" lIns="95643" tIns="47822" rIns="95643" bIns="47822" numCol="1" anchor="t" anchorCtr="0" compatLnSpc="1">
            <a:prstTxWarp prst="textNoShape">
              <a:avLst/>
            </a:prstTxWarp>
          </a:bodyPr>
          <a:lstStyle>
            <a:lvl1pPr algn="r">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27138" y="712788"/>
            <a:ext cx="4860925" cy="364490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66788" y="4595813"/>
            <a:ext cx="5381625" cy="4279900"/>
          </a:xfrm>
          <a:prstGeom prst="rect">
            <a:avLst/>
          </a:prstGeom>
          <a:noFill/>
          <a:ln w="9525">
            <a:noFill/>
            <a:miter lim="800000"/>
            <a:headEnd/>
            <a:tailEnd/>
          </a:ln>
          <a:effectLst/>
        </p:spPr>
        <p:txBody>
          <a:bodyPr vert="horz" wrap="square" lIns="95643" tIns="47822" rIns="95643" bIns="4782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9112250"/>
            <a:ext cx="3135313" cy="476250"/>
          </a:xfrm>
          <a:prstGeom prst="rect">
            <a:avLst/>
          </a:prstGeom>
          <a:noFill/>
          <a:ln w="9525">
            <a:noFill/>
            <a:miter lim="800000"/>
            <a:headEnd/>
            <a:tailEnd/>
          </a:ln>
          <a:effectLst/>
        </p:spPr>
        <p:txBody>
          <a:bodyPr vert="horz" wrap="square" lIns="95643" tIns="47822" rIns="95643" bIns="47822" numCol="1" anchor="b" anchorCtr="0" compatLnSpc="1">
            <a:prstTxWarp prst="textNoShape">
              <a:avLst/>
            </a:prstTxWarp>
          </a:bodyPr>
          <a:lstStyle>
            <a:lvl1pPr>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4179888" y="9112250"/>
            <a:ext cx="3135312" cy="476250"/>
          </a:xfrm>
          <a:prstGeom prst="rect">
            <a:avLst/>
          </a:prstGeom>
          <a:noFill/>
          <a:ln w="9525">
            <a:noFill/>
            <a:miter lim="800000"/>
            <a:headEnd/>
            <a:tailEnd/>
          </a:ln>
          <a:effectLst/>
        </p:spPr>
        <p:txBody>
          <a:bodyPr vert="horz" wrap="square" lIns="95643" tIns="47822" rIns="95643" bIns="47822" numCol="1" anchor="b" anchorCtr="0" compatLnSpc="1">
            <a:prstTxWarp prst="textNoShape">
              <a:avLst/>
            </a:prstTxWarp>
          </a:bodyPr>
          <a:lstStyle>
            <a:lvl1pPr algn="r">
              <a:spcBef>
                <a:spcPct val="0"/>
              </a:spcBef>
              <a:buFontTx/>
              <a:buNone/>
              <a:defRPr b="0" i="0">
                <a:solidFill>
                  <a:schemeClr val="tx1"/>
                </a:solidFill>
                <a:latin typeface="Times New Roman" pitchFamily="18" charset="0"/>
              </a:defRPr>
            </a:lvl1pPr>
          </a:lstStyle>
          <a:p>
            <a:fld id="{624B7DD3-9C25-446A-8F6C-56D9B3B9AF13}" type="slidenum">
              <a:rPr lang="en-US"/>
              <a:pPr/>
              <a:t>‹#›</a:t>
            </a:fld>
            <a:endParaRPr lang="en-US"/>
          </a:p>
        </p:txBody>
      </p:sp>
    </p:spTree>
    <p:extLst>
      <p:ext uri="{BB962C8B-B14F-4D97-AF65-F5344CB8AC3E}">
        <p14:creationId xmlns:p14="http://schemas.microsoft.com/office/powerpoint/2010/main" val="409203003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F255A972-E18F-4FBF-8755-CAA400E30C91}" type="slidenum">
              <a:rPr lang="en-US"/>
              <a:pPr/>
              <a:t>1</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8763AD6D-7DE3-4154-9FF1-E0A175ED0E46}" type="slidenum">
              <a:rPr lang="en-US"/>
              <a:pPr/>
              <a:t>12</a:t>
            </a:fld>
            <a:endParaRPr lang="en-US"/>
          </a:p>
        </p:txBody>
      </p:sp>
      <p:sp>
        <p:nvSpPr>
          <p:cNvPr id="36866"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36867" name="Rectangle 3"/>
          <p:cNvSpPr>
            <a:spLocks noGrp="1" noChangeArrowheads="1"/>
          </p:cNvSpPr>
          <p:nvPr>
            <p:ph type="body" idx="1"/>
          </p:nvPr>
        </p:nvSpPr>
        <p:spPr>
          <a:xfrm>
            <a:off x="976313" y="4567238"/>
            <a:ext cx="5375275" cy="4325937"/>
          </a:xfrm>
          <a:solidFill>
            <a:srgbClr val="FFFFFF"/>
          </a:solidFill>
          <a:ln>
            <a:solidFill>
              <a:srgbClr val="000000"/>
            </a:solidFill>
          </a:ln>
        </p:spPr>
        <p:txBody>
          <a:bodyPr lIns="96775" tIns="48390" rIns="96775" bIns="48390"/>
          <a:lstStyle/>
          <a:p>
            <a:pPr eaLnBrk="1" hangingPunct="1">
              <a:spcBef>
                <a:spcPct val="0"/>
              </a:spcBef>
            </a:pPr>
            <a:endParaRPr 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p>
            <a:fld id="{20831B5D-D73F-4BE1-83A7-A5CEB5E6E6CB}" type="slidenum">
              <a:rPr lang="en-US"/>
              <a:pPr/>
              <a:t>13</a:t>
            </a:fld>
            <a:endParaRPr lang="en-US"/>
          </a:p>
        </p:txBody>
      </p:sp>
      <p:sp>
        <p:nvSpPr>
          <p:cNvPr id="38914"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38915" name="Rectangle 3"/>
          <p:cNvSpPr>
            <a:spLocks noGrp="1" noChangeArrowheads="1"/>
          </p:cNvSpPr>
          <p:nvPr>
            <p:ph type="body" idx="1"/>
          </p:nvPr>
        </p:nvSpPr>
        <p:spPr>
          <a:xfrm>
            <a:off x="976313" y="4567238"/>
            <a:ext cx="5375275" cy="4325937"/>
          </a:xfrm>
          <a:solidFill>
            <a:srgbClr val="FFFFFF"/>
          </a:solidFill>
          <a:ln>
            <a:solidFill>
              <a:srgbClr val="000000"/>
            </a:solidFill>
          </a:ln>
        </p:spPr>
        <p:txBody>
          <a:bodyPr lIns="96775" tIns="48390" rIns="96775" bIns="48390"/>
          <a:lstStyle/>
          <a:p>
            <a:pPr eaLnBrk="1" hangingPunct="1">
              <a:spcBef>
                <a:spcPct val="0"/>
              </a:spcBef>
            </a:pPr>
            <a:endParaRPr 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fld id="{EAF66886-8D16-4E4B-85DE-F95BCDE0A946}" type="slidenum">
              <a:rPr lang="en-US"/>
              <a:pPr/>
              <a:t>14</a:t>
            </a:fld>
            <a:endParaRPr lang="en-US"/>
          </a:p>
        </p:txBody>
      </p:sp>
      <p:sp>
        <p:nvSpPr>
          <p:cNvPr id="40962"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40963" name="Rectangle 3"/>
          <p:cNvSpPr>
            <a:spLocks noGrp="1" noChangeArrowheads="1"/>
          </p:cNvSpPr>
          <p:nvPr>
            <p:ph type="body" idx="1"/>
          </p:nvPr>
        </p:nvSpPr>
        <p:spPr>
          <a:xfrm>
            <a:off x="976313" y="4567238"/>
            <a:ext cx="5375275" cy="4325937"/>
          </a:xfrm>
          <a:solidFill>
            <a:srgbClr val="FFFFFF"/>
          </a:solidFill>
          <a:ln>
            <a:solidFill>
              <a:srgbClr val="000000"/>
            </a:solidFill>
          </a:ln>
        </p:spPr>
        <p:txBody>
          <a:bodyPr lIns="96775" tIns="48390" rIns="96775" bIns="48390"/>
          <a:lstStyle/>
          <a:p>
            <a:pPr eaLnBrk="1" hangingPunct="1">
              <a:spcBef>
                <a:spcPct val="0"/>
              </a:spcBef>
            </a:pPr>
            <a:endParaRPr lang="en-US"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154DF28C-98D0-4EE8-B818-AC2153DFE2C6}" type="slidenum">
              <a:rPr lang="en-US"/>
              <a:pPr/>
              <a:t>17</a:t>
            </a:fld>
            <a:endParaRPr lang="en-US"/>
          </a:p>
        </p:txBody>
      </p:sp>
      <p:sp>
        <p:nvSpPr>
          <p:cNvPr id="45058" name="Rectangle 2"/>
          <p:cNvSpPr>
            <a:spLocks noGrp="1" noRot="1" noChangeAspect="1" noChangeArrowheads="1" noTextEdit="1"/>
          </p:cNvSpPr>
          <p:nvPr>
            <p:ph type="sldImg"/>
          </p:nvPr>
        </p:nvSpPr>
        <p:spPr>
          <a:solidFill>
            <a:srgbClr val="FFFFFF"/>
          </a:solidFill>
          <a:ln/>
        </p:spPr>
      </p:sp>
      <p:sp>
        <p:nvSpPr>
          <p:cNvPr id="45059" name="Rectangle 3"/>
          <p:cNvSpPr>
            <a:spLocks noGrp="1" noChangeArrowheads="1"/>
          </p:cNvSpPr>
          <p:nvPr>
            <p:ph type="body" idx="1"/>
          </p:nvPr>
        </p:nvSpPr>
        <p:spPr>
          <a:solidFill>
            <a:srgbClr val="FFFFFF"/>
          </a:solidFill>
          <a:ln>
            <a:solidFill>
              <a:srgbClr val="000000"/>
            </a:solidFill>
          </a:ln>
        </p:spPr>
        <p:txBody>
          <a:bodyPr lIns="95654" tIns="47828" rIns="95654" bIns="47828"/>
          <a:lstStyle/>
          <a:p>
            <a:pPr eaLnBrk="1" hangingPunct="1"/>
            <a:endParaRPr lang="en-US"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813A3053-05C7-458C-BD15-E350B73026EF}" type="slidenum">
              <a:rPr lang="en-US"/>
              <a:pPr/>
              <a:t>18</a:t>
            </a:fld>
            <a:endParaRPr lang="en-US"/>
          </a:p>
        </p:txBody>
      </p:sp>
      <p:sp>
        <p:nvSpPr>
          <p:cNvPr id="47106" name="Rectangle 2"/>
          <p:cNvSpPr>
            <a:spLocks noGrp="1" noRot="1" noChangeAspect="1" noChangeArrowheads="1" noTextEdit="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ln>
        </p:spPr>
        <p:txBody>
          <a:bodyPr lIns="95654" tIns="47828" rIns="95654" bIns="47828"/>
          <a:lstStyle/>
          <a:p>
            <a:pPr eaLnBrk="1" hangingPunct="1"/>
            <a:endParaRPr lang="en-US"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358E6461-AD5C-417A-BE3C-F302AD546E1C}" type="slidenum">
              <a:rPr lang="en-US"/>
              <a:pPr/>
              <a:t>19</a:t>
            </a:fld>
            <a:endParaRPr lang="en-US"/>
          </a:p>
        </p:txBody>
      </p:sp>
      <p:sp>
        <p:nvSpPr>
          <p:cNvPr id="49154" name="Rectangle 2"/>
          <p:cNvSpPr>
            <a:spLocks noGrp="1" noRot="1" noChangeAspect="1" noChangeArrowheads="1" noTextEdit="1"/>
          </p:cNvSpPr>
          <p:nvPr>
            <p:ph type="sldImg"/>
          </p:nvPr>
        </p:nvSpPr>
        <p:spPr>
          <a:solidFill>
            <a:srgbClr val="FFFFFF"/>
          </a:solidFill>
          <a:ln/>
        </p:spPr>
      </p:sp>
      <p:sp>
        <p:nvSpPr>
          <p:cNvPr id="49155" name="Rectangle 3"/>
          <p:cNvSpPr>
            <a:spLocks noGrp="1" noChangeArrowheads="1"/>
          </p:cNvSpPr>
          <p:nvPr>
            <p:ph type="body" idx="1"/>
          </p:nvPr>
        </p:nvSpPr>
        <p:spPr>
          <a:solidFill>
            <a:srgbClr val="FFFFFF"/>
          </a:solidFill>
          <a:ln>
            <a:solidFill>
              <a:srgbClr val="000000"/>
            </a:solidFill>
          </a:ln>
        </p:spPr>
        <p:txBody>
          <a:bodyPr lIns="95654" tIns="47828" rIns="95654" bIns="47828"/>
          <a:lstStyle/>
          <a:p>
            <a:pPr eaLnBrk="1" hangingPunct="1"/>
            <a:endParaRPr lang="en-US"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9B4EE39A-F892-4800-A181-EECEBB30DF22}" type="slidenum">
              <a:rPr lang="en-US"/>
              <a:pPr/>
              <a:t>20</a:t>
            </a:fld>
            <a:endParaRPr lang="en-US"/>
          </a:p>
        </p:txBody>
      </p:sp>
      <p:sp>
        <p:nvSpPr>
          <p:cNvPr id="51202" name="Rectangle 2"/>
          <p:cNvSpPr>
            <a:spLocks noGrp="1" noRot="1" noChangeAspect="1" noChangeArrowheads="1" noTextEdit="1"/>
          </p:cNvSpPr>
          <p:nvPr>
            <p:ph type="sldImg"/>
          </p:nvPr>
        </p:nvSpPr>
        <p:spPr>
          <a:solidFill>
            <a:srgbClr val="FFFFFF"/>
          </a:solidFill>
          <a:ln/>
        </p:spPr>
      </p:sp>
      <p:sp>
        <p:nvSpPr>
          <p:cNvPr id="51203" name="Rectangle 3"/>
          <p:cNvSpPr>
            <a:spLocks noGrp="1" noChangeArrowheads="1"/>
          </p:cNvSpPr>
          <p:nvPr>
            <p:ph type="body" idx="1"/>
          </p:nvPr>
        </p:nvSpPr>
        <p:spPr>
          <a:solidFill>
            <a:srgbClr val="FFFFFF"/>
          </a:solidFill>
          <a:ln>
            <a:solidFill>
              <a:srgbClr val="000000"/>
            </a:solidFill>
          </a:ln>
        </p:spPr>
        <p:txBody>
          <a:bodyPr lIns="95654" tIns="47828" rIns="95654" bIns="47828"/>
          <a:lstStyle/>
          <a:p>
            <a:pPr eaLnBrk="1" hangingPunct="1"/>
            <a:endParaRPr lang="en-US"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F8241470-5108-4972-A666-23CC2C8F77D9}" type="slidenum">
              <a:rPr lang="en-US"/>
              <a:pPr/>
              <a:t>21</a:t>
            </a:fld>
            <a:endParaRPr lang="en-US"/>
          </a:p>
        </p:txBody>
      </p:sp>
      <p:sp>
        <p:nvSpPr>
          <p:cNvPr id="53250" name="Rectangle 2"/>
          <p:cNvSpPr>
            <a:spLocks noGrp="1" noRot="1" noChangeAspect="1" noChangeArrowheads="1" noTextEdit="1"/>
          </p:cNvSpPr>
          <p:nvPr>
            <p:ph type="sldImg"/>
          </p:nvPr>
        </p:nvSpPr>
        <p:spPr>
          <a:xfrm>
            <a:off x="1257300" y="719138"/>
            <a:ext cx="4800600" cy="3600450"/>
          </a:xfrm>
          <a:solidFill>
            <a:srgbClr val="FFFFFF"/>
          </a:solidFill>
          <a:ln/>
        </p:spPr>
      </p:sp>
      <p:sp>
        <p:nvSpPr>
          <p:cNvPr id="53251" name="Rectangle 3"/>
          <p:cNvSpPr>
            <a:spLocks noGrp="1" noChangeArrowheads="1"/>
          </p:cNvSpPr>
          <p:nvPr>
            <p:ph type="body" idx="1"/>
          </p:nvPr>
        </p:nvSpPr>
        <p:spPr>
          <a:xfrm>
            <a:off x="974725" y="4560888"/>
            <a:ext cx="5365750" cy="4321175"/>
          </a:xfrm>
          <a:solidFill>
            <a:srgbClr val="FFFFFF"/>
          </a:solidFill>
          <a:ln>
            <a:solidFill>
              <a:srgbClr val="000000"/>
            </a:solidFill>
          </a:ln>
        </p:spPr>
        <p:txBody>
          <a:bodyPr lIns="96658" tIns="48329" rIns="96658" bIns="48329"/>
          <a:lstStyle/>
          <a:p>
            <a:pPr eaLnBrk="1" hangingPunct="1"/>
            <a:endParaRPr lang="en-US"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32FEE633-EE11-4254-B644-B40E3EE0D939}" type="slidenum">
              <a:rPr lang="en-US"/>
              <a:pPr/>
              <a:t>24</a:t>
            </a:fld>
            <a:endParaRPr lang="en-US"/>
          </a:p>
        </p:txBody>
      </p:sp>
      <p:sp>
        <p:nvSpPr>
          <p:cNvPr id="57346" name="Rectangle 2"/>
          <p:cNvSpPr>
            <a:spLocks noGrp="1" noRot="1" noChangeAspect="1" noChangeArrowheads="1" noTextEdit="1"/>
          </p:cNvSpPr>
          <p:nvPr>
            <p:ph type="sldImg"/>
          </p:nvPr>
        </p:nvSpPr>
        <p:spPr>
          <a:solidFill>
            <a:srgbClr val="FFFFFF"/>
          </a:solidFill>
          <a:ln/>
        </p:spPr>
      </p:sp>
      <p:sp>
        <p:nvSpPr>
          <p:cNvPr id="57347" name="Rectangle 3"/>
          <p:cNvSpPr>
            <a:spLocks noGrp="1" noChangeArrowheads="1"/>
          </p:cNvSpPr>
          <p:nvPr>
            <p:ph type="body" idx="1"/>
          </p:nvPr>
        </p:nvSpPr>
        <p:spPr>
          <a:solidFill>
            <a:srgbClr val="FFFFFF"/>
          </a:solidFill>
          <a:ln>
            <a:solidFill>
              <a:srgbClr val="000000"/>
            </a:solidFill>
          </a:ln>
        </p:spPr>
        <p:txBody>
          <a:bodyPr lIns="95654" tIns="47828" rIns="95654" bIns="47828"/>
          <a:lstStyle/>
          <a:p>
            <a:pPr eaLnBrk="1" hangingPunct="1"/>
            <a:endParaRPr lang="en-US"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noFill/>
          <a:ln/>
        </p:spPr>
        <p:txBody>
          <a:bodyPr/>
          <a:lstStyle/>
          <a:p>
            <a:endParaRPr lang="en-US" smtClean="0">
              <a:latin typeface="Times New Roman" pitchFamily="18" charset="0"/>
            </a:endParaRPr>
          </a:p>
        </p:txBody>
      </p:sp>
      <p:sp>
        <p:nvSpPr>
          <p:cNvPr id="65539" name="Slide Number Placeholder 3"/>
          <p:cNvSpPr>
            <a:spLocks noGrp="1"/>
          </p:cNvSpPr>
          <p:nvPr>
            <p:ph type="sldNum" sz="quarter" idx="5"/>
          </p:nvPr>
        </p:nvSpPr>
        <p:spPr>
          <a:noFill/>
        </p:spPr>
        <p:txBody>
          <a:bodyPr/>
          <a:lstStyle/>
          <a:p>
            <a:fld id="{F0E736A1-E4B4-48A6-A979-696EB6A617E5}" type="slidenum">
              <a:rPr lang="en-US"/>
              <a:pPr/>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A59E0279-E0E3-437D-939A-F08929B7282D}" type="slidenum">
              <a:rPr lang="en-US"/>
              <a:pPr/>
              <a:t>2</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p>
            <a:fld id="{9720848D-2E58-4561-AD54-C7EFBBDFB052}" type="slidenum">
              <a:rPr lang="en-US"/>
              <a:pPr/>
              <a:t>32</a:t>
            </a:fld>
            <a:endParaRPr lang="en-US"/>
          </a:p>
        </p:txBody>
      </p:sp>
      <p:sp>
        <p:nvSpPr>
          <p:cNvPr id="67586"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67587" name="Rectangle 3"/>
          <p:cNvSpPr>
            <a:spLocks noGrp="1" noChangeArrowheads="1"/>
          </p:cNvSpPr>
          <p:nvPr>
            <p:ph type="body" idx="1"/>
          </p:nvPr>
        </p:nvSpPr>
        <p:spPr>
          <a:xfrm>
            <a:off x="976313" y="4567238"/>
            <a:ext cx="5375275" cy="4325937"/>
          </a:xfrm>
          <a:solidFill>
            <a:srgbClr val="FFFFFF"/>
          </a:solidFill>
          <a:ln>
            <a:solidFill>
              <a:srgbClr val="000000"/>
            </a:solidFill>
          </a:ln>
        </p:spPr>
        <p:txBody>
          <a:bodyPr lIns="96775" tIns="48390" rIns="96775" bIns="48390"/>
          <a:lstStyle/>
          <a:p>
            <a:pPr eaLnBrk="1" hangingPunct="1">
              <a:spcBef>
                <a:spcPct val="0"/>
              </a:spcBef>
            </a:pPr>
            <a:endParaRPr lang="en-US"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a:ln/>
        </p:spPr>
      </p:sp>
      <p:sp>
        <p:nvSpPr>
          <p:cNvPr id="69634" name="Notes Placeholder 2"/>
          <p:cNvSpPr>
            <a:spLocks noGrp="1"/>
          </p:cNvSpPr>
          <p:nvPr>
            <p:ph type="body" idx="1"/>
          </p:nvPr>
        </p:nvSpPr>
        <p:spPr>
          <a:noFill/>
          <a:ln/>
        </p:spPr>
        <p:txBody>
          <a:bodyPr/>
          <a:lstStyle/>
          <a:p>
            <a:endParaRPr lang="en-US" smtClean="0">
              <a:latin typeface="Times New Roman" pitchFamily="18" charset="0"/>
            </a:endParaRPr>
          </a:p>
        </p:txBody>
      </p:sp>
      <p:sp>
        <p:nvSpPr>
          <p:cNvPr id="69635" name="Slide Number Placeholder 3"/>
          <p:cNvSpPr>
            <a:spLocks noGrp="1"/>
          </p:cNvSpPr>
          <p:nvPr>
            <p:ph type="sldNum" sz="quarter" idx="5"/>
          </p:nvPr>
        </p:nvSpPr>
        <p:spPr>
          <a:noFill/>
        </p:spPr>
        <p:txBody>
          <a:bodyPr/>
          <a:lstStyle/>
          <a:p>
            <a:fld id="{1CD3070B-3C1F-4205-8A58-9B5E9BE5C871}" type="slidenum">
              <a:rPr lang="en-US"/>
              <a:pPr/>
              <a:t>33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F61BCDD4-A700-44A2-B5C8-5B449A8D7EF2}" type="slidenum">
              <a:rPr lang="en-US"/>
              <a:pPr/>
              <a:t>34</a:t>
            </a:fld>
            <a:endParaRPr lang="en-US"/>
          </a:p>
        </p:txBody>
      </p:sp>
      <p:sp>
        <p:nvSpPr>
          <p:cNvPr id="71682"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71683" name="Rectangle 3"/>
          <p:cNvSpPr>
            <a:spLocks noGrp="1" noChangeArrowheads="1"/>
          </p:cNvSpPr>
          <p:nvPr>
            <p:ph type="body" idx="1"/>
          </p:nvPr>
        </p:nvSpPr>
        <p:spPr>
          <a:xfrm>
            <a:off x="976313" y="4567238"/>
            <a:ext cx="5375275" cy="4325937"/>
          </a:xfrm>
          <a:solidFill>
            <a:srgbClr val="FFFFFF"/>
          </a:solidFill>
          <a:ln>
            <a:solidFill>
              <a:srgbClr val="000000"/>
            </a:solidFill>
          </a:ln>
        </p:spPr>
        <p:txBody>
          <a:bodyPr lIns="96775" tIns="48390" rIns="96775" bIns="48390"/>
          <a:lstStyle/>
          <a:p>
            <a:pPr eaLnBrk="1" hangingPunct="1">
              <a:spcBef>
                <a:spcPct val="0"/>
              </a:spcBef>
            </a:pPr>
            <a:endParaRPr 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p:spPr>
        <p:txBody>
          <a:bodyPr/>
          <a:lstStyle/>
          <a:p>
            <a:pPr eaLnBrk="1" hangingPunct="1">
              <a:spcBef>
                <a:spcPct val="0"/>
              </a:spcBef>
            </a:pPr>
            <a:endParaRPr lang="en-US" smtClean="0">
              <a:latin typeface="Calibri" pitchFamily="34" charset="0"/>
            </a:endParaRPr>
          </a:p>
        </p:txBody>
      </p:sp>
      <p:sp>
        <p:nvSpPr>
          <p:cNvPr id="20483" name="Slide Number Placeholder 3"/>
          <p:cNvSpPr>
            <a:spLocks noGrp="1"/>
          </p:cNvSpPr>
          <p:nvPr>
            <p:ph type="sldNum" sz="quarter" idx="5"/>
          </p:nvPr>
        </p:nvSpPr>
        <p:spPr>
          <a:noFill/>
        </p:spPr>
        <p:txBody>
          <a:bodyPr/>
          <a:lstStyle/>
          <a:p>
            <a:fld id="{6C7B87D1-9861-44D4-8341-FB1EF85C74FD}" type="slidenum">
              <a:rPr lang="en-US" sz="1300">
                <a:latin typeface="Arial" pitchFamily="34" charset="0"/>
              </a:rPr>
              <a:pPr/>
              <a:t>3</a:t>
            </a:fld>
            <a:endParaRPr lang="en-US" sz="130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07AF4261-50BA-40F9-BC90-F13852B3935C}" type="slidenum">
              <a:rPr lang="en-US"/>
              <a:pPr/>
              <a:t>4</a:t>
            </a:fld>
            <a:endParaRPr lang="en-US"/>
          </a:p>
        </p:txBody>
      </p:sp>
      <p:sp>
        <p:nvSpPr>
          <p:cNvPr id="22530" name="Rectangle 2"/>
          <p:cNvSpPr>
            <a:spLocks noGrp="1" noRot="1" noChangeAspect="1" noChangeArrowheads="1" noTextEdit="1"/>
          </p:cNvSpPr>
          <p:nvPr>
            <p:ph type="sldImg"/>
          </p:nvPr>
        </p:nvSpPr>
        <p:spPr>
          <a:xfrm>
            <a:off x="1230313" y="712788"/>
            <a:ext cx="4860925" cy="3644900"/>
          </a:xfrm>
          <a:ln/>
        </p:spPr>
      </p:sp>
      <p:sp>
        <p:nvSpPr>
          <p:cNvPr id="22531"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E204CD83-4F9D-4952-B0D4-DBF6FA246013}" type="slidenum">
              <a:rPr lang="en-US"/>
              <a:pPr/>
              <a:t>6</a:t>
            </a:fld>
            <a:endParaRPr lang="en-US"/>
          </a:p>
        </p:txBody>
      </p:sp>
      <p:sp>
        <p:nvSpPr>
          <p:cNvPr id="25602" name="Rectangle 2"/>
          <p:cNvSpPr>
            <a:spLocks noGrp="1" noRot="1" noChangeAspect="1" noChangeArrowheads="1" noTextEdit="1"/>
          </p:cNvSpPr>
          <p:nvPr>
            <p:ph type="sldImg"/>
          </p:nvPr>
        </p:nvSpPr>
        <p:spPr>
          <a:solidFill>
            <a:srgbClr val="FFFFFF"/>
          </a:solidFill>
          <a:ln/>
        </p:spPr>
      </p:sp>
      <p:sp>
        <p:nvSpPr>
          <p:cNvPr id="256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7C1917E9-C4F2-4686-AB63-E09CB8AFF97B}" type="slidenum">
              <a:rPr lang="en-US"/>
              <a:pPr/>
              <a:t>7</a:t>
            </a:fld>
            <a:endParaRPr lang="en-US"/>
          </a:p>
        </p:txBody>
      </p:sp>
      <p:sp>
        <p:nvSpPr>
          <p:cNvPr id="27650" name="Rectangle 2"/>
          <p:cNvSpPr>
            <a:spLocks noGrp="1" noRot="1" noChangeAspect="1" noChangeArrowheads="1" noTextEdit="1"/>
          </p:cNvSpPr>
          <p:nvPr>
            <p:ph type="sldImg"/>
          </p:nvPr>
        </p:nvSpPr>
        <p:spPr>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9B719A23-BE0E-484A-B199-FA0371063338}" type="slidenum">
              <a:rPr lang="en-US"/>
              <a:pPr/>
              <a:t>8</a:t>
            </a:fld>
            <a:endParaRPr lang="en-US"/>
          </a:p>
        </p:txBody>
      </p:sp>
      <p:sp>
        <p:nvSpPr>
          <p:cNvPr id="29698"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29699" name="Rectangle 3"/>
          <p:cNvSpPr>
            <a:spLocks noGrp="1" noChangeArrowheads="1"/>
          </p:cNvSpPr>
          <p:nvPr>
            <p:ph type="body" idx="1"/>
          </p:nvPr>
        </p:nvSpPr>
        <p:spPr>
          <a:xfrm>
            <a:off x="976313" y="4567238"/>
            <a:ext cx="5375275" cy="4325937"/>
          </a:xfrm>
          <a:solidFill>
            <a:srgbClr val="FFFFFF"/>
          </a:solidFill>
          <a:ln>
            <a:solidFill>
              <a:srgbClr val="000000"/>
            </a:solidFill>
          </a:ln>
        </p:spPr>
        <p:txBody>
          <a:bodyPr lIns="96775" tIns="48390" rIns="96775" bIns="48390"/>
          <a:lstStyle/>
          <a:p>
            <a:pPr eaLnBrk="1" hangingPunct="1">
              <a:spcBef>
                <a:spcPct val="0"/>
              </a:spcBef>
            </a:pPr>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4BEED072-6171-4812-A5BD-73627BAD07C3}" type="slidenum">
              <a:rPr lang="en-US"/>
              <a:pPr/>
              <a:t>9</a:t>
            </a:fld>
            <a:endParaRPr lang="en-US"/>
          </a:p>
        </p:txBody>
      </p:sp>
      <p:sp>
        <p:nvSpPr>
          <p:cNvPr id="31746" name="Rectangle 2"/>
          <p:cNvSpPr>
            <a:spLocks noGrp="1" noRot="1" noChangeAspect="1" noChangeArrowheads="1" noTextEdit="1"/>
          </p:cNvSpPr>
          <p:nvPr>
            <p:ph type="sldImg"/>
          </p:nvPr>
        </p:nvSpPr>
        <p:spPr>
          <a:xfrm>
            <a:off x="1258888" y="719138"/>
            <a:ext cx="4808537" cy="3606800"/>
          </a:xfrm>
          <a:solidFill>
            <a:srgbClr val="FFFFFF"/>
          </a:solidFill>
          <a:ln/>
        </p:spPr>
      </p:sp>
      <p:sp>
        <p:nvSpPr>
          <p:cNvPr id="31747" name="Rectangle 3"/>
          <p:cNvSpPr>
            <a:spLocks noGrp="1" noChangeArrowheads="1"/>
          </p:cNvSpPr>
          <p:nvPr>
            <p:ph type="body" idx="1"/>
          </p:nvPr>
        </p:nvSpPr>
        <p:spPr>
          <a:xfrm>
            <a:off x="976313" y="4567238"/>
            <a:ext cx="5375275" cy="4325937"/>
          </a:xfrm>
          <a:solidFill>
            <a:srgbClr val="FFFFFF"/>
          </a:solidFill>
          <a:ln>
            <a:solidFill>
              <a:srgbClr val="000000"/>
            </a:solidFill>
          </a:ln>
        </p:spPr>
        <p:txBody>
          <a:bodyPr lIns="96775" tIns="48390" rIns="96775" bIns="48390"/>
          <a:lstStyle/>
          <a:p>
            <a:pPr eaLnBrk="1" hangingPunct="1">
              <a:spcBef>
                <a:spcPct val="0"/>
              </a:spcBef>
            </a:pPr>
            <a:r>
              <a:rPr lang="en-US" smtClean="0">
                <a:latin typeface="Times New Roman" pitchFamily="18" charset="0"/>
              </a:rPr>
              <a:t>Here is an overview of the NSTX facility operation and upgrade plan for FY 10-12.  We plan to run 14 run weeks in each of fiscal year.  We will conduct one extra ARRA week this year using the carry over from last fiscal year.  For incremental, we propose to run up to 6 run weeks each in FY 11 and 12.  We have a very strong set of upgrade becoming available this year .  In FY 11, our base upgrade activities are either supported by ARRA funding or by the collaborators.  Our base upgrade resources will be mostly devoted to the preparation for the major upgrade outage planned in FY 13-14 to install a new center-stack and the 2nd NBI which will be described by Ron Strykowsky our upgrade project manager.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D72BFA1F-30FB-42E3-8B1C-E68CF1D48441}" type="slidenum">
              <a:rPr lang="en-US"/>
              <a:pPr/>
              <a:t>11</a:t>
            </a:fld>
            <a:endParaRPr lang="en-US"/>
          </a:p>
        </p:txBody>
      </p:sp>
      <p:sp>
        <p:nvSpPr>
          <p:cNvPr id="34818" name="Rectangle 2"/>
          <p:cNvSpPr>
            <a:spLocks noGrp="1" noRot="1" noChangeAspect="1" noChangeArrowheads="1" noTextEdit="1"/>
          </p:cNvSpPr>
          <p:nvPr>
            <p:ph type="sldImg"/>
          </p:nvPr>
        </p:nvSpPr>
        <p:spPr>
          <a:xfrm>
            <a:off x="1260475" y="720725"/>
            <a:ext cx="4806950" cy="3605213"/>
          </a:xfrm>
          <a:solidFill>
            <a:srgbClr val="FFFFFF"/>
          </a:solidFill>
          <a:ln/>
        </p:spPr>
      </p:sp>
      <p:sp>
        <p:nvSpPr>
          <p:cNvPr id="34819" name="Rectangle 3"/>
          <p:cNvSpPr>
            <a:spLocks noGrp="1" noChangeArrowheads="1"/>
          </p:cNvSpPr>
          <p:nvPr>
            <p:ph type="body" idx="1"/>
          </p:nvPr>
        </p:nvSpPr>
        <p:spPr>
          <a:xfrm>
            <a:off x="976313" y="4567238"/>
            <a:ext cx="5375275" cy="4325937"/>
          </a:xfrm>
          <a:solidFill>
            <a:srgbClr val="FFFFFF"/>
          </a:solidFill>
          <a:ln>
            <a:solidFill>
              <a:srgbClr val="000000"/>
            </a:solidFill>
          </a:ln>
        </p:spPr>
        <p:txBody>
          <a:bodyPr lIns="96798" tIns="48400" rIns="96798" bIns="48400"/>
          <a:lstStyle/>
          <a:p>
            <a:r>
              <a:rPr lang="en-US" smtClean="0">
                <a:latin typeface="Times New Roman" pitchFamily="18" charset="0"/>
              </a:rPr>
              <a:t>With the NSTX PAC recommendation, we have been increasing the LLD diagnsotic capabilities including lithium CHEERS, PMI probe, Lyman Alpha LLD recycling diode array, three view divertor bolometer, and two color fast IR divertor camera.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3"/>
          <p:cNvSpPr>
            <a:spLocks noGrp="1" noChangeArrowheads="1"/>
          </p:cNvSpPr>
          <p:nvPr>
            <p:ph type="dt" sz="half" idx="10"/>
          </p:nvPr>
        </p:nvSpPr>
        <p:spPr>
          <a:ln/>
        </p:spPr>
        <p:txBody>
          <a:bodyPr/>
          <a:lstStyle>
            <a:lvl1pPr>
              <a:defRPr/>
            </a:lvl1pPr>
          </a:lstStyle>
          <a:p>
            <a:pPr>
              <a:defRPr/>
            </a:pPr>
            <a:endParaRPr lang="en-US"/>
          </a:p>
        </p:txBody>
      </p:sp>
      <p:sp>
        <p:nvSpPr>
          <p:cNvPr id="5" name="Rectangle 74"/>
          <p:cNvSpPr>
            <a:spLocks noGrp="1" noChangeArrowheads="1"/>
          </p:cNvSpPr>
          <p:nvPr>
            <p:ph type="ftr" sz="quarter" idx="11"/>
          </p:nvPr>
        </p:nvSpPr>
        <p:spPr>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ln/>
        </p:spPr>
        <p:txBody>
          <a:bodyPr/>
          <a:lstStyle>
            <a:lvl1pPr>
              <a:defRPr/>
            </a:lvl1pPr>
          </a:lstStyle>
          <a:p>
            <a:fld id="{0E2F66C0-CD04-4BAC-B805-2581C917D57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3"/>
          <p:cNvSpPr>
            <a:spLocks noGrp="1" noChangeArrowheads="1"/>
          </p:cNvSpPr>
          <p:nvPr>
            <p:ph type="dt" sz="half" idx="10"/>
          </p:nvPr>
        </p:nvSpPr>
        <p:spPr>
          <a:ln/>
        </p:spPr>
        <p:txBody>
          <a:bodyPr/>
          <a:lstStyle>
            <a:lvl1pPr>
              <a:defRPr/>
            </a:lvl1pPr>
          </a:lstStyle>
          <a:p>
            <a:pPr>
              <a:defRPr/>
            </a:pPr>
            <a:endParaRPr lang="en-US"/>
          </a:p>
        </p:txBody>
      </p:sp>
      <p:sp>
        <p:nvSpPr>
          <p:cNvPr id="5" name="Rectangle 74"/>
          <p:cNvSpPr>
            <a:spLocks noGrp="1" noChangeArrowheads="1"/>
          </p:cNvSpPr>
          <p:nvPr>
            <p:ph type="ftr" sz="quarter" idx="11"/>
          </p:nvPr>
        </p:nvSpPr>
        <p:spPr>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ln/>
        </p:spPr>
        <p:txBody>
          <a:bodyPr/>
          <a:lstStyle>
            <a:lvl1pPr>
              <a:defRPr/>
            </a:lvl1pPr>
          </a:lstStyle>
          <a:p>
            <a:fld id="{0F44546E-9063-4CFF-BE4D-361AA8A77BE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274638"/>
            <a:ext cx="2190750" cy="5897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274638"/>
            <a:ext cx="641985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3"/>
          <p:cNvSpPr>
            <a:spLocks noGrp="1" noChangeArrowheads="1"/>
          </p:cNvSpPr>
          <p:nvPr>
            <p:ph type="dt" sz="half" idx="10"/>
          </p:nvPr>
        </p:nvSpPr>
        <p:spPr>
          <a:ln/>
        </p:spPr>
        <p:txBody>
          <a:bodyPr/>
          <a:lstStyle>
            <a:lvl1pPr>
              <a:defRPr/>
            </a:lvl1pPr>
          </a:lstStyle>
          <a:p>
            <a:pPr>
              <a:defRPr/>
            </a:pPr>
            <a:endParaRPr lang="en-US"/>
          </a:p>
        </p:txBody>
      </p:sp>
      <p:sp>
        <p:nvSpPr>
          <p:cNvPr id="5" name="Rectangle 74"/>
          <p:cNvSpPr>
            <a:spLocks noGrp="1" noChangeArrowheads="1"/>
          </p:cNvSpPr>
          <p:nvPr>
            <p:ph type="ftr" sz="quarter" idx="11"/>
          </p:nvPr>
        </p:nvSpPr>
        <p:spPr>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ln/>
        </p:spPr>
        <p:txBody>
          <a:bodyPr/>
          <a:lstStyle>
            <a:lvl1pPr>
              <a:defRPr/>
            </a:lvl1pPr>
          </a:lstStyle>
          <a:p>
            <a:fld id="{3B71B560-D46F-4319-A029-499104AB58D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3"/>
          <p:cNvSpPr>
            <a:spLocks noGrp="1" noChangeArrowheads="1"/>
          </p:cNvSpPr>
          <p:nvPr>
            <p:ph type="dt" sz="half" idx="10"/>
          </p:nvPr>
        </p:nvSpPr>
        <p:spPr>
          <a:ln/>
        </p:spPr>
        <p:txBody>
          <a:bodyPr/>
          <a:lstStyle>
            <a:lvl1pPr>
              <a:defRPr/>
            </a:lvl1pPr>
          </a:lstStyle>
          <a:p>
            <a:pPr>
              <a:defRPr/>
            </a:pPr>
            <a:endParaRPr lang="en-US" dirty="0"/>
          </a:p>
        </p:txBody>
      </p:sp>
      <p:sp>
        <p:nvSpPr>
          <p:cNvPr id="5" name="Rectangle 74"/>
          <p:cNvSpPr>
            <a:spLocks noGrp="1" noChangeArrowheads="1"/>
          </p:cNvSpPr>
          <p:nvPr>
            <p:ph type="ftr" sz="quarter" idx="11"/>
          </p:nvPr>
        </p:nvSpPr>
        <p:spPr>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ln/>
        </p:spPr>
        <p:txBody>
          <a:bodyPr/>
          <a:lstStyle>
            <a:lvl1pPr>
              <a:defRPr/>
            </a:lvl1pPr>
          </a:lstStyle>
          <a:p>
            <a:fld id="{EA156BE8-D398-41ED-875F-D18C1F4DBF5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3"/>
          <p:cNvSpPr>
            <a:spLocks noGrp="1" noChangeArrowheads="1"/>
          </p:cNvSpPr>
          <p:nvPr>
            <p:ph type="dt" sz="half" idx="10"/>
          </p:nvPr>
        </p:nvSpPr>
        <p:spPr>
          <a:ln/>
        </p:spPr>
        <p:txBody>
          <a:bodyPr/>
          <a:lstStyle>
            <a:lvl1pPr>
              <a:defRPr/>
            </a:lvl1pPr>
          </a:lstStyle>
          <a:p>
            <a:pPr>
              <a:defRPr/>
            </a:pPr>
            <a:endParaRPr lang="en-US"/>
          </a:p>
        </p:txBody>
      </p:sp>
      <p:sp>
        <p:nvSpPr>
          <p:cNvPr id="5" name="Rectangle 74"/>
          <p:cNvSpPr>
            <a:spLocks noGrp="1" noChangeArrowheads="1"/>
          </p:cNvSpPr>
          <p:nvPr>
            <p:ph type="ftr" sz="quarter" idx="11"/>
          </p:nvPr>
        </p:nvSpPr>
        <p:spPr>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ln/>
        </p:spPr>
        <p:txBody>
          <a:bodyPr/>
          <a:lstStyle>
            <a:lvl1pPr>
              <a:defRPr/>
            </a:lvl1pPr>
          </a:lstStyle>
          <a:p>
            <a:fld id="{D0862086-70C7-43E7-B68F-345BFC9225C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524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3"/>
          <p:cNvSpPr>
            <a:spLocks noGrp="1" noChangeArrowheads="1"/>
          </p:cNvSpPr>
          <p:nvPr>
            <p:ph type="dt" sz="half" idx="10"/>
          </p:nvPr>
        </p:nvSpPr>
        <p:spPr>
          <a:ln/>
        </p:spPr>
        <p:txBody>
          <a:bodyPr/>
          <a:lstStyle>
            <a:lvl1pPr>
              <a:defRPr/>
            </a:lvl1pPr>
          </a:lstStyle>
          <a:p>
            <a:pPr>
              <a:defRPr/>
            </a:pPr>
            <a:endParaRPr lang="en-US"/>
          </a:p>
        </p:txBody>
      </p:sp>
      <p:sp>
        <p:nvSpPr>
          <p:cNvPr id="6" name="Rectangle 74"/>
          <p:cNvSpPr>
            <a:spLocks noGrp="1" noChangeArrowheads="1"/>
          </p:cNvSpPr>
          <p:nvPr>
            <p:ph type="ftr" sz="quarter" idx="11"/>
          </p:nvPr>
        </p:nvSpPr>
        <p:spPr>
          <a:ln/>
        </p:spPr>
        <p:txBody>
          <a:bodyPr/>
          <a:lstStyle>
            <a:lvl1pPr>
              <a:defRPr/>
            </a:lvl1pPr>
          </a:lstStyle>
          <a:p>
            <a:pPr>
              <a:defRPr/>
            </a:pPr>
            <a:endParaRPr lang="en-US"/>
          </a:p>
        </p:txBody>
      </p:sp>
      <p:sp>
        <p:nvSpPr>
          <p:cNvPr id="7" name="Rectangle 76"/>
          <p:cNvSpPr>
            <a:spLocks noGrp="1" noChangeArrowheads="1"/>
          </p:cNvSpPr>
          <p:nvPr>
            <p:ph type="sldNum" sz="quarter" idx="12"/>
          </p:nvPr>
        </p:nvSpPr>
        <p:spPr>
          <a:ln/>
        </p:spPr>
        <p:txBody>
          <a:bodyPr/>
          <a:lstStyle>
            <a:lvl1pPr>
              <a:defRPr/>
            </a:lvl1pPr>
          </a:lstStyle>
          <a:p>
            <a:fld id="{FCCA5332-018C-4376-934D-591A1D3E6A8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3"/>
          <p:cNvSpPr>
            <a:spLocks noGrp="1" noChangeArrowheads="1"/>
          </p:cNvSpPr>
          <p:nvPr>
            <p:ph type="dt" sz="half" idx="10"/>
          </p:nvPr>
        </p:nvSpPr>
        <p:spPr>
          <a:ln/>
        </p:spPr>
        <p:txBody>
          <a:bodyPr/>
          <a:lstStyle>
            <a:lvl1pPr>
              <a:defRPr/>
            </a:lvl1pPr>
          </a:lstStyle>
          <a:p>
            <a:pPr>
              <a:defRPr/>
            </a:pPr>
            <a:endParaRPr lang="en-US"/>
          </a:p>
        </p:txBody>
      </p:sp>
      <p:sp>
        <p:nvSpPr>
          <p:cNvPr id="8" name="Rectangle 74"/>
          <p:cNvSpPr>
            <a:spLocks noGrp="1" noChangeArrowheads="1"/>
          </p:cNvSpPr>
          <p:nvPr>
            <p:ph type="ftr" sz="quarter" idx="11"/>
          </p:nvPr>
        </p:nvSpPr>
        <p:spPr>
          <a:ln/>
        </p:spPr>
        <p:txBody>
          <a:bodyPr/>
          <a:lstStyle>
            <a:lvl1pPr>
              <a:defRPr/>
            </a:lvl1pPr>
          </a:lstStyle>
          <a:p>
            <a:pPr>
              <a:defRPr/>
            </a:pPr>
            <a:endParaRPr lang="en-US"/>
          </a:p>
        </p:txBody>
      </p:sp>
      <p:sp>
        <p:nvSpPr>
          <p:cNvPr id="9" name="Rectangle 76"/>
          <p:cNvSpPr>
            <a:spLocks noGrp="1" noChangeArrowheads="1"/>
          </p:cNvSpPr>
          <p:nvPr>
            <p:ph type="sldNum" sz="quarter" idx="12"/>
          </p:nvPr>
        </p:nvSpPr>
        <p:spPr>
          <a:ln/>
        </p:spPr>
        <p:txBody>
          <a:bodyPr/>
          <a:lstStyle>
            <a:lvl1pPr>
              <a:defRPr/>
            </a:lvl1pPr>
          </a:lstStyle>
          <a:p>
            <a:fld id="{61F3209C-8421-4F12-B166-817BCC95A82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73"/>
          <p:cNvSpPr>
            <a:spLocks noGrp="1" noChangeArrowheads="1"/>
          </p:cNvSpPr>
          <p:nvPr>
            <p:ph type="dt" sz="half" idx="10"/>
          </p:nvPr>
        </p:nvSpPr>
        <p:spPr>
          <a:ln/>
        </p:spPr>
        <p:txBody>
          <a:bodyPr/>
          <a:lstStyle>
            <a:lvl1pPr>
              <a:defRPr/>
            </a:lvl1pPr>
          </a:lstStyle>
          <a:p>
            <a:pPr>
              <a:defRPr/>
            </a:pPr>
            <a:endParaRPr lang="en-US"/>
          </a:p>
        </p:txBody>
      </p:sp>
      <p:sp>
        <p:nvSpPr>
          <p:cNvPr id="4" name="Rectangle 74"/>
          <p:cNvSpPr>
            <a:spLocks noGrp="1" noChangeArrowheads="1"/>
          </p:cNvSpPr>
          <p:nvPr>
            <p:ph type="ftr" sz="quarter" idx="11"/>
          </p:nvPr>
        </p:nvSpPr>
        <p:spPr>
          <a:ln/>
        </p:spPr>
        <p:txBody>
          <a:bodyPr/>
          <a:lstStyle>
            <a:lvl1pPr>
              <a:defRPr/>
            </a:lvl1pPr>
          </a:lstStyle>
          <a:p>
            <a:pPr>
              <a:defRPr/>
            </a:pPr>
            <a:endParaRPr lang="en-US"/>
          </a:p>
        </p:txBody>
      </p:sp>
      <p:sp>
        <p:nvSpPr>
          <p:cNvPr id="5" name="Rectangle 76"/>
          <p:cNvSpPr>
            <a:spLocks noGrp="1" noChangeArrowheads="1"/>
          </p:cNvSpPr>
          <p:nvPr>
            <p:ph type="sldNum" sz="quarter" idx="12"/>
          </p:nvPr>
        </p:nvSpPr>
        <p:spPr>
          <a:ln/>
        </p:spPr>
        <p:txBody>
          <a:bodyPr/>
          <a:lstStyle>
            <a:lvl1pPr>
              <a:defRPr/>
            </a:lvl1pPr>
          </a:lstStyle>
          <a:p>
            <a:fld id="{214A9F87-D4AD-4C61-BA4A-E409CB4A4F9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3"/>
          <p:cNvSpPr>
            <a:spLocks noGrp="1" noChangeArrowheads="1"/>
          </p:cNvSpPr>
          <p:nvPr>
            <p:ph type="dt" sz="half" idx="10"/>
          </p:nvPr>
        </p:nvSpPr>
        <p:spPr>
          <a:ln/>
        </p:spPr>
        <p:txBody>
          <a:bodyPr/>
          <a:lstStyle>
            <a:lvl1pPr>
              <a:defRPr/>
            </a:lvl1pPr>
          </a:lstStyle>
          <a:p>
            <a:pPr>
              <a:defRPr/>
            </a:pPr>
            <a:endParaRPr lang="en-US"/>
          </a:p>
        </p:txBody>
      </p:sp>
      <p:sp>
        <p:nvSpPr>
          <p:cNvPr id="3" name="Rectangle 74"/>
          <p:cNvSpPr>
            <a:spLocks noGrp="1" noChangeArrowheads="1"/>
          </p:cNvSpPr>
          <p:nvPr>
            <p:ph type="ftr" sz="quarter" idx="11"/>
          </p:nvPr>
        </p:nvSpPr>
        <p:spPr>
          <a:ln/>
        </p:spPr>
        <p:txBody>
          <a:bodyPr/>
          <a:lstStyle>
            <a:lvl1pPr>
              <a:defRPr/>
            </a:lvl1pPr>
          </a:lstStyle>
          <a:p>
            <a:pPr>
              <a:defRPr/>
            </a:pPr>
            <a:endParaRPr lang="en-US"/>
          </a:p>
        </p:txBody>
      </p:sp>
      <p:sp>
        <p:nvSpPr>
          <p:cNvPr id="4" name="Rectangle 76"/>
          <p:cNvSpPr>
            <a:spLocks noGrp="1" noChangeArrowheads="1"/>
          </p:cNvSpPr>
          <p:nvPr>
            <p:ph type="sldNum" sz="quarter" idx="12"/>
          </p:nvPr>
        </p:nvSpPr>
        <p:spPr>
          <a:ln/>
        </p:spPr>
        <p:txBody>
          <a:bodyPr/>
          <a:lstStyle>
            <a:lvl1pPr>
              <a:defRPr/>
            </a:lvl1pPr>
          </a:lstStyle>
          <a:p>
            <a:fld id="{D1CD1645-92C0-47AB-897C-F939EB77E4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3"/>
          <p:cNvSpPr>
            <a:spLocks noGrp="1" noChangeArrowheads="1"/>
          </p:cNvSpPr>
          <p:nvPr>
            <p:ph type="dt" sz="half" idx="10"/>
          </p:nvPr>
        </p:nvSpPr>
        <p:spPr>
          <a:ln/>
        </p:spPr>
        <p:txBody>
          <a:bodyPr/>
          <a:lstStyle>
            <a:lvl1pPr>
              <a:defRPr/>
            </a:lvl1pPr>
          </a:lstStyle>
          <a:p>
            <a:pPr>
              <a:defRPr/>
            </a:pPr>
            <a:endParaRPr lang="en-US"/>
          </a:p>
        </p:txBody>
      </p:sp>
      <p:sp>
        <p:nvSpPr>
          <p:cNvPr id="6" name="Rectangle 74"/>
          <p:cNvSpPr>
            <a:spLocks noGrp="1" noChangeArrowheads="1"/>
          </p:cNvSpPr>
          <p:nvPr>
            <p:ph type="ftr" sz="quarter" idx="11"/>
          </p:nvPr>
        </p:nvSpPr>
        <p:spPr>
          <a:ln/>
        </p:spPr>
        <p:txBody>
          <a:bodyPr/>
          <a:lstStyle>
            <a:lvl1pPr>
              <a:defRPr/>
            </a:lvl1pPr>
          </a:lstStyle>
          <a:p>
            <a:pPr>
              <a:defRPr/>
            </a:pPr>
            <a:endParaRPr lang="en-US"/>
          </a:p>
        </p:txBody>
      </p:sp>
      <p:sp>
        <p:nvSpPr>
          <p:cNvPr id="7" name="Rectangle 76"/>
          <p:cNvSpPr>
            <a:spLocks noGrp="1" noChangeArrowheads="1"/>
          </p:cNvSpPr>
          <p:nvPr>
            <p:ph type="sldNum" sz="quarter" idx="12"/>
          </p:nvPr>
        </p:nvSpPr>
        <p:spPr>
          <a:ln/>
        </p:spPr>
        <p:txBody>
          <a:bodyPr/>
          <a:lstStyle>
            <a:lvl1pPr>
              <a:defRPr/>
            </a:lvl1pPr>
          </a:lstStyle>
          <a:p>
            <a:fld id="{0E588774-3299-4706-BD53-7054069D4FC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3"/>
          <p:cNvSpPr>
            <a:spLocks noGrp="1" noChangeArrowheads="1"/>
          </p:cNvSpPr>
          <p:nvPr>
            <p:ph type="dt" sz="half" idx="10"/>
          </p:nvPr>
        </p:nvSpPr>
        <p:spPr>
          <a:ln/>
        </p:spPr>
        <p:txBody>
          <a:bodyPr/>
          <a:lstStyle>
            <a:lvl1pPr>
              <a:defRPr/>
            </a:lvl1pPr>
          </a:lstStyle>
          <a:p>
            <a:pPr>
              <a:defRPr/>
            </a:pPr>
            <a:endParaRPr lang="en-US"/>
          </a:p>
        </p:txBody>
      </p:sp>
      <p:sp>
        <p:nvSpPr>
          <p:cNvPr id="6" name="Rectangle 74"/>
          <p:cNvSpPr>
            <a:spLocks noGrp="1" noChangeArrowheads="1"/>
          </p:cNvSpPr>
          <p:nvPr>
            <p:ph type="ftr" sz="quarter" idx="11"/>
          </p:nvPr>
        </p:nvSpPr>
        <p:spPr>
          <a:ln/>
        </p:spPr>
        <p:txBody>
          <a:bodyPr/>
          <a:lstStyle>
            <a:lvl1pPr>
              <a:defRPr/>
            </a:lvl1pPr>
          </a:lstStyle>
          <a:p>
            <a:pPr>
              <a:defRPr/>
            </a:pPr>
            <a:endParaRPr lang="en-US"/>
          </a:p>
        </p:txBody>
      </p:sp>
      <p:sp>
        <p:nvSpPr>
          <p:cNvPr id="7" name="Rectangle 76"/>
          <p:cNvSpPr>
            <a:spLocks noGrp="1" noChangeArrowheads="1"/>
          </p:cNvSpPr>
          <p:nvPr>
            <p:ph type="sldNum" sz="quarter" idx="12"/>
          </p:nvPr>
        </p:nvSpPr>
        <p:spPr>
          <a:ln/>
        </p:spPr>
        <p:txBody>
          <a:bodyPr/>
          <a:lstStyle>
            <a:lvl1pPr>
              <a:defRPr/>
            </a:lvl1pPr>
          </a:lstStyle>
          <a:p>
            <a:fld id="{C109FD77-CF48-4A5E-8F65-A779E22E6B4F}"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Line 29"/>
          <p:cNvSpPr>
            <a:spLocks noChangeShapeType="1"/>
          </p:cNvSpPr>
          <p:nvPr/>
        </p:nvSpPr>
        <p:spPr bwMode="auto">
          <a:xfrm>
            <a:off x="0" y="914400"/>
            <a:ext cx="9144000" cy="0"/>
          </a:xfrm>
          <a:prstGeom prst="line">
            <a:avLst/>
          </a:prstGeom>
          <a:noFill/>
          <a:ln w="38100">
            <a:solidFill>
              <a:srgbClr val="CC0000"/>
            </a:solidFill>
            <a:round/>
            <a:headEnd/>
            <a:tailEnd/>
          </a:ln>
        </p:spPr>
        <p:txBody>
          <a:bodyPr wrap="none" anchor="ctr"/>
          <a:lstStyle/>
          <a:p>
            <a:endParaRPr lang="en-US"/>
          </a:p>
        </p:txBody>
      </p:sp>
      <p:pic>
        <p:nvPicPr>
          <p:cNvPr id="1028" name="Picture 70" descr="NSTX_logo_v4"/>
          <p:cNvPicPr>
            <a:picLocks noChangeAspect="1" noChangeArrowheads="1"/>
          </p:cNvPicPr>
          <p:nvPr userDrawn="1"/>
        </p:nvPicPr>
        <p:blipFill>
          <a:blip r:embed="rId13"/>
          <a:srcRect/>
          <a:stretch>
            <a:fillRect/>
          </a:stretch>
        </p:blipFill>
        <p:spPr bwMode="auto">
          <a:xfrm>
            <a:off x="76200" y="6604000"/>
            <a:ext cx="762000" cy="230188"/>
          </a:xfrm>
          <a:prstGeom prst="rect">
            <a:avLst/>
          </a:prstGeom>
          <a:noFill/>
          <a:ln w="9525">
            <a:noFill/>
            <a:miter lim="800000"/>
            <a:headEnd/>
            <a:tailEnd/>
          </a:ln>
        </p:spPr>
      </p:pic>
      <p:sp>
        <p:nvSpPr>
          <p:cNvPr id="1029" name="Line 72"/>
          <p:cNvSpPr>
            <a:spLocks noChangeShapeType="1"/>
          </p:cNvSpPr>
          <p:nvPr/>
        </p:nvSpPr>
        <p:spPr bwMode="auto">
          <a:xfrm>
            <a:off x="0" y="6553200"/>
            <a:ext cx="9144000" cy="0"/>
          </a:xfrm>
          <a:prstGeom prst="line">
            <a:avLst/>
          </a:prstGeom>
          <a:noFill/>
          <a:ln w="38100">
            <a:solidFill>
              <a:srgbClr val="CC0000"/>
            </a:solidFill>
            <a:round/>
            <a:headEnd/>
            <a:tailEnd/>
          </a:ln>
        </p:spPr>
        <p:txBody>
          <a:bodyPr wrap="none" anchor="ctr"/>
          <a:lstStyle/>
          <a:p>
            <a:endParaRPr lang="en-US"/>
          </a:p>
        </p:txBody>
      </p:sp>
      <p:sp>
        <p:nvSpPr>
          <p:cNvPr id="905289" name="Rectangle 73"/>
          <p:cNvSpPr>
            <a:spLocks noGrp="1" noChangeArrowheads="1"/>
          </p:cNvSpPr>
          <p:nvPr>
            <p:ph type="dt" sz="half" idx="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FontTx/>
              <a:buNone/>
              <a:defRPr sz="1400" b="0" i="0">
                <a:solidFill>
                  <a:schemeClr val="accent2"/>
                </a:solidFill>
                <a:latin typeface="Times" charset="0"/>
                <a:ea typeface="+mn-ea"/>
                <a:cs typeface="+mn-cs"/>
              </a:defRPr>
            </a:lvl1pPr>
          </a:lstStyle>
          <a:p>
            <a:pPr>
              <a:defRPr/>
            </a:pPr>
            <a:endParaRPr lang="en-US"/>
          </a:p>
        </p:txBody>
      </p:sp>
      <p:sp>
        <p:nvSpPr>
          <p:cNvPr id="905290" name="Rectangle 74"/>
          <p:cNvSpPr>
            <a:spLocks noGrp="1" noChangeArrowheads="1"/>
          </p:cNvSpPr>
          <p:nvPr>
            <p:ph type="ftr" sz="quarter" idx="3"/>
          </p:nvPr>
        </p:nvSpPr>
        <p:spPr bwMode="auto">
          <a:xfrm>
            <a:off x="31369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buFontTx/>
              <a:buNone/>
              <a:defRPr sz="1400" b="0" i="0">
                <a:solidFill>
                  <a:schemeClr val="accent2"/>
                </a:solidFill>
                <a:latin typeface="Times" charset="0"/>
                <a:ea typeface="+mn-ea"/>
                <a:cs typeface="+mn-cs"/>
              </a:defRPr>
            </a:lvl1pPr>
          </a:lstStyle>
          <a:p>
            <a:pPr>
              <a:defRPr/>
            </a:pPr>
            <a:endParaRPr lang="en-US"/>
          </a:p>
        </p:txBody>
      </p:sp>
      <p:sp>
        <p:nvSpPr>
          <p:cNvPr id="1032" name="Rectangle 75"/>
          <p:cNvSpPr>
            <a:spLocks noChangeArrowheads="1"/>
          </p:cNvSpPr>
          <p:nvPr/>
        </p:nvSpPr>
        <p:spPr bwMode="auto">
          <a:xfrm>
            <a:off x="1409700" y="6580188"/>
            <a:ext cx="5676900" cy="277812"/>
          </a:xfrm>
          <a:prstGeom prst="rect">
            <a:avLst/>
          </a:prstGeom>
          <a:noFill/>
          <a:ln w="9525">
            <a:noFill/>
            <a:miter lim="800000"/>
            <a:headEnd/>
            <a:tailEnd/>
          </a:ln>
        </p:spPr>
        <p:txBody>
          <a:bodyPr lIns="0" tIns="0" rIns="0" bIns="0" anchor="ctr"/>
          <a:lstStyle/>
          <a:p>
            <a:pPr algn="ctr">
              <a:spcBef>
                <a:spcPct val="0"/>
              </a:spcBef>
              <a:buFontTx/>
              <a:buNone/>
            </a:pPr>
            <a:r>
              <a:rPr lang="en-US" sz="1000" i="0">
                <a:solidFill>
                  <a:srgbClr val="090CFF"/>
                </a:solidFill>
                <a:latin typeface="Arial" pitchFamily="34" charset="0"/>
              </a:rPr>
              <a:t>M. Ono NSTX-U FWP 2015 Budget Planning Meeting</a:t>
            </a:r>
          </a:p>
        </p:txBody>
      </p:sp>
      <p:sp>
        <p:nvSpPr>
          <p:cNvPr id="905292" name="Rectangle 76"/>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0" hangingPunct="0">
              <a:spcBef>
                <a:spcPct val="0"/>
              </a:spcBef>
              <a:buFontTx/>
              <a:buNone/>
              <a:defRPr sz="900" i="0">
                <a:solidFill>
                  <a:schemeClr val="accent2"/>
                </a:solidFill>
                <a:latin typeface="Arial" pitchFamily="34" charset="0"/>
              </a:defRPr>
            </a:lvl1pPr>
          </a:lstStyle>
          <a:p>
            <a:fld id="{68FE4E0C-2D26-43C8-9F5A-9BD3BBA37434}" type="slidenum">
              <a:rPr lang="en-US"/>
              <a:pPr/>
              <a:t>‹#›</a:t>
            </a:fld>
            <a:endParaRPr lang="en-US"/>
          </a:p>
        </p:txBody>
      </p:sp>
      <p:sp>
        <p:nvSpPr>
          <p:cNvPr id="1034" name="Rectangle 77"/>
          <p:cNvSpPr>
            <a:spLocks noChangeArrowheads="1"/>
          </p:cNvSpPr>
          <p:nvPr/>
        </p:nvSpPr>
        <p:spPr bwMode="auto">
          <a:xfrm>
            <a:off x="7213600" y="6580188"/>
            <a:ext cx="1308100" cy="277812"/>
          </a:xfrm>
          <a:prstGeom prst="rect">
            <a:avLst/>
          </a:prstGeom>
          <a:noFill/>
          <a:ln w="9525">
            <a:noFill/>
            <a:miter lim="800000"/>
            <a:headEnd/>
            <a:tailEnd/>
          </a:ln>
        </p:spPr>
        <p:txBody>
          <a:bodyPr lIns="0" tIns="0" rIns="0" bIns="0" anchor="ctr"/>
          <a:lstStyle/>
          <a:p>
            <a:pPr algn="ctr">
              <a:spcBef>
                <a:spcPct val="0"/>
              </a:spcBef>
              <a:buFontTx/>
              <a:buNone/>
            </a:pPr>
            <a:r>
              <a:rPr lang="en-US" sz="900" i="0" dirty="0" smtClean="0">
                <a:solidFill>
                  <a:schemeClr val="accent2"/>
                </a:solidFill>
                <a:latin typeface="Arial" pitchFamily="34" charset="0"/>
              </a:rPr>
              <a:t>April </a:t>
            </a:r>
            <a:r>
              <a:rPr lang="en-US" sz="900" i="0" dirty="0">
                <a:solidFill>
                  <a:schemeClr val="accent2"/>
                </a:solidFill>
                <a:latin typeface="Arial" pitchFamily="34" charset="0"/>
              </a:rPr>
              <a:t>10, 2013</a:t>
            </a:r>
          </a:p>
        </p:txBody>
      </p:sp>
      <p:sp>
        <p:nvSpPr>
          <p:cNvPr id="11" name="Text Box 199"/>
          <p:cNvSpPr txBox="1">
            <a:spLocks noChangeArrowheads="1"/>
          </p:cNvSpPr>
          <p:nvPr userDrawn="1"/>
        </p:nvSpPr>
        <p:spPr bwMode="auto">
          <a:xfrm>
            <a:off x="298450" y="6610350"/>
            <a:ext cx="793750" cy="184150"/>
          </a:xfrm>
          <a:prstGeom prst="rect">
            <a:avLst/>
          </a:prstGeom>
          <a:solidFill>
            <a:schemeClr val="bg1"/>
          </a:solidFill>
          <a:ln w="15875" algn="ctr">
            <a:noFill/>
            <a:miter lim="800000"/>
            <a:headEnd/>
            <a:tailEnd/>
          </a:ln>
          <a:effectLst/>
        </p:spPr>
        <p:txBody>
          <a:bodyPr lIns="0" tIns="0" rIns="0" bIns="0">
            <a:spAutoFit/>
          </a:bodyPr>
          <a:lstStyle/>
          <a:p>
            <a:pPr>
              <a:buFontTx/>
              <a:buNone/>
            </a:pPr>
            <a:r>
              <a:rPr lang="en-US" b="0">
                <a:solidFill>
                  <a:srgbClr val="171FC7"/>
                </a:solidFill>
                <a:effectLst>
                  <a:outerShdw blurRad="38100" dist="38100" dir="2700000" algn="tl">
                    <a:srgbClr val="C0C0C0"/>
                  </a:outerShdw>
                </a:effectLst>
              </a:rPr>
              <a:t>NSTX-U</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hdr="0" ftr="0" dt="0"/>
  <p:txStyles>
    <p:titleStyle>
      <a:lvl1pPr algn="ctr" rtl="0" eaLnBrk="0" fontAlgn="base" hangingPunct="0">
        <a:spcBef>
          <a:spcPct val="0"/>
        </a:spcBef>
        <a:spcAft>
          <a:spcPct val="0"/>
        </a:spcAft>
        <a:defRPr sz="2400" b="1">
          <a:solidFill>
            <a:schemeClr val="accent2"/>
          </a:solidFill>
          <a:latin typeface="+mj-lt"/>
          <a:ea typeface="MS PGothic" pitchFamily="34" charset="-128"/>
          <a:cs typeface="ＭＳ Ｐゴシック" charset="-128"/>
        </a:defRPr>
      </a:lvl1pPr>
      <a:lvl2pPr algn="ctr" rtl="0" eaLnBrk="0" fontAlgn="base" hangingPunct="0">
        <a:spcBef>
          <a:spcPct val="0"/>
        </a:spcBef>
        <a:spcAft>
          <a:spcPct val="0"/>
        </a:spcAft>
        <a:defRPr sz="2400" b="1">
          <a:solidFill>
            <a:schemeClr val="accent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2400" b="1">
          <a:solidFill>
            <a:schemeClr val="accent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2400" b="1">
          <a:solidFill>
            <a:schemeClr val="accent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2400" b="1">
          <a:solidFill>
            <a:schemeClr val="accent2"/>
          </a:solidFill>
          <a:latin typeface="Arial" charset="0"/>
          <a:ea typeface="MS PGothic" pitchFamily="34" charset="-128"/>
          <a:cs typeface="ＭＳ Ｐゴシック" charset="-128"/>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MS PGothic" pitchFamily="34" charset="-128"/>
        </a:defRPr>
      </a:lvl2pPr>
      <a:lvl3pPr marL="1143000" indent="-228600" algn="l" rtl="0" eaLnBrk="0" fontAlgn="base" hangingPunct="0">
        <a:spcBef>
          <a:spcPct val="20000"/>
        </a:spcBef>
        <a:spcAft>
          <a:spcPct val="0"/>
        </a:spcAft>
        <a:buChar char="•"/>
        <a:defRPr>
          <a:solidFill>
            <a:srgbClr val="FF0000"/>
          </a:solidFill>
          <a:latin typeface="+mn-lt"/>
          <a:ea typeface="MS PGothic" pitchFamily="34" charset="-128"/>
        </a:defRPr>
      </a:lvl3pPr>
      <a:lvl4pPr marL="1600200" indent="-228600" algn="l" rtl="0" eaLnBrk="0" fontAlgn="base" hangingPunct="0">
        <a:spcBef>
          <a:spcPct val="20000"/>
        </a:spcBef>
        <a:spcAft>
          <a:spcPct val="0"/>
        </a:spcAft>
        <a:buChar char="–"/>
        <a:defRPr sz="1600">
          <a:solidFill>
            <a:srgbClr val="009999"/>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jpeg"/><Relationship Id="rId10" Type="http://schemas.openxmlformats.org/officeDocument/2006/relationships/image" Target="../media/image30.png"/><Relationship Id="rId11"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34.wm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hyperlink" Target="http://nstx.pppl.gov/DragNDrop/Collaboration/" TargetMode="External"/><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8.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361" name="Straight Connector 58"/>
          <p:cNvCxnSpPr>
            <a:cxnSpLocks noChangeShapeType="1"/>
          </p:cNvCxnSpPr>
          <p:nvPr/>
        </p:nvCxnSpPr>
        <p:spPr bwMode="auto">
          <a:xfrm>
            <a:off x="0" y="0"/>
            <a:ext cx="914400" cy="0"/>
          </a:xfrm>
          <a:prstGeom prst="line">
            <a:avLst/>
          </a:prstGeom>
          <a:noFill/>
          <a:ln w="0">
            <a:solidFill>
              <a:srgbClr val="FBFFFF"/>
            </a:solidFill>
            <a:round/>
            <a:headEnd/>
            <a:tailEnd/>
          </a:ln>
        </p:spPr>
      </p:cxnSp>
      <p:cxnSp>
        <p:nvCxnSpPr>
          <p:cNvPr id="15362" name="Straight Connector 25"/>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63" name="Line 150"/>
          <p:cNvSpPr>
            <a:spLocks noChangeShapeType="1"/>
          </p:cNvSpPr>
          <p:nvPr/>
        </p:nvSpPr>
        <p:spPr bwMode="auto">
          <a:xfrm>
            <a:off x="0" y="0"/>
            <a:ext cx="914400" cy="0"/>
          </a:xfrm>
          <a:prstGeom prst="line">
            <a:avLst/>
          </a:prstGeom>
          <a:noFill/>
          <a:ln w="0">
            <a:solidFill>
              <a:srgbClr val="FBFFFF"/>
            </a:solidFill>
            <a:round/>
            <a:headEnd/>
            <a:tailEnd/>
          </a:ln>
        </p:spPr>
        <p:txBody>
          <a:bodyPr wrap="none" lIns="0" tIns="0" rIns="0" bIns="0" anchor="ctr"/>
          <a:lstStyle/>
          <a:p>
            <a:endParaRPr lang="en-US"/>
          </a:p>
        </p:txBody>
      </p:sp>
      <p:cxnSp>
        <p:nvCxnSpPr>
          <p:cNvPr id="15364" name="Straight Connector 26"/>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65" name="Line 131"/>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66" name="Straight Connector 27"/>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25762" name="Rectangle 2"/>
          <p:cNvSpPr>
            <a:spLocks noChangeArrowheads="1"/>
          </p:cNvSpPr>
          <p:nvPr/>
        </p:nvSpPr>
        <p:spPr bwMode="auto">
          <a:xfrm>
            <a:off x="152400" y="990600"/>
            <a:ext cx="8839200" cy="914400"/>
          </a:xfrm>
          <a:prstGeom prst="rect">
            <a:avLst/>
          </a:prstGeom>
          <a:noFill/>
          <a:ln w="9525">
            <a:noFill/>
            <a:miter lim="800000"/>
            <a:headEnd/>
            <a:tailEnd/>
          </a:ln>
          <a:effectLst/>
        </p:spPr>
        <p:txBody>
          <a:bodyPr anchor="ctr"/>
          <a:lstStyle/>
          <a:p>
            <a:pPr algn="ctr" eaLnBrk="0" hangingPunct="0">
              <a:buFontTx/>
              <a:buNone/>
            </a:pPr>
            <a:r>
              <a:rPr lang="en-US" sz="3200" i="0">
                <a:solidFill>
                  <a:srgbClr val="FF0000"/>
                </a:solidFill>
                <a:effectLst>
                  <a:outerShdw blurRad="38100" dist="38100" dir="2700000" algn="tl">
                    <a:srgbClr val="C0C0C0"/>
                  </a:outerShdw>
                </a:effectLst>
                <a:latin typeface="Arial" pitchFamily="34" charset="0"/>
              </a:rPr>
              <a:t>NSTX Project Plans for FY2013-15</a:t>
            </a:r>
          </a:p>
        </p:txBody>
      </p:sp>
      <p:cxnSp>
        <p:nvCxnSpPr>
          <p:cNvPr id="15368" name="Straight Connector 28"/>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69" name="Line 132"/>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70" name="Straight Connector 29"/>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71" name="Text Box 9"/>
          <p:cNvSpPr txBox="1">
            <a:spLocks noChangeArrowheads="1"/>
          </p:cNvSpPr>
          <p:nvPr/>
        </p:nvSpPr>
        <p:spPr bwMode="auto">
          <a:xfrm>
            <a:off x="1524000" y="2057400"/>
            <a:ext cx="6019800" cy="990600"/>
          </a:xfrm>
          <a:prstGeom prst="rect">
            <a:avLst/>
          </a:prstGeom>
          <a:noFill/>
          <a:ln w="9525">
            <a:noFill/>
            <a:miter lim="800000"/>
            <a:headEnd/>
            <a:tailEnd/>
          </a:ln>
        </p:spPr>
        <p:txBody>
          <a:bodyPr>
            <a:spAutoFit/>
          </a:bodyPr>
          <a:lstStyle/>
          <a:p>
            <a:pPr algn="ctr">
              <a:buFontTx/>
              <a:buNone/>
            </a:pPr>
            <a:r>
              <a:rPr lang="en-US" sz="2000" i="0">
                <a:solidFill>
                  <a:schemeClr val="tx1"/>
                </a:solidFill>
                <a:latin typeface="Arial" pitchFamily="34" charset="0"/>
              </a:rPr>
              <a:t>Masa Ono and Jon Menard</a:t>
            </a:r>
          </a:p>
          <a:p>
            <a:pPr algn="ctr">
              <a:buFontTx/>
              <a:buNone/>
            </a:pPr>
            <a:endParaRPr lang="en-US" sz="1600" b="0">
              <a:solidFill>
                <a:schemeClr val="tx1"/>
              </a:solidFill>
              <a:latin typeface="Arial" pitchFamily="34" charset="0"/>
            </a:endParaRPr>
          </a:p>
          <a:p>
            <a:pPr algn="ctr">
              <a:buFontTx/>
              <a:buNone/>
            </a:pPr>
            <a:r>
              <a:rPr lang="en-US" sz="1600" b="0">
                <a:solidFill>
                  <a:schemeClr val="tx1"/>
                </a:solidFill>
                <a:latin typeface="Arial" pitchFamily="34" charset="0"/>
              </a:rPr>
              <a:t>for the NSTX-U Team</a:t>
            </a:r>
          </a:p>
        </p:txBody>
      </p:sp>
      <p:cxnSp>
        <p:nvCxnSpPr>
          <p:cNvPr id="15372" name="Straight Connector 30"/>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73" name="Line 13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74" name="Straight Connector 31"/>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75" name="Text Box 10"/>
          <p:cNvSpPr txBox="1">
            <a:spLocks noChangeArrowheads="1"/>
          </p:cNvSpPr>
          <p:nvPr/>
        </p:nvSpPr>
        <p:spPr bwMode="auto">
          <a:xfrm>
            <a:off x="1676400" y="3352800"/>
            <a:ext cx="5715000" cy="541338"/>
          </a:xfrm>
          <a:prstGeom prst="rect">
            <a:avLst/>
          </a:prstGeom>
          <a:noFill/>
          <a:ln w="15875">
            <a:noFill/>
            <a:miter lim="800000"/>
            <a:headEnd/>
            <a:tailEnd/>
          </a:ln>
        </p:spPr>
        <p:txBody>
          <a:bodyPr lIns="0" tIns="0" rIns="0" bIns="0">
            <a:spAutoFit/>
          </a:bodyPr>
          <a:lstStyle/>
          <a:p>
            <a:pPr algn="ctr">
              <a:buFontTx/>
              <a:buNone/>
            </a:pPr>
            <a:r>
              <a:rPr lang="en-US" sz="1600" i="0">
                <a:solidFill>
                  <a:srgbClr val="0000FF"/>
                </a:solidFill>
              </a:rPr>
              <a:t>FWP 2015 Budget Planning Meeting</a:t>
            </a:r>
          </a:p>
          <a:p>
            <a:pPr algn="ctr">
              <a:buFontTx/>
              <a:buNone/>
            </a:pPr>
            <a:r>
              <a:rPr lang="en-US" sz="1600" i="0">
                <a:solidFill>
                  <a:srgbClr val="0000FF"/>
                </a:solidFill>
              </a:rPr>
              <a:t>Germantown, April 10, 2013</a:t>
            </a:r>
            <a:endParaRPr lang="en-US" sz="1600" i="0">
              <a:solidFill>
                <a:srgbClr val="FF0000"/>
              </a:solidFill>
            </a:endParaRPr>
          </a:p>
        </p:txBody>
      </p:sp>
      <p:cxnSp>
        <p:nvCxnSpPr>
          <p:cNvPr id="15376" name="Straight Connector 32"/>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77" name="Line 13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78" name="Straight Connector 33"/>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79" name="Line 13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80" name="Straight Connector 34"/>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81" name="Line 139"/>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82" name="Straight Connector 35"/>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83" name="Line 14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84" name="Straight Connector 36"/>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85" name="Line 14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86" name="Straight Connector 37"/>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87" name="Line 145"/>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88" name="Straight Connector 38"/>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89" name="Line 146"/>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90" name="Straight Connector 39"/>
          <p:cNvCxnSpPr>
            <a:cxnSpLocks noChangeShapeType="1"/>
          </p:cNvCxnSpPr>
          <p:nvPr/>
        </p:nvCxnSpPr>
        <p:spPr bwMode="auto">
          <a:xfrm>
            <a:off x="0" y="0"/>
            <a:ext cx="457200" cy="0"/>
          </a:xfrm>
          <a:prstGeom prst="line">
            <a:avLst/>
          </a:prstGeom>
          <a:noFill/>
          <a:ln w="0">
            <a:solidFill>
              <a:srgbClr val="FEFFFF"/>
            </a:solidFill>
            <a:round/>
            <a:headEnd/>
            <a:tailEnd/>
          </a:ln>
        </p:spPr>
      </p:cxnSp>
      <p:pic>
        <p:nvPicPr>
          <p:cNvPr id="15391" name="Picture 127"/>
          <p:cNvPicPr>
            <a:picLocks noChangeAspect="1" noChangeArrowheads="1"/>
          </p:cNvPicPr>
          <p:nvPr/>
        </p:nvPicPr>
        <p:blipFill>
          <a:blip r:embed="rId3"/>
          <a:srcRect/>
          <a:stretch>
            <a:fillRect/>
          </a:stretch>
        </p:blipFill>
        <p:spPr bwMode="auto">
          <a:xfrm>
            <a:off x="0" y="83820"/>
            <a:ext cx="9144000" cy="853440"/>
          </a:xfrm>
          <a:prstGeom prst="rect">
            <a:avLst/>
          </a:prstGeom>
          <a:noFill/>
          <a:ln w="15875">
            <a:noFill/>
            <a:miter lim="800000"/>
            <a:headEnd/>
            <a:tailEnd/>
          </a:ln>
        </p:spPr>
      </p:pic>
      <p:cxnSp>
        <p:nvCxnSpPr>
          <p:cNvPr id="15392" name="Straight Connector 40"/>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93" name="Line 147"/>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94" name="Straight Connector 41"/>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15395" name="Straight Connector 42"/>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96" name="Line 14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97" name="Straight Connector 43"/>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15398" name="Straight Connector 44"/>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99" name="Line 149"/>
          <p:cNvSpPr>
            <a:spLocks noChangeShapeType="1"/>
          </p:cNvSpPr>
          <p:nvPr/>
        </p:nvSpPr>
        <p:spPr bwMode="auto">
          <a:xfrm>
            <a:off x="0" y="0"/>
            <a:ext cx="0" cy="457200"/>
          </a:xfrm>
          <a:prstGeom prst="line">
            <a:avLst/>
          </a:prstGeom>
          <a:noFill/>
          <a:ln w="0">
            <a:solidFill>
              <a:srgbClr val="FDFFFF"/>
            </a:solidFill>
            <a:round/>
            <a:headEnd/>
            <a:tailEnd/>
          </a:ln>
        </p:spPr>
        <p:txBody>
          <a:bodyPr wrap="none" lIns="0" tIns="0" rIns="0" bIns="0" anchor="ctr"/>
          <a:lstStyle/>
          <a:p>
            <a:endParaRPr lang="en-US"/>
          </a:p>
        </p:txBody>
      </p:sp>
      <p:cxnSp>
        <p:nvCxnSpPr>
          <p:cNvPr id="15400" name="Straight Connector 45"/>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15401" name="Straight Connector 49"/>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15402" name="Straight Connector 50"/>
          <p:cNvCxnSpPr>
            <a:cxnSpLocks noChangeShapeType="1"/>
          </p:cNvCxnSpPr>
          <p:nvPr/>
        </p:nvCxnSpPr>
        <p:spPr bwMode="auto">
          <a:xfrm>
            <a:off x="0" y="0"/>
            <a:ext cx="457200" cy="0"/>
          </a:xfrm>
          <a:prstGeom prst="line">
            <a:avLst/>
          </a:prstGeom>
          <a:noFill/>
          <a:ln w="0">
            <a:solidFill>
              <a:srgbClr val="FEFFFF"/>
            </a:solidFill>
            <a:round/>
            <a:headEnd/>
            <a:tailEnd/>
          </a:ln>
        </p:spPr>
      </p:cxnSp>
      <p:pic>
        <p:nvPicPr>
          <p:cNvPr id="15403" name="Picture 53" descr="ppi224.tmp"/>
          <p:cNvPicPr>
            <a:picLocks/>
          </p:cNvPicPr>
          <p:nvPr/>
        </p:nvPicPr>
        <p:blipFill>
          <a:blip r:embed="rId4"/>
          <a:srcRect/>
          <a:stretch>
            <a:fillRect/>
          </a:stretch>
        </p:blipFill>
        <p:spPr bwMode="auto">
          <a:xfrm>
            <a:off x="7707313" y="1816100"/>
            <a:ext cx="1296987" cy="4686300"/>
          </a:xfrm>
          <a:prstGeom prst="rect">
            <a:avLst/>
          </a:prstGeom>
          <a:noFill/>
          <a:ln w="9525">
            <a:noFill/>
            <a:miter lim="800000"/>
            <a:headEnd/>
            <a:tailEnd/>
          </a:ln>
        </p:spPr>
      </p:pic>
      <p:cxnSp>
        <p:nvCxnSpPr>
          <p:cNvPr id="15404" name="Straight Connector 54"/>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405" name="Text Box 153"/>
          <p:cNvSpPr txBox="1">
            <a:spLocks noChangeArrowheads="1"/>
          </p:cNvSpPr>
          <p:nvPr/>
        </p:nvSpPr>
        <p:spPr bwMode="auto">
          <a:xfrm>
            <a:off x="7707313" y="1785938"/>
            <a:ext cx="1284287" cy="4729162"/>
          </a:xfrm>
          <a:prstGeom prst="rect">
            <a:avLst/>
          </a:prstGeom>
          <a:noFill/>
          <a:ln w="12700">
            <a:noFill/>
            <a:miter lim="800000"/>
            <a:headEnd/>
            <a:tailEnd/>
          </a:ln>
        </p:spPr>
        <p:txBody>
          <a:bodyPr lIns="91429" tIns="45714" rIns="91429" bIns="45714" anchor="b">
            <a:spAutoFit/>
          </a:bodyPr>
          <a:lstStyle/>
          <a:p>
            <a:pPr algn="r" eaLnBrk="0" hangingPunct="0">
              <a:spcBef>
                <a:spcPct val="8000"/>
              </a:spcBef>
              <a:spcAft>
                <a:spcPct val="8000"/>
              </a:spcAft>
              <a:buFontTx/>
              <a:buNone/>
            </a:pPr>
            <a:r>
              <a:rPr lang="en-US" sz="900">
                <a:solidFill>
                  <a:srgbClr val="FF0000"/>
                </a:solidFill>
                <a:latin typeface="Arial" pitchFamily="34" charset="0"/>
              </a:rPr>
              <a:t>Culham Sci Ctr</a:t>
            </a:r>
          </a:p>
          <a:p>
            <a:pPr algn="r" eaLnBrk="0" hangingPunct="0">
              <a:spcBef>
                <a:spcPct val="8000"/>
              </a:spcBef>
              <a:spcAft>
                <a:spcPct val="8000"/>
              </a:spcAft>
              <a:buFontTx/>
              <a:buNone/>
            </a:pPr>
            <a:r>
              <a:rPr lang="en-US" sz="900">
                <a:solidFill>
                  <a:srgbClr val="FF0000"/>
                </a:solidFill>
                <a:latin typeface="Arial" pitchFamily="34" charset="0"/>
              </a:rPr>
              <a:t>U St. Andrews</a:t>
            </a:r>
          </a:p>
          <a:p>
            <a:pPr algn="r" eaLnBrk="0" hangingPunct="0">
              <a:spcBef>
                <a:spcPct val="8000"/>
              </a:spcBef>
              <a:spcAft>
                <a:spcPct val="8000"/>
              </a:spcAft>
              <a:buFontTx/>
              <a:buNone/>
            </a:pPr>
            <a:r>
              <a:rPr lang="en-US" sz="900">
                <a:solidFill>
                  <a:srgbClr val="FF0000"/>
                </a:solidFill>
                <a:latin typeface="Arial" pitchFamily="34" charset="0"/>
              </a:rPr>
              <a:t>York U</a:t>
            </a:r>
          </a:p>
          <a:p>
            <a:pPr algn="r" eaLnBrk="0" hangingPunct="0">
              <a:spcBef>
                <a:spcPct val="8000"/>
              </a:spcBef>
              <a:spcAft>
                <a:spcPct val="8000"/>
              </a:spcAft>
              <a:buFontTx/>
              <a:buNone/>
            </a:pPr>
            <a:r>
              <a:rPr lang="en-US" sz="900">
                <a:solidFill>
                  <a:srgbClr val="FF0000"/>
                </a:solidFill>
                <a:latin typeface="Arial" pitchFamily="34" charset="0"/>
              </a:rPr>
              <a:t>Chubu U</a:t>
            </a:r>
          </a:p>
          <a:p>
            <a:pPr algn="r" eaLnBrk="0" hangingPunct="0">
              <a:spcBef>
                <a:spcPct val="8000"/>
              </a:spcBef>
              <a:spcAft>
                <a:spcPct val="8000"/>
              </a:spcAft>
              <a:buFontTx/>
              <a:buNone/>
            </a:pPr>
            <a:r>
              <a:rPr lang="en-US" sz="900">
                <a:solidFill>
                  <a:srgbClr val="FF0000"/>
                </a:solidFill>
                <a:latin typeface="Arial" pitchFamily="34" charset="0"/>
              </a:rPr>
              <a:t>Fukui U</a:t>
            </a:r>
          </a:p>
          <a:p>
            <a:pPr algn="r" eaLnBrk="0" hangingPunct="0">
              <a:spcBef>
                <a:spcPct val="8000"/>
              </a:spcBef>
              <a:spcAft>
                <a:spcPct val="8000"/>
              </a:spcAft>
              <a:buFontTx/>
              <a:buNone/>
            </a:pPr>
            <a:r>
              <a:rPr lang="en-US" sz="900">
                <a:solidFill>
                  <a:srgbClr val="FF0000"/>
                </a:solidFill>
                <a:latin typeface="Arial" pitchFamily="34" charset="0"/>
              </a:rPr>
              <a:t>Hiroshima U</a:t>
            </a:r>
          </a:p>
          <a:p>
            <a:pPr algn="r" eaLnBrk="0" hangingPunct="0">
              <a:spcBef>
                <a:spcPct val="8000"/>
              </a:spcBef>
              <a:spcAft>
                <a:spcPct val="8000"/>
              </a:spcAft>
              <a:buFontTx/>
              <a:buNone/>
            </a:pPr>
            <a:r>
              <a:rPr lang="en-US" sz="900">
                <a:solidFill>
                  <a:srgbClr val="FF0000"/>
                </a:solidFill>
                <a:latin typeface="Arial" pitchFamily="34" charset="0"/>
              </a:rPr>
              <a:t>Hyogo U</a:t>
            </a:r>
          </a:p>
          <a:p>
            <a:pPr algn="r" eaLnBrk="0" hangingPunct="0">
              <a:spcBef>
                <a:spcPct val="8000"/>
              </a:spcBef>
              <a:spcAft>
                <a:spcPct val="8000"/>
              </a:spcAft>
              <a:buFontTx/>
              <a:buNone/>
            </a:pPr>
            <a:r>
              <a:rPr lang="en-US" sz="900">
                <a:solidFill>
                  <a:srgbClr val="FF0000"/>
                </a:solidFill>
                <a:latin typeface="Arial" pitchFamily="34" charset="0"/>
              </a:rPr>
              <a:t>Kyoto U</a:t>
            </a:r>
          </a:p>
          <a:p>
            <a:pPr algn="r" eaLnBrk="0" hangingPunct="0">
              <a:spcBef>
                <a:spcPct val="8000"/>
              </a:spcBef>
              <a:spcAft>
                <a:spcPct val="8000"/>
              </a:spcAft>
              <a:buFontTx/>
              <a:buNone/>
            </a:pPr>
            <a:r>
              <a:rPr lang="en-US" sz="900">
                <a:solidFill>
                  <a:srgbClr val="FF0000"/>
                </a:solidFill>
                <a:latin typeface="Arial" pitchFamily="34" charset="0"/>
              </a:rPr>
              <a:t>Kyushu U</a:t>
            </a:r>
          </a:p>
          <a:p>
            <a:pPr algn="r" eaLnBrk="0" hangingPunct="0">
              <a:spcBef>
                <a:spcPct val="8000"/>
              </a:spcBef>
              <a:spcAft>
                <a:spcPct val="8000"/>
              </a:spcAft>
              <a:buFontTx/>
              <a:buNone/>
            </a:pPr>
            <a:r>
              <a:rPr lang="en-US" sz="900">
                <a:solidFill>
                  <a:srgbClr val="FF0000"/>
                </a:solidFill>
                <a:latin typeface="Arial" pitchFamily="34" charset="0"/>
              </a:rPr>
              <a:t>Kyushu Tokai U</a:t>
            </a:r>
          </a:p>
          <a:p>
            <a:pPr algn="r" eaLnBrk="0" hangingPunct="0">
              <a:spcBef>
                <a:spcPct val="8000"/>
              </a:spcBef>
              <a:spcAft>
                <a:spcPct val="8000"/>
              </a:spcAft>
              <a:buFontTx/>
              <a:buNone/>
            </a:pPr>
            <a:r>
              <a:rPr lang="en-US" sz="900">
                <a:solidFill>
                  <a:srgbClr val="FF0000"/>
                </a:solidFill>
                <a:latin typeface="Arial" pitchFamily="34" charset="0"/>
              </a:rPr>
              <a:t>NIFS</a:t>
            </a:r>
          </a:p>
          <a:p>
            <a:pPr algn="r" eaLnBrk="0" hangingPunct="0">
              <a:spcBef>
                <a:spcPct val="8000"/>
              </a:spcBef>
              <a:spcAft>
                <a:spcPct val="8000"/>
              </a:spcAft>
              <a:buFontTx/>
              <a:buNone/>
            </a:pPr>
            <a:r>
              <a:rPr lang="en-US" sz="900">
                <a:solidFill>
                  <a:srgbClr val="FF0000"/>
                </a:solidFill>
                <a:latin typeface="Arial" pitchFamily="34" charset="0"/>
              </a:rPr>
              <a:t>Niigata U</a:t>
            </a:r>
          </a:p>
          <a:p>
            <a:pPr algn="r" eaLnBrk="0" hangingPunct="0">
              <a:spcBef>
                <a:spcPct val="8000"/>
              </a:spcBef>
              <a:spcAft>
                <a:spcPct val="8000"/>
              </a:spcAft>
              <a:buFontTx/>
              <a:buNone/>
            </a:pPr>
            <a:r>
              <a:rPr lang="en-US" sz="900">
                <a:solidFill>
                  <a:srgbClr val="FF0000"/>
                </a:solidFill>
                <a:latin typeface="Arial" pitchFamily="34" charset="0"/>
              </a:rPr>
              <a:t>U Tokyo</a:t>
            </a:r>
          </a:p>
          <a:p>
            <a:pPr algn="r" eaLnBrk="0" hangingPunct="0">
              <a:spcBef>
                <a:spcPct val="8000"/>
              </a:spcBef>
              <a:spcAft>
                <a:spcPct val="8000"/>
              </a:spcAft>
              <a:buFontTx/>
              <a:buNone/>
            </a:pPr>
            <a:r>
              <a:rPr lang="en-US" sz="900">
                <a:solidFill>
                  <a:srgbClr val="FF0000"/>
                </a:solidFill>
                <a:latin typeface="Arial" pitchFamily="34" charset="0"/>
              </a:rPr>
              <a:t>JAEA</a:t>
            </a:r>
          </a:p>
          <a:p>
            <a:pPr algn="r" eaLnBrk="0" hangingPunct="0">
              <a:spcBef>
                <a:spcPct val="8000"/>
              </a:spcBef>
              <a:spcAft>
                <a:spcPct val="8000"/>
              </a:spcAft>
              <a:buFontTx/>
              <a:buNone/>
            </a:pPr>
            <a:r>
              <a:rPr lang="en-US" sz="900">
                <a:solidFill>
                  <a:srgbClr val="FF0000"/>
                </a:solidFill>
                <a:latin typeface="Arial" pitchFamily="34" charset="0"/>
              </a:rPr>
              <a:t>Tsukuba U</a:t>
            </a:r>
          </a:p>
          <a:p>
            <a:pPr algn="r" eaLnBrk="0" hangingPunct="0">
              <a:spcBef>
                <a:spcPct val="8000"/>
              </a:spcBef>
              <a:spcAft>
                <a:spcPct val="8000"/>
              </a:spcAft>
              <a:buFontTx/>
              <a:buNone/>
            </a:pPr>
            <a:r>
              <a:rPr lang="en-US" sz="900">
                <a:solidFill>
                  <a:srgbClr val="FF0000"/>
                </a:solidFill>
                <a:latin typeface="Arial" pitchFamily="34" charset="0"/>
              </a:rPr>
              <a:t>Hebrew U</a:t>
            </a:r>
          </a:p>
          <a:p>
            <a:pPr algn="r" eaLnBrk="0" hangingPunct="0">
              <a:spcBef>
                <a:spcPct val="8000"/>
              </a:spcBef>
              <a:spcAft>
                <a:spcPct val="8000"/>
              </a:spcAft>
              <a:buFontTx/>
              <a:buNone/>
            </a:pPr>
            <a:r>
              <a:rPr lang="en-US" sz="900">
                <a:solidFill>
                  <a:srgbClr val="FF0000"/>
                </a:solidFill>
                <a:latin typeface="Arial" pitchFamily="34" charset="0"/>
              </a:rPr>
              <a:t>Ioffe Inst</a:t>
            </a:r>
          </a:p>
          <a:p>
            <a:pPr algn="r" eaLnBrk="0" hangingPunct="0">
              <a:spcBef>
                <a:spcPct val="8000"/>
              </a:spcBef>
              <a:spcAft>
                <a:spcPct val="8000"/>
              </a:spcAft>
              <a:buFontTx/>
              <a:buNone/>
            </a:pPr>
            <a:r>
              <a:rPr lang="en-US" sz="900">
                <a:solidFill>
                  <a:srgbClr val="FF0000"/>
                </a:solidFill>
                <a:latin typeface="Arial" pitchFamily="34" charset="0"/>
              </a:rPr>
              <a:t>RRC Kurchatov Inst</a:t>
            </a:r>
          </a:p>
          <a:p>
            <a:pPr algn="r" eaLnBrk="0" hangingPunct="0">
              <a:spcBef>
                <a:spcPct val="8000"/>
              </a:spcBef>
              <a:spcAft>
                <a:spcPct val="8000"/>
              </a:spcAft>
              <a:buFontTx/>
              <a:buNone/>
            </a:pPr>
            <a:r>
              <a:rPr lang="en-US" sz="900">
                <a:solidFill>
                  <a:srgbClr val="FF0000"/>
                </a:solidFill>
                <a:latin typeface="Arial" pitchFamily="34" charset="0"/>
              </a:rPr>
              <a:t>TRINITI</a:t>
            </a:r>
          </a:p>
          <a:p>
            <a:pPr algn="r" eaLnBrk="0" hangingPunct="0">
              <a:spcBef>
                <a:spcPct val="8000"/>
              </a:spcBef>
              <a:spcAft>
                <a:spcPct val="8000"/>
              </a:spcAft>
              <a:buFontTx/>
              <a:buNone/>
            </a:pPr>
            <a:r>
              <a:rPr lang="en-US" sz="900">
                <a:solidFill>
                  <a:srgbClr val="FF0000"/>
                </a:solidFill>
                <a:latin typeface="Arial" pitchFamily="34" charset="0"/>
              </a:rPr>
              <a:t>NFRI</a:t>
            </a:r>
          </a:p>
          <a:p>
            <a:pPr algn="r" eaLnBrk="0" hangingPunct="0">
              <a:spcBef>
                <a:spcPct val="8000"/>
              </a:spcBef>
              <a:spcAft>
                <a:spcPct val="8000"/>
              </a:spcAft>
              <a:buFontTx/>
              <a:buNone/>
            </a:pPr>
            <a:r>
              <a:rPr lang="en-US" sz="900">
                <a:solidFill>
                  <a:srgbClr val="FF0000"/>
                </a:solidFill>
                <a:latin typeface="Arial" pitchFamily="34" charset="0"/>
              </a:rPr>
              <a:t>KAIST</a:t>
            </a:r>
          </a:p>
          <a:p>
            <a:pPr algn="r" eaLnBrk="0" hangingPunct="0">
              <a:spcBef>
                <a:spcPct val="8000"/>
              </a:spcBef>
              <a:spcAft>
                <a:spcPct val="8000"/>
              </a:spcAft>
              <a:buFontTx/>
              <a:buNone/>
            </a:pPr>
            <a:r>
              <a:rPr lang="en-US" sz="900">
                <a:solidFill>
                  <a:srgbClr val="FF0000"/>
                </a:solidFill>
                <a:latin typeface="Arial" pitchFamily="34" charset="0"/>
              </a:rPr>
              <a:t>POSTECH</a:t>
            </a:r>
          </a:p>
          <a:p>
            <a:pPr algn="r" eaLnBrk="0" hangingPunct="0">
              <a:spcBef>
                <a:spcPct val="8000"/>
              </a:spcBef>
              <a:spcAft>
                <a:spcPct val="8000"/>
              </a:spcAft>
              <a:buFontTx/>
              <a:buNone/>
            </a:pPr>
            <a:r>
              <a:rPr lang="en-US" sz="900">
                <a:solidFill>
                  <a:srgbClr val="FF0000"/>
                </a:solidFill>
                <a:latin typeface="Arial" pitchFamily="34" charset="0"/>
              </a:rPr>
              <a:t>SNU</a:t>
            </a:r>
          </a:p>
          <a:p>
            <a:pPr algn="r" eaLnBrk="0" hangingPunct="0">
              <a:spcBef>
                <a:spcPct val="8000"/>
              </a:spcBef>
              <a:spcAft>
                <a:spcPct val="8000"/>
              </a:spcAft>
              <a:buFontTx/>
              <a:buNone/>
            </a:pPr>
            <a:r>
              <a:rPr lang="en-US" sz="900">
                <a:solidFill>
                  <a:srgbClr val="FF0000"/>
                </a:solidFill>
                <a:latin typeface="Arial" pitchFamily="34" charset="0"/>
              </a:rPr>
              <a:t>ASIPP</a:t>
            </a:r>
          </a:p>
          <a:p>
            <a:pPr algn="r" eaLnBrk="0" hangingPunct="0">
              <a:spcBef>
                <a:spcPct val="8000"/>
              </a:spcBef>
              <a:spcAft>
                <a:spcPct val="8000"/>
              </a:spcAft>
              <a:buFontTx/>
              <a:buNone/>
            </a:pPr>
            <a:r>
              <a:rPr lang="en-US" sz="900">
                <a:solidFill>
                  <a:srgbClr val="FF0000"/>
                </a:solidFill>
                <a:latin typeface="Arial" pitchFamily="34" charset="0"/>
              </a:rPr>
              <a:t>ENEA, Frascati</a:t>
            </a:r>
          </a:p>
          <a:p>
            <a:pPr algn="r" eaLnBrk="0" hangingPunct="0">
              <a:spcBef>
                <a:spcPct val="8000"/>
              </a:spcBef>
              <a:spcAft>
                <a:spcPct val="8000"/>
              </a:spcAft>
              <a:buFontTx/>
              <a:buNone/>
            </a:pPr>
            <a:r>
              <a:rPr lang="en-US" sz="900">
                <a:solidFill>
                  <a:srgbClr val="FF0000"/>
                </a:solidFill>
                <a:latin typeface="Arial" pitchFamily="34" charset="0"/>
              </a:rPr>
              <a:t>CEA, Cadarache</a:t>
            </a:r>
          </a:p>
          <a:p>
            <a:pPr algn="r" eaLnBrk="0" hangingPunct="0">
              <a:spcBef>
                <a:spcPct val="8000"/>
              </a:spcBef>
              <a:spcAft>
                <a:spcPct val="8000"/>
              </a:spcAft>
              <a:buFontTx/>
              <a:buNone/>
            </a:pPr>
            <a:r>
              <a:rPr lang="en-US" sz="900">
                <a:solidFill>
                  <a:srgbClr val="FF0000"/>
                </a:solidFill>
                <a:latin typeface="Arial" pitchFamily="34" charset="0"/>
              </a:rPr>
              <a:t>IPP, Jülich</a:t>
            </a:r>
          </a:p>
          <a:p>
            <a:pPr algn="r" eaLnBrk="0" hangingPunct="0">
              <a:spcBef>
                <a:spcPct val="8000"/>
              </a:spcBef>
              <a:spcAft>
                <a:spcPct val="8000"/>
              </a:spcAft>
              <a:buFontTx/>
              <a:buNone/>
            </a:pPr>
            <a:r>
              <a:rPr lang="en-US" sz="900">
                <a:solidFill>
                  <a:srgbClr val="FF0000"/>
                </a:solidFill>
                <a:latin typeface="Arial" pitchFamily="34" charset="0"/>
              </a:rPr>
              <a:t>IPP, Garching</a:t>
            </a:r>
          </a:p>
          <a:p>
            <a:pPr algn="r" eaLnBrk="0" hangingPunct="0">
              <a:spcBef>
                <a:spcPct val="8000"/>
              </a:spcBef>
              <a:spcAft>
                <a:spcPct val="8000"/>
              </a:spcAft>
              <a:buFontTx/>
              <a:buNone/>
            </a:pPr>
            <a:r>
              <a:rPr lang="en-US" sz="900">
                <a:solidFill>
                  <a:srgbClr val="FF0000"/>
                </a:solidFill>
                <a:latin typeface="Arial" pitchFamily="34" charset="0"/>
              </a:rPr>
              <a:t>ASCR, Czech Rep</a:t>
            </a:r>
          </a:p>
        </p:txBody>
      </p:sp>
      <p:cxnSp>
        <p:nvCxnSpPr>
          <p:cNvPr id="15406" name="Straight Connector 55"/>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15407" name="Straight Connector 56"/>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15408" name="Straight Connector 57"/>
          <p:cNvCxnSpPr>
            <a:cxnSpLocks noChangeShapeType="1"/>
          </p:cNvCxnSpPr>
          <p:nvPr/>
        </p:nvCxnSpPr>
        <p:spPr bwMode="auto">
          <a:xfrm>
            <a:off x="0" y="0"/>
            <a:ext cx="0" cy="457200"/>
          </a:xfrm>
          <a:prstGeom prst="line">
            <a:avLst/>
          </a:prstGeom>
          <a:noFill/>
          <a:ln w="0">
            <a:solidFill>
              <a:srgbClr val="FDFFFF"/>
            </a:solidFill>
            <a:round/>
            <a:headEnd/>
            <a:tailEnd/>
          </a:ln>
        </p:spPr>
      </p:cxnSp>
      <p:pic>
        <p:nvPicPr>
          <p:cNvPr id="15409" name="Picture 3" descr="C:\Users\jmenard\Desktop\Picture1.jpg"/>
          <p:cNvPicPr>
            <a:picLocks noChangeAspect="1" noChangeArrowheads="1"/>
          </p:cNvPicPr>
          <p:nvPr/>
        </p:nvPicPr>
        <p:blipFill>
          <a:blip r:embed="rId5"/>
          <a:srcRect/>
          <a:stretch>
            <a:fillRect/>
          </a:stretch>
        </p:blipFill>
        <p:spPr bwMode="auto">
          <a:xfrm>
            <a:off x="4249738" y="4292600"/>
            <a:ext cx="3078162" cy="2209800"/>
          </a:xfrm>
          <a:prstGeom prst="rect">
            <a:avLst/>
          </a:prstGeom>
          <a:noFill/>
          <a:ln w="9525">
            <a:noFill/>
            <a:miter lim="800000"/>
            <a:headEnd/>
            <a:tailEnd/>
          </a:ln>
        </p:spPr>
      </p:pic>
      <p:pic>
        <p:nvPicPr>
          <p:cNvPr id="15410" name="Picture 48" descr="ppi221.tmp"/>
          <p:cNvPicPr>
            <a:picLocks/>
          </p:cNvPicPr>
          <p:nvPr/>
        </p:nvPicPr>
        <p:blipFill>
          <a:blip r:embed="rId6"/>
          <a:srcRect/>
          <a:stretch>
            <a:fillRect/>
          </a:stretch>
        </p:blipFill>
        <p:spPr bwMode="auto">
          <a:xfrm>
            <a:off x="177800" y="2044700"/>
            <a:ext cx="1333500" cy="4495800"/>
          </a:xfrm>
          <a:prstGeom prst="rect">
            <a:avLst/>
          </a:prstGeom>
          <a:noFill/>
          <a:ln w="9525">
            <a:noFill/>
            <a:miter lim="800000"/>
            <a:headEnd/>
            <a:tailEnd/>
          </a:ln>
        </p:spPr>
      </p:pic>
      <p:sp>
        <p:nvSpPr>
          <p:cNvPr id="15411" name="Text Box 152"/>
          <p:cNvSpPr txBox="1">
            <a:spLocks noChangeArrowheads="1"/>
          </p:cNvSpPr>
          <p:nvPr/>
        </p:nvSpPr>
        <p:spPr bwMode="auto">
          <a:xfrm>
            <a:off x="190500" y="2171700"/>
            <a:ext cx="1257300" cy="4419600"/>
          </a:xfrm>
          <a:prstGeom prst="rect">
            <a:avLst/>
          </a:prstGeom>
          <a:noFill/>
          <a:ln w="12700">
            <a:noFill/>
            <a:miter lim="800000"/>
            <a:headEnd/>
            <a:tailEnd/>
          </a:ln>
        </p:spPr>
        <p:txBody>
          <a:bodyPr lIns="91429" tIns="45714" rIns="91429" bIns="45714">
            <a:spAutoFit/>
          </a:bodyPr>
          <a:lstStyle/>
          <a:p>
            <a:pPr eaLnBrk="0" hangingPunct="0">
              <a:spcBef>
                <a:spcPct val="5000"/>
              </a:spcBef>
              <a:spcAft>
                <a:spcPct val="5000"/>
              </a:spcAft>
              <a:buFontTx/>
              <a:buNone/>
            </a:pPr>
            <a:r>
              <a:rPr lang="en-US" sz="900">
                <a:solidFill>
                  <a:srgbClr val="0000FF"/>
                </a:solidFill>
                <a:latin typeface="Arial" pitchFamily="34" charset="0"/>
              </a:rPr>
              <a:t>Columbia U</a:t>
            </a:r>
          </a:p>
          <a:p>
            <a:pPr eaLnBrk="0" hangingPunct="0">
              <a:spcBef>
                <a:spcPct val="5000"/>
              </a:spcBef>
              <a:spcAft>
                <a:spcPct val="5000"/>
              </a:spcAft>
              <a:buFontTx/>
              <a:buNone/>
            </a:pPr>
            <a:r>
              <a:rPr lang="en-US" sz="900">
                <a:solidFill>
                  <a:srgbClr val="0000FF"/>
                </a:solidFill>
                <a:latin typeface="Arial" pitchFamily="34" charset="0"/>
              </a:rPr>
              <a:t>CompX</a:t>
            </a:r>
          </a:p>
          <a:p>
            <a:pPr eaLnBrk="0" hangingPunct="0">
              <a:spcBef>
                <a:spcPct val="5000"/>
              </a:spcBef>
              <a:spcAft>
                <a:spcPct val="5000"/>
              </a:spcAft>
              <a:buFontTx/>
              <a:buNone/>
            </a:pPr>
            <a:r>
              <a:rPr lang="en-US" sz="900">
                <a:solidFill>
                  <a:srgbClr val="0000FF"/>
                </a:solidFill>
                <a:latin typeface="Arial" pitchFamily="34" charset="0"/>
              </a:rPr>
              <a:t>General Atomics</a:t>
            </a:r>
          </a:p>
          <a:p>
            <a:pPr eaLnBrk="0" hangingPunct="0">
              <a:spcBef>
                <a:spcPct val="5000"/>
              </a:spcBef>
              <a:spcAft>
                <a:spcPct val="5000"/>
              </a:spcAft>
              <a:buFontTx/>
              <a:buNone/>
            </a:pPr>
            <a:r>
              <a:rPr lang="en-US" sz="900">
                <a:solidFill>
                  <a:srgbClr val="0000FF"/>
                </a:solidFill>
                <a:latin typeface="Arial" pitchFamily="34" charset="0"/>
              </a:rPr>
              <a:t>FIU</a:t>
            </a:r>
          </a:p>
          <a:p>
            <a:pPr eaLnBrk="0" hangingPunct="0">
              <a:spcBef>
                <a:spcPct val="5000"/>
              </a:spcBef>
              <a:spcAft>
                <a:spcPct val="5000"/>
              </a:spcAft>
              <a:buFontTx/>
              <a:buNone/>
            </a:pPr>
            <a:r>
              <a:rPr lang="en-US" sz="900">
                <a:solidFill>
                  <a:srgbClr val="0000FF"/>
                </a:solidFill>
                <a:latin typeface="Arial" pitchFamily="34" charset="0"/>
              </a:rPr>
              <a:t>INL</a:t>
            </a:r>
          </a:p>
          <a:p>
            <a:pPr eaLnBrk="0" hangingPunct="0">
              <a:spcBef>
                <a:spcPct val="5000"/>
              </a:spcBef>
              <a:spcAft>
                <a:spcPct val="5000"/>
              </a:spcAft>
              <a:buFontTx/>
              <a:buNone/>
            </a:pPr>
            <a:r>
              <a:rPr lang="en-US" sz="900">
                <a:solidFill>
                  <a:srgbClr val="0000FF"/>
                </a:solidFill>
                <a:latin typeface="Arial" pitchFamily="34" charset="0"/>
              </a:rPr>
              <a:t>Johns Hopkins U</a:t>
            </a:r>
          </a:p>
          <a:p>
            <a:pPr eaLnBrk="0" hangingPunct="0">
              <a:spcBef>
                <a:spcPct val="5000"/>
              </a:spcBef>
              <a:spcAft>
                <a:spcPct val="5000"/>
              </a:spcAft>
              <a:buFontTx/>
              <a:buNone/>
            </a:pPr>
            <a:r>
              <a:rPr lang="en-US" sz="900">
                <a:solidFill>
                  <a:srgbClr val="0000FF"/>
                </a:solidFill>
                <a:latin typeface="Arial" pitchFamily="34" charset="0"/>
              </a:rPr>
              <a:t>LANL</a:t>
            </a:r>
          </a:p>
          <a:p>
            <a:pPr eaLnBrk="0" hangingPunct="0">
              <a:spcBef>
                <a:spcPct val="5000"/>
              </a:spcBef>
              <a:spcAft>
                <a:spcPct val="5000"/>
              </a:spcAft>
              <a:buFontTx/>
              <a:buNone/>
            </a:pPr>
            <a:r>
              <a:rPr lang="en-US" sz="900">
                <a:solidFill>
                  <a:srgbClr val="0000FF"/>
                </a:solidFill>
                <a:latin typeface="Arial" pitchFamily="34" charset="0"/>
              </a:rPr>
              <a:t>LLNL</a:t>
            </a:r>
          </a:p>
          <a:p>
            <a:pPr eaLnBrk="0" hangingPunct="0">
              <a:spcBef>
                <a:spcPct val="5000"/>
              </a:spcBef>
              <a:spcAft>
                <a:spcPct val="5000"/>
              </a:spcAft>
              <a:buFontTx/>
              <a:buNone/>
            </a:pPr>
            <a:r>
              <a:rPr lang="en-US" sz="900">
                <a:solidFill>
                  <a:srgbClr val="0000FF"/>
                </a:solidFill>
                <a:latin typeface="Arial" pitchFamily="34" charset="0"/>
              </a:rPr>
              <a:t>Lodestar</a:t>
            </a:r>
          </a:p>
          <a:p>
            <a:pPr eaLnBrk="0" hangingPunct="0">
              <a:spcBef>
                <a:spcPct val="5000"/>
              </a:spcBef>
              <a:spcAft>
                <a:spcPct val="5000"/>
              </a:spcAft>
              <a:buFontTx/>
              <a:buNone/>
            </a:pPr>
            <a:r>
              <a:rPr lang="en-US" sz="900">
                <a:solidFill>
                  <a:srgbClr val="0000FF"/>
                </a:solidFill>
                <a:latin typeface="Arial" pitchFamily="34" charset="0"/>
              </a:rPr>
              <a:t>MIT</a:t>
            </a:r>
          </a:p>
          <a:p>
            <a:pPr eaLnBrk="0" hangingPunct="0">
              <a:spcBef>
                <a:spcPct val="5000"/>
              </a:spcBef>
              <a:spcAft>
                <a:spcPct val="5000"/>
              </a:spcAft>
              <a:buFontTx/>
              <a:buNone/>
            </a:pPr>
            <a:r>
              <a:rPr lang="en-US" sz="900">
                <a:solidFill>
                  <a:srgbClr val="0000FF"/>
                </a:solidFill>
                <a:latin typeface="Arial" pitchFamily="34" charset="0"/>
              </a:rPr>
              <a:t>Nova Photonics</a:t>
            </a:r>
          </a:p>
          <a:p>
            <a:pPr eaLnBrk="0" hangingPunct="0">
              <a:spcBef>
                <a:spcPct val="5000"/>
              </a:spcBef>
              <a:spcAft>
                <a:spcPct val="5000"/>
              </a:spcAft>
              <a:buFontTx/>
              <a:buNone/>
            </a:pPr>
            <a:r>
              <a:rPr lang="en-US" sz="900">
                <a:solidFill>
                  <a:srgbClr val="0000FF"/>
                </a:solidFill>
                <a:latin typeface="Arial" pitchFamily="34" charset="0"/>
              </a:rPr>
              <a:t>New York U</a:t>
            </a:r>
          </a:p>
          <a:p>
            <a:pPr eaLnBrk="0" hangingPunct="0">
              <a:spcBef>
                <a:spcPct val="5000"/>
              </a:spcBef>
              <a:spcAft>
                <a:spcPct val="5000"/>
              </a:spcAft>
              <a:buFontTx/>
              <a:buNone/>
            </a:pPr>
            <a:r>
              <a:rPr lang="en-US" sz="900">
                <a:solidFill>
                  <a:srgbClr val="0000FF"/>
                </a:solidFill>
                <a:latin typeface="Arial" pitchFamily="34" charset="0"/>
              </a:rPr>
              <a:t>ORNL</a:t>
            </a:r>
          </a:p>
          <a:p>
            <a:pPr eaLnBrk="0" hangingPunct="0">
              <a:spcBef>
                <a:spcPct val="5000"/>
              </a:spcBef>
              <a:spcAft>
                <a:spcPct val="5000"/>
              </a:spcAft>
              <a:buFontTx/>
              <a:buNone/>
            </a:pPr>
            <a:r>
              <a:rPr lang="en-US" sz="900">
                <a:solidFill>
                  <a:srgbClr val="0000FF"/>
                </a:solidFill>
                <a:latin typeface="Arial" pitchFamily="34" charset="0"/>
              </a:rPr>
              <a:t>PPPL</a:t>
            </a:r>
          </a:p>
          <a:p>
            <a:pPr eaLnBrk="0" hangingPunct="0">
              <a:spcBef>
                <a:spcPct val="5000"/>
              </a:spcBef>
              <a:spcAft>
                <a:spcPct val="5000"/>
              </a:spcAft>
              <a:buFontTx/>
              <a:buNone/>
            </a:pPr>
            <a:r>
              <a:rPr lang="en-US" sz="900">
                <a:solidFill>
                  <a:srgbClr val="0000FF"/>
                </a:solidFill>
                <a:latin typeface="Arial" pitchFamily="34" charset="0"/>
              </a:rPr>
              <a:t>Princeton U</a:t>
            </a:r>
          </a:p>
          <a:p>
            <a:pPr eaLnBrk="0" hangingPunct="0">
              <a:spcBef>
                <a:spcPct val="5000"/>
              </a:spcBef>
              <a:spcAft>
                <a:spcPct val="5000"/>
              </a:spcAft>
              <a:buFontTx/>
              <a:buNone/>
            </a:pPr>
            <a:r>
              <a:rPr lang="en-US" sz="900">
                <a:solidFill>
                  <a:srgbClr val="0000FF"/>
                </a:solidFill>
                <a:latin typeface="Arial" pitchFamily="34" charset="0"/>
              </a:rPr>
              <a:t>Purdue U</a:t>
            </a:r>
          </a:p>
          <a:p>
            <a:pPr eaLnBrk="0" hangingPunct="0">
              <a:spcBef>
                <a:spcPct val="5000"/>
              </a:spcBef>
              <a:spcAft>
                <a:spcPct val="5000"/>
              </a:spcAft>
              <a:buFontTx/>
              <a:buNone/>
            </a:pPr>
            <a:r>
              <a:rPr lang="en-US" sz="900">
                <a:solidFill>
                  <a:srgbClr val="0000FF"/>
                </a:solidFill>
                <a:latin typeface="Arial" pitchFamily="34" charset="0"/>
              </a:rPr>
              <a:t>SNL</a:t>
            </a:r>
          </a:p>
          <a:p>
            <a:pPr eaLnBrk="0" hangingPunct="0">
              <a:spcBef>
                <a:spcPct val="5000"/>
              </a:spcBef>
              <a:spcAft>
                <a:spcPct val="5000"/>
              </a:spcAft>
              <a:buFontTx/>
              <a:buNone/>
            </a:pPr>
            <a:r>
              <a:rPr lang="en-US" sz="900">
                <a:solidFill>
                  <a:srgbClr val="0000FF"/>
                </a:solidFill>
                <a:latin typeface="Arial" pitchFamily="34" charset="0"/>
              </a:rPr>
              <a:t>Think Tank, Inc.</a:t>
            </a:r>
          </a:p>
          <a:p>
            <a:pPr eaLnBrk="0" hangingPunct="0">
              <a:spcBef>
                <a:spcPct val="5000"/>
              </a:spcBef>
              <a:spcAft>
                <a:spcPct val="5000"/>
              </a:spcAft>
              <a:buFontTx/>
              <a:buNone/>
            </a:pPr>
            <a:r>
              <a:rPr lang="en-US" sz="900">
                <a:solidFill>
                  <a:srgbClr val="0000FF"/>
                </a:solidFill>
                <a:latin typeface="Arial" pitchFamily="34" charset="0"/>
              </a:rPr>
              <a:t>UC Davis</a:t>
            </a:r>
          </a:p>
          <a:p>
            <a:pPr eaLnBrk="0" hangingPunct="0">
              <a:spcBef>
                <a:spcPct val="5000"/>
              </a:spcBef>
              <a:spcAft>
                <a:spcPct val="5000"/>
              </a:spcAft>
              <a:buFontTx/>
              <a:buNone/>
            </a:pPr>
            <a:r>
              <a:rPr lang="en-US" sz="900">
                <a:solidFill>
                  <a:srgbClr val="0000FF"/>
                </a:solidFill>
                <a:latin typeface="Arial" pitchFamily="34" charset="0"/>
              </a:rPr>
              <a:t>UC Irvine</a:t>
            </a:r>
          </a:p>
          <a:p>
            <a:pPr eaLnBrk="0" hangingPunct="0">
              <a:spcBef>
                <a:spcPct val="5000"/>
              </a:spcBef>
              <a:spcAft>
                <a:spcPct val="5000"/>
              </a:spcAft>
              <a:buFontTx/>
              <a:buNone/>
            </a:pPr>
            <a:r>
              <a:rPr lang="en-US" sz="900">
                <a:solidFill>
                  <a:srgbClr val="0000FF"/>
                </a:solidFill>
                <a:latin typeface="Arial" pitchFamily="34" charset="0"/>
              </a:rPr>
              <a:t>UCLA</a:t>
            </a:r>
          </a:p>
          <a:p>
            <a:pPr eaLnBrk="0" hangingPunct="0">
              <a:spcBef>
                <a:spcPct val="5000"/>
              </a:spcBef>
              <a:spcAft>
                <a:spcPct val="5000"/>
              </a:spcAft>
              <a:buFontTx/>
              <a:buNone/>
            </a:pPr>
            <a:r>
              <a:rPr lang="en-US" sz="900">
                <a:solidFill>
                  <a:srgbClr val="0000FF"/>
                </a:solidFill>
                <a:latin typeface="Arial" pitchFamily="34" charset="0"/>
              </a:rPr>
              <a:t>UCSD</a:t>
            </a:r>
          </a:p>
          <a:p>
            <a:pPr eaLnBrk="0" hangingPunct="0">
              <a:spcBef>
                <a:spcPct val="5000"/>
              </a:spcBef>
              <a:spcAft>
                <a:spcPct val="5000"/>
              </a:spcAft>
              <a:buFontTx/>
              <a:buNone/>
            </a:pPr>
            <a:r>
              <a:rPr lang="en-US" sz="900">
                <a:solidFill>
                  <a:srgbClr val="0000FF"/>
                </a:solidFill>
                <a:latin typeface="Arial" pitchFamily="34" charset="0"/>
              </a:rPr>
              <a:t>U Colorado</a:t>
            </a:r>
          </a:p>
          <a:p>
            <a:pPr eaLnBrk="0" hangingPunct="0">
              <a:spcBef>
                <a:spcPct val="5000"/>
              </a:spcBef>
              <a:spcAft>
                <a:spcPct val="5000"/>
              </a:spcAft>
              <a:buFontTx/>
              <a:buNone/>
            </a:pPr>
            <a:r>
              <a:rPr lang="en-US" sz="900">
                <a:solidFill>
                  <a:srgbClr val="0000FF"/>
                </a:solidFill>
                <a:latin typeface="Arial" pitchFamily="34" charset="0"/>
              </a:rPr>
              <a:t>U Illinois</a:t>
            </a:r>
          </a:p>
          <a:p>
            <a:pPr eaLnBrk="0" hangingPunct="0">
              <a:spcBef>
                <a:spcPct val="5000"/>
              </a:spcBef>
              <a:spcAft>
                <a:spcPct val="5000"/>
              </a:spcAft>
              <a:buFontTx/>
              <a:buNone/>
            </a:pPr>
            <a:r>
              <a:rPr lang="en-US" sz="900">
                <a:solidFill>
                  <a:srgbClr val="0000FF"/>
                </a:solidFill>
                <a:latin typeface="Arial" pitchFamily="34" charset="0"/>
              </a:rPr>
              <a:t>U Maryland</a:t>
            </a:r>
          </a:p>
          <a:p>
            <a:pPr eaLnBrk="0" hangingPunct="0">
              <a:spcBef>
                <a:spcPct val="5000"/>
              </a:spcBef>
              <a:spcAft>
                <a:spcPct val="5000"/>
              </a:spcAft>
              <a:buFontTx/>
              <a:buNone/>
            </a:pPr>
            <a:r>
              <a:rPr lang="en-US" sz="900">
                <a:solidFill>
                  <a:srgbClr val="0000FF"/>
                </a:solidFill>
                <a:latin typeface="Arial" pitchFamily="34" charset="0"/>
              </a:rPr>
              <a:t>U Rochester</a:t>
            </a:r>
          </a:p>
          <a:p>
            <a:pPr eaLnBrk="0" hangingPunct="0">
              <a:spcBef>
                <a:spcPct val="5000"/>
              </a:spcBef>
              <a:spcAft>
                <a:spcPct val="5000"/>
              </a:spcAft>
              <a:buFontTx/>
              <a:buNone/>
            </a:pPr>
            <a:r>
              <a:rPr lang="en-US" sz="900">
                <a:solidFill>
                  <a:srgbClr val="0000FF"/>
                </a:solidFill>
                <a:latin typeface="Arial" pitchFamily="34" charset="0"/>
              </a:rPr>
              <a:t>U Washington</a:t>
            </a:r>
          </a:p>
          <a:p>
            <a:pPr eaLnBrk="0" hangingPunct="0">
              <a:spcBef>
                <a:spcPct val="5000"/>
              </a:spcBef>
              <a:spcAft>
                <a:spcPct val="5000"/>
              </a:spcAft>
              <a:buFontTx/>
              <a:buNone/>
            </a:pPr>
            <a:r>
              <a:rPr lang="en-US" sz="900">
                <a:solidFill>
                  <a:srgbClr val="0000FF"/>
                </a:solidFill>
                <a:latin typeface="Arial" pitchFamily="34" charset="0"/>
              </a:rPr>
              <a:t>U Wisconsin</a:t>
            </a:r>
          </a:p>
        </p:txBody>
      </p:sp>
      <p:sp>
        <p:nvSpPr>
          <p:cNvPr id="15413" name="Rectangle 20"/>
          <p:cNvSpPr>
            <a:spLocks noChangeArrowheads="1"/>
          </p:cNvSpPr>
          <p:nvPr/>
        </p:nvSpPr>
        <p:spPr bwMode="auto">
          <a:xfrm>
            <a:off x="3684588" y="271463"/>
            <a:ext cx="1530350" cy="381000"/>
          </a:xfrm>
          <a:prstGeom prst="rect">
            <a:avLst/>
          </a:prstGeom>
          <a:noFill/>
          <a:ln w="9525">
            <a:noFill/>
            <a:miter lim="800000"/>
            <a:headEnd/>
            <a:tailEnd/>
          </a:ln>
        </p:spPr>
        <p:txBody>
          <a:bodyPr lIns="0" tIns="0" rIns="0" bIns="0" anchor="ctr"/>
          <a:lstStyle/>
          <a:p>
            <a:pPr algn="r" eaLnBrk="0" hangingPunct="0">
              <a:buFontTx/>
              <a:buNone/>
            </a:pPr>
            <a:r>
              <a:rPr lang="en-US" sz="1800">
                <a:solidFill>
                  <a:srgbClr val="0033CC"/>
                </a:solidFill>
                <a:latin typeface="Arial" pitchFamily="34" charset="0"/>
              </a:rPr>
              <a:t>Supported by   </a:t>
            </a:r>
          </a:p>
        </p:txBody>
      </p:sp>
      <p:sp>
        <p:nvSpPr>
          <p:cNvPr id="58" name="Text Box 128"/>
          <p:cNvSpPr txBox="1">
            <a:spLocks noChangeArrowheads="1"/>
          </p:cNvSpPr>
          <p:nvPr/>
        </p:nvSpPr>
        <p:spPr bwMode="auto">
          <a:xfrm>
            <a:off x="847725" y="187643"/>
            <a:ext cx="1905000" cy="554037"/>
          </a:xfrm>
          <a:prstGeom prst="rect">
            <a:avLst/>
          </a:prstGeom>
          <a:noFill/>
          <a:ln w="15875" algn="ctr">
            <a:noFill/>
            <a:miter lim="800000"/>
            <a:headEnd/>
            <a:tailEnd/>
          </a:ln>
          <a:effectLst/>
        </p:spPr>
        <p:txBody>
          <a:bodyPr lIns="0" tIns="0" rIns="0" bIns="0">
            <a:spAutoFit/>
          </a:bodyPr>
          <a:lstStyle/>
          <a:p>
            <a:pPr>
              <a:buFontTx/>
              <a:buNone/>
            </a:pPr>
            <a:r>
              <a:rPr lang="en-US" sz="3600" b="0" dirty="0">
                <a:solidFill>
                  <a:srgbClr val="171FC7"/>
                </a:solidFill>
                <a:effectLst>
                  <a:outerShdw blurRad="38100" dist="38100" dir="2700000" algn="tl">
                    <a:srgbClr val="C0C0C0"/>
                  </a:outerShdw>
                </a:effectLst>
                <a:latin typeface="Arial" pitchFamily="34" charset="0"/>
              </a:rPr>
              <a:t>NSTX-U</a:t>
            </a:r>
          </a:p>
        </p:txBody>
      </p:sp>
      <p:pic>
        <p:nvPicPr>
          <p:cNvPr id="15415" name="Picture 57"/>
          <p:cNvPicPr>
            <a:picLocks noChangeAspect="1" noChangeArrowheads="1"/>
          </p:cNvPicPr>
          <p:nvPr/>
        </p:nvPicPr>
        <p:blipFill>
          <a:blip r:embed="rId7"/>
          <a:srcRect/>
          <a:stretch>
            <a:fillRect/>
          </a:stretch>
        </p:blipFill>
        <p:spPr bwMode="auto">
          <a:xfrm>
            <a:off x="1763713" y="4089400"/>
            <a:ext cx="2274887" cy="2438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8"/>
          <p:cNvGrpSpPr>
            <a:grpSpLocks/>
          </p:cNvGrpSpPr>
          <p:nvPr/>
        </p:nvGrpSpPr>
        <p:grpSpPr bwMode="auto">
          <a:xfrm>
            <a:off x="946150" y="911225"/>
            <a:ext cx="2711450" cy="3184525"/>
            <a:chOff x="2757488" y="1482726"/>
            <a:chExt cx="2711450" cy="3184524"/>
          </a:xfrm>
        </p:grpSpPr>
        <p:grpSp>
          <p:nvGrpSpPr>
            <p:cNvPr id="32837" name="Group 2"/>
            <p:cNvGrpSpPr>
              <a:grpSpLocks/>
            </p:cNvGrpSpPr>
            <p:nvPr/>
          </p:nvGrpSpPr>
          <p:grpSpPr bwMode="auto">
            <a:xfrm>
              <a:off x="2757488" y="1482726"/>
              <a:ext cx="2711450" cy="3184524"/>
              <a:chOff x="2757488" y="1482726"/>
              <a:chExt cx="2711450" cy="3184524"/>
            </a:xfrm>
          </p:grpSpPr>
          <p:pic>
            <p:nvPicPr>
              <p:cNvPr id="32842" name="Picture 5"/>
              <p:cNvPicPr>
                <a:picLocks noChangeAspect="1"/>
              </p:cNvPicPr>
              <p:nvPr/>
            </p:nvPicPr>
            <p:blipFill>
              <a:blip r:embed="rId2"/>
              <a:srcRect/>
              <a:stretch>
                <a:fillRect/>
              </a:stretch>
            </p:blipFill>
            <p:spPr bwMode="auto">
              <a:xfrm>
                <a:off x="2757488" y="1779588"/>
                <a:ext cx="2711450" cy="2887662"/>
              </a:xfrm>
              <a:prstGeom prst="rect">
                <a:avLst/>
              </a:prstGeom>
              <a:noFill/>
              <a:ln w="9525">
                <a:noFill/>
                <a:miter lim="800000"/>
                <a:headEnd/>
                <a:tailEnd/>
              </a:ln>
            </p:spPr>
          </p:pic>
          <p:sp>
            <p:nvSpPr>
              <p:cNvPr id="32843" name="TextBox 1"/>
              <p:cNvSpPr txBox="1">
                <a:spLocks noChangeArrowheads="1"/>
              </p:cNvSpPr>
              <p:nvPr/>
            </p:nvSpPr>
            <p:spPr bwMode="auto">
              <a:xfrm>
                <a:off x="3200400" y="1482726"/>
                <a:ext cx="1967418" cy="369332"/>
              </a:xfrm>
              <a:prstGeom prst="rect">
                <a:avLst/>
              </a:prstGeom>
              <a:noFill/>
              <a:ln w="9525">
                <a:noFill/>
                <a:miter lim="800000"/>
                <a:headEnd/>
                <a:tailEnd/>
              </a:ln>
            </p:spPr>
            <p:txBody>
              <a:bodyPr wrap="none">
                <a:spAutoFit/>
              </a:bodyPr>
              <a:lstStyle/>
              <a:p>
                <a:pPr>
                  <a:buFontTx/>
                  <a:buNone/>
                </a:pPr>
                <a:r>
                  <a:rPr lang="en-US" sz="1800" i="0">
                    <a:solidFill>
                      <a:schemeClr val="tx1"/>
                    </a:solidFill>
                    <a:latin typeface="Arial" pitchFamily="34" charset="0"/>
                  </a:rPr>
                  <a:t>Existing LITERS</a:t>
                </a:r>
              </a:p>
            </p:txBody>
          </p:sp>
        </p:grpSp>
        <p:sp>
          <p:nvSpPr>
            <p:cNvPr id="32838" name="TextBox 6"/>
            <p:cNvSpPr txBox="1">
              <a:spLocks noChangeArrowheads="1"/>
            </p:cNvSpPr>
            <p:nvPr/>
          </p:nvSpPr>
          <p:spPr bwMode="auto">
            <a:xfrm>
              <a:off x="4383705" y="3612118"/>
              <a:ext cx="577181" cy="307777"/>
            </a:xfrm>
            <a:prstGeom prst="rect">
              <a:avLst/>
            </a:prstGeom>
            <a:noFill/>
            <a:ln w="9525">
              <a:noFill/>
              <a:miter lim="800000"/>
              <a:headEnd/>
              <a:tailEnd/>
            </a:ln>
          </p:spPr>
          <p:txBody>
            <a:bodyPr wrap="none">
              <a:spAutoFit/>
            </a:bodyPr>
            <a:lstStyle/>
            <a:p>
              <a:pPr>
                <a:buFontTx/>
                <a:buNone/>
              </a:pPr>
              <a:r>
                <a:rPr lang="en-US" sz="1400">
                  <a:solidFill>
                    <a:schemeClr val="tx1"/>
                  </a:solidFill>
                  <a:latin typeface="Arial" pitchFamily="34" charset="0"/>
                </a:rPr>
                <a:t>LLD</a:t>
              </a:r>
            </a:p>
          </p:txBody>
        </p:sp>
        <p:cxnSp>
          <p:nvCxnSpPr>
            <p:cNvPr id="5" name="Straight Arrow Connector 4"/>
            <p:cNvCxnSpPr>
              <a:cxnSpLocks noChangeShapeType="1"/>
            </p:cNvCxnSpPr>
            <p:nvPr/>
          </p:nvCxnSpPr>
          <p:spPr bwMode="auto">
            <a:xfrm flipH="1">
              <a:off x="4533901" y="3868738"/>
              <a:ext cx="106362" cy="366712"/>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sp>
          <p:nvSpPr>
            <p:cNvPr id="32840" name="TextBox 10"/>
            <p:cNvSpPr txBox="1">
              <a:spLocks noChangeArrowheads="1"/>
            </p:cNvSpPr>
            <p:nvPr/>
          </p:nvSpPr>
          <p:spPr bwMode="auto">
            <a:xfrm>
              <a:off x="3374055" y="3630136"/>
              <a:ext cx="577181" cy="307777"/>
            </a:xfrm>
            <a:prstGeom prst="rect">
              <a:avLst/>
            </a:prstGeom>
            <a:noFill/>
            <a:ln w="9525">
              <a:noFill/>
              <a:miter lim="800000"/>
              <a:headEnd/>
              <a:tailEnd/>
            </a:ln>
          </p:spPr>
          <p:txBody>
            <a:bodyPr wrap="none">
              <a:spAutoFit/>
            </a:bodyPr>
            <a:lstStyle/>
            <a:p>
              <a:pPr>
                <a:buFontTx/>
                <a:buNone/>
              </a:pPr>
              <a:r>
                <a:rPr lang="en-US" sz="1400">
                  <a:solidFill>
                    <a:schemeClr val="tx1"/>
                  </a:solidFill>
                  <a:latin typeface="Arial" pitchFamily="34" charset="0"/>
                </a:rPr>
                <a:t>LLD</a:t>
              </a:r>
            </a:p>
          </p:txBody>
        </p:sp>
        <p:cxnSp>
          <p:nvCxnSpPr>
            <p:cNvPr id="12" name="Straight Arrow Connector 11"/>
            <p:cNvCxnSpPr>
              <a:cxnSpLocks noChangeShapeType="1"/>
            </p:cNvCxnSpPr>
            <p:nvPr/>
          </p:nvCxnSpPr>
          <p:spPr bwMode="auto">
            <a:xfrm>
              <a:off x="3630613" y="3887788"/>
              <a:ext cx="71438" cy="347662"/>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grpSp>
      <p:grpSp>
        <p:nvGrpSpPr>
          <p:cNvPr id="32770" name="Group 15"/>
          <p:cNvGrpSpPr>
            <a:grpSpLocks/>
          </p:cNvGrpSpPr>
          <p:nvPr/>
        </p:nvGrpSpPr>
        <p:grpSpPr bwMode="auto">
          <a:xfrm>
            <a:off x="4064000" y="4154488"/>
            <a:ext cx="5219700" cy="2332037"/>
            <a:chOff x="1135874" y="1375314"/>
            <a:chExt cx="7543612" cy="3367370"/>
          </a:xfrm>
        </p:grpSpPr>
        <p:grpSp>
          <p:nvGrpSpPr>
            <p:cNvPr id="32778" name="Group 80"/>
            <p:cNvGrpSpPr>
              <a:grpSpLocks/>
            </p:cNvGrpSpPr>
            <p:nvPr/>
          </p:nvGrpSpPr>
          <p:grpSpPr bwMode="auto">
            <a:xfrm>
              <a:off x="6497638" y="1375314"/>
              <a:ext cx="2181848" cy="3272640"/>
              <a:chOff x="6366931" y="942975"/>
              <a:chExt cx="3568434" cy="5353050"/>
            </a:xfrm>
          </p:grpSpPr>
          <p:sp>
            <p:nvSpPr>
              <p:cNvPr id="26" name="Oval 25"/>
              <p:cNvSpPr>
                <a:spLocks noChangeAspect="1"/>
              </p:cNvSpPr>
              <p:nvPr/>
            </p:nvSpPr>
            <p:spPr bwMode="auto">
              <a:xfrm>
                <a:off x="7327499" y="2206552"/>
                <a:ext cx="90056" cy="9373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27" name="Oval 26"/>
              <p:cNvSpPr>
                <a:spLocks noChangeAspect="1"/>
              </p:cNvSpPr>
              <p:nvPr/>
            </p:nvSpPr>
            <p:spPr bwMode="auto">
              <a:xfrm>
                <a:off x="7331250" y="2435272"/>
                <a:ext cx="90056" cy="9373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28" name="Oval 27"/>
              <p:cNvSpPr>
                <a:spLocks noChangeAspect="1"/>
              </p:cNvSpPr>
              <p:nvPr/>
            </p:nvSpPr>
            <p:spPr bwMode="auto">
              <a:xfrm>
                <a:off x="7331250" y="2663990"/>
                <a:ext cx="93809" cy="9373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29" name="Oval 28"/>
              <p:cNvSpPr>
                <a:spLocks noChangeAspect="1"/>
              </p:cNvSpPr>
              <p:nvPr/>
            </p:nvSpPr>
            <p:spPr bwMode="auto">
              <a:xfrm>
                <a:off x="7335003" y="2892710"/>
                <a:ext cx="90056" cy="9373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0" name="Oval 29"/>
              <p:cNvSpPr>
                <a:spLocks noChangeAspect="1"/>
              </p:cNvSpPr>
              <p:nvPr/>
            </p:nvSpPr>
            <p:spPr bwMode="auto">
              <a:xfrm>
                <a:off x="7335003" y="3121427"/>
                <a:ext cx="90056" cy="9373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1" name="Oval 30"/>
              <p:cNvSpPr>
                <a:spLocks noChangeAspect="1"/>
              </p:cNvSpPr>
              <p:nvPr/>
            </p:nvSpPr>
            <p:spPr bwMode="auto">
              <a:xfrm>
                <a:off x="7335003" y="3350147"/>
                <a:ext cx="90056" cy="9373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2" name="Oval 31"/>
              <p:cNvSpPr>
                <a:spLocks noChangeAspect="1"/>
              </p:cNvSpPr>
              <p:nvPr/>
            </p:nvSpPr>
            <p:spPr bwMode="auto">
              <a:xfrm>
                <a:off x="7335003" y="3578865"/>
                <a:ext cx="93807" cy="9373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3" name="Oval 32"/>
              <p:cNvSpPr>
                <a:spLocks noChangeAspect="1"/>
              </p:cNvSpPr>
              <p:nvPr/>
            </p:nvSpPr>
            <p:spPr bwMode="auto">
              <a:xfrm>
                <a:off x="7335003" y="3807585"/>
                <a:ext cx="93807" cy="9373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4" name="Oval 33"/>
              <p:cNvSpPr>
                <a:spLocks noChangeAspect="1"/>
              </p:cNvSpPr>
              <p:nvPr/>
            </p:nvSpPr>
            <p:spPr>
              <a:xfrm rot="5400000">
                <a:off x="9267485" y="3800052"/>
                <a:ext cx="89988"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5" name="Oval 34"/>
              <p:cNvSpPr>
                <a:spLocks noChangeAspect="1"/>
              </p:cNvSpPr>
              <p:nvPr/>
            </p:nvSpPr>
            <p:spPr>
              <a:xfrm rot="5400000">
                <a:off x="8580810" y="3803800"/>
                <a:ext cx="89988"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36" name="Oval 35"/>
              <p:cNvSpPr>
                <a:spLocks noChangeAspect="1"/>
              </p:cNvSpPr>
              <p:nvPr/>
            </p:nvSpPr>
            <p:spPr>
              <a:xfrm rot="5400000">
                <a:off x="7892258" y="3805676"/>
                <a:ext cx="93738"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cxnSp>
            <p:nvCxnSpPr>
              <p:cNvPr id="37" name="Straight Connector 36"/>
              <p:cNvCxnSpPr/>
              <p:nvPr/>
            </p:nvCxnSpPr>
            <p:spPr>
              <a:xfrm rot="10800000">
                <a:off x="7819052" y="3713847"/>
                <a:ext cx="1463408" cy="0"/>
              </a:xfrm>
              <a:prstGeom prst="line">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2799" name="Group 98"/>
              <p:cNvGrpSpPr>
                <a:grpSpLocks/>
              </p:cNvGrpSpPr>
              <p:nvPr/>
            </p:nvGrpSpPr>
            <p:grpSpPr bwMode="auto">
              <a:xfrm>
                <a:off x="7033683" y="1395413"/>
                <a:ext cx="723900" cy="661987"/>
                <a:chOff x="4514850" y="1437167"/>
                <a:chExt cx="723900" cy="661987"/>
              </a:xfrm>
            </p:grpSpPr>
            <p:sp>
              <p:nvSpPr>
                <p:cNvPr id="59" name="Rectangle 58"/>
                <p:cNvSpPr/>
                <p:nvPr/>
              </p:nvSpPr>
              <p:spPr>
                <a:xfrm>
                  <a:off x="4515985" y="1438416"/>
                  <a:ext cx="724198" cy="65991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60" name="Oval 59"/>
                <p:cNvSpPr>
                  <a:spLocks noChangeAspect="1"/>
                </p:cNvSpPr>
                <p:nvPr/>
              </p:nvSpPr>
              <p:spPr bwMode="auto">
                <a:xfrm rot="5400000">
                  <a:off x="4579808" y="1517122"/>
                  <a:ext cx="93736"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1" name="Oval 60"/>
                <p:cNvSpPr>
                  <a:spLocks noChangeAspect="1"/>
                </p:cNvSpPr>
                <p:nvPr/>
              </p:nvSpPr>
              <p:spPr bwMode="auto">
                <a:xfrm rot="5400000">
                  <a:off x="4733655" y="1517122"/>
                  <a:ext cx="93736"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2" name="Oval 61"/>
                <p:cNvSpPr>
                  <a:spLocks noChangeAspect="1"/>
                </p:cNvSpPr>
                <p:nvPr/>
              </p:nvSpPr>
              <p:spPr bwMode="auto">
                <a:xfrm rot="5400000">
                  <a:off x="4895002" y="1520871"/>
                  <a:ext cx="89988"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3" name="Oval 62"/>
                <p:cNvSpPr>
                  <a:spLocks noChangeAspect="1"/>
                </p:cNvSpPr>
                <p:nvPr/>
              </p:nvSpPr>
              <p:spPr bwMode="auto">
                <a:xfrm rot="5400000">
                  <a:off x="5056355" y="1517122"/>
                  <a:ext cx="93736"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4" name="Oval 63"/>
                <p:cNvSpPr>
                  <a:spLocks noChangeAspect="1"/>
                </p:cNvSpPr>
                <p:nvPr/>
              </p:nvSpPr>
              <p:spPr bwMode="auto">
                <a:xfrm rot="5400000">
                  <a:off x="4585437" y="1668974"/>
                  <a:ext cx="89988"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5" name="Oval 64"/>
                <p:cNvSpPr>
                  <a:spLocks noChangeAspect="1"/>
                </p:cNvSpPr>
                <p:nvPr/>
              </p:nvSpPr>
              <p:spPr bwMode="auto">
                <a:xfrm rot="5400000">
                  <a:off x="4739281" y="1668974"/>
                  <a:ext cx="89988"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6" name="Oval 65"/>
                <p:cNvSpPr>
                  <a:spLocks noChangeAspect="1"/>
                </p:cNvSpPr>
                <p:nvPr/>
              </p:nvSpPr>
              <p:spPr bwMode="auto">
                <a:xfrm rot="5400000">
                  <a:off x="4895004" y="1670850"/>
                  <a:ext cx="93739"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7" name="Oval 66"/>
                <p:cNvSpPr>
                  <a:spLocks noChangeAspect="1"/>
                </p:cNvSpPr>
                <p:nvPr/>
              </p:nvSpPr>
              <p:spPr bwMode="auto">
                <a:xfrm rot="5400000">
                  <a:off x="5060105" y="1670851"/>
                  <a:ext cx="89988"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8" name="Oval 67"/>
                <p:cNvSpPr>
                  <a:spLocks noChangeAspect="1"/>
                </p:cNvSpPr>
                <p:nvPr/>
              </p:nvSpPr>
              <p:spPr bwMode="auto">
                <a:xfrm rot="5400000">
                  <a:off x="4587313" y="1820829"/>
                  <a:ext cx="93739"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69" name="Oval 68"/>
                <p:cNvSpPr>
                  <a:spLocks noChangeAspect="1"/>
                </p:cNvSpPr>
                <p:nvPr/>
              </p:nvSpPr>
              <p:spPr bwMode="auto">
                <a:xfrm rot="5400000">
                  <a:off x="4741160" y="1820829"/>
                  <a:ext cx="93739"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0" name="Oval 69"/>
                <p:cNvSpPr>
                  <a:spLocks noChangeAspect="1"/>
                </p:cNvSpPr>
                <p:nvPr/>
              </p:nvSpPr>
              <p:spPr bwMode="auto">
                <a:xfrm rot="5400000">
                  <a:off x="4900633" y="1822705"/>
                  <a:ext cx="89988"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1" name="Oval 70"/>
                <p:cNvSpPr>
                  <a:spLocks noChangeAspect="1"/>
                </p:cNvSpPr>
                <p:nvPr/>
              </p:nvSpPr>
              <p:spPr bwMode="auto">
                <a:xfrm rot="5400000">
                  <a:off x="5061983" y="1822706"/>
                  <a:ext cx="93739"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2" name="Oval 71"/>
                <p:cNvSpPr>
                  <a:spLocks noChangeAspect="1"/>
                </p:cNvSpPr>
                <p:nvPr/>
              </p:nvSpPr>
              <p:spPr bwMode="auto">
                <a:xfrm rot="5400000">
                  <a:off x="4591066" y="1974560"/>
                  <a:ext cx="93736"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3" name="Oval 72"/>
                <p:cNvSpPr>
                  <a:spLocks noChangeAspect="1"/>
                </p:cNvSpPr>
                <p:nvPr/>
              </p:nvSpPr>
              <p:spPr bwMode="auto">
                <a:xfrm rot="5400000">
                  <a:off x="4743034" y="1976437"/>
                  <a:ext cx="93736" cy="900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4" name="Oval 73"/>
                <p:cNvSpPr>
                  <a:spLocks noChangeAspect="1"/>
                </p:cNvSpPr>
                <p:nvPr/>
              </p:nvSpPr>
              <p:spPr bwMode="auto">
                <a:xfrm rot="5400000">
                  <a:off x="4902508" y="1974560"/>
                  <a:ext cx="93736" cy="9380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sp>
              <p:nvSpPr>
                <p:cNvPr id="75" name="Oval 74"/>
                <p:cNvSpPr>
                  <a:spLocks noChangeAspect="1"/>
                </p:cNvSpPr>
                <p:nvPr/>
              </p:nvSpPr>
              <p:spPr bwMode="auto">
                <a:xfrm rot="5400000">
                  <a:off x="5063860" y="1974560"/>
                  <a:ext cx="93736" cy="9380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dirty="0"/>
                </a:p>
              </p:txBody>
            </p:sp>
          </p:grpSp>
          <p:cxnSp>
            <p:nvCxnSpPr>
              <p:cNvPr id="39" name="Straight Connector 38"/>
              <p:cNvCxnSpPr/>
              <p:nvPr/>
            </p:nvCxnSpPr>
            <p:spPr>
              <a:xfrm>
                <a:off x="7376278" y="3732595"/>
                <a:ext cx="3827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376278" y="3841329"/>
                <a:ext cx="3827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7241367" y="3350147"/>
                <a:ext cx="457438" cy="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2803" name="Picture 1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595533" y="2743200"/>
                <a:ext cx="180975" cy="342900"/>
              </a:xfrm>
              <a:prstGeom prst="rect">
                <a:avLst/>
              </a:prstGeom>
              <a:noFill/>
              <a:ln w="9525">
                <a:noFill/>
                <a:miter lim="800000"/>
                <a:headEnd/>
                <a:tailEnd/>
              </a:ln>
            </p:spPr>
          </p:pic>
          <p:pic>
            <p:nvPicPr>
              <p:cNvPr id="32804" name="Picture 1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605058" y="4229100"/>
                <a:ext cx="171450" cy="342900"/>
              </a:xfrm>
              <a:prstGeom prst="rect">
                <a:avLst/>
              </a:prstGeom>
              <a:noFill/>
              <a:ln w="9525">
                <a:noFill/>
                <a:miter lim="800000"/>
                <a:headEnd/>
                <a:tailEnd/>
              </a:ln>
            </p:spPr>
          </p:pic>
          <p:sp>
            <p:nvSpPr>
              <p:cNvPr id="32805" name="TextBox 100"/>
              <p:cNvSpPr txBox="1">
                <a:spLocks noChangeArrowheads="1"/>
              </p:cNvSpPr>
              <p:nvPr/>
            </p:nvSpPr>
            <p:spPr bwMode="auto">
              <a:xfrm>
                <a:off x="6366931" y="942975"/>
                <a:ext cx="3568434" cy="618431"/>
              </a:xfrm>
              <a:prstGeom prst="rect">
                <a:avLst/>
              </a:prstGeom>
              <a:noFill/>
              <a:ln w="9525">
                <a:noFill/>
                <a:miter lim="800000"/>
                <a:headEnd/>
                <a:tailEnd/>
              </a:ln>
            </p:spPr>
            <p:txBody>
              <a:bodyPr>
                <a:spAutoFit/>
              </a:bodyPr>
              <a:lstStyle/>
              <a:p>
                <a:pPr>
                  <a:buFontTx/>
                  <a:buNone/>
                </a:pPr>
                <a:r>
                  <a:rPr lang="en-US" sz="1100" i="0">
                    <a:solidFill>
                      <a:schemeClr val="accent2"/>
                    </a:solidFill>
                    <a:latin typeface="Arial" pitchFamily="34" charset="0"/>
                  </a:rPr>
                  <a:t>Granule Reservoir</a:t>
                </a:r>
              </a:p>
            </p:txBody>
          </p:sp>
          <p:grpSp>
            <p:nvGrpSpPr>
              <p:cNvPr id="32806" name="Group 110"/>
              <p:cNvGrpSpPr>
                <a:grpSpLocks/>
              </p:cNvGrpSpPr>
              <p:nvPr/>
            </p:nvGrpSpPr>
            <p:grpSpPr bwMode="auto">
              <a:xfrm>
                <a:off x="6752696" y="4418013"/>
                <a:ext cx="1109662" cy="1231900"/>
                <a:chOff x="4244968" y="4559141"/>
                <a:chExt cx="1110298" cy="1232059"/>
              </a:xfrm>
            </p:grpSpPr>
            <p:sp>
              <p:nvSpPr>
                <p:cNvPr id="52" name="Oval 51"/>
                <p:cNvSpPr>
                  <a:spLocks noChangeAspect="1"/>
                </p:cNvSpPr>
                <p:nvPr/>
              </p:nvSpPr>
              <p:spPr bwMode="auto">
                <a:xfrm>
                  <a:off x="4707465" y="5077375"/>
                  <a:ext cx="183968" cy="1799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3" name="Isosceles Triangle 52"/>
                <p:cNvSpPr>
                  <a:spLocks noChangeAspect="1"/>
                </p:cNvSpPr>
                <p:nvPr/>
              </p:nvSpPr>
              <p:spPr bwMode="auto">
                <a:xfrm rot="5400000" flipV="1">
                  <a:off x="4808897" y="5711068"/>
                  <a:ext cx="104999" cy="90107"/>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4" name="Isosceles Triangle 53"/>
                <p:cNvSpPr>
                  <a:spLocks noChangeAspect="1"/>
                </p:cNvSpPr>
                <p:nvPr/>
              </p:nvSpPr>
              <p:spPr bwMode="auto">
                <a:xfrm rot="16200000" flipH="1" flipV="1">
                  <a:off x="4660596" y="4591697"/>
                  <a:ext cx="104999" cy="93863"/>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5" name="Oval 54"/>
                <p:cNvSpPr>
                  <a:spLocks noChangeAspect="1"/>
                </p:cNvSpPr>
                <p:nvPr/>
              </p:nvSpPr>
              <p:spPr>
                <a:xfrm>
                  <a:off x="4632375" y="5002375"/>
                  <a:ext cx="319129" cy="32249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56" name="Oval 55"/>
                <p:cNvSpPr>
                  <a:spLocks noChangeAspect="1"/>
                </p:cNvSpPr>
                <p:nvPr/>
              </p:nvSpPr>
              <p:spPr bwMode="auto">
                <a:xfrm>
                  <a:off x="4245663" y="4623629"/>
                  <a:ext cx="1163887" cy="114374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7" name="Rectangle 56"/>
                <p:cNvSpPr>
                  <a:spLocks noChangeAspect="1"/>
                </p:cNvSpPr>
                <p:nvPr/>
              </p:nvSpPr>
              <p:spPr bwMode="auto">
                <a:xfrm>
                  <a:off x="4666164" y="5703622"/>
                  <a:ext cx="120143" cy="119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58" name="Rectangle 57"/>
                <p:cNvSpPr>
                  <a:spLocks noChangeAspect="1"/>
                </p:cNvSpPr>
                <p:nvPr/>
              </p:nvSpPr>
              <p:spPr bwMode="auto">
                <a:xfrm>
                  <a:off x="4820099" y="4559878"/>
                  <a:ext cx="120143" cy="119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grpSp>
          <p:cxnSp>
            <p:nvCxnSpPr>
              <p:cNvPr id="46" name="Straight Connector 45"/>
              <p:cNvCxnSpPr/>
              <p:nvPr/>
            </p:nvCxnSpPr>
            <p:spPr>
              <a:xfrm rot="5400000">
                <a:off x="6018906" y="5014921"/>
                <a:ext cx="25646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08" name="Straight Arrow Connector 112"/>
              <p:cNvCxnSpPr>
                <a:cxnSpLocks noChangeShapeType="1"/>
              </p:cNvCxnSpPr>
              <p:nvPr/>
            </p:nvCxnSpPr>
            <p:spPr bwMode="auto">
              <a:xfrm rot="5400000">
                <a:off x="6243902" y="2894806"/>
                <a:ext cx="1524000" cy="1588"/>
              </a:xfrm>
              <a:prstGeom prst="straightConnector1">
                <a:avLst/>
              </a:prstGeom>
              <a:noFill/>
              <a:ln w="19050">
                <a:solidFill>
                  <a:schemeClr val="tx1"/>
                </a:solidFill>
                <a:round/>
                <a:headEnd type="arrow" w="med" len="med"/>
                <a:tailEnd type="arrow" w="med" len="med"/>
              </a:ln>
            </p:spPr>
          </p:cxnSp>
          <p:cxnSp>
            <p:nvCxnSpPr>
              <p:cNvPr id="32809" name="Straight Connector 117"/>
              <p:cNvCxnSpPr>
                <a:cxnSpLocks noChangeShapeType="1"/>
              </p:cNvCxnSpPr>
              <p:nvPr/>
            </p:nvCxnSpPr>
            <p:spPr bwMode="auto">
              <a:xfrm>
                <a:off x="6827308" y="2100263"/>
                <a:ext cx="304800" cy="0"/>
              </a:xfrm>
              <a:prstGeom prst="line">
                <a:avLst/>
              </a:prstGeom>
              <a:noFill/>
              <a:ln w="15875">
                <a:solidFill>
                  <a:schemeClr val="tx1"/>
                </a:solidFill>
                <a:round/>
                <a:headEnd/>
                <a:tailEnd/>
              </a:ln>
            </p:spPr>
          </p:cxnSp>
          <p:cxnSp>
            <p:nvCxnSpPr>
              <p:cNvPr id="32810" name="Straight Connector 118"/>
              <p:cNvCxnSpPr>
                <a:cxnSpLocks noChangeShapeType="1"/>
              </p:cNvCxnSpPr>
              <p:nvPr/>
            </p:nvCxnSpPr>
            <p:spPr bwMode="auto">
              <a:xfrm>
                <a:off x="6841596" y="3657600"/>
                <a:ext cx="304800" cy="0"/>
              </a:xfrm>
              <a:prstGeom prst="line">
                <a:avLst/>
              </a:prstGeom>
              <a:noFill/>
              <a:ln w="15875">
                <a:solidFill>
                  <a:schemeClr val="tx1"/>
                </a:solidFill>
                <a:round/>
                <a:headEnd/>
                <a:tailEnd/>
              </a:ln>
            </p:spPr>
          </p:cxnSp>
          <p:cxnSp>
            <p:nvCxnSpPr>
              <p:cNvPr id="32811" name="Straight Arrow Connector 119"/>
              <p:cNvCxnSpPr>
                <a:cxnSpLocks noChangeShapeType="1"/>
              </p:cNvCxnSpPr>
              <p:nvPr/>
            </p:nvCxnSpPr>
            <p:spPr bwMode="auto">
              <a:xfrm rot="5400000">
                <a:off x="6320102" y="4342606"/>
                <a:ext cx="1371600" cy="1588"/>
              </a:xfrm>
              <a:prstGeom prst="straightConnector1">
                <a:avLst/>
              </a:prstGeom>
              <a:noFill/>
              <a:ln w="19050">
                <a:solidFill>
                  <a:schemeClr val="tx1"/>
                </a:solidFill>
                <a:round/>
                <a:headEnd type="arrow" w="med" len="med"/>
                <a:tailEnd type="arrow" w="med" len="med"/>
              </a:ln>
            </p:spPr>
          </p:cxnSp>
          <p:cxnSp>
            <p:nvCxnSpPr>
              <p:cNvPr id="32812" name="Straight Connector 120"/>
              <p:cNvCxnSpPr>
                <a:cxnSpLocks noChangeShapeType="1"/>
              </p:cNvCxnSpPr>
              <p:nvPr/>
            </p:nvCxnSpPr>
            <p:spPr bwMode="auto">
              <a:xfrm>
                <a:off x="6852708" y="5018088"/>
                <a:ext cx="304800" cy="0"/>
              </a:xfrm>
              <a:prstGeom prst="line">
                <a:avLst/>
              </a:prstGeom>
              <a:noFill/>
              <a:ln w="15875">
                <a:solidFill>
                  <a:schemeClr val="tx1"/>
                </a:solidFill>
                <a:round/>
                <a:headEnd/>
                <a:tailEnd/>
              </a:ln>
            </p:spPr>
          </p:cxnSp>
        </p:grpSp>
        <p:grpSp>
          <p:nvGrpSpPr>
            <p:cNvPr id="32779" name="Group 88"/>
            <p:cNvGrpSpPr>
              <a:grpSpLocks/>
            </p:cNvGrpSpPr>
            <p:nvPr/>
          </p:nvGrpSpPr>
          <p:grpSpPr bwMode="auto">
            <a:xfrm>
              <a:off x="1135874" y="1438763"/>
              <a:ext cx="5232632" cy="3303921"/>
              <a:chOff x="2476500" y="3911600"/>
              <a:chExt cx="4052888" cy="2559438"/>
            </a:xfrm>
          </p:grpSpPr>
          <p:pic>
            <p:nvPicPr>
              <p:cNvPr id="32780" name="Picture 7" descr="IM07598.bmp"/>
              <p:cNvPicPr>
                <a:picLocks noChangeAspect="1"/>
              </p:cNvPicPr>
              <p:nvPr/>
            </p:nvPicPr>
            <p:blipFill>
              <a:blip r:embed="rId5"/>
              <a:srcRect/>
              <a:stretch>
                <a:fillRect/>
              </a:stretch>
            </p:blipFill>
            <p:spPr bwMode="auto">
              <a:xfrm>
                <a:off x="2476500" y="3911600"/>
                <a:ext cx="4052888" cy="2533650"/>
              </a:xfrm>
              <a:prstGeom prst="rect">
                <a:avLst/>
              </a:prstGeom>
              <a:noFill/>
              <a:ln w="9525">
                <a:noFill/>
                <a:miter lim="800000"/>
                <a:headEnd/>
                <a:tailEnd/>
              </a:ln>
            </p:spPr>
          </p:pic>
          <p:sp>
            <p:nvSpPr>
              <p:cNvPr id="32781" name="TextBox 11"/>
              <p:cNvSpPr txBox="1">
                <a:spLocks noChangeArrowheads="1"/>
              </p:cNvSpPr>
              <p:nvPr/>
            </p:nvSpPr>
            <p:spPr bwMode="auto">
              <a:xfrm>
                <a:off x="5358824" y="6161088"/>
                <a:ext cx="1167389" cy="309950"/>
              </a:xfrm>
              <a:prstGeom prst="rect">
                <a:avLst/>
              </a:prstGeom>
              <a:noFill/>
              <a:ln w="9525">
                <a:noFill/>
                <a:miter lim="800000"/>
                <a:headEnd/>
                <a:tailEnd/>
              </a:ln>
            </p:spPr>
            <p:txBody>
              <a:bodyPr>
                <a:spAutoFit/>
              </a:bodyPr>
              <a:lstStyle/>
              <a:p>
                <a:pPr>
                  <a:buFontTx/>
                  <a:buNone/>
                </a:pPr>
                <a:r>
                  <a:rPr lang="en-US" i="0">
                    <a:solidFill>
                      <a:schemeClr val="bg1"/>
                    </a:solidFill>
                  </a:rPr>
                  <a:t>t = 800 </a:t>
                </a:r>
                <a:r>
                  <a:rPr lang="el-GR" i="0">
                    <a:solidFill>
                      <a:schemeClr val="bg1"/>
                    </a:solidFill>
                  </a:rPr>
                  <a:t>μ</a:t>
                </a:r>
                <a:r>
                  <a:rPr lang="en-US" i="0">
                    <a:solidFill>
                      <a:schemeClr val="bg1"/>
                    </a:solidFill>
                  </a:rPr>
                  <a:t>s</a:t>
                </a:r>
              </a:p>
            </p:txBody>
          </p:sp>
          <p:sp>
            <p:nvSpPr>
              <p:cNvPr id="32782" name="Oval 36"/>
              <p:cNvSpPr>
                <a:spLocks noChangeArrowheads="1"/>
              </p:cNvSpPr>
              <p:nvPr/>
            </p:nvSpPr>
            <p:spPr bwMode="auto">
              <a:xfrm>
                <a:off x="3743325" y="4978400"/>
                <a:ext cx="152400" cy="304800"/>
              </a:xfrm>
              <a:prstGeom prst="ellipse">
                <a:avLst/>
              </a:prstGeom>
              <a:noFill/>
              <a:ln w="15875">
                <a:solidFill>
                  <a:schemeClr val="accent2"/>
                </a:solidFill>
                <a:round/>
                <a:headEnd/>
                <a:tailEnd type="triangle" w="med" len="med"/>
              </a:ln>
            </p:spPr>
            <p:txBody>
              <a:bodyPr lIns="0" tIns="0" rIns="0" bIns="0"/>
              <a:lstStyle/>
              <a:p>
                <a:pPr>
                  <a:buFontTx/>
                  <a:buNone/>
                </a:pPr>
                <a:endParaRPr lang="en-US"/>
              </a:p>
            </p:txBody>
          </p:sp>
          <p:cxnSp>
            <p:nvCxnSpPr>
              <p:cNvPr id="32783" name="Straight Arrow Connector 38"/>
              <p:cNvCxnSpPr>
                <a:cxnSpLocks noChangeShapeType="1"/>
              </p:cNvCxnSpPr>
              <p:nvPr/>
            </p:nvCxnSpPr>
            <p:spPr bwMode="auto">
              <a:xfrm>
                <a:off x="6019800" y="5130800"/>
                <a:ext cx="381000" cy="0"/>
              </a:xfrm>
              <a:prstGeom prst="straightConnector1">
                <a:avLst/>
              </a:prstGeom>
              <a:noFill/>
              <a:ln w="15875">
                <a:solidFill>
                  <a:schemeClr val="tx1"/>
                </a:solidFill>
                <a:round/>
                <a:headEnd/>
                <a:tailEnd type="arrow" w="med" len="med"/>
              </a:ln>
            </p:spPr>
          </p:cxnSp>
          <p:sp>
            <p:nvSpPr>
              <p:cNvPr id="32784" name="Oval 39"/>
              <p:cNvSpPr>
                <a:spLocks noChangeArrowheads="1"/>
              </p:cNvSpPr>
              <p:nvPr/>
            </p:nvSpPr>
            <p:spPr bwMode="auto">
              <a:xfrm rot="5400000">
                <a:off x="5673725" y="4978400"/>
                <a:ext cx="152400" cy="304800"/>
              </a:xfrm>
              <a:prstGeom prst="ellipse">
                <a:avLst/>
              </a:prstGeom>
              <a:noFill/>
              <a:ln w="15875">
                <a:solidFill>
                  <a:schemeClr val="accent2"/>
                </a:solidFill>
                <a:round/>
                <a:headEnd/>
                <a:tailEnd type="triangle" w="med" len="med"/>
              </a:ln>
            </p:spPr>
            <p:txBody>
              <a:bodyPr lIns="0" tIns="0" rIns="0" bIns="0"/>
              <a:lstStyle/>
              <a:p>
                <a:pPr>
                  <a:buFontTx/>
                  <a:buNone/>
                </a:pPr>
                <a:endParaRPr lang="en-US"/>
              </a:p>
            </p:txBody>
          </p:sp>
          <p:sp>
            <p:nvSpPr>
              <p:cNvPr id="24" name="TextBox 50"/>
              <p:cNvSpPr txBox="1">
                <a:spLocks noChangeArrowheads="1"/>
              </p:cNvSpPr>
              <p:nvPr/>
            </p:nvSpPr>
            <p:spPr bwMode="auto">
              <a:xfrm>
                <a:off x="4191323" y="4141242"/>
                <a:ext cx="2256813" cy="53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algn="ctr" eaLnBrk="1" hangingPunct="1">
                  <a:buFontTx/>
                  <a:buNone/>
                  <a:defRPr/>
                </a:pPr>
                <a:r>
                  <a:rPr lang="en-US" sz="1100" i="0" dirty="0">
                    <a:solidFill>
                      <a:schemeClr val="bg1"/>
                    </a:solidFill>
                  </a:rPr>
                  <a:t>Struck </a:t>
                </a:r>
                <a:r>
                  <a:rPr lang="en-US" sz="1050" i="0" dirty="0">
                    <a:solidFill>
                      <a:schemeClr val="bg1"/>
                    </a:solidFill>
                  </a:rPr>
                  <a:t>Granule</a:t>
                </a:r>
                <a:r>
                  <a:rPr lang="en-US" sz="1100" i="0" dirty="0">
                    <a:solidFill>
                      <a:schemeClr val="bg1"/>
                    </a:solidFill>
                  </a:rPr>
                  <a:t> Horizontally</a:t>
                </a:r>
              </a:p>
              <a:p>
                <a:pPr algn="ctr" eaLnBrk="1" hangingPunct="1">
                  <a:buFontTx/>
                  <a:buNone/>
                  <a:defRPr/>
                </a:pPr>
                <a:r>
                  <a:rPr lang="en-US" sz="1100" i="0" dirty="0">
                    <a:solidFill>
                      <a:schemeClr val="bg1"/>
                    </a:solidFill>
                  </a:rPr>
                  <a:t>Redirected at 70 m/s</a:t>
                </a:r>
              </a:p>
            </p:txBody>
          </p:sp>
          <p:cxnSp>
            <p:nvCxnSpPr>
              <p:cNvPr id="32786" name="Straight Arrow Connector 52"/>
              <p:cNvCxnSpPr>
                <a:cxnSpLocks noChangeShapeType="1"/>
                <a:stCxn id="24" idx="2"/>
              </p:cNvCxnSpPr>
              <p:nvPr/>
            </p:nvCxnSpPr>
            <p:spPr bwMode="auto">
              <a:xfrm>
                <a:off x="5318919" y="4681184"/>
                <a:ext cx="396081" cy="297217"/>
              </a:xfrm>
              <a:prstGeom prst="straightConnector1">
                <a:avLst/>
              </a:prstGeom>
              <a:noFill/>
              <a:ln w="15875">
                <a:solidFill>
                  <a:schemeClr val="bg1"/>
                </a:solidFill>
                <a:round/>
                <a:headEnd/>
                <a:tailEnd type="arrow" w="med" len="med"/>
              </a:ln>
            </p:spPr>
          </p:cxnSp>
        </p:grpSp>
      </p:grpSp>
      <p:pic>
        <p:nvPicPr>
          <p:cNvPr id="32771" name="Picture 75"/>
          <p:cNvPicPr>
            <a:picLocks noChangeAspect="1"/>
          </p:cNvPicPr>
          <p:nvPr/>
        </p:nvPicPr>
        <p:blipFill>
          <a:blip r:embed="rId6"/>
          <a:srcRect/>
          <a:stretch>
            <a:fillRect/>
          </a:stretch>
        </p:blipFill>
        <p:spPr bwMode="auto">
          <a:xfrm>
            <a:off x="4470400" y="1157288"/>
            <a:ext cx="2957513" cy="2325687"/>
          </a:xfrm>
          <a:prstGeom prst="rect">
            <a:avLst/>
          </a:prstGeom>
          <a:noFill/>
          <a:ln w="9525">
            <a:noFill/>
            <a:miter lim="800000"/>
            <a:headEnd/>
            <a:tailEnd/>
          </a:ln>
        </p:spPr>
      </p:pic>
      <p:sp>
        <p:nvSpPr>
          <p:cNvPr id="32772" name="Rectangle 7"/>
          <p:cNvSpPr>
            <a:spLocks noChangeArrowheads="1"/>
          </p:cNvSpPr>
          <p:nvPr/>
        </p:nvSpPr>
        <p:spPr bwMode="auto">
          <a:xfrm>
            <a:off x="101600" y="4152900"/>
            <a:ext cx="9017000" cy="2311400"/>
          </a:xfrm>
          <a:prstGeom prst="rect">
            <a:avLst/>
          </a:prstGeom>
          <a:noFill/>
          <a:ln w="15875">
            <a:solidFill>
              <a:schemeClr val="tx1"/>
            </a:solidFill>
            <a:round/>
            <a:headEnd/>
            <a:tailEnd type="triangle" w="med" len="med"/>
          </a:ln>
        </p:spPr>
        <p:txBody>
          <a:bodyPr lIns="0" tIns="0" rIns="0" bIns="0"/>
          <a:lstStyle/>
          <a:p>
            <a:endParaRPr lang="en-US"/>
          </a:p>
        </p:txBody>
      </p:sp>
      <p:sp>
        <p:nvSpPr>
          <p:cNvPr id="32773" name="TextBox 1"/>
          <p:cNvSpPr txBox="1">
            <a:spLocks noChangeArrowheads="1"/>
          </p:cNvSpPr>
          <p:nvPr/>
        </p:nvSpPr>
        <p:spPr bwMode="auto">
          <a:xfrm>
            <a:off x="4183063" y="873125"/>
            <a:ext cx="3698875" cy="369888"/>
          </a:xfrm>
          <a:prstGeom prst="rect">
            <a:avLst/>
          </a:prstGeom>
          <a:noFill/>
          <a:ln w="9525">
            <a:noFill/>
            <a:miter lim="800000"/>
            <a:headEnd/>
            <a:tailEnd/>
          </a:ln>
        </p:spPr>
        <p:txBody>
          <a:bodyPr wrap="none">
            <a:spAutoFit/>
          </a:bodyPr>
          <a:lstStyle/>
          <a:p>
            <a:pPr>
              <a:buFontTx/>
              <a:buNone/>
            </a:pPr>
            <a:r>
              <a:rPr lang="en-US" sz="1800" i="0">
                <a:solidFill>
                  <a:schemeClr val="tx1"/>
                </a:solidFill>
                <a:latin typeface="Arial" pitchFamily="34" charset="0"/>
              </a:rPr>
              <a:t>New Upward Evaporating LITER</a:t>
            </a:r>
          </a:p>
        </p:txBody>
      </p:sp>
      <p:sp>
        <p:nvSpPr>
          <p:cNvPr id="32774"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spcBef>
                <a:spcPct val="0"/>
              </a:spcBef>
              <a:buFontTx/>
              <a:buNone/>
            </a:pPr>
            <a:r>
              <a:rPr lang="en-US" sz="2800" i="0">
                <a:solidFill>
                  <a:srgbClr val="FF0000"/>
                </a:solidFill>
                <a:latin typeface="Helvetica Neue" charset="0"/>
                <a:ea typeface="ヒラギノ角ゴ Pro W3" charset="-128"/>
              </a:rPr>
              <a:t>NSTX-U Lithium Capability During Initial Two Years</a:t>
            </a:r>
          </a:p>
          <a:p>
            <a:pPr algn="ctr" eaLnBrk="0" hangingPunct="0">
              <a:spcBef>
                <a:spcPct val="0"/>
              </a:spcBef>
              <a:buFontTx/>
              <a:buNone/>
            </a:pPr>
            <a:r>
              <a:rPr lang="en-US" sz="2800" i="0">
                <a:solidFill>
                  <a:srgbClr val="0000FF"/>
                </a:solidFill>
                <a:latin typeface="Helvetica Neue" charset="0"/>
                <a:ea typeface="ヒラギノ角ゴ Pro W3" charset="-128"/>
              </a:rPr>
              <a:t>Lithium Evaporators and Granular Injector</a:t>
            </a:r>
          </a:p>
        </p:txBody>
      </p:sp>
      <p:sp>
        <p:nvSpPr>
          <p:cNvPr id="32775" name="TextBox 81"/>
          <p:cNvSpPr txBox="1">
            <a:spLocks noChangeArrowheads="1"/>
          </p:cNvSpPr>
          <p:nvPr/>
        </p:nvSpPr>
        <p:spPr bwMode="auto">
          <a:xfrm>
            <a:off x="190500" y="4191000"/>
            <a:ext cx="3759200" cy="2197100"/>
          </a:xfrm>
          <a:prstGeom prst="rect">
            <a:avLst/>
          </a:prstGeom>
          <a:noFill/>
          <a:ln w="9525">
            <a:noFill/>
            <a:miter lim="800000"/>
            <a:headEnd/>
            <a:tailEnd/>
          </a:ln>
        </p:spPr>
        <p:txBody>
          <a:bodyPr>
            <a:spAutoFit/>
          </a:bodyPr>
          <a:lstStyle/>
          <a:p>
            <a:pPr>
              <a:buFontTx/>
              <a:buNone/>
            </a:pPr>
            <a:r>
              <a:rPr lang="en-US" sz="1800" i="0">
                <a:solidFill>
                  <a:srgbClr val="000000"/>
                </a:solidFill>
                <a:latin typeface="Helvetica Neue" charset="0"/>
              </a:rPr>
              <a:t>NSTX-U lithium granular injector </a:t>
            </a:r>
          </a:p>
          <a:p>
            <a:pPr algn="ctr">
              <a:buFontTx/>
              <a:buNone/>
            </a:pPr>
            <a:r>
              <a:rPr lang="en-US" sz="1800" i="0">
                <a:solidFill>
                  <a:srgbClr val="000000"/>
                </a:solidFill>
                <a:latin typeface="Helvetica Neue" charset="0"/>
              </a:rPr>
              <a:t>for ELM pacing</a:t>
            </a:r>
          </a:p>
          <a:p>
            <a:pPr>
              <a:buFontTx/>
              <a:buNone/>
            </a:pPr>
            <a:r>
              <a:rPr lang="en-US" sz="1800" i="0">
                <a:solidFill>
                  <a:srgbClr val="1238FF"/>
                </a:solidFill>
                <a:latin typeface="Helvetica Neue" charset="0"/>
              </a:rPr>
              <a:t>• High frequency ELM pacing with a relatively simple tool.</a:t>
            </a:r>
          </a:p>
          <a:p>
            <a:pPr>
              <a:buFontTx/>
              <a:buNone/>
            </a:pPr>
            <a:r>
              <a:rPr lang="en-US" sz="1800" i="0">
                <a:solidFill>
                  <a:srgbClr val="1238FF"/>
                </a:solidFill>
                <a:latin typeface="Helvetica Neue" charset="0"/>
              </a:rPr>
              <a:t>• ELM pacing successfully demonstrated on EAST  (D. Mansfield, IAEA 2012)</a:t>
            </a:r>
          </a:p>
        </p:txBody>
      </p:sp>
      <p:sp>
        <p:nvSpPr>
          <p:cNvPr id="32776" name="TextBox 82"/>
          <p:cNvSpPr txBox="1">
            <a:spLocks noChangeArrowheads="1"/>
          </p:cNvSpPr>
          <p:nvPr/>
        </p:nvSpPr>
        <p:spPr bwMode="auto">
          <a:xfrm>
            <a:off x="4051300" y="3454400"/>
            <a:ext cx="5219700" cy="584200"/>
          </a:xfrm>
          <a:prstGeom prst="rect">
            <a:avLst/>
          </a:prstGeom>
          <a:noFill/>
          <a:ln w="9525">
            <a:noFill/>
            <a:miter lim="800000"/>
            <a:headEnd/>
            <a:tailEnd/>
          </a:ln>
        </p:spPr>
        <p:txBody>
          <a:bodyPr>
            <a:spAutoFit/>
          </a:bodyPr>
          <a:lstStyle/>
          <a:p>
            <a:pPr>
              <a:buFontTx/>
              <a:buNone/>
            </a:pPr>
            <a:r>
              <a:rPr lang="en-US" sz="1600" i="0">
                <a:solidFill>
                  <a:srgbClr val="1238FF"/>
                </a:solidFill>
                <a:latin typeface="Helvetica Neue" charset="0"/>
              </a:rPr>
              <a:t>• Upward Evaporating LITER to increase Li coverage for increased plasma performance</a:t>
            </a:r>
          </a:p>
        </p:txBody>
      </p:sp>
      <p:sp>
        <p:nvSpPr>
          <p:cNvPr id="76" name="Slide Number Placeholder 3"/>
          <p:cNvSpPr>
            <a:spLocks noGrp="1"/>
          </p:cNvSpPr>
          <p:nvPr>
            <p:ph type="sldNum" sz="quarter" idx="12"/>
          </p:nvPr>
        </p:nvSpPr>
        <p:spPr>
          <a:xfrm>
            <a:off x="8467725" y="6600825"/>
            <a:ext cx="676275" cy="257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fld id="{B92BDBA7-61C1-4F66-84FD-F48D6511EB91}" type="slidenum">
              <a:rPr lang="en-US" sz="1000"/>
              <a:pPr/>
              <a:t>10</a:t>
            </a:fld>
            <a:endParaRPr lang="en-US" sz="100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spcBef>
                <a:spcPct val="0"/>
              </a:spcBef>
              <a:buFontTx/>
              <a:buNone/>
            </a:pPr>
            <a:r>
              <a:rPr lang="en-US" sz="2800" i="0">
                <a:solidFill>
                  <a:srgbClr val="FF0000"/>
                </a:solidFill>
                <a:latin typeface="Arial" pitchFamily="34" charset="0"/>
              </a:rPr>
              <a:t>Enhanced Capability for PMI Research</a:t>
            </a:r>
            <a:endParaRPr lang="en-US" sz="2800" i="0">
              <a:solidFill>
                <a:srgbClr val="0000FF"/>
              </a:solidFill>
              <a:latin typeface="Arial" pitchFamily="34" charset="0"/>
            </a:endParaRPr>
          </a:p>
          <a:p>
            <a:pPr algn="ctr" eaLnBrk="0" hangingPunct="0">
              <a:spcBef>
                <a:spcPct val="0"/>
              </a:spcBef>
              <a:buFontTx/>
              <a:buNone/>
            </a:pPr>
            <a:r>
              <a:rPr lang="en-US" sz="2800" i="0">
                <a:solidFill>
                  <a:srgbClr val="0000FF"/>
                </a:solidFill>
                <a:latin typeface="Arial" pitchFamily="34" charset="0"/>
              </a:rPr>
              <a:t>Multi-Institutional Contributions</a:t>
            </a:r>
            <a:endParaRPr lang="en-US" sz="2400" i="0">
              <a:solidFill>
                <a:srgbClr val="FF0000"/>
              </a:solidFill>
              <a:latin typeface="Arial" pitchFamily="34" charset="0"/>
            </a:endParaRPr>
          </a:p>
          <a:p>
            <a:pPr algn="ctr" eaLnBrk="0" hangingPunct="0">
              <a:spcBef>
                <a:spcPct val="0"/>
              </a:spcBef>
              <a:buFontTx/>
              <a:buNone/>
            </a:pPr>
            <a:endParaRPr lang="en-US" sz="2000" i="0">
              <a:solidFill>
                <a:srgbClr val="0B21FF"/>
              </a:solidFill>
              <a:latin typeface="Arial" pitchFamily="34" charset="0"/>
            </a:endParaRPr>
          </a:p>
        </p:txBody>
      </p:sp>
      <p:sp>
        <p:nvSpPr>
          <p:cNvPr id="33794" name="Text Box 122"/>
          <p:cNvSpPr txBox="1">
            <a:spLocks noChangeArrowheads="1"/>
          </p:cNvSpPr>
          <p:nvPr/>
        </p:nvSpPr>
        <p:spPr bwMode="auto">
          <a:xfrm>
            <a:off x="8664575" y="1624013"/>
            <a:ext cx="431800" cy="182562"/>
          </a:xfrm>
          <a:prstGeom prst="rect">
            <a:avLst/>
          </a:prstGeom>
          <a:noFill/>
          <a:ln w="15875">
            <a:noFill/>
            <a:miter lim="800000"/>
            <a:headEnd/>
            <a:tailEnd/>
          </a:ln>
        </p:spPr>
        <p:txBody>
          <a:bodyPr wrap="none" lIns="0" tIns="0" rIns="0" bIns="0">
            <a:spAutoFit/>
          </a:bodyPr>
          <a:lstStyle/>
          <a:p>
            <a:pPr marL="177800" indent="-177800">
              <a:buFontTx/>
              <a:buNone/>
            </a:pPr>
            <a:r>
              <a:rPr lang="en-US">
                <a:solidFill>
                  <a:schemeClr val="bg1"/>
                </a:solidFill>
              </a:rPr>
              <a:t>ORNL</a:t>
            </a:r>
          </a:p>
        </p:txBody>
      </p:sp>
      <p:pic>
        <p:nvPicPr>
          <p:cNvPr id="33795" name="Picture 132"/>
          <p:cNvPicPr>
            <a:picLocks noChangeAspect="1" noChangeArrowheads="1"/>
          </p:cNvPicPr>
          <p:nvPr/>
        </p:nvPicPr>
        <p:blipFill>
          <a:blip r:embed="rId3"/>
          <a:srcRect r="15723" b="2927"/>
          <a:stretch>
            <a:fillRect/>
          </a:stretch>
        </p:blipFill>
        <p:spPr bwMode="auto">
          <a:xfrm>
            <a:off x="254000" y="2946400"/>
            <a:ext cx="1333500" cy="3497263"/>
          </a:xfrm>
          <a:prstGeom prst="rect">
            <a:avLst/>
          </a:prstGeom>
          <a:noFill/>
          <a:ln w="9525">
            <a:noFill/>
            <a:miter lim="800000"/>
            <a:headEnd/>
            <a:tailEnd/>
          </a:ln>
        </p:spPr>
      </p:pic>
      <p:sp>
        <p:nvSpPr>
          <p:cNvPr id="33796" name="Rectangle 133"/>
          <p:cNvSpPr>
            <a:spLocks noChangeArrowheads="1"/>
          </p:cNvSpPr>
          <p:nvPr/>
        </p:nvSpPr>
        <p:spPr bwMode="auto">
          <a:xfrm>
            <a:off x="-228600" y="2933700"/>
            <a:ext cx="1879600" cy="179388"/>
          </a:xfrm>
          <a:prstGeom prst="rect">
            <a:avLst/>
          </a:prstGeom>
          <a:noFill/>
          <a:ln w="15875">
            <a:noFill/>
            <a:miter lim="800000"/>
            <a:headEnd/>
            <a:tailEnd/>
          </a:ln>
        </p:spPr>
        <p:txBody>
          <a:bodyPr lIns="0" tIns="0" rIns="0" bIns="0">
            <a:spAutoFit/>
          </a:bodyPr>
          <a:lstStyle/>
          <a:p>
            <a:pPr lvl="1" algn="ctr" eaLnBrk="0" hangingPunct="0">
              <a:lnSpc>
                <a:spcPct val="80000"/>
              </a:lnSpc>
              <a:buFontTx/>
              <a:buNone/>
            </a:pPr>
            <a:r>
              <a:rPr lang="en-US" sz="1400" i="0">
                <a:solidFill>
                  <a:srgbClr val="081DFF"/>
                </a:solidFill>
              </a:rPr>
              <a:t>Lithium CHERS</a:t>
            </a:r>
          </a:p>
        </p:txBody>
      </p:sp>
      <p:sp>
        <p:nvSpPr>
          <p:cNvPr id="33797" name="Text Box 13"/>
          <p:cNvSpPr txBox="1">
            <a:spLocks noChangeArrowheads="1"/>
          </p:cNvSpPr>
          <p:nvPr/>
        </p:nvSpPr>
        <p:spPr bwMode="auto">
          <a:xfrm>
            <a:off x="4684713" y="1074738"/>
            <a:ext cx="3811587" cy="569912"/>
          </a:xfrm>
          <a:prstGeom prst="rect">
            <a:avLst/>
          </a:prstGeom>
          <a:solidFill>
            <a:srgbClr val="FFFFFF"/>
          </a:solidFill>
          <a:ln w="9525">
            <a:noFill/>
            <a:miter lim="800000"/>
            <a:headEnd/>
            <a:tailEnd/>
          </a:ln>
        </p:spPr>
        <p:txBody>
          <a:bodyPr/>
          <a:lstStyle/>
          <a:p>
            <a:pPr>
              <a:buFontTx/>
              <a:buNone/>
            </a:pPr>
            <a:r>
              <a:rPr lang="en-US" sz="1400" i="0"/>
              <a:t>Divertor Imaging</a:t>
            </a:r>
          </a:p>
          <a:p>
            <a:pPr>
              <a:buFontTx/>
              <a:buNone/>
            </a:pPr>
            <a:r>
              <a:rPr lang="en-US" sz="1400" i="0"/>
              <a:t>Spectrometer</a:t>
            </a:r>
            <a:endParaRPr lang="en-US" sz="1400" i="0">
              <a:solidFill>
                <a:srgbClr val="081DFF"/>
              </a:solidFill>
              <a:latin typeface="Helvetica Neue" charset="0"/>
              <a:ea typeface="ヒラギノ角ゴ Pro W3" charset="-128"/>
            </a:endParaRPr>
          </a:p>
        </p:txBody>
      </p:sp>
      <p:sp>
        <p:nvSpPr>
          <p:cNvPr id="33798" name="Rectangle 151"/>
          <p:cNvSpPr>
            <a:spLocks noChangeArrowheads="1"/>
          </p:cNvSpPr>
          <p:nvPr/>
        </p:nvSpPr>
        <p:spPr bwMode="auto">
          <a:xfrm>
            <a:off x="4056063" y="4535488"/>
            <a:ext cx="2378075" cy="307975"/>
          </a:xfrm>
          <a:prstGeom prst="rect">
            <a:avLst/>
          </a:prstGeom>
          <a:noFill/>
          <a:ln w="9525">
            <a:noFill/>
            <a:miter lim="800000"/>
            <a:headEnd/>
            <a:tailEnd/>
          </a:ln>
        </p:spPr>
        <p:txBody>
          <a:bodyPr wrap="none">
            <a:spAutoFit/>
          </a:bodyPr>
          <a:lstStyle/>
          <a:p>
            <a:pPr>
              <a:buFontTx/>
              <a:buNone/>
            </a:pPr>
            <a:r>
              <a:rPr lang="en-US" sz="1400" i="0">
                <a:solidFill>
                  <a:srgbClr val="008000"/>
                </a:solidFill>
              </a:rPr>
              <a:t>Dual-band fast IR Camera</a:t>
            </a:r>
          </a:p>
        </p:txBody>
      </p:sp>
      <p:sp>
        <p:nvSpPr>
          <p:cNvPr id="33799" name="Rectangle 157"/>
          <p:cNvSpPr>
            <a:spLocks noChangeArrowheads="1"/>
          </p:cNvSpPr>
          <p:nvPr/>
        </p:nvSpPr>
        <p:spPr bwMode="auto">
          <a:xfrm>
            <a:off x="6570663" y="1033463"/>
            <a:ext cx="2141537" cy="738187"/>
          </a:xfrm>
          <a:prstGeom prst="rect">
            <a:avLst/>
          </a:prstGeom>
          <a:noFill/>
          <a:ln w="9525">
            <a:noFill/>
            <a:miter lim="800000"/>
            <a:headEnd/>
            <a:tailEnd/>
          </a:ln>
        </p:spPr>
        <p:txBody>
          <a:bodyPr>
            <a:spAutoFit/>
          </a:bodyPr>
          <a:lstStyle/>
          <a:p>
            <a:pPr>
              <a:buFontTx/>
              <a:buNone/>
            </a:pPr>
            <a:r>
              <a:rPr lang="en-US" sz="1400" i="0">
                <a:solidFill>
                  <a:srgbClr val="0000FF"/>
                </a:solidFill>
              </a:rPr>
              <a:t>Two fast 2D visible and IR cameras with full divertor coverage</a:t>
            </a:r>
            <a:endParaRPr lang="en-US" sz="1400">
              <a:solidFill>
                <a:srgbClr val="0000FF"/>
              </a:solidFill>
            </a:endParaRPr>
          </a:p>
        </p:txBody>
      </p:sp>
      <p:pic>
        <p:nvPicPr>
          <p:cNvPr id="33800" name="Picture 21" descr="gnugnu.bmp"/>
          <p:cNvPicPr>
            <a:picLocks noChangeAspect="1"/>
          </p:cNvPicPr>
          <p:nvPr/>
        </p:nvPicPr>
        <p:blipFill>
          <a:blip r:embed="rId4"/>
          <a:srcRect/>
          <a:stretch>
            <a:fillRect/>
          </a:stretch>
        </p:blipFill>
        <p:spPr bwMode="auto">
          <a:xfrm>
            <a:off x="6777038" y="2087563"/>
            <a:ext cx="1362075" cy="1117600"/>
          </a:xfrm>
          <a:prstGeom prst="rect">
            <a:avLst/>
          </a:prstGeom>
          <a:noFill/>
          <a:ln w="9525">
            <a:noFill/>
            <a:miter lim="800000"/>
            <a:headEnd/>
            <a:tailEnd/>
          </a:ln>
        </p:spPr>
      </p:pic>
      <p:sp>
        <p:nvSpPr>
          <p:cNvPr id="33801" name="Rectangle 18"/>
          <p:cNvSpPr>
            <a:spLocks noChangeArrowheads="1"/>
          </p:cNvSpPr>
          <p:nvPr/>
        </p:nvSpPr>
        <p:spPr bwMode="auto">
          <a:xfrm>
            <a:off x="6789738" y="2141538"/>
            <a:ext cx="550862" cy="261937"/>
          </a:xfrm>
          <a:prstGeom prst="rect">
            <a:avLst/>
          </a:prstGeom>
          <a:noFill/>
          <a:ln w="9525">
            <a:noFill/>
            <a:miter lim="800000"/>
            <a:headEnd/>
            <a:tailEnd/>
          </a:ln>
        </p:spPr>
        <p:txBody>
          <a:bodyPr>
            <a:spAutoFit/>
          </a:bodyPr>
          <a:lstStyle/>
          <a:p>
            <a:pPr>
              <a:buFontTx/>
              <a:buNone/>
            </a:pPr>
            <a:r>
              <a:rPr lang="en-US" sz="1100" i="0">
                <a:solidFill>
                  <a:schemeClr val="bg1"/>
                </a:solidFill>
              </a:rPr>
              <a:t>Li I</a:t>
            </a:r>
            <a:endParaRPr lang="en-US" sz="1100">
              <a:solidFill>
                <a:schemeClr val="bg1"/>
              </a:solidFill>
            </a:endParaRPr>
          </a:p>
        </p:txBody>
      </p:sp>
      <p:pic>
        <p:nvPicPr>
          <p:cNvPr id="33802" name="Picture 15" descr="gnu.bmp"/>
          <p:cNvPicPr>
            <a:picLocks noChangeAspect="1"/>
          </p:cNvPicPr>
          <p:nvPr/>
        </p:nvPicPr>
        <p:blipFill>
          <a:blip r:embed="rId5"/>
          <a:srcRect/>
          <a:stretch>
            <a:fillRect/>
          </a:stretch>
        </p:blipFill>
        <p:spPr bwMode="auto">
          <a:xfrm>
            <a:off x="6777038" y="3195638"/>
            <a:ext cx="1366837" cy="1109662"/>
          </a:xfrm>
          <a:prstGeom prst="rect">
            <a:avLst/>
          </a:prstGeom>
          <a:noFill/>
          <a:ln w="9525">
            <a:noFill/>
            <a:miter lim="800000"/>
            <a:headEnd/>
            <a:tailEnd/>
          </a:ln>
        </p:spPr>
      </p:pic>
      <p:sp>
        <p:nvSpPr>
          <p:cNvPr id="33803" name="Rectangle 19"/>
          <p:cNvSpPr>
            <a:spLocks noChangeArrowheads="1"/>
          </p:cNvSpPr>
          <p:nvPr/>
        </p:nvSpPr>
        <p:spPr bwMode="auto">
          <a:xfrm>
            <a:off x="6824663" y="3259138"/>
            <a:ext cx="769937" cy="261937"/>
          </a:xfrm>
          <a:prstGeom prst="rect">
            <a:avLst/>
          </a:prstGeom>
          <a:noFill/>
          <a:ln w="9525">
            <a:noFill/>
            <a:miter lim="800000"/>
            <a:headEnd/>
            <a:tailEnd/>
          </a:ln>
        </p:spPr>
        <p:txBody>
          <a:bodyPr>
            <a:spAutoFit/>
          </a:bodyPr>
          <a:lstStyle/>
          <a:p>
            <a:pPr>
              <a:buFontTx/>
              <a:buNone/>
            </a:pPr>
            <a:r>
              <a:rPr lang="en-US" sz="1100" i="0">
                <a:solidFill>
                  <a:schemeClr val="bg1"/>
                </a:solidFill>
              </a:rPr>
              <a:t>C II</a:t>
            </a:r>
          </a:p>
        </p:txBody>
      </p:sp>
      <p:pic>
        <p:nvPicPr>
          <p:cNvPr id="33804" name="Picture 55"/>
          <p:cNvPicPr>
            <a:picLocks noChangeAspect="1"/>
          </p:cNvPicPr>
          <p:nvPr/>
        </p:nvPicPr>
        <p:blipFill>
          <a:blip r:embed="rId6"/>
          <a:srcRect l="5624" r="7735"/>
          <a:stretch>
            <a:fillRect/>
          </a:stretch>
        </p:blipFill>
        <p:spPr bwMode="auto">
          <a:xfrm>
            <a:off x="6623050" y="4660900"/>
            <a:ext cx="1789113" cy="1549400"/>
          </a:xfrm>
          <a:prstGeom prst="rect">
            <a:avLst/>
          </a:prstGeom>
          <a:noFill/>
          <a:ln w="9525">
            <a:noFill/>
            <a:miter lim="800000"/>
            <a:headEnd/>
            <a:tailEnd/>
          </a:ln>
        </p:spPr>
      </p:pic>
      <p:sp>
        <p:nvSpPr>
          <p:cNvPr id="33805" name="Rectangle 57"/>
          <p:cNvSpPr>
            <a:spLocks noChangeArrowheads="1"/>
          </p:cNvSpPr>
          <p:nvPr/>
        </p:nvSpPr>
        <p:spPr bwMode="auto">
          <a:xfrm>
            <a:off x="6257925" y="4141788"/>
            <a:ext cx="2822575" cy="523875"/>
          </a:xfrm>
          <a:prstGeom prst="rect">
            <a:avLst/>
          </a:prstGeom>
          <a:solidFill>
            <a:srgbClr val="FFFFF1"/>
          </a:solidFill>
          <a:ln w="9525">
            <a:noFill/>
            <a:miter lim="800000"/>
            <a:headEnd/>
            <a:tailEnd/>
          </a:ln>
        </p:spPr>
        <p:txBody>
          <a:bodyPr>
            <a:spAutoFit/>
          </a:bodyPr>
          <a:lstStyle/>
          <a:p>
            <a:pPr algn="ctr">
              <a:buFontTx/>
              <a:buNone/>
            </a:pPr>
            <a:r>
              <a:rPr lang="en-US" sz="1400">
                <a:solidFill>
                  <a:srgbClr val="FF3300"/>
                </a:solidFill>
              </a:rPr>
              <a:t>MAPP probe for between-shots surface analysis</a:t>
            </a:r>
          </a:p>
        </p:txBody>
      </p:sp>
      <p:sp>
        <p:nvSpPr>
          <p:cNvPr id="33806" name="Text Box 58"/>
          <p:cNvSpPr txBox="1">
            <a:spLocks noChangeArrowheads="1"/>
          </p:cNvSpPr>
          <p:nvPr/>
        </p:nvSpPr>
        <p:spPr bwMode="auto">
          <a:xfrm>
            <a:off x="6578600" y="1790700"/>
            <a:ext cx="1828800" cy="307975"/>
          </a:xfrm>
          <a:prstGeom prst="rect">
            <a:avLst/>
          </a:prstGeom>
          <a:solidFill>
            <a:srgbClr val="DBE396"/>
          </a:solidFill>
          <a:ln w="9525">
            <a:noFill/>
            <a:miter lim="800000"/>
            <a:headEnd/>
            <a:tailEnd/>
          </a:ln>
        </p:spPr>
        <p:txBody>
          <a:bodyPr>
            <a:spAutoFit/>
          </a:bodyPr>
          <a:lstStyle/>
          <a:p>
            <a:pPr eaLnBrk="0" hangingPunct="0">
              <a:spcBef>
                <a:spcPct val="0"/>
              </a:spcBef>
              <a:buFontTx/>
              <a:buNone/>
            </a:pPr>
            <a:r>
              <a:rPr lang="en-US" sz="1400" i="0">
                <a:solidFill>
                  <a:schemeClr val="tx1"/>
                </a:solidFill>
              </a:rPr>
              <a:t>LLNL, ORNL, UT-K</a:t>
            </a:r>
          </a:p>
        </p:txBody>
      </p:sp>
      <p:sp>
        <p:nvSpPr>
          <p:cNvPr id="33807" name="Text Box 58"/>
          <p:cNvSpPr txBox="1">
            <a:spLocks noChangeArrowheads="1"/>
          </p:cNvSpPr>
          <p:nvPr/>
        </p:nvSpPr>
        <p:spPr bwMode="auto">
          <a:xfrm>
            <a:off x="6959600" y="6184900"/>
            <a:ext cx="1308100" cy="307975"/>
          </a:xfrm>
          <a:prstGeom prst="rect">
            <a:avLst/>
          </a:prstGeom>
          <a:solidFill>
            <a:srgbClr val="DBE396"/>
          </a:solidFill>
          <a:ln w="9525">
            <a:noFill/>
            <a:miter lim="800000"/>
            <a:headEnd/>
            <a:tailEnd/>
          </a:ln>
        </p:spPr>
        <p:txBody>
          <a:bodyPr>
            <a:spAutoFit/>
          </a:bodyPr>
          <a:lstStyle/>
          <a:p>
            <a:pPr eaLnBrk="0" hangingPunct="0">
              <a:spcBef>
                <a:spcPct val="0"/>
              </a:spcBef>
              <a:buFontTx/>
              <a:buNone/>
            </a:pPr>
            <a:r>
              <a:rPr lang="en-US" sz="1400" i="0">
                <a:solidFill>
                  <a:schemeClr val="tx1"/>
                </a:solidFill>
              </a:rPr>
              <a:t>Purdue U.</a:t>
            </a:r>
          </a:p>
        </p:txBody>
      </p:sp>
      <p:pic>
        <p:nvPicPr>
          <p:cNvPr id="33808" name="Picture 29"/>
          <p:cNvPicPr>
            <a:picLocks noChangeAspect="1"/>
          </p:cNvPicPr>
          <p:nvPr/>
        </p:nvPicPr>
        <p:blipFill>
          <a:blip r:embed="rId7"/>
          <a:srcRect/>
          <a:stretch>
            <a:fillRect/>
          </a:stretch>
        </p:blipFill>
        <p:spPr bwMode="auto">
          <a:xfrm>
            <a:off x="3371850" y="1604963"/>
            <a:ext cx="2838450" cy="2916237"/>
          </a:xfrm>
          <a:prstGeom prst="rect">
            <a:avLst/>
          </a:prstGeom>
          <a:noFill/>
          <a:ln w="9525">
            <a:noFill/>
            <a:miter lim="800000"/>
            <a:headEnd/>
            <a:tailEnd/>
          </a:ln>
        </p:spPr>
      </p:pic>
      <p:sp>
        <p:nvSpPr>
          <p:cNvPr id="33809" name="Text Box 58"/>
          <p:cNvSpPr txBox="1">
            <a:spLocks noChangeArrowheads="1"/>
          </p:cNvSpPr>
          <p:nvPr/>
        </p:nvSpPr>
        <p:spPr bwMode="auto">
          <a:xfrm>
            <a:off x="5930900" y="2260600"/>
            <a:ext cx="685800" cy="307975"/>
          </a:xfrm>
          <a:prstGeom prst="rect">
            <a:avLst/>
          </a:prstGeom>
          <a:solidFill>
            <a:srgbClr val="DBE396"/>
          </a:solidFill>
          <a:ln w="9525">
            <a:noFill/>
            <a:miter lim="800000"/>
            <a:headEnd/>
            <a:tailEnd/>
          </a:ln>
        </p:spPr>
        <p:txBody>
          <a:bodyPr>
            <a:spAutoFit/>
          </a:bodyPr>
          <a:lstStyle/>
          <a:p>
            <a:pPr eaLnBrk="0" hangingPunct="0">
              <a:spcBef>
                <a:spcPct val="0"/>
              </a:spcBef>
              <a:buFontTx/>
              <a:buNone/>
            </a:pPr>
            <a:r>
              <a:rPr lang="en-US" sz="1400" i="0">
                <a:solidFill>
                  <a:schemeClr val="tx1"/>
                </a:solidFill>
              </a:rPr>
              <a:t>LLNL</a:t>
            </a:r>
          </a:p>
        </p:txBody>
      </p:sp>
      <p:cxnSp>
        <p:nvCxnSpPr>
          <p:cNvPr id="33810" name="Straight Arrow Connector 143"/>
          <p:cNvCxnSpPr>
            <a:cxnSpLocks noChangeShapeType="1"/>
          </p:cNvCxnSpPr>
          <p:nvPr/>
        </p:nvCxnSpPr>
        <p:spPr bwMode="auto">
          <a:xfrm flipH="1" flipV="1">
            <a:off x="5245100" y="3868738"/>
            <a:ext cx="1079500" cy="385762"/>
          </a:xfrm>
          <a:prstGeom prst="straightConnector1">
            <a:avLst/>
          </a:prstGeom>
          <a:noFill/>
          <a:ln w="15875">
            <a:solidFill>
              <a:schemeClr val="tx1"/>
            </a:solidFill>
            <a:round/>
            <a:headEnd/>
            <a:tailEnd type="arrow" w="med" len="med"/>
          </a:ln>
        </p:spPr>
      </p:cxnSp>
      <p:grpSp>
        <p:nvGrpSpPr>
          <p:cNvPr id="33811" name="Group 43"/>
          <p:cNvGrpSpPr>
            <a:grpSpLocks/>
          </p:cNvGrpSpPr>
          <p:nvPr/>
        </p:nvGrpSpPr>
        <p:grpSpPr bwMode="auto">
          <a:xfrm flipH="1">
            <a:off x="3275013" y="1714500"/>
            <a:ext cx="1208087" cy="2628900"/>
            <a:chOff x="702782" y="942975"/>
            <a:chExt cx="2561119" cy="5572125"/>
          </a:xfrm>
        </p:grpSpPr>
        <p:pic>
          <p:nvPicPr>
            <p:cNvPr id="33821" name="Picture 1032"/>
            <p:cNvPicPr>
              <a:picLocks noChangeAspect="1" noChangeArrowheads="1"/>
            </p:cNvPicPr>
            <p:nvPr/>
          </p:nvPicPr>
          <p:blipFill>
            <a:blip r:embed="rId8"/>
            <a:srcRect l="20741"/>
            <a:stretch>
              <a:fillRect/>
            </a:stretch>
          </p:blipFill>
          <p:spPr bwMode="auto">
            <a:xfrm>
              <a:off x="702782" y="942975"/>
              <a:ext cx="2048355" cy="5572125"/>
            </a:xfrm>
            <a:prstGeom prst="rect">
              <a:avLst/>
            </a:prstGeom>
            <a:noFill/>
            <a:ln w="15875">
              <a:noFill/>
              <a:miter lim="800000"/>
              <a:headEnd/>
              <a:tailEnd/>
            </a:ln>
          </p:spPr>
        </p:pic>
        <p:sp>
          <p:nvSpPr>
            <p:cNvPr id="33822" name="Line 1034"/>
            <p:cNvSpPr>
              <a:spLocks noChangeShapeType="1"/>
            </p:cNvSpPr>
            <p:nvPr/>
          </p:nvSpPr>
          <p:spPr bwMode="auto">
            <a:xfrm flipH="1" flipV="1">
              <a:off x="914401" y="1498600"/>
              <a:ext cx="914400" cy="4241800"/>
            </a:xfrm>
            <a:prstGeom prst="line">
              <a:avLst/>
            </a:prstGeom>
            <a:noFill/>
            <a:ln w="50800">
              <a:solidFill>
                <a:srgbClr val="00A100"/>
              </a:solidFill>
              <a:round/>
              <a:headEnd/>
              <a:tailEnd type="triangle" w="med" len="med"/>
            </a:ln>
          </p:spPr>
          <p:txBody>
            <a:bodyPr wrap="none" lIns="0" tIns="0" rIns="0" bIns="0" anchor="ctr"/>
            <a:lstStyle/>
            <a:p>
              <a:endParaRPr lang="en-US"/>
            </a:p>
          </p:txBody>
        </p:sp>
        <p:sp>
          <p:nvSpPr>
            <p:cNvPr id="33823" name="Line 1035"/>
            <p:cNvSpPr>
              <a:spLocks noChangeShapeType="1"/>
            </p:cNvSpPr>
            <p:nvPr/>
          </p:nvSpPr>
          <p:spPr bwMode="auto">
            <a:xfrm flipV="1">
              <a:off x="1854201" y="1663700"/>
              <a:ext cx="114300" cy="4038600"/>
            </a:xfrm>
            <a:prstGeom prst="line">
              <a:avLst/>
            </a:prstGeom>
            <a:noFill/>
            <a:ln w="50800">
              <a:solidFill>
                <a:srgbClr val="00A100"/>
              </a:solidFill>
              <a:round/>
              <a:headEnd/>
              <a:tailEnd type="triangle" w="med" len="med"/>
            </a:ln>
          </p:spPr>
          <p:txBody>
            <a:bodyPr wrap="none" lIns="0" tIns="0" rIns="0" bIns="0" anchor="ctr"/>
            <a:lstStyle/>
            <a:p>
              <a:endParaRPr lang="en-US"/>
            </a:p>
          </p:txBody>
        </p:sp>
        <p:sp>
          <p:nvSpPr>
            <p:cNvPr id="33824" name="Line 1051"/>
            <p:cNvSpPr>
              <a:spLocks noChangeShapeType="1"/>
            </p:cNvSpPr>
            <p:nvPr/>
          </p:nvSpPr>
          <p:spPr bwMode="auto">
            <a:xfrm flipV="1">
              <a:off x="1854201" y="5562600"/>
              <a:ext cx="1155700" cy="190500"/>
            </a:xfrm>
            <a:prstGeom prst="line">
              <a:avLst/>
            </a:prstGeom>
            <a:noFill/>
            <a:ln w="50800">
              <a:solidFill>
                <a:srgbClr val="00A100"/>
              </a:solidFill>
              <a:prstDash val="dash"/>
              <a:round/>
              <a:headEnd/>
              <a:tailEnd type="triangle" w="med" len="med"/>
            </a:ln>
          </p:spPr>
          <p:txBody>
            <a:bodyPr wrap="none" lIns="0" tIns="0" rIns="0" bIns="0" anchor="ctr"/>
            <a:lstStyle/>
            <a:p>
              <a:endParaRPr lang="en-US"/>
            </a:p>
          </p:txBody>
        </p:sp>
        <p:sp>
          <p:nvSpPr>
            <p:cNvPr id="33825" name="Oval 1053"/>
            <p:cNvSpPr>
              <a:spLocks noChangeArrowheads="1"/>
            </p:cNvSpPr>
            <p:nvPr/>
          </p:nvSpPr>
          <p:spPr bwMode="auto">
            <a:xfrm>
              <a:off x="990601" y="1498600"/>
              <a:ext cx="114300" cy="139700"/>
            </a:xfrm>
            <a:prstGeom prst="ellipse">
              <a:avLst/>
            </a:prstGeom>
            <a:solidFill>
              <a:srgbClr val="FF0000"/>
            </a:solidFill>
            <a:ln w="25400">
              <a:noFill/>
              <a:round/>
              <a:headEnd/>
              <a:tailEnd/>
            </a:ln>
          </p:spPr>
          <p:txBody>
            <a:bodyPr wrap="none" lIns="0" tIns="0" rIns="0" bIns="0" anchor="ctr"/>
            <a:lstStyle/>
            <a:p>
              <a:endParaRPr lang="en-US"/>
            </a:p>
          </p:txBody>
        </p:sp>
        <p:sp>
          <p:nvSpPr>
            <p:cNvPr id="33826" name="Oval 1054"/>
            <p:cNvSpPr>
              <a:spLocks noChangeArrowheads="1"/>
            </p:cNvSpPr>
            <p:nvPr/>
          </p:nvSpPr>
          <p:spPr bwMode="auto">
            <a:xfrm>
              <a:off x="1130301" y="1498600"/>
              <a:ext cx="114300" cy="139700"/>
            </a:xfrm>
            <a:prstGeom prst="ellipse">
              <a:avLst/>
            </a:prstGeom>
            <a:solidFill>
              <a:srgbClr val="FF0000"/>
            </a:solidFill>
            <a:ln w="25400">
              <a:noFill/>
              <a:round/>
              <a:headEnd/>
              <a:tailEnd/>
            </a:ln>
          </p:spPr>
          <p:txBody>
            <a:bodyPr wrap="none" lIns="0" tIns="0" rIns="0" bIns="0" anchor="ctr"/>
            <a:lstStyle/>
            <a:p>
              <a:endParaRPr lang="en-US"/>
            </a:p>
          </p:txBody>
        </p:sp>
        <p:sp>
          <p:nvSpPr>
            <p:cNvPr id="33827" name="Oval 1055"/>
            <p:cNvSpPr>
              <a:spLocks noChangeArrowheads="1"/>
            </p:cNvSpPr>
            <p:nvPr/>
          </p:nvSpPr>
          <p:spPr bwMode="auto">
            <a:xfrm>
              <a:off x="1384301" y="1498600"/>
              <a:ext cx="114300" cy="139700"/>
            </a:xfrm>
            <a:prstGeom prst="ellipse">
              <a:avLst/>
            </a:prstGeom>
            <a:solidFill>
              <a:srgbClr val="FF0000"/>
            </a:solidFill>
            <a:ln w="25400">
              <a:noFill/>
              <a:round/>
              <a:headEnd/>
              <a:tailEnd/>
            </a:ln>
          </p:spPr>
          <p:txBody>
            <a:bodyPr wrap="none" lIns="0" tIns="0" rIns="0" bIns="0" anchor="ctr"/>
            <a:lstStyle/>
            <a:p>
              <a:endParaRPr lang="en-US"/>
            </a:p>
          </p:txBody>
        </p:sp>
        <p:sp>
          <p:nvSpPr>
            <p:cNvPr id="33828" name="Oval 1056"/>
            <p:cNvSpPr>
              <a:spLocks noChangeArrowheads="1"/>
            </p:cNvSpPr>
            <p:nvPr/>
          </p:nvSpPr>
          <p:spPr bwMode="auto">
            <a:xfrm>
              <a:off x="1562101" y="1562100"/>
              <a:ext cx="114300" cy="139700"/>
            </a:xfrm>
            <a:prstGeom prst="ellipse">
              <a:avLst/>
            </a:prstGeom>
            <a:solidFill>
              <a:srgbClr val="FF0000"/>
            </a:solidFill>
            <a:ln w="25400">
              <a:noFill/>
              <a:round/>
              <a:headEnd/>
              <a:tailEnd/>
            </a:ln>
          </p:spPr>
          <p:txBody>
            <a:bodyPr wrap="none" lIns="0" tIns="0" rIns="0" bIns="0" anchor="ctr"/>
            <a:lstStyle/>
            <a:p>
              <a:endParaRPr lang="en-US"/>
            </a:p>
          </p:txBody>
        </p:sp>
        <p:sp>
          <p:nvSpPr>
            <p:cNvPr id="33829" name="Oval 1057"/>
            <p:cNvSpPr>
              <a:spLocks noChangeArrowheads="1"/>
            </p:cNvSpPr>
            <p:nvPr/>
          </p:nvSpPr>
          <p:spPr bwMode="auto">
            <a:xfrm>
              <a:off x="1739901" y="1625600"/>
              <a:ext cx="114300" cy="139700"/>
            </a:xfrm>
            <a:prstGeom prst="ellipse">
              <a:avLst/>
            </a:prstGeom>
            <a:solidFill>
              <a:srgbClr val="FF0000"/>
            </a:solidFill>
            <a:ln w="25400">
              <a:noFill/>
              <a:round/>
              <a:headEnd/>
              <a:tailEnd/>
            </a:ln>
          </p:spPr>
          <p:txBody>
            <a:bodyPr wrap="none" lIns="0" tIns="0" rIns="0" bIns="0" anchor="ctr"/>
            <a:lstStyle/>
            <a:p>
              <a:endParaRPr lang="en-US"/>
            </a:p>
          </p:txBody>
        </p:sp>
        <p:sp>
          <p:nvSpPr>
            <p:cNvPr id="33830" name="Oval 1058"/>
            <p:cNvSpPr>
              <a:spLocks noChangeArrowheads="1"/>
            </p:cNvSpPr>
            <p:nvPr/>
          </p:nvSpPr>
          <p:spPr bwMode="auto">
            <a:xfrm>
              <a:off x="876301" y="1714500"/>
              <a:ext cx="114300" cy="139700"/>
            </a:xfrm>
            <a:prstGeom prst="ellipse">
              <a:avLst/>
            </a:prstGeom>
            <a:solidFill>
              <a:srgbClr val="FF0000"/>
            </a:solidFill>
            <a:ln w="25400">
              <a:noFill/>
              <a:round/>
              <a:headEnd/>
              <a:tailEnd/>
            </a:ln>
          </p:spPr>
          <p:txBody>
            <a:bodyPr wrap="none" lIns="0" tIns="0" rIns="0" bIns="0" anchor="ctr"/>
            <a:lstStyle/>
            <a:p>
              <a:endParaRPr lang="en-US"/>
            </a:p>
          </p:txBody>
        </p:sp>
        <p:sp>
          <p:nvSpPr>
            <p:cNvPr id="33831" name="Line 1059"/>
            <p:cNvSpPr>
              <a:spLocks noChangeShapeType="1"/>
            </p:cNvSpPr>
            <p:nvPr/>
          </p:nvSpPr>
          <p:spPr bwMode="auto">
            <a:xfrm>
              <a:off x="1892301" y="1701800"/>
              <a:ext cx="1371600" cy="177800"/>
            </a:xfrm>
            <a:prstGeom prst="line">
              <a:avLst/>
            </a:prstGeom>
            <a:noFill/>
            <a:ln w="50800">
              <a:solidFill>
                <a:srgbClr val="FF0000"/>
              </a:solidFill>
              <a:prstDash val="dash"/>
              <a:round/>
              <a:headEnd/>
              <a:tailEnd type="triangle" w="med" len="med"/>
            </a:ln>
          </p:spPr>
          <p:txBody>
            <a:bodyPr wrap="none" lIns="0" tIns="0" rIns="0" bIns="0" anchor="ctr"/>
            <a:lstStyle/>
            <a:p>
              <a:endParaRPr lang="en-US"/>
            </a:p>
          </p:txBody>
        </p:sp>
        <p:sp>
          <p:nvSpPr>
            <p:cNvPr id="33832" name="Rectangle 1060"/>
            <p:cNvSpPr>
              <a:spLocks noChangeArrowheads="1"/>
            </p:cNvSpPr>
            <p:nvPr/>
          </p:nvSpPr>
          <p:spPr bwMode="auto">
            <a:xfrm>
              <a:off x="1206501" y="1371600"/>
              <a:ext cx="317500" cy="304800"/>
            </a:xfrm>
            <a:prstGeom prst="rect">
              <a:avLst/>
            </a:prstGeom>
            <a:noFill/>
            <a:ln w="38100">
              <a:solidFill>
                <a:srgbClr val="0000FF"/>
              </a:solidFill>
              <a:miter lim="800000"/>
              <a:headEnd/>
              <a:tailEnd/>
            </a:ln>
          </p:spPr>
          <p:txBody>
            <a:bodyPr wrap="none" lIns="0" tIns="0" rIns="0" bIns="0" anchor="ctr"/>
            <a:lstStyle/>
            <a:p>
              <a:endParaRPr lang="en-US"/>
            </a:p>
          </p:txBody>
        </p:sp>
        <p:sp>
          <p:nvSpPr>
            <p:cNvPr id="33833" name="Line 1061"/>
            <p:cNvSpPr>
              <a:spLocks noChangeShapeType="1"/>
            </p:cNvSpPr>
            <p:nvPr/>
          </p:nvSpPr>
          <p:spPr bwMode="auto">
            <a:xfrm>
              <a:off x="1549401" y="1752600"/>
              <a:ext cx="1676400" cy="1739900"/>
            </a:xfrm>
            <a:prstGeom prst="line">
              <a:avLst/>
            </a:prstGeom>
            <a:noFill/>
            <a:ln w="50800">
              <a:solidFill>
                <a:srgbClr val="0000FF"/>
              </a:solidFill>
              <a:prstDash val="dash"/>
              <a:round/>
              <a:headEnd/>
              <a:tailEnd type="triangle" w="med" len="med"/>
            </a:ln>
          </p:spPr>
          <p:txBody>
            <a:bodyPr wrap="none" lIns="0" tIns="0" rIns="0" bIns="0" anchor="ctr"/>
            <a:lstStyle/>
            <a:p>
              <a:endParaRPr lang="en-US"/>
            </a:p>
          </p:txBody>
        </p:sp>
      </p:grpSp>
      <p:sp>
        <p:nvSpPr>
          <p:cNvPr id="33812" name="TextBox 46"/>
          <p:cNvSpPr txBox="1">
            <a:spLocks noChangeArrowheads="1"/>
          </p:cNvSpPr>
          <p:nvPr/>
        </p:nvSpPr>
        <p:spPr bwMode="auto">
          <a:xfrm>
            <a:off x="1943100" y="3878263"/>
            <a:ext cx="1536700" cy="738187"/>
          </a:xfrm>
          <a:prstGeom prst="rect">
            <a:avLst/>
          </a:prstGeom>
          <a:noFill/>
          <a:ln w="9525">
            <a:noFill/>
            <a:miter lim="800000"/>
            <a:headEnd/>
            <a:tailEnd/>
          </a:ln>
        </p:spPr>
        <p:txBody>
          <a:bodyPr>
            <a:spAutoFit/>
          </a:bodyPr>
          <a:lstStyle/>
          <a:p>
            <a:pPr marL="228600">
              <a:buFont typeface="Arial" pitchFamily="34" charset="0"/>
              <a:buNone/>
            </a:pPr>
            <a:r>
              <a:rPr lang="en-US" sz="1400" i="0"/>
              <a:t>Divertor fast  pressure gauges</a:t>
            </a:r>
          </a:p>
        </p:txBody>
      </p:sp>
      <p:sp>
        <p:nvSpPr>
          <p:cNvPr id="33813" name="Text Box 58"/>
          <p:cNvSpPr txBox="1">
            <a:spLocks noChangeArrowheads="1"/>
          </p:cNvSpPr>
          <p:nvPr/>
        </p:nvSpPr>
        <p:spPr bwMode="auto">
          <a:xfrm>
            <a:off x="2133600" y="3390900"/>
            <a:ext cx="685800" cy="307975"/>
          </a:xfrm>
          <a:prstGeom prst="rect">
            <a:avLst/>
          </a:prstGeom>
          <a:solidFill>
            <a:srgbClr val="DBE396"/>
          </a:solidFill>
          <a:ln w="9525">
            <a:noFill/>
            <a:miter lim="800000"/>
            <a:headEnd/>
            <a:tailEnd/>
          </a:ln>
        </p:spPr>
        <p:txBody>
          <a:bodyPr>
            <a:spAutoFit/>
          </a:bodyPr>
          <a:lstStyle/>
          <a:p>
            <a:pPr eaLnBrk="0" hangingPunct="0">
              <a:spcBef>
                <a:spcPct val="0"/>
              </a:spcBef>
              <a:buFontTx/>
              <a:buNone/>
            </a:pPr>
            <a:r>
              <a:rPr lang="en-US" sz="1400" i="0">
                <a:solidFill>
                  <a:schemeClr val="tx1"/>
                </a:solidFill>
              </a:rPr>
              <a:t>ORNL</a:t>
            </a:r>
          </a:p>
        </p:txBody>
      </p:sp>
      <p:pic>
        <p:nvPicPr>
          <p:cNvPr id="33814" name="Picture 0" descr="dualband_splitter_schematic.jpg"/>
          <p:cNvPicPr>
            <a:picLocks noChangeAspect="1" noChangeArrowheads="1"/>
          </p:cNvPicPr>
          <p:nvPr/>
        </p:nvPicPr>
        <p:blipFill>
          <a:blip r:embed="rId9"/>
          <a:srcRect/>
          <a:stretch>
            <a:fillRect/>
          </a:stretch>
        </p:blipFill>
        <p:spPr bwMode="auto">
          <a:xfrm>
            <a:off x="3660775" y="4864100"/>
            <a:ext cx="2663825" cy="1357313"/>
          </a:xfrm>
          <a:prstGeom prst="rect">
            <a:avLst/>
          </a:prstGeom>
          <a:noFill/>
          <a:ln w="9525">
            <a:noFill/>
            <a:miter lim="800000"/>
            <a:headEnd/>
            <a:tailEnd/>
          </a:ln>
        </p:spPr>
      </p:pic>
      <p:pic>
        <p:nvPicPr>
          <p:cNvPr id="33815" name="Picture 9"/>
          <p:cNvPicPr>
            <a:picLocks noChangeAspect="1"/>
          </p:cNvPicPr>
          <p:nvPr/>
        </p:nvPicPr>
        <p:blipFill>
          <a:blip r:embed="rId10"/>
          <a:srcRect t="218" b="12064"/>
          <a:stretch>
            <a:fillRect/>
          </a:stretch>
        </p:blipFill>
        <p:spPr bwMode="auto">
          <a:xfrm>
            <a:off x="1727200" y="4608513"/>
            <a:ext cx="1908175" cy="1308100"/>
          </a:xfrm>
          <a:prstGeom prst="rect">
            <a:avLst/>
          </a:prstGeom>
          <a:noFill/>
          <a:ln w="9525">
            <a:noFill/>
            <a:miter lim="800000"/>
            <a:headEnd/>
            <a:tailEnd/>
          </a:ln>
        </p:spPr>
      </p:pic>
      <p:pic>
        <p:nvPicPr>
          <p:cNvPr id="33816" name="Picture 1046"/>
          <p:cNvPicPr>
            <a:picLocks noChangeAspect="1" noChangeArrowheads="1"/>
          </p:cNvPicPr>
          <p:nvPr/>
        </p:nvPicPr>
        <p:blipFill>
          <a:blip r:embed="rId11"/>
          <a:srcRect/>
          <a:stretch>
            <a:fillRect/>
          </a:stretch>
        </p:blipFill>
        <p:spPr bwMode="auto">
          <a:xfrm>
            <a:off x="774700" y="1371600"/>
            <a:ext cx="2519363" cy="1536700"/>
          </a:xfrm>
          <a:prstGeom prst="rect">
            <a:avLst/>
          </a:prstGeom>
          <a:noFill/>
          <a:ln w="15875">
            <a:noFill/>
            <a:miter lim="800000"/>
            <a:headEnd/>
            <a:tailEnd/>
          </a:ln>
        </p:spPr>
      </p:pic>
      <p:cxnSp>
        <p:nvCxnSpPr>
          <p:cNvPr id="33817" name="Straight Arrow Connector 54"/>
          <p:cNvCxnSpPr>
            <a:cxnSpLocks noChangeShapeType="1"/>
          </p:cNvCxnSpPr>
          <p:nvPr/>
        </p:nvCxnSpPr>
        <p:spPr bwMode="auto">
          <a:xfrm rot="16200000" flipV="1">
            <a:off x="3873500" y="4152900"/>
            <a:ext cx="495300" cy="292100"/>
          </a:xfrm>
          <a:prstGeom prst="straightConnector1">
            <a:avLst/>
          </a:prstGeom>
          <a:noFill/>
          <a:ln w="38100">
            <a:solidFill>
              <a:srgbClr val="008000"/>
            </a:solidFill>
            <a:round/>
            <a:headEnd/>
            <a:tailEnd type="arrow" w="med" len="med"/>
          </a:ln>
        </p:spPr>
      </p:cxnSp>
      <p:cxnSp>
        <p:nvCxnSpPr>
          <p:cNvPr id="33818" name="Straight Arrow Connector 55"/>
          <p:cNvCxnSpPr>
            <a:cxnSpLocks noChangeShapeType="1"/>
            <a:endCxn id="33833" idx="1"/>
          </p:cNvCxnSpPr>
          <p:nvPr/>
        </p:nvCxnSpPr>
        <p:spPr bwMode="auto">
          <a:xfrm rot="5400000" flipH="1" flipV="1">
            <a:off x="2654300" y="3146425"/>
            <a:ext cx="866775" cy="409575"/>
          </a:xfrm>
          <a:prstGeom prst="straightConnector1">
            <a:avLst/>
          </a:prstGeom>
          <a:noFill/>
          <a:ln w="38100">
            <a:solidFill>
              <a:srgbClr val="0000FF"/>
            </a:solidFill>
            <a:round/>
            <a:headEnd/>
            <a:tailEnd type="arrow" w="med" len="med"/>
          </a:ln>
        </p:spPr>
      </p:cxnSp>
      <p:sp>
        <p:nvSpPr>
          <p:cNvPr id="33819" name="TextBox 59"/>
          <p:cNvSpPr txBox="1">
            <a:spLocks noChangeArrowheads="1"/>
          </p:cNvSpPr>
          <p:nvPr/>
        </p:nvSpPr>
        <p:spPr bwMode="auto">
          <a:xfrm>
            <a:off x="342900" y="1003300"/>
            <a:ext cx="3467100" cy="523875"/>
          </a:xfrm>
          <a:prstGeom prst="rect">
            <a:avLst/>
          </a:prstGeom>
          <a:noFill/>
          <a:ln w="9525">
            <a:noFill/>
            <a:miter lim="800000"/>
            <a:headEnd/>
            <a:tailEnd/>
          </a:ln>
        </p:spPr>
        <p:txBody>
          <a:bodyPr>
            <a:spAutoFit/>
          </a:bodyPr>
          <a:lstStyle/>
          <a:p>
            <a:pPr marL="228600">
              <a:buFont typeface="Arial" pitchFamily="34" charset="0"/>
              <a:buNone/>
            </a:pPr>
            <a:r>
              <a:rPr lang="en-US" sz="1400" i="0">
                <a:solidFill>
                  <a:srgbClr val="FF0000"/>
                </a:solidFill>
              </a:rPr>
              <a:t>Divertor fast eroding thermocouples</a:t>
            </a:r>
          </a:p>
        </p:txBody>
      </p:sp>
      <p:sp>
        <p:nvSpPr>
          <p:cNvPr id="33820" name="Slide Number Placeholder 40"/>
          <p:cNvSpPr>
            <a:spLocks noGrp="1"/>
          </p:cNvSpPr>
          <p:nvPr>
            <p:ph type="sldNum" sz="quarter" idx="12"/>
          </p:nvPr>
        </p:nvSpPr>
        <p:spPr>
          <a:xfrm>
            <a:off x="7010400" y="6543675"/>
            <a:ext cx="2133600" cy="365125"/>
          </a:xfrm>
          <a:noFill/>
        </p:spPr>
        <p:txBody>
          <a:bodyPr anchor="t"/>
          <a:lstStyle/>
          <a:p>
            <a:fld id="{5E904E1C-766A-4A61-B462-3654EBA3C726}" type="slidenum">
              <a:rPr lang="en-US" sz="1400" b="0">
                <a:latin typeface="Times" charset="0"/>
              </a:rPr>
              <a:pPr/>
              <a:t>11</a:t>
            </a:fld>
            <a:endParaRPr lang="en-US" sz="1400" b="0">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spcBef>
                <a:spcPct val="0"/>
              </a:spcBef>
              <a:buFontTx/>
              <a:buNone/>
            </a:pPr>
            <a:r>
              <a:rPr lang="en-US" sz="2800" i="0">
                <a:solidFill>
                  <a:srgbClr val="FF0000"/>
                </a:solidFill>
                <a:latin typeface="Helvetica Neue" charset="0"/>
                <a:ea typeface="ヒラギノ角ゴ Pro W3" charset="-128"/>
              </a:rPr>
              <a:t>Energetic Particle Research Capabilities </a:t>
            </a:r>
          </a:p>
          <a:p>
            <a:pPr algn="ctr" eaLnBrk="0" hangingPunct="0">
              <a:spcBef>
                <a:spcPct val="0"/>
              </a:spcBef>
              <a:buFontTx/>
              <a:buNone/>
            </a:pPr>
            <a:r>
              <a:rPr lang="en-US" sz="2800" i="0">
                <a:solidFill>
                  <a:srgbClr val="0000FF"/>
                </a:solidFill>
                <a:latin typeface="Helvetica Neue" charset="0"/>
                <a:ea typeface="ヒラギノ角ゴ Pro W3" charset="-128"/>
              </a:rPr>
              <a:t>For NBI fast ion transport and current drive physics</a:t>
            </a:r>
          </a:p>
        </p:txBody>
      </p:sp>
      <p:sp>
        <p:nvSpPr>
          <p:cNvPr id="35842" name="TextBox 47"/>
          <p:cNvSpPr txBox="1">
            <a:spLocks noChangeArrowheads="1"/>
          </p:cNvSpPr>
          <p:nvPr/>
        </p:nvSpPr>
        <p:spPr bwMode="auto">
          <a:xfrm>
            <a:off x="7124700" y="2006600"/>
            <a:ext cx="765175" cy="276225"/>
          </a:xfrm>
          <a:prstGeom prst="rect">
            <a:avLst/>
          </a:prstGeom>
          <a:solidFill>
            <a:srgbClr val="FFFFFF"/>
          </a:solidFill>
          <a:ln w="9525">
            <a:noFill/>
            <a:miter lim="800000"/>
            <a:headEnd/>
            <a:tailEnd/>
          </a:ln>
        </p:spPr>
        <p:txBody>
          <a:bodyPr wrap="none">
            <a:spAutoFit/>
          </a:bodyPr>
          <a:lstStyle/>
          <a:p>
            <a:pPr>
              <a:buFontTx/>
              <a:buNone/>
            </a:pPr>
            <a:r>
              <a:rPr lang="en-US">
                <a:solidFill>
                  <a:srgbClr val="0000FF"/>
                </a:solidFill>
              </a:rPr>
              <a:t>Vertical</a:t>
            </a:r>
          </a:p>
        </p:txBody>
      </p:sp>
      <p:sp>
        <p:nvSpPr>
          <p:cNvPr id="35843" name="TextBox 48"/>
          <p:cNvSpPr txBox="1">
            <a:spLocks noChangeArrowheads="1"/>
          </p:cNvSpPr>
          <p:nvPr/>
        </p:nvSpPr>
        <p:spPr bwMode="auto">
          <a:xfrm>
            <a:off x="7137400" y="3175000"/>
            <a:ext cx="976313" cy="276225"/>
          </a:xfrm>
          <a:prstGeom prst="rect">
            <a:avLst/>
          </a:prstGeom>
          <a:solidFill>
            <a:srgbClr val="FFFFFF"/>
          </a:solidFill>
          <a:ln w="9525">
            <a:noFill/>
            <a:miter lim="800000"/>
            <a:headEnd/>
            <a:tailEnd/>
          </a:ln>
        </p:spPr>
        <p:txBody>
          <a:bodyPr wrap="none">
            <a:spAutoFit/>
          </a:bodyPr>
          <a:lstStyle/>
          <a:p>
            <a:pPr>
              <a:buFontTx/>
              <a:buNone/>
            </a:pPr>
            <a:r>
              <a:rPr lang="en-US">
                <a:solidFill>
                  <a:srgbClr val="0000FF"/>
                </a:solidFill>
              </a:rPr>
              <a:t>Tangential</a:t>
            </a:r>
          </a:p>
        </p:txBody>
      </p:sp>
      <p:sp>
        <p:nvSpPr>
          <p:cNvPr id="35844" name="Rectangle 56"/>
          <p:cNvSpPr>
            <a:spLocks noChangeArrowheads="1"/>
          </p:cNvSpPr>
          <p:nvPr/>
        </p:nvSpPr>
        <p:spPr bwMode="auto">
          <a:xfrm>
            <a:off x="317500" y="1014413"/>
            <a:ext cx="3213100" cy="338137"/>
          </a:xfrm>
          <a:prstGeom prst="rect">
            <a:avLst/>
          </a:prstGeom>
          <a:noFill/>
          <a:ln w="9525">
            <a:noFill/>
            <a:miter lim="800000"/>
            <a:headEnd/>
            <a:tailEnd/>
          </a:ln>
        </p:spPr>
        <p:txBody>
          <a:bodyPr lIns="91423" tIns="45712" rIns="91423" bIns="45712">
            <a:spAutoFit/>
          </a:bodyPr>
          <a:lstStyle/>
          <a:p>
            <a:pPr algn="ctr" defTabSz="912813" eaLnBrk="0" hangingPunct="0">
              <a:spcBef>
                <a:spcPct val="0"/>
              </a:spcBef>
              <a:buFontTx/>
              <a:buNone/>
            </a:pPr>
            <a:r>
              <a:rPr lang="en-US" sz="1600" i="0">
                <a:solidFill>
                  <a:schemeClr val="tx1"/>
                </a:solidFill>
                <a:latin typeface="Helvetica Neue" charset="0"/>
              </a:rPr>
              <a:t>Fast Ion D-Alpha Diagnostics</a:t>
            </a:r>
          </a:p>
        </p:txBody>
      </p:sp>
      <p:sp>
        <p:nvSpPr>
          <p:cNvPr id="57" name="Rectangle 56"/>
          <p:cNvSpPr/>
          <p:nvPr/>
        </p:nvSpPr>
        <p:spPr>
          <a:xfrm>
            <a:off x="266700" y="4811713"/>
            <a:ext cx="4826000" cy="1587500"/>
          </a:xfrm>
          <a:prstGeom prst="rect">
            <a:avLst/>
          </a:prstGeom>
          <a:solidFill>
            <a:schemeClr val="accent5">
              <a:lumMod val="40000"/>
              <a:lumOff val="60000"/>
            </a:schemeClr>
          </a:solidFill>
          <a:ln>
            <a:solidFill>
              <a:srgbClr val="000000"/>
            </a:solidFill>
          </a:ln>
        </p:spPr>
        <p:txBody>
          <a:bodyPr>
            <a:spAutoFit/>
          </a:bodyPr>
          <a:lstStyle/>
          <a:p>
            <a:pPr>
              <a:buFontTx/>
              <a:buNone/>
              <a:defRPr/>
            </a:pPr>
            <a:r>
              <a:rPr lang="en-US" sz="1800" i="0" dirty="0">
                <a:solidFill>
                  <a:schemeClr val="tx1"/>
                </a:solidFill>
                <a:ea typeface="ＭＳ Ｐゴシック" charset="-128"/>
                <a:cs typeface="ＭＳ Ｐゴシック" charset="-128"/>
              </a:rPr>
              <a:t>FY 2013 - 14 Energetic Particle Conceptual Design and Diagnostic Upgrade</a:t>
            </a:r>
            <a:endParaRPr lang="en-US" sz="1800" i="0" dirty="0">
              <a:ea typeface="ＭＳ Ｐゴシック" charset="-128"/>
              <a:cs typeface="ＭＳ Ｐゴシック" charset="-128"/>
            </a:endParaRPr>
          </a:p>
          <a:p>
            <a:pPr marL="274320" lvl="1" indent="-182880">
              <a:defRPr/>
            </a:pPr>
            <a:r>
              <a:rPr lang="en-US" sz="1800" i="0" dirty="0">
                <a:ea typeface="ＭＳ Ｐゴシック" charset="-128"/>
                <a:cs typeface="ＭＳ Ｐゴシック" charset="-128"/>
              </a:rPr>
              <a:t>SS-NPA enhancement due to removal of scanning NPA </a:t>
            </a:r>
          </a:p>
          <a:p>
            <a:pPr marL="274320" lvl="1" indent="-182880">
              <a:defRPr/>
            </a:pPr>
            <a:r>
              <a:rPr lang="en-US" sz="1800" i="0" dirty="0">
                <a:ea typeface="ＭＳ Ｐゴシック" charset="-128"/>
                <a:cs typeface="ＭＳ Ｐゴシック" charset="-128"/>
              </a:rPr>
              <a:t>Proto-type active TAE antenna</a:t>
            </a:r>
          </a:p>
        </p:txBody>
      </p:sp>
      <p:pic>
        <p:nvPicPr>
          <p:cNvPr id="35846" name="Picture 13"/>
          <p:cNvPicPr>
            <a:picLocks noChangeAspect="1"/>
          </p:cNvPicPr>
          <p:nvPr/>
        </p:nvPicPr>
        <p:blipFill>
          <a:blip r:embed="rId3"/>
          <a:srcRect b="26729"/>
          <a:stretch>
            <a:fillRect/>
          </a:stretch>
        </p:blipFill>
        <p:spPr bwMode="auto">
          <a:xfrm>
            <a:off x="5380038" y="4038600"/>
            <a:ext cx="3451225" cy="1981200"/>
          </a:xfrm>
          <a:prstGeom prst="rect">
            <a:avLst/>
          </a:prstGeom>
          <a:noFill/>
          <a:ln w="9525">
            <a:noFill/>
            <a:miter lim="800000"/>
            <a:headEnd/>
            <a:tailEnd/>
          </a:ln>
        </p:spPr>
      </p:pic>
      <p:sp>
        <p:nvSpPr>
          <p:cNvPr id="35847" name="Rectangle 14"/>
          <p:cNvSpPr>
            <a:spLocks noChangeArrowheads="1"/>
          </p:cNvSpPr>
          <p:nvPr/>
        </p:nvSpPr>
        <p:spPr bwMode="auto">
          <a:xfrm>
            <a:off x="5480050" y="6022975"/>
            <a:ext cx="3663950" cy="523875"/>
          </a:xfrm>
          <a:prstGeom prst="rect">
            <a:avLst/>
          </a:prstGeom>
          <a:noFill/>
          <a:ln w="9525">
            <a:noFill/>
            <a:miter lim="800000"/>
            <a:headEnd/>
            <a:tailEnd/>
          </a:ln>
        </p:spPr>
        <p:txBody>
          <a:bodyPr>
            <a:spAutoFit/>
          </a:bodyPr>
          <a:lstStyle/>
          <a:p>
            <a:pPr>
              <a:buFontTx/>
              <a:buNone/>
            </a:pPr>
            <a:r>
              <a:rPr lang="en-US" sz="1400" i="0"/>
              <a:t>5-turn radial active TAE antenna installed in 2011</a:t>
            </a:r>
            <a:endParaRPr lang="en-US" sz="1400"/>
          </a:p>
        </p:txBody>
      </p:sp>
      <p:cxnSp>
        <p:nvCxnSpPr>
          <p:cNvPr id="35848" name="Straight Arrow Connector 16"/>
          <p:cNvCxnSpPr>
            <a:cxnSpLocks noChangeShapeType="1"/>
          </p:cNvCxnSpPr>
          <p:nvPr/>
        </p:nvCxnSpPr>
        <p:spPr bwMode="auto">
          <a:xfrm rot="5400000" flipH="1" flipV="1">
            <a:off x="6474619" y="5782469"/>
            <a:ext cx="558800" cy="1588"/>
          </a:xfrm>
          <a:prstGeom prst="straightConnector1">
            <a:avLst/>
          </a:prstGeom>
          <a:noFill/>
          <a:ln w="15875">
            <a:solidFill>
              <a:schemeClr val="tx1"/>
            </a:solidFill>
            <a:round/>
            <a:headEnd/>
            <a:tailEnd type="arrow" w="med" len="med"/>
          </a:ln>
        </p:spPr>
      </p:cxnSp>
      <p:pic>
        <p:nvPicPr>
          <p:cNvPr id="35849" name="Picture 14"/>
          <p:cNvPicPr>
            <a:picLocks noChangeAspect="1"/>
          </p:cNvPicPr>
          <p:nvPr/>
        </p:nvPicPr>
        <p:blipFill>
          <a:blip r:embed="rId4"/>
          <a:srcRect t="2351" b="49240"/>
          <a:stretch>
            <a:fillRect/>
          </a:stretch>
        </p:blipFill>
        <p:spPr bwMode="auto">
          <a:xfrm>
            <a:off x="3441700" y="1479550"/>
            <a:ext cx="3365500" cy="2317750"/>
          </a:xfrm>
          <a:prstGeom prst="rect">
            <a:avLst/>
          </a:prstGeom>
          <a:noFill/>
          <a:ln w="9525">
            <a:noFill/>
            <a:miter lim="800000"/>
            <a:headEnd/>
            <a:tailEnd/>
          </a:ln>
        </p:spPr>
      </p:pic>
      <p:sp>
        <p:nvSpPr>
          <p:cNvPr id="35850" name="Rectangle 1"/>
          <p:cNvSpPr>
            <a:spLocks noChangeArrowheads="1"/>
          </p:cNvSpPr>
          <p:nvPr/>
        </p:nvSpPr>
        <p:spPr bwMode="auto">
          <a:xfrm>
            <a:off x="3479800" y="1371600"/>
            <a:ext cx="381000" cy="317500"/>
          </a:xfrm>
          <a:prstGeom prst="rect">
            <a:avLst/>
          </a:prstGeom>
          <a:solidFill>
            <a:srgbClr val="FFFFFF"/>
          </a:solidFill>
          <a:ln w="15875">
            <a:noFill/>
            <a:round/>
            <a:headEnd/>
            <a:tailEnd type="triangle" w="med" len="med"/>
          </a:ln>
        </p:spPr>
        <p:txBody>
          <a:bodyPr lIns="0" tIns="0" rIns="0" bIns="0"/>
          <a:lstStyle/>
          <a:p>
            <a:endParaRPr lang="en-US"/>
          </a:p>
        </p:txBody>
      </p:sp>
      <p:pic>
        <p:nvPicPr>
          <p:cNvPr id="35851" name="Picture 50"/>
          <p:cNvPicPr>
            <a:picLocks noChangeAspect="1" noChangeArrowheads="1"/>
          </p:cNvPicPr>
          <p:nvPr/>
        </p:nvPicPr>
        <p:blipFill>
          <a:blip r:embed="rId5"/>
          <a:srcRect/>
          <a:stretch>
            <a:fillRect/>
          </a:stretch>
        </p:blipFill>
        <p:spPr bwMode="auto">
          <a:xfrm>
            <a:off x="6718300" y="1147763"/>
            <a:ext cx="2527300" cy="2601912"/>
          </a:xfrm>
          <a:prstGeom prst="rect">
            <a:avLst/>
          </a:prstGeom>
          <a:noFill/>
          <a:ln w="9525">
            <a:noFill/>
            <a:miter lim="800000"/>
            <a:headEnd/>
            <a:tailEnd/>
          </a:ln>
        </p:spPr>
      </p:pic>
      <p:sp>
        <p:nvSpPr>
          <p:cNvPr id="35852" name="Text Box 58"/>
          <p:cNvSpPr txBox="1">
            <a:spLocks noChangeArrowheads="1"/>
          </p:cNvSpPr>
          <p:nvPr/>
        </p:nvSpPr>
        <p:spPr bwMode="auto">
          <a:xfrm>
            <a:off x="3606800" y="1117600"/>
            <a:ext cx="609600" cy="307975"/>
          </a:xfrm>
          <a:prstGeom prst="rect">
            <a:avLst/>
          </a:prstGeom>
          <a:solidFill>
            <a:srgbClr val="DBE396"/>
          </a:solidFill>
          <a:ln w="9525">
            <a:noFill/>
            <a:miter lim="800000"/>
            <a:headEnd/>
            <a:tailEnd/>
          </a:ln>
        </p:spPr>
        <p:txBody>
          <a:bodyPr>
            <a:spAutoFit/>
          </a:bodyPr>
          <a:lstStyle/>
          <a:p>
            <a:pPr eaLnBrk="0" hangingPunct="0">
              <a:spcBef>
                <a:spcPct val="0"/>
              </a:spcBef>
              <a:buFontTx/>
              <a:buNone/>
            </a:pPr>
            <a:r>
              <a:rPr lang="en-US" sz="1400" b="0" i="0">
                <a:solidFill>
                  <a:schemeClr val="tx1"/>
                </a:solidFill>
              </a:rPr>
              <a:t>UCI</a:t>
            </a:r>
          </a:p>
        </p:txBody>
      </p:sp>
      <p:sp>
        <p:nvSpPr>
          <p:cNvPr id="35853" name="Rectangle 56"/>
          <p:cNvSpPr>
            <a:spLocks noChangeArrowheads="1"/>
          </p:cNvSpPr>
          <p:nvPr/>
        </p:nvSpPr>
        <p:spPr bwMode="auto">
          <a:xfrm>
            <a:off x="3779838" y="1103313"/>
            <a:ext cx="2578100" cy="338137"/>
          </a:xfrm>
          <a:prstGeom prst="rect">
            <a:avLst/>
          </a:prstGeom>
          <a:noFill/>
          <a:ln w="9525">
            <a:noFill/>
            <a:miter lim="800000"/>
            <a:headEnd/>
            <a:tailEnd/>
          </a:ln>
        </p:spPr>
        <p:txBody>
          <a:bodyPr lIns="91423" tIns="45712" rIns="91423" bIns="45712">
            <a:spAutoFit/>
          </a:bodyPr>
          <a:lstStyle/>
          <a:p>
            <a:pPr algn="ctr" defTabSz="912813" eaLnBrk="0" hangingPunct="0">
              <a:spcBef>
                <a:spcPct val="0"/>
              </a:spcBef>
              <a:buFontTx/>
              <a:buNone/>
            </a:pPr>
            <a:r>
              <a:rPr lang="en-US" sz="1600" i="0">
                <a:solidFill>
                  <a:schemeClr val="tx1"/>
                </a:solidFill>
                <a:latin typeface="Helvetica Neue" charset="0"/>
              </a:rPr>
              <a:t>FIDA Views</a:t>
            </a:r>
          </a:p>
        </p:txBody>
      </p:sp>
      <p:sp>
        <p:nvSpPr>
          <p:cNvPr id="35854" name="TextBox 44"/>
          <p:cNvSpPr txBox="1">
            <a:spLocks noChangeArrowheads="1"/>
          </p:cNvSpPr>
          <p:nvPr/>
        </p:nvSpPr>
        <p:spPr bwMode="auto">
          <a:xfrm>
            <a:off x="203200" y="1350963"/>
            <a:ext cx="3568700" cy="3392487"/>
          </a:xfrm>
          <a:prstGeom prst="rect">
            <a:avLst/>
          </a:prstGeom>
          <a:noFill/>
          <a:ln w="9525">
            <a:noFill/>
            <a:miter lim="800000"/>
            <a:headEnd/>
            <a:tailEnd/>
          </a:ln>
        </p:spPr>
        <p:txBody>
          <a:bodyPr>
            <a:spAutoFit/>
          </a:bodyPr>
          <a:lstStyle/>
          <a:p>
            <a:pPr marL="90488" indent="-457200">
              <a:buFontTx/>
              <a:buNone/>
            </a:pPr>
            <a:r>
              <a:rPr lang="en-US" sz="1600" i="0"/>
              <a:t>• A vertical FIDA system measures fast ions with small pitch, corresponding to trapped or barely passing (co-going) particles. </a:t>
            </a:r>
          </a:p>
          <a:p>
            <a:pPr marL="90488" indent="-457200">
              <a:buFontTx/>
              <a:buNone/>
            </a:pPr>
            <a:r>
              <a:rPr lang="en-US" sz="1600" i="0"/>
              <a:t>• A new tangential FIDA system measures co-passing fast ions with pitch ~0.4 at the magnetic axis up to 1 at the plasma edge. </a:t>
            </a:r>
          </a:p>
          <a:p>
            <a:pPr marL="90488" indent="-457200">
              <a:buFontTx/>
              <a:buNone/>
            </a:pPr>
            <a:r>
              <a:rPr lang="en-US" sz="1600" i="0"/>
              <a:t>• Both FIDA systems have time resolution of 10 ms, spatial resolution ≈5 cm and energy resolution ≈10 keV. </a:t>
            </a:r>
          </a:p>
        </p:txBody>
      </p:sp>
      <p:sp>
        <p:nvSpPr>
          <p:cNvPr id="35855" name="Text Box 58"/>
          <p:cNvSpPr txBox="1">
            <a:spLocks noChangeArrowheads="1"/>
          </p:cNvSpPr>
          <p:nvPr/>
        </p:nvSpPr>
        <p:spPr bwMode="auto">
          <a:xfrm>
            <a:off x="4330700" y="5753100"/>
            <a:ext cx="609600" cy="307975"/>
          </a:xfrm>
          <a:prstGeom prst="rect">
            <a:avLst/>
          </a:prstGeom>
          <a:solidFill>
            <a:srgbClr val="DBE396"/>
          </a:solidFill>
          <a:ln w="9525">
            <a:noFill/>
            <a:miter lim="800000"/>
            <a:headEnd/>
            <a:tailEnd/>
          </a:ln>
        </p:spPr>
        <p:txBody>
          <a:bodyPr>
            <a:spAutoFit/>
          </a:bodyPr>
          <a:lstStyle/>
          <a:p>
            <a:pPr eaLnBrk="0" hangingPunct="0">
              <a:spcBef>
                <a:spcPct val="0"/>
              </a:spcBef>
              <a:buFontTx/>
              <a:buNone/>
            </a:pPr>
            <a:r>
              <a:rPr lang="en-US" sz="1400" b="0" i="0">
                <a:solidFill>
                  <a:schemeClr val="tx1"/>
                </a:solidFill>
              </a:rPr>
              <a:t>UCI</a:t>
            </a:r>
          </a:p>
        </p:txBody>
      </p:sp>
      <p:sp>
        <p:nvSpPr>
          <p:cNvPr id="18" name="Slide Number Placeholder 3"/>
          <p:cNvSpPr>
            <a:spLocks noGrp="1"/>
          </p:cNvSpPr>
          <p:nvPr>
            <p:ph type="sldNum" sz="quarter" idx="12"/>
          </p:nvPr>
        </p:nvSpPr>
        <p:spPr>
          <a:xfrm>
            <a:off x="8467725" y="6600825"/>
            <a:ext cx="676275" cy="257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fld id="{DCC280A3-1013-4369-AF43-A1C82A416DB7}" type="slidenum">
              <a:rPr lang="en-US" sz="1000"/>
              <a:pPr/>
              <a:t>12</a:t>
            </a:fld>
            <a:endParaRPr lang="en-US" sz="100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43"/>
          <p:cNvSpPr>
            <a:spLocks noChangeArrowheads="1"/>
          </p:cNvSpPr>
          <p:nvPr/>
        </p:nvSpPr>
        <p:spPr bwMode="auto">
          <a:xfrm>
            <a:off x="0" y="0"/>
            <a:ext cx="9144000" cy="9525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nchor="ctr"/>
          <a:lstStyle/>
          <a:p>
            <a:pPr algn="ctr" eaLnBrk="0" hangingPunct="0">
              <a:spcBef>
                <a:spcPct val="0"/>
              </a:spcBef>
              <a:buFontTx/>
              <a:buNone/>
            </a:pPr>
            <a:r>
              <a:rPr lang="en-US" sz="2800" i="0" dirty="0">
                <a:solidFill>
                  <a:srgbClr val="FF0000"/>
                </a:solidFill>
                <a:latin typeface="Helvetica Neue" charset="0"/>
                <a:ea typeface="MS Mincho" pitchFamily="49" charset="-128"/>
              </a:rPr>
              <a:t>HHFW Antenna Refurbishment</a:t>
            </a:r>
          </a:p>
          <a:p>
            <a:pPr algn="ctr" eaLnBrk="0" hangingPunct="0">
              <a:spcBef>
                <a:spcPct val="0"/>
              </a:spcBef>
              <a:buFontTx/>
              <a:buNone/>
            </a:pPr>
            <a:r>
              <a:rPr lang="en-US" sz="2400" i="0" dirty="0">
                <a:solidFill>
                  <a:srgbClr val="1238FF"/>
                </a:solidFill>
                <a:latin typeface="Helvetica Neue" charset="0"/>
                <a:ea typeface="MS Mincho" pitchFamily="49" charset="-128"/>
              </a:rPr>
              <a:t>To Withstand </a:t>
            </a:r>
            <a:r>
              <a:rPr lang="en-US" sz="2400" i="0" dirty="0" smtClean="0">
                <a:solidFill>
                  <a:srgbClr val="1238FF"/>
                </a:solidFill>
                <a:latin typeface="Helvetica Neue" charset="0"/>
                <a:ea typeface="MS Mincho" pitchFamily="49" charset="-128"/>
              </a:rPr>
              <a:t>4x </a:t>
            </a:r>
            <a:r>
              <a:rPr lang="en-US" sz="2400" i="0" dirty="0">
                <a:solidFill>
                  <a:srgbClr val="1238FF"/>
                </a:solidFill>
                <a:latin typeface="Helvetica Neue" charset="0"/>
                <a:ea typeface="MS Mincho" pitchFamily="49" charset="-128"/>
              </a:rPr>
              <a:t>Higher Disruption Loads</a:t>
            </a:r>
            <a:endParaRPr lang="en-US" sz="2000" i="0" dirty="0">
              <a:solidFill>
                <a:srgbClr val="1238FF"/>
              </a:solidFill>
              <a:latin typeface="Arial" pitchFamily="34" charset="0"/>
              <a:ea typeface="MS Mincho" pitchFamily="49" charset="-128"/>
            </a:endParaRPr>
          </a:p>
        </p:txBody>
      </p:sp>
      <p:pic>
        <p:nvPicPr>
          <p:cNvPr id="37890" name="Picture 17"/>
          <p:cNvPicPr>
            <a:picLocks noChangeAspect="1" noChangeArrowheads="1"/>
          </p:cNvPicPr>
          <p:nvPr/>
        </p:nvPicPr>
        <p:blipFill>
          <a:blip r:embed="rId3"/>
          <a:srcRect l="11826" r="48535" b="5824"/>
          <a:stretch>
            <a:fillRect/>
          </a:stretch>
        </p:blipFill>
        <p:spPr bwMode="auto">
          <a:xfrm>
            <a:off x="3892550" y="1847850"/>
            <a:ext cx="1428750" cy="3294063"/>
          </a:xfrm>
          <a:prstGeom prst="rect">
            <a:avLst/>
          </a:prstGeom>
          <a:noFill/>
          <a:ln w="15875">
            <a:noFill/>
            <a:miter lim="800000"/>
            <a:headEnd/>
            <a:tailEnd/>
          </a:ln>
        </p:spPr>
      </p:pic>
      <p:sp>
        <p:nvSpPr>
          <p:cNvPr id="37891" name="Rectangle 28"/>
          <p:cNvSpPr>
            <a:spLocks noChangeArrowheads="1"/>
          </p:cNvSpPr>
          <p:nvPr/>
        </p:nvSpPr>
        <p:spPr bwMode="auto">
          <a:xfrm>
            <a:off x="4875213" y="2768600"/>
            <a:ext cx="254000" cy="254000"/>
          </a:xfrm>
          <a:prstGeom prst="rect">
            <a:avLst/>
          </a:prstGeom>
          <a:solidFill>
            <a:schemeClr val="bg1"/>
          </a:solidFill>
          <a:ln w="15875">
            <a:noFill/>
            <a:miter lim="800000"/>
            <a:headEnd/>
            <a:tailEnd/>
          </a:ln>
        </p:spPr>
        <p:txBody>
          <a:bodyPr wrap="none" lIns="0" tIns="0" rIns="0" bIns="0" anchor="ctr"/>
          <a:lstStyle/>
          <a:p>
            <a:endParaRPr lang="en-US"/>
          </a:p>
        </p:txBody>
      </p:sp>
      <p:sp>
        <p:nvSpPr>
          <p:cNvPr id="37892" name="Rectangle 29"/>
          <p:cNvSpPr>
            <a:spLocks noChangeArrowheads="1"/>
          </p:cNvSpPr>
          <p:nvPr/>
        </p:nvSpPr>
        <p:spPr bwMode="auto">
          <a:xfrm>
            <a:off x="5027613" y="3200400"/>
            <a:ext cx="381000" cy="368300"/>
          </a:xfrm>
          <a:prstGeom prst="rect">
            <a:avLst/>
          </a:prstGeom>
          <a:solidFill>
            <a:schemeClr val="bg1"/>
          </a:solidFill>
          <a:ln w="15875">
            <a:noFill/>
            <a:miter lim="800000"/>
            <a:headEnd/>
            <a:tailEnd/>
          </a:ln>
        </p:spPr>
        <p:txBody>
          <a:bodyPr wrap="none" lIns="0" tIns="0" rIns="0" bIns="0" anchor="ctr"/>
          <a:lstStyle/>
          <a:p>
            <a:endParaRPr lang="en-US"/>
          </a:p>
        </p:txBody>
      </p:sp>
      <p:sp>
        <p:nvSpPr>
          <p:cNvPr id="37893" name="Text Box 12"/>
          <p:cNvSpPr txBox="1">
            <a:spLocks noChangeArrowheads="1"/>
          </p:cNvSpPr>
          <p:nvPr/>
        </p:nvSpPr>
        <p:spPr bwMode="auto">
          <a:xfrm>
            <a:off x="3586163" y="1181100"/>
            <a:ext cx="2266950" cy="317500"/>
          </a:xfrm>
          <a:prstGeom prst="rect">
            <a:avLst/>
          </a:prstGeom>
          <a:noFill/>
          <a:ln w="9525">
            <a:noFill/>
            <a:miter lim="800000"/>
            <a:headEnd/>
            <a:tailEnd/>
          </a:ln>
        </p:spPr>
        <p:txBody>
          <a:bodyPr>
            <a:spAutoFit/>
          </a:bodyPr>
          <a:lstStyle/>
          <a:p>
            <a:pPr algn="ctr">
              <a:lnSpc>
                <a:spcPct val="90000"/>
              </a:lnSpc>
              <a:buFontTx/>
              <a:buNone/>
            </a:pPr>
            <a:r>
              <a:rPr lang="en-US" sz="1600" i="0" u="sng">
                <a:solidFill>
                  <a:schemeClr val="tx1"/>
                </a:solidFill>
                <a:latin typeface="Arial" pitchFamily="34" charset="0"/>
              </a:rPr>
              <a:t>Double Feed Antenna</a:t>
            </a:r>
          </a:p>
        </p:txBody>
      </p:sp>
      <p:sp>
        <p:nvSpPr>
          <p:cNvPr id="37894" name="Slide Number Placeholder 42"/>
          <p:cNvSpPr>
            <a:spLocks noGrp="1"/>
          </p:cNvSpPr>
          <p:nvPr>
            <p:ph type="sldNum" sz="quarter" idx="12"/>
          </p:nvPr>
        </p:nvSpPr>
        <p:spPr>
          <a:noFill/>
        </p:spPr>
        <p:txBody>
          <a:bodyPr anchor="t"/>
          <a:lstStyle/>
          <a:p>
            <a:fld id="{1090A9DC-5934-413A-94DB-93D92C33A6C2}" type="slidenum">
              <a:rPr lang="en-US"/>
              <a:pPr/>
              <a:t>13</a:t>
            </a:fld>
            <a:endParaRPr lang="en-US"/>
          </a:p>
        </p:txBody>
      </p:sp>
      <p:pic>
        <p:nvPicPr>
          <p:cNvPr id="37895" name="Picture 46"/>
          <p:cNvPicPr>
            <a:picLocks noChangeAspect="1"/>
          </p:cNvPicPr>
          <p:nvPr/>
        </p:nvPicPr>
        <p:blipFill>
          <a:blip r:embed="rId4"/>
          <a:srcRect l="55255" t="14250" r="1691" b="9000"/>
          <a:stretch>
            <a:fillRect/>
          </a:stretch>
        </p:blipFill>
        <p:spPr bwMode="auto">
          <a:xfrm>
            <a:off x="935038" y="1701800"/>
            <a:ext cx="2290762" cy="3070225"/>
          </a:xfrm>
          <a:prstGeom prst="rect">
            <a:avLst/>
          </a:prstGeom>
          <a:noFill/>
          <a:ln w="9525">
            <a:noFill/>
            <a:miter lim="800000"/>
            <a:headEnd/>
            <a:tailEnd/>
          </a:ln>
        </p:spPr>
      </p:pic>
      <p:sp>
        <p:nvSpPr>
          <p:cNvPr id="46" name="TextBox 45"/>
          <p:cNvSpPr txBox="1"/>
          <p:nvPr/>
        </p:nvSpPr>
        <p:spPr>
          <a:xfrm>
            <a:off x="1066800" y="5308600"/>
            <a:ext cx="7658100" cy="979488"/>
          </a:xfrm>
          <a:prstGeom prst="rect">
            <a:avLst/>
          </a:prstGeom>
          <a:solidFill>
            <a:schemeClr val="accent5">
              <a:lumMod val="20000"/>
              <a:lumOff val="80000"/>
            </a:schemeClr>
          </a:solidFill>
          <a:ln>
            <a:solidFill>
              <a:schemeClr val="tx1"/>
            </a:solidFill>
          </a:ln>
        </p:spPr>
        <p:txBody>
          <a:bodyPr>
            <a:spAutoFit/>
          </a:bodyPr>
          <a:lstStyle/>
          <a:p>
            <a:pPr marL="182563" indent="-457200">
              <a:buFontTx/>
              <a:buNone/>
            </a:pPr>
            <a:r>
              <a:rPr lang="en-US" sz="1800" i="0">
                <a:solidFill>
                  <a:srgbClr val="000000"/>
                </a:solidFill>
              </a:rPr>
              <a:t>• FY 2013-2014 – Perform necessary modification</a:t>
            </a:r>
          </a:p>
          <a:p>
            <a:pPr marL="182563" indent="-457200">
              <a:buFontTx/>
              <a:buNone/>
            </a:pPr>
            <a:r>
              <a:rPr lang="en-US" sz="1800" i="0">
                <a:solidFill>
                  <a:srgbClr val="000000"/>
                </a:solidFill>
              </a:rPr>
              <a:t>• FY 2014-2015 – Start MW-class ECH/EBW engineering design for non-inductive operations (US-Japan)</a:t>
            </a:r>
          </a:p>
        </p:txBody>
      </p:sp>
      <p:sp>
        <p:nvSpPr>
          <p:cNvPr id="37897" name="Text Box 12"/>
          <p:cNvSpPr txBox="1">
            <a:spLocks noChangeArrowheads="1"/>
          </p:cNvSpPr>
          <p:nvPr/>
        </p:nvSpPr>
        <p:spPr bwMode="auto">
          <a:xfrm>
            <a:off x="6380163" y="1295400"/>
            <a:ext cx="2382837" cy="1085850"/>
          </a:xfrm>
          <a:prstGeom prst="rect">
            <a:avLst/>
          </a:prstGeom>
          <a:solidFill>
            <a:srgbClr val="CCFFFF"/>
          </a:solidFill>
          <a:ln w="9525">
            <a:solidFill>
              <a:schemeClr val="tx1"/>
            </a:solidFill>
            <a:miter lim="800000"/>
            <a:headEnd/>
            <a:tailEnd/>
          </a:ln>
        </p:spPr>
        <p:txBody>
          <a:bodyPr>
            <a:spAutoFit/>
          </a:bodyPr>
          <a:lstStyle/>
          <a:p>
            <a:pPr>
              <a:lnSpc>
                <a:spcPct val="80000"/>
              </a:lnSpc>
              <a:buFontTx/>
              <a:buNone/>
            </a:pPr>
            <a:r>
              <a:rPr lang="en-US" sz="1600" i="0">
                <a:solidFill>
                  <a:schemeClr val="tx1"/>
                </a:solidFill>
                <a:latin typeface="Arial" pitchFamily="34" charset="0"/>
              </a:rPr>
              <a:t>• HHFW power system to undergo structural enhancement against disruption loads in the feedthru area</a:t>
            </a:r>
          </a:p>
        </p:txBody>
      </p:sp>
      <p:pic>
        <p:nvPicPr>
          <p:cNvPr id="37898" name="Picture 17"/>
          <p:cNvPicPr>
            <a:picLocks noChangeAspect="1" noChangeArrowheads="1"/>
          </p:cNvPicPr>
          <p:nvPr/>
        </p:nvPicPr>
        <p:blipFill>
          <a:blip r:embed="rId3"/>
          <a:srcRect l="11826" t="44775" r="48535" b="5910"/>
          <a:stretch>
            <a:fillRect/>
          </a:stretch>
        </p:blipFill>
        <p:spPr bwMode="auto">
          <a:xfrm flipV="1">
            <a:off x="3892550" y="1685925"/>
            <a:ext cx="1428750" cy="1725613"/>
          </a:xfrm>
          <a:prstGeom prst="rect">
            <a:avLst/>
          </a:prstGeom>
          <a:noFill/>
          <a:ln w="15875">
            <a:noFill/>
            <a:miter lim="800000"/>
            <a:headEnd/>
            <a:tailEnd/>
          </a:ln>
        </p:spPr>
      </p:pic>
      <p:cxnSp>
        <p:nvCxnSpPr>
          <p:cNvPr id="37899" name="Straight Arrow Connector 23"/>
          <p:cNvCxnSpPr>
            <a:cxnSpLocks noChangeShapeType="1"/>
          </p:cNvCxnSpPr>
          <p:nvPr/>
        </p:nvCxnSpPr>
        <p:spPr bwMode="auto">
          <a:xfrm flipH="1" flipV="1">
            <a:off x="4932363" y="2433638"/>
            <a:ext cx="1460500" cy="860425"/>
          </a:xfrm>
          <a:prstGeom prst="straightConnector1">
            <a:avLst/>
          </a:prstGeom>
          <a:noFill/>
          <a:ln w="15875">
            <a:solidFill>
              <a:schemeClr val="tx1"/>
            </a:solidFill>
            <a:round/>
            <a:headEnd/>
            <a:tailEnd type="arrow" w="med" len="med"/>
          </a:ln>
        </p:spPr>
      </p:cxnSp>
      <p:cxnSp>
        <p:nvCxnSpPr>
          <p:cNvPr id="37900" name="Straight Arrow Connector 24"/>
          <p:cNvCxnSpPr>
            <a:cxnSpLocks noChangeShapeType="1"/>
          </p:cNvCxnSpPr>
          <p:nvPr/>
        </p:nvCxnSpPr>
        <p:spPr bwMode="auto">
          <a:xfrm flipH="1">
            <a:off x="5011738" y="3294063"/>
            <a:ext cx="1371600" cy="1136650"/>
          </a:xfrm>
          <a:prstGeom prst="straightConnector1">
            <a:avLst/>
          </a:prstGeom>
          <a:noFill/>
          <a:ln w="15875">
            <a:solidFill>
              <a:schemeClr val="tx1"/>
            </a:solidFill>
            <a:round/>
            <a:headEnd/>
            <a:tailEnd type="arrow" w="med" len="med"/>
          </a:ln>
        </p:spPr>
      </p:cxnSp>
      <p:pic>
        <p:nvPicPr>
          <p:cNvPr id="37901" name="Picture 1"/>
          <p:cNvPicPr>
            <a:picLocks noChangeAspect="1"/>
          </p:cNvPicPr>
          <p:nvPr/>
        </p:nvPicPr>
        <p:blipFill>
          <a:blip r:embed="rId5"/>
          <a:srcRect/>
          <a:stretch>
            <a:fillRect/>
          </a:stretch>
        </p:blipFill>
        <p:spPr bwMode="auto">
          <a:xfrm>
            <a:off x="6423025" y="2751138"/>
            <a:ext cx="2344738" cy="1676400"/>
          </a:xfrm>
          <a:prstGeom prst="rect">
            <a:avLst/>
          </a:prstGeom>
          <a:noFill/>
          <a:ln w="9525">
            <a:noFill/>
            <a:miter lim="800000"/>
            <a:headEnd/>
            <a:tailEnd/>
          </a:ln>
        </p:spPr>
      </p:pic>
      <p:sp>
        <p:nvSpPr>
          <p:cNvPr id="37902" name="TextBox 4"/>
          <p:cNvSpPr txBox="1">
            <a:spLocks noChangeArrowheads="1"/>
          </p:cNvSpPr>
          <p:nvPr/>
        </p:nvSpPr>
        <p:spPr bwMode="auto">
          <a:xfrm>
            <a:off x="6392863" y="4503738"/>
            <a:ext cx="2389187" cy="261937"/>
          </a:xfrm>
          <a:prstGeom prst="rect">
            <a:avLst/>
          </a:prstGeom>
          <a:noFill/>
          <a:ln w="9525">
            <a:noFill/>
            <a:miter lim="800000"/>
            <a:headEnd/>
            <a:tailEnd/>
          </a:ln>
        </p:spPr>
        <p:txBody>
          <a:bodyPr wrap="none">
            <a:spAutoFit/>
          </a:bodyPr>
          <a:lstStyle/>
          <a:p>
            <a:pPr>
              <a:buFontTx/>
              <a:buNone/>
            </a:pPr>
            <a:r>
              <a:rPr lang="en-US" sz="1100" i="0">
                <a:solidFill>
                  <a:schemeClr val="tx1"/>
                </a:solidFill>
              </a:rPr>
              <a:t>Photo courtesy of C-Mod Group</a:t>
            </a:r>
          </a:p>
        </p:txBody>
      </p:sp>
      <p:sp>
        <p:nvSpPr>
          <p:cNvPr id="37903" name="Rectangle 5"/>
          <p:cNvSpPr>
            <a:spLocks noChangeArrowheads="1"/>
          </p:cNvSpPr>
          <p:nvPr/>
        </p:nvSpPr>
        <p:spPr bwMode="auto">
          <a:xfrm>
            <a:off x="4808538" y="2311400"/>
            <a:ext cx="177800" cy="93663"/>
          </a:xfrm>
          <a:prstGeom prst="rect">
            <a:avLst/>
          </a:prstGeom>
          <a:solidFill>
            <a:srgbClr val="9E6651"/>
          </a:solidFill>
          <a:ln w="15875">
            <a:solidFill>
              <a:schemeClr val="tx1"/>
            </a:solidFill>
            <a:round/>
            <a:headEnd/>
            <a:tailEnd type="triangle" w="med" len="med"/>
          </a:ln>
        </p:spPr>
        <p:txBody>
          <a:bodyPr lIns="0" tIns="0" rIns="0" bIns="0"/>
          <a:lstStyle/>
          <a:p>
            <a:endParaRPr lang="en-US"/>
          </a:p>
        </p:txBody>
      </p:sp>
      <p:sp>
        <p:nvSpPr>
          <p:cNvPr id="37904" name="Rectangle 20"/>
          <p:cNvSpPr>
            <a:spLocks noChangeArrowheads="1"/>
          </p:cNvSpPr>
          <p:nvPr/>
        </p:nvSpPr>
        <p:spPr bwMode="auto">
          <a:xfrm>
            <a:off x="4818063" y="4419600"/>
            <a:ext cx="177800" cy="93663"/>
          </a:xfrm>
          <a:prstGeom prst="rect">
            <a:avLst/>
          </a:prstGeom>
          <a:solidFill>
            <a:srgbClr val="9E6651"/>
          </a:solidFill>
          <a:ln w="15875">
            <a:solidFill>
              <a:schemeClr val="tx1"/>
            </a:solidFill>
            <a:round/>
            <a:headEnd/>
            <a:tailEnd type="triangle" w="med" len="med"/>
          </a:ln>
        </p:spPr>
        <p:txBody>
          <a:bodyPr lIns="0" tIns="0" rIns="0" bIns="0"/>
          <a:lstStyle/>
          <a:p>
            <a:endParaRPr lang="en-US"/>
          </a:p>
        </p:txBody>
      </p:sp>
      <p:sp>
        <p:nvSpPr>
          <p:cNvPr id="37905" name="TextBox 21"/>
          <p:cNvSpPr txBox="1">
            <a:spLocks noChangeArrowheads="1"/>
          </p:cNvSpPr>
          <p:nvPr/>
        </p:nvSpPr>
        <p:spPr bwMode="auto">
          <a:xfrm>
            <a:off x="6342063" y="2471738"/>
            <a:ext cx="2592387" cy="261937"/>
          </a:xfrm>
          <a:prstGeom prst="rect">
            <a:avLst/>
          </a:prstGeom>
          <a:noFill/>
          <a:ln w="9525">
            <a:noFill/>
            <a:miter lim="800000"/>
            <a:headEnd/>
            <a:tailEnd/>
          </a:ln>
        </p:spPr>
        <p:txBody>
          <a:bodyPr wrap="none">
            <a:spAutoFit/>
          </a:bodyPr>
          <a:lstStyle/>
          <a:p>
            <a:pPr>
              <a:buFontTx/>
              <a:buNone/>
            </a:pPr>
            <a:r>
              <a:rPr lang="en-US" sz="1100" i="0">
                <a:solidFill>
                  <a:schemeClr val="tx1"/>
                </a:solidFill>
              </a:rPr>
              <a:t>A compliant section being designed</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43"/>
          <p:cNvSpPr>
            <a:spLocks noChangeArrowheads="1"/>
          </p:cNvSpPr>
          <p:nvPr/>
        </p:nvSpPr>
        <p:spPr bwMode="auto">
          <a:xfrm>
            <a:off x="2540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3300"/>
              </a:lnSpc>
              <a:spcBef>
                <a:spcPct val="0"/>
              </a:spcBef>
              <a:buFontTx/>
              <a:buNone/>
            </a:pPr>
            <a:r>
              <a:rPr lang="en-US" sz="3600" i="0">
                <a:solidFill>
                  <a:srgbClr val="FF0000"/>
                </a:solidFill>
              </a:rPr>
              <a:t>Solenoid-free Start-up</a:t>
            </a:r>
            <a:r>
              <a:rPr lang="en-US" sz="4000" i="0">
                <a:solidFill>
                  <a:srgbClr val="FF0000"/>
                </a:solidFill>
              </a:rPr>
              <a:t/>
            </a:r>
            <a:br>
              <a:rPr lang="en-US" sz="4000" i="0">
                <a:solidFill>
                  <a:srgbClr val="FF0000"/>
                </a:solidFill>
              </a:rPr>
            </a:br>
            <a:r>
              <a:rPr lang="en-US" sz="2800" i="0">
                <a:solidFill>
                  <a:srgbClr val="0000FF"/>
                </a:solidFill>
                <a:latin typeface="Helvetica Neue" charset="0"/>
              </a:rPr>
              <a:t>High priority goal for NSTX-U in support of FNSF</a:t>
            </a:r>
          </a:p>
        </p:txBody>
      </p:sp>
      <p:sp>
        <p:nvSpPr>
          <p:cNvPr id="39938" name="Rectangle 35"/>
          <p:cNvSpPr>
            <a:spLocks noChangeArrowheads="1"/>
          </p:cNvSpPr>
          <p:nvPr/>
        </p:nvSpPr>
        <p:spPr bwMode="auto">
          <a:xfrm>
            <a:off x="279400" y="4710113"/>
            <a:ext cx="8712200" cy="1538287"/>
          </a:xfrm>
          <a:prstGeom prst="rect">
            <a:avLst/>
          </a:prstGeom>
          <a:solidFill>
            <a:srgbClr val="CCFFFF"/>
          </a:solidFill>
          <a:ln w="9525">
            <a:solidFill>
              <a:schemeClr val="tx1"/>
            </a:solidFill>
            <a:miter lim="800000"/>
            <a:headEnd/>
            <a:tailEnd/>
          </a:ln>
        </p:spPr>
        <p:txBody>
          <a:bodyPr>
            <a:spAutoFit/>
          </a:bodyPr>
          <a:lstStyle/>
          <a:p>
            <a:pPr marL="182563" indent="-457200">
              <a:spcBef>
                <a:spcPct val="0"/>
              </a:spcBef>
              <a:spcAft>
                <a:spcPts val="1200"/>
              </a:spcAft>
              <a:buFontTx/>
              <a:buNone/>
            </a:pPr>
            <a:r>
              <a:rPr lang="en-US" sz="1600" i="0">
                <a:solidFill>
                  <a:srgbClr val="000000"/>
                </a:solidFill>
              </a:rPr>
              <a:t>FY 2013-15 Non-Inductive Start-up Systems Design for Post-Upgrade Operations</a:t>
            </a:r>
            <a:endParaRPr lang="en-US" sz="1600" i="0">
              <a:solidFill>
                <a:srgbClr val="000000"/>
              </a:solidFill>
              <a:latin typeface="Helvetica Neue" charset="0"/>
            </a:endParaRPr>
          </a:p>
          <a:p>
            <a:pPr marL="182563" indent="-457200">
              <a:spcBef>
                <a:spcPct val="0"/>
              </a:spcBef>
              <a:spcAft>
                <a:spcPts val="1200"/>
              </a:spcAft>
              <a:buFontTx/>
              <a:buNone/>
            </a:pPr>
            <a:r>
              <a:rPr lang="en-US" sz="1600" i="0">
                <a:solidFill>
                  <a:srgbClr val="000000"/>
                </a:solidFill>
                <a:latin typeface="Helvetica Neue" charset="0"/>
              </a:rPr>
              <a:t>• </a:t>
            </a:r>
            <a:r>
              <a:rPr lang="en-US" sz="1400" i="0">
                <a:solidFill>
                  <a:srgbClr val="000000"/>
                </a:solidFill>
                <a:latin typeface="Helvetica Neue" charset="0"/>
              </a:rPr>
              <a:t>CHI will start with the present 2 kV capability then enhanced to ~ 3 kV higher voltage as needed.</a:t>
            </a:r>
          </a:p>
          <a:p>
            <a:pPr marL="182563" indent="-457200">
              <a:spcBef>
                <a:spcPct val="0"/>
              </a:spcBef>
              <a:spcAft>
                <a:spcPts val="1200"/>
              </a:spcAft>
              <a:buFontTx/>
              <a:buNone/>
            </a:pPr>
            <a:r>
              <a:rPr lang="en-US" sz="1400" i="0">
                <a:solidFill>
                  <a:srgbClr val="000000"/>
                </a:solidFill>
                <a:latin typeface="Helvetica Neue" charset="0"/>
              </a:rPr>
              <a:t>• PEGASUS gun start-up producing exciting results Ip ~ 160 kA.  The PEGASUS gun concept is technically flexible to implement on NSTX-U once fully developed.  High current gun for the NSTX-U will be developed utilizing the PEGASUS facility in collaboration with University of Wisconsin.</a:t>
            </a:r>
          </a:p>
        </p:txBody>
      </p:sp>
      <p:pic>
        <p:nvPicPr>
          <p:cNvPr id="39939" name="Picture 5" descr="STW-Fig-4.png"/>
          <p:cNvPicPr>
            <a:picLocks noChangeAspect="1"/>
          </p:cNvPicPr>
          <p:nvPr/>
        </p:nvPicPr>
        <p:blipFill>
          <a:blip r:embed="rId3"/>
          <a:srcRect/>
          <a:stretch>
            <a:fillRect/>
          </a:stretch>
        </p:blipFill>
        <p:spPr bwMode="auto">
          <a:xfrm>
            <a:off x="2193925" y="1155700"/>
            <a:ext cx="2314575" cy="3314700"/>
          </a:xfrm>
          <a:prstGeom prst="rect">
            <a:avLst/>
          </a:prstGeom>
          <a:noFill/>
          <a:ln w="9525">
            <a:noFill/>
            <a:miter lim="800000"/>
            <a:headEnd/>
            <a:tailEnd/>
          </a:ln>
        </p:spPr>
      </p:pic>
      <p:sp>
        <p:nvSpPr>
          <p:cNvPr id="39940" name="TextBox 6"/>
          <p:cNvSpPr txBox="1">
            <a:spLocks noChangeArrowheads="1"/>
          </p:cNvSpPr>
          <p:nvPr/>
        </p:nvSpPr>
        <p:spPr bwMode="auto">
          <a:xfrm>
            <a:off x="177800" y="1422400"/>
            <a:ext cx="2044700" cy="2357438"/>
          </a:xfrm>
          <a:prstGeom prst="rect">
            <a:avLst/>
          </a:prstGeom>
          <a:noFill/>
          <a:ln w="9525">
            <a:noFill/>
            <a:miter lim="800000"/>
            <a:headEnd/>
            <a:tailEnd/>
          </a:ln>
        </p:spPr>
        <p:txBody>
          <a:bodyPr>
            <a:spAutoFit/>
          </a:bodyPr>
          <a:lstStyle/>
          <a:p>
            <a:pPr marL="90488" indent="-457200">
              <a:buFontTx/>
              <a:buNone/>
            </a:pPr>
            <a:r>
              <a:rPr lang="en-US" sz="1600" i="0">
                <a:latin typeface="Arial" pitchFamily="34" charset="0"/>
              </a:rPr>
              <a:t>• Inj. Flux in NSTX-U is about 2.5 times higher than in NSTX</a:t>
            </a:r>
          </a:p>
          <a:p>
            <a:pPr marL="90488" indent="-457200">
              <a:buFontTx/>
              <a:buNone/>
            </a:pPr>
            <a:r>
              <a:rPr lang="en-US" sz="1600" i="0">
                <a:latin typeface="Arial" pitchFamily="34" charset="0"/>
              </a:rPr>
              <a:t>• NSTX-U coil insulation greatly enhanced for higher voltage ~ 3 kV operation</a:t>
            </a:r>
          </a:p>
        </p:txBody>
      </p:sp>
      <p:sp>
        <p:nvSpPr>
          <p:cNvPr id="39941" name="Text Box 24"/>
          <p:cNvSpPr txBox="1">
            <a:spLocks/>
          </p:cNvSpPr>
          <p:nvPr/>
        </p:nvSpPr>
        <p:spPr bwMode="auto">
          <a:xfrm>
            <a:off x="4991100" y="1065213"/>
            <a:ext cx="3556000" cy="357187"/>
          </a:xfrm>
          <a:prstGeom prst="rect">
            <a:avLst/>
          </a:prstGeom>
          <a:noFill/>
          <a:ln w="25400">
            <a:noFill/>
            <a:miter lim="800000"/>
            <a:headEnd/>
            <a:tailEnd/>
          </a:ln>
        </p:spPr>
        <p:txBody>
          <a:bodyPr>
            <a:spAutoFit/>
          </a:bodyPr>
          <a:lstStyle/>
          <a:p>
            <a:pPr eaLnBrk="0" hangingPunct="0">
              <a:lnSpc>
                <a:spcPct val="95000"/>
              </a:lnSpc>
              <a:buClr>
                <a:srgbClr val="000000"/>
              </a:buClr>
              <a:buSzPct val="100000"/>
              <a:buFont typeface="Times New Roman" pitchFamily="18" charset="0"/>
              <a:buNone/>
            </a:pPr>
            <a:r>
              <a:rPr lang="en-US" sz="1800" i="0">
                <a:solidFill>
                  <a:srgbClr val="000000"/>
                </a:solidFill>
                <a:latin typeface="Arial" pitchFamily="34" charset="0"/>
              </a:rPr>
              <a:t>Point Source Being Developed </a:t>
            </a:r>
          </a:p>
        </p:txBody>
      </p:sp>
      <p:sp>
        <p:nvSpPr>
          <p:cNvPr id="22" name="Text Box 24"/>
          <p:cNvSpPr txBox="1">
            <a:spLocks/>
          </p:cNvSpPr>
          <p:nvPr/>
        </p:nvSpPr>
        <p:spPr bwMode="auto">
          <a:xfrm>
            <a:off x="203200" y="1090613"/>
            <a:ext cx="3708400" cy="357187"/>
          </a:xfrm>
          <a:prstGeom prst="rect">
            <a:avLst/>
          </a:prstGeom>
          <a:noFill/>
          <a:ln w="25400">
            <a:noFill/>
            <a:miter lim="800000"/>
            <a:headEnd/>
            <a:tailEnd/>
          </a:ln>
          <a:effectLst/>
        </p:spPr>
        <p:txBody>
          <a:bodyPr>
            <a:spAutoFit/>
          </a:bodyPr>
          <a:lstStyle/>
          <a:p>
            <a:pPr eaLnBrk="0" hangingPunct="0">
              <a:lnSpc>
                <a:spcPct val="95000"/>
              </a:lnSpc>
              <a:buClr>
                <a:srgbClr val="000000"/>
              </a:buClr>
              <a:buSzPct val="100000"/>
              <a:buFont typeface="Times New Roman" pitchFamily="18" charset="0"/>
              <a:buNone/>
              <a:defRPr/>
            </a:pPr>
            <a:r>
              <a:rPr lang="en-US" sz="1800" i="0" dirty="0">
                <a:solidFill>
                  <a:schemeClr val="tx1"/>
                </a:solidFill>
                <a:latin typeface="+mj-lt"/>
                <a:ea typeface="+mn-ea"/>
                <a:cs typeface="Lucida Sans Unicode" pitchFamily="34" charset="0"/>
              </a:rPr>
              <a:t>CHI Start-Up</a:t>
            </a:r>
          </a:p>
        </p:txBody>
      </p:sp>
      <p:pic>
        <p:nvPicPr>
          <p:cNvPr id="39943" name="Picture 20"/>
          <p:cNvPicPr>
            <a:picLocks noChangeAspect="1" noChangeArrowheads="1"/>
          </p:cNvPicPr>
          <p:nvPr/>
        </p:nvPicPr>
        <p:blipFill>
          <a:blip r:embed="rId4"/>
          <a:srcRect/>
          <a:stretch>
            <a:fillRect/>
          </a:stretch>
        </p:blipFill>
        <p:spPr bwMode="auto">
          <a:xfrm>
            <a:off x="4810125" y="1517650"/>
            <a:ext cx="3308350" cy="2552700"/>
          </a:xfrm>
          <a:prstGeom prst="rect">
            <a:avLst/>
          </a:prstGeom>
          <a:noFill/>
          <a:ln w="9525">
            <a:noFill/>
            <a:miter lim="800000"/>
            <a:headEnd/>
            <a:tailEnd/>
          </a:ln>
        </p:spPr>
      </p:pic>
      <p:sp>
        <p:nvSpPr>
          <p:cNvPr id="23" name="Rectangle 22"/>
          <p:cNvSpPr/>
          <p:nvPr/>
        </p:nvSpPr>
        <p:spPr>
          <a:xfrm>
            <a:off x="6194425" y="1489075"/>
            <a:ext cx="2263775" cy="271463"/>
          </a:xfrm>
          <a:prstGeom prst="rect">
            <a:avLst/>
          </a:prstGeom>
        </p:spPr>
        <p:txBody>
          <a:bodyPr>
            <a:spAutoFit/>
          </a:bodyPr>
          <a:lstStyle/>
          <a:p>
            <a:pPr algn="ctr" defTabSz="912813" eaLnBrk="0" hangingPunct="0">
              <a:lnSpc>
                <a:spcPct val="80000"/>
              </a:lnSpc>
              <a:buFontTx/>
              <a:buNone/>
              <a:defRPr/>
            </a:pPr>
            <a:r>
              <a:rPr lang="en-US" sz="1400" i="0" dirty="0">
                <a:solidFill>
                  <a:srgbClr val="FF0000"/>
                </a:solidFill>
                <a:latin typeface="Arial Narrow" charset="0"/>
                <a:ea typeface="ＭＳ Ｐゴシック" charset="0"/>
                <a:cs typeface="ＭＳ Ｐゴシック" charset="0"/>
              </a:rPr>
              <a:t>PEGASUS Plasma Gun</a:t>
            </a:r>
            <a:endParaRPr lang="en-US" sz="1050" i="0" dirty="0">
              <a:solidFill>
                <a:srgbClr val="FF0000"/>
              </a:solidFill>
              <a:effectLst>
                <a:outerShdw blurRad="38100" dist="38100" dir="2700000" algn="tl">
                  <a:srgbClr val="DDDDDD"/>
                </a:outerShdw>
              </a:effectLst>
              <a:latin typeface="Arial Narrow" charset="0"/>
              <a:ea typeface="ＭＳ Ｐゴシック" charset="0"/>
              <a:cs typeface="ＭＳ Ｐゴシック" charset="0"/>
            </a:endParaRPr>
          </a:p>
        </p:txBody>
      </p:sp>
      <p:sp>
        <p:nvSpPr>
          <p:cNvPr id="39945" name="Text Box 58"/>
          <p:cNvSpPr txBox="1">
            <a:spLocks noChangeArrowheads="1"/>
          </p:cNvSpPr>
          <p:nvPr/>
        </p:nvSpPr>
        <p:spPr bwMode="auto">
          <a:xfrm flipH="1">
            <a:off x="7594600" y="4051300"/>
            <a:ext cx="1308100" cy="307975"/>
          </a:xfrm>
          <a:prstGeom prst="rect">
            <a:avLst/>
          </a:prstGeom>
          <a:solidFill>
            <a:srgbClr val="DBE396"/>
          </a:solidFill>
          <a:ln w="9525">
            <a:noFill/>
            <a:miter lim="800000"/>
            <a:headEnd/>
            <a:tailEnd/>
          </a:ln>
        </p:spPr>
        <p:txBody>
          <a:bodyPr>
            <a:spAutoFit/>
          </a:bodyPr>
          <a:lstStyle/>
          <a:p>
            <a:pPr eaLnBrk="0" hangingPunct="0">
              <a:spcBef>
                <a:spcPct val="0"/>
              </a:spcBef>
              <a:buFontTx/>
              <a:buNone/>
            </a:pPr>
            <a:r>
              <a:rPr lang="en-US" sz="1400" b="0" i="0">
                <a:solidFill>
                  <a:schemeClr val="tx1"/>
                </a:solidFill>
              </a:rPr>
              <a:t>U. Wisconsin</a:t>
            </a:r>
          </a:p>
        </p:txBody>
      </p:sp>
      <p:sp>
        <p:nvSpPr>
          <p:cNvPr id="39946" name="Text Box 58"/>
          <p:cNvSpPr txBox="1">
            <a:spLocks noChangeArrowheads="1"/>
          </p:cNvSpPr>
          <p:nvPr/>
        </p:nvSpPr>
        <p:spPr bwMode="auto">
          <a:xfrm flipH="1">
            <a:off x="622300" y="3746500"/>
            <a:ext cx="1549400" cy="307975"/>
          </a:xfrm>
          <a:prstGeom prst="rect">
            <a:avLst/>
          </a:prstGeom>
          <a:solidFill>
            <a:srgbClr val="DBE396"/>
          </a:solidFill>
          <a:ln w="9525">
            <a:noFill/>
            <a:miter lim="800000"/>
            <a:headEnd/>
            <a:tailEnd/>
          </a:ln>
        </p:spPr>
        <p:txBody>
          <a:bodyPr>
            <a:spAutoFit/>
          </a:bodyPr>
          <a:lstStyle/>
          <a:p>
            <a:pPr eaLnBrk="0" hangingPunct="0">
              <a:spcBef>
                <a:spcPct val="0"/>
              </a:spcBef>
              <a:buFontTx/>
              <a:buNone/>
            </a:pPr>
            <a:r>
              <a:rPr lang="en-US" sz="1400" b="0" i="0">
                <a:solidFill>
                  <a:schemeClr val="tx1"/>
                </a:solidFill>
              </a:rPr>
              <a:t>U. Washington</a:t>
            </a:r>
          </a:p>
        </p:txBody>
      </p:sp>
      <p:sp>
        <p:nvSpPr>
          <p:cNvPr id="13" name="Slide Number Placeholder 3"/>
          <p:cNvSpPr>
            <a:spLocks noGrp="1"/>
          </p:cNvSpPr>
          <p:nvPr>
            <p:ph type="sldNum" sz="quarter" idx="12"/>
          </p:nvPr>
        </p:nvSpPr>
        <p:spPr>
          <a:xfrm>
            <a:off x="8467725" y="6600825"/>
            <a:ext cx="676275" cy="257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fld id="{3320BA25-C150-4740-B6D9-105989C14703}" type="slidenum">
              <a:rPr lang="en-US" sz="1000"/>
              <a:pPr/>
              <a:t>14</a:t>
            </a:fld>
            <a:endParaRPr lang="en-US" sz="100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5"/>
          <p:cNvSpPr>
            <a:spLocks noChangeArrowheads="1"/>
          </p:cNvSpPr>
          <p:nvPr/>
        </p:nvSpPr>
        <p:spPr bwMode="auto">
          <a:xfrm>
            <a:off x="2819400" y="990600"/>
            <a:ext cx="3386138" cy="2357438"/>
          </a:xfrm>
          <a:prstGeom prst="rect">
            <a:avLst/>
          </a:prstGeom>
          <a:solidFill>
            <a:srgbClr val="D98DD7"/>
          </a:solidFill>
          <a:ln w="9525">
            <a:noFill/>
            <a:miter lim="800000"/>
            <a:headEnd/>
            <a:tailEnd/>
          </a:ln>
        </p:spPr>
        <p:txBody>
          <a:bodyPr lIns="91418" tIns="45709" rIns="91418" bIns="45709">
            <a:spAutoFit/>
          </a:bodyPr>
          <a:lstStyle/>
          <a:p>
            <a:pPr algn="ctr">
              <a:buFontTx/>
              <a:buNone/>
            </a:pPr>
            <a:r>
              <a:rPr lang="en-US" sz="1600" b="0" i="0">
                <a:solidFill>
                  <a:schemeClr val="tx1"/>
                </a:solidFill>
              </a:rPr>
              <a:t>Plasma Operations with:</a:t>
            </a:r>
          </a:p>
          <a:p>
            <a:pPr algn="ctr">
              <a:buFontTx/>
              <a:buNone/>
            </a:pPr>
            <a:r>
              <a:rPr lang="en-US" sz="1600" b="0" i="0">
                <a:solidFill>
                  <a:schemeClr val="tx1"/>
                </a:solidFill>
              </a:rPr>
              <a:t>I</a:t>
            </a:r>
            <a:r>
              <a:rPr lang="en-US" sz="1600" b="0" i="0" baseline="-25000">
                <a:solidFill>
                  <a:schemeClr val="tx1"/>
                </a:solidFill>
              </a:rPr>
              <a:t>p</a:t>
            </a:r>
            <a:r>
              <a:rPr lang="en-US" sz="1600" b="0" i="0">
                <a:solidFill>
                  <a:schemeClr val="tx1"/>
                </a:solidFill>
              </a:rPr>
              <a:t>&lt;=1.0 MA, B</a:t>
            </a:r>
            <a:r>
              <a:rPr lang="en-US" sz="1600" b="0" i="0" baseline="-25000">
                <a:solidFill>
                  <a:schemeClr val="tx1"/>
                </a:solidFill>
              </a:rPr>
              <a:t>T</a:t>
            </a:r>
            <a:r>
              <a:rPr lang="en-US" sz="1600" b="0" i="0">
                <a:solidFill>
                  <a:schemeClr val="tx1"/>
                </a:solidFill>
              </a:rPr>
              <a:t>&lt;=0.5</a:t>
            </a:r>
          </a:p>
          <a:p>
            <a:pPr algn="ctr">
              <a:buFontTx/>
              <a:buNone/>
            </a:pPr>
            <a:r>
              <a:rPr lang="en-US" sz="1600" b="0" i="0">
                <a:solidFill>
                  <a:schemeClr val="tx1"/>
                </a:solidFill>
              </a:rPr>
              <a:t>Develop:</a:t>
            </a:r>
          </a:p>
          <a:p>
            <a:pPr algn="ctr">
              <a:buFontTx/>
              <a:buNone/>
            </a:pPr>
            <a:r>
              <a:rPr lang="en-US" sz="1600" b="0" i="0">
                <a:solidFill>
                  <a:schemeClr val="tx1"/>
                </a:solidFill>
              </a:rPr>
              <a:t> Breakdown and current ramp scenarios</a:t>
            </a:r>
          </a:p>
          <a:p>
            <a:pPr algn="ctr">
              <a:buFontTx/>
              <a:buNone/>
            </a:pPr>
            <a:r>
              <a:rPr lang="en-US" sz="1600" b="0" i="0">
                <a:solidFill>
                  <a:schemeClr val="tx1"/>
                </a:solidFill>
              </a:rPr>
              <a:t> Shape &amp; position control</a:t>
            </a:r>
          </a:p>
          <a:p>
            <a:pPr algn="ctr">
              <a:buFontTx/>
              <a:buNone/>
            </a:pPr>
            <a:r>
              <a:rPr lang="en-US" sz="1600" b="0" i="0">
                <a:solidFill>
                  <a:schemeClr val="tx1"/>
                </a:solidFill>
              </a:rPr>
              <a:t> Reliable H-mode</a:t>
            </a:r>
          </a:p>
          <a:p>
            <a:pPr algn="ctr">
              <a:buFontTx/>
              <a:buNone/>
            </a:pPr>
            <a:r>
              <a:rPr lang="en-US" sz="1600" b="0" i="0">
                <a:solidFill>
                  <a:schemeClr val="tx1"/>
                </a:solidFill>
              </a:rPr>
              <a:t> Diagnostic operations</a:t>
            </a:r>
          </a:p>
        </p:txBody>
      </p:sp>
      <p:sp>
        <p:nvSpPr>
          <p:cNvPr id="41986" name="Rectangle 16"/>
          <p:cNvSpPr>
            <a:spLocks noChangeArrowheads="1"/>
          </p:cNvSpPr>
          <p:nvPr/>
        </p:nvSpPr>
        <p:spPr bwMode="auto">
          <a:xfrm>
            <a:off x="6400800" y="1066800"/>
            <a:ext cx="2590800" cy="1077913"/>
          </a:xfrm>
          <a:prstGeom prst="rect">
            <a:avLst/>
          </a:prstGeom>
          <a:solidFill>
            <a:srgbClr val="9999FF"/>
          </a:solidFill>
          <a:ln w="9525">
            <a:noFill/>
            <a:miter lim="800000"/>
            <a:headEnd/>
            <a:tailEnd/>
          </a:ln>
        </p:spPr>
        <p:txBody>
          <a:bodyPr lIns="91418" tIns="45709" rIns="91418" bIns="45709">
            <a:spAutoFit/>
          </a:bodyPr>
          <a:lstStyle/>
          <a:p>
            <a:pPr algn="ctr">
              <a:buFontTx/>
              <a:buNone/>
            </a:pPr>
            <a:r>
              <a:rPr lang="en-US" sz="1600" b="0" i="0">
                <a:solidFill>
                  <a:schemeClr val="tx1"/>
                </a:solidFill>
              </a:rPr>
              <a:t>Continue to add diagnostic &amp; control capabilities while initiating physics experiments.</a:t>
            </a:r>
          </a:p>
        </p:txBody>
      </p:sp>
      <p:sp>
        <p:nvSpPr>
          <p:cNvPr id="41987" name="Right Arrow 23"/>
          <p:cNvSpPr>
            <a:spLocks noChangeArrowheads="1"/>
          </p:cNvSpPr>
          <p:nvPr/>
        </p:nvSpPr>
        <p:spPr bwMode="auto">
          <a:xfrm>
            <a:off x="7696200" y="3543300"/>
            <a:ext cx="1447800" cy="1193800"/>
          </a:xfrm>
          <a:prstGeom prst="rightArrow">
            <a:avLst>
              <a:gd name="adj1" fmla="val 50000"/>
              <a:gd name="adj2" fmla="val 49999"/>
            </a:avLst>
          </a:prstGeom>
          <a:solidFill>
            <a:srgbClr val="9999FF"/>
          </a:solidFill>
          <a:ln w="15875">
            <a:noFill/>
            <a:round/>
            <a:headEnd/>
            <a:tailEnd type="triangle" w="med" len="med"/>
          </a:ln>
        </p:spPr>
        <p:txBody>
          <a:bodyPr lIns="0" tIns="0" rIns="0" bIns="0"/>
          <a:lstStyle/>
          <a:p>
            <a:pPr>
              <a:buFontTx/>
              <a:buNone/>
            </a:pPr>
            <a:endParaRPr lang="en-US"/>
          </a:p>
        </p:txBody>
      </p:sp>
      <p:sp>
        <p:nvSpPr>
          <p:cNvPr id="25" name="Rectangle 24"/>
          <p:cNvSpPr/>
          <p:nvPr/>
        </p:nvSpPr>
        <p:spPr bwMode="auto">
          <a:xfrm>
            <a:off x="76200" y="3848100"/>
            <a:ext cx="1295400" cy="609600"/>
          </a:xfrm>
          <a:prstGeom prst="rect">
            <a:avLst/>
          </a:prstGeom>
          <a:solidFill>
            <a:schemeClr val="accent1">
              <a:lumMod val="40000"/>
              <a:lumOff val="60000"/>
            </a:schemeClr>
          </a:solidFill>
          <a:ln w="15875" cap="flat" cmpd="sng" algn="ctr">
            <a:solidFill>
              <a:schemeClr val="accent1">
                <a:lumMod val="20000"/>
                <a:lumOff val="80000"/>
              </a:schemeClr>
            </a:solidFill>
            <a:prstDash val="solid"/>
            <a:round/>
            <a:headEnd type="none" w="med" len="med"/>
            <a:tailEnd type="triangle" w="med" len="med"/>
          </a:ln>
          <a:effectLst/>
        </p:spPr>
        <p:txBody>
          <a:bodyPr lIns="0" tIns="0" rIns="0" bIns="0"/>
          <a:lstStyle/>
          <a:p>
            <a:pPr>
              <a:buFontTx/>
              <a:buNone/>
              <a:defRPr/>
            </a:pPr>
            <a:endParaRPr lang="en-US" dirty="0">
              <a:latin typeface="Helvetica" pitchFamily="-128" charset="0"/>
              <a:ea typeface="Arial" charset="0"/>
              <a:cs typeface="ＭＳ Ｐゴシック" charset="0"/>
            </a:endParaRPr>
          </a:p>
        </p:txBody>
      </p:sp>
      <p:sp>
        <p:nvSpPr>
          <p:cNvPr id="26" name="Rectangle 25"/>
          <p:cNvSpPr/>
          <p:nvPr/>
        </p:nvSpPr>
        <p:spPr bwMode="auto">
          <a:xfrm>
            <a:off x="3505200" y="3835400"/>
            <a:ext cx="685800" cy="609600"/>
          </a:xfrm>
          <a:prstGeom prst="rect">
            <a:avLst/>
          </a:prstGeom>
          <a:solidFill>
            <a:schemeClr val="bg1">
              <a:lumMod val="85000"/>
            </a:schemeClr>
          </a:solidFill>
          <a:ln w="15875" cap="flat" cmpd="sng" algn="ctr">
            <a:noFill/>
            <a:prstDash val="solid"/>
            <a:round/>
            <a:headEnd type="none" w="med" len="med"/>
            <a:tailEnd type="triangle" w="med" len="med"/>
          </a:ln>
          <a:effectLst/>
        </p:spPr>
        <p:txBody>
          <a:bodyPr lIns="0" tIns="0" rIns="0" bIns="0"/>
          <a:lstStyle/>
          <a:p>
            <a:pPr>
              <a:buFontTx/>
              <a:buNone/>
              <a:defRPr/>
            </a:pPr>
            <a:endParaRPr lang="en-US" dirty="0">
              <a:latin typeface="Helvetica" pitchFamily="-128" charset="0"/>
              <a:ea typeface="Arial" charset="0"/>
              <a:cs typeface="ＭＳ Ｐゴシック" charset="0"/>
            </a:endParaRPr>
          </a:p>
        </p:txBody>
      </p:sp>
      <p:sp>
        <p:nvSpPr>
          <p:cNvPr id="41990" name="Rectangle 5"/>
          <p:cNvSpPr>
            <a:spLocks noChangeArrowheads="1"/>
          </p:cNvSpPr>
          <p:nvPr/>
        </p:nvSpPr>
        <p:spPr bwMode="auto">
          <a:xfrm>
            <a:off x="4191000" y="3835400"/>
            <a:ext cx="1828800" cy="609600"/>
          </a:xfrm>
          <a:prstGeom prst="rect">
            <a:avLst/>
          </a:prstGeom>
          <a:solidFill>
            <a:srgbClr val="D98DD7"/>
          </a:solidFill>
          <a:ln w="15875">
            <a:noFill/>
            <a:round/>
            <a:headEnd/>
            <a:tailEnd type="triangle" w="med" len="med"/>
          </a:ln>
        </p:spPr>
        <p:txBody>
          <a:bodyPr lIns="0" tIns="0" rIns="0" bIns="0"/>
          <a:lstStyle/>
          <a:p>
            <a:pPr>
              <a:buFontTx/>
              <a:buNone/>
            </a:pPr>
            <a:endParaRPr lang="en-US"/>
          </a:p>
        </p:txBody>
      </p:sp>
      <p:sp>
        <p:nvSpPr>
          <p:cNvPr id="41991" name="Rectangle 6"/>
          <p:cNvSpPr>
            <a:spLocks noChangeArrowheads="1"/>
          </p:cNvSpPr>
          <p:nvPr/>
        </p:nvSpPr>
        <p:spPr bwMode="auto">
          <a:xfrm>
            <a:off x="6858000" y="3835400"/>
            <a:ext cx="838200" cy="609600"/>
          </a:xfrm>
          <a:prstGeom prst="rect">
            <a:avLst/>
          </a:prstGeom>
          <a:solidFill>
            <a:srgbClr val="FFCC00"/>
          </a:solidFill>
          <a:ln w="15875">
            <a:noFill/>
            <a:round/>
            <a:headEnd/>
            <a:tailEnd type="triangle" w="med" len="med"/>
          </a:ln>
        </p:spPr>
        <p:txBody>
          <a:bodyPr lIns="0" tIns="0" rIns="0" bIns="0"/>
          <a:lstStyle/>
          <a:p>
            <a:pPr>
              <a:buFontTx/>
              <a:buNone/>
            </a:pPr>
            <a:endParaRPr lang="en-US"/>
          </a:p>
        </p:txBody>
      </p:sp>
      <p:sp>
        <p:nvSpPr>
          <p:cNvPr id="41992" name="TextBox 8"/>
          <p:cNvSpPr txBox="1">
            <a:spLocks noChangeArrowheads="1"/>
          </p:cNvSpPr>
          <p:nvPr/>
        </p:nvSpPr>
        <p:spPr bwMode="auto">
          <a:xfrm>
            <a:off x="76200" y="3848100"/>
            <a:ext cx="1371600" cy="584200"/>
          </a:xfrm>
          <a:prstGeom prst="rect">
            <a:avLst/>
          </a:prstGeom>
          <a:noFill/>
          <a:ln w="9525">
            <a:noFill/>
            <a:miter lim="800000"/>
            <a:headEnd/>
            <a:tailEnd/>
          </a:ln>
        </p:spPr>
        <p:txBody>
          <a:bodyPr lIns="91418" tIns="45709" rIns="91418" bIns="45709">
            <a:spAutoFit/>
          </a:bodyPr>
          <a:lstStyle/>
          <a:p>
            <a:pPr>
              <a:buFontTx/>
              <a:buNone/>
            </a:pPr>
            <a:r>
              <a:rPr lang="en-US" sz="1600" i="0">
                <a:solidFill>
                  <a:schemeClr val="tx1"/>
                </a:solidFill>
                <a:cs typeface="Arial" pitchFamily="34" charset="0"/>
              </a:rPr>
              <a:t>ISTP-1 &amp; CD-4 Prep</a:t>
            </a:r>
          </a:p>
        </p:txBody>
      </p:sp>
      <p:sp>
        <p:nvSpPr>
          <p:cNvPr id="41993" name="TextBox 9"/>
          <p:cNvSpPr txBox="1">
            <a:spLocks noChangeArrowheads="1"/>
          </p:cNvSpPr>
          <p:nvPr/>
        </p:nvSpPr>
        <p:spPr bwMode="auto">
          <a:xfrm>
            <a:off x="3505200" y="3848100"/>
            <a:ext cx="685800" cy="633413"/>
          </a:xfrm>
          <a:prstGeom prst="rect">
            <a:avLst/>
          </a:prstGeom>
          <a:noFill/>
          <a:ln w="9525">
            <a:noFill/>
            <a:miter lim="800000"/>
            <a:headEnd/>
            <a:tailEnd/>
          </a:ln>
        </p:spPr>
        <p:txBody>
          <a:bodyPr lIns="91418" tIns="45709" rIns="91418" bIns="45709">
            <a:spAutoFit/>
          </a:bodyPr>
          <a:lstStyle/>
          <a:p>
            <a:pPr algn="ctr">
              <a:buFontTx/>
              <a:buNone/>
            </a:pPr>
            <a:r>
              <a:rPr lang="en-US" sz="1600" i="0">
                <a:solidFill>
                  <a:schemeClr val="tx1"/>
                </a:solidFill>
                <a:cs typeface="Arial" pitchFamily="34" charset="0"/>
              </a:rPr>
              <a:t>CD-4</a:t>
            </a:r>
          </a:p>
          <a:p>
            <a:pPr algn="ctr">
              <a:buFontTx/>
              <a:buNone/>
            </a:pPr>
            <a:r>
              <a:rPr lang="en-US" sz="1600" i="0">
                <a:solidFill>
                  <a:schemeClr val="tx1"/>
                </a:solidFill>
                <a:cs typeface="Arial" pitchFamily="34" charset="0"/>
              </a:rPr>
              <a:t>(II)</a:t>
            </a:r>
          </a:p>
        </p:txBody>
      </p:sp>
      <p:sp>
        <p:nvSpPr>
          <p:cNvPr id="41994" name="TextBox 10"/>
          <p:cNvSpPr txBox="1">
            <a:spLocks noChangeArrowheads="1"/>
          </p:cNvSpPr>
          <p:nvPr/>
        </p:nvSpPr>
        <p:spPr bwMode="auto">
          <a:xfrm>
            <a:off x="4267200" y="3835400"/>
            <a:ext cx="1724025" cy="633413"/>
          </a:xfrm>
          <a:prstGeom prst="rect">
            <a:avLst/>
          </a:prstGeom>
          <a:noFill/>
          <a:ln w="9525">
            <a:noFill/>
            <a:miter lim="800000"/>
            <a:headEnd/>
            <a:tailEnd/>
          </a:ln>
        </p:spPr>
        <p:txBody>
          <a:bodyPr wrap="none" lIns="91418" tIns="45709" rIns="91418" bIns="45709">
            <a:spAutoFit/>
          </a:bodyPr>
          <a:lstStyle/>
          <a:p>
            <a:pPr>
              <a:buFontTx/>
              <a:buNone/>
            </a:pPr>
            <a:r>
              <a:rPr lang="en-US" sz="1600" i="0">
                <a:solidFill>
                  <a:schemeClr val="tx1"/>
                </a:solidFill>
                <a:cs typeface="Arial" pitchFamily="34" charset="0"/>
              </a:rPr>
              <a:t>Operations</a:t>
            </a:r>
          </a:p>
          <a:p>
            <a:pPr>
              <a:buFontTx/>
              <a:buNone/>
            </a:pPr>
            <a:r>
              <a:rPr lang="en-US" sz="1600" i="0">
                <a:solidFill>
                  <a:schemeClr val="tx1"/>
                </a:solidFill>
                <a:cs typeface="Arial" pitchFamily="34" charset="0"/>
              </a:rPr>
              <a:t>Commissioning</a:t>
            </a:r>
          </a:p>
        </p:txBody>
      </p:sp>
      <p:sp>
        <p:nvSpPr>
          <p:cNvPr id="41995" name="TextBox 11"/>
          <p:cNvSpPr txBox="1">
            <a:spLocks noChangeArrowheads="1"/>
          </p:cNvSpPr>
          <p:nvPr/>
        </p:nvSpPr>
        <p:spPr bwMode="auto">
          <a:xfrm>
            <a:off x="6858000" y="3929063"/>
            <a:ext cx="823913" cy="338137"/>
          </a:xfrm>
          <a:prstGeom prst="rect">
            <a:avLst/>
          </a:prstGeom>
          <a:noFill/>
          <a:ln w="9525">
            <a:noFill/>
            <a:miter lim="800000"/>
            <a:headEnd/>
            <a:tailEnd/>
          </a:ln>
        </p:spPr>
        <p:txBody>
          <a:bodyPr wrap="none" lIns="91418" tIns="45709" rIns="91418" bIns="45709">
            <a:spAutoFit/>
          </a:bodyPr>
          <a:lstStyle/>
          <a:p>
            <a:pPr>
              <a:buFontTx/>
              <a:buNone/>
            </a:pPr>
            <a:r>
              <a:rPr lang="en-US" sz="1600" i="0">
                <a:solidFill>
                  <a:schemeClr val="tx1"/>
                </a:solidFill>
                <a:cs typeface="Arial" pitchFamily="34" charset="0"/>
              </a:rPr>
              <a:t>ISTP-2</a:t>
            </a:r>
          </a:p>
        </p:txBody>
      </p:sp>
      <p:sp>
        <p:nvSpPr>
          <p:cNvPr id="41996" name="TextBox 12"/>
          <p:cNvSpPr txBox="1">
            <a:spLocks noChangeArrowheads="1"/>
          </p:cNvSpPr>
          <p:nvPr/>
        </p:nvSpPr>
        <p:spPr bwMode="auto">
          <a:xfrm>
            <a:off x="7924800" y="3835400"/>
            <a:ext cx="1219200" cy="633413"/>
          </a:xfrm>
          <a:prstGeom prst="rect">
            <a:avLst/>
          </a:prstGeom>
          <a:noFill/>
          <a:ln w="9525">
            <a:noFill/>
            <a:miter lim="800000"/>
            <a:headEnd/>
            <a:tailEnd/>
          </a:ln>
        </p:spPr>
        <p:txBody>
          <a:bodyPr lIns="91418" tIns="45709" rIns="91418" bIns="45709">
            <a:spAutoFit/>
          </a:bodyPr>
          <a:lstStyle/>
          <a:p>
            <a:pPr>
              <a:buFontTx/>
              <a:buNone/>
            </a:pPr>
            <a:r>
              <a:rPr lang="en-US" sz="1600" i="0">
                <a:solidFill>
                  <a:schemeClr val="tx1"/>
                </a:solidFill>
                <a:cs typeface="Arial" pitchFamily="34" charset="0"/>
              </a:rPr>
              <a:t>Phys. </a:t>
            </a:r>
          </a:p>
          <a:p>
            <a:pPr>
              <a:buFontTx/>
              <a:buNone/>
            </a:pPr>
            <a:r>
              <a:rPr lang="en-US" sz="1600" i="0">
                <a:solidFill>
                  <a:schemeClr val="tx1"/>
                </a:solidFill>
                <a:cs typeface="Arial" pitchFamily="34" charset="0"/>
              </a:rPr>
              <a:t>Ops</a:t>
            </a:r>
          </a:p>
        </p:txBody>
      </p:sp>
      <p:sp>
        <p:nvSpPr>
          <p:cNvPr id="34" name="Rectangle 33"/>
          <p:cNvSpPr/>
          <p:nvPr/>
        </p:nvSpPr>
        <p:spPr bwMode="auto">
          <a:xfrm>
            <a:off x="2692400" y="3835400"/>
            <a:ext cx="812800" cy="609600"/>
          </a:xfrm>
          <a:prstGeom prst="rect">
            <a:avLst/>
          </a:prstGeom>
          <a:solidFill>
            <a:srgbClr val="FFB4D0"/>
          </a:solidFill>
          <a:ln w="15875" cap="flat" cmpd="sng" algn="ctr">
            <a:solidFill>
              <a:schemeClr val="accent1">
                <a:lumMod val="20000"/>
                <a:lumOff val="80000"/>
              </a:schemeClr>
            </a:solidFill>
            <a:prstDash val="solid"/>
            <a:round/>
            <a:headEnd type="none" w="med" len="med"/>
            <a:tailEnd type="triangle" w="med" len="med"/>
          </a:ln>
          <a:effectLst/>
        </p:spPr>
        <p:txBody>
          <a:bodyPr lIns="0" tIns="0" rIns="0" bIns="0"/>
          <a:lstStyle/>
          <a:p>
            <a:pPr>
              <a:buFontTx/>
              <a:buNone/>
              <a:defRPr/>
            </a:pPr>
            <a:endParaRPr lang="en-US" dirty="0">
              <a:latin typeface="Helvetica" pitchFamily="-128" charset="0"/>
              <a:ea typeface="Arial" charset="0"/>
              <a:cs typeface="ＭＳ Ｐゴシック" charset="0"/>
            </a:endParaRPr>
          </a:p>
        </p:txBody>
      </p:sp>
      <p:sp>
        <p:nvSpPr>
          <p:cNvPr id="41998" name="TextBox 8"/>
          <p:cNvSpPr txBox="1">
            <a:spLocks noChangeArrowheads="1"/>
          </p:cNvSpPr>
          <p:nvPr/>
        </p:nvSpPr>
        <p:spPr bwMode="auto">
          <a:xfrm>
            <a:off x="2590800" y="3886200"/>
            <a:ext cx="1117600" cy="633413"/>
          </a:xfrm>
          <a:prstGeom prst="rect">
            <a:avLst/>
          </a:prstGeom>
          <a:noFill/>
          <a:ln w="9525">
            <a:noFill/>
            <a:miter lim="800000"/>
            <a:headEnd/>
            <a:tailEnd/>
          </a:ln>
        </p:spPr>
        <p:txBody>
          <a:bodyPr lIns="91418" tIns="45709" rIns="91418" bIns="45709">
            <a:spAutoFit/>
          </a:bodyPr>
          <a:lstStyle/>
          <a:p>
            <a:pPr algn="ctr">
              <a:buFontTx/>
              <a:buNone/>
            </a:pPr>
            <a:r>
              <a:rPr lang="en-US" sz="1600" i="0">
                <a:solidFill>
                  <a:schemeClr val="tx1"/>
                </a:solidFill>
                <a:cs typeface="Arial" pitchFamily="34" charset="0"/>
              </a:rPr>
              <a:t>Bake </a:t>
            </a:r>
          </a:p>
          <a:p>
            <a:pPr algn="ctr">
              <a:buFontTx/>
              <a:buNone/>
            </a:pPr>
            <a:r>
              <a:rPr lang="en-US" sz="1600" i="0">
                <a:solidFill>
                  <a:schemeClr val="tx1"/>
                </a:solidFill>
                <a:cs typeface="Arial" pitchFamily="34" charset="0"/>
              </a:rPr>
              <a:t>Out</a:t>
            </a:r>
          </a:p>
        </p:txBody>
      </p:sp>
      <p:cxnSp>
        <p:nvCxnSpPr>
          <p:cNvPr id="41999" name="Straight Connector 40"/>
          <p:cNvCxnSpPr>
            <a:cxnSpLocks noChangeShapeType="1"/>
          </p:cNvCxnSpPr>
          <p:nvPr/>
        </p:nvCxnSpPr>
        <p:spPr bwMode="auto">
          <a:xfrm rot="16200000" flipH="1">
            <a:off x="4724400" y="3438525"/>
            <a:ext cx="457200" cy="304800"/>
          </a:xfrm>
          <a:prstGeom prst="line">
            <a:avLst/>
          </a:prstGeom>
          <a:noFill/>
          <a:ln w="31750">
            <a:solidFill>
              <a:schemeClr val="tx1"/>
            </a:solidFill>
            <a:round/>
            <a:headEnd/>
            <a:tailEnd type="triangle" w="lg" len="med"/>
          </a:ln>
        </p:spPr>
      </p:cxnSp>
      <p:cxnSp>
        <p:nvCxnSpPr>
          <p:cNvPr id="42000" name="Straight Connector 45"/>
          <p:cNvCxnSpPr>
            <a:cxnSpLocks noChangeShapeType="1"/>
          </p:cNvCxnSpPr>
          <p:nvPr/>
        </p:nvCxnSpPr>
        <p:spPr bwMode="auto">
          <a:xfrm rot="16200000" flipH="1">
            <a:off x="7866063" y="3563938"/>
            <a:ext cx="304800" cy="152400"/>
          </a:xfrm>
          <a:prstGeom prst="line">
            <a:avLst/>
          </a:prstGeom>
          <a:noFill/>
          <a:ln w="31750">
            <a:solidFill>
              <a:schemeClr val="tx1"/>
            </a:solidFill>
            <a:round/>
            <a:headEnd/>
            <a:tailEnd type="triangle" w="lg" len="med"/>
          </a:ln>
        </p:spPr>
      </p:cxnSp>
      <p:sp>
        <p:nvSpPr>
          <p:cNvPr id="37" name="Rectangle 36"/>
          <p:cNvSpPr/>
          <p:nvPr/>
        </p:nvSpPr>
        <p:spPr bwMode="auto">
          <a:xfrm>
            <a:off x="1371600" y="3848100"/>
            <a:ext cx="609600" cy="609600"/>
          </a:xfrm>
          <a:prstGeom prst="rect">
            <a:avLst/>
          </a:prstGeom>
          <a:solidFill>
            <a:schemeClr val="bg1">
              <a:lumMod val="85000"/>
            </a:schemeClr>
          </a:solidFill>
          <a:ln w="15875" cap="flat" cmpd="sng" algn="ctr">
            <a:noFill/>
            <a:prstDash val="solid"/>
            <a:round/>
            <a:headEnd type="none" w="med" len="med"/>
            <a:tailEnd type="triangle" w="med" len="med"/>
          </a:ln>
          <a:effectLst/>
        </p:spPr>
        <p:txBody>
          <a:bodyPr lIns="0" tIns="0" rIns="0" bIns="0"/>
          <a:lstStyle/>
          <a:p>
            <a:pPr>
              <a:buFontTx/>
              <a:buNone/>
              <a:defRPr/>
            </a:pPr>
            <a:endParaRPr lang="en-US" dirty="0">
              <a:latin typeface="Helvetica" pitchFamily="-128" charset="0"/>
              <a:ea typeface="Arial" charset="0"/>
              <a:cs typeface="ＭＳ Ｐゴシック" charset="0"/>
            </a:endParaRPr>
          </a:p>
        </p:txBody>
      </p:sp>
      <p:sp>
        <p:nvSpPr>
          <p:cNvPr id="42002" name="TextBox 9"/>
          <p:cNvSpPr txBox="1">
            <a:spLocks noChangeArrowheads="1"/>
          </p:cNvSpPr>
          <p:nvPr/>
        </p:nvSpPr>
        <p:spPr bwMode="auto">
          <a:xfrm>
            <a:off x="1358900" y="3835400"/>
            <a:ext cx="663575" cy="633413"/>
          </a:xfrm>
          <a:prstGeom prst="rect">
            <a:avLst/>
          </a:prstGeom>
          <a:noFill/>
          <a:ln w="9525">
            <a:noFill/>
            <a:miter lim="800000"/>
            <a:headEnd/>
            <a:tailEnd/>
          </a:ln>
        </p:spPr>
        <p:txBody>
          <a:bodyPr wrap="none" lIns="91418" tIns="45709" rIns="91418" bIns="45709">
            <a:spAutoFit/>
          </a:bodyPr>
          <a:lstStyle/>
          <a:p>
            <a:pPr algn="ctr">
              <a:buFontTx/>
              <a:buNone/>
            </a:pPr>
            <a:r>
              <a:rPr lang="en-US" sz="1600" i="0">
                <a:solidFill>
                  <a:schemeClr val="tx1"/>
                </a:solidFill>
                <a:cs typeface="Arial" pitchFamily="34" charset="0"/>
              </a:rPr>
              <a:t>CD-4</a:t>
            </a:r>
          </a:p>
          <a:p>
            <a:pPr algn="ctr">
              <a:buFontTx/>
              <a:buNone/>
            </a:pPr>
            <a:r>
              <a:rPr lang="en-US" sz="1600" i="0">
                <a:solidFill>
                  <a:schemeClr val="tx1"/>
                </a:solidFill>
                <a:cs typeface="Arial" pitchFamily="34" charset="0"/>
              </a:rPr>
              <a:t>(I)</a:t>
            </a:r>
          </a:p>
        </p:txBody>
      </p:sp>
      <p:sp>
        <p:nvSpPr>
          <p:cNvPr id="42003" name="Rectangle 40"/>
          <p:cNvSpPr>
            <a:spLocks noChangeArrowheads="1"/>
          </p:cNvSpPr>
          <p:nvPr/>
        </p:nvSpPr>
        <p:spPr bwMode="auto">
          <a:xfrm>
            <a:off x="1993900" y="3860800"/>
            <a:ext cx="685800" cy="558800"/>
          </a:xfrm>
          <a:prstGeom prst="rect">
            <a:avLst/>
          </a:prstGeom>
          <a:solidFill>
            <a:srgbClr val="FFFF00"/>
          </a:solidFill>
          <a:ln w="15875">
            <a:solidFill>
              <a:srgbClr val="D9B189"/>
            </a:solidFill>
            <a:round/>
            <a:headEnd/>
            <a:tailEnd type="triangle" w="med" len="med"/>
          </a:ln>
        </p:spPr>
        <p:txBody>
          <a:bodyPr lIns="0" tIns="0" rIns="0" bIns="0"/>
          <a:lstStyle/>
          <a:p>
            <a:pPr>
              <a:buFontTx/>
              <a:buNone/>
            </a:pPr>
            <a:endParaRPr lang="en-US"/>
          </a:p>
        </p:txBody>
      </p:sp>
      <p:sp>
        <p:nvSpPr>
          <p:cNvPr id="42004" name="TextBox 8"/>
          <p:cNvSpPr txBox="1">
            <a:spLocks noChangeArrowheads="1"/>
          </p:cNvSpPr>
          <p:nvPr/>
        </p:nvSpPr>
        <p:spPr bwMode="auto">
          <a:xfrm>
            <a:off x="1778000" y="3835400"/>
            <a:ext cx="1117600" cy="633413"/>
          </a:xfrm>
          <a:prstGeom prst="rect">
            <a:avLst/>
          </a:prstGeom>
          <a:noFill/>
          <a:ln w="9525">
            <a:noFill/>
            <a:miter lim="800000"/>
            <a:headEnd/>
            <a:tailEnd/>
          </a:ln>
        </p:spPr>
        <p:txBody>
          <a:bodyPr lIns="91418" tIns="45709" rIns="91418" bIns="45709">
            <a:spAutoFit/>
          </a:bodyPr>
          <a:lstStyle/>
          <a:p>
            <a:pPr algn="ctr">
              <a:buFontTx/>
              <a:buNone/>
            </a:pPr>
            <a:r>
              <a:rPr lang="en-US" sz="1600" i="0">
                <a:solidFill>
                  <a:schemeClr val="tx1"/>
                </a:solidFill>
                <a:cs typeface="Arial" pitchFamily="34" charset="0"/>
              </a:rPr>
              <a:t>MPTS </a:t>
            </a:r>
          </a:p>
          <a:p>
            <a:pPr algn="ctr">
              <a:buFontTx/>
              <a:buNone/>
            </a:pPr>
            <a:r>
              <a:rPr lang="en-US" sz="1600" i="0">
                <a:solidFill>
                  <a:schemeClr val="tx1"/>
                </a:solidFill>
                <a:cs typeface="Arial" pitchFamily="34" charset="0"/>
              </a:rPr>
              <a:t>Calib.</a:t>
            </a:r>
          </a:p>
        </p:txBody>
      </p:sp>
      <p:sp>
        <p:nvSpPr>
          <p:cNvPr id="28" name="Rectangle 15"/>
          <p:cNvSpPr>
            <a:spLocks noChangeArrowheads="1"/>
          </p:cNvSpPr>
          <p:nvPr/>
        </p:nvSpPr>
        <p:spPr bwMode="auto">
          <a:xfrm>
            <a:off x="152400" y="1295400"/>
            <a:ext cx="2514600" cy="1668463"/>
          </a:xfrm>
          <a:prstGeom prst="rect">
            <a:avLst/>
          </a:prstGeom>
          <a:solidFill>
            <a:schemeClr val="accent1">
              <a:lumMod val="40000"/>
              <a:lumOff val="60000"/>
            </a:schemeClr>
          </a:solidFill>
          <a:ln w="9525">
            <a:noFill/>
            <a:miter lim="800000"/>
            <a:headEnd/>
            <a:tailEnd/>
          </a:ln>
        </p:spPr>
        <p:txBody>
          <a:bodyPr lIns="91418" tIns="45709" rIns="91418" bIns="45709">
            <a:spAutoFit/>
          </a:bodyPr>
          <a:lstStyle/>
          <a:p>
            <a:pPr algn="ctr">
              <a:buFontTx/>
              <a:buNone/>
              <a:defRPr/>
            </a:pPr>
            <a:r>
              <a:rPr lang="en-US" sz="1600" b="0" i="0" dirty="0">
                <a:solidFill>
                  <a:schemeClr val="tx1"/>
                </a:solidFill>
                <a:ea typeface="ＭＳ Ｐゴシック" charset="0"/>
                <a:cs typeface="ＭＳ Ｐゴシック" charset="0"/>
              </a:rPr>
              <a:t>ISTP: </a:t>
            </a:r>
          </a:p>
          <a:p>
            <a:pPr algn="ctr">
              <a:buFontTx/>
              <a:buNone/>
              <a:defRPr/>
            </a:pPr>
            <a:r>
              <a:rPr lang="en-US" sz="1600" b="0" i="0" dirty="0">
                <a:solidFill>
                  <a:schemeClr val="tx1"/>
                </a:solidFill>
                <a:ea typeface="ＭＳ Ｐゴシック" charset="0"/>
                <a:cs typeface="ＭＳ Ｐゴシック" charset="0"/>
              </a:rPr>
              <a:t>(Integrated Systems Test Procedure)</a:t>
            </a:r>
          </a:p>
          <a:p>
            <a:pPr>
              <a:buFontTx/>
              <a:buNone/>
              <a:defRPr/>
            </a:pPr>
            <a:r>
              <a:rPr lang="en-US" sz="1600" b="0" i="0" dirty="0">
                <a:solidFill>
                  <a:schemeClr val="tx1"/>
                </a:solidFill>
                <a:ea typeface="ＭＳ Ｐゴシック" charset="0"/>
                <a:cs typeface="ＭＳ Ｐゴシック" charset="0"/>
              </a:rPr>
              <a:t>Establishes facility in state of readiness for operations.</a:t>
            </a:r>
          </a:p>
        </p:txBody>
      </p:sp>
      <p:sp>
        <p:nvSpPr>
          <p:cNvPr id="42006" name="Rectangle 15"/>
          <p:cNvSpPr>
            <a:spLocks noChangeArrowheads="1"/>
          </p:cNvSpPr>
          <p:nvPr/>
        </p:nvSpPr>
        <p:spPr bwMode="auto">
          <a:xfrm>
            <a:off x="6019800" y="5027613"/>
            <a:ext cx="2971800" cy="1127125"/>
          </a:xfrm>
          <a:prstGeom prst="rect">
            <a:avLst/>
          </a:prstGeom>
          <a:solidFill>
            <a:srgbClr val="FFCC00"/>
          </a:solidFill>
          <a:ln w="9525">
            <a:noFill/>
            <a:miter lim="800000"/>
            <a:headEnd/>
            <a:tailEnd/>
          </a:ln>
        </p:spPr>
        <p:txBody>
          <a:bodyPr lIns="91418" tIns="45709" rIns="91418" bIns="45709">
            <a:spAutoFit/>
          </a:bodyPr>
          <a:lstStyle/>
          <a:p>
            <a:pPr algn="ctr">
              <a:buFontTx/>
              <a:buNone/>
            </a:pPr>
            <a:r>
              <a:rPr lang="en-US" sz="1600" b="0" i="0">
                <a:solidFill>
                  <a:schemeClr val="tx1"/>
                </a:solidFill>
              </a:rPr>
              <a:t>ISTP-2</a:t>
            </a:r>
          </a:p>
          <a:p>
            <a:pPr algn="ctr">
              <a:buFontTx/>
              <a:buNone/>
            </a:pPr>
            <a:r>
              <a:rPr lang="en-US" sz="1600" b="0" i="0">
                <a:solidFill>
                  <a:schemeClr val="tx1"/>
                </a:solidFill>
              </a:rPr>
              <a:t>Required to increase the field and current for later research phase	</a:t>
            </a:r>
          </a:p>
        </p:txBody>
      </p:sp>
      <p:cxnSp>
        <p:nvCxnSpPr>
          <p:cNvPr id="42007" name="Straight Connector 45"/>
          <p:cNvCxnSpPr>
            <a:cxnSpLocks noChangeShapeType="1"/>
          </p:cNvCxnSpPr>
          <p:nvPr/>
        </p:nvCxnSpPr>
        <p:spPr bwMode="auto">
          <a:xfrm flipH="1" flipV="1">
            <a:off x="7264400" y="4487863"/>
            <a:ext cx="203200" cy="465137"/>
          </a:xfrm>
          <a:prstGeom prst="line">
            <a:avLst/>
          </a:prstGeom>
          <a:noFill/>
          <a:ln w="31750">
            <a:solidFill>
              <a:schemeClr val="tx1"/>
            </a:solidFill>
            <a:round/>
            <a:headEnd/>
            <a:tailEnd type="triangle" w="lg" len="med"/>
          </a:ln>
        </p:spPr>
      </p:cxnSp>
      <p:sp>
        <p:nvSpPr>
          <p:cNvPr id="42008" name="Rectangle 15"/>
          <p:cNvSpPr>
            <a:spLocks noChangeArrowheads="1"/>
          </p:cNvSpPr>
          <p:nvPr/>
        </p:nvSpPr>
        <p:spPr bwMode="auto">
          <a:xfrm>
            <a:off x="1600200" y="4791075"/>
            <a:ext cx="2514600" cy="830263"/>
          </a:xfrm>
          <a:prstGeom prst="rect">
            <a:avLst/>
          </a:prstGeom>
          <a:solidFill>
            <a:srgbClr val="FFFF00"/>
          </a:solidFill>
          <a:ln w="9525">
            <a:noFill/>
            <a:miter lim="800000"/>
            <a:headEnd/>
            <a:tailEnd/>
          </a:ln>
        </p:spPr>
        <p:txBody>
          <a:bodyPr lIns="91418" tIns="45709" rIns="91418" bIns="45709">
            <a:spAutoFit/>
          </a:bodyPr>
          <a:lstStyle/>
          <a:p>
            <a:pPr algn="ctr">
              <a:buFontTx/>
              <a:buNone/>
            </a:pPr>
            <a:r>
              <a:rPr lang="en-US" sz="1600" b="0" i="0">
                <a:solidFill>
                  <a:schemeClr val="tx1"/>
                </a:solidFill>
              </a:rPr>
              <a:t>Rayleigh/Raman Scattering for n</a:t>
            </a:r>
            <a:r>
              <a:rPr lang="en-US" sz="1600" b="0" i="0" baseline="-25000">
                <a:solidFill>
                  <a:schemeClr val="tx1"/>
                </a:solidFill>
              </a:rPr>
              <a:t>e</a:t>
            </a:r>
            <a:r>
              <a:rPr lang="en-US" sz="1600" b="0" i="0">
                <a:solidFill>
                  <a:schemeClr val="tx1"/>
                </a:solidFill>
              </a:rPr>
              <a:t> &amp; T</a:t>
            </a:r>
            <a:r>
              <a:rPr lang="en-US" sz="1600" b="0" i="0" baseline="-25000">
                <a:solidFill>
                  <a:schemeClr val="tx1"/>
                </a:solidFill>
              </a:rPr>
              <a:t>e</a:t>
            </a:r>
            <a:r>
              <a:rPr lang="en-US" sz="1600" b="0" i="0">
                <a:solidFill>
                  <a:schemeClr val="tx1"/>
                </a:solidFill>
              </a:rPr>
              <a:t> calibrations.	</a:t>
            </a:r>
          </a:p>
        </p:txBody>
      </p:sp>
      <p:cxnSp>
        <p:nvCxnSpPr>
          <p:cNvPr id="42009" name="Straight Connector 45"/>
          <p:cNvCxnSpPr>
            <a:cxnSpLocks noChangeShapeType="1"/>
          </p:cNvCxnSpPr>
          <p:nvPr/>
        </p:nvCxnSpPr>
        <p:spPr bwMode="auto">
          <a:xfrm flipH="1" flipV="1">
            <a:off x="2362200" y="4495800"/>
            <a:ext cx="296863" cy="296863"/>
          </a:xfrm>
          <a:prstGeom prst="line">
            <a:avLst/>
          </a:prstGeom>
          <a:noFill/>
          <a:ln w="31750">
            <a:solidFill>
              <a:schemeClr val="tx1"/>
            </a:solidFill>
            <a:round/>
            <a:headEnd/>
            <a:tailEnd type="triangle" w="lg" len="med"/>
          </a:ln>
        </p:spPr>
      </p:cxnSp>
      <p:cxnSp>
        <p:nvCxnSpPr>
          <p:cNvPr id="42010" name="Straight Connector 40"/>
          <p:cNvCxnSpPr>
            <a:cxnSpLocks noChangeShapeType="1"/>
            <a:stCxn id="28" idx="2"/>
            <a:endCxn id="25" idx="0"/>
          </p:cNvCxnSpPr>
          <p:nvPr/>
        </p:nvCxnSpPr>
        <p:spPr bwMode="auto">
          <a:xfrm flipH="1">
            <a:off x="723900" y="2963863"/>
            <a:ext cx="685800" cy="884237"/>
          </a:xfrm>
          <a:prstGeom prst="line">
            <a:avLst/>
          </a:prstGeom>
          <a:noFill/>
          <a:ln w="31750">
            <a:solidFill>
              <a:schemeClr val="tx1"/>
            </a:solidFill>
            <a:round/>
            <a:headEnd/>
            <a:tailEnd type="triangle" w="lg" len="med"/>
          </a:ln>
        </p:spPr>
      </p:cxnSp>
      <p:sp>
        <p:nvSpPr>
          <p:cNvPr id="33" name="Rectangle 15"/>
          <p:cNvSpPr>
            <a:spLocks noChangeArrowheads="1"/>
          </p:cNvSpPr>
          <p:nvPr/>
        </p:nvSpPr>
        <p:spPr bwMode="auto">
          <a:xfrm>
            <a:off x="457200" y="5861050"/>
            <a:ext cx="5105400" cy="584200"/>
          </a:xfrm>
          <a:prstGeom prst="rect">
            <a:avLst/>
          </a:prstGeom>
          <a:solidFill>
            <a:schemeClr val="bg1">
              <a:lumMod val="85000"/>
            </a:schemeClr>
          </a:solidFill>
          <a:ln w="9525">
            <a:noFill/>
            <a:miter lim="800000"/>
            <a:headEnd/>
            <a:tailEnd/>
          </a:ln>
        </p:spPr>
        <p:txBody>
          <a:bodyPr lIns="91418" tIns="45709" rIns="91418" bIns="45709">
            <a:spAutoFit/>
          </a:bodyPr>
          <a:lstStyle/>
          <a:p>
            <a:pPr algn="ctr">
              <a:buFontTx/>
              <a:buNone/>
              <a:defRPr/>
            </a:pPr>
            <a:r>
              <a:rPr lang="en-US" sz="1600" b="0" i="0" dirty="0">
                <a:solidFill>
                  <a:schemeClr val="tx1"/>
                </a:solidFill>
                <a:ea typeface="Arial" charset="0"/>
                <a:cs typeface="ＭＳ Ｐゴシック" charset="0"/>
              </a:rPr>
              <a:t>Attempt 50 kA CD-4 plasma before bake-out. If water in vessel prevents success, then repeat.	</a:t>
            </a:r>
          </a:p>
        </p:txBody>
      </p:sp>
      <p:cxnSp>
        <p:nvCxnSpPr>
          <p:cNvPr id="42012" name="Straight Connector 45"/>
          <p:cNvCxnSpPr>
            <a:cxnSpLocks noChangeShapeType="1"/>
          </p:cNvCxnSpPr>
          <p:nvPr/>
        </p:nvCxnSpPr>
        <p:spPr bwMode="auto">
          <a:xfrm rot="5400000" flipH="1" flipV="1">
            <a:off x="571500" y="4762500"/>
            <a:ext cx="1295400" cy="762000"/>
          </a:xfrm>
          <a:prstGeom prst="line">
            <a:avLst/>
          </a:prstGeom>
          <a:noFill/>
          <a:ln w="31750">
            <a:solidFill>
              <a:schemeClr val="tx1"/>
            </a:solidFill>
            <a:round/>
            <a:headEnd/>
            <a:tailEnd type="triangle" w="lg" len="med"/>
          </a:ln>
        </p:spPr>
      </p:cxnSp>
      <p:cxnSp>
        <p:nvCxnSpPr>
          <p:cNvPr id="42013" name="Straight Connector 45"/>
          <p:cNvCxnSpPr>
            <a:cxnSpLocks noChangeShapeType="1"/>
          </p:cNvCxnSpPr>
          <p:nvPr/>
        </p:nvCxnSpPr>
        <p:spPr bwMode="auto">
          <a:xfrm rot="16200000" flipV="1">
            <a:off x="3886200" y="4572000"/>
            <a:ext cx="1295400" cy="1143000"/>
          </a:xfrm>
          <a:prstGeom prst="line">
            <a:avLst/>
          </a:prstGeom>
          <a:noFill/>
          <a:ln w="31750">
            <a:solidFill>
              <a:schemeClr val="tx1"/>
            </a:solidFill>
            <a:round/>
            <a:headEnd/>
            <a:tailEnd type="triangle" w="lg" len="med"/>
          </a:ln>
        </p:spPr>
      </p:cxnSp>
      <p:sp>
        <p:nvSpPr>
          <p:cNvPr id="42014" name="TextBox 42"/>
          <p:cNvSpPr txBox="1">
            <a:spLocks noChangeArrowheads="1"/>
          </p:cNvSpPr>
          <p:nvPr/>
        </p:nvSpPr>
        <p:spPr bwMode="auto">
          <a:xfrm>
            <a:off x="1803400" y="3508375"/>
            <a:ext cx="2138363" cy="368300"/>
          </a:xfrm>
          <a:prstGeom prst="rect">
            <a:avLst/>
          </a:prstGeom>
          <a:noFill/>
          <a:ln w="9525">
            <a:noFill/>
            <a:miter lim="800000"/>
            <a:headEnd/>
            <a:tailEnd/>
          </a:ln>
        </p:spPr>
        <p:txBody>
          <a:bodyPr wrap="none" lIns="91418" tIns="45709" rIns="91418" bIns="45709">
            <a:spAutoFit/>
          </a:bodyPr>
          <a:lstStyle/>
          <a:p>
            <a:pPr>
              <a:buFontTx/>
              <a:buNone/>
            </a:pPr>
            <a:r>
              <a:rPr lang="en-US" sz="1800">
                <a:cs typeface="Arial" pitchFamily="34" charset="0"/>
              </a:rPr>
              <a:t>~September 2014</a:t>
            </a:r>
          </a:p>
        </p:txBody>
      </p:sp>
      <p:cxnSp>
        <p:nvCxnSpPr>
          <p:cNvPr id="42015" name="Straight Connector 44"/>
          <p:cNvCxnSpPr>
            <a:cxnSpLocks noChangeShapeType="1"/>
          </p:cNvCxnSpPr>
          <p:nvPr/>
        </p:nvCxnSpPr>
        <p:spPr bwMode="auto">
          <a:xfrm>
            <a:off x="1371600" y="3808413"/>
            <a:ext cx="2895600" cy="1587"/>
          </a:xfrm>
          <a:prstGeom prst="line">
            <a:avLst/>
          </a:prstGeom>
          <a:noFill/>
          <a:ln w="38100">
            <a:solidFill>
              <a:schemeClr val="accent2"/>
            </a:solidFill>
            <a:round/>
            <a:headEnd/>
            <a:tailEnd/>
          </a:ln>
        </p:spPr>
      </p:cxnSp>
      <p:cxnSp>
        <p:nvCxnSpPr>
          <p:cNvPr id="42016" name="Straight Connector 44"/>
          <p:cNvCxnSpPr>
            <a:cxnSpLocks noChangeShapeType="1"/>
          </p:cNvCxnSpPr>
          <p:nvPr/>
        </p:nvCxnSpPr>
        <p:spPr bwMode="auto">
          <a:xfrm>
            <a:off x="4191000" y="4495800"/>
            <a:ext cx="1828800" cy="1588"/>
          </a:xfrm>
          <a:prstGeom prst="line">
            <a:avLst/>
          </a:prstGeom>
          <a:noFill/>
          <a:ln w="38100">
            <a:solidFill>
              <a:schemeClr val="accent2"/>
            </a:solidFill>
            <a:round/>
            <a:headEnd/>
            <a:tailEnd/>
          </a:ln>
        </p:spPr>
      </p:cxnSp>
      <p:sp>
        <p:nvSpPr>
          <p:cNvPr id="42017" name="Rectangle 6"/>
          <p:cNvSpPr>
            <a:spLocks noChangeArrowheads="1"/>
          </p:cNvSpPr>
          <p:nvPr/>
        </p:nvSpPr>
        <p:spPr bwMode="auto">
          <a:xfrm>
            <a:off x="6019800" y="3835400"/>
            <a:ext cx="838200" cy="609600"/>
          </a:xfrm>
          <a:prstGeom prst="rect">
            <a:avLst/>
          </a:prstGeom>
          <a:solidFill>
            <a:srgbClr val="9999FF"/>
          </a:solidFill>
          <a:ln w="15875">
            <a:noFill/>
            <a:round/>
            <a:headEnd/>
            <a:tailEnd type="triangle" w="med" len="med"/>
          </a:ln>
        </p:spPr>
        <p:txBody>
          <a:bodyPr lIns="0" tIns="0" rIns="0" bIns="0"/>
          <a:lstStyle/>
          <a:p>
            <a:pPr>
              <a:buFontTx/>
              <a:buNone/>
            </a:pPr>
            <a:endParaRPr lang="en-US"/>
          </a:p>
        </p:txBody>
      </p:sp>
      <p:sp>
        <p:nvSpPr>
          <p:cNvPr id="42018" name="Rectangle 41"/>
          <p:cNvSpPr>
            <a:spLocks noChangeArrowheads="1"/>
          </p:cNvSpPr>
          <p:nvPr/>
        </p:nvSpPr>
        <p:spPr bwMode="auto">
          <a:xfrm>
            <a:off x="6934200" y="2743200"/>
            <a:ext cx="2133600" cy="701675"/>
          </a:xfrm>
          <a:prstGeom prst="rect">
            <a:avLst/>
          </a:prstGeom>
          <a:solidFill>
            <a:srgbClr val="9999FF"/>
          </a:solidFill>
          <a:ln w="9525">
            <a:noFill/>
            <a:miter lim="800000"/>
            <a:headEnd/>
            <a:tailEnd/>
          </a:ln>
        </p:spPr>
        <p:txBody>
          <a:bodyPr>
            <a:spAutoFit/>
          </a:bodyPr>
          <a:lstStyle/>
          <a:p>
            <a:pPr algn="ctr">
              <a:buFontTx/>
              <a:buNone/>
            </a:pPr>
            <a:r>
              <a:rPr lang="en-US" sz="1800" b="0" i="0">
                <a:solidFill>
                  <a:schemeClr val="tx1"/>
                </a:solidFill>
              </a:rPr>
              <a:t>I</a:t>
            </a:r>
            <a:r>
              <a:rPr lang="en-US" sz="1800" b="0" i="0" baseline="-25000">
                <a:solidFill>
                  <a:schemeClr val="tx1"/>
                </a:solidFill>
              </a:rPr>
              <a:t>p</a:t>
            </a:r>
            <a:r>
              <a:rPr lang="en-US" sz="1800" b="0" i="0">
                <a:solidFill>
                  <a:schemeClr val="tx1"/>
                </a:solidFill>
              </a:rPr>
              <a:t>&lt;=1.5-1.6 MA </a:t>
            </a:r>
          </a:p>
          <a:p>
            <a:pPr algn="ctr">
              <a:buFontTx/>
              <a:buNone/>
            </a:pPr>
            <a:r>
              <a:rPr lang="en-US" sz="1800" b="0" i="0">
                <a:solidFill>
                  <a:schemeClr val="tx1"/>
                </a:solidFill>
              </a:rPr>
              <a:t>B</a:t>
            </a:r>
            <a:r>
              <a:rPr lang="en-US" sz="1800" b="0" i="0" baseline="-25000">
                <a:solidFill>
                  <a:schemeClr val="tx1"/>
                </a:solidFill>
              </a:rPr>
              <a:t>T</a:t>
            </a:r>
            <a:r>
              <a:rPr lang="en-US" sz="1800" b="0" i="0">
                <a:solidFill>
                  <a:schemeClr val="tx1"/>
                </a:solidFill>
              </a:rPr>
              <a:t>&lt;=0.75-0.8 </a:t>
            </a:r>
          </a:p>
        </p:txBody>
      </p:sp>
      <p:sp>
        <p:nvSpPr>
          <p:cNvPr id="42019" name="TextBox 12"/>
          <p:cNvSpPr txBox="1">
            <a:spLocks noChangeArrowheads="1"/>
          </p:cNvSpPr>
          <p:nvPr/>
        </p:nvSpPr>
        <p:spPr bwMode="auto">
          <a:xfrm>
            <a:off x="6096000" y="3835400"/>
            <a:ext cx="838200" cy="584200"/>
          </a:xfrm>
          <a:prstGeom prst="rect">
            <a:avLst/>
          </a:prstGeom>
          <a:noFill/>
          <a:ln w="9525">
            <a:noFill/>
            <a:miter lim="800000"/>
            <a:headEnd/>
            <a:tailEnd/>
          </a:ln>
        </p:spPr>
        <p:txBody>
          <a:bodyPr lIns="91418" tIns="45709" rIns="91418" bIns="45709">
            <a:spAutoFit/>
          </a:bodyPr>
          <a:lstStyle/>
          <a:p>
            <a:pPr>
              <a:buFontTx/>
              <a:buNone/>
            </a:pPr>
            <a:r>
              <a:rPr lang="en-US" sz="1600" i="0">
                <a:solidFill>
                  <a:schemeClr val="tx1"/>
                </a:solidFill>
                <a:cs typeface="Arial" pitchFamily="34" charset="0"/>
              </a:rPr>
              <a:t>Phys. Ops</a:t>
            </a:r>
          </a:p>
        </p:txBody>
      </p:sp>
      <p:cxnSp>
        <p:nvCxnSpPr>
          <p:cNvPr id="42020" name="Straight Connector 45"/>
          <p:cNvCxnSpPr>
            <a:cxnSpLocks noChangeShapeType="1"/>
          </p:cNvCxnSpPr>
          <p:nvPr/>
        </p:nvCxnSpPr>
        <p:spPr bwMode="auto">
          <a:xfrm flipH="1">
            <a:off x="6553200" y="2192338"/>
            <a:ext cx="279400" cy="1541462"/>
          </a:xfrm>
          <a:prstGeom prst="line">
            <a:avLst/>
          </a:prstGeom>
          <a:noFill/>
          <a:ln w="31750">
            <a:solidFill>
              <a:schemeClr val="tx1"/>
            </a:solidFill>
            <a:round/>
            <a:headEnd/>
            <a:tailEnd type="triangle" w="lg" len="med"/>
          </a:ln>
        </p:spPr>
      </p:cxnSp>
      <p:sp>
        <p:nvSpPr>
          <p:cNvPr id="42021" name="TextBox 42"/>
          <p:cNvSpPr txBox="1">
            <a:spLocks noChangeArrowheads="1"/>
          </p:cNvSpPr>
          <p:nvPr/>
        </p:nvSpPr>
        <p:spPr bwMode="auto">
          <a:xfrm>
            <a:off x="4321175" y="4495800"/>
            <a:ext cx="1317625" cy="369888"/>
          </a:xfrm>
          <a:prstGeom prst="rect">
            <a:avLst/>
          </a:prstGeom>
          <a:noFill/>
          <a:ln w="9525">
            <a:noFill/>
            <a:miter lim="800000"/>
            <a:headEnd/>
            <a:tailEnd/>
          </a:ln>
        </p:spPr>
        <p:txBody>
          <a:bodyPr wrap="none" lIns="91418" tIns="45709" rIns="91418" bIns="45709">
            <a:spAutoFit/>
          </a:bodyPr>
          <a:lstStyle/>
          <a:p>
            <a:pPr>
              <a:buFontTx/>
              <a:buNone/>
            </a:pPr>
            <a:r>
              <a:rPr lang="en-US" sz="1800">
                <a:cs typeface="Arial" pitchFamily="34" charset="0"/>
              </a:rPr>
              <a:t>~ 1 Month</a:t>
            </a:r>
          </a:p>
        </p:txBody>
      </p:sp>
      <p:sp>
        <p:nvSpPr>
          <p:cNvPr id="42022" name="Rectangle 43"/>
          <p:cNvSpPr>
            <a:spLocks noChangeArrowheads="1"/>
          </p:cNvSpPr>
          <p:nvPr/>
        </p:nvSpPr>
        <p:spPr bwMode="auto">
          <a:xfrm>
            <a:off x="7938"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spcBef>
                <a:spcPct val="0"/>
              </a:spcBef>
              <a:buFontTx/>
              <a:buNone/>
            </a:pPr>
            <a:r>
              <a:rPr lang="en-US" sz="2400" i="0">
                <a:solidFill>
                  <a:srgbClr val="FF0000"/>
                </a:solidFill>
                <a:latin typeface="Arial" pitchFamily="34" charset="0"/>
                <a:ea typeface="ヒラギノ角ゴ Pro W3" charset="-128"/>
              </a:rPr>
              <a:t>Plans to Rapidly Recover Physics Operations Capabilities</a:t>
            </a:r>
          </a:p>
          <a:p>
            <a:pPr algn="ctr" eaLnBrk="0" hangingPunct="0">
              <a:spcBef>
                <a:spcPct val="0"/>
              </a:spcBef>
              <a:buFontTx/>
              <a:buNone/>
            </a:pPr>
            <a:r>
              <a:rPr lang="en-US" sz="2400" i="0">
                <a:solidFill>
                  <a:srgbClr val="1238FF"/>
                </a:solidFill>
                <a:latin typeface="Arial" pitchFamily="34" charset="0"/>
                <a:ea typeface="ヒラギノ角ゴ Pro W3" charset="-128"/>
              </a:rPr>
              <a:t>NSTX-U Operations Team Similar to NSTX</a:t>
            </a:r>
            <a:endParaRPr lang="en-US" sz="1600" i="0">
              <a:solidFill>
                <a:srgbClr val="FF0000"/>
              </a:solidFill>
              <a:latin typeface="Helvetica Neue"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2"/>
          <p:cNvSpPr>
            <a:spLocks noGrp="1"/>
          </p:cNvSpPr>
          <p:nvPr>
            <p:ph idx="1"/>
          </p:nvPr>
        </p:nvSpPr>
        <p:spPr>
          <a:xfrm>
            <a:off x="144463" y="3979863"/>
            <a:ext cx="8915400" cy="2057400"/>
          </a:xfrm>
        </p:spPr>
        <p:txBody>
          <a:bodyPr/>
          <a:lstStyle/>
          <a:p>
            <a:pPr>
              <a:spcAft>
                <a:spcPts val="600"/>
              </a:spcAft>
            </a:pPr>
            <a:r>
              <a:rPr lang="en-US" sz="2000" b="1" smtClean="0">
                <a:ea typeface="ヒラギノ角ゴ Pro W3" charset="-128"/>
              </a:rPr>
              <a:t>1</a:t>
            </a:r>
            <a:r>
              <a:rPr lang="en-US" sz="2000" b="1" baseline="30000" smtClean="0">
                <a:ea typeface="ヒラギノ角ゴ Pro W3" charset="-128"/>
              </a:rPr>
              <a:t>st</a:t>
            </a:r>
            <a:r>
              <a:rPr lang="en-US" sz="2000" b="1" smtClean="0">
                <a:ea typeface="ヒラギノ角ゴ Pro W3" charset="-128"/>
              </a:rPr>
              <a:t> year goal: operating points with forces up to ½ the way between NSTX and NSTX-U, ½ the design-point heating of any coil</a:t>
            </a:r>
          </a:p>
          <a:p>
            <a:pPr lvl="1">
              <a:spcAft>
                <a:spcPts val="600"/>
              </a:spcAft>
            </a:pPr>
            <a:r>
              <a:rPr lang="en-US" sz="1600" b="1" smtClean="0">
                <a:ea typeface="ヒラギノ角ゴ Pro W3" charset="-128"/>
              </a:rPr>
              <a:t>Will permit up to ~5 second operation at B</a:t>
            </a:r>
            <a:r>
              <a:rPr lang="en-US" sz="1600" b="1" baseline="-25000" smtClean="0">
                <a:ea typeface="ヒラギノ角ゴ Pro W3" charset="-128"/>
              </a:rPr>
              <a:t>T</a:t>
            </a:r>
            <a:r>
              <a:rPr lang="en-US" sz="1600" b="1" smtClean="0">
                <a:ea typeface="ヒラギノ角ゴ Pro W3" charset="-128"/>
              </a:rPr>
              <a:t>~0.65</a:t>
            </a:r>
          </a:p>
          <a:p>
            <a:pPr>
              <a:spcAft>
                <a:spcPts val="600"/>
              </a:spcAft>
            </a:pPr>
            <a:r>
              <a:rPr lang="en-US" sz="2000" b="1" smtClean="0">
                <a:ea typeface="ヒラギノ角ゴ Pro W3" charset="-128"/>
              </a:rPr>
              <a:t>2</a:t>
            </a:r>
            <a:r>
              <a:rPr lang="en-US" sz="2000" b="1" baseline="30000" smtClean="0">
                <a:ea typeface="ヒラギノ角ゴ Pro W3" charset="-128"/>
              </a:rPr>
              <a:t>nd</a:t>
            </a:r>
            <a:r>
              <a:rPr lang="en-US" sz="2000" b="1" smtClean="0">
                <a:ea typeface="ヒラギノ角ゴ Pro W3" charset="-128"/>
              </a:rPr>
              <a:t> year goal: Full field and current</a:t>
            </a:r>
            <a:r>
              <a:rPr lang="en-US" sz="2000" b="1" smtClean="0">
                <a:solidFill>
                  <a:srgbClr val="FF0000"/>
                </a:solidFill>
                <a:ea typeface="ヒラギノ角ゴ Pro W3" charset="-128"/>
              </a:rPr>
              <a:t>*</a:t>
            </a:r>
            <a:r>
              <a:rPr lang="en-US" sz="2000" b="1" smtClean="0">
                <a:ea typeface="ヒラギノ角ゴ Pro W3" charset="-128"/>
              </a:rPr>
              <a:t>, but still limiting the coil heating</a:t>
            </a:r>
          </a:p>
          <a:p>
            <a:pPr lvl="1">
              <a:spcAft>
                <a:spcPts val="600"/>
              </a:spcAft>
            </a:pPr>
            <a:r>
              <a:rPr lang="en-US" sz="1600" b="1" smtClean="0">
                <a:ea typeface="ヒラギノ角ゴ Pro W3" charset="-128"/>
              </a:rPr>
              <a:t>Will revisit year 2 parameters once year 1 data has been accumulated</a:t>
            </a:r>
          </a:p>
          <a:p>
            <a:pPr>
              <a:spcAft>
                <a:spcPts val="600"/>
              </a:spcAft>
            </a:pPr>
            <a:r>
              <a:rPr lang="en-US" sz="2000" b="1" smtClean="0">
                <a:ea typeface="ヒラギノ角ゴ Pro W3" charset="-128"/>
              </a:rPr>
              <a:t>3</a:t>
            </a:r>
            <a:r>
              <a:rPr lang="en-US" sz="2000" b="1" baseline="30000" smtClean="0">
                <a:ea typeface="ヒラギノ角ゴ Pro W3" charset="-128"/>
              </a:rPr>
              <a:t>rd</a:t>
            </a:r>
            <a:r>
              <a:rPr lang="en-US" sz="2000" b="1" smtClean="0">
                <a:ea typeface="ヒラギノ角ゴ Pro W3" charset="-128"/>
              </a:rPr>
              <a:t> year goal: Full capability</a:t>
            </a:r>
          </a:p>
          <a:p>
            <a:pPr lvl="1">
              <a:spcAft>
                <a:spcPts val="600"/>
              </a:spcAft>
            </a:pPr>
            <a:endParaRPr lang="en-US" sz="1600" b="1" smtClean="0">
              <a:ea typeface="ヒラギノ角ゴ Pro W3" charset="-128"/>
            </a:endParaRPr>
          </a:p>
          <a:p>
            <a:pPr lvl="1">
              <a:spcAft>
                <a:spcPts val="600"/>
              </a:spcAft>
            </a:pPr>
            <a:endParaRPr lang="en-US" sz="1800" b="1" smtClean="0">
              <a:ea typeface="ヒラギノ角ゴ Pro W3" charset="-128"/>
            </a:endParaRPr>
          </a:p>
        </p:txBody>
      </p:sp>
      <p:graphicFrame>
        <p:nvGraphicFramePr>
          <p:cNvPr id="5" name="Table 4"/>
          <p:cNvGraphicFramePr>
            <a:graphicFrameLocks noGrp="1"/>
          </p:cNvGraphicFramePr>
          <p:nvPr/>
        </p:nvGraphicFramePr>
        <p:xfrm>
          <a:off x="236538" y="1084263"/>
          <a:ext cx="8686800" cy="2746391"/>
        </p:xfrm>
        <a:graphic>
          <a:graphicData uri="http://schemas.openxmlformats.org/drawingml/2006/table">
            <a:tbl>
              <a:tblPr/>
              <a:tblGrid>
                <a:gridCol w="2667000"/>
                <a:gridCol w="914400"/>
                <a:gridCol w="1371600"/>
                <a:gridCol w="1371600"/>
                <a:gridCol w="1295400"/>
                <a:gridCol w="1066800"/>
              </a:tblGrid>
              <a:tr h="10667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NSTX</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Year 1 NSTX-U</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Operations</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Year 2 NSTX-U</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Operations</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Year 3 NSTX-U Operations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Ultimate Goal</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352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I</a:t>
                      </a:r>
                      <a:r>
                        <a:rPr kumimoji="0" lang="en-US" sz="1600" b="1" i="0" u="none" strike="noStrike" cap="none" normalizeH="0" baseline="-25000">
                          <a:ln>
                            <a:noFill/>
                          </a:ln>
                          <a:solidFill>
                            <a:srgbClr val="000000"/>
                          </a:solidFill>
                          <a:effectLst/>
                          <a:latin typeface="Arial" charset="0"/>
                          <a:ea typeface="ＭＳ Ｐゴシック" charset="0"/>
                          <a:cs typeface="ＭＳ Ｐゴシック" charset="0"/>
                        </a:rPr>
                        <a:t>P</a:t>
                      </a: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 [MA]</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1.4</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~1.6</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2.0</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2.0</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2.0</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3352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B</a:t>
                      </a:r>
                      <a:r>
                        <a:rPr kumimoji="0" lang="en-US" sz="1600" b="1" i="0" u="none" strike="noStrike" cap="none" normalizeH="0" baseline="-25000">
                          <a:ln>
                            <a:noFill/>
                          </a:ln>
                          <a:solidFill>
                            <a:srgbClr val="000000"/>
                          </a:solidFill>
                          <a:effectLst/>
                          <a:latin typeface="Arial" charset="0"/>
                          <a:ea typeface="ＭＳ Ｐゴシック" charset="0"/>
                          <a:cs typeface="ＭＳ Ｐゴシック" charset="0"/>
                        </a:rPr>
                        <a:t>T</a:t>
                      </a: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 [T]</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0.55</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~0.8</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1.0</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1.0</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1.0</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4300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Allowed TF I</a:t>
                      </a:r>
                      <a:r>
                        <a:rPr kumimoji="0" lang="en-US" sz="1600" b="1" i="0" u="none" strike="noStrike" cap="none" normalizeH="0" baseline="30000">
                          <a:ln>
                            <a:noFill/>
                          </a:ln>
                          <a:solidFill>
                            <a:srgbClr val="000000"/>
                          </a:solidFill>
                          <a:effectLst/>
                          <a:latin typeface="Arial" charset="0"/>
                          <a:ea typeface="ＭＳ Ｐゴシック" charset="0"/>
                          <a:cs typeface="ＭＳ Ｐゴシック" charset="0"/>
                        </a:rPr>
                        <a:t>2</a:t>
                      </a: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t [MA</a:t>
                      </a:r>
                      <a:r>
                        <a:rPr kumimoji="0" lang="en-US" sz="1600" b="1" i="0" u="none" strike="noStrike" cap="none" normalizeH="0" baseline="30000">
                          <a:ln>
                            <a:noFill/>
                          </a:ln>
                          <a:solidFill>
                            <a:srgbClr val="000000"/>
                          </a:solidFill>
                          <a:effectLst/>
                          <a:latin typeface="Arial" charset="0"/>
                          <a:ea typeface="ＭＳ Ｐゴシック" charset="0"/>
                          <a:cs typeface="ＭＳ Ｐゴシック" charset="0"/>
                        </a:rPr>
                        <a:t>2</a:t>
                      </a: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s]</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7.3</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80</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120</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160</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ＭＳ Ｐゴシック" charset="0"/>
                        </a:rPr>
                        <a:t>160</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5790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I</a:t>
                      </a:r>
                      <a:r>
                        <a:rPr kumimoji="0" lang="en-US" sz="1600" b="1" i="0" u="none" strike="noStrike" cap="none" normalizeH="0" baseline="-25000">
                          <a:ln>
                            <a:noFill/>
                          </a:ln>
                          <a:solidFill>
                            <a:srgbClr val="000000"/>
                          </a:solidFill>
                          <a:effectLst/>
                          <a:latin typeface="Arial" charset="0"/>
                          <a:ea typeface="ＭＳ Ｐゴシック" charset="0"/>
                          <a:cs typeface="ＭＳ Ｐゴシック" charset="0"/>
                        </a:rPr>
                        <a:t>P</a:t>
                      </a: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 Flat-Top at max. allowed I</a:t>
                      </a:r>
                      <a:r>
                        <a:rPr kumimoji="0" lang="en-US" sz="1600" b="1" i="0" u="none" strike="noStrike" cap="none" normalizeH="0" baseline="30000">
                          <a:ln>
                            <a:noFill/>
                          </a:ln>
                          <a:solidFill>
                            <a:srgbClr val="000000"/>
                          </a:solidFill>
                          <a:effectLst/>
                          <a:latin typeface="Arial" charset="0"/>
                          <a:ea typeface="ＭＳ Ｐゴシック" charset="0"/>
                          <a:cs typeface="ＭＳ Ｐゴシック" charset="0"/>
                        </a:rPr>
                        <a:t>2</a:t>
                      </a: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t, I</a:t>
                      </a:r>
                      <a:r>
                        <a:rPr kumimoji="0" lang="en-US" sz="1600" b="1" i="0" u="none" strike="noStrike" cap="none" normalizeH="0" baseline="-25000">
                          <a:ln>
                            <a:noFill/>
                          </a:ln>
                          <a:solidFill>
                            <a:srgbClr val="000000"/>
                          </a:solidFill>
                          <a:effectLst/>
                          <a:latin typeface="Arial" charset="0"/>
                          <a:ea typeface="ＭＳ Ｐゴシック" charset="0"/>
                          <a:cs typeface="ＭＳ Ｐゴシック" charset="0"/>
                        </a:rPr>
                        <a:t>P</a:t>
                      </a: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 and B</a:t>
                      </a:r>
                      <a:r>
                        <a:rPr kumimoji="0" lang="en-US" sz="1600" b="1" i="0" u="none" strike="noStrike" cap="none" normalizeH="0" baseline="-25000">
                          <a:ln>
                            <a:noFill/>
                          </a:ln>
                          <a:solidFill>
                            <a:srgbClr val="000000"/>
                          </a:solidFill>
                          <a:effectLst/>
                          <a:latin typeface="Arial" charset="0"/>
                          <a:ea typeface="ＭＳ Ｐゴシック" charset="0"/>
                          <a:cs typeface="ＭＳ Ｐゴシック" charset="0"/>
                        </a:rPr>
                        <a:t>T</a:t>
                      </a: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 [s]</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~0.7</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~3.5</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ＭＳ Ｐゴシック" charset="0"/>
                        </a:rPr>
                        <a:t>~3</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ＭＳ Ｐゴシック" charset="0"/>
                        </a:rPr>
                        <a:t>5</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ＭＳ Ｐゴシック" charset="0"/>
                        </a:rPr>
                        <a:t>5</a:t>
                      </a:r>
                    </a:p>
                  </a:txBody>
                  <a:tcPr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bl>
          </a:graphicData>
        </a:graphic>
      </p:graphicFrame>
      <p:sp>
        <p:nvSpPr>
          <p:cNvPr id="43054"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25"/>
              </a:lnSpc>
              <a:buFontTx/>
              <a:buNone/>
            </a:pPr>
            <a:r>
              <a:rPr lang="en-US" sz="2400" i="0">
                <a:solidFill>
                  <a:srgbClr val="FF0000"/>
                </a:solidFill>
                <a:latin typeface="Arial" pitchFamily="34" charset="0"/>
                <a:ea typeface="ヒラギノ角ゴ Pro W3" charset="-128"/>
              </a:rPr>
              <a:t>Formulating Strategy Toward Full NSTX-U Parameters</a:t>
            </a:r>
          </a:p>
          <a:p>
            <a:pPr algn="ctr" eaLnBrk="0" hangingPunct="0">
              <a:lnSpc>
                <a:spcPts val="2825"/>
              </a:lnSpc>
              <a:buFontTx/>
              <a:buNone/>
            </a:pPr>
            <a:r>
              <a:rPr lang="en-US" sz="2000" i="0">
                <a:solidFill>
                  <a:srgbClr val="0723FF"/>
                </a:solidFill>
                <a:latin typeface="Arial" pitchFamily="34" charset="0"/>
                <a:ea typeface="ヒラギノ角ゴ Pro W3" charset="-128"/>
              </a:rPr>
              <a:t>After CD-4, the plasma operation could enter quickly into new regimes</a:t>
            </a:r>
            <a:endParaRPr lang="en-US" sz="1400" i="0">
              <a:solidFill>
                <a:srgbClr val="0723FF"/>
              </a:solidFill>
              <a:latin typeface="Calibri" pitchFamily="34" charset="0"/>
            </a:endParaRPr>
          </a:p>
        </p:txBody>
      </p:sp>
      <p:sp>
        <p:nvSpPr>
          <p:cNvPr id="43055" name="TextBox 1"/>
          <p:cNvSpPr txBox="1">
            <a:spLocks noChangeArrowheads="1"/>
          </p:cNvSpPr>
          <p:nvPr/>
        </p:nvSpPr>
        <p:spPr bwMode="auto">
          <a:xfrm>
            <a:off x="5667375" y="6230938"/>
            <a:ext cx="3476625" cy="277812"/>
          </a:xfrm>
          <a:prstGeom prst="rect">
            <a:avLst/>
          </a:prstGeom>
          <a:noFill/>
          <a:ln w="9525">
            <a:noFill/>
            <a:miter lim="800000"/>
            <a:headEnd/>
            <a:tailEnd/>
          </a:ln>
        </p:spPr>
        <p:txBody>
          <a:bodyPr wrap="none">
            <a:spAutoFit/>
          </a:bodyPr>
          <a:lstStyle/>
          <a:p>
            <a:pPr>
              <a:buFontTx/>
              <a:buNone/>
            </a:pPr>
            <a:r>
              <a:rPr lang="en-US" i="0">
                <a:solidFill>
                  <a:srgbClr val="FF0000"/>
                </a:solidFill>
              </a:rPr>
              <a:t>* Requires motor generator weld crack repair</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63"/>
              </a:lnSpc>
              <a:spcBef>
                <a:spcPct val="0"/>
              </a:spcBef>
              <a:buFontTx/>
              <a:buNone/>
            </a:pPr>
            <a:r>
              <a:rPr lang="en-US" sz="2800" i="0">
                <a:solidFill>
                  <a:srgbClr val="FF0F12"/>
                </a:solidFill>
              </a:rPr>
              <a:t>NSTX FY 2015 FWP Budget Summary ($M) </a:t>
            </a:r>
          </a:p>
          <a:p>
            <a:pPr algn="ctr" eaLnBrk="0" hangingPunct="0">
              <a:lnSpc>
                <a:spcPts val="2863"/>
              </a:lnSpc>
              <a:spcBef>
                <a:spcPct val="0"/>
              </a:spcBef>
              <a:buFontTx/>
              <a:buNone/>
            </a:pPr>
            <a:r>
              <a:rPr lang="en-US" sz="2400" i="0">
                <a:solidFill>
                  <a:srgbClr val="0000FF"/>
                </a:solidFill>
              </a:rPr>
              <a:t>Base budget adversely impacts NSTX-U research operation</a:t>
            </a:r>
          </a:p>
        </p:txBody>
      </p:sp>
      <p:sp>
        <p:nvSpPr>
          <p:cNvPr id="44034" name="Slide Number Placeholder 4"/>
          <p:cNvSpPr>
            <a:spLocks noGrp="1"/>
          </p:cNvSpPr>
          <p:nvPr>
            <p:ph type="sldNum" sz="quarter" idx="12"/>
          </p:nvPr>
        </p:nvSpPr>
        <p:spPr>
          <a:noFill/>
        </p:spPr>
        <p:txBody>
          <a:bodyPr/>
          <a:lstStyle/>
          <a:p>
            <a:fld id="{E983FE93-2DD2-4C26-B3DF-D2EA98F27557}" type="slidenum">
              <a:rPr lang="en-US"/>
              <a:pPr/>
              <a:t>17</a:t>
            </a:fld>
            <a:endParaRPr lang="en-US"/>
          </a:p>
        </p:txBody>
      </p:sp>
      <p:sp>
        <p:nvSpPr>
          <p:cNvPr id="44035" name="TextBox 29"/>
          <p:cNvSpPr txBox="1">
            <a:spLocks noChangeArrowheads="1"/>
          </p:cNvSpPr>
          <p:nvPr/>
        </p:nvSpPr>
        <p:spPr bwMode="auto">
          <a:xfrm>
            <a:off x="101600" y="4335463"/>
            <a:ext cx="8915400" cy="2046287"/>
          </a:xfrm>
          <a:prstGeom prst="rect">
            <a:avLst/>
          </a:prstGeom>
          <a:solidFill>
            <a:srgbClr val="F6DCF4"/>
          </a:solidFill>
          <a:ln w="9525">
            <a:solidFill>
              <a:schemeClr val="tx1"/>
            </a:solidFill>
            <a:miter lim="800000"/>
            <a:headEnd/>
            <a:tailEnd/>
          </a:ln>
        </p:spPr>
        <p:txBody>
          <a:bodyPr>
            <a:spAutoFit/>
          </a:bodyPr>
          <a:lstStyle/>
          <a:p>
            <a:pPr marL="273050" indent="-182563">
              <a:spcBef>
                <a:spcPts val="600"/>
              </a:spcBef>
              <a:buFontTx/>
              <a:buNone/>
            </a:pPr>
            <a:r>
              <a:rPr lang="en-US" sz="1400" i="0" dirty="0">
                <a:solidFill>
                  <a:srgbClr val="1238FF"/>
                </a:solidFill>
              </a:rPr>
              <a:t>•  President's base budget results in significant loss of operations and research staff and delays NSTX-U full research operation by ~ one </a:t>
            </a:r>
            <a:r>
              <a:rPr lang="en-US" sz="1400" i="0" dirty="0" smtClean="0">
                <a:solidFill>
                  <a:srgbClr val="1238FF"/>
                </a:solidFill>
              </a:rPr>
              <a:t>year to FY 2016.</a:t>
            </a:r>
            <a:endParaRPr lang="en-US" sz="1400" i="0" dirty="0">
              <a:solidFill>
                <a:srgbClr val="1238FF"/>
              </a:solidFill>
            </a:endParaRPr>
          </a:p>
          <a:p>
            <a:pPr marL="273050" indent="-182563">
              <a:spcBef>
                <a:spcPts val="600"/>
              </a:spcBef>
              <a:buFontTx/>
              <a:buNone/>
            </a:pPr>
            <a:r>
              <a:rPr lang="en-US" sz="1400" i="0" dirty="0">
                <a:solidFill>
                  <a:srgbClr val="1238FF"/>
                </a:solidFill>
              </a:rPr>
              <a:t>•  FY 2014 and 2015 incremental case is equivalent to inflation adjusted FY 2012 budget case and it will restore the staff and the NSTX-U operation </a:t>
            </a:r>
            <a:r>
              <a:rPr lang="en-US" sz="1400" i="0" dirty="0" smtClean="0">
                <a:solidFill>
                  <a:srgbClr val="1238FF"/>
                </a:solidFill>
              </a:rPr>
              <a:t>start to FY 2015.</a:t>
            </a:r>
            <a:endParaRPr lang="en-US" sz="1400" i="0" dirty="0">
              <a:solidFill>
                <a:srgbClr val="1238FF"/>
              </a:solidFill>
            </a:endParaRPr>
          </a:p>
          <a:p>
            <a:pPr marL="273050" indent="-182563">
              <a:spcBef>
                <a:spcPts val="600"/>
              </a:spcBef>
              <a:buFontTx/>
              <a:buNone/>
            </a:pPr>
            <a:r>
              <a:rPr lang="en-US" sz="1400" i="0" dirty="0">
                <a:solidFill>
                  <a:srgbClr val="1238FF"/>
                </a:solidFill>
              </a:rPr>
              <a:t>• Optimal scenario will enable full NSTX-U operation and implementation of the five year plan major facility and diagnostic enhancements.</a:t>
            </a:r>
          </a:p>
          <a:p>
            <a:pPr marL="273050" indent="-182563">
              <a:spcBef>
                <a:spcPts val="600"/>
              </a:spcBef>
              <a:buFontTx/>
              <a:buNone/>
            </a:pPr>
            <a:r>
              <a:rPr lang="en-US" sz="1400" i="0" dirty="0">
                <a:solidFill>
                  <a:srgbClr val="1238FF"/>
                </a:solidFill>
              </a:rPr>
              <a:t>•  Warm shutdown scenario completes CD-4 and put the NSTX-U facility in warm shut down mode with essential operations and research staff to enable rapid restart of the plasma operation. </a:t>
            </a:r>
            <a:endParaRPr lang="en-US" sz="1400" dirty="0">
              <a:solidFill>
                <a:srgbClr val="1238FF"/>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395984926"/>
              </p:ext>
            </p:extLst>
          </p:nvPr>
        </p:nvGraphicFramePr>
        <p:xfrm>
          <a:off x="171450" y="1022350"/>
          <a:ext cx="8674100" cy="3213100"/>
        </p:xfrm>
        <a:graphic>
          <a:graphicData uri="http://schemas.openxmlformats.org/drawingml/2006/table">
            <a:tbl>
              <a:tblPr/>
              <a:tblGrid>
                <a:gridCol w="1371600"/>
                <a:gridCol w="698500"/>
                <a:gridCol w="825500"/>
                <a:gridCol w="825500"/>
                <a:gridCol w="825500"/>
                <a:gridCol w="825500"/>
                <a:gridCol w="825500"/>
                <a:gridCol w="825500"/>
                <a:gridCol w="825500"/>
                <a:gridCol w="825500"/>
              </a:tblGrid>
              <a:tr h="2032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alibri" pitchFamily="34" charset="0"/>
                          <a:ea typeface="MS PGothic" pitchFamily="34" charset="-128"/>
                        </a:rPr>
                        <a:t>FY2012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FY2013</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FY2014</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4">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FY2015</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3683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Budget Cases</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Calibri" pitchFamily="34" charset="0"/>
                          <a:ea typeface="MS PGothic" pitchFamily="34" charset="-128"/>
                        </a:rPr>
                        <a:t>BA</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BA</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err="1" smtClean="0">
                          <a:ln>
                            <a:noFill/>
                          </a:ln>
                          <a:solidFill>
                            <a:srgbClr val="000000"/>
                          </a:solidFill>
                          <a:effectLst/>
                          <a:latin typeface="Calibri" pitchFamily="34" charset="0"/>
                          <a:ea typeface="MS PGothic" pitchFamily="34" charset="-128"/>
                        </a:rPr>
                        <a:t>Incr</a:t>
                      </a:r>
                      <a:endParaRPr kumimoji="0" lang="en-US" sz="1100" b="1" i="0" u="none" strike="noStrike" cap="none" normalizeH="0" baseline="0" dirty="0" smtClean="0">
                        <a:ln>
                          <a:noFill/>
                        </a:ln>
                        <a:solidFill>
                          <a:srgbClr val="000000"/>
                        </a:solidFill>
                        <a:effectLst/>
                        <a:latin typeface="Calibri" pitchFamily="34" charset="0"/>
                        <a:ea typeface="MS PGothic" pitchFamily="34" charset="-128"/>
                      </a:endParaRP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Base</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Calibri" pitchFamily="34" charset="0"/>
                          <a:ea typeface="MS PGothic" pitchFamily="34" charset="-128"/>
                        </a:rPr>
                        <a:t>15% </a:t>
                      </a:r>
                      <a:r>
                        <a:rPr kumimoji="0" lang="en-US" sz="1100" b="1" i="0" u="none" strike="noStrike" cap="none" normalizeH="0" baseline="0" dirty="0" err="1" smtClean="0">
                          <a:ln>
                            <a:noFill/>
                          </a:ln>
                          <a:solidFill>
                            <a:srgbClr val="000000"/>
                          </a:solidFill>
                          <a:effectLst/>
                          <a:latin typeface="Calibri" pitchFamily="34" charset="0"/>
                          <a:ea typeface="MS PGothic" pitchFamily="34" charset="-128"/>
                        </a:rPr>
                        <a:t>Incr</a:t>
                      </a:r>
                      <a:endParaRPr kumimoji="0" lang="en-US" sz="1100" b="1" i="0" u="none" strike="noStrike" cap="none" normalizeH="0" baseline="0" dirty="0" smtClean="0">
                        <a:ln>
                          <a:noFill/>
                        </a:ln>
                        <a:solidFill>
                          <a:srgbClr val="000000"/>
                        </a:solidFill>
                        <a:effectLst/>
                        <a:latin typeface="Calibri" pitchFamily="34" charset="0"/>
                        <a:ea typeface="MS PGothic" pitchFamily="34" charset="-128"/>
                      </a:endParaRP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Calibri" pitchFamily="34" charset="0"/>
                          <a:ea typeface="MS PGothic" pitchFamily="34" charset="-128"/>
                        </a:rPr>
                        <a:t>Warm Shutdown</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6B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Base</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Calibri" pitchFamily="34" charset="0"/>
                          <a:ea typeface="MS PGothic" pitchFamily="34" charset="-128"/>
                        </a:rPr>
                        <a:t>15% </a:t>
                      </a:r>
                      <a:r>
                        <a:rPr kumimoji="0" lang="en-US" sz="1100" b="1" i="0" u="none" strike="noStrike" cap="none" normalizeH="0" baseline="0" dirty="0" err="1" smtClean="0">
                          <a:ln>
                            <a:noFill/>
                          </a:ln>
                          <a:solidFill>
                            <a:srgbClr val="000000"/>
                          </a:solidFill>
                          <a:effectLst/>
                          <a:latin typeface="Calibri" pitchFamily="34" charset="0"/>
                          <a:ea typeface="MS PGothic" pitchFamily="34" charset="-128"/>
                        </a:rPr>
                        <a:t>Incr</a:t>
                      </a:r>
                      <a:endParaRPr kumimoji="0" lang="en-US" sz="1100" b="1" i="0" u="none" strike="noStrike" cap="none" normalizeH="0" baseline="0" dirty="0" smtClean="0">
                        <a:ln>
                          <a:noFill/>
                        </a:ln>
                        <a:solidFill>
                          <a:srgbClr val="000000"/>
                        </a:solidFill>
                        <a:effectLst/>
                        <a:latin typeface="Calibri" pitchFamily="34" charset="0"/>
                        <a:ea typeface="MS PGothic" pitchFamily="34" charset="-128"/>
                      </a:endParaRP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Optimal</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32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Run Weeks</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ea typeface="MS PGothic" pitchFamily="34" charset="-128"/>
                        </a:rPr>
                        <a:t>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ea typeface="MS PGothic" pitchFamily="34" charset="-128"/>
                        </a:rPr>
                        <a:t>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MS PGothic" pitchFamily="34" charset="-128"/>
                        </a:rPr>
                        <a:t>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6B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0 - 6</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16</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20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32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6B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32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Facility Ops</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ea typeface="MS PGothic" pitchFamily="34" charset="-128"/>
                        </a:rPr>
                        <a:t>$13.21</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ea typeface="MS PGothic" pitchFamily="34" charset="-128"/>
                        </a:rPr>
                        <a:t>$8.82</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MS PGothic" pitchFamily="34" charset="-128"/>
                        </a:rPr>
                        <a:t>$9.91</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$8.44</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$12.18</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$20.48</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6B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$23.38</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$25.89</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$26.79</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32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Facility Enhancements</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ea typeface="MS PGothic" pitchFamily="34" charset="-128"/>
                        </a:rPr>
                        <a:t>$0.30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ea typeface="MS PGothic" pitchFamily="34" charset="-128"/>
                        </a:rPr>
                        <a:t>$0.80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MS PGothic" pitchFamily="34" charset="-128"/>
                        </a:rPr>
                        <a:t>$1.72</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$0.04</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$0.71</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$0.00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6B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$0.00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$1.75</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$5.01</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32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CS &amp; 2nd NBI</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ea typeface="MS PGothic" pitchFamily="34" charset="-128"/>
                        </a:rPr>
                        <a:t>$20.50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ea typeface="MS PGothic" pitchFamily="34" charset="-128"/>
                        </a:rPr>
                        <a:t>$22.80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MS PGothic" pitchFamily="34" charset="-128"/>
                        </a:rPr>
                        <a:t>$22.80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$23.17</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$23.17</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$3.79</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6B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$3.79</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$3.79</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$3.79</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032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Facility Total</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$34.01</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$32.42</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Calibri" pitchFamily="34" charset="0"/>
                          <a:ea typeface="MS PGothic" pitchFamily="34" charset="-128"/>
                        </a:rPr>
                        <a:t>$34.43</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$31.65</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Calibri" pitchFamily="34" charset="0"/>
                          <a:ea typeface="MS PGothic" pitchFamily="34" charset="-128"/>
                        </a:rPr>
                        <a:t>$36.06</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Calibri" pitchFamily="34" charset="0"/>
                          <a:ea typeface="MS PGothic" pitchFamily="34" charset="-128"/>
                        </a:rPr>
                        <a:t>$24.27</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6B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$27.17</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Calibri" pitchFamily="34" charset="0"/>
                          <a:ea typeface="MS PGothic" pitchFamily="34" charset="-128"/>
                        </a:rPr>
                        <a:t>$31.43</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$35.59</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32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6B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32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PPPL Research</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ea typeface="MS PGothic" pitchFamily="34" charset="-128"/>
                        </a:rPr>
                        <a:t>$10.48</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ea typeface="MS PGothic" pitchFamily="34" charset="-128"/>
                        </a:rPr>
                        <a:t>$7.62</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MS PGothic" pitchFamily="34" charset="-128"/>
                        </a:rPr>
                        <a:t>$8.96</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$8.50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$10.80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$11.50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6B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$12.63</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$13.62</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$14.10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32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Collab Diag Interf</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ea typeface="MS PGothic" pitchFamily="34" charset="-128"/>
                        </a:rPr>
                        <a:t>$0.40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ea typeface="MS PGothic" pitchFamily="34" charset="-128"/>
                        </a:rPr>
                        <a:t>$0.25</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MS PGothic" pitchFamily="34" charset="-128"/>
                        </a:rPr>
                        <a:t>$0.44</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a:t>
                      </a:r>
                      <a:r>
                        <a:rPr kumimoji="0" lang="en-US" sz="1100" b="0" i="0" u="none" strike="noStrike" cap="none" normalizeH="0" baseline="0" dirty="0" smtClean="0">
                          <a:ln>
                            <a:noFill/>
                          </a:ln>
                          <a:solidFill>
                            <a:srgbClr val="000000"/>
                          </a:solidFill>
                          <a:effectLst/>
                          <a:latin typeface="Calibri" pitchFamily="34" charset="0"/>
                          <a:ea typeface="MS PGothic" pitchFamily="34" charset="-128"/>
                        </a:rPr>
                        <a:t>0.2</a:t>
                      </a:r>
                      <a:endParaRPr kumimoji="0" lang="en-US" sz="1100" b="0" i="0" u="none" strike="noStrike" cap="none" normalizeH="0" baseline="0" dirty="0" smtClean="0">
                        <a:ln>
                          <a:noFill/>
                        </a:ln>
                        <a:solidFill>
                          <a:srgbClr val="000000"/>
                        </a:solidFill>
                        <a:effectLst/>
                        <a:latin typeface="Calibri" pitchFamily="34" charset="0"/>
                        <a:ea typeface="MS PGothic" pitchFamily="34" charset="-128"/>
                      </a:endParaRP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$0.60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a:t>
                      </a:r>
                      <a:r>
                        <a:rPr kumimoji="0" lang="en-US" sz="1100" b="0" i="0" u="none" strike="noStrike" cap="none" normalizeH="0" baseline="0" dirty="0" smtClean="0">
                          <a:ln>
                            <a:noFill/>
                          </a:ln>
                          <a:solidFill>
                            <a:srgbClr val="000000"/>
                          </a:solidFill>
                          <a:effectLst/>
                          <a:latin typeface="Calibri" pitchFamily="34" charset="0"/>
                          <a:ea typeface="MS PGothic" pitchFamily="34" charset="-128"/>
                        </a:rPr>
                        <a:t>0.30</a:t>
                      </a:r>
                      <a:endParaRPr kumimoji="0" lang="en-US" sz="1100" b="0" i="0" u="none" strike="noStrike" cap="none" normalizeH="0" baseline="0" dirty="0" smtClean="0">
                        <a:ln>
                          <a:noFill/>
                        </a:ln>
                        <a:solidFill>
                          <a:srgbClr val="000000"/>
                        </a:solidFill>
                        <a:effectLst/>
                        <a:latin typeface="Calibri" pitchFamily="34" charset="0"/>
                        <a:ea typeface="MS PGothic" pitchFamily="34" charset="-128"/>
                      </a:endParaRP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6B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$0.60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$0.70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$0.80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32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Collaborations</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ea typeface="MS PGothic" pitchFamily="34" charset="-128"/>
                        </a:rPr>
                        <a:t>$6.10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ea typeface="MS PGothic" pitchFamily="34" charset="-128"/>
                        </a:rPr>
                        <a:t>$5.86</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MS PGothic" pitchFamily="34" charset="-128"/>
                        </a:rPr>
                        <a:t>$5.86</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$5.80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$6.40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$5.80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6B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$5.80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$6.60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$7.26</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32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Science Total</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$16.98</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$13.73</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Calibri" pitchFamily="34" charset="0"/>
                          <a:ea typeface="MS PGothic" pitchFamily="34" charset="-128"/>
                        </a:rPr>
                        <a:t>$15.26</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$14.55</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Calibri" pitchFamily="34" charset="0"/>
                          <a:ea typeface="MS PGothic" pitchFamily="34" charset="-128"/>
                        </a:rPr>
                        <a:t>$</a:t>
                      </a:r>
                      <a:r>
                        <a:rPr kumimoji="0" lang="en-US" sz="1100" b="1" i="0" u="none" strike="noStrike" cap="none" normalizeH="0" baseline="0" dirty="0" smtClean="0">
                          <a:ln>
                            <a:noFill/>
                          </a:ln>
                          <a:solidFill>
                            <a:srgbClr val="000000"/>
                          </a:solidFill>
                          <a:effectLst/>
                          <a:latin typeface="Calibri" pitchFamily="34" charset="0"/>
                          <a:ea typeface="MS PGothic" pitchFamily="34" charset="-128"/>
                        </a:rPr>
                        <a:t>17.60</a:t>
                      </a:r>
                      <a:endParaRPr kumimoji="0" lang="en-US" sz="1100" b="1" i="0" u="none" strike="noStrike" cap="none" normalizeH="0" baseline="0" dirty="0" smtClean="0">
                        <a:ln>
                          <a:noFill/>
                        </a:ln>
                        <a:solidFill>
                          <a:srgbClr val="000000"/>
                        </a:solidFill>
                        <a:effectLst/>
                        <a:latin typeface="Calibri" pitchFamily="34" charset="0"/>
                        <a:ea typeface="MS PGothic" pitchFamily="34" charset="-128"/>
                      </a:endParaRP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Calibri" pitchFamily="34" charset="0"/>
                          <a:ea typeface="MS PGothic" pitchFamily="34" charset="-128"/>
                        </a:rPr>
                        <a:t>$17.90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6B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$19.03</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Calibri" pitchFamily="34" charset="0"/>
                          <a:ea typeface="MS PGothic" pitchFamily="34" charset="-128"/>
                        </a:rPr>
                        <a:t>$20.92</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$22.16</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32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6B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MS PGothic" pitchFamily="34" charset="-128"/>
                        </a:rPr>
                        <a:t> </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32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NSTX-U Total</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$50.99</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$46.15</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Calibri" pitchFamily="34" charset="0"/>
                          <a:ea typeface="MS PGothic" pitchFamily="34" charset="-128"/>
                        </a:rPr>
                        <a:t>$49.69</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$46.20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Calibri" pitchFamily="34" charset="0"/>
                          <a:ea typeface="MS PGothic" pitchFamily="34" charset="-128"/>
                        </a:rPr>
                        <a:t>$53.86</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F3E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Calibri" pitchFamily="34" charset="0"/>
                          <a:ea typeface="MS PGothic" pitchFamily="34" charset="-128"/>
                        </a:rPr>
                        <a:t>$</a:t>
                      </a:r>
                      <a:r>
                        <a:rPr kumimoji="0" lang="en-US" sz="1100" b="1" i="0" u="none" strike="noStrike" cap="none" normalizeH="0" baseline="0" dirty="0" smtClean="0">
                          <a:ln>
                            <a:noFill/>
                          </a:ln>
                          <a:solidFill>
                            <a:srgbClr val="000000"/>
                          </a:solidFill>
                          <a:effectLst/>
                          <a:latin typeface="Calibri" pitchFamily="34" charset="0"/>
                          <a:ea typeface="MS PGothic" pitchFamily="34" charset="-128"/>
                        </a:rPr>
                        <a:t>41.87</a:t>
                      </a:r>
                      <a:endParaRPr kumimoji="0" lang="en-US" sz="1100" b="1" i="0" u="none" strike="noStrike" cap="none" normalizeH="0" baseline="0" dirty="0" smtClean="0">
                        <a:ln>
                          <a:noFill/>
                        </a:ln>
                        <a:solidFill>
                          <a:srgbClr val="000000"/>
                        </a:solidFill>
                        <a:effectLst/>
                        <a:latin typeface="Calibri" pitchFamily="34" charset="0"/>
                        <a:ea typeface="MS PGothic" pitchFamily="34" charset="-128"/>
                      </a:endParaRP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6B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Calibri" pitchFamily="34" charset="0"/>
                          <a:ea typeface="MS PGothic" pitchFamily="34" charset="-128"/>
                        </a:rPr>
                        <a:t>$46.20</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Calibri" pitchFamily="34" charset="0"/>
                          <a:ea typeface="MS PGothic" pitchFamily="34" charset="-128"/>
                        </a:rPr>
                        <a:t>$52.35</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0000"/>
                          </a:solidFill>
                          <a:effectLst/>
                          <a:latin typeface="Calibri" pitchFamily="34" charset="0"/>
                          <a:ea typeface="MS PGothic" pitchFamily="34" charset="-128"/>
                        </a:rPr>
                        <a:t>$57.75</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63"/>
              </a:lnSpc>
              <a:spcBef>
                <a:spcPct val="0"/>
              </a:spcBef>
              <a:buFontTx/>
              <a:buNone/>
            </a:pPr>
            <a:r>
              <a:rPr lang="en-US" sz="2800" i="0">
                <a:solidFill>
                  <a:srgbClr val="FF0F12"/>
                </a:solidFill>
              </a:rPr>
              <a:t>NSTX-U FY 2015 FWP Manpower Summary </a:t>
            </a:r>
          </a:p>
          <a:p>
            <a:pPr algn="ctr" eaLnBrk="0" hangingPunct="0">
              <a:lnSpc>
                <a:spcPts val="2863"/>
              </a:lnSpc>
              <a:spcBef>
                <a:spcPct val="0"/>
              </a:spcBef>
              <a:buFontTx/>
              <a:buNone/>
            </a:pPr>
            <a:r>
              <a:rPr lang="en-US" sz="2400" i="0">
                <a:solidFill>
                  <a:srgbClr val="0000FF"/>
                </a:solidFill>
              </a:rPr>
              <a:t>Base budget adversely impacts NSTX-U research operation</a:t>
            </a:r>
          </a:p>
        </p:txBody>
      </p:sp>
      <p:sp>
        <p:nvSpPr>
          <p:cNvPr id="46082" name="Slide Number Placeholder 4"/>
          <p:cNvSpPr>
            <a:spLocks noGrp="1"/>
          </p:cNvSpPr>
          <p:nvPr>
            <p:ph type="sldNum" sz="quarter" idx="12"/>
          </p:nvPr>
        </p:nvSpPr>
        <p:spPr>
          <a:noFill/>
        </p:spPr>
        <p:txBody>
          <a:bodyPr/>
          <a:lstStyle/>
          <a:p>
            <a:fld id="{92D6E235-EF1A-4D71-83D7-128C5E805610}" type="slidenum">
              <a:rPr lang="en-US"/>
              <a:pPr/>
              <a:t>18</a:t>
            </a:fld>
            <a:endParaRPr lang="en-US"/>
          </a:p>
        </p:txBody>
      </p:sp>
      <p:graphicFrame>
        <p:nvGraphicFramePr>
          <p:cNvPr id="12" name="Chart 11"/>
          <p:cNvGraphicFramePr>
            <a:graphicFrameLocks/>
          </p:cNvGraphicFramePr>
          <p:nvPr/>
        </p:nvGraphicFramePr>
        <p:xfrm>
          <a:off x="4572000" y="2916555"/>
          <a:ext cx="4292600" cy="2575560"/>
        </p:xfrm>
        <a:graphic>
          <a:graphicData uri="http://schemas.openxmlformats.org/drawingml/2006/chart">
            <c:chart xmlns:c="http://schemas.openxmlformats.org/drawingml/2006/chart" xmlns:r="http://schemas.openxmlformats.org/officeDocument/2006/relationships" r:id="rId3"/>
          </a:graphicData>
        </a:graphic>
      </p:graphicFrame>
      <p:sp>
        <p:nvSpPr>
          <p:cNvPr id="46086" name="TextBox 12"/>
          <p:cNvSpPr txBox="1">
            <a:spLocks noChangeArrowheads="1"/>
          </p:cNvSpPr>
          <p:nvPr/>
        </p:nvSpPr>
        <p:spPr bwMode="auto">
          <a:xfrm>
            <a:off x="4978400" y="5235575"/>
            <a:ext cx="3662363" cy="276225"/>
          </a:xfrm>
          <a:prstGeom prst="rect">
            <a:avLst/>
          </a:prstGeom>
          <a:solidFill>
            <a:schemeClr val="bg1"/>
          </a:solidFill>
          <a:ln w="9525">
            <a:noFill/>
            <a:miter lim="800000"/>
            <a:headEnd/>
            <a:tailEnd/>
          </a:ln>
        </p:spPr>
        <p:txBody>
          <a:bodyPr wrap="none">
            <a:spAutoFit/>
          </a:bodyPr>
          <a:lstStyle/>
          <a:p>
            <a:pPr>
              <a:buFontTx/>
              <a:buNone/>
            </a:pPr>
            <a:r>
              <a:rPr lang="en-US" i="0"/>
              <a:t>FY10      FY11      FY12      FY13       FY14     FY15</a:t>
            </a:r>
          </a:p>
        </p:txBody>
      </p:sp>
      <p:sp>
        <p:nvSpPr>
          <p:cNvPr id="46088" name="TextBox 14"/>
          <p:cNvSpPr txBox="1">
            <a:spLocks noChangeArrowheads="1"/>
          </p:cNvSpPr>
          <p:nvPr/>
        </p:nvSpPr>
        <p:spPr bwMode="auto">
          <a:xfrm>
            <a:off x="5867400" y="2771775"/>
            <a:ext cx="1827213" cy="338138"/>
          </a:xfrm>
          <a:prstGeom prst="rect">
            <a:avLst/>
          </a:prstGeom>
          <a:noFill/>
          <a:ln w="9525">
            <a:noFill/>
            <a:miter lim="800000"/>
            <a:headEnd/>
            <a:tailEnd/>
          </a:ln>
        </p:spPr>
        <p:txBody>
          <a:bodyPr wrap="none">
            <a:spAutoFit/>
          </a:bodyPr>
          <a:lstStyle/>
          <a:p>
            <a:pPr>
              <a:buFontTx/>
              <a:buNone/>
            </a:pPr>
            <a:r>
              <a:rPr lang="en-US" sz="1600" i="0">
                <a:solidFill>
                  <a:schemeClr val="tx1"/>
                </a:solidFill>
              </a:rPr>
              <a:t>Operations FTEs</a:t>
            </a:r>
          </a:p>
        </p:txBody>
      </p:sp>
      <p:sp>
        <p:nvSpPr>
          <p:cNvPr id="16" name="Rectangle 15"/>
          <p:cNvSpPr/>
          <p:nvPr/>
        </p:nvSpPr>
        <p:spPr>
          <a:xfrm>
            <a:off x="271376" y="5778500"/>
            <a:ext cx="8749148" cy="707886"/>
          </a:xfrm>
          <a:prstGeom prst="rect">
            <a:avLst/>
          </a:prstGeom>
          <a:solidFill>
            <a:schemeClr val="accent5">
              <a:lumMod val="20000"/>
              <a:lumOff val="80000"/>
            </a:schemeClr>
          </a:solidFill>
          <a:ln>
            <a:solidFill>
              <a:schemeClr val="tx1"/>
            </a:solidFill>
          </a:ln>
        </p:spPr>
        <p:txBody>
          <a:bodyPr wrap="square">
            <a:spAutoFit/>
          </a:bodyPr>
          <a:lstStyle/>
          <a:p>
            <a:pPr>
              <a:buFontTx/>
              <a:buNone/>
              <a:defRPr/>
            </a:pPr>
            <a:r>
              <a:rPr lang="en-US" sz="2000" i="0" dirty="0">
                <a:solidFill>
                  <a:srgbClr val="000000"/>
                </a:solidFill>
                <a:ea typeface="ＭＳ Ｐゴシック" charset="0"/>
                <a:cs typeface="ＭＳ Ｐゴシック" charset="0"/>
              </a:rPr>
              <a:t>FY13 - FY15 base case </a:t>
            </a:r>
            <a:r>
              <a:rPr lang="en-US" sz="2000" i="0" u="sng" dirty="0" smtClean="0">
                <a:solidFill>
                  <a:srgbClr val="000000"/>
                </a:solidFill>
                <a:ea typeface="ＭＳ Ｐゴシック" charset="0"/>
                <a:cs typeface="ＭＳ Ｐゴシック" charset="0"/>
              </a:rPr>
              <a:t>delays the NSTX</a:t>
            </a:r>
            <a:r>
              <a:rPr lang="en-US" sz="2000" i="0" u="sng" dirty="0">
                <a:solidFill>
                  <a:srgbClr val="000000"/>
                </a:solidFill>
                <a:ea typeface="ＭＳ Ｐゴシック" charset="0"/>
                <a:cs typeface="ＭＳ Ｐゴシック" charset="0"/>
              </a:rPr>
              <a:t>-U </a:t>
            </a:r>
            <a:r>
              <a:rPr lang="en-US" sz="2000" i="0" dirty="0">
                <a:solidFill>
                  <a:srgbClr val="000000"/>
                </a:solidFill>
                <a:ea typeface="ＭＳ Ｐゴシック" charset="0"/>
                <a:cs typeface="ＭＳ Ｐゴシック" charset="0"/>
              </a:rPr>
              <a:t>full research </a:t>
            </a:r>
            <a:r>
              <a:rPr lang="en-US" sz="2000" i="0" dirty="0" smtClean="0">
                <a:solidFill>
                  <a:srgbClr val="000000"/>
                </a:solidFill>
                <a:ea typeface="ＭＳ Ｐゴシック" charset="0"/>
                <a:cs typeface="ＭＳ Ｐゴシック" charset="0"/>
              </a:rPr>
              <a:t>start to FY 2016 due </a:t>
            </a:r>
            <a:r>
              <a:rPr lang="en-US" sz="2000" i="0" dirty="0">
                <a:solidFill>
                  <a:srgbClr val="000000"/>
                </a:solidFill>
                <a:ea typeface="ＭＳ Ｐゴシック" charset="0"/>
                <a:cs typeface="ＭＳ Ｐゴシック" charset="0"/>
              </a:rPr>
              <a:t>to severe loss of </a:t>
            </a:r>
            <a:r>
              <a:rPr lang="en-US" sz="2000" i="0" dirty="0" smtClean="0">
                <a:solidFill>
                  <a:srgbClr val="000000"/>
                </a:solidFill>
                <a:ea typeface="ＭＳ Ｐゴシック" charset="0"/>
                <a:cs typeface="ＭＳ Ｐゴシック" charset="0"/>
              </a:rPr>
              <a:t>operations </a:t>
            </a:r>
            <a:r>
              <a:rPr lang="en-US" sz="2000" i="0" dirty="0">
                <a:solidFill>
                  <a:srgbClr val="000000"/>
                </a:solidFill>
                <a:ea typeface="ＭＳ Ｐゴシック" charset="0"/>
                <a:cs typeface="ＭＳ Ｐゴシック" charset="0"/>
              </a:rPr>
              <a:t>and research staff.</a:t>
            </a:r>
            <a:endParaRPr lang="en-US" sz="2000" dirty="0">
              <a:ea typeface="ＭＳ Ｐゴシック" charset="0"/>
              <a:cs typeface="ＭＳ Ｐゴシック" charset="0"/>
            </a:endParaRPr>
          </a:p>
        </p:txBody>
      </p:sp>
      <p:cxnSp>
        <p:nvCxnSpPr>
          <p:cNvPr id="46091" name="Straight Arrow Connector 21"/>
          <p:cNvCxnSpPr>
            <a:cxnSpLocks noChangeShapeType="1"/>
          </p:cNvCxnSpPr>
          <p:nvPr/>
        </p:nvCxnSpPr>
        <p:spPr bwMode="auto">
          <a:xfrm flipV="1">
            <a:off x="5594922" y="3375752"/>
            <a:ext cx="2829616" cy="64300"/>
          </a:xfrm>
          <a:prstGeom prst="straightConnector1">
            <a:avLst/>
          </a:prstGeom>
          <a:noFill/>
          <a:ln w="19050">
            <a:solidFill>
              <a:srgbClr val="800000"/>
            </a:solidFill>
            <a:round/>
            <a:headEnd/>
            <a:tailEnd type="arrow" w="med" len="med"/>
          </a:ln>
        </p:spPr>
      </p:cxnSp>
      <p:cxnSp>
        <p:nvCxnSpPr>
          <p:cNvPr id="26" name="Straight Arrow Connector 10"/>
          <p:cNvCxnSpPr>
            <a:cxnSpLocks noChangeShapeType="1"/>
          </p:cNvCxnSpPr>
          <p:nvPr/>
        </p:nvCxnSpPr>
        <p:spPr bwMode="auto">
          <a:xfrm flipV="1">
            <a:off x="8081963" y="5250815"/>
            <a:ext cx="0" cy="274320"/>
          </a:xfrm>
          <a:prstGeom prst="straightConnector1">
            <a:avLst/>
          </a:prstGeom>
          <a:noFill/>
          <a:ln w="15875">
            <a:solidFill>
              <a:srgbClr val="FF0000"/>
            </a:solidFill>
            <a:round/>
            <a:headEnd/>
            <a:tailEnd type="arrow" w="med" len="med"/>
          </a:ln>
        </p:spPr>
      </p:cxnSp>
      <p:sp>
        <p:nvSpPr>
          <p:cNvPr id="27" name="TextBox 13"/>
          <p:cNvSpPr txBox="1">
            <a:spLocks noChangeArrowheads="1"/>
          </p:cNvSpPr>
          <p:nvPr/>
        </p:nvSpPr>
        <p:spPr bwMode="auto">
          <a:xfrm>
            <a:off x="7822565" y="5492750"/>
            <a:ext cx="542136" cy="276999"/>
          </a:xfrm>
          <a:prstGeom prst="rect">
            <a:avLst/>
          </a:prstGeom>
          <a:noFill/>
          <a:ln w="9525">
            <a:noFill/>
            <a:miter lim="800000"/>
            <a:headEnd/>
            <a:tailEnd/>
          </a:ln>
        </p:spPr>
        <p:txBody>
          <a:bodyPr wrap="none">
            <a:spAutoFit/>
          </a:bodyPr>
          <a:lstStyle/>
          <a:p>
            <a:pPr>
              <a:buFontTx/>
              <a:buNone/>
            </a:pPr>
            <a:r>
              <a:rPr lang="en-US" i="0" dirty="0">
                <a:solidFill>
                  <a:srgbClr val="FF0000"/>
                </a:solidFill>
              </a:rPr>
              <a:t>CD-4</a:t>
            </a:r>
          </a:p>
        </p:txBody>
      </p:sp>
      <p:graphicFrame>
        <p:nvGraphicFramePr>
          <p:cNvPr id="3" name="Table 2"/>
          <p:cNvGraphicFramePr>
            <a:graphicFrameLocks noGrp="1"/>
          </p:cNvGraphicFramePr>
          <p:nvPr>
            <p:extLst>
              <p:ext uri="{D42A27DB-BD31-4B8C-83A1-F6EECF244321}">
                <p14:modId xmlns:p14="http://schemas.microsoft.com/office/powerpoint/2010/main" val="3516705347"/>
              </p:ext>
            </p:extLst>
          </p:nvPr>
        </p:nvGraphicFramePr>
        <p:xfrm>
          <a:off x="192924" y="1040450"/>
          <a:ext cx="8763000" cy="1677548"/>
        </p:xfrm>
        <a:graphic>
          <a:graphicData uri="http://schemas.openxmlformats.org/drawingml/2006/table">
            <a:tbl>
              <a:tblPr/>
              <a:tblGrid>
                <a:gridCol w="717374"/>
                <a:gridCol w="717374"/>
                <a:gridCol w="717374"/>
                <a:gridCol w="717374"/>
                <a:gridCol w="761520"/>
                <a:gridCol w="750484"/>
                <a:gridCol w="717374"/>
                <a:gridCol w="750484"/>
                <a:gridCol w="717374"/>
                <a:gridCol w="717374"/>
                <a:gridCol w="761520"/>
                <a:gridCol w="717374"/>
              </a:tblGrid>
              <a:tr h="169962">
                <a:tc>
                  <a:txBody>
                    <a:bodyPr/>
                    <a:lstStyle/>
                    <a:p>
                      <a:pPr algn="l" fontAlgn="b"/>
                      <a:r>
                        <a:rPr lang="en-US" sz="1000" b="1" i="0" u="none" strike="noStrike">
                          <a:solidFill>
                            <a:srgbClr val="000000"/>
                          </a:solidFill>
                          <a:effectLst/>
                          <a:latin typeface="Calibri"/>
                        </a:rPr>
                        <a:t> </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FY 2010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FY 2011</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FY 2012</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000" b="1" i="0" u="none" strike="noStrike">
                          <a:solidFill>
                            <a:srgbClr val="000000"/>
                          </a:solidFill>
                          <a:effectLst/>
                          <a:latin typeface="Calibri"/>
                        </a:rPr>
                        <a:t>FY 2013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000" b="1" i="0" u="none" strike="noStrike">
                          <a:solidFill>
                            <a:srgbClr val="000000"/>
                          </a:solidFill>
                          <a:effectLst/>
                          <a:latin typeface="Calibri"/>
                        </a:rPr>
                        <a:t>FY2014</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4">
                  <a:txBody>
                    <a:bodyPr/>
                    <a:lstStyle/>
                    <a:p>
                      <a:pPr algn="ctr" fontAlgn="b"/>
                      <a:r>
                        <a:rPr lang="en-US" sz="1000" b="1" i="0" u="none" strike="noStrike">
                          <a:solidFill>
                            <a:srgbClr val="000000"/>
                          </a:solidFill>
                          <a:effectLst/>
                          <a:latin typeface="Calibri"/>
                        </a:rPr>
                        <a:t>FY 2015</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69962">
                <a:tc>
                  <a:txBody>
                    <a:bodyPr/>
                    <a:lstStyle/>
                    <a:p>
                      <a:pPr algn="l" fontAlgn="b"/>
                      <a:r>
                        <a:rPr lang="en-US" sz="1000" b="1" i="0" u="none" strike="noStrike">
                          <a:solidFill>
                            <a:srgbClr val="000000"/>
                          </a:solidFill>
                          <a:effectLst/>
                          <a:latin typeface="Calibri"/>
                        </a:rPr>
                        <a:t> </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Actual</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Actual</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Actual</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Base</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Incrementals</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Base</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Incrementals</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Warm SD</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000" b="1" i="0" u="none" strike="noStrike">
                          <a:solidFill>
                            <a:srgbClr val="000000"/>
                          </a:solidFill>
                          <a:effectLst/>
                          <a:latin typeface="Calibri"/>
                        </a:rPr>
                        <a:t>Base</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Incrementals</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Optimum</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962">
                <a:tc>
                  <a:txBody>
                    <a:bodyPr/>
                    <a:lstStyle/>
                    <a:p>
                      <a:pPr algn="l" fontAlgn="b"/>
                      <a:r>
                        <a:rPr lang="en-US" sz="1000" b="1" i="0" u="none" strike="noStrike">
                          <a:solidFill>
                            <a:srgbClr val="000000"/>
                          </a:solidFill>
                          <a:effectLst/>
                          <a:latin typeface="Calibri"/>
                        </a:rPr>
                        <a:t>Run Weeks</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15</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4</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000" b="1" i="0" u="none" strike="noStrike">
                          <a:solidFill>
                            <a:srgbClr val="000000"/>
                          </a:solidFill>
                          <a:effectLst/>
                          <a:latin typeface="Calibri"/>
                        </a:rPr>
                        <a:t>0-6</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16</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20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962">
                <a:tc>
                  <a:txBody>
                    <a:bodyPr/>
                    <a:lstStyle/>
                    <a:p>
                      <a:pPr algn="l" fontAlgn="b"/>
                      <a:r>
                        <a:rPr lang="en-US" sz="1000" b="1" i="0" u="none" strike="noStrike">
                          <a:solidFill>
                            <a:srgbClr val="000000"/>
                          </a:solidFill>
                          <a:effectLst/>
                          <a:latin typeface="Calibri"/>
                        </a:rPr>
                        <a:t>Science</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36.2</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36.1</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29.7</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25.9</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28.7</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22.6</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31.3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27.9</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000" b="1" i="0" u="none" strike="noStrike">
                          <a:solidFill>
                            <a:srgbClr val="000000"/>
                          </a:solidFill>
                          <a:effectLst/>
                          <a:latin typeface="Calibri"/>
                        </a:rPr>
                        <a:t>32.6</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36.8</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39.3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962">
                <a:tc>
                  <a:txBody>
                    <a:bodyPr/>
                    <a:lstStyle/>
                    <a:p>
                      <a:pPr algn="l" fontAlgn="b"/>
                      <a:r>
                        <a:rPr lang="en-US" sz="1000" b="1" i="0" u="none" strike="noStrike">
                          <a:solidFill>
                            <a:srgbClr val="000000"/>
                          </a:solidFill>
                          <a:effectLst/>
                          <a:latin typeface="Calibri"/>
                        </a:rPr>
                        <a:t>Operations</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71.1</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78.03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36.7</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29.5</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37.2</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21.5</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42.3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58.6</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000" b="1" i="0" u="none" strike="noStrike">
                          <a:solidFill>
                            <a:srgbClr val="000000"/>
                          </a:solidFill>
                          <a:effectLst/>
                          <a:latin typeface="Calibri"/>
                        </a:rPr>
                        <a:t>65.3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72.2</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74.2</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8888">
                <a:tc>
                  <a:txBody>
                    <a:bodyPr/>
                    <a:lstStyle/>
                    <a:p>
                      <a:pPr algn="l" fontAlgn="b"/>
                      <a:r>
                        <a:rPr lang="en-US" sz="1000" b="1" i="0" u="none" strike="noStrike">
                          <a:solidFill>
                            <a:srgbClr val="000000"/>
                          </a:solidFill>
                          <a:effectLst/>
                          <a:latin typeface="Calibri"/>
                        </a:rPr>
                        <a:t>Upgrade Project</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29</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25.9</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69.3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70.3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70.3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73.4</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73.4</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11.9</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000" b="1" i="0" u="none" strike="noStrike">
                          <a:solidFill>
                            <a:srgbClr val="000000"/>
                          </a:solidFill>
                          <a:effectLst/>
                          <a:latin typeface="Calibri"/>
                        </a:rPr>
                        <a:t>11.9</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11.9</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11.9</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8888">
                <a:tc>
                  <a:txBody>
                    <a:bodyPr/>
                    <a:lstStyle/>
                    <a:p>
                      <a:pPr algn="l" fontAlgn="b"/>
                      <a:r>
                        <a:rPr lang="en-US" sz="1000" b="1" i="0" u="none" strike="noStrike">
                          <a:solidFill>
                            <a:srgbClr val="000000"/>
                          </a:solidFill>
                          <a:effectLst/>
                          <a:latin typeface="Calibri"/>
                        </a:rPr>
                        <a:t>Other Upgrades</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13.3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7.8</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0.8</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8.5</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18.3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962">
                <a:tc>
                  <a:txBody>
                    <a:bodyPr/>
                    <a:lstStyle/>
                    <a:p>
                      <a:pPr algn="l" fontAlgn="b"/>
                      <a:r>
                        <a:rPr lang="en-US" sz="1000" b="1" i="0" u="none" strike="noStrike">
                          <a:solidFill>
                            <a:srgbClr val="000000"/>
                          </a:solidFill>
                          <a:effectLst/>
                          <a:latin typeface="Calibri"/>
                        </a:rPr>
                        <a:t>Total FTEs</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149.6</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147.83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136.5</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125.7</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136.2</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117.5</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147</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98.4</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000" b="1" i="0" u="none" strike="noStrike">
                          <a:solidFill>
                            <a:srgbClr val="000000"/>
                          </a:solidFill>
                          <a:effectLst/>
                          <a:latin typeface="Calibri"/>
                        </a:rPr>
                        <a:t>109.8</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129.4</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dirty="0">
                          <a:solidFill>
                            <a:srgbClr val="000000"/>
                          </a:solidFill>
                          <a:effectLst/>
                          <a:latin typeface="Calibri"/>
                        </a:rPr>
                        <a:t>143.7</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29" name="Chart 28"/>
          <p:cNvGraphicFramePr>
            <a:graphicFrameLocks/>
          </p:cNvGraphicFramePr>
          <p:nvPr>
            <p:extLst>
              <p:ext uri="{D42A27DB-BD31-4B8C-83A1-F6EECF244321}">
                <p14:modId xmlns:p14="http://schemas.microsoft.com/office/powerpoint/2010/main" val="4012883373"/>
              </p:ext>
            </p:extLst>
          </p:nvPr>
        </p:nvGraphicFramePr>
        <p:xfrm>
          <a:off x="331047" y="2909690"/>
          <a:ext cx="4341868" cy="2605121"/>
        </p:xfrm>
        <a:graphic>
          <a:graphicData uri="http://schemas.openxmlformats.org/drawingml/2006/chart">
            <c:chart xmlns:c="http://schemas.openxmlformats.org/drawingml/2006/chart" xmlns:r="http://schemas.openxmlformats.org/officeDocument/2006/relationships" r:id="rId4"/>
          </a:graphicData>
        </a:graphic>
      </p:graphicFrame>
      <p:sp>
        <p:nvSpPr>
          <p:cNvPr id="30" name="TextBox 6"/>
          <p:cNvSpPr txBox="1">
            <a:spLocks noChangeArrowheads="1"/>
          </p:cNvSpPr>
          <p:nvPr/>
        </p:nvSpPr>
        <p:spPr bwMode="auto">
          <a:xfrm>
            <a:off x="714536" y="5245100"/>
            <a:ext cx="3794052" cy="276999"/>
          </a:xfrm>
          <a:prstGeom prst="rect">
            <a:avLst/>
          </a:prstGeom>
          <a:solidFill>
            <a:schemeClr val="bg1"/>
          </a:solidFill>
          <a:ln w="9525">
            <a:noFill/>
            <a:miter lim="800000"/>
            <a:headEnd/>
            <a:tailEnd/>
          </a:ln>
        </p:spPr>
        <p:txBody>
          <a:bodyPr wrap="none">
            <a:spAutoFit/>
          </a:bodyPr>
          <a:lstStyle/>
          <a:p>
            <a:pPr>
              <a:buFontTx/>
              <a:buNone/>
            </a:pPr>
            <a:r>
              <a:rPr lang="en-US" i="0" dirty="0"/>
              <a:t>FY10     </a:t>
            </a:r>
            <a:r>
              <a:rPr lang="en-US" i="0" dirty="0" smtClean="0"/>
              <a:t>  FY11      </a:t>
            </a:r>
            <a:r>
              <a:rPr lang="en-US" i="0" dirty="0"/>
              <a:t>FY12 </a:t>
            </a:r>
            <a:r>
              <a:rPr lang="en-US" i="0" dirty="0" smtClean="0"/>
              <a:t>       </a:t>
            </a:r>
            <a:r>
              <a:rPr lang="en-US" i="0" dirty="0"/>
              <a:t>FY13    </a:t>
            </a:r>
            <a:r>
              <a:rPr lang="en-US" i="0" dirty="0" smtClean="0"/>
              <a:t>  FY14      FY15</a:t>
            </a:r>
            <a:endParaRPr lang="en-US" i="0" dirty="0"/>
          </a:p>
        </p:txBody>
      </p:sp>
      <p:sp>
        <p:nvSpPr>
          <p:cNvPr id="31" name="TextBox 7"/>
          <p:cNvSpPr txBox="1">
            <a:spLocks noChangeArrowheads="1"/>
          </p:cNvSpPr>
          <p:nvPr/>
        </p:nvSpPr>
        <p:spPr bwMode="auto">
          <a:xfrm>
            <a:off x="1790700" y="2806700"/>
            <a:ext cx="1519238" cy="338138"/>
          </a:xfrm>
          <a:prstGeom prst="rect">
            <a:avLst/>
          </a:prstGeom>
          <a:noFill/>
          <a:ln w="9525">
            <a:noFill/>
            <a:miter lim="800000"/>
            <a:headEnd/>
            <a:tailEnd/>
          </a:ln>
        </p:spPr>
        <p:txBody>
          <a:bodyPr wrap="none">
            <a:spAutoFit/>
          </a:bodyPr>
          <a:lstStyle/>
          <a:p>
            <a:pPr>
              <a:buFontTx/>
              <a:buNone/>
            </a:pPr>
            <a:r>
              <a:rPr lang="en-US" sz="1600" i="0" dirty="0">
                <a:solidFill>
                  <a:schemeClr val="tx1"/>
                </a:solidFill>
              </a:rPr>
              <a:t>Science FTEs</a:t>
            </a:r>
          </a:p>
        </p:txBody>
      </p:sp>
      <p:cxnSp>
        <p:nvCxnSpPr>
          <p:cNvPr id="32" name="Straight Arrow Connector 2"/>
          <p:cNvCxnSpPr>
            <a:cxnSpLocks noChangeShapeType="1"/>
          </p:cNvCxnSpPr>
          <p:nvPr/>
        </p:nvCxnSpPr>
        <p:spPr bwMode="auto">
          <a:xfrm>
            <a:off x="1752600" y="3285125"/>
            <a:ext cx="2407941" cy="0"/>
          </a:xfrm>
          <a:prstGeom prst="straightConnector1">
            <a:avLst/>
          </a:prstGeom>
          <a:noFill/>
          <a:ln w="19050">
            <a:solidFill>
              <a:srgbClr val="0000FF"/>
            </a:solidFill>
            <a:round/>
            <a:headEnd/>
            <a:tailEnd type="arrow" w="med" len="med"/>
          </a:ln>
        </p:spPr>
      </p:cxnSp>
      <p:cxnSp>
        <p:nvCxnSpPr>
          <p:cNvPr id="33" name="Straight Arrow Connector 10"/>
          <p:cNvCxnSpPr>
            <a:cxnSpLocks noChangeShapeType="1"/>
          </p:cNvCxnSpPr>
          <p:nvPr/>
        </p:nvCxnSpPr>
        <p:spPr bwMode="auto">
          <a:xfrm flipV="1">
            <a:off x="3856360" y="5273040"/>
            <a:ext cx="0" cy="274320"/>
          </a:xfrm>
          <a:prstGeom prst="straightConnector1">
            <a:avLst/>
          </a:prstGeom>
          <a:noFill/>
          <a:ln w="15875">
            <a:solidFill>
              <a:srgbClr val="FF0000"/>
            </a:solidFill>
            <a:round/>
            <a:headEnd/>
            <a:tailEnd type="arrow" w="med" len="med"/>
          </a:ln>
        </p:spPr>
      </p:cxnSp>
      <p:sp>
        <p:nvSpPr>
          <p:cNvPr id="34" name="TextBox 13"/>
          <p:cNvSpPr txBox="1">
            <a:spLocks noChangeArrowheads="1"/>
          </p:cNvSpPr>
          <p:nvPr/>
        </p:nvSpPr>
        <p:spPr bwMode="auto">
          <a:xfrm>
            <a:off x="3577912" y="5511800"/>
            <a:ext cx="542136" cy="276999"/>
          </a:xfrm>
          <a:prstGeom prst="rect">
            <a:avLst/>
          </a:prstGeom>
          <a:noFill/>
          <a:ln w="9525">
            <a:noFill/>
            <a:miter lim="800000"/>
            <a:headEnd/>
            <a:tailEnd/>
          </a:ln>
        </p:spPr>
        <p:txBody>
          <a:bodyPr wrap="none">
            <a:spAutoFit/>
          </a:bodyPr>
          <a:lstStyle/>
          <a:p>
            <a:pPr>
              <a:buFontTx/>
              <a:buNone/>
            </a:pPr>
            <a:r>
              <a:rPr lang="en-US" i="0" dirty="0">
                <a:solidFill>
                  <a:srgbClr val="FF0000"/>
                </a:solidFill>
              </a:rPr>
              <a:t>CD-4</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63"/>
              </a:lnSpc>
              <a:spcBef>
                <a:spcPct val="0"/>
              </a:spcBef>
              <a:buFontTx/>
              <a:buNone/>
            </a:pPr>
            <a:r>
              <a:rPr lang="en-US" sz="2800" i="0">
                <a:solidFill>
                  <a:srgbClr val="FF0F12"/>
                </a:solidFill>
              </a:rPr>
              <a:t>NSTX-U FY 2015 FWP Manpower Summary </a:t>
            </a:r>
          </a:p>
          <a:p>
            <a:pPr algn="ctr" eaLnBrk="0" hangingPunct="0">
              <a:lnSpc>
                <a:spcPts val="2863"/>
              </a:lnSpc>
              <a:spcBef>
                <a:spcPct val="0"/>
              </a:spcBef>
              <a:buFontTx/>
              <a:buNone/>
            </a:pPr>
            <a:r>
              <a:rPr lang="en-US" sz="2400" i="0">
                <a:solidFill>
                  <a:srgbClr val="0000FF"/>
                </a:solidFill>
              </a:rPr>
              <a:t>Incremental  budget enables timely research operation</a:t>
            </a:r>
          </a:p>
        </p:txBody>
      </p:sp>
      <p:sp>
        <p:nvSpPr>
          <p:cNvPr id="48130" name="Slide Number Placeholder 4"/>
          <p:cNvSpPr>
            <a:spLocks noGrp="1"/>
          </p:cNvSpPr>
          <p:nvPr>
            <p:ph type="sldNum" sz="quarter" idx="12"/>
          </p:nvPr>
        </p:nvSpPr>
        <p:spPr>
          <a:noFill/>
        </p:spPr>
        <p:txBody>
          <a:bodyPr/>
          <a:lstStyle/>
          <a:p>
            <a:fld id="{CB383C7A-A825-4E55-943D-6AD7E6F52174}" type="slidenum">
              <a:rPr lang="en-US"/>
              <a:pPr/>
              <a:t>19</a:t>
            </a:fld>
            <a:endParaRPr lang="en-US" dirty="0"/>
          </a:p>
        </p:txBody>
      </p:sp>
      <p:sp>
        <p:nvSpPr>
          <p:cNvPr id="48132" name="TextBox 14"/>
          <p:cNvSpPr txBox="1">
            <a:spLocks noChangeArrowheads="1"/>
          </p:cNvSpPr>
          <p:nvPr/>
        </p:nvSpPr>
        <p:spPr bwMode="auto">
          <a:xfrm>
            <a:off x="5875149" y="2770326"/>
            <a:ext cx="1827213" cy="338138"/>
          </a:xfrm>
          <a:prstGeom prst="rect">
            <a:avLst/>
          </a:prstGeom>
          <a:noFill/>
          <a:ln w="9525">
            <a:noFill/>
            <a:miter lim="800000"/>
            <a:headEnd/>
            <a:tailEnd/>
          </a:ln>
        </p:spPr>
        <p:txBody>
          <a:bodyPr wrap="none">
            <a:spAutoFit/>
          </a:bodyPr>
          <a:lstStyle/>
          <a:p>
            <a:pPr>
              <a:buFontTx/>
              <a:buNone/>
            </a:pPr>
            <a:r>
              <a:rPr lang="en-US" sz="1600" i="0">
                <a:solidFill>
                  <a:schemeClr val="tx1"/>
                </a:solidFill>
              </a:rPr>
              <a:t>Operations FTEs</a:t>
            </a:r>
          </a:p>
        </p:txBody>
      </p:sp>
      <p:sp>
        <p:nvSpPr>
          <p:cNvPr id="16" name="Rectangle 15"/>
          <p:cNvSpPr/>
          <p:nvPr/>
        </p:nvSpPr>
        <p:spPr>
          <a:xfrm>
            <a:off x="228600" y="5778500"/>
            <a:ext cx="8775700" cy="708025"/>
          </a:xfrm>
          <a:prstGeom prst="rect">
            <a:avLst/>
          </a:prstGeom>
          <a:solidFill>
            <a:schemeClr val="accent5">
              <a:lumMod val="20000"/>
              <a:lumOff val="80000"/>
            </a:schemeClr>
          </a:solidFill>
          <a:ln>
            <a:solidFill>
              <a:schemeClr val="tx1"/>
            </a:solidFill>
          </a:ln>
        </p:spPr>
        <p:txBody>
          <a:bodyPr>
            <a:spAutoFit/>
          </a:bodyPr>
          <a:lstStyle/>
          <a:p>
            <a:pPr indent="-274320">
              <a:spcBef>
                <a:spcPts val="600"/>
              </a:spcBef>
              <a:spcAft>
                <a:spcPts val="1200"/>
              </a:spcAft>
              <a:buFontTx/>
              <a:buNone/>
              <a:defRPr/>
            </a:pPr>
            <a:r>
              <a:rPr lang="en-US" sz="2000" i="0" dirty="0">
                <a:solidFill>
                  <a:srgbClr val="000000"/>
                </a:solidFill>
                <a:ea typeface="ＭＳ Ｐゴシック" charset="0"/>
                <a:cs typeface="ＭＳ Ｐゴシック" charset="0"/>
              </a:rPr>
              <a:t>FY13 - FY15 increment preserves operations and research staff needed to </a:t>
            </a:r>
            <a:r>
              <a:rPr lang="en-US" sz="2000" i="0" dirty="0" smtClean="0">
                <a:solidFill>
                  <a:srgbClr val="000000"/>
                </a:solidFill>
                <a:ea typeface="ＭＳ Ｐゴシック" charset="0"/>
                <a:cs typeface="ＭＳ Ｐゴシック" charset="0"/>
              </a:rPr>
              <a:t>enable </a:t>
            </a:r>
            <a:r>
              <a:rPr lang="en-US" sz="2000" i="0" dirty="0">
                <a:solidFill>
                  <a:srgbClr val="000000"/>
                </a:solidFill>
                <a:ea typeface="ＭＳ Ｐゴシック" charset="0"/>
                <a:cs typeface="ＭＳ Ｐゴシック" charset="0"/>
              </a:rPr>
              <a:t>NSTX-U full research operation </a:t>
            </a:r>
            <a:r>
              <a:rPr lang="en-US" sz="2000" i="0" dirty="0" smtClean="0">
                <a:solidFill>
                  <a:srgbClr val="000000"/>
                </a:solidFill>
                <a:ea typeface="ＭＳ Ｐゴシック" charset="0"/>
                <a:cs typeface="ＭＳ Ｐゴシック" charset="0"/>
              </a:rPr>
              <a:t>start in </a:t>
            </a:r>
            <a:r>
              <a:rPr lang="en-US" sz="2000" i="0" dirty="0">
                <a:solidFill>
                  <a:srgbClr val="000000"/>
                </a:solidFill>
                <a:ea typeface="ＭＳ Ｐゴシック" charset="0"/>
                <a:cs typeface="ＭＳ Ｐゴシック" charset="0"/>
              </a:rPr>
              <a:t>FY 2015 after CD-4.</a:t>
            </a:r>
          </a:p>
        </p:txBody>
      </p:sp>
      <p:graphicFrame>
        <p:nvGraphicFramePr>
          <p:cNvPr id="18" name="Chart 17"/>
          <p:cNvGraphicFramePr>
            <a:graphicFrameLocks/>
          </p:cNvGraphicFramePr>
          <p:nvPr/>
        </p:nvGraphicFramePr>
        <p:xfrm>
          <a:off x="4655949" y="2973526"/>
          <a:ext cx="4233333" cy="2540000"/>
        </p:xfrm>
        <a:graphic>
          <a:graphicData uri="http://schemas.openxmlformats.org/drawingml/2006/chart">
            <c:chart xmlns:c="http://schemas.openxmlformats.org/drawingml/2006/chart" xmlns:r="http://schemas.openxmlformats.org/officeDocument/2006/relationships" r:id="rId3"/>
          </a:graphicData>
        </a:graphic>
      </p:graphicFrame>
      <p:sp>
        <p:nvSpPr>
          <p:cNvPr id="48137" name="TextBox 23"/>
          <p:cNvSpPr txBox="1">
            <a:spLocks noChangeArrowheads="1"/>
          </p:cNvSpPr>
          <p:nvPr/>
        </p:nvSpPr>
        <p:spPr bwMode="auto">
          <a:xfrm>
            <a:off x="4986149" y="5234126"/>
            <a:ext cx="3763723" cy="276999"/>
          </a:xfrm>
          <a:prstGeom prst="rect">
            <a:avLst/>
          </a:prstGeom>
          <a:solidFill>
            <a:schemeClr val="bg1"/>
          </a:solidFill>
          <a:ln w="9525">
            <a:noFill/>
            <a:miter lim="800000"/>
            <a:headEnd/>
            <a:tailEnd/>
          </a:ln>
        </p:spPr>
        <p:txBody>
          <a:bodyPr wrap="none">
            <a:spAutoFit/>
          </a:bodyPr>
          <a:lstStyle/>
          <a:p>
            <a:pPr>
              <a:buFontTx/>
              <a:buNone/>
            </a:pPr>
            <a:r>
              <a:rPr lang="en-US" i="0" dirty="0"/>
              <a:t>FY10      FY11      FY12      FY13       FY14     </a:t>
            </a:r>
            <a:r>
              <a:rPr lang="en-US" i="0" dirty="0" smtClean="0"/>
              <a:t>  FY15</a:t>
            </a:r>
            <a:endParaRPr lang="en-US" i="0" dirty="0"/>
          </a:p>
        </p:txBody>
      </p:sp>
      <p:sp>
        <p:nvSpPr>
          <p:cNvPr id="48138" name="TextBox 1"/>
          <p:cNvSpPr txBox="1">
            <a:spLocks noChangeArrowheads="1"/>
          </p:cNvSpPr>
          <p:nvPr/>
        </p:nvSpPr>
        <p:spPr bwMode="auto">
          <a:xfrm>
            <a:off x="6637149" y="3799026"/>
            <a:ext cx="1047750" cy="276225"/>
          </a:xfrm>
          <a:prstGeom prst="rect">
            <a:avLst/>
          </a:prstGeom>
          <a:noFill/>
          <a:ln w="9525">
            <a:noFill/>
            <a:miter lim="800000"/>
            <a:headEnd/>
            <a:tailEnd/>
          </a:ln>
        </p:spPr>
        <p:txBody>
          <a:bodyPr wrap="none">
            <a:spAutoFit/>
          </a:bodyPr>
          <a:lstStyle/>
          <a:p>
            <a:pPr>
              <a:buFontTx/>
              <a:buNone/>
            </a:pPr>
            <a:r>
              <a:rPr lang="en-US" i="0">
                <a:solidFill>
                  <a:schemeClr val="tx1"/>
                </a:solidFill>
              </a:rPr>
              <a:t>Incremental</a:t>
            </a:r>
          </a:p>
        </p:txBody>
      </p:sp>
      <p:cxnSp>
        <p:nvCxnSpPr>
          <p:cNvPr id="48139" name="Straight Arrow Connector 3"/>
          <p:cNvCxnSpPr>
            <a:cxnSpLocks noChangeShapeType="1"/>
          </p:cNvCxnSpPr>
          <p:nvPr/>
        </p:nvCxnSpPr>
        <p:spPr bwMode="auto">
          <a:xfrm>
            <a:off x="7373749" y="4053026"/>
            <a:ext cx="266700" cy="228600"/>
          </a:xfrm>
          <a:prstGeom prst="straightConnector1">
            <a:avLst/>
          </a:prstGeom>
          <a:noFill/>
          <a:ln w="15875">
            <a:solidFill>
              <a:schemeClr val="tx1"/>
            </a:solidFill>
            <a:round/>
            <a:headEnd/>
            <a:tailEnd type="arrow" w="med" len="med"/>
          </a:ln>
        </p:spPr>
      </p:cxnSp>
      <p:sp>
        <p:nvSpPr>
          <p:cNvPr id="48142" name="TextBox 26"/>
          <p:cNvSpPr txBox="1">
            <a:spLocks noChangeArrowheads="1"/>
          </p:cNvSpPr>
          <p:nvPr/>
        </p:nvSpPr>
        <p:spPr bwMode="auto">
          <a:xfrm>
            <a:off x="6876688" y="3103936"/>
            <a:ext cx="860425" cy="276225"/>
          </a:xfrm>
          <a:prstGeom prst="rect">
            <a:avLst/>
          </a:prstGeom>
          <a:noFill/>
          <a:ln w="9525">
            <a:noFill/>
            <a:miter lim="800000"/>
            <a:headEnd/>
            <a:tailEnd/>
          </a:ln>
        </p:spPr>
        <p:txBody>
          <a:bodyPr wrap="none">
            <a:spAutoFit/>
          </a:bodyPr>
          <a:lstStyle/>
          <a:p>
            <a:pPr>
              <a:buFontTx/>
              <a:buNone/>
            </a:pPr>
            <a:r>
              <a:rPr lang="en-US" i="0" dirty="0">
                <a:solidFill>
                  <a:schemeClr val="tx1"/>
                </a:solidFill>
              </a:rPr>
              <a:t>Optimum</a:t>
            </a:r>
          </a:p>
        </p:txBody>
      </p:sp>
      <p:cxnSp>
        <p:nvCxnSpPr>
          <p:cNvPr id="48143" name="Straight Arrow Connector 27"/>
          <p:cNvCxnSpPr>
            <a:cxnSpLocks noChangeShapeType="1"/>
            <a:stCxn id="48142" idx="3"/>
          </p:cNvCxnSpPr>
          <p:nvPr/>
        </p:nvCxnSpPr>
        <p:spPr bwMode="auto">
          <a:xfrm>
            <a:off x="7737113" y="3242049"/>
            <a:ext cx="650875" cy="217487"/>
          </a:xfrm>
          <a:prstGeom prst="straightConnector1">
            <a:avLst/>
          </a:prstGeom>
          <a:noFill/>
          <a:ln w="15875">
            <a:solidFill>
              <a:srgbClr val="FF0000"/>
            </a:solidFill>
            <a:round/>
            <a:headEnd/>
            <a:tailEnd type="arrow" w="med" len="med"/>
          </a:ln>
        </p:spPr>
      </p:cxnSp>
      <p:cxnSp>
        <p:nvCxnSpPr>
          <p:cNvPr id="48145" name="Straight Arrow Connector 22"/>
          <p:cNvCxnSpPr>
            <a:cxnSpLocks noChangeShapeType="1"/>
          </p:cNvCxnSpPr>
          <p:nvPr/>
        </p:nvCxnSpPr>
        <p:spPr bwMode="auto">
          <a:xfrm flipV="1">
            <a:off x="5623689" y="3456127"/>
            <a:ext cx="2591843" cy="38099"/>
          </a:xfrm>
          <a:prstGeom prst="straightConnector1">
            <a:avLst/>
          </a:prstGeom>
          <a:noFill/>
          <a:ln w="19050">
            <a:solidFill>
              <a:srgbClr val="800000"/>
            </a:solidFill>
            <a:round/>
            <a:headEnd/>
            <a:tailEnd type="arrow" w="med" len="med"/>
          </a:ln>
        </p:spPr>
      </p:cxnSp>
      <p:cxnSp>
        <p:nvCxnSpPr>
          <p:cNvPr id="32" name="Straight Arrow Connector 10"/>
          <p:cNvCxnSpPr>
            <a:cxnSpLocks noChangeShapeType="1"/>
          </p:cNvCxnSpPr>
          <p:nvPr/>
        </p:nvCxnSpPr>
        <p:spPr bwMode="auto">
          <a:xfrm flipV="1">
            <a:off x="8105210" y="5243066"/>
            <a:ext cx="0" cy="274320"/>
          </a:xfrm>
          <a:prstGeom prst="straightConnector1">
            <a:avLst/>
          </a:prstGeom>
          <a:noFill/>
          <a:ln w="15875">
            <a:solidFill>
              <a:srgbClr val="FF0000"/>
            </a:solidFill>
            <a:round/>
            <a:headEnd/>
            <a:tailEnd type="arrow" w="med" len="med"/>
          </a:ln>
        </p:spPr>
      </p:cxnSp>
      <p:sp>
        <p:nvSpPr>
          <p:cNvPr id="33" name="TextBox 13"/>
          <p:cNvSpPr txBox="1">
            <a:spLocks noChangeArrowheads="1"/>
          </p:cNvSpPr>
          <p:nvPr/>
        </p:nvSpPr>
        <p:spPr bwMode="auto">
          <a:xfrm>
            <a:off x="7838063" y="5500499"/>
            <a:ext cx="542136" cy="276999"/>
          </a:xfrm>
          <a:prstGeom prst="rect">
            <a:avLst/>
          </a:prstGeom>
          <a:noFill/>
          <a:ln w="9525">
            <a:noFill/>
            <a:miter lim="800000"/>
            <a:headEnd/>
            <a:tailEnd/>
          </a:ln>
        </p:spPr>
        <p:txBody>
          <a:bodyPr wrap="none">
            <a:spAutoFit/>
          </a:bodyPr>
          <a:lstStyle/>
          <a:p>
            <a:pPr>
              <a:buFontTx/>
              <a:buNone/>
            </a:pPr>
            <a:r>
              <a:rPr lang="en-US" i="0" dirty="0">
                <a:solidFill>
                  <a:srgbClr val="FF0000"/>
                </a:solidFill>
              </a:rPr>
              <a:t>CD-4</a:t>
            </a:r>
          </a:p>
        </p:txBody>
      </p:sp>
      <p:graphicFrame>
        <p:nvGraphicFramePr>
          <p:cNvPr id="2" name="Table 1"/>
          <p:cNvGraphicFramePr>
            <a:graphicFrameLocks noGrp="1"/>
          </p:cNvGraphicFramePr>
          <p:nvPr>
            <p:extLst>
              <p:ext uri="{D42A27DB-BD31-4B8C-83A1-F6EECF244321}">
                <p14:modId xmlns:p14="http://schemas.microsoft.com/office/powerpoint/2010/main" val="1961731558"/>
              </p:ext>
            </p:extLst>
          </p:nvPr>
        </p:nvGraphicFramePr>
        <p:xfrm>
          <a:off x="232787" y="1072600"/>
          <a:ext cx="8763000" cy="1677548"/>
        </p:xfrm>
        <a:graphic>
          <a:graphicData uri="http://schemas.openxmlformats.org/drawingml/2006/table">
            <a:tbl>
              <a:tblPr/>
              <a:tblGrid>
                <a:gridCol w="717374"/>
                <a:gridCol w="717374"/>
                <a:gridCol w="717374"/>
                <a:gridCol w="717374"/>
                <a:gridCol w="761520"/>
                <a:gridCol w="750484"/>
                <a:gridCol w="717374"/>
                <a:gridCol w="750484"/>
                <a:gridCol w="717374"/>
                <a:gridCol w="717374"/>
                <a:gridCol w="761520"/>
                <a:gridCol w="717374"/>
              </a:tblGrid>
              <a:tr h="169962">
                <a:tc>
                  <a:txBody>
                    <a:bodyPr/>
                    <a:lstStyle/>
                    <a:p>
                      <a:pPr algn="l" fontAlgn="b"/>
                      <a:r>
                        <a:rPr lang="en-US" sz="1000" b="1" i="0" u="none" strike="noStrike">
                          <a:solidFill>
                            <a:srgbClr val="000000"/>
                          </a:solidFill>
                          <a:effectLst/>
                          <a:latin typeface="Calibri"/>
                        </a:rPr>
                        <a:t> </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FY 2010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FY 2011</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FY 2012</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000" b="1" i="0" u="none" strike="noStrike">
                          <a:solidFill>
                            <a:srgbClr val="000000"/>
                          </a:solidFill>
                          <a:effectLst/>
                          <a:latin typeface="Calibri"/>
                        </a:rPr>
                        <a:t>FY 2013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000" b="1" i="0" u="none" strike="noStrike">
                          <a:solidFill>
                            <a:srgbClr val="000000"/>
                          </a:solidFill>
                          <a:effectLst/>
                          <a:latin typeface="Calibri"/>
                        </a:rPr>
                        <a:t>FY2014</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4">
                  <a:txBody>
                    <a:bodyPr/>
                    <a:lstStyle/>
                    <a:p>
                      <a:pPr algn="ctr" fontAlgn="b"/>
                      <a:r>
                        <a:rPr lang="en-US" sz="1000" b="1" i="0" u="none" strike="noStrike">
                          <a:solidFill>
                            <a:srgbClr val="000000"/>
                          </a:solidFill>
                          <a:effectLst/>
                          <a:latin typeface="Calibri"/>
                        </a:rPr>
                        <a:t>FY 2015</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69962">
                <a:tc>
                  <a:txBody>
                    <a:bodyPr/>
                    <a:lstStyle/>
                    <a:p>
                      <a:pPr algn="l" fontAlgn="b"/>
                      <a:r>
                        <a:rPr lang="en-US" sz="1000" b="1" i="0" u="none" strike="noStrike">
                          <a:solidFill>
                            <a:srgbClr val="000000"/>
                          </a:solidFill>
                          <a:effectLst/>
                          <a:latin typeface="Calibri"/>
                        </a:rPr>
                        <a:t> </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Actual</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Actual</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Actual</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Base</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Incrementals</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Base</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Incrementals</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Warm SD</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000" b="1" i="0" u="none" strike="noStrike">
                          <a:solidFill>
                            <a:srgbClr val="000000"/>
                          </a:solidFill>
                          <a:effectLst/>
                          <a:latin typeface="Calibri"/>
                        </a:rPr>
                        <a:t>Base</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Incrementals</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Optimum</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962">
                <a:tc>
                  <a:txBody>
                    <a:bodyPr/>
                    <a:lstStyle/>
                    <a:p>
                      <a:pPr algn="l" fontAlgn="b"/>
                      <a:r>
                        <a:rPr lang="en-US" sz="1000" b="1" i="0" u="none" strike="noStrike">
                          <a:solidFill>
                            <a:srgbClr val="000000"/>
                          </a:solidFill>
                          <a:effectLst/>
                          <a:latin typeface="Calibri"/>
                        </a:rPr>
                        <a:t>Run Weeks</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15</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4</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000" b="1" i="0" u="none" strike="noStrike">
                          <a:solidFill>
                            <a:srgbClr val="000000"/>
                          </a:solidFill>
                          <a:effectLst/>
                          <a:latin typeface="Calibri"/>
                        </a:rPr>
                        <a:t>0-6</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16</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20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962">
                <a:tc>
                  <a:txBody>
                    <a:bodyPr/>
                    <a:lstStyle/>
                    <a:p>
                      <a:pPr algn="l" fontAlgn="b"/>
                      <a:r>
                        <a:rPr lang="en-US" sz="1000" b="1" i="0" u="none" strike="noStrike">
                          <a:solidFill>
                            <a:srgbClr val="000000"/>
                          </a:solidFill>
                          <a:effectLst/>
                          <a:latin typeface="Calibri"/>
                        </a:rPr>
                        <a:t>Science</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36.2</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36.1</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29.7</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25.9</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28.7</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22.6</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31.3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27.9</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000" b="1" i="0" u="none" strike="noStrike">
                          <a:solidFill>
                            <a:srgbClr val="000000"/>
                          </a:solidFill>
                          <a:effectLst/>
                          <a:latin typeface="Calibri"/>
                        </a:rPr>
                        <a:t>32.6</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36.8</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39.3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962">
                <a:tc>
                  <a:txBody>
                    <a:bodyPr/>
                    <a:lstStyle/>
                    <a:p>
                      <a:pPr algn="l" fontAlgn="b"/>
                      <a:r>
                        <a:rPr lang="en-US" sz="1000" b="1" i="0" u="none" strike="noStrike">
                          <a:solidFill>
                            <a:srgbClr val="000000"/>
                          </a:solidFill>
                          <a:effectLst/>
                          <a:latin typeface="Calibri"/>
                        </a:rPr>
                        <a:t>Operations</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71.1</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78.03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36.7</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29.5</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37.2</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21.5</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42.3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58.6</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000" b="1" i="0" u="none" strike="noStrike">
                          <a:solidFill>
                            <a:srgbClr val="000000"/>
                          </a:solidFill>
                          <a:effectLst/>
                          <a:latin typeface="Calibri"/>
                        </a:rPr>
                        <a:t>65.3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72.2</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74.2</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8888">
                <a:tc>
                  <a:txBody>
                    <a:bodyPr/>
                    <a:lstStyle/>
                    <a:p>
                      <a:pPr algn="l" fontAlgn="b"/>
                      <a:r>
                        <a:rPr lang="en-US" sz="1000" b="1" i="0" u="none" strike="noStrike">
                          <a:solidFill>
                            <a:srgbClr val="000000"/>
                          </a:solidFill>
                          <a:effectLst/>
                          <a:latin typeface="Calibri"/>
                        </a:rPr>
                        <a:t>Upgrade Project</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29</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25.9</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69.3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70.3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70.3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73.4</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73.4</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11.9</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000" b="1" i="0" u="none" strike="noStrike">
                          <a:solidFill>
                            <a:srgbClr val="000000"/>
                          </a:solidFill>
                          <a:effectLst/>
                          <a:latin typeface="Calibri"/>
                        </a:rPr>
                        <a:t>11.9</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11.9</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11.9</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8888">
                <a:tc>
                  <a:txBody>
                    <a:bodyPr/>
                    <a:lstStyle/>
                    <a:p>
                      <a:pPr algn="l" fontAlgn="b"/>
                      <a:r>
                        <a:rPr lang="en-US" sz="1000" b="1" i="0" u="none" strike="noStrike">
                          <a:solidFill>
                            <a:srgbClr val="000000"/>
                          </a:solidFill>
                          <a:effectLst/>
                          <a:latin typeface="Calibri"/>
                        </a:rPr>
                        <a:t>Other Upgrades</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13.3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7.8</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0.8</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000" b="1" i="0" u="none" strike="noStrike">
                          <a:solidFill>
                            <a:srgbClr val="000000"/>
                          </a:solidFill>
                          <a:effectLst/>
                          <a:latin typeface="Calibri"/>
                        </a:rPr>
                        <a:t>0</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8.5</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18.3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962">
                <a:tc>
                  <a:txBody>
                    <a:bodyPr/>
                    <a:lstStyle/>
                    <a:p>
                      <a:pPr algn="l" fontAlgn="b"/>
                      <a:r>
                        <a:rPr lang="en-US" sz="1000" b="1" i="0" u="none" strike="noStrike">
                          <a:solidFill>
                            <a:srgbClr val="000000"/>
                          </a:solidFill>
                          <a:effectLst/>
                          <a:latin typeface="Calibri"/>
                        </a:rPr>
                        <a:t>Total FTEs</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149.6</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147.83</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136.5</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125.7</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136.2</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dirty="0">
                          <a:solidFill>
                            <a:srgbClr val="000000"/>
                          </a:solidFill>
                          <a:effectLst/>
                          <a:latin typeface="Calibri"/>
                        </a:rPr>
                        <a:t>117.5</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147</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a:solidFill>
                            <a:srgbClr val="000000"/>
                          </a:solidFill>
                          <a:effectLst/>
                          <a:latin typeface="Calibri"/>
                        </a:rPr>
                        <a:t>98.4</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000" b="1" i="0" u="none" strike="noStrike">
                          <a:solidFill>
                            <a:srgbClr val="000000"/>
                          </a:solidFill>
                          <a:effectLst/>
                          <a:latin typeface="Calibri"/>
                        </a:rPr>
                        <a:t>109.8</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129.4</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000" b="1" i="0" u="none" strike="noStrike" dirty="0">
                          <a:solidFill>
                            <a:srgbClr val="000000"/>
                          </a:solidFill>
                          <a:effectLst/>
                          <a:latin typeface="Calibri"/>
                        </a:rPr>
                        <a:t>143.7</a:t>
                      </a:r>
                    </a:p>
                  </a:txBody>
                  <a:tcPr marL="11037" marR="11037" marT="110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27" name="Chart 26"/>
          <p:cNvGraphicFramePr>
            <a:graphicFrameLocks/>
          </p:cNvGraphicFramePr>
          <p:nvPr>
            <p:extLst>
              <p:ext uri="{D42A27DB-BD31-4B8C-83A1-F6EECF244321}">
                <p14:modId xmlns:p14="http://schemas.microsoft.com/office/powerpoint/2010/main" val="3807127185"/>
              </p:ext>
            </p:extLst>
          </p:nvPr>
        </p:nvGraphicFramePr>
        <p:xfrm>
          <a:off x="275766" y="2974655"/>
          <a:ext cx="4240796" cy="2544478"/>
        </p:xfrm>
        <a:graphic>
          <a:graphicData uri="http://schemas.openxmlformats.org/drawingml/2006/chart">
            <c:chart xmlns:c="http://schemas.openxmlformats.org/drawingml/2006/chart" xmlns:r="http://schemas.openxmlformats.org/officeDocument/2006/relationships" r:id="rId4"/>
          </a:graphicData>
        </a:graphic>
      </p:graphicFrame>
      <p:sp>
        <p:nvSpPr>
          <p:cNvPr id="28" name="TextBox 7"/>
          <p:cNvSpPr txBox="1">
            <a:spLocks noChangeArrowheads="1"/>
          </p:cNvSpPr>
          <p:nvPr/>
        </p:nvSpPr>
        <p:spPr bwMode="auto">
          <a:xfrm>
            <a:off x="1790700" y="2811224"/>
            <a:ext cx="1519238" cy="338138"/>
          </a:xfrm>
          <a:prstGeom prst="rect">
            <a:avLst/>
          </a:prstGeom>
          <a:noFill/>
          <a:ln w="9525">
            <a:noFill/>
            <a:miter lim="800000"/>
            <a:headEnd/>
            <a:tailEnd/>
          </a:ln>
        </p:spPr>
        <p:txBody>
          <a:bodyPr wrap="none">
            <a:spAutoFit/>
          </a:bodyPr>
          <a:lstStyle/>
          <a:p>
            <a:pPr>
              <a:buFontTx/>
              <a:buNone/>
            </a:pPr>
            <a:r>
              <a:rPr lang="en-US" sz="1600" i="0">
                <a:solidFill>
                  <a:schemeClr val="tx1"/>
                </a:solidFill>
              </a:rPr>
              <a:t>Science FTEs</a:t>
            </a:r>
          </a:p>
        </p:txBody>
      </p:sp>
      <p:sp>
        <p:nvSpPr>
          <p:cNvPr id="29" name="TextBox 21"/>
          <p:cNvSpPr txBox="1">
            <a:spLocks noChangeArrowheads="1"/>
          </p:cNvSpPr>
          <p:nvPr/>
        </p:nvSpPr>
        <p:spPr bwMode="auto">
          <a:xfrm>
            <a:off x="647700" y="5249624"/>
            <a:ext cx="3708542" cy="276999"/>
          </a:xfrm>
          <a:prstGeom prst="rect">
            <a:avLst/>
          </a:prstGeom>
          <a:solidFill>
            <a:schemeClr val="bg1"/>
          </a:solidFill>
          <a:ln w="9525">
            <a:noFill/>
            <a:miter lim="800000"/>
            <a:headEnd/>
            <a:tailEnd/>
          </a:ln>
        </p:spPr>
        <p:txBody>
          <a:bodyPr wrap="none">
            <a:spAutoFit/>
          </a:bodyPr>
          <a:lstStyle/>
          <a:p>
            <a:pPr>
              <a:buFontTx/>
              <a:buNone/>
            </a:pPr>
            <a:r>
              <a:rPr lang="en-US" i="0" dirty="0"/>
              <a:t>FY10      FY11      FY12      FY13       FY14     </a:t>
            </a:r>
            <a:r>
              <a:rPr lang="en-US" i="0" dirty="0" smtClean="0"/>
              <a:t> FY15</a:t>
            </a:r>
            <a:endParaRPr lang="en-US" i="0" dirty="0"/>
          </a:p>
        </p:txBody>
      </p:sp>
      <p:sp>
        <p:nvSpPr>
          <p:cNvPr id="30" name="TextBox 24"/>
          <p:cNvSpPr txBox="1">
            <a:spLocks noChangeArrowheads="1"/>
          </p:cNvSpPr>
          <p:nvPr/>
        </p:nvSpPr>
        <p:spPr bwMode="auto">
          <a:xfrm>
            <a:off x="2184400" y="3624024"/>
            <a:ext cx="1047750" cy="276225"/>
          </a:xfrm>
          <a:prstGeom prst="rect">
            <a:avLst/>
          </a:prstGeom>
          <a:noFill/>
          <a:ln w="9525">
            <a:noFill/>
            <a:miter lim="800000"/>
            <a:headEnd/>
            <a:tailEnd/>
          </a:ln>
        </p:spPr>
        <p:txBody>
          <a:bodyPr wrap="none">
            <a:spAutoFit/>
          </a:bodyPr>
          <a:lstStyle/>
          <a:p>
            <a:pPr>
              <a:buFontTx/>
              <a:buNone/>
            </a:pPr>
            <a:r>
              <a:rPr lang="en-US" i="0">
                <a:solidFill>
                  <a:schemeClr val="tx1"/>
                </a:solidFill>
              </a:rPr>
              <a:t>Incremental</a:t>
            </a:r>
          </a:p>
        </p:txBody>
      </p:sp>
      <p:cxnSp>
        <p:nvCxnSpPr>
          <p:cNvPr id="31" name="Straight Arrow Connector 25"/>
          <p:cNvCxnSpPr>
            <a:cxnSpLocks noChangeShapeType="1"/>
          </p:cNvCxnSpPr>
          <p:nvPr/>
        </p:nvCxnSpPr>
        <p:spPr bwMode="auto">
          <a:xfrm>
            <a:off x="3048000" y="3827224"/>
            <a:ext cx="317500" cy="139700"/>
          </a:xfrm>
          <a:prstGeom prst="straightConnector1">
            <a:avLst/>
          </a:prstGeom>
          <a:noFill/>
          <a:ln w="15875">
            <a:solidFill>
              <a:schemeClr val="tx1"/>
            </a:solidFill>
            <a:round/>
            <a:headEnd/>
            <a:tailEnd type="arrow" w="med" len="med"/>
          </a:ln>
        </p:spPr>
      </p:cxnSp>
      <p:cxnSp>
        <p:nvCxnSpPr>
          <p:cNvPr id="36" name="Straight Arrow Connector 21"/>
          <p:cNvCxnSpPr>
            <a:cxnSpLocks noChangeShapeType="1"/>
          </p:cNvCxnSpPr>
          <p:nvPr/>
        </p:nvCxnSpPr>
        <p:spPr bwMode="auto">
          <a:xfrm flipV="1">
            <a:off x="1638300" y="3536502"/>
            <a:ext cx="2188112" cy="7948"/>
          </a:xfrm>
          <a:prstGeom prst="straightConnector1">
            <a:avLst/>
          </a:prstGeom>
          <a:noFill/>
          <a:ln w="19050">
            <a:solidFill>
              <a:srgbClr val="0000FF"/>
            </a:solidFill>
            <a:round/>
            <a:headEnd/>
            <a:tailEnd type="arrow" w="med" len="med"/>
          </a:ln>
        </p:spPr>
      </p:cxnSp>
      <p:sp>
        <p:nvSpPr>
          <p:cNvPr id="37" name="TextBox 26"/>
          <p:cNvSpPr txBox="1">
            <a:spLocks noChangeArrowheads="1"/>
          </p:cNvSpPr>
          <p:nvPr/>
        </p:nvSpPr>
        <p:spPr bwMode="auto">
          <a:xfrm>
            <a:off x="2286000" y="3116024"/>
            <a:ext cx="860425" cy="276225"/>
          </a:xfrm>
          <a:prstGeom prst="rect">
            <a:avLst/>
          </a:prstGeom>
          <a:noFill/>
          <a:ln w="9525">
            <a:noFill/>
            <a:miter lim="800000"/>
            <a:headEnd/>
            <a:tailEnd/>
          </a:ln>
        </p:spPr>
        <p:txBody>
          <a:bodyPr wrap="none">
            <a:spAutoFit/>
          </a:bodyPr>
          <a:lstStyle/>
          <a:p>
            <a:pPr>
              <a:buFontTx/>
              <a:buNone/>
            </a:pPr>
            <a:r>
              <a:rPr lang="en-US" i="0">
                <a:solidFill>
                  <a:schemeClr val="tx1"/>
                </a:solidFill>
              </a:rPr>
              <a:t>Optimum</a:t>
            </a:r>
          </a:p>
        </p:txBody>
      </p:sp>
      <p:cxnSp>
        <p:nvCxnSpPr>
          <p:cNvPr id="38" name="Straight Arrow Connector 27"/>
          <p:cNvCxnSpPr>
            <a:cxnSpLocks noChangeShapeType="1"/>
            <a:stCxn id="37" idx="3"/>
          </p:cNvCxnSpPr>
          <p:nvPr/>
        </p:nvCxnSpPr>
        <p:spPr bwMode="auto">
          <a:xfrm>
            <a:off x="3146425" y="3254137"/>
            <a:ext cx="752475" cy="204787"/>
          </a:xfrm>
          <a:prstGeom prst="straightConnector1">
            <a:avLst/>
          </a:prstGeom>
          <a:noFill/>
          <a:ln w="15875">
            <a:solidFill>
              <a:srgbClr val="FF0000"/>
            </a:solidFill>
            <a:round/>
            <a:headEnd/>
            <a:tailEnd type="arrow" w="med" len="med"/>
          </a:ln>
        </p:spPr>
      </p:cxnSp>
      <p:cxnSp>
        <p:nvCxnSpPr>
          <p:cNvPr id="39" name="Straight Arrow Connector 10"/>
          <p:cNvCxnSpPr>
            <a:cxnSpLocks noChangeShapeType="1"/>
          </p:cNvCxnSpPr>
          <p:nvPr/>
        </p:nvCxnSpPr>
        <p:spPr bwMode="auto">
          <a:xfrm flipV="1">
            <a:off x="3714939" y="5280789"/>
            <a:ext cx="0" cy="274320"/>
          </a:xfrm>
          <a:prstGeom prst="straightConnector1">
            <a:avLst/>
          </a:prstGeom>
          <a:noFill/>
          <a:ln w="15875">
            <a:solidFill>
              <a:srgbClr val="FF0000"/>
            </a:solidFill>
            <a:round/>
            <a:headEnd/>
            <a:tailEnd type="arrow" w="med" len="med"/>
          </a:ln>
        </p:spPr>
      </p:cxnSp>
      <p:sp>
        <p:nvSpPr>
          <p:cNvPr id="40" name="TextBox 13"/>
          <p:cNvSpPr txBox="1">
            <a:spLocks noChangeArrowheads="1"/>
          </p:cNvSpPr>
          <p:nvPr/>
        </p:nvSpPr>
        <p:spPr bwMode="auto">
          <a:xfrm>
            <a:off x="3436491" y="5519549"/>
            <a:ext cx="542136" cy="276999"/>
          </a:xfrm>
          <a:prstGeom prst="rect">
            <a:avLst/>
          </a:prstGeom>
          <a:noFill/>
          <a:ln w="9525">
            <a:noFill/>
            <a:miter lim="800000"/>
            <a:headEnd/>
            <a:tailEnd/>
          </a:ln>
        </p:spPr>
        <p:txBody>
          <a:bodyPr wrap="none">
            <a:spAutoFit/>
          </a:bodyPr>
          <a:lstStyle/>
          <a:p>
            <a:pPr>
              <a:buFontTx/>
              <a:buNone/>
            </a:pPr>
            <a:r>
              <a:rPr lang="en-US" i="0" dirty="0">
                <a:solidFill>
                  <a:srgbClr val="FF0000"/>
                </a:solidFill>
              </a:rPr>
              <a:t>CD-4</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2</a:t>
            </a:fld>
            <a:endParaRPr lang="en-US" sz="1400" b="0">
              <a:latin typeface="Times" charset="0"/>
            </a:endParaRPr>
          </a:p>
        </p:txBody>
      </p:sp>
      <p:sp>
        <p:nvSpPr>
          <p:cNvPr id="17410" name="Rectangle 3"/>
          <p:cNvSpPr>
            <a:spLocks noGrp="1" noChangeArrowheads="1"/>
          </p:cNvSpPr>
          <p:nvPr>
            <p:ph type="body" idx="1"/>
          </p:nvPr>
        </p:nvSpPr>
        <p:spPr>
          <a:xfrm>
            <a:off x="241300" y="1100138"/>
            <a:ext cx="8750300" cy="4419600"/>
          </a:xfrm>
        </p:spPr>
        <p:txBody>
          <a:bodyPr/>
          <a:lstStyle/>
          <a:p>
            <a:pPr marL="231775" indent="-231775">
              <a:lnSpc>
                <a:spcPct val="150000"/>
              </a:lnSpc>
              <a:spcAft>
                <a:spcPts val="2400"/>
              </a:spcAft>
            </a:pPr>
            <a:r>
              <a:rPr lang="en-US" b="1" dirty="0" smtClean="0"/>
              <a:t>FY 2012-13 Operations Summary and Status</a:t>
            </a:r>
          </a:p>
          <a:p>
            <a:pPr marL="231775" indent="-231775">
              <a:lnSpc>
                <a:spcPct val="150000"/>
              </a:lnSpc>
              <a:spcAft>
                <a:spcPts val="2400"/>
              </a:spcAft>
            </a:pPr>
            <a:r>
              <a:rPr lang="en-US" b="1" dirty="0" smtClean="0"/>
              <a:t>FY2013-15 Facility / Diagnostic / Operations Plans</a:t>
            </a:r>
          </a:p>
          <a:p>
            <a:pPr marL="231775" indent="-231775">
              <a:lnSpc>
                <a:spcPct val="150000"/>
              </a:lnSpc>
              <a:spcAft>
                <a:spcPts val="2400"/>
              </a:spcAft>
            </a:pPr>
            <a:r>
              <a:rPr lang="en-US" b="1" dirty="0" smtClean="0"/>
              <a:t>Budget </a:t>
            </a:r>
          </a:p>
          <a:p>
            <a:pPr marL="231775" indent="-231775">
              <a:lnSpc>
                <a:spcPct val="150000"/>
              </a:lnSpc>
              <a:spcAft>
                <a:spcPts val="2400"/>
              </a:spcAft>
            </a:pPr>
            <a:r>
              <a:rPr lang="en-US" b="1" dirty="0" smtClean="0"/>
              <a:t>Summary</a:t>
            </a:r>
          </a:p>
          <a:p>
            <a:pPr marL="231775" indent="-231775">
              <a:lnSpc>
                <a:spcPct val="150000"/>
              </a:lnSpc>
              <a:spcAft>
                <a:spcPts val="2400"/>
              </a:spcAft>
            </a:pPr>
            <a:r>
              <a:rPr lang="en-US" b="1" dirty="0" smtClean="0"/>
              <a:t>Back-up Slides: NSTX-U Facility and Diagnostic Enhancement Detail</a:t>
            </a:r>
          </a:p>
        </p:txBody>
      </p:sp>
      <p:sp>
        <p:nvSpPr>
          <p:cNvPr id="17411"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ct val="130000"/>
              </a:lnSpc>
              <a:spcBef>
                <a:spcPct val="0"/>
              </a:spcBef>
              <a:spcAft>
                <a:spcPts val="600"/>
              </a:spcAft>
              <a:buFontTx/>
              <a:buNone/>
            </a:pPr>
            <a:r>
              <a:rPr lang="en-US" sz="4400" i="0">
                <a:solidFill>
                  <a:srgbClr val="FF3300"/>
                </a:solidFill>
              </a:rPr>
              <a:t>Talk Outline</a:t>
            </a:r>
            <a:endParaRPr lang="en-US" sz="3200" i="0">
              <a:solidFill>
                <a:srgbClr val="0000CC"/>
              </a:solidFill>
              <a:latin typeface="Helvetica Neue"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3"/>
          <p:cNvSpPr>
            <a:spLocks noChangeArrowheads="1"/>
          </p:cNvSpPr>
          <p:nvPr/>
        </p:nvSpPr>
        <p:spPr bwMode="auto">
          <a:xfrm>
            <a:off x="0" y="7938"/>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3138"/>
              </a:lnSpc>
              <a:spcBef>
                <a:spcPct val="0"/>
              </a:spcBef>
              <a:buFontTx/>
              <a:buNone/>
            </a:pPr>
            <a:r>
              <a:rPr lang="en-US" sz="3200" i="0">
                <a:solidFill>
                  <a:srgbClr val="FF0F12"/>
                </a:solidFill>
              </a:rPr>
              <a:t>Incremental Funding Summary ($M) </a:t>
            </a:r>
          </a:p>
          <a:p>
            <a:pPr algn="ctr" eaLnBrk="0" hangingPunct="0">
              <a:lnSpc>
                <a:spcPts val="3138"/>
              </a:lnSpc>
              <a:spcBef>
                <a:spcPct val="0"/>
              </a:spcBef>
              <a:buFontTx/>
              <a:buNone/>
            </a:pPr>
            <a:r>
              <a:rPr lang="en-US" sz="2800" i="0">
                <a:solidFill>
                  <a:srgbClr val="0000FF"/>
                </a:solidFill>
              </a:rPr>
              <a:t>Enabling NSTX-U Operations and Enhancements</a:t>
            </a:r>
          </a:p>
        </p:txBody>
      </p:sp>
      <p:sp>
        <p:nvSpPr>
          <p:cNvPr id="50178" name="Slide Number Placeholder 4"/>
          <p:cNvSpPr>
            <a:spLocks noGrp="1"/>
          </p:cNvSpPr>
          <p:nvPr>
            <p:ph type="sldNum" sz="quarter" idx="12"/>
          </p:nvPr>
        </p:nvSpPr>
        <p:spPr>
          <a:noFill/>
        </p:spPr>
        <p:txBody>
          <a:bodyPr/>
          <a:lstStyle/>
          <a:p>
            <a:fld id="{54398BB5-CCDE-46F2-A824-9A4676DA2E96}" type="slidenum">
              <a:rPr lang="en-US"/>
              <a:pPr/>
              <a:t>20</a:t>
            </a:fld>
            <a:endParaRPr lang="en-US"/>
          </a:p>
        </p:txBody>
      </p:sp>
      <p:sp>
        <p:nvSpPr>
          <p:cNvPr id="52228" name="TextBox 5"/>
          <p:cNvSpPr txBox="1">
            <a:spLocks noChangeArrowheads="1"/>
          </p:cNvSpPr>
          <p:nvPr/>
        </p:nvSpPr>
        <p:spPr bwMode="auto">
          <a:xfrm>
            <a:off x="4940300" y="1009650"/>
            <a:ext cx="4140200" cy="5429250"/>
          </a:xfrm>
          <a:prstGeom prst="rect">
            <a:avLst/>
          </a:prstGeom>
          <a:solidFill>
            <a:schemeClr val="accent5">
              <a:lumMod val="20000"/>
              <a:lumOff val="80000"/>
            </a:schemeClr>
          </a:solidFill>
          <a:ln w="9525">
            <a:solidFill>
              <a:srgbClr val="000000"/>
            </a:solidFill>
            <a:miter lim="800000"/>
            <a:headEnd/>
            <a:tailEnd/>
          </a:ln>
        </p:spPr>
        <p:txBody>
          <a:bodyPr>
            <a:spAutoFit/>
          </a:bodyPr>
          <a:lstStyle/>
          <a:p>
            <a:pPr>
              <a:spcAft>
                <a:spcPts val="1200"/>
              </a:spcAft>
              <a:buFontTx/>
              <a:buNone/>
            </a:pPr>
            <a:r>
              <a:rPr lang="en-US" sz="1600" i="0" dirty="0">
                <a:solidFill>
                  <a:srgbClr val="000000"/>
                </a:solidFill>
              </a:rPr>
              <a:t>Incremental Cases – FY2013 +7.5%; FY2014 &amp; 2015 +15%:</a:t>
            </a:r>
            <a:endParaRPr lang="en-US" sz="800" i="0" dirty="0"/>
          </a:p>
          <a:p>
            <a:pPr>
              <a:spcAft>
                <a:spcPts val="1200"/>
              </a:spcAft>
            </a:pPr>
            <a:r>
              <a:rPr lang="en-US" sz="1400" i="0" dirty="0"/>
              <a:t>Preserve essential operations and research staff to resume operations in FY2015 (PPPL and national collaborators).</a:t>
            </a:r>
          </a:p>
          <a:p>
            <a:pPr>
              <a:spcAft>
                <a:spcPts val="1200"/>
              </a:spcAft>
            </a:pPr>
            <a:r>
              <a:rPr lang="en-US" sz="1400" i="0" dirty="0"/>
              <a:t>Restores facility enhancements necessary for reliable NSTX-U operation.</a:t>
            </a:r>
          </a:p>
          <a:p>
            <a:pPr>
              <a:spcAft>
                <a:spcPts val="1200"/>
              </a:spcAft>
            </a:pPr>
            <a:r>
              <a:rPr lang="en-US" sz="1400" i="0" dirty="0"/>
              <a:t>Allows NSTX-U to be operated at its full capability.</a:t>
            </a:r>
          </a:p>
          <a:p>
            <a:pPr>
              <a:spcAft>
                <a:spcPts val="1200"/>
              </a:spcAft>
            </a:pPr>
            <a:r>
              <a:rPr lang="en-US" sz="1400" i="0" dirty="0"/>
              <a:t>Increase the NSTX-U plasma operation run weeks from </a:t>
            </a:r>
            <a:r>
              <a:rPr lang="en-US" sz="1400" i="0" dirty="0" smtClean="0"/>
              <a:t>0-6 </a:t>
            </a:r>
            <a:r>
              <a:rPr lang="en-US" sz="1400" i="0" dirty="0"/>
              <a:t>to 16 run weeks.</a:t>
            </a:r>
          </a:p>
          <a:p>
            <a:pPr>
              <a:spcAft>
                <a:spcPts val="1200"/>
              </a:spcAft>
            </a:pPr>
            <a:r>
              <a:rPr lang="en-US" sz="1400" i="0" dirty="0"/>
              <a:t>Start preparation for the NSTX-U five year plan facility and diagnostic tools.</a:t>
            </a:r>
          </a:p>
          <a:p>
            <a:pPr>
              <a:spcAft>
                <a:spcPts val="1200"/>
              </a:spcAft>
              <a:buFontTx/>
              <a:buNone/>
            </a:pPr>
            <a:r>
              <a:rPr lang="en-US" sz="1600" i="0" dirty="0">
                <a:solidFill>
                  <a:srgbClr val="000000"/>
                </a:solidFill>
              </a:rPr>
              <a:t>Optimum Cases: </a:t>
            </a:r>
            <a:endParaRPr lang="en-US" sz="800" i="0" dirty="0"/>
          </a:p>
          <a:p>
            <a:pPr>
              <a:spcAft>
                <a:spcPts val="1200"/>
              </a:spcAft>
            </a:pPr>
            <a:r>
              <a:rPr lang="en-US" sz="1400" i="0" dirty="0"/>
              <a:t>Enables full NSTX-U operations.</a:t>
            </a:r>
          </a:p>
          <a:p>
            <a:pPr>
              <a:spcAft>
                <a:spcPts val="1200"/>
              </a:spcAft>
            </a:pPr>
            <a:r>
              <a:rPr lang="en-US" sz="1400" i="0" dirty="0"/>
              <a:t>Enables initiation of the major five year plan facility/diagnostic enhancements</a:t>
            </a:r>
          </a:p>
        </p:txBody>
      </p:sp>
      <p:graphicFrame>
        <p:nvGraphicFramePr>
          <p:cNvPr id="5" name="Table 4"/>
          <p:cNvGraphicFramePr>
            <a:graphicFrameLocks noGrp="1"/>
          </p:cNvGraphicFramePr>
          <p:nvPr/>
        </p:nvGraphicFramePr>
        <p:xfrm>
          <a:off x="107950" y="1076325"/>
          <a:ext cx="4748213" cy="5341950"/>
        </p:xfrm>
        <a:graphic>
          <a:graphicData uri="http://schemas.openxmlformats.org/drawingml/2006/table">
            <a:tbl>
              <a:tblPr/>
              <a:tblGrid>
                <a:gridCol w="2533650"/>
                <a:gridCol w="738188"/>
                <a:gridCol w="738187"/>
                <a:gridCol w="738188"/>
              </a:tblGrid>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FY13I</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FY14I</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FY15I</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Research Staff</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$1.1</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$2.1</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$1.0</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Increased Collaborator Funding</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$0.6</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$0.8</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MG Operations</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$0.2</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$0.4</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HHFW Engineering</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$0.3</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$0.9</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$0.2</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Diagnostic Support</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$0.2</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$0.3</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$0.1</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Central I&amp;C and DAS</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$0.1</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$0.4</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$0.2</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Continue-FG/SAD-II/MPTS</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$0.3</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MG Weld Repair</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$0.8</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Integrators/Digitizer Upgrades</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$0.1</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$0.3</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TMB System</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$0.1</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$0.3</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PSRTC (PCS Backup)</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$0.1</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$0.2</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Lithium Engineering Support</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$0.1</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$0.2</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D-Site AC Power Equip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$0.1</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$0.1</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$0.1</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Fault Detector/HCS I/O Interface</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$0.7</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$0.6</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Central I&amp;C H/W Improvements</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$0.2</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Plasma Operations Support</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$0.3</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$1.7</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5 year Plan-Facility &amp; Diagnostic Upgrades</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$1.8</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Reserves e.g., Spares/Overtime</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$0.5</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 </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Total</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$3.4</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$7.6</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$6.3</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984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Increment per Year ($46.2M Base)</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7.4%</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16.5%</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ea typeface="MS PGothic" pitchFamily="34" charset="-128"/>
                        </a:rPr>
                        <a:t>13.6%</a:t>
                      </a:r>
                    </a:p>
                  </a:txBody>
                  <a:tcPr marL="13924" marR="13924" marT="13924"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292100" y="954088"/>
            <a:ext cx="8674100" cy="5546725"/>
          </a:xfrm>
          <a:prstGeom prst="rect">
            <a:avLst/>
          </a:prstGeom>
          <a:solidFill>
            <a:schemeClr val="accent5">
              <a:lumMod val="20000"/>
              <a:lumOff val="80000"/>
            </a:schemeClr>
          </a:solidFill>
          <a:ln w="9525">
            <a:solidFill>
              <a:schemeClr val="tx1"/>
            </a:solidFill>
            <a:miter lim="800000"/>
            <a:headEnd/>
            <a:tailEnd/>
          </a:ln>
        </p:spPr>
        <p:txBody>
          <a:bodyPr>
            <a:spAutoFit/>
          </a:bodyPr>
          <a:lstStyle/>
          <a:p>
            <a:pPr marL="228600" indent="-228600" eaLnBrk="0" hangingPunct="0">
              <a:spcBef>
                <a:spcPts val="50"/>
              </a:spcBef>
              <a:spcAft>
                <a:spcPts val="500"/>
              </a:spcAft>
              <a:buFontTx/>
              <a:buNone/>
            </a:pPr>
            <a:r>
              <a:rPr lang="en-US" sz="2000" i="0" dirty="0">
                <a:solidFill>
                  <a:schemeClr val="tx1"/>
                </a:solidFill>
                <a:latin typeface="Helvetica Neue" charset="0"/>
              </a:rPr>
              <a:t>• NSTX upgrade outage activities are going well</a:t>
            </a:r>
            <a:endParaRPr lang="en-US" sz="1800" i="0" dirty="0">
              <a:solidFill>
                <a:srgbClr val="0000CC"/>
              </a:solidFill>
              <a:latin typeface="Helvetica Neue" charset="0"/>
            </a:endParaRPr>
          </a:p>
          <a:p>
            <a:pPr marL="635000" lvl="1" indent="-177800" eaLnBrk="0" hangingPunct="0">
              <a:spcBef>
                <a:spcPts val="50"/>
              </a:spcBef>
              <a:spcAft>
                <a:spcPts val="500"/>
              </a:spcAft>
              <a:buFontTx/>
              <a:buChar char="-"/>
            </a:pPr>
            <a:r>
              <a:rPr lang="en-US" sz="1600" i="0" dirty="0">
                <a:solidFill>
                  <a:srgbClr val="0000CC"/>
                </a:solidFill>
                <a:latin typeface="Helvetica Neue" charset="0"/>
              </a:rPr>
              <a:t>Researchers are working productively on data analysis, collaboration, next five year plan and preparation for the NSTX-U operation.</a:t>
            </a:r>
          </a:p>
          <a:p>
            <a:pPr marL="635000" lvl="1" indent="-177800" eaLnBrk="0" hangingPunct="0">
              <a:spcBef>
                <a:spcPts val="50"/>
              </a:spcBef>
              <a:spcAft>
                <a:spcPts val="500"/>
              </a:spcAft>
              <a:buFontTx/>
              <a:buChar char="-"/>
            </a:pPr>
            <a:r>
              <a:rPr lang="en-US" sz="1600" i="0" dirty="0">
                <a:solidFill>
                  <a:srgbClr val="0000CC"/>
                </a:solidFill>
                <a:latin typeface="Helvetica Neue" charset="0"/>
              </a:rPr>
              <a:t>NSTX operations technical staff are working on the Upgrade Project tasks in FY 2013 – 14.</a:t>
            </a:r>
          </a:p>
          <a:p>
            <a:pPr marL="635000" lvl="1" indent="-177800" eaLnBrk="0" hangingPunct="0">
              <a:spcBef>
                <a:spcPts val="50"/>
              </a:spcBef>
              <a:spcAft>
                <a:spcPts val="500"/>
              </a:spcAft>
              <a:buFontTx/>
              <a:buChar char="-"/>
            </a:pPr>
            <a:r>
              <a:rPr lang="en-US" sz="1600" i="0" dirty="0">
                <a:solidFill>
                  <a:srgbClr val="0000CC"/>
                </a:solidFill>
                <a:latin typeface="Helvetica Neue" charset="0"/>
              </a:rPr>
              <a:t>Upgrade project progressing on cost and on schedule.</a:t>
            </a:r>
          </a:p>
          <a:p>
            <a:pPr marL="228600" indent="-228600" eaLnBrk="0" hangingPunct="0">
              <a:spcBef>
                <a:spcPts val="50"/>
              </a:spcBef>
              <a:spcAft>
                <a:spcPts val="500"/>
              </a:spcAft>
              <a:buFontTx/>
              <a:buNone/>
            </a:pPr>
            <a:r>
              <a:rPr lang="en-US" sz="2000" i="0" dirty="0">
                <a:solidFill>
                  <a:schemeClr val="tx1"/>
                </a:solidFill>
                <a:latin typeface="Helvetica Neue" charset="0"/>
              </a:rPr>
              <a:t>• Exciting NSTX-U research plan being developed</a:t>
            </a:r>
          </a:p>
          <a:p>
            <a:pPr marL="635000" lvl="1" indent="-177800" eaLnBrk="0" hangingPunct="0">
              <a:spcBef>
                <a:spcPts val="50"/>
              </a:spcBef>
              <a:spcAft>
                <a:spcPts val="500"/>
              </a:spcAft>
              <a:buFontTx/>
              <a:buChar char="-"/>
            </a:pPr>
            <a:r>
              <a:rPr lang="en-US" sz="1600" i="0" dirty="0">
                <a:solidFill>
                  <a:srgbClr val="0000CC"/>
                </a:solidFill>
                <a:latin typeface="Helvetica Neue" charset="0"/>
              </a:rPr>
              <a:t>Provide new solutions to the plasma-material interface.</a:t>
            </a:r>
          </a:p>
          <a:p>
            <a:pPr marL="635000" lvl="1" indent="-177800" eaLnBrk="0" hangingPunct="0">
              <a:spcBef>
                <a:spcPts val="50"/>
              </a:spcBef>
              <a:spcAft>
                <a:spcPts val="500"/>
              </a:spcAft>
              <a:buFontTx/>
              <a:buChar char="-"/>
            </a:pPr>
            <a:r>
              <a:rPr lang="en-US" sz="1600" i="0" dirty="0">
                <a:solidFill>
                  <a:srgbClr val="0000CC"/>
                </a:solidFill>
                <a:latin typeface="Helvetica Neue" charset="0"/>
              </a:rPr>
              <a:t>Provide necessary data base for FNSF design and construction.</a:t>
            </a:r>
          </a:p>
          <a:p>
            <a:pPr marL="635000" lvl="1" indent="-177800" eaLnBrk="0" hangingPunct="0">
              <a:spcBef>
                <a:spcPts val="50"/>
              </a:spcBef>
              <a:spcAft>
                <a:spcPts val="500"/>
              </a:spcAft>
              <a:buFontTx/>
              <a:buChar char="-"/>
            </a:pPr>
            <a:r>
              <a:rPr lang="en-US" sz="1600" i="0" dirty="0">
                <a:solidFill>
                  <a:srgbClr val="0000CC"/>
                </a:solidFill>
                <a:latin typeface="Helvetica Neue" charset="0"/>
              </a:rPr>
              <a:t>Strong contribution to </a:t>
            </a:r>
            <a:r>
              <a:rPr lang="en-US" sz="1600" i="0" dirty="0" err="1">
                <a:solidFill>
                  <a:srgbClr val="0000CC"/>
                </a:solidFill>
                <a:latin typeface="Helvetica Neue" charset="0"/>
              </a:rPr>
              <a:t>toroidal</a:t>
            </a:r>
            <a:r>
              <a:rPr lang="en-US" sz="1600" i="0" dirty="0">
                <a:solidFill>
                  <a:srgbClr val="0000CC"/>
                </a:solidFill>
                <a:latin typeface="Helvetica Neue" charset="0"/>
              </a:rPr>
              <a:t> physics, ITER, and fusion energy development.</a:t>
            </a:r>
          </a:p>
          <a:p>
            <a:pPr marL="228600" indent="-228600" eaLnBrk="0" hangingPunct="0">
              <a:spcBef>
                <a:spcPts val="50"/>
              </a:spcBef>
              <a:spcAft>
                <a:spcPts val="500"/>
              </a:spcAft>
              <a:buFontTx/>
              <a:buNone/>
            </a:pPr>
            <a:r>
              <a:rPr lang="en-US" sz="2000" i="0" dirty="0">
                <a:solidFill>
                  <a:schemeClr val="tx1"/>
                </a:solidFill>
                <a:latin typeface="Helvetica Neue" charset="0"/>
              </a:rPr>
              <a:t>• FY 2014 / FY 2015 base budget guidance will delay the NSTX-U research operations start date</a:t>
            </a:r>
            <a:endParaRPr lang="en-US" sz="1600" i="0" dirty="0">
              <a:solidFill>
                <a:srgbClr val="0000CC"/>
              </a:solidFill>
              <a:latin typeface="Helvetica Neue" charset="0"/>
            </a:endParaRPr>
          </a:p>
          <a:p>
            <a:pPr marL="635000" lvl="1" indent="-177800" eaLnBrk="0" hangingPunct="0">
              <a:spcBef>
                <a:spcPts val="50"/>
              </a:spcBef>
              <a:spcAft>
                <a:spcPts val="500"/>
              </a:spcAft>
              <a:buFontTx/>
              <a:buChar char="-"/>
            </a:pPr>
            <a:r>
              <a:rPr lang="en-US" sz="1600" i="0" dirty="0">
                <a:solidFill>
                  <a:srgbClr val="0000CC"/>
                </a:solidFill>
                <a:latin typeface="Helvetica Neue" charset="0"/>
              </a:rPr>
              <a:t>FY 2013 presidential budget is~ $ 5 M lower than FY 2012 budget which results in severe loss of essential operation and research personnel.</a:t>
            </a:r>
          </a:p>
          <a:p>
            <a:pPr marL="635000" lvl="1" indent="-177800" eaLnBrk="0" hangingPunct="0">
              <a:spcBef>
                <a:spcPts val="50"/>
              </a:spcBef>
              <a:spcAft>
                <a:spcPts val="500"/>
              </a:spcAft>
              <a:buFontTx/>
              <a:buChar char="-"/>
            </a:pPr>
            <a:r>
              <a:rPr lang="en-US" sz="1600" i="0" dirty="0">
                <a:solidFill>
                  <a:srgbClr val="0000CC"/>
                </a:solidFill>
                <a:latin typeface="Helvetica Neue" charset="0"/>
              </a:rPr>
              <a:t>Continuing flat budget for FY 2014 and FY 2015 will delay the NSTX-U research grade plasmas by ~ 1 year into FY 2016 due to lack of personnel.</a:t>
            </a:r>
          </a:p>
          <a:p>
            <a:pPr marL="635000" lvl="1" indent="-177800" eaLnBrk="0" hangingPunct="0">
              <a:spcBef>
                <a:spcPts val="50"/>
              </a:spcBef>
              <a:spcAft>
                <a:spcPts val="500"/>
              </a:spcAft>
              <a:buFontTx/>
              <a:buChar char="-"/>
            </a:pPr>
            <a:r>
              <a:rPr lang="en-US" sz="1600" i="0" dirty="0">
                <a:solidFill>
                  <a:srgbClr val="0000CC"/>
                </a:solidFill>
                <a:latin typeface="Helvetica Neue" charset="0"/>
              </a:rPr>
              <a:t>Incremental funding restores the budget to the FY 2012 level and enables timely start of the NSTX-U research operations in FY 2015.</a:t>
            </a:r>
          </a:p>
        </p:txBody>
      </p:sp>
      <p:sp>
        <p:nvSpPr>
          <p:cNvPr id="52226" name="Rectangle 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spcBef>
                <a:spcPct val="0"/>
              </a:spcBef>
              <a:buFontTx/>
              <a:buNone/>
            </a:pPr>
            <a:r>
              <a:rPr lang="en-US" sz="2800" i="0">
                <a:solidFill>
                  <a:srgbClr val="FF0000"/>
                </a:solidFill>
                <a:latin typeface="Helvetica Neue" charset="0"/>
              </a:rPr>
              <a:t>Optimized Plan Being Developed for FY 2013–15 </a:t>
            </a:r>
            <a:br>
              <a:rPr lang="en-US" sz="2800" i="0">
                <a:solidFill>
                  <a:srgbClr val="FF0000"/>
                </a:solidFill>
                <a:latin typeface="Helvetica Neue" charset="0"/>
              </a:rPr>
            </a:br>
            <a:r>
              <a:rPr lang="en-US" sz="2400" i="0">
                <a:solidFill>
                  <a:srgbClr val="090CFF"/>
                </a:solidFill>
                <a:latin typeface="Helvetica Neue" charset="0"/>
              </a:rPr>
              <a:t>Exciting Opportunities and Challenges Ahead</a:t>
            </a:r>
            <a:endParaRPr lang="en-US" sz="2000" i="0">
              <a:solidFill>
                <a:srgbClr val="0705FF"/>
              </a:solidFill>
              <a:latin typeface="Helvetica Neue" charset="0"/>
            </a:endParaRPr>
          </a:p>
        </p:txBody>
      </p:sp>
      <p:sp>
        <p:nvSpPr>
          <p:cNvPr id="52227" name="Slide Number Placeholder 4"/>
          <p:cNvSpPr txBox="1">
            <a:spLocks/>
          </p:cNvSpPr>
          <p:nvPr/>
        </p:nvSpPr>
        <p:spPr bwMode="auto">
          <a:xfrm>
            <a:off x="8382000" y="6629400"/>
            <a:ext cx="762000" cy="152400"/>
          </a:xfrm>
          <a:prstGeom prst="rect">
            <a:avLst/>
          </a:prstGeom>
          <a:noFill/>
          <a:ln w="9525">
            <a:noFill/>
            <a:miter lim="800000"/>
            <a:headEnd/>
            <a:tailEnd/>
          </a:ln>
        </p:spPr>
        <p:txBody>
          <a:bodyPr/>
          <a:lstStyle/>
          <a:p>
            <a:pPr algn="r" eaLnBrk="0" hangingPunct="0">
              <a:spcBef>
                <a:spcPct val="0"/>
              </a:spcBef>
              <a:buFontTx/>
              <a:buNone/>
            </a:pPr>
            <a:fld id="{AE7DB0FE-A483-4C98-9B43-0095AB4954CF}" type="slidenum">
              <a:rPr lang="en-US" sz="900" i="0">
                <a:solidFill>
                  <a:schemeClr val="accent2"/>
                </a:solidFill>
                <a:latin typeface="Arial" pitchFamily="34" charset="0"/>
              </a:rPr>
              <a:pPr algn="r" eaLnBrk="0" hangingPunct="0">
                <a:spcBef>
                  <a:spcPct val="0"/>
                </a:spcBef>
                <a:buFontTx/>
                <a:buNone/>
              </a:pPr>
              <a:t>21</a:t>
            </a:fld>
            <a:endParaRPr lang="en-US" sz="900" i="0">
              <a:solidFill>
                <a:schemeClr val="accent2"/>
              </a:solidFill>
              <a:latin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bwMode="auto">
          <a:noFill/>
          <a:ln>
            <a:miter lim="800000"/>
            <a:headEnd/>
            <a:tailEnd/>
          </a:ln>
        </p:spPr>
        <p:txBody>
          <a:bodyPr wrap="square" lIns="91440" tIns="45720" rIns="91440" bIns="45720" numCol="1" anchor="t" anchorCtr="0" compatLnSpc="1">
            <a:prstTxWarp prst="textNoShape">
              <a:avLst/>
            </a:prstTxWarp>
          </a:bodyPr>
          <a:lstStyle/>
          <a:p>
            <a:endParaRPr lang="en-US" smtClean="0"/>
          </a:p>
        </p:txBody>
      </p:sp>
      <p:sp>
        <p:nvSpPr>
          <p:cNvPr id="54274" name="Content Placeholder 2"/>
          <p:cNvSpPr>
            <a:spLocks noGrp="1"/>
          </p:cNvSpPr>
          <p:nvPr>
            <p:ph idx="1"/>
          </p:nvPr>
        </p:nvSpPr>
        <p:spPr>
          <a:xfrm>
            <a:off x="152400" y="1227138"/>
            <a:ext cx="8763000" cy="4953000"/>
          </a:xfrm>
        </p:spPr>
        <p:txBody>
          <a:bodyPr/>
          <a:lstStyle/>
          <a:p>
            <a:pPr marL="0" indent="0" algn="ctr">
              <a:buFontTx/>
              <a:buNone/>
            </a:pPr>
            <a:r>
              <a:rPr lang="en-US" sz="3600" b="1" smtClean="0"/>
              <a:t>Back-up Slides</a:t>
            </a:r>
          </a:p>
        </p:txBody>
      </p:sp>
      <p:sp>
        <p:nvSpPr>
          <p:cNvPr id="54275" name="Slide Number Placeholder 3"/>
          <p:cNvSpPr>
            <a:spLocks noGrp="1"/>
          </p:cNvSpPr>
          <p:nvPr>
            <p:ph type="sldNum" sz="quarter" idx="12"/>
          </p:nvPr>
        </p:nvSpPr>
        <p:spPr>
          <a:noFill/>
        </p:spPr>
        <p:txBody>
          <a:bodyPr/>
          <a:lstStyle/>
          <a:p>
            <a:fld id="{CFD53B17-0399-4266-B93C-EB3024E92166}" type="slidenum">
              <a:rPr lang="en-US"/>
              <a:pPr/>
              <a:t>22</a:t>
            </a:fld>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Content Placeholder 2"/>
          <p:cNvSpPr txBox="1">
            <a:spLocks/>
          </p:cNvSpPr>
          <p:nvPr/>
        </p:nvSpPr>
        <p:spPr bwMode="auto">
          <a:xfrm>
            <a:off x="152400" y="1219200"/>
            <a:ext cx="8763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4" tIns="45672" rIns="91344" bIns="45672"/>
          <a:lstStyle>
            <a:lvl1pPr marL="339725" indent="-339725" defTabSz="911225" eaLnBrk="0" hangingPunct="0">
              <a:defRPr sz="1200" b="1" i="1">
                <a:solidFill>
                  <a:srgbClr val="1822CD"/>
                </a:solidFill>
                <a:latin typeface="Helvetica" charset="0"/>
                <a:ea typeface="ＭＳ Ｐゴシック" charset="0"/>
                <a:cs typeface="ＭＳ Ｐゴシック" charset="0"/>
              </a:defRPr>
            </a:lvl1pPr>
            <a:lvl2pPr marL="796925" indent="-339725" defTabSz="911225" eaLnBrk="0" hangingPunct="0">
              <a:defRPr sz="1200" b="1" i="1">
                <a:solidFill>
                  <a:srgbClr val="1822CD"/>
                </a:solidFill>
                <a:latin typeface="Helvetica" charset="0"/>
                <a:ea typeface="ＭＳ Ｐゴシック" charset="0"/>
              </a:defRPr>
            </a:lvl2pPr>
            <a:lvl3pPr marL="1143000" indent="-228600" defTabSz="911225" eaLnBrk="0" hangingPunct="0">
              <a:defRPr sz="1200" b="1" i="1">
                <a:solidFill>
                  <a:srgbClr val="1822CD"/>
                </a:solidFill>
                <a:latin typeface="Helvetica" charset="0"/>
                <a:ea typeface="ＭＳ Ｐゴシック" charset="0"/>
              </a:defRPr>
            </a:lvl3pPr>
            <a:lvl4pPr marL="1600200" indent="-228600" defTabSz="911225" eaLnBrk="0" hangingPunct="0">
              <a:defRPr sz="1200" b="1" i="1">
                <a:solidFill>
                  <a:srgbClr val="1822CD"/>
                </a:solidFill>
                <a:latin typeface="Helvetica" charset="0"/>
                <a:ea typeface="ＭＳ Ｐゴシック" charset="0"/>
              </a:defRPr>
            </a:lvl4pPr>
            <a:lvl5pPr marL="2057400" indent="-228600" defTabSz="911225" eaLnBrk="0" hangingPunct="0">
              <a:defRPr sz="1200" b="1" i="1">
                <a:solidFill>
                  <a:srgbClr val="1822CD"/>
                </a:solidFill>
                <a:latin typeface="Helvetica" charset="0"/>
                <a:ea typeface="ＭＳ Ｐゴシック" charset="0"/>
              </a:defRPr>
            </a:lvl5pPr>
            <a:lvl6pPr marL="2514600" indent="-228600" defTabSz="911225"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defTabSz="911225"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defTabSz="911225"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defTabSz="911225"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defRPr/>
            </a:pPr>
            <a:r>
              <a:rPr lang="en-US" sz="2000" b="0" i="0" dirty="0" smtClean="0">
                <a:solidFill>
                  <a:schemeClr val="tx1"/>
                </a:solidFill>
                <a:latin typeface="Arial" charset="0"/>
                <a:ea typeface="ヒラギノ角ゴ Pro W3" charset="0"/>
                <a:cs typeface="ヒラギノ角ゴ Pro W3" charset="0"/>
              </a:rPr>
              <a:t>NSTX research operations activities conducted in coordination with Upgrade project.</a:t>
            </a:r>
            <a:endParaRPr lang="en-US" sz="1800" b="0" i="0" dirty="0" smtClean="0">
              <a:solidFill>
                <a:schemeClr val="tx1"/>
              </a:solidFill>
              <a:latin typeface="Arial" charset="0"/>
              <a:ea typeface="ヒラギノ角ゴ Pro W3" charset="0"/>
              <a:cs typeface="ヒラギノ角ゴ Pro W3" charset="0"/>
            </a:endParaRPr>
          </a:p>
          <a:p>
            <a:pPr>
              <a:defRPr/>
            </a:pPr>
            <a:endParaRPr lang="en-US" sz="2000" b="0" i="0" dirty="0" smtClean="0">
              <a:solidFill>
                <a:schemeClr val="tx1"/>
              </a:solidFill>
              <a:latin typeface="Arial" charset="0"/>
              <a:ea typeface="ヒラギノ角ゴ Pro W3" charset="0"/>
              <a:cs typeface="ヒラギノ角ゴ Pro W3" charset="0"/>
            </a:endParaRPr>
          </a:p>
          <a:p>
            <a:pPr>
              <a:defRPr/>
            </a:pPr>
            <a:endParaRPr lang="en-US" sz="2000" b="0" i="0" dirty="0" smtClean="0">
              <a:solidFill>
                <a:schemeClr val="tx1"/>
              </a:solidFill>
              <a:latin typeface="Arial" charset="0"/>
              <a:ea typeface="ヒラギノ角ゴ Pro W3" charset="0"/>
              <a:cs typeface="ヒラギノ角ゴ Pro W3" charset="0"/>
            </a:endParaRPr>
          </a:p>
          <a:p>
            <a:pPr>
              <a:defRPr/>
            </a:pPr>
            <a:endParaRPr lang="en-US" sz="2000" b="0" i="0" dirty="0" smtClean="0">
              <a:solidFill>
                <a:schemeClr val="tx1"/>
              </a:solidFill>
              <a:latin typeface="Arial" charset="0"/>
              <a:ea typeface="ヒラギノ角ゴ Pro W3" charset="0"/>
              <a:cs typeface="ヒラギノ角ゴ Pro W3" charset="0"/>
            </a:endParaRPr>
          </a:p>
          <a:p>
            <a:pPr>
              <a:defRPr/>
            </a:pPr>
            <a:endParaRPr lang="en-US" sz="2000" b="0" i="0" dirty="0" smtClean="0">
              <a:solidFill>
                <a:schemeClr val="tx1"/>
              </a:solidFill>
              <a:latin typeface="Arial" charset="0"/>
              <a:ea typeface="ヒラギノ角ゴ Pro W3" charset="0"/>
              <a:cs typeface="ヒラギノ角ゴ Pro W3" charset="0"/>
            </a:endParaRPr>
          </a:p>
          <a:p>
            <a:pPr>
              <a:defRPr/>
            </a:pPr>
            <a:endParaRPr lang="en-US" sz="2000" b="0" i="0" dirty="0" smtClean="0">
              <a:solidFill>
                <a:schemeClr val="tx1"/>
              </a:solidFill>
              <a:latin typeface="Arial" charset="0"/>
              <a:ea typeface="ヒラギノ角ゴ Pro W3" charset="0"/>
              <a:cs typeface="ヒラギノ角ゴ Pro W3" charset="0"/>
            </a:endParaRPr>
          </a:p>
          <a:p>
            <a:pPr>
              <a:defRPr/>
            </a:pPr>
            <a:endParaRPr lang="en-US" sz="2000" b="0" i="0" dirty="0" smtClean="0">
              <a:solidFill>
                <a:schemeClr val="tx1"/>
              </a:solidFill>
              <a:latin typeface="Arial" charset="0"/>
              <a:ea typeface="ヒラギノ角ゴ Pro W3" charset="0"/>
              <a:cs typeface="ヒラギノ角ゴ Pro W3" charset="0"/>
            </a:endParaRPr>
          </a:p>
          <a:p>
            <a:pPr>
              <a:defRPr/>
            </a:pPr>
            <a:endParaRPr lang="en-US" sz="2000" b="0" i="0" dirty="0" smtClean="0">
              <a:solidFill>
                <a:schemeClr val="tx1"/>
              </a:solidFill>
              <a:latin typeface="Arial" charset="0"/>
              <a:ea typeface="ヒラギノ角ゴ Pro W3" charset="0"/>
              <a:cs typeface="ヒラギノ角ゴ Pro W3" charset="0"/>
            </a:endParaRPr>
          </a:p>
          <a:p>
            <a:pPr>
              <a:defRPr/>
            </a:pPr>
            <a:endParaRPr lang="en-US" sz="2000" b="0" i="0" dirty="0" smtClean="0">
              <a:solidFill>
                <a:schemeClr val="tx1"/>
              </a:solidFill>
              <a:latin typeface="Arial" charset="0"/>
              <a:ea typeface="ヒラギノ角ゴ Pro W3" charset="0"/>
              <a:cs typeface="ヒラギノ角ゴ Pro W3" charset="0"/>
            </a:endParaRPr>
          </a:p>
          <a:p>
            <a:pPr marL="0" indent="0">
              <a:buFontTx/>
              <a:buNone/>
              <a:defRPr/>
            </a:pPr>
            <a:endParaRPr lang="en-US" sz="2000" b="0" i="0" dirty="0" smtClean="0">
              <a:solidFill>
                <a:schemeClr val="tx1"/>
              </a:solidFill>
              <a:latin typeface="Arial" charset="0"/>
              <a:ea typeface="ヒラギノ角ゴ Pro W3" charset="0"/>
              <a:cs typeface="ヒラギノ角ゴ Pro W3" charset="0"/>
            </a:endParaRPr>
          </a:p>
        </p:txBody>
      </p:sp>
      <p:graphicFrame>
        <p:nvGraphicFramePr>
          <p:cNvPr id="4" name="Content Placeholder 3"/>
          <p:cNvGraphicFramePr>
            <a:graphicFrameLocks noGrp="1"/>
          </p:cNvGraphicFramePr>
          <p:nvPr>
            <p:ph idx="1"/>
          </p:nvPr>
        </p:nvGraphicFramePr>
        <p:xfrm>
          <a:off x="152400" y="2338388"/>
          <a:ext cx="8839200" cy="2389188"/>
        </p:xfrm>
        <a:graphic>
          <a:graphicData uri="http://schemas.openxmlformats.org/drawingml/2006/table">
            <a:tbl>
              <a:tblPr/>
              <a:tblGrid>
                <a:gridCol w="2362200"/>
                <a:gridCol w="6477000"/>
              </a:tblGrid>
              <a:tr h="381000">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Time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ea typeface="MS PGothic" pitchFamily="34" charset="-128"/>
                          <a:cs typeface="Arial" pitchFamily="34" charset="0"/>
                        </a:rPr>
                        <a:t>Activity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371475">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MS PGothic" pitchFamily="34" charset="-128"/>
                          <a:cs typeface="Arial" pitchFamily="34" charset="0"/>
                        </a:rPr>
                        <a:t>Summer-Fall, 2013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MS PGothic" pitchFamily="34" charset="-128"/>
                          <a:cs typeface="Arial" pitchFamily="34" charset="0"/>
                        </a:rPr>
                        <a:t>Diagnostic Reinstallations/Calibrations In Parallel with Construction Activities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r>
              <a:tr h="371475">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MS PGothic" pitchFamily="34" charset="-128"/>
                          <a:cs typeface="Arial" pitchFamily="34" charset="0"/>
                        </a:rPr>
                        <a:t>Dec. 2013 – March, 2014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MS PGothic" pitchFamily="34" charset="-128"/>
                          <a:cs typeface="Arial" pitchFamily="34" charset="0"/>
                        </a:rPr>
                        <a:t>Close Machine (w/o CS), Leak Checking, Prep. for CS installation.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371475">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MS PGothic" pitchFamily="34" charset="-128"/>
                          <a:cs typeface="Arial" pitchFamily="34" charset="0"/>
                        </a:rPr>
                        <a:t>April-May, 2014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MS PGothic" pitchFamily="34" charset="-128"/>
                          <a:cs typeface="Arial" pitchFamily="34" charset="0"/>
                        </a:rPr>
                        <a:t>CS Installation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r>
              <a:tr h="371475">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MS PGothic" pitchFamily="34" charset="-128"/>
                          <a:cs typeface="Arial" pitchFamily="34" charset="0"/>
                        </a:rPr>
                        <a:t>June, 2014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MS PGothic" pitchFamily="34" charset="-128"/>
                          <a:cs typeface="Arial" pitchFamily="34" charset="0"/>
                        </a:rPr>
                        <a:t>Final Calibrations, Particularly Those Diagnostics Requiring CS for Calibration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522288">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MS PGothic" pitchFamily="34" charset="-128"/>
                          <a:cs typeface="Arial" pitchFamily="34" charset="0"/>
                        </a:rPr>
                        <a:t>July-Sept., 2014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Arial" pitchFamily="34" charset="0"/>
                          <a:ea typeface="MS PGothic" pitchFamily="34" charset="-128"/>
                          <a:cs typeface="Arial" pitchFamily="34" charset="0"/>
                        </a:rPr>
                        <a:t>Run Prep, Internal and DOE Readiness Reviews, Integrated Systems Testing, First plasma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r>
            </a:tbl>
          </a:graphicData>
        </a:graphic>
      </p:graphicFrame>
      <p:sp>
        <p:nvSpPr>
          <p:cNvPr id="55321"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spcBef>
                <a:spcPct val="0"/>
              </a:spcBef>
              <a:buFontTx/>
              <a:buNone/>
            </a:pPr>
            <a:r>
              <a:rPr lang="en-US" sz="2400" i="0">
                <a:solidFill>
                  <a:srgbClr val="FF0000"/>
                </a:solidFill>
                <a:latin typeface="Arial" pitchFamily="34" charset="0"/>
                <a:ea typeface="ヒラギノ角ゴ Pro W3" charset="-128"/>
              </a:rPr>
              <a:t>Operations Activities Designed to Fit in the Existing NSTX-U Project Schedule</a:t>
            </a:r>
            <a:endParaRPr lang="en-US" sz="1600" i="0">
              <a:solidFill>
                <a:srgbClr val="FF0000"/>
              </a:solidFill>
              <a:latin typeface="Helvetica Neue" charset="0"/>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spcBef>
                <a:spcPct val="0"/>
              </a:spcBef>
              <a:buFontTx/>
              <a:buNone/>
            </a:pPr>
            <a:r>
              <a:rPr lang="en-US" sz="2800" i="0">
                <a:solidFill>
                  <a:srgbClr val="FF0F12"/>
                </a:solidFill>
              </a:rPr>
              <a:t>NSTX-U Operations Staff and Resource Needs</a:t>
            </a:r>
          </a:p>
          <a:p>
            <a:pPr algn="ctr" eaLnBrk="0" hangingPunct="0">
              <a:spcBef>
                <a:spcPct val="0"/>
              </a:spcBef>
              <a:buFontTx/>
              <a:buNone/>
            </a:pPr>
            <a:r>
              <a:rPr lang="en-US" sz="2800" i="0">
                <a:solidFill>
                  <a:srgbClr val="1238FF"/>
                </a:solidFill>
              </a:rPr>
              <a:t>Much of the core operations staff unchanged</a:t>
            </a:r>
          </a:p>
        </p:txBody>
      </p:sp>
      <p:sp>
        <p:nvSpPr>
          <p:cNvPr id="56322" name="Slide Number Placeholder 4"/>
          <p:cNvSpPr>
            <a:spLocks noGrp="1"/>
          </p:cNvSpPr>
          <p:nvPr>
            <p:ph type="sldNum" sz="quarter" idx="12"/>
          </p:nvPr>
        </p:nvSpPr>
        <p:spPr>
          <a:noFill/>
        </p:spPr>
        <p:txBody>
          <a:bodyPr/>
          <a:lstStyle/>
          <a:p>
            <a:fld id="{CB347A8F-770B-4474-B38F-1D8EA4B6F6C8}" type="slidenum">
              <a:rPr lang="en-US"/>
              <a:pPr/>
              <a:t>24</a:t>
            </a:fld>
            <a:endParaRPr lang="en-US"/>
          </a:p>
        </p:txBody>
      </p:sp>
      <p:sp>
        <p:nvSpPr>
          <p:cNvPr id="2" name="TextBox 1"/>
          <p:cNvSpPr txBox="1"/>
          <p:nvPr/>
        </p:nvSpPr>
        <p:spPr>
          <a:xfrm>
            <a:off x="254000" y="2771775"/>
            <a:ext cx="8475663" cy="3343275"/>
          </a:xfrm>
          <a:prstGeom prst="rect">
            <a:avLst/>
          </a:prstGeom>
          <a:noFill/>
          <a:ln>
            <a:solidFill>
              <a:schemeClr val="tx1"/>
            </a:solidFill>
          </a:ln>
        </p:spPr>
        <p:txBody>
          <a:bodyPr>
            <a:spAutoFit/>
          </a:bodyPr>
          <a:lstStyle/>
          <a:p>
            <a:pPr>
              <a:spcAft>
                <a:spcPts val="1200"/>
              </a:spcAft>
              <a:buFontTx/>
              <a:buNone/>
            </a:pPr>
            <a:r>
              <a:rPr lang="en-US" sz="2400" i="0" u="sng">
                <a:solidFill>
                  <a:srgbClr val="FF0000"/>
                </a:solidFill>
              </a:rPr>
              <a:t>Main Changes:</a:t>
            </a:r>
          </a:p>
          <a:p>
            <a:pPr>
              <a:spcAft>
                <a:spcPts val="1200"/>
              </a:spcAft>
              <a:buFontTx/>
              <a:buNone/>
            </a:pPr>
            <a:r>
              <a:rPr lang="en-US" sz="2000" i="0"/>
              <a:t>• </a:t>
            </a:r>
            <a:r>
              <a:rPr lang="en-US" sz="1800" i="0"/>
              <a:t>Additional HP (Health Physics) technician to support higher level of radiation activation and tritium levels in the NSTX-U test cell.  </a:t>
            </a:r>
          </a:p>
          <a:p>
            <a:pPr>
              <a:spcAft>
                <a:spcPts val="1200"/>
              </a:spcAft>
              <a:buFontTx/>
              <a:buNone/>
            </a:pPr>
            <a:r>
              <a:rPr lang="en-US" sz="1800" i="0"/>
              <a:t>• Additional software engineer to support plasma control system due to much greater plasma control system requirements for NSTX-U. </a:t>
            </a:r>
          </a:p>
          <a:p>
            <a:pPr>
              <a:spcAft>
                <a:spcPts val="1200"/>
              </a:spcAft>
              <a:buFontTx/>
              <a:buNone/>
            </a:pPr>
            <a:r>
              <a:rPr lang="en-US" sz="1800" i="0"/>
              <a:t>• Increased consumables (electricity, liquid helium, liquid nitrogen, SF6, etc.) due to the addition of 2</a:t>
            </a:r>
            <a:r>
              <a:rPr lang="en-US" sz="1800" i="0" baseline="30000"/>
              <a:t>nd</a:t>
            </a:r>
            <a:r>
              <a:rPr lang="en-US" sz="1800" i="0"/>
              <a:t> NBI and increased magnet system power loads (x 2 higher field and x 5 pulse length) which increases the cost of incremental operating week by ~ $50k from ~ $200k/week to ~ $250k/week. </a:t>
            </a:r>
          </a:p>
        </p:txBody>
      </p:sp>
      <p:sp>
        <p:nvSpPr>
          <p:cNvPr id="3" name="TextBox 2"/>
          <p:cNvSpPr txBox="1"/>
          <p:nvPr/>
        </p:nvSpPr>
        <p:spPr>
          <a:xfrm>
            <a:off x="347663" y="1176338"/>
            <a:ext cx="8280400" cy="1323975"/>
          </a:xfrm>
          <a:prstGeom prst="rect">
            <a:avLst/>
          </a:prstGeom>
          <a:solidFill>
            <a:schemeClr val="accent5">
              <a:lumMod val="20000"/>
              <a:lumOff val="80000"/>
            </a:schemeClr>
          </a:solidFill>
          <a:ln>
            <a:solidFill>
              <a:schemeClr val="tx1"/>
            </a:solidFill>
          </a:ln>
        </p:spPr>
        <p:txBody>
          <a:bodyPr>
            <a:spAutoFit/>
          </a:bodyPr>
          <a:lstStyle/>
          <a:p>
            <a:pPr algn="just">
              <a:buFontTx/>
              <a:buNone/>
              <a:defRPr/>
            </a:pPr>
            <a:r>
              <a:rPr lang="en-US" sz="2000" i="0" dirty="0">
                <a:solidFill>
                  <a:schemeClr val="tx1"/>
                </a:solidFill>
                <a:ea typeface="ＭＳ Ｐゴシック" charset="0"/>
                <a:cs typeface="ＭＳ Ｐゴシック" charset="0"/>
              </a:rPr>
              <a:t>While the facility capability is significantly enhanced, the core operation team and research staff however are similar for NSTX and NSTX-U.  For example, the control improvements enable the NBI operations by the same number of operators.</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ontent Placeholder 2"/>
          <p:cNvSpPr>
            <a:spLocks noGrp="1"/>
          </p:cNvSpPr>
          <p:nvPr>
            <p:ph idx="1"/>
          </p:nvPr>
        </p:nvSpPr>
        <p:spPr>
          <a:xfrm>
            <a:off x="101600" y="955675"/>
            <a:ext cx="6562725" cy="4856163"/>
          </a:xfrm>
        </p:spPr>
        <p:txBody>
          <a:bodyPr/>
          <a:lstStyle/>
          <a:p>
            <a:r>
              <a:rPr lang="en-US" sz="1600" b="1" smtClean="0"/>
              <a:t>Transrex AC/DC Convertors of the NSTX Field Coil Power conversion System (FCPC) provide a pulsed power capability of 1800 MVA for 6 seconds.  The modular converter concept of 74 identical (with a paired sections A &amp; B), electrically isolated 6-pulse </a:t>
            </a:r>
            <a:r>
              <a:rPr lang="en-US" altLang="en-US" sz="1600" b="1" smtClean="0"/>
              <a:t>“</a:t>
            </a:r>
            <a:r>
              <a:rPr lang="en-US" altLang="ja-JP" sz="1600" b="1" smtClean="0"/>
              <a:t>power supply sections</a:t>
            </a:r>
            <a:r>
              <a:rPr lang="en-US" altLang="en-US" sz="1600" b="1" smtClean="0"/>
              <a:t>”</a:t>
            </a:r>
            <a:r>
              <a:rPr lang="en-US" altLang="ja-JP" sz="1600" b="1" smtClean="0"/>
              <a:t> was originally used on TFTR, and then adapted to NSTX.</a:t>
            </a:r>
          </a:p>
          <a:p>
            <a:pPr lvl="1"/>
            <a:r>
              <a:rPr lang="en-US" sz="1400" b="1" smtClean="0"/>
              <a:t>Many parts from 1984 are nearing end-of-life due to age and wear, replacement parts are rare or unavailable, and that performance can be improved using more modern equipment. </a:t>
            </a:r>
          </a:p>
          <a:p>
            <a:pPr lvl="1"/>
            <a:r>
              <a:rPr lang="en-US" sz="1400" b="1" smtClean="0"/>
              <a:t>Precise control of thyrister firing angles by the FCPC firing generators becomes more critical for the new 8-parallel, 130kA TF system configuration.   </a:t>
            </a:r>
          </a:p>
          <a:p>
            <a:pPr lvl="1"/>
            <a:r>
              <a:rPr lang="en-US" sz="1400" b="1" smtClean="0"/>
              <a:t>Ability to separately control the </a:t>
            </a:r>
            <a:r>
              <a:rPr lang="en-US" altLang="en-US" sz="1400" b="1" smtClean="0"/>
              <a:t>“</a:t>
            </a:r>
            <a:r>
              <a:rPr lang="en-US" sz="1400" b="1" smtClean="0"/>
              <a:t>A</a:t>
            </a:r>
            <a:r>
              <a:rPr lang="en-US" altLang="en-US" sz="1400" b="1" smtClean="0"/>
              <a:t>”</a:t>
            </a:r>
            <a:r>
              <a:rPr lang="en-US" sz="1400" b="1" smtClean="0"/>
              <a:t> and </a:t>
            </a:r>
            <a:r>
              <a:rPr lang="en-US" altLang="en-US" sz="1400" b="1" smtClean="0"/>
              <a:t>“</a:t>
            </a:r>
            <a:r>
              <a:rPr lang="en-US" sz="1400" b="1" smtClean="0"/>
              <a:t>B</a:t>
            </a:r>
            <a:r>
              <a:rPr lang="en-US" altLang="en-US" sz="1400" b="1" smtClean="0"/>
              <a:t>”</a:t>
            </a:r>
            <a:r>
              <a:rPr lang="en-US" sz="1400" b="1" smtClean="0"/>
              <a:t> sections of each power supply unit allows for more efficient utilization of the 74 available sections.  </a:t>
            </a:r>
          </a:p>
          <a:p>
            <a:pPr lvl="1"/>
            <a:r>
              <a:rPr lang="en-US" sz="1400" b="1" smtClean="0"/>
              <a:t>The new Firing Generator (FG) will deliver firing pulses with greater resolution, precision, and repeatability, and can receive and process separate commands to the A and B sections</a:t>
            </a:r>
          </a:p>
        </p:txBody>
      </p:sp>
      <p:sp>
        <p:nvSpPr>
          <p:cNvPr id="58370" name="Slide Number Placeholder 3"/>
          <p:cNvSpPr>
            <a:spLocks noGrp="1"/>
          </p:cNvSpPr>
          <p:nvPr>
            <p:ph type="sldNum" sz="quarter" idx="12"/>
          </p:nvPr>
        </p:nvSpPr>
        <p:spPr>
          <a:noFill/>
        </p:spPr>
        <p:txBody>
          <a:bodyPr/>
          <a:lstStyle/>
          <a:p>
            <a:fld id="{F2AFC61B-B1E9-49C6-B360-CDC09FF9661E}" type="slidenum">
              <a:rPr lang="en-US"/>
              <a:pPr/>
              <a:t>25</a:t>
            </a:fld>
            <a:endParaRPr lang="en-US"/>
          </a:p>
        </p:txBody>
      </p:sp>
      <p:sp>
        <p:nvSpPr>
          <p:cNvPr id="58371"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3000"/>
              </a:lnSpc>
              <a:spcBef>
                <a:spcPts val="1800"/>
              </a:spcBef>
              <a:spcAft>
                <a:spcPts val="1800"/>
              </a:spcAft>
              <a:buFontTx/>
              <a:buNone/>
            </a:pPr>
            <a:r>
              <a:rPr lang="en-US" sz="2800" i="0">
                <a:solidFill>
                  <a:srgbClr val="FF0000"/>
                </a:solidFill>
              </a:rPr>
              <a:t>Transrex AC/DC Convertors of the NSTX FCPC</a:t>
            </a:r>
            <a:br>
              <a:rPr lang="en-US" sz="2800" i="0">
                <a:solidFill>
                  <a:srgbClr val="FF0000"/>
                </a:solidFill>
              </a:rPr>
            </a:br>
            <a:r>
              <a:rPr lang="en-US" sz="2000" i="0"/>
              <a:t> </a:t>
            </a:r>
            <a:r>
              <a:rPr lang="en-US" sz="2400" i="0"/>
              <a:t>Upgrading of Firing Generators and Fault Detectors </a:t>
            </a:r>
            <a:endParaRPr lang="en-US" sz="1400" i="0">
              <a:solidFill>
                <a:srgbClr val="FF0000"/>
              </a:solidFill>
              <a:latin typeface="Helvetica Neue" charset="0"/>
            </a:endParaRPr>
          </a:p>
        </p:txBody>
      </p:sp>
      <p:pic>
        <p:nvPicPr>
          <p:cNvPr id="58372" name="Picture 1"/>
          <p:cNvPicPr>
            <a:picLocks noChangeAspect="1"/>
          </p:cNvPicPr>
          <p:nvPr/>
        </p:nvPicPr>
        <p:blipFill>
          <a:blip r:embed="rId2"/>
          <a:srcRect/>
          <a:stretch>
            <a:fillRect/>
          </a:stretch>
        </p:blipFill>
        <p:spPr bwMode="auto">
          <a:xfrm>
            <a:off x="6664325" y="952500"/>
            <a:ext cx="2479675" cy="3690938"/>
          </a:xfrm>
          <a:prstGeom prst="rect">
            <a:avLst/>
          </a:prstGeom>
          <a:noFill/>
          <a:ln w="9525">
            <a:noFill/>
            <a:miter lim="800000"/>
            <a:headEnd/>
            <a:tailEnd/>
          </a:ln>
        </p:spPr>
      </p:pic>
      <p:sp>
        <p:nvSpPr>
          <p:cNvPr id="26629" name="TextBox 1"/>
          <p:cNvSpPr txBox="1">
            <a:spLocks noChangeArrowheads="1"/>
          </p:cNvSpPr>
          <p:nvPr/>
        </p:nvSpPr>
        <p:spPr bwMode="auto">
          <a:xfrm>
            <a:off x="111125" y="5054600"/>
            <a:ext cx="8951913"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sz="1400" i="0">
                <a:solidFill>
                  <a:schemeClr val="tx1"/>
                </a:solidFill>
              </a:rPr>
              <a:t>Status:</a:t>
            </a:r>
          </a:p>
          <a:p>
            <a:r>
              <a:rPr lang="en-US" sz="1400" i="0">
                <a:solidFill>
                  <a:schemeClr val="tx1"/>
                </a:solidFill>
              </a:rPr>
              <a:t>The prototype FG has been fully tested in a Transrex rectifier, and production units are being fabricated.  </a:t>
            </a:r>
          </a:p>
          <a:p>
            <a:r>
              <a:rPr lang="en-US" sz="1400" i="0">
                <a:solidFill>
                  <a:schemeClr val="tx1"/>
                </a:solidFill>
              </a:rPr>
              <a:t>The new Fault Detector (FD) provides improved external interface compatible with the NSTX-U data acquisition system. </a:t>
            </a:r>
          </a:p>
          <a:p>
            <a:r>
              <a:rPr lang="en-US" sz="1400" i="0">
                <a:solidFill>
                  <a:schemeClr val="tx1"/>
                </a:solidFill>
              </a:rPr>
              <a:t>The FD prototype has been completed in conjunction with the new FG in a Transrex rectifier.   </a:t>
            </a:r>
          </a:p>
          <a:p>
            <a:endParaRPr lang="en-US" sz="1400" i="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2"/>
          <p:cNvSpPr>
            <a:spLocks noGrp="1"/>
          </p:cNvSpPr>
          <p:nvPr>
            <p:ph idx="1"/>
          </p:nvPr>
        </p:nvSpPr>
        <p:spPr>
          <a:xfrm>
            <a:off x="30163" y="976313"/>
            <a:ext cx="6075362" cy="3992562"/>
          </a:xfrm>
        </p:spPr>
        <p:txBody>
          <a:bodyPr/>
          <a:lstStyle/>
          <a:p>
            <a:pPr>
              <a:spcAft>
                <a:spcPts val="600"/>
              </a:spcAft>
            </a:pPr>
            <a:r>
              <a:rPr lang="en-US" sz="1800" b="1" smtClean="0"/>
              <a:t>The first-year power supply capabilities of NSTX-Upgrade will yield considerable experimental flexibility, namely, up-down symmetric PF-1C coils compared to only at the bottom. </a:t>
            </a:r>
          </a:p>
          <a:p>
            <a:r>
              <a:rPr lang="en-US" sz="1800" b="1" smtClean="0"/>
              <a:t>By powering the PF-1A &amp; PF-1C coils, it will be possible to generate up-down symmetric snowflake divertors</a:t>
            </a:r>
          </a:p>
          <a:p>
            <a:pPr lvl="1"/>
            <a:r>
              <a:rPr lang="en-US" sz="1600" b="1" smtClean="0"/>
              <a:t>Capability did not exist in NSTX. </a:t>
            </a:r>
          </a:p>
          <a:p>
            <a:pPr lvl="1"/>
            <a:r>
              <a:rPr lang="en-US" sz="1600" b="1" smtClean="0"/>
              <a:t>Bipolar PF-1C allows easy comparison between snowflake and standard divertors.</a:t>
            </a:r>
          </a:p>
          <a:p>
            <a:pPr>
              <a:spcAft>
                <a:spcPts val="600"/>
              </a:spcAft>
            </a:pPr>
            <a:r>
              <a:rPr lang="en-US" sz="1800" b="1" smtClean="0"/>
              <a:t>The new configuration should provide better control for the CHI absorber region.  </a:t>
            </a:r>
          </a:p>
          <a:p>
            <a:pPr>
              <a:spcAft>
                <a:spcPts val="600"/>
              </a:spcAft>
            </a:pPr>
            <a:r>
              <a:rPr lang="en-US" sz="1800" b="1" smtClean="0"/>
              <a:t>Longer-term, upgrades to the power supply systems may add considerable new capability: </a:t>
            </a:r>
            <a:endParaRPr lang="en-US" sz="2000" b="1" smtClean="0"/>
          </a:p>
        </p:txBody>
      </p:sp>
      <p:sp>
        <p:nvSpPr>
          <p:cNvPr id="59394" name="Slide Number Placeholder 3"/>
          <p:cNvSpPr>
            <a:spLocks noGrp="1"/>
          </p:cNvSpPr>
          <p:nvPr>
            <p:ph type="sldNum" sz="quarter" idx="12"/>
          </p:nvPr>
        </p:nvSpPr>
        <p:spPr>
          <a:noFill/>
        </p:spPr>
        <p:txBody>
          <a:bodyPr/>
          <a:lstStyle/>
          <a:p>
            <a:fld id="{316969AA-94A0-45CA-B56F-BB82A6006C3E}" type="slidenum">
              <a:rPr lang="en-US"/>
              <a:pPr/>
              <a:t>26</a:t>
            </a:fld>
            <a:endParaRPr lang="en-US"/>
          </a:p>
        </p:txBody>
      </p:sp>
      <p:sp>
        <p:nvSpPr>
          <p:cNvPr id="59395"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3000"/>
              </a:lnSpc>
              <a:spcBef>
                <a:spcPts val="1800"/>
              </a:spcBef>
              <a:spcAft>
                <a:spcPts val="1800"/>
              </a:spcAft>
              <a:buFontTx/>
              <a:buNone/>
            </a:pPr>
            <a:r>
              <a:rPr lang="en-US" sz="3600" i="0">
                <a:solidFill>
                  <a:srgbClr val="FF0000"/>
                </a:solidFill>
              </a:rPr>
              <a:t>NSTX-U PF Coil Power System Upgrade</a:t>
            </a:r>
            <a:br>
              <a:rPr lang="en-US" sz="3600" i="0">
                <a:solidFill>
                  <a:srgbClr val="FF0000"/>
                </a:solidFill>
              </a:rPr>
            </a:br>
            <a:r>
              <a:rPr lang="en-US" sz="2800" i="0">
                <a:solidFill>
                  <a:srgbClr val="0723FF"/>
                </a:solidFill>
              </a:rPr>
              <a:t>Enables up-down symmetric divertor operations</a:t>
            </a:r>
            <a:endParaRPr lang="en-US" sz="1800" i="0">
              <a:solidFill>
                <a:srgbClr val="FF0000"/>
              </a:solidFill>
              <a:latin typeface="Helvetica Neue" charset="0"/>
            </a:endParaRPr>
          </a:p>
        </p:txBody>
      </p:sp>
      <p:sp>
        <p:nvSpPr>
          <p:cNvPr id="59396" name="TextBox 3"/>
          <p:cNvSpPr txBox="1">
            <a:spLocks noChangeArrowheads="1"/>
          </p:cNvSpPr>
          <p:nvPr/>
        </p:nvSpPr>
        <p:spPr bwMode="auto">
          <a:xfrm>
            <a:off x="436563" y="5160963"/>
            <a:ext cx="8707437" cy="1373187"/>
          </a:xfrm>
          <a:prstGeom prst="rect">
            <a:avLst/>
          </a:prstGeom>
          <a:noFill/>
          <a:ln w="9525">
            <a:noFill/>
            <a:miter lim="800000"/>
            <a:headEnd/>
            <a:tailEnd/>
          </a:ln>
        </p:spPr>
        <p:txBody>
          <a:bodyPr>
            <a:spAutoFit/>
          </a:bodyPr>
          <a:lstStyle/>
          <a:p>
            <a:pPr marL="182563" lvl="1" indent="-457200">
              <a:buFontTx/>
              <a:buNone/>
            </a:pPr>
            <a:r>
              <a:rPr lang="en-US" sz="1600" i="0"/>
              <a:t>- The PF-2 coils may be upgraded to bipolar operations. This will allow those coils to either create the snowflake divertor or to control the lower plasma-wall gap in the high-triangularity shapes, without changes to the power supply links. </a:t>
            </a:r>
          </a:p>
          <a:p>
            <a:pPr marL="182563" lvl="1" indent="-457200">
              <a:buFontTx/>
              <a:buNone/>
            </a:pPr>
            <a:r>
              <a:rPr lang="en-US" sz="1600" i="0"/>
              <a:t>- The PF-1B coil, which will not be powered during initial upgrade operations, may be important for maintaining a steady snowflake divertor through the full OH swing.</a:t>
            </a:r>
            <a:endParaRPr lang="en-US" i="0"/>
          </a:p>
        </p:txBody>
      </p:sp>
      <p:pic>
        <p:nvPicPr>
          <p:cNvPr id="59397" name="Picture 6"/>
          <p:cNvPicPr>
            <a:picLocks noChangeAspect="1" noChangeArrowheads="1"/>
          </p:cNvPicPr>
          <p:nvPr/>
        </p:nvPicPr>
        <p:blipFill>
          <a:blip r:embed="rId2"/>
          <a:srcRect/>
          <a:stretch>
            <a:fillRect/>
          </a:stretch>
        </p:blipFill>
        <p:spPr bwMode="auto">
          <a:xfrm>
            <a:off x="5986463" y="942975"/>
            <a:ext cx="3086100" cy="2009775"/>
          </a:xfrm>
          <a:prstGeom prst="rect">
            <a:avLst/>
          </a:prstGeom>
          <a:noFill/>
          <a:ln w="9525">
            <a:noFill/>
            <a:miter lim="800000"/>
            <a:headEnd/>
            <a:tailEnd/>
          </a:ln>
        </p:spPr>
      </p:pic>
      <p:pic>
        <p:nvPicPr>
          <p:cNvPr id="59398" name="Picture 7"/>
          <p:cNvPicPr>
            <a:picLocks noChangeAspect="1" noChangeArrowheads="1"/>
          </p:cNvPicPr>
          <p:nvPr/>
        </p:nvPicPr>
        <p:blipFill>
          <a:blip r:embed="rId3"/>
          <a:srcRect/>
          <a:stretch>
            <a:fillRect/>
          </a:stretch>
        </p:blipFill>
        <p:spPr bwMode="auto">
          <a:xfrm>
            <a:off x="5949950" y="3009900"/>
            <a:ext cx="2859088" cy="22606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Content Placeholder 2"/>
          <p:cNvSpPr>
            <a:spLocks noGrp="1"/>
          </p:cNvSpPr>
          <p:nvPr>
            <p:ph idx="1"/>
          </p:nvPr>
        </p:nvSpPr>
        <p:spPr>
          <a:xfrm>
            <a:off x="0" y="5973763"/>
            <a:ext cx="9144000" cy="752475"/>
          </a:xfrm>
        </p:spPr>
        <p:txBody>
          <a:bodyPr/>
          <a:lstStyle/>
          <a:p>
            <a:pPr>
              <a:spcAft>
                <a:spcPts val="1800"/>
              </a:spcAft>
            </a:pPr>
            <a:r>
              <a:rPr lang="en-US" sz="1400" b="1" smtClean="0"/>
              <a:t>A second instance of this real-time computer will be acquired before operation providing a backup for NSTX-U operations and allowing parallel testing of control code during NSTX-U operations.</a:t>
            </a:r>
          </a:p>
          <a:p>
            <a:pPr>
              <a:spcAft>
                <a:spcPts val="1800"/>
              </a:spcAft>
            </a:pPr>
            <a:endParaRPr lang="en-US" sz="1400" b="1" smtClean="0"/>
          </a:p>
        </p:txBody>
      </p:sp>
      <p:sp>
        <p:nvSpPr>
          <p:cNvPr id="60418" name="Slide Number Placeholder 3"/>
          <p:cNvSpPr>
            <a:spLocks noGrp="1"/>
          </p:cNvSpPr>
          <p:nvPr>
            <p:ph type="sldNum" sz="quarter" idx="12"/>
          </p:nvPr>
        </p:nvSpPr>
        <p:spPr>
          <a:noFill/>
        </p:spPr>
        <p:txBody>
          <a:bodyPr/>
          <a:lstStyle/>
          <a:p>
            <a:fld id="{317F25F4-6443-4D80-85C3-CD5033660978}" type="slidenum">
              <a:rPr lang="en-US"/>
              <a:pPr/>
              <a:t>27</a:t>
            </a:fld>
            <a:endParaRPr lang="en-US"/>
          </a:p>
        </p:txBody>
      </p:sp>
      <p:sp>
        <p:nvSpPr>
          <p:cNvPr id="60419" name="Rectangle 43"/>
          <p:cNvSpPr>
            <a:spLocks noChangeArrowheads="1"/>
          </p:cNvSpPr>
          <p:nvPr/>
        </p:nvSpPr>
        <p:spPr bwMode="auto">
          <a:xfrm>
            <a:off x="0" y="4763"/>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3000"/>
              </a:lnSpc>
              <a:spcBef>
                <a:spcPts val="1800"/>
              </a:spcBef>
              <a:spcAft>
                <a:spcPts val="1800"/>
              </a:spcAft>
              <a:buFontTx/>
              <a:buNone/>
            </a:pPr>
            <a:r>
              <a:rPr lang="en-US" sz="3200" i="0">
                <a:solidFill>
                  <a:srgbClr val="FF0000"/>
                </a:solidFill>
              </a:rPr>
              <a:t>NSTX-U Plasma Control System Upgrade</a:t>
            </a:r>
            <a:br>
              <a:rPr lang="en-US" sz="3200" i="0">
                <a:solidFill>
                  <a:srgbClr val="FF0000"/>
                </a:solidFill>
              </a:rPr>
            </a:br>
            <a:r>
              <a:rPr lang="en-US" sz="2000" i="0">
                <a:solidFill>
                  <a:srgbClr val="0723FF"/>
                </a:solidFill>
              </a:rPr>
              <a:t>Migration to more modern computer for real-time applications</a:t>
            </a:r>
            <a:endParaRPr lang="en-US" sz="2000" i="0">
              <a:solidFill>
                <a:srgbClr val="0723FF"/>
              </a:solidFill>
              <a:latin typeface="Helvetica Neue" charset="0"/>
            </a:endParaRPr>
          </a:p>
        </p:txBody>
      </p:sp>
      <p:sp>
        <p:nvSpPr>
          <p:cNvPr id="5" name="Rectangle 4"/>
          <p:cNvSpPr/>
          <p:nvPr/>
        </p:nvSpPr>
        <p:spPr>
          <a:xfrm>
            <a:off x="1625600" y="1711325"/>
            <a:ext cx="1066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Analog Inputs</a:t>
            </a:r>
          </a:p>
        </p:txBody>
      </p:sp>
      <p:sp>
        <p:nvSpPr>
          <p:cNvPr id="6" name="Rectangle 5"/>
          <p:cNvSpPr/>
          <p:nvPr/>
        </p:nvSpPr>
        <p:spPr>
          <a:xfrm>
            <a:off x="1625600" y="2366963"/>
            <a:ext cx="1066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Time Stamp</a:t>
            </a:r>
          </a:p>
        </p:txBody>
      </p:sp>
      <p:sp>
        <p:nvSpPr>
          <p:cNvPr id="7" name="Rectangle 6"/>
          <p:cNvSpPr/>
          <p:nvPr/>
        </p:nvSpPr>
        <p:spPr>
          <a:xfrm>
            <a:off x="1625600" y="2044700"/>
            <a:ext cx="1066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Digital Inputs</a:t>
            </a:r>
          </a:p>
        </p:txBody>
      </p:sp>
      <p:cxnSp>
        <p:nvCxnSpPr>
          <p:cNvPr id="8" name="Straight Connector 7"/>
          <p:cNvCxnSpPr>
            <a:cxnSpLocks noChangeShapeType="1"/>
          </p:cNvCxnSpPr>
          <p:nvPr/>
        </p:nvCxnSpPr>
        <p:spPr bwMode="auto">
          <a:xfrm>
            <a:off x="2752725" y="2184400"/>
            <a:ext cx="1514475" cy="6350"/>
          </a:xfrm>
          <a:prstGeom prst="line">
            <a:avLst/>
          </a:prstGeom>
          <a:noFill/>
          <a:ln w="25400">
            <a:solidFill>
              <a:schemeClr val="tx1"/>
            </a:solidFill>
            <a:round/>
            <a:headEnd/>
            <a:tailEnd type="triangle" w="med" len="med"/>
          </a:ln>
          <a:effectLst>
            <a:outerShdw dist="20000" dir="5400000" rotWithShape="0">
              <a:srgbClr val="808080">
                <a:alpha val="37999"/>
              </a:srgbClr>
            </a:outerShdw>
          </a:effectLst>
        </p:spPr>
      </p:cxnSp>
      <p:sp>
        <p:nvSpPr>
          <p:cNvPr id="9" name="TextBox 8"/>
          <p:cNvSpPr txBox="1"/>
          <p:nvPr/>
        </p:nvSpPr>
        <p:spPr>
          <a:xfrm>
            <a:off x="2657475" y="1628775"/>
            <a:ext cx="1057275" cy="254000"/>
          </a:xfrm>
          <a:prstGeom prst="rect">
            <a:avLst/>
          </a:prstGeom>
          <a:noFill/>
        </p:spPr>
        <p:txBody>
          <a:bodyPr wrap="none">
            <a:spAutoFit/>
          </a:bodyPr>
          <a:lstStyle/>
          <a:p>
            <a:pPr>
              <a:buFontTx/>
              <a:buNone/>
              <a:defRPr/>
            </a:pPr>
            <a:r>
              <a:rPr lang="en-US" sz="1050" dirty="0">
                <a:ea typeface="ＭＳ Ｐゴシック" charset="0"/>
                <a:cs typeface="ＭＳ Ｐゴシック" charset="0"/>
              </a:rPr>
              <a:t>416 channels</a:t>
            </a:r>
          </a:p>
        </p:txBody>
      </p:sp>
      <p:sp>
        <p:nvSpPr>
          <p:cNvPr id="10" name="TextBox 9"/>
          <p:cNvSpPr txBox="1"/>
          <p:nvPr/>
        </p:nvSpPr>
        <p:spPr>
          <a:xfrm>
            <a:off x="2652713" y="1973263"/>
            <a:ext cx="795337" cy="254000"/>
          </a:xfrm>
          <a:prstGeom prst="rect">
            <a:avLst/>
          </a:prstGeom>
          <a:noFill/>
        </p:spPr>
        <p:txBody>
          <a:bodyPr wrap="none">
            <a:spAutoFit/>
          </a:bodyPr>
          <a:lstStyle/>
          <a:p>
            <a:pPr>
              <a:buFontTx/>
              <a:buNone/>
              <a:defRPr/>
            </a:pPr>
            <a:r>
              <a:rPr lang="en-US" sz="1050" dirty="0">
                <a:ea typeface="ＭＳ Ｐゴシック" charset="0"/>
                <a:cs typeface="ＭＳ Ｐゴシック" charset="0"/>
              </a:rPr>
              <a:t>12 words</a:t>
            </a:r>
          </a:p>
        </p:txBody>
      </p:sp>
      <p:sp>
        <p:nvSpPr>
          <p:cNvPr id="11" name="TextBox 10"/>
          <p:cNvSpPr txBox="1"/>
          <p:nvPr/>
        </p:nvSpPr>
        <p:spPr>
          <a:xfrm>
            <a:off x="2649538" y="2411413"/>
            <a:ext cx="1163637" cy="254000"/>
          </a:xfrm>
          <a:prstGeom prst="rect">
            <a:avLst/>
          </a:prstGeom>
          <a:noFill/>
        </p:spPr>
        <p:txBody>
          <a:bodyPr wrap="none">
            <a:spAutoFit/>
          </a:bodyPr>
          <a:lstStyle/>
          <a:p>
            <a:pPr>
              <a:buFontTx/>
              <a:buNone/>
              <a:defRPr/>
            </a:pPr>
            <a:r>
              <a:rPr lang="en-US" sz="1050" dirty="0">
                <a:ea typeface="ＭＳ Ｐゴシック" charset="0"/>
                <a:cs typeface="ＭＳ Ｐゴシック" charset="0"/>
              </a:rPr>
              <a:t>micro seconds</a:t>
            </a:r>
          </a:p>
        </p:txBody>
      </p:sp>
      <p:cxnSp>
        <p:nvCxnSpPr>
          <p:cNvPr id="12" name="Curved Connector 11"/>
          <p:cNvCxnSpPr>
            <a:stCxn id="5" idx="3"/>
          </p:cNvCxnSpPr>
          <p:nvPr/>
        </p:nvCxnSpPr>
        <p:spPr>
          <a:xfrm>
            <a:off x="2692400" y="1825625"/>
            <a:ext cx="1371600" cy="366713"/>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cxnSp>
        <p:nvCxnSpPr>
          <p:cNvPr id="13" name="Curved Connector 12"/>
          <p:cNvCxnSpPr/>
          <p:nvPr/>
        </p:nvCxnSpPr>
        <p:spPr>
          <a:xfrm flipV="1">
            <a:off x="2703513" y="2192338"/>
            <a:ext cx="866775" cy="261937"/>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3810000" y="1927225"/>
            <a:ext cx="571500" cy="254000"/>
          </a:xfrm>
          <a:prstGeom prst="rect">
            <a:avLst/>
          </a:prstGeom>
          <a:noFill/>
        </p:spPr>
        <p:txBody>
          <a:bodyPr wrap="none">
            <a:spAutoFit/>
          </a:bodyPr>
          <a:lstStyle/>
          <a:p>
            <a:pPr>
              <a:buFontTx/>
              <a:buNone/>
              <a:defRPr/>
            </a:pPr>
            <a:r>
              <a:rPr lang="en-US" sz="1050" dirty="0">
                <a:ea typeface="ＭＳ Ｐゴシック" charset="0"/>
                <a:cs typeface="ＭＳ Ｐゴシック" charset="0"/>
              </a:rPr>
              <a:t>FPDP</a:t>
            </a:r>
          </a:p>
        </p:txBody>
      </p:sp>
      <p:sp>
        <p:nvSpPr>
          <p:cNvPr id="15" name="Rectangle 14"/>
          <p:cNvSpPr/>
          <p:nvPr/>
        </p:nvSpPr>
        <p:spPr>
          <a:xfrm>
            <a:off x="4267200" y="1781175"/>
            <a:ext cx="1143000" cy="1266825"/>
          </a:xfrm>
          <a:prstGeom prst="rect">
            <a:avLst/>
          </a:prstGeom>
        </p:spPr>
        <p:style>
          <a:lnRef idx="2">
            <a:schemeClr val="accent6"/>
          </a:lnRef>
          <a:fillRef idx="1">
            <a:schemeClr val="lt1"/>
          </a:fillRef>
          <a:effectRef idx="0">
            <a:schemeClr val="accent6"/>
          </a:effectRef>
          <a:fontRef idx="minor">
            <a:schemeClr val="dk1"/>
          </a:fontRef>
        </p:style>
        <p:txBody>
          <a:bodyPr/>
          <a:lstStyle/>
          <a:p>
            <a:pPr algn="ctr">
              <a:buFontTx/>
              <a:buNone/>
              <a:defRPr/>
            </a:pPr>
            <a:r>
              <a:rPr lang="en-US" dirty="0"/>
              <a:t>Real-Time</a:t>
            </a:r>
          </a:p>
          <a:p>
            <a:pPr algn="ctr">
              <a:buFontTx/>
              <a:buNone/>
              <a:defRPr/>
            </a:pPr>
            <a:r>
              <a:rPr lang="en-US" dirty="0"/>
              <a:t>Computer</a:t>
            </a:r>
          </a:p>
        </p:txBody>
      </p:sp>
      <p:cxnSp>
        <p:nvCxnSpPr>
          <p:cNvPr id="16" name="Straight Connector 15"/>
          <p:cNvCxnSpPr>
            <a:cxnSpLocks noChangeShapeType="1"/>
          </p:cNvCxnSpPr>
          <p:nvPr/>
        </p:nvCxnSpPr>
        <p:spPr bwMode="auto">
          <a:xfrm>
            <a:off x="5410200" y="2211388"/>
            <a:ext cx="695325" cy="3175"/>
          </a:xfrm>
          <a:prstGeom prst="line">
            <a:avLst/>
          </a:prstGeom>
          <a:noFill/>
          <a:ln w="25400">
            <a:solidFill>
              <a:schemeClr val="tx1"/>
            </a:solidFill>
            <a:round/>
            <a:headEnd/>
            <a:tailEnd type="triangle" w="med" len="med"/>
          </a:ln>
          <a:effectLst>
            <a:outerShdw dist="20000" dir="5400000" rotWithShape="0">
              <a:srgbClr val="808080">
                <a:alpha val="37999"/>
              </a:srgbClr>
            </a:outerShdw>
          </a:effectLst>
        </p:spPr>
      </p:cxnSp>
      <p:sp>
        <p:nvSpPr>
          <p:cNvPr id="17" name="Rectangle 16"/>
          <p:cNvSpPr/>
          <p:nvPr/>
        </p:nvSpPr>
        <p:spPr>
          <a:xfrm>
            <a:off x="6167438" y="1676400"/>
            <a:ext cx="1219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PC Links</a:t>
            </a:r>
          </a:p>
        </p:txBody>
      </p:sp>
      <p:sp>
        <p:nvSpPr>
          <p:cNvPr id="18" name="Rectangle 17"/>
          <p:cNvSpPr/>
          <p:nvPr/>
        </p:nvSpPr>
        <p:spPr>
          <a:xfrm>
            <a:off x="6167438" y="2438400"/>
            <a:ext cx="1219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Analog Outputs</a:t>
            </a:r>
          </a:p>
        </p:txBody>
      </p:sp>
      <p:sp>
        <p:nvSpPr>
          <p:cNvPr id="19" name="Rectangle 18"/>
          <p:cNvSpPr/>
          <p:nvPr/>
        </p:nvSpPr>
        <p:spPr>
          <a:xfrm>
            <a:off x="6167438" y="2066925"/>
            <a:ext cx="1219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en-US" sz="1050" dirty="0"/>
              <a:t>Digital Outputs</a:t>
            </a:r>
          </a:p>
        </p:txBody>
      </p:sp>
      <p:sp>
        <p:nvSpPr>
          <p:cNvPr id="20" name="Right Brace 19"/>
          <p:cNvSpPr/>
          <p:nvPr/>
        </p:nvSpPr>
        <p:spPr>
          <a:xfrm>
            <a:off x="7310438" y="1600200"/>
            <a:ext cx="304800" cy="11430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buFontTx/>
              <a:buNone/>
              <a:defRPr/>
            </a:pPr>
            <a:endParaRPr lang="en-US"/>
          </a:p>
        </p:txBody>
      </p:sp>
      <p:sp>
        <p:nvSpPr>
          <p:cNvPr id="21" name="Right Brace 20"/>
          <p:cNvSpPr/>
          <p:nvPr/>
        </p:nvSpPr>
        <p:spPr>
          <a:xfrm flipH="1">
            <a:off x="1320800" y="1600200"/>
            <a:ext cx="304800" cy="10668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buFontTx/>
              <a:buNone/>
              <a:defRPr/>
            </a:pPr>
            <a:endParaRPr lang="en-US"/>
          </a:p>
        </p:txBody>
      </p:sp>
      <p:sp>
        <p:nvSpPr>
          <p:cNvPr id="22" name="TextBox 21"/>
          <p:cNvSpPr txBox="1"/>
          <p:nvPr/>
        </p:nvSpPr>
        <p:spPr>
          <a:xfrm>
            <a:off x="5405438" y="1981200"/>
            <a:ext cx="571500" cy="254000"/>
          </a:xfrm>
          <a:prstGeom prst="rect">
            <a:avLst/>
          </a:prstGeom>
          <a:noFill/>
        </p:spPr>
        <p:txBody>
          <a:bodyPr wrap="none">
            <a:spAutoFit/>
          </a:bodyPr>
          <a:lstStyle/>
          <a:p>
            <a:pPr>
              <a:buFontTx/>
              <a:buNone/>
              <a:defRPr/>
            </a:pPr>
            <a:r>
              <a:rPr lang="en-US" sz="1050" dirty="0">
                <a:ea typeface="ＭＳ Ｐゴシック" charset="0"/>
                <a:cs typeface="ＭＳ Ｐゴシック" charset="0"/>
              </a:rPr>
              <a:t>FPDP</a:t>
            </a:r>
          </a:p>
        </p:txBody>
      </p:sp>
      <p:sp>
        <p:nvSpPr>
          <p:cNvPr id="60438" name="TextBox 22"/>
          <p:cNvSpPr txBox="1">
            <a:spLocks noChangeArrowheads="1"/>
          </p:cNvSpPr>
          <p:nvPr/>
        </p:nvSpPr>
        <p:spPr bwMode="auto">
          <a:xfrm>
            <a:off x="-131763" y="1216025"/>
            <a:ext cx="1766888" cy="2492375"/>
          </a:xfrm>
          <a:prstGeom prst="rect">
            <a:avLst/>
          </a:prstGeom>
          <a:noFill/>
          <a:ln w="9525">
            <a:noFill/>
            <a:miter lim="800000"/>
            <a:headEnd/>
            <a:tailEnd/>
          </a:ln>
        </p:spPr>
        <p:txBody>
          <a:bodyPr>
            <a:spAutoFit/>
          </a:bodyPr>
          <a:lstStyle/>
          <a:p>
            <a:pPr algn="ctr">
              <a:buFontTx/>
              <a:buNone/>
            </a:pPr>
            <a:r>
              <a:rPr lang="en-US" b="0" i="0" u="sng"/>
              <a:t>Analog Inputs </a:t>
            </a:r>
          </a:p>
          <a:p>
            <a:pPr algn="ctr">
              <a:buFontTx/>
              <a:buNone/>
            </a:pPr>
            <a:r>
              <a:rPr lang="en-US" b="0" i="0"/>
              <a:t>Coil Currents</a:t>
            </a:r>
          </a:p>
          <a:p>
            <a:pPr algn="ctr">
              <a:buFontTx/>
              <a:buNone/>
            </a:pPr>
            <a:r>
              <a:rPr lang="en-US" b="0" i="0"/>
              <a:t> Power Supplies</a:t>
            </a:r>
          </a:p>
          <a:p>
            <a:pPr algn="ctr">
              <a:buFontTx/>
              <a:buNone/>
            </a:pPr>
            <a:r>
              <a:rPr lang="en-US" b="0" i="0"/>
              <a:t> Magnetics</a:t>
            </a:r>
          </a:p>
          <a:p>
            <a:pPr algn="ctr">
              <a:buFontTx/>
              <a:buNone/>
            </a:pPr>
            <a:r>
              <a:rPr lang="en-US" b="0" i="0">
                <a:solidFill>
                  <a:srgbClr val="FF0000"/>
                </a:solidFill>
              </a:rPr>
              <a:t>(including upgrades)</a:t>
            </a:r>
          </a:p>
          <a:p>
            <a:pPr algn="ctr">
              <a:buFontTx/>
              <a:buNone/>
            </a:pPr>
            <a:r>
              <a:rPr lang="en-US" b="0" i="0"/>
              <a:t> Neutral Beams</a:t>
            </a:r>
          </a:p>
          <a:p>
            <a:pPr algn="ctr">
              <a:buFontTx/>
              <a:buNone/>
            </a:pPr>
            <a:r>
              <a:rPr lang="en-US" b="0" i="0">
                <a:solidFill>
                  <a:srgbClr val="FF0000"/>
                </a:solidFill>
              </a:rPr>
              <a:t>(1</a:t>
            </a:r>
            <a:r>
              <a:rPr lang="en-US" b="0" i="0" baseline="30000">
                <a:solidFill>
                  <a:srgbClr val="FF0000"/>
                </a:solidFill>
              </a:rPr>
              <a:t>st</a:t>
            </a:r>
            <a:r>
              <a:rPr lang="en-US" b="0" i="0">
                <a:solidFill>
                  <a:srgbClr val="FF0000"/>
                </a:solidFill>
              </a:rPr>
              <a:t> and 2</a:t>
            </a:r>
            <a:r>
              <a:rPr lang="en-US" b="0" i="0" baseline="30000">
                <a:solidFill>
                  <a:srgbClr val="FF0000"/>
                </a:solidFill>
              </a:rPr>
              <a:t>nd</a:t>
            </a:r>
            <a:r>
              <a:rPr lang="en-US" b="0" i="0">
                <a:solidFill>
                  <a:srgbClr val="FF0000"/>
                </a:solidFill>
              </a:rPr>
              <a:t> BLs)</a:t>
            </a:r>
          </a:p>
          <a:p>
            <a:pPr algn="ctr">
              <a:buFontTx/>
              <a:buNone/>
            </a:pPr>
            <a:r>
              <a:rPr lang="en-US" b="0" i="0"/>
              <a:t> Gas Injection</a:t>
            </a:r>
          </a:p>
          <a:p>
            <a:pPr algn="ctr">
              <a:buFontTx/>
              <a:buNone/>
            </a:pPr>
            <a:r>
              <a:rPr lang="en-US" b="0" i="0"/>
              <a:t> Vacuum</a:t>
            </a:r>
          </a:p>
          <a:p>
            <a:pPr algn="ctr">
              <a:buFontTx/>
              <a:buNone/>
            </a:pPr>
            <a:r>
              <a:rPr lang="en-US" b="0" i="0"/>
              <a:t>Rotation data</a:t>
            </a:r>
          </a:p>
          <a:p>
            <a:pPr algn="ctr">
              <a:buFontTx/>
              <a:buNone/>
            </a:pPr>
            <a:r>
              <a:rPr lang="en-US" b="0" i="0"/>
              <a:t>Pitch angle data</a:t>
            </a:r>
          </a:p>
        </p:txBody>
      </p:sp>
      <p:sp>
        <p:nvSpPr>
          <p:cNvPr id="60439" name="TextBox 23"/>
          <p:cNvSpPr txBox="1">
            <a:spLocks noChangeArrowheads="1"/>
          </p:cNvSpPr>
          <p:nvPr/>
        </p:nvSpPr>
        <p:spPr bwMode="auto">
          <a:xfrm>
            <a:off x="7513638" y="1624013"/>
            <a:ext cx="1593850" cy="1163637"/>
          </a:xfrm>
          <a:prstGeom prst="rect">
            <a:avLst/>
          </a:prstGeom>
          <a:noFill/>
          <a:ln w="9525">
            <a:noFill/>
            <a:miter lim="800000"/>
            <a:headEnd/>
            <a:tailEnd/>
          </a:ln>
        </p:spPr>
        <p:txBody>
          <a:bodyPr wrap="none">
            <a:spAutoFit/>
          </a:bodyPr>
          <a:lstStyle/>
          <a:p>
            <a:pPr algn="ctr">
              <a:buFontTx/>
              <a:buNone/>
            </a:pPr>
            <a:r>
              <a:rPr lang="en-US"/>
              <a:t>  Power Supplies</a:t>
            </a:r>
          </a:p>
          <a:p>
            <a:pPr algn="ctr">
              <a:buFontTx/>
              <a:buNone/>
            </a:pPr>
            <a:r>
              <a:rPr lang="en-US">
                <a:solidFill>
                  <a:srgbClr val="FF0000"/>
                </a:solidFill>
              </a:rPr>
              <a:t>(inc. 3 new coils)</a:t>
            </a:r>
          </a:p>
          <a:p>
            <a:pPr algn="ctr">
              <a:buFontTx/>
              <a:buNone/>
            </a:pPr>
            <a:r>
              <a:rPr lang="en-US"/>
              <a:t>  Neutral Beams</a:t>
            </a:r>
          </a:p>
          <a:p>
            <a:pPr algn="ctr">
              <a:buFontTx/>
              <a:buNone/>
            </a:pPr>
            <a:r>
              <a:rPr lang="en-US">
                <a:solidFill>
                  <a:srgbClr val="FF0000"/>
                </a:solidFill>
              </a:rPr>
              <a:t>(including new BL)</a:t>
            </a:r>
          </a:p>
          <a:p>
            <a:pPr algn="ctr">
              <a:buFontTx/>
              <a:buNone/>
            </a:pPr>
            <a:r>
              <a:rPr lang="en-US"/>
              <a:t>  Gas Injection</a:t>
            </a:r>
          </a:p>
        </p:txBody>
      </p:sp>
      <p:cxnSp>
        <p:nvCxnSpPr>
          <p:cNvPr id="25" name="Curved Connector 24"/>
          <p:cNvCxnSpPr>
            <a:endCxn id="17" idx="1"/>
          </p:cNvCxnSpPr>
          <p:nvPr/>
        </p:nvCxnSpPr>
        <p:spPr>
          <a:xfrm flipV="1">
            <a:off x="5710238" y="1790700"/>
            <a:ext cx="457200" cy="419100"/>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cxnSp>
        <p:nvCxnSpPr>
          <p:cNvPr id="26" name="Curved Connector 25"/>
          <p:cNvCxnSpPr/>
          <p:nvPr/>
        </p:nvCxnSpPr>
        <p:spPr>
          <a:xfrm>
            <a:off x="5634038" y="2209800"/>
            <a:ext cx="533400" cy="381000"/>
          </a:xfrm>
          <a:prstGeom prst="curved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sp>
        <p:nvSpPr>
          <p:cNvPr id="60442" name="Rectangle 27"/>
          <p:cNvSpPr>
            <a:spLocks noChangeArrowheads="1"/>
          </p:cNvSpPr>
          <p:nvPr/>
        </p:nvSpPr>
        <p:spPr bwMode="auto">
          <a:xfrm>
            <a:off x="3733800" y="1371600"/>
            <a:ext cx="1570038" cy="276225"/>
          </a:xfrm>
          <a:prstGeom prst="rect">
            <a:avLst/>
          </a:prstGeom>
          <a:noFill/>
          <a:ln w="9525">
            <a:noFill/>
            <a:miter lim="800000"/>
            <a:headEnd/>
            <a:tailEnd/>
          </a:ln>
        </p:spPr>
        <p:txBody>
          <a:bodyPr wrap="none">
            <a:spAutoFit/>
          </a:bodyPr>
          <a:lstStyle/>
          <a:p>
            <a:pPr>
              <a:buFontTx/>
              <a:buNone/>
            </a:pPr>
            <a:r>
              <a:rPr lang="en-US">
                <a:solidFill>
                  <a:srgbClr val="FF0000"/>
                </a:solidFill>
              </a:rPr>
              <a:t> FPDP: 1 </a:t>
            </a:r>
            <a:r>
              <a:rPr lang="en-US">
                <a:solidFill>
                  <a:srgbClr val="FF0000"/>
                </a:solidFill>
                <a:sym typeface="Wingdings" pitchFamily="2" charset="2"/>
              </a:rPr>
              <a:t> 4 links</a:t>
            </a:r>
            <a:endParaRPr lang="en-US">
              <a:solidFill>
                <a:srgbClr val="FF0000"/>
              </a:solidFill>
            </a:endParaRPr>
          </a:p>
        </p:txBody>
      </p:sp>
      <p:sp>
        <p:nvSpPr>
          <p:cNvPr id="60443" name="Rectangle 28"/>
          <p:cNvSpPr>
            <a:spLocks noChangeArrowheads="1"/>
          </p:cNvSpPr>
          <p:nvPr/>
        </p:nvSpPr>
        <p:spPr bwMode="auto">
          <a:xfrm>
            <a:off x="568325" y="3317875"/>
            <a:ext cx="4343400" cy="2676525"/>
          </a:xfrm>
          <a:prstGeom prst="rect">
            <a:avLst/>
          </a:prstGeom>
          <a:noFill/>
          <a:ln w="9525">
            <a:noFill/>
            <a:miter lim="800000"/>
            <a:headEnd/>
            <a:tailEnd/>
          </a:ln>
        </p:spPr>
        <p:txBody>
          <a:bodyPr>
            <a:spAutoFit/>
          </a:bodyPr>
          <a:lstStyle/>
          <a:p>
            <a:pPr algn="ctr">
              <a:buFontTx/>
              <a:buNone/>
            </a:pPr>
            <a:r>
              <a:rPr lang="en-US" b="0" i="0" u="sng">
                <a:solidFill>
                  <a:srgbClr val="FF0000"/>
                </a:solidFill>
              </a:rPr>
              <a:t>Hardware Upgrades </a:t>
            </a:r>
          </a:p>
          <a:p>
            <a:pPr algn="ctr">
              <a:buFontTx/>
              <a:buNone/>
            </a:pPr>
            <a:r>
              <a:rPr lang="en-US" b="0" i="0">
                <a:solidFill>
                  <a:srgbClr val="FF0000"/>
                </a:solidFill>
              </a:rPr>
              <a:t>New computer: cores: 8 </a:t>
            </a:r>
            <a:r>
              <a:rPr lang="en-US" b="0" i="0">
                <a:solidFill>
                  <a:srgbClr val="FF0000"/>
                </a:solidFill>
                <a:sym typeface="Wingdings" pitchFamily="2" charset="2"/>
              </a:rPr>
              <a:t> 32</a:t>
            </a:r>
          </a:p>
          <a:p>
            <a:pPr algn="ctr">
              <a:buFontTx/>
              <a:buNone/>
            </a:pPr>
            <a:r>
              <a:rPr lang="en-US" b="0" i="0">
                <a:solidFill>
                  <a:srgbClr val="FF0000"/>
                </a:solidFill>
                <a:sym typeface="Wingdings" pitchFamily="2" charset="2"/>
              </a:rPr>
              <a:t> Commercial Linux Real-Time operating system &amp; advanced real-time debug tools.</a:t>
            </a:r>
          </a:p>
          <a:p>
            <a:pPr algn="ctr">
              <a:buFontTx/>
              <a:buNone/>
            </a:pPr>
            <a:r>
              <a:rPr lang="en-US" b="0" i="0">
                <a:solidFill>
                  <a:srgbClr val="FF0000"/>
                </a:solidFill>
                <a:sym typeface="Wingdings" pitchFamily="2" charset="2"/>
              </a:rPr>
              <a:t> New quad-port fiber optic FPDP I/O boards.</a:t>
            </a:r>
          </a:p>
          <a:p>
            <a:pPr algn="ctr">
              <a:buFontTx/>
              <a:buNone/>
            </a:pPr>
            <a:r>
              <a:rPr lang="en-US" b="0" i="0" u="sng">
                <a:solidFill>
                  <a:srgbClr val="FF0000"/>
                </a:solidFill>
                <a:sym typeface="Wingdings" pitchFamily="2" charset="2"/>
              </a:rPr>
              <a:t>Software Upgrades</a:t>
            </a:r>
          </a:p>
          <a:p>
            <a:pPr algn="ctr">
              <a:buFontTx/>
              <a:buNone/>
            </a:pPr>
            <a:r>
              <a:rPr lang="en-US" b="0" i="0">
                <a:solidFill>
                  <a:srgbClr val="FF0000"/>
                </a:solidFill>
                <a:sym typeface="Wingdings" pitchFamily="2" charset="2"/>
              </a:rPr>
              <a:t> Ported PPPL code and GA PCS to 64-bit.</a:t>
            </a:r>
          </a:p>
          <a:p>
            <a:pPr algn="ctr">
              <a:buFontTx/>
              <a:buNone/>
            </a:pPr>
            <a:r>
              <a:rPr lang="en-US" b="0" i="0">
                <a:solidFill>
                  <a:srgbClr val="FF0000"/>
                </a:solidFill>
                <a:sym typeface="Wingdings" pitchFamily="2" charset="2"/>
              </a:rPr>
              <a:t> Generate commands for new firing generators .</a:t>
            </a:r>
          </a:p>
          <a:p>
            <a:pPr algn="ctr">
              <a:buFontTx/>
              <a:buNone/>
            </a:pPr>
            <a:r>
              <a:rPr lang="en-US" b="0" i="0">
                <a:solidFill>
                  <a:srgbClr val="FF0000"/>
                </a:solidFill>
                <a:sym typeface="Wingdings" pitchFamily="2" charset="2"/>
              </a:rPr>
              <a:t> Coil Protection (DCPS) functions incorporated in PSRTC.</a:t>
            </a:r>
          </a:p>
          <a:p>
            <a:pPr algn="ctr">
              <a:buFontTx/>
              <a:buNone/>
            </a:pPr>
            <a:r>
              <a:rPr lang="en-US" b="0" i="0">
                <a:solidFill>
                  <a:srgbClr val="FF0000"/>
                </a:solidFill>
                <a:sym typeface="Wingdings" pitchFamily="2" charset="2"/>
              </a:rPr>
              <a:t> Numerous new control algorithms.</a:t>
            </a:r>
          </a:p>
          <a:p>
            <a:pPr algn="ctr">
              <a:buFontTx/>
              <a:buNone/>
            </a:pPr>
            <a:r>
              <a:rPr lang="en-US" b="0" i="0">
                <a:solidFill>
                  <a:srgbClr val="FF0000"/>
                </a:solidFill>
                <a:sym typeface="Wingdings" pitchFamily="2" charset="2"/>
              </a:rPr>
              <a:t> PCS algorithms re-written using GA format.</a:t>
            </a:r>
          </a:p>
          <a:p>
            <a:pPr algn="ctr">
              <a:buFontTx/>
              <a:buNone/>
            </a:pPr>
            <a:r>
              <a:rPr lang="en-US" b="0" i="0">
                <a:solidFill>
                  <a:srgbClr val="FF0000"/>
                </a:solidFill>
                <a:sym typeface="Wingdings" pitchFamily="2" charset="2"/>
              </a:rPr>
              <a:t> PSRTC to be re-written.</a:t>
            </a:r>
          </a:p>
        </p:txBody>
      </p:sp>
      <p:sp>
        <p:nvSpPr>
          <p:cNvPr id="60444" name="Rectangle 29"/>
          <p:cNvSpPr>
            <a:spLocks noChangeArrowheads="1"/>
          </p:cNvSpPr>
          <p:nvPr/>
        </p:nvSpPr>
        <p:spPr bwMode="auto">
          <a:xfrm>
            <a:off x="6243638" y="884238"/>
            <a:ext cx="1938337" cy="646112"/>
          </a:xfrm>
          <a:prstGeom prst="rect">
            <a:avLst/>
          </a:prstGeom>
          <a:noFill/>
          <a:ln w="9525">
            <a:noFill/>
            <a:miter lim="800000"/>
            <a:headEnd/>
            <a:tailEnd/>
          </a:ln>
        </p:spPr>
        <p:txBody>
          <a:bodyPr>
            <a:spAutoFit/>
          </a:bodyPr>
          <a:lstStyle/>
          <a:p>
            <a:pPr>
              <a:buFontTx/>
              <a:buNone/>
            </a:pPr>
            <a:r>
              <a:rPr lang="en-US">
                <a:solidFill>
                  <a:srgbClr val="FF0000"/>
                </a:solidFill>
              </a:rPr>
              <a:t> PC Links replaced with much faster </a:t>
            </a:r>
            <a:r>
              <a:rPr lang="en-US" altLang="en-US">
                <a:solidFill>
                  <a:srgbClr val="FF0000"/>
                </a:solidFill>
              </a:rPr>
              <a:t>“</a:t>
            </a:r>
            <a:r>
              <a:rPr lang="en-US">
                <a:solidFill>
                  <a:srgbClr val="FF0000"/>
                </a:solidFill>
              </a:rPr>
              <a:t>Firing Generator</a:t>
            </a:r>
            <a:r>
              <a:rPr lang="en-US" altLang="en-US">
                <a:solidFill>
                  <a:srgbClr val="FF0000"/>
                </a:solidFill>
              </a:rPr>
              <a:t>”</a:t>
            </a:r>
            <a:r>
              <a:rPr lang="en-US">
                <a:solidFill>
                  <a:srgbClr val="FF0000"/>
                </a:solidFill>
              </a:rPr>
              <a:t> Serial Links</a:t>
            </a:r>
          </a:p>
        </p:txBody>
      </p:sp>
      <p:sp>
        <p:nvSpPr>
          <p:cNvPr id="60445" name="Rectangle 30"/>
          <p:cNvSpPr>
            <a:spLocks noChangeArrowheads="1"/>
          </p:cNvSpPr>
          <p:nvPr/>
        </p:nvSpPr>
        <p:spPr bwMode="auto">
          <a:xfrm>
            <a:off x="1701800" y="909638"/>
            <a:ext cx="2066925" cy="498475"/>
          </a:xfrm>
          <a:prstGeom prst="rect">
            <a:avLst/>
          </a:prstGeom>
          <a:noFill/>
          <a:ln w="9525">
            <a:noFill/>
            <a:miter lim="800000"/>
            <a:headEnd/>
            <a:tailEnd/>
          </a:ln>
        </p:spPr>
        <p:txBody>
          <a:bodyPr wrap="none">
            <a:spAutoFit/>
          </a:bodyPr>
          <a:lstStyle/>
          <a:p>
            <a:pPr>
              <a:buFontTx/>
              <a:buNone/>
            </a:pPr>
            <a:r>
              <a:rPr lang="en-US">
                <a:solidFill>
                  <a:srgbClr val="FF0000"/>
                </a:solidFill>
              </a:rPr>
              <a:t> Sample rate: </a:t>
            </a:r>
            <a:r>
              <a:rPr lang="en-US" u="sng">
                <a:solidFill>
                  <a:srgbClr val="FF0000"/>
                </a:solidFill>
              </a:rPr>
              <a:t>5 </a:t>
            </a:r>
            <a:r>
              <a:rPr lang="en-US" u="sng">
                <a:solidFill>
                  <a:srgbClr val="FF0000"/>
                </a:solidFill>
                <a:sym typeface="Wingdings" pitchFamily="2" charset="2"/>
              </a:rPr>
              <a:t> 20 KHz</a:t>
            </a:r>
          </a:p>
          <a:p>
            <a:pPr>
              <a:buFontTx/>
              <a:buNone/>
            </a:pPr>
            <a:r>
              <a:rPr lang="en-US">
                <a:solidFill>
                  <a:srgbClr val="FF0000"/>
                </a:solidFill>
                <a:sym typeface="Wingdings" pitchFamily="2" charset="2"/>
              </a:rPr>
              <a:t> Added 32 channels</a:t>
            </a:r>
            <a:endParaRPr lang="en-US">
              <a:solidFill>
                <a:srgbClr val="FF0000"/>
              </a:solidFill>
            </a:endParaRPr>
          </a:p>
        </p:txBody>
      </p:sp>
      <p:cxnSp>
        <p:nvCxnSpPr>
          <p:cNvPr id="33" name="Straight Arrow Connector 32"/>
          <p:cNvCxnSpPr>
            <a:cxnSpLocks noChangeShapeType="1"/>
          </p:cNvCxnSpPr>
          <p:nvPr/>
        </p:nvCxnSpPr>
        <p:spPr bwMode="auto">
          <a:xfrm rot="16200000" flipH="1">
            <a:off x="2085182" y="1470819"/>
            <a:ext cx="304800" cy="147637"/>
          </a:xfrm>
          <a:prstGeom prst="straightConnector1">
            <a:avLst/>
          </a:prstGeom>
          <a:noFill/>
          <a:ln w="25400">
            <a:solidFill>
              <a:schemeClr val="accent2"/>
            </a:solidFill>
            <a:round/>
            <a:headEnd/>
            <a:tailEnd type="arrow" w="med" len="med"/>
          </a:ln>
          <a:effectLst>
            <a:outerShdw dist="20000" dir="5400000" rotWithShape="0">
              <a:srgbClr val="808080">
                <a:alpha val="37999"/>
              </a:srgbClr>
            </a:outerShdw>
          </a:effectLst>
        </p:spPr>
      </p:cxnSp>
      <p:cxnSp>
        <p:nvCxnSpPr>
          <p:cNvPr id="34" name="Straight Arrow Connector 33"/>
          <p:cNvCxnSpPr>
            <a:cxnSpLocks noChangeShapeType="1"/>
          </p:cNvCxnSpPr>
          <p:nvPr/>
        </p:nvCxnSpPr>
        <p:spPr bwMode="auto">
          <a:xfrm flipH="1">
            <a:off x="6777038" y="1371600"/>
            <a:ext cx="228600" cy="304800"/>
          </a:xfrm>
          <a:prstGeom prst="straightConnector1">
            <a:avLst/>
          </a:prstGeom>
          <a:noFill/>
          <a:ln w="25400">
            <a:solidFill>
              <a:schemeClr val="accent2"/>
            </a:solidFill>
            <a:round/>
            <a:headEnd/>
            <a:tailEnd type="arrow" w="med" len="med"/>
          </a:ln>
          <a:effectLst>
            <a:outerShdw dist="20000" dir="5400000" rotWithShape="0">
              <a:srgbClr val="808080">
                <a:alpha val="37999"/>
              </a:srgbClr>
            </a:outerShdw>
          </a:effectLst>
        </p:spPr>
      </p:cxnSp>
      <p:cxnSp>
        <p:nvCxnSpPr>
          <p:cNvPr id="35" name="Straight Arrow Connector 34"/>
          <p:cNvCxnSpPr>
            <a:cxnSpLocks noChangeShapeType="1"/>
          </p:cNvCxnSpPr>
          <p:nvPr/>
        </p:nvCxnSpPr>
        <p:spPr bwMode="auto">
          <a:xfrm flipV="1">
            <a:off x="4038600" y="3048000"/>
            <a:ext cx="609600" cy="609600"/>
          </a:xfrm>
          <a:prstGeom prst="straightConnector1">
            <a:avLst/>
          </a:prstGeom>
          <a:noFill/>
          <a:ln w="25400">
            <a:solidFill>
              <a:schemeClr val="accent2"/>
            </a:solidFill>
            <a:round/>
            <a:headEnd/>
            <a:tailEnd type="arrow" w="med" len="med"/>
          </a:ln>
          <a:effectLst>
            <a:outerShdw dist="20000" dir="5400000" rotWithShape="0">
              <a:srgbClr val="808080">
                <a:alpha val="37999"/>
              </a:srgbClr>
            </a:outerShdw>
          </a:effectLst>
        </p:spPr>
      </p:cxnSp>
      <p:cxnSp>
        <p:nvCxnSpPr>
          <p:cNvPr id="36" name="Straight Arrow Connector 35"/>
          <p:cNvCxnSpPr>
            <a:cxnSpLocks noChangeShapeType="1"/>
          </p:cNvCxnSpPr>
          <p:nvPr/>
        </p:nvCxnSpPr>
        <p:spPr bwMode="auto">
          <a:xfrm flipH="1">
            <a:off x="3962400" y="1600200"/>
            <a:ext cx="152400" cy="381000"/>
          </a:xfrm>
          <a:prstGeom prst="straightConnector1">
            <a:avLst/>
          </a:prstGeom>
          <a:noFill/>
          <a:ln w="25400">
            <a:solidFill>
              <a:schemeClr val="accent2"/>
            </a:solidFill>
            <a:round/>
            <a:headEnd/>
            <a:tailEnd type="arrow" w="med" len="med"/>
          </a:ln>
          <a:effectLst>
            <a:outerShdw dist="20000" dir="5400000" rotWithShape="0">
              <a:srgbClr val="808080">
                <a:alpha val="37999"/>
              </a:srgbClr>
            </a:outerShdw>
          </a:effectLst>
        </p:spPr>
      </p:cxnSp>
      <p:sp>
        <p:nvSpPr>
          <p:cNvPr id="60450" name="Rectangle 36"/>
          <p:cNvSpPr>
            <a:spLocks noChangeArrowheads="1"/>
          </p:cNvSpPr>
          <p:nvPr/>
        </p:nvSpPr>
        <p:spPr bwMode="auto">
          <a:xfrm>
            <a:off x="5364163" y="3662363"/>
            <a:ext cx="3779837" cy="2289175"/>
          </a:xfrm>
          <a:prstGeom prst="rect">
            <a:avLst/>
          </a:prstGeom>
          <a:noFill/>
          <a:ln w="9525">
            <a:noFill/>
            <a:miter lim="800000"/>
            <a:headEnd/>
            <a:tailEnd/>
          </a:ln>
        </p:spPr>
        <p:txBody>
          <a:bodyPr>
            <a:spAutoFit/>
          </a:bodyPr>
          <a:lstStyle/>
          <a:p>
            <a:pPr algn="ctr">
              <a:buFontTx/>
              <a:buNone/>
            </a:pPr>
            <a:r>
              <a:rPr lang="en-US" sz="1400" b="0" i="0" u="sng">
                <a:solidFill>
                  <a:srgbClr val="FF0000"/>
                </a:solidFill>
              </a:rPr>
              <a:t>Physics Algorithms For Development Once Hardware/Software Infrastructure is Complete </a:t>
            </a:r>
          </a:p>
          <a:p>
            <a:pPr algn="ctr">
              <a:buFontTx/>
              <a:buNone/>
            </a:pPr>
            <a:r>
              <a:rPr lang="en-US" sz="1400" b="0" i="0">
                <a:solidFill>
                  <a:srgbClr val="FF0000"/>
                </a:solidFill>
                <a:sym typeface="Wingdings" pitchFamily="2" charset="2"/>
              </a:rPr>
              <a:t> Modified shape control</a:t>
            </a:r>
          </a:p>
          <a:p>
            <a:pPr algn="ctr">
              <a:buFontTx/>
              <a:buNone/>
            </a:pPr>
            <a:r>
              <a:rPr lang="en-US" sz="1400" b="0" i="0">
                <a:solidFill>
                  <a:srgbClr val="FF0000"/>
                </a:solidFill>
                <a:sym typeface="Wingdings" pitchFamily="2" charset="2"/>
              </a:rPr>
              <a:t> Snowflake Control</a:t>
            </a:r>
          </a:p>
          <a:p>
            <a:pPr algn="ctr">
              <a:buFontTx/>
              <a:buNone/>
            </a:pPr>
            <a:r>
              <a:rPr lang="en-US" sz="1400" b="0" i="0">
                <a:solidFill>
                  <a:srgbClr val="FF0000"/>
                </a:solidFill>
                <a:sym typeface="Wingdings" pitchFamily="2" charset="2"/>
              </a:rPr>
              <a:t> Dud Detection &amp; Soft Landings</a:t>
            </a:r>
          </a:p>
          <a:p>
            <a:pPr algn="ctr">
              <a:buFontTx/>
              <a:buNone/>
            </a:pPr>
            <a:r>
              <a:rPr lang="en-US" sz="1400" b="0" i="0">
                <a:solidFill>
                  <a:srgbClr val="FF0000"/>
                </a:solidFill>
                <a:sym typeface="Wingdings" pitchFamily="2" charset="2"/>
              </a:rPr>
              <a:t> Rotation, Current, </a:t>
            </a:r>
            <a:r>
              <a:rPr lang="en-US" sz="1400" b="0" i="0">
                <a:solidFill>
                  <a:srgbClr val="FF0000"/>
                </a:solidFill>
                <a:latin typeface="Symbol" pitchFamily="18" charset="2"/>
                <a:sym typeface="Wingdings" pitchFamily="2" charset="2"/>
              </a:rPr>
              <a:t>b</a:t>
            </a:r>
            <a:r>
              <a:rPr lang="en-US" sz="1400" b="0" i="0" baseline="-25000">
                <a:solidFill>
                  <a:srgbClr val="FF0000"/>
                </a:solidFill>
                <a:sym typeface="Wingdings" pitchFamily="2" charset="2"/>
              </a:rPr>
              <a:t>N</a:t>
            </a:r>
            <a:r>
              <a:rPr lang="en-US" sz="1400" b="0" i="0">
                <a:solidFill>
                  <a:srgbClr val="FF0000"/>
                </a:solidFill>
                <a:sym typeface="Wingdings" pitchFamily="2" charset="2"/>
              </a:rPr>
              <a:t> </a:t>
            </a:r>
          </a:p>
          <a:p>
            <a:pPr algn="ctr">
              <a:buFontTx/>
              <a:buNone/>
            </a:pPr>
            <a:r>
              <a:rPr lang="en-US" sz="1400" b="0" i="0">
                <a:solidFill>
                  <a:srgbClr val="FF0000"/>
                </a:solidFill>
                <a:sym typeface="Wingdings" pitchFamily="2" charset="2"/>
              </a:rPr>
              <a:t>SGI and density control</a:t>
            </a:r>
          </a:p>
          <a:p>
            <a:pPr algn="ctr">
              <a:buFontTx/>
              <a:buNone/>
            </a:pPr>
            <a:r>
              <a:rPr lang="en-US" sz="1400" b="0" i="0">
                <a:solidFill>
                  <a:srgbClr val="FF0000"/>
                </a:solidFill>
                <a:sym typeface="Wingdings" pitchFamily="2" charset="2"/>
              </a:rPr>
              <a:t> new diagnostic algorithms</a:t>
            </a:r>
          </a:p>
        </p:txBody>
      </p:sp>
      <p:cxnSp>
        <p:nvCxnSpPr>
          <p:cNvPr id="42" name="Straight Arrow Connector 41"/>
          <p:cNvCxnSpPr>
            <a:cxnSpLocks noChangeShapeType="1"/>
          </p:cNvCxnSpPr>
          <p:nvPr/>
        </p:nvCxnSpPr>
        <p:spPr bwMode="auto">
          <a:xfrm rot="10800000">
            <a:off x="5241925" y="3119438"/>
            <a:ext cx="782638" cy="487362"/>
          </a:xfrm>
          <a:prstGeom prst="straightConnector1">
            <a:avLst/>
          </a:prstGeom>
          <a:noFill/>
          <a:ln w="25400">
            <a:solidFill>
              <a:schemeClr val="accent2"/>
            </a:solidFill>
            <a:round/>
            <a:headEnd/>
            <a:tailEnd type="arrow" w="med" len="med"/>
          </a:ln>
          <a:effectLst>
            <a:outerShdw dist="20000" dir="5400000" rotWithShape="0">
              <a:srgbClr val="808080">
                <a:alpha val="37999"/>
              </a:srgbClr>
            </a:outerShdw>
          </a:effectLst>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p:cNvPicPr>
          <p:nvPr/>
        </p:nvPicPr>
        <p:blipFill rotWithShape="1">
          <a:blip r:embed="rId2">
            <a:extLst>
              <a:ext uri="{28A0092B-C50C-407E-A947-70E740481C1C}">
                <a14:useLocalDpi xmlns:a14="http://schemas.microsoft.com/office/drawing/2010/main" val="0"/>
              </a:ext>
            </a:extLst>
          </a:blip>
          <a:srcRect l="-1653" t="8835" r="3363" b="8899"/>
          <a:stretch/>
        </p:blipFill>
        <p:spPr bwMode="auto">
          <a:xfrm>
            <a:off x="2001838" y="1773238"/>
            <a:ext cx="5276850" cy="3402012"/>
          </a:xfrm>
          <a:prstGeom prst="rect">
            <a:avLst/>
          </a:prstGeom>
          <a:noFill/>
          <a:ln w="12700" cmpd="sng">
            <a:solidFill>
              <a:schemeClr val="accent5">
                <a:lumMod val="50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Arrow Connector 4"/>
          <p:cNvCxnSpPr>
            <a:cxnSpLocks noChangeShapeType="1"/>
          </p:cNvCxnSpPr>
          <p:nvPr/>
        </p:nvCxnSpPr>
        <p:spPr bwMode="auto">
          <a:xfrm>
            <a:off x="1465263" y="3611563"/>
            <a:ext cx="1714500" cy="1587"/>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cxnSp>
        <p:nvCxnSpPr>
          <p:cNvPr id="6" name="Straight Arrow Connector 5"/>
          <p:cNvCxnSpPr>
            <a:cxnSpLocks noChangeShapeType="1"/>
          </p:cNvCxnSpPr>
          <p:nvPr/>
        </p:nvCxnSpPr>
        <p:spPr bwMode="auto">
          <a:xfrm flipV="1">
            <a:off x="3530600" y="4313238"/>
            <a:ext cx="465138" cy="1325562"/>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cxnSp>
        <p:nvCxnSpPr>
          <p:cNvPr id="7" name="Straight Arrow Connector 6"/>
          <p:cNvCxnSpPr>
            <a:cxnSpLocks noChangeShapeType="1"/>
          </p:cNvCxnSpPr>
          <p:nvPr/>
        </p:nvCxnSpPr>
        <p:spPr bwMode="auto">
          <a:xfrm>
            <a:off x="3030538" y="1557338"/>
            <a:ext cx="873125" cy="1498600"/>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cxnSp>
        <p:nvCxnSpPr>
          <p:cNvPr id="8" name="Straight Arrow Connector 7"/>
          <p:cNvCxnSpPr>
            <a:cxnSpLocks noChangeShapeType="1"/>
          </p:cNvCxnSpPr>
          <p:nvPr/>
        </p:nvCxnSpPr>
        <p:spPr bwMode="auto">
          <a:xfrm>
            <a:off x="4198938" y="1354138"/>
            <a:ext cx="4762" cy="2293937"/>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cxnSp>
        <p:nvCxnSpPr>
          <p:cNvPr id="9" name="Straight Arrow Connector 8"/>
          <p:cNvCxnSpPr>
            <a:cxnSpLocks noChangeShapeType="1"/>
            <a:stCxn id="61449" idx="3"/>
          </p:cNvCxnSpPr>
          <p:nvPr/>
        </p:nvCxnSpPr>
        <p:spPr bwMode="auto">
          <a:xfrm flipV="1">
            <a:off x="1160463" y="3983038"/>
            <a:ext cx="2109787" cy="350837"/>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cxnSp>
        <p:nvCxnSpPr>
          <p:cNvPr id="10" name="Straight Arrow Connector 9"/>
          <p:cNvCxnSpPr>
            <a:cxnSpLocks noChangeShapeType="1"/>
          </p:cNvCxnSpPr>
          <p:nvPr/>
        </p:nvCxnSpPr>
        <p:spPr bwMode="auto">
          <a:xfrm>
            <a:off x="1701800" y="2870200"/>
            <a:ext cx="1312863" cy="381000"/>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sp>
        <p:nvSpPr>
          <p:cNvPr id="61448" name="TextBox 12"/>
          <p:cNvSpPr txBox="1">
            <a:spLocks noChangeArrowheads="1"/>
          </p:cNvSpPr>
          <p:nvPr/>
        </p:nvSpPr>
        <p:spPr bwMode="auto">
          <a:xfrm>
            <a:off x="2332038" y="1184275"/>
            <a:ext cx="1171575" cy="277813"/>
          </a:xfrm>
          <a:prstGeom prst="rect">
            <a:avLst/>
          </a:prstGeom>
          <a:noFill/>
          <a:ln w="12700">
            <a:noFill/>
            <a:miter lim="800000"/>
            <a:headEnd/>
            <a:tailEnd/>
          </a:ln>
        </p:spPr>
        <p:txBody>
          <a:bodyPr wrap="none">
            <a:spAutoFit/>
          </a:bodyPr>
          <a:lstStyle/>
          <a:p>
            <a:pPr>
              <a:buFontTx/>
              <a:buNone/>
            </a:pPr>
            <a:r>
              <a:rPr lang="en-US">
                <a:solidFill>
                  <a:schemeClr val="tx1"/>
                </a:solidFill>
                <a:latin typeface="Arial" pitchFamily="34" charset="0"/>
              </a:rPr>
              <a:t>Upward-Liter</a:t>
            </a:r>
          </a:p>
        </p:txBody>
      </p:sp>
      <p:sp>
        <p:nvSpPr>
          <p:cNvPr id="61449" name="TextBox 14"/>
          <p:cNvSpPr txBox="1">
            <a:spLocks noChangeArrowheads="1"/>
          </p:cNvSpPr>
          <p:nvPr/>
        </p:nvSpPr>
        <p:spPr bwMode="auto">
          <a:xfrm>
            <a:off x="254000" y="4195763"/>
            <a:ext cx="906463" cy="276225"/>
          </a:xfrm>
          <a:prstGeom prst="rect">
            <a:avLst/>
          </a:prstGeom>
          <a:noFill/>
          <a:ln w="12700">
            <a:noFill/>
            <a:miter lim="800000"/>
            <a:headEnd/>
            <a:tailEnd/>
          </a:ln>
        </p:spPr>
        <p:txBody>
          <a:bodyPr wrap="none">
            <a:spAutoFit/>
          </a:bodyPr>
          <a:lstStyle/>
          <a:p>
            <a:pPr>
              <a:buFontTx/>
              <a:buNone/>
            </a:pPr>
            <a:r>
              <a:rPr lang="en-US">
                <a:solidFill>
                  <a:schemeClr val="tx1"/>
                </a:solidFill>
                <a:latin typeface="Arial" pitchFamily="34" charset="0"/>
              </a:rPr>
              <a:t>RF Probe</a:t>
            </a:r>
          </a:p>
        </p:txBody>
      </p:sp>
      <p:sp>
        <p:nvSpPr>
          <p:cNvPr id="61450" name="TextBox 15"/>
          <p:cNvSpPr txBox="1">
            <a:spLocks noChangeArrowheads="1"/>
          </p:cNvSpPr>
          <p:nvPr/>
        </p:nvSpPr>
        <p:spPr bwMode="auto">
          <a:xfrm>
            <a:off x="193675" y="3325813"/>
            <a:ext cx="1196975" cy="498475"/>
          </a:xfrm>
          <a:prstGeom prst="rect">
            <a:avLst/>
          </a:prstGeom>
          <a:noFill/>
          <a:ln w="12700">
            <a:noFill/>
            <a:miter lim="800000"/>
            <a:headEnd/>
            <a:tailEnd/>
          </a:ln>
        </p:spPr>
        <p:txBody>
          <a:bodyPr wrap="none">
            <a:spAutoFit/>
          </a:bodyPr>
          <a:lstStyle/>
          <a:p>
            <a:pPr algn="ctr">
              <a:buFontTx/>
              <a:buNone/>
            </a:pPr>
            <a:r>
              <a:rPr lang="en-US">
                <a:solidFill>
                  <a:schemeClr val="tx1"/>
                </a:solidFill>
                <a:latin typeface="Arial" pitchFamily="34" charset="0"/>
              </a:rPr>
              <a:t>UCLA </a:t>
            </a:r>
          </a:p>
          <a:p>
            <a:pPr algn="ctr">
              <a:buFontTx/>
              <a:buNone/>
            </a:pPr>
            <a:r>
              <a:rPr lang="en-US">
                <a:solidFill>
                  <a:schemeClr val="tx1"/>
                </a:solidFill>
                <a:latin typeface="Arial" pitchFamily="34" charset="0"/>
              </a:rPr>
              <a:t>reflectometer</a:t>
            </a:r>
          </a:p>
        </p:txBody>
      </p:sp>
      <p:sp>
        <p:nvSpPr>
          <p:cNvPr id="61451" name="TextBox 16"/>
          <p:cNvSpPr txBox="1">
            <a:spLocks noChangeArrowheads="1"/>
          </p:cNvSpPr>
          <p:nvPr/>
        </p:nvSpPr>
        <p:spPr bwMode="auto">
          <a:xfrm>
            <a:off x="122238" y="2519363"/>
            <a:ext cx="1430337" cy="498475"/>
          </a:xfrm>
          <a:prstGeom prst="rect">
            <a:avLst/>
          </a:prstGeom>
          <a:noFill/>
          <a:ln w="12700">
            <a:noFill/>
            <a:miter lim="800000"/>
            <a:headEnd/>
            <a:tailEnd/>
          </a:ln>
        </p:spPr>
        <p:txBody>
          <a:bodyPr wrap="none">
            <a:spAutoFit/>
          </a:bodyPr>
          <a:lstStyle/>
          <a:p>
            <a:pPr>
              <a:buFontTx/>
              <a:buNone/>
            </a:pPr>
            <a:r>
              <a:rPr lang="en-US">
                <a:solidFill>
                  <a:schemeClr val="tx1"/>
                </a:solidFill>
                <a:latin typeface="Arial" pitchFamily="34" charset="0"/>
              </a:rPr>
              <a:t>LLNL Re-entrant</a:t>
            </a:r>
          </a:p>
          <a:p>
            <a:pPr>
              <a:buFontTx/>
              <a:buNone/>
            </a:pPr>
            <a:r>
              <a:rPr lang="en-US">
                <a:solidFill>
                  <a:schemeClr val="tx1"/>
                </a:solidFill>
                <a:latin typeface="Arial" pitchFamily="34" charset="0"/>
              </a:rPr>
              <a:t> Visible window</a:t>
            </a:r>
          </a:p>
        </p:txBody>
      </p:sp>
      <p:cxnSp>
        <p:nvCxnSpPr>
          <p:cNvPr id="15" name="Straight Arrow Connector 14"/>
          <p:cNvCxnSpPr>
            <a:cxnSpLocks noChangeShapeType="1"/>
          </p:cNvCxnSpPr>
          <p:nvPr/>
        </p:nvCxnSpPr>
        <p:spPr bwMode="auto">
          <a:xfrm flipV="1">
            <a:off x="1778000" y="4214813"/>
            <a:ext cx="1655763" cy="679450"/>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sp>
        <p:nvSpPr>
          <p:cNvPr id="16" name="TextBox 21"/>
          <p:cNvSpPr txBox="1">
            <a:spLocks noChangeArrowheads="1"/>
          </p:cNvSpPr>
          <p:nvPr/>
        </p:nvSpPr>
        <p:spPr bwMode="auto">
          <a:xfrm>
            <a:off x="296863" y="4832350"/>
            <a:ext cx="1803400" cy="276225"/>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None/>
              <a:defRPr/>
            </a:pPr>
            <a:r>
              <a:rPr lang="en-US" sz="1200" dirty="0" smtClean="0">
                <a:latin typeface="+mn-lt"/>
              </a:rPr>
              <a:t>Li Granular Injector</a:t>
            </a:r>
          </a:p>
        </p:txBody>
      </p:sp>
      <p:cxnSp>
        <p:nvCxnSpPr>
          <p:cNvPr id="17" name="Straight Arrow Connector 16"/>
          <p:cNvCxnSpPr>
            <a:cxnSpLocks noChangeShapeType="1"/>
          </p:cNvCxnSpPr>
          <p:nvPr/>
        </p:nvCxnSpPr>
        <p:spPr bwMode="auto">
          <a:xfrm>
            <a:off x="2235200" y="1625600"/>
            <a:ext cx="1277938" cy="1465263"/>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sp>
        <p:nvSpPr>
          <p:cNvPr id="61455" name="TextBox 26"/>
          <p:cNvSpPr txBox="1">
            <a:spLocks noChangeArrowheads="1"/>
          </p:cNvSpPr>
          <p:nvPr/>
        </p:nvSpPr>
        <p:spPr bwMode="auto">
          <a:xfrm>
            <a:off x="463550" y="1312863"/>
            <a:ext cx="1368425" cy="276225"/>
          </a:xfrm>
          <a:prstGeom prst="rect">
            <a:avLst/>
          </a:prstGeom>
          <a:noFill/>
          <a:ln w="12700">
            <a:noFill/>
            <a:miter lim="800000"/>
            <a:headEnd/>
            <a:tailEnd/>
          </a:ln>
        </p:spPr>
        <p:txBody>
          <a:bodyPr wrap="none">
            <a:spAutoFit/>
          </a:bodyPr>
          <a:lstStyle/>
          <a:p>
            <a:pPr>
              <a:buFontTx/>
              <a:buNone/>
            </a:pPr>
            <a:r>
              <a:rPr lang="en-US">
                <a:solidFill>
                  <a:schemeClr val="tx1"/>
                </a:solidFill>
                <a:latin typeface="Arial" pitchFamily="34" charset="0"/>
              </a:rPr>
              <a:t>IR divertor view</a:t>
            </a:r>
          </a:p>
        </p:txBody>
      </p:sp>
      <p:cxnSp>
        <p:nvCxnSpPr>
          <p:cNvPr id="19" name="Straight Arrow Connector 18"/>
          <p:cNvCxnSpPr>
            <a:cxnSpLocks noChangeShapeType="1"/>
          </p:cNvCxnSpPr>
          <p:nvPr/>
        </p:nvCxnSpPr>
        <p:spPr bwMode="auto">
          <a:xfrm>
            <a:off x="1811338" y="2146300"/>
            <a:ext cx="1770062" cy="1350963"/>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sp>
        <p:nvSpPr>
          <p:cNvPr id="61457" name="TextBox 29"/>
          <p:cNvSpPr txBox="1">
            <a:spLocks noChangeArrowheads="1"/>
          </p:cNvSpPr>
          <p:nvPr/>
        </p:nvSpPr>
        <p:spPr bwMode="auto">
          <a:xfrm>
            <a:off x="122238" y="1817688"/>
            <a:ext cx="1485900" cy="277812"/>
          </a:xfrm>
          <a:prstGeom prst="rect">
            <a:avLst/>
          </a:prstGeom>
          <a:noFill/>
          <a:ln w="12700">
            <a:noFill/>
            <a:miter lim="800000"/>
            <a:headEnd/>
            <a:tailEnd/>
          </a:ln>
        </p:spPr>
        <p:txBody>
          <a:bodyPr wrap="none">
            <a:spAutoFit/>
          </a:bodyPr>
          <a:lstStyle/>
          <a:p>
            <a:pPr>
              <a:buFontTx/>
              <a:buNone/>
            </a:pPr>
            <a:r>
              <a:rPr lang="en-US">
                <a:solidFill>
                  <a:schemeClr val="tx1"/>
                </a:solidFill>
                <a:latin typeface="Arial" pitchFamily="34" charset="0"/>
              </a:rPr>
              <a:t>ORNL IR CS view</a:t>
            </a:r>
          </a:p>
        </p:txBody>
      </p:sp>
      <p:sp>
        <p:nvSpPr>
          <p:cNvPr id="21" name="Rectangle 31"/>
          <p:cNvSpPr>
            <a:spLocks noChangeArrowheads="1"/>
          </p:cNvSpPr>
          <p:nvPr/>
        </p:nvSpPr>
        <p:spPr bwMode="auto">
          <a:xfrm>
            <a:off x="1403350" y="5446713"/>
            <a:ext cx="1009650" cy="276225"/>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buFontTx/>
              <a:buNone/>
              <a:defRPr/>
            </a:pPr>
            <a:r>
              <a:rPr lang="en-US" dirty="0">
                <a:solidFill>
                  <a:schemeClr val="tx1"/>
                </a:solidFill>
                <a:latin typeface="+mn-lt"/>
                <a:ea typeface="ＭＳ Ｐゴシック" charset="0"/>
                <a:cs typeface="ＭＳ Ｐゴシック" charset="0"/>
              </a:rPr>
              <a:t>IR CS view</a:t>
            </a:r>
          </a:p>
        </p:txBody>
      </p:sp>
      <p:cxnSp>
        <p:nvCxnSpPr>
          <p:cNvPr id="22" name="Straight Arrow Connector 21"/>
          <p:cNvCxnSpPr>
            <a:cxnSpLocks noChangeShapeType="1"/>
          </p:cNvCxnSpPr>
          <p:nvPr/>
        </p:nvCxnSpPr>
        <p:spPr bwMode="auto">
          <a:xfrm flipV="1">
            <a:off x="2125663" y="4283075"/>
            <a:ext cx="1146175" cy="1185863"/>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sp>
        <p:nvSpPr>
          <p:cNvPr id="23" name="Rectangle 34"/>
          <p:cNvSpPr>
            <a:spLocks noChangeArrowheads="1"/>
          </p:cNvSpPr>
          <p:nvPr/>
        </p:nvSpPr>
        <p:spPr bwMode="auto">
          <a:xfrm>
            <a:off x="1693863" y="5794375"/>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defRPr/>
            </a:pPr>
            <a:r>
              <a:rPr lang="en-US" dirty="0">
                <a:solidFill>
                  <a:schemeClr val="tx1"/>
                </a:solidFill>
                <a:latin typeface="+mn-lt"/>
                <a:ea typeface="ＭＳ Ｐゴシック" charset="0"/>
                <a:cs typeface="ＭＳ Ｐゴシック" charset="0"/>
              </a:rPr>
              <a:t>ORNL IR </a:t>
            </a:r>
          </a:p>
          <a:p>
            <a:pPr algn="ctr">
              <a:buFontTx/>
              <a:buNone/>
              <a:defRPr/>
            </a:pPr>
            <a:r>
              <a:rPr lang="en-US" dirty="0" err="1">
                <a:solidFill>
                  <a:schemeClr val="tx1"/>
                </a:solidFill>
                <a:latin typeface="+mn-lt"/>
                <a:ea typeface="ＭＳ Ｐゴシック" charset="0"/>
                <a:cs typeface="ＭＳ Ｐゴシック" charset="0"/>
              </a:rPr>
              <a:t>divertor</a:t>
            </a:r>
            <a:r>
              <a:rPr lang="en-US" dirty="0">
                <a:solidFill>
                  <a:schemeClr val="tx1"/>
                </a:solidFill>
                <a:latin typeface="+mn-lt"/>
                <a:ea typeface="ＭＳ Ｐゴシック" charset="0"/>
                <a:cs typeface="ＭＳ Ｐゴシック" charset="0"/>
              </a:rPr>
              <a:t> view</a:t>
            </a:r>
          </a:p>
        </p:txBody>
      </p:sp>
      <p:cxnSp>
        <p:nvCxnSpPr>
          <p:cNvPr id="24" name="Straight Arrow Connector 23"/>
          <p:cNvCxnSpPr>
            <a:cxnSpLocks noChangeShapeType="1"/>
          </p:cNvCxnSpPr>
          <p:nvPr/>
        </p:nvCxnSpPr>
        <p:spPr bwMode="auto">
          <a:xfrm flipV="1">
            <a:off x="2624138" y="4376738"/>
            <a:ext cx="746125" cy="1346200"/>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sp>
        <p:nvSpPr>
          <p:cNvPr id="61462" name="TextBox 38"/>
          <p:cNvSpPr txBox="1">
            <a:spLocks noChangeArrowheads="1"/>
          </p:cNvSpPr>
          <p:nvPr/>
        </p:nvSpPr>
        <p:spPr bwMode="auto">
          <a:xfrm>
            <a:off x="3138488" y="922338"/>
            <a:ext cx="1533525" cy="276225"/>
          </a:xfrm>
          <a:prstGeom prst="rect">
            <a:avLst/>
          </a:prstGeom>
          <a:noFill/>
          <a:ln w="9525">
            <a:noFill/>
            <a:miter lim="800000"/>
            <a:headEnd/>
            <a:tailEnd/>
          </a:ln>
        </p:spPr>
        <p:txBody>
          <a:bodyPr wrap="none">
            <a:spAutoFit/>
          </a:bodyPr>
          <a:lstStyle/>
          <a:p>
            <a:pPr>
              <a:buFontTx/>
              <a:buNone/>
            </a:pPr>
            <a:r>
              <a:rPr lang="en-US">
                <a:solidFill>
                  <a:schemeClr val="tx1"/>
                </a:solidFill>
                <a:latin typeface="Arial" pitchFamily="34" charset="0"/>
              </a:rPr>
              <a:t>UCLA polarimeter</a:t>
            </a:r>
          </a:p>
        </p:txBody>
      </p:sp>
      <p:sp>
        <p:nvSpPr>
          <p:cNvPr id="61463" name="TextBox 41"/>
          <p:cNvSpPr txBox="1">
            <a:spLocks noChangeArrowheads="1"/>
          </p:cNvSpPr>
          <p:nvPr/>
        </p:nvSpPr>
        <p:spPr bwMode="auto">
          <a:xfrm>
            <a:off x="2913063" y="5581650"/>
            <a:ext cx="1311275" cy="276225"/>
          </a:xfrm>
          <a:prstGeom prst="rect">
            <a:avLst/>
          </a:prstGeom>
          <a:noFill/>
          <a:ln w="12700">
            <a:noFill/>
            <a:miter lim="800000"/>
            <a:headEnd/>
            <a:tailEnd/>
          </a:ln>
        </p:spPr>
        <p:txBody>
          <a:bodyPr>
            <a:spAutoFit/>
          </a:bodyPr>
          <a:lstStyle/>
          <a:p>
            <a:pPr>
              <a:buFontTx/>
              <a:buNone/>
            </a:pPr>
            <a:r>
              <a:rPr lang="en-US">
                <a:solidFill>
                  <a:schemeClr val="tx1"/>
                </a:solidFill>
                <a:latin typeface="Arial" pitchFamily="34" charset="0"/>
              </a:rPr>
              <a:t>Laser Blow-off</a:t>
            </a:r>
          </a:p>
        </p:txBody>
      </p:sp>
      <p:cxnSp>
        <p:nvCxnSpPr>
          <p:cNvPr id="42" name="Straight Arrow Connector 41"/>
          <p:cNvCxnSpPr>
            <a:cxnSpLocks noChangeShapeType="1"/>
            <a:stCxn id="61473" idx="0"/>
          </p:cNvCxnSpPr>
          <p:nvPr/>
        </p:nvCxnSpPr>
        <p:spPr bwMode="auto">
          <a:xfrm flipH="1" flipV="1">
            <a:off x="5414963" y="4116388"/>
            <a:ext cx="661987" cy="1541462"/>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cxnSp>
        <p:nvCxnSpPr>
          <p:cNvPr id="43" name="Straight Arrow Connector 42"/>
          <p:cNvCxnSpPr>
            <a:cxnSpLocks noChangeShapeType="1"/>
          </p:cNvCxnSpPr>
          <p:nvPr/>
        </p:nvCxnSpPr>
        <p:spPr bwMode="auto">
          <a:xfrm>
            <a:off x="3582988" y="2543175"/>
            <a:ext cx="1343025" cy="285750"/>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cxnSp>
        <p:nvCxnSpPr>
          <p:cNvPr id="44" name="Straight Arrow Connector 43"/>
          <p:cNvCxnSpPr>
            <a:cxnSpLocks noChangeShapeType="1"/>
          </p:cNvCxnSpPr>
          <p:nvPr/>
        </p:nvCxnSpPr>
        <p:spPr bwMode="auto">
          <a:xfrm flipH="1">
            <a:off x="5799138" y="1290638"/>
            <a:ext cx="138112" cy="1604962"/>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cxnSp>
        <p:nvCxnSpPr>
          <p:cNvPr id="45" name="Straight Arrow Connector 44"/>
          <p:cNvCxnSpPr>
            <a:cxnSpLocks noChangeShapeType="1"/>
          </p:cNvCxnSpPr>
          <p:nvPr/>
        </p:nvCxnSpPr>
        <p:spPr bwMode="auto">
          <a:xfrm>
            <a:off x="4787900" y="1639888"/>
            <a:ext cx="487363" cy="1501775"/>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cxnSp>
        <p:nvCxnSpPr>
          <p:cNvPr id="46" name="Straight Arrow Connector 45"/>
          <p:cNvCxnSpPr>
            <a:cxnSpLocks noChangeShapeType="1"/>
            <a:stCxn id="61474" idx="0"/>
          </p:cNvCxnSpPr>
          <p:nvPr/>
        </p:nvCxnSpPr>
        <p:spPr bwMode="auto">
          <a:xfrm flipV="1">
            <a:off x="5029200" y="3640138"/>
            <a:ext cx="211138" cy="1957387"/>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cxnSp>
        <p:nvCxnSpPr>
          <p:cNvPr id="47" name="Straight Arrow Connector 46"/>
          <p:cNvCxnSpPr>
            <a:cxnSpLocks noChangeShapeType="1"/>
          </p:cNvCxnSpPr>
          <p:nvPr/>
        </p:nvCxnSpPr>
        <p:spPr bwMode="auto">
          <a:xfrm flipH="1">
            <a:off x="5922963" y="1973263"/>
            <a:ext cx="1689100" cy="1438275"/>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cxnSp>
        <p:nvCxnSpPr>
          <p:cNvPr id="48" name="Straight Arrow Connector 47"/>
          <p:cNvCxnSpPr>
            <a:cxnSpLocks noChangeShapeType="1"/>
          </p:cNvCxnSpPr>
          <p:nvPr/>
        </p:nvCxnSpPr>
        <p:spPr bwMode="auto">
          <a:xfrm flipH="1">
            <a:off x="5865813" y="1600200"/>
            <a:ext cx="1111250" cy="1598613"/>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cxnSp>
        <p:nvCxnSpPr>
          <p:cNvPr id="49" name="Straight Arrow Connector 48"/>
          <p:cNvCxnSpPr>
            <a:cxnSpLocks noChangeShapeType="1"/>
          </p:cNvCxnSpPr>
          <p:nvPr/>
        </p:nvCxnSpPr>
        <p:spPr bwMode="auto">
          <a:xfrm flipH="1">
            <a:off x="6472238" y="3309938"/>
            <a:ext cx="1274762" cy="177800"/>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cxnSp>
        <p:nvCxnSpPr>
          <p:cNvPr id="50" name="Straight Arrow Connector 49"/>
          <p:cNvCxnSpPr>
            <a:cxnSpLocks noChangeShapeType="1"/>
            <a:stCxn id="61476" idx="1"/>
          </p:cNvCxnSpPr>
          <p:nvPr/>
        </p:nvCxnSpPr>
        <p:spPr bwMode="auto">
          <a:xfrm flipH="1" flipV="1">
            <a:off x="6405563" y="4017963"/>
            <a:ext cx="1473200" cy="184150"/>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sp>
        <p:nvSpPr>
          <p:cNvPr id="61473" name="TextBox 14"/>
          <p:cNvSpPr txBox="1">
            <a:spLocks noChangeArrowheads="1"/>
          </p:cNvSpPr>
          <p:nvPr/>
        </p:nvSpPr>
        <p:spPr bwMode="auto">
          <a:xfrm>
            <a:off x="5834063" y="5657850"/>
            <a:ext cx="487362" cy="276225"/>
          </a:xfrm>
          <a:prstGeom prst="rect">
            <a:avLst/>
          </a:prstGeom>
          <a:noFill/>
          <a:ln w="12700">
            <a:noFill/>
            <a:miter lim="800000"/>
            <a:headEnd/>
            <a:tailEnd/>
          </a:ln>
        </p:spPr>
        <p:txBody>
          <a:bodyPr wrap="none">
            <a:spAutoFit/>
          </a:bodyPr>
          <a:lstStyle/>
          <a:p>
            <a:pPr>
              <a:buFontTx/>
              <a:buNone/>
            </a:pPr>
            <a:r>
              <a:rPr lang="en-US">
                <a:solidFill>
                  <a:schemeClr val="tx1"/>
                </a:solidFill>
                <a:latin typeface="Arial" pitchFamily="34" charset="0"/>
              </a:rPr>
              <a:t>SGI</a:t>
            </a:r>
          </a:p>
        </p:txBody>
      </p:sp>
      <p:sp>
        <p:nvSpPr>
          <p:cNvPr id="61474" name="TextBox 15"/>
          <p:cNvSpPr txBox="1">
            <a:spLocks noChangeArrowheads="1"/>
          </p:cNvSpPr>
          <p:nvPr/>
        </p:nvSpPr>
        <p:spPr bwMode="auto">
          <a:xfrm>
            <a:off x="4206875" y="5597525"/>
            <a:ext cx="1646238" cy="498475"/>
          </a:xfrm>
          <a:prstGeom prst="rect">
            <a:avLst/>
          </a:prstGeom>
          <a:noFill/>
          <a:ln w="12700">
            <a:noFill/>
            <a:miter lim="800000"/>
            <a:headEnd/>
            <a:tailEnd/>
          </a:ln>
        </p:spPr>
        <p:txBody>
          <a:bodyPr wrap="none">
            <a:spAutoFit/>
          </a:bodyPr>
          <a:lstStyle/>
          <a:p>
            <a:pPr algn="ctr">
              <a:buFontTx/>
              <a:buNone/>
            </a:pPr>
            <a:r>
              <a:rPr lang="en-US">
                <a:solidFill>
                  <a:schemeClr val="tx1"/>
                </a:solidFill>
                <a:latin typeface="Arial" pitchFamily="34" charset="0"/>
              </a:rPr>
              <a:t>Edge Microwave</a:t>
            </a:r>
          </a:p>
          <a:p>
            <a:pPr algn="ctr">
              <a:buFontTx/>
              <a:buNone/>
            </a:pPr>
            <a:r>
              <a:rPr lang="en-US">
                <a:solidFill>
                  <a:schemeClr val="tx1"/>
                </a:solidFill>
                <a:latin typeface="Arial" pitchFamily="34" charset="0"/>
              </a:rPr>
              <a:t>Imaging Diagnostic</a:t>
            </a:r>
          </a:p>
        </p:txBody>
      </p:sp>
      <p:sp>
        <p:nvSpPr>
          <p:cNvPr id="61475" name="TextBox 16"/>
          <p:cNvSpPr txBox="1">
            <a:spLocks noChangeArrowheads="1"/>
          </p:cNvSpPr>
          <p:nvPr/>
        </p:nvSpPr>
        <p:spPr bwMode="auto">
          <a:xfrm>
            <a:off x="4364038" y="1308100"/>
            <a:ext cx="796925" cy="276225"/>
          </a:xfrm>
          <a:prstGeom prst="rect">
            <a:avLst/>
          </a:prstGeom>
          <a:noFill/>
          <a:ln w="12700">
            <a:noFill/>
            <a:miter lim="800000"/>
            <a:headEnd/>
            <a:tailEnd/>
          </a:ln>
        </p:spPr>
        <p:txBody>
          <a:bodyPr wrap="none">
            <a:spAutoFit/>
          </a:bodyPr>
          <a:lstStyle/>
          <a:p>
            <a:pPr>
              <a:buFontTx/>
              <a:buNone/>
            </a:pPr>
            <a:r>
              <a:rPr lang="en-US">
                <a:solidFill>
                  <a:schemeClr val="tx1"/>
                </a:solidFill>
                <a:latin typeface="Arial" pitchFamily="34" charset="0"/>
              </a:rPr>
              <a:t>1D CCD</a:t>
            </a:r>
          </a:p>
        </p:txBody>
      </p:sp>
      <p:sp>
        <p:nvSpPr>
          <p:cNvPr id="61476" name="TextBox 18"/>
          <p:cNvSpPr txBox="1">
            <a:spLocks noChangeArrowheads="1"/>
          </p:cNvSpPr>
          <p:nvPr/>
        </p:nvSpPr>
        <p:spPr bwMode="auto">
          <a:xfrm>
            <a:off x="7878763" y="4064000"/>
            <a:ext cx="581025" cy="276225"/>
          </a:xfrm>
          <a:prstGeom prst="rect">
            <a:avLst/>
          </a:prstGeom>
          <a:noFill/>
          <a:ln w="12700">
            <a:noFill/>
            <a:miter lim="800000"/>
            <a:headEnd/>
            <a:tailEnd/>
          </a:ln>
        </p:spPr>
        <p:txBody>
          <a:bodyPr wrap="none">
            <a:spAutoFit/>
          </a:bodyPr>
          <a:lstStyle/>
          <a:p>
            <a:pPr>
              <a:buFontTx/>
              <a:buNone/>
            </a:pPr>
            <a:r>
              <a:rPr lang="en-US">
                <a:solidFill>
                  <a:schemeClr val="tx1"/>
                </a:solidFill>
                <a:latin typeface="Arial" pitchFamily="34" charset="0"/>
              </a:rPr>
              <a:t>QMB</a:t>
            </a:r>
          </a:p>
        </p:txBody>
      </p:sp>
      <p:sp>
        <p:nvSpPr>
          <p:cNvPr id="61477" name="TextBox 19"/>
          <p:cNvSpPr txBox="1">
            <a:spLocks noChangeArrowheads="1"/>
          </p:cNvSpPr>
          <p:nvPr/>
        </p:nvSpPr>
        <p:spPr bwMode="auto">
          <a:xfrm>
            <a:off x="7586663" y="2981325"/>
            <a:ext cx="1371600" cy="461963"/>
          </a:xfrm>
          <a:prstGeom prst="rect">
            <a:avLst/>
          </a:prstGeom>
          <a:noFill/>
          <a:ln w="9525">
            <a:noFill/>
            <a:miter lim="800000"/>
            <a:headEnd/>
            <a:tailEnd/>
          </a:ln>
        </p:spPr>
        <p:txBody>
          <a:bodyPr>
            <a:spAutoFit/>
          </a:bodyPr>
          <a:lstStyle/>
          <a:p>
            <a:pPr algn="ctr">
              <a:buFontTx/>
              <a:buNone/>
            </a:pPr>
            <a:r>
              <a:rPr lang="en-US">
                <a:solidFill>
                  <a:schemeClr val="tx1"/>
                </a:solidFill>
                <a:latin typeface="Arial" pitchFamily="34" charset="0"/>
              </a:rPr>
              <a:t>Transmission Grating</a:t>
            </a:r>
          </a:p>
        </p:txBody>
      </p:sp>
      <p:sp>
        <p:nvSpPr>
          <p:cNvPr id="61478" name="TextBox 20"/>
          <p:cNvSpPr txBox="1">
            <a:spLocks noChangeArrowheads="1"/>
          </p:cNvSpPr>
          <p:nvPr/>
        </p:nvSpPr>
        <p:spPr bwMode="auto">
          <a:xfrm>
            <a:off x="7624763" y="1760538"/>
            <a:ext cx="982662" cy="277812"/>
          </a:xfrm>
          <a:prstGeom prst="rect">
            <a:avLst/>
          </a:prstGeom>
          <a:noFill/>
          <a:ln w="12700">
            <a:noFill/>
            <a:miter lim="800000"/>
            <a:headEnd/>
            <a:tailEnd/>
          </a:ln>
        </p:spPr>
        <p:txBody>
          <a:bodyPr wrap="none">
            <a:spAutoFit/>
          </a:bodyPr>
          <a:lstStyle/>
          <a:p>
            <a:pPr>
              <a:buFontTx/>
              <a:buNone/>
            </a:pPr>
            <a:r>
              <a:rPr lang="en-US">
                <a:solidFill>
                  <a:schemeClr val="tx1"/>
                </a:solidFill>
                <a:latin typeface="Arial" pitchFamily="34" charset="0"/>
              </a:rPr>
              <a:t>Bolometer</a:t>
            </a:r>
          </a:p>
        </p:txBody>
      </p:sp>
      <p:sp>
        <p:nvSpPr>
          <p:cNvPr id="61479" name="TextBox 21"/>
          <p:cNvSpPr txBox="1">
            <a:spLocks noChangeArrowheads="1"/>
          </p:cNvSpPr>
          <p:nvPr/>
        </p:nvSpPr>
        <p:spPr bwMode="auto">
          <a:xfrm>
            <a:off x="5429250" y="950913"/>
            <a:ext cx="958850" cy="276225"/>
          </a:xfrm>
          <a:prstGeom prst="rect">
            <a:avLst/>
          </a:prstGeom>
          <a:noFill/>
          <a:ln w="9525">
            <a:noFill/>
            <a:miter lim="800000"/>
            <a:headEnd/>
            <a:tailEnd/>
          </a:ln>
        </p:spPr>
        <p:txBody>
          <a:bodyPr wrap="none">
            <a:spAutoFit/>
          </a:bodyPr>
          <a:lstStyle/>
          <a:p>
            <a:pPr>
              <a:buFontTx/>
              <a:buNone/>
            </a:pPr>
            <a:r>
              <a:rPr lang="en-US">
                <a:solidFill>
                  <a:schemeClr val="tx1"/>
                </a:solidFill>
                <a:latin typeface="Arial" pitchFamily="34" charset="0"/>
              </a:rPr>
              <a:t>IR camera</a:t>
            </a:r>
          </a:p>
        </p:txBody>
      </p:sp>
      <p:sp>
        <p:nvSpPr>
          <p:cNvPr id="61480" name="TextBox 22"/>
          <p:cNvSpPr txBox="1">
            <a:spLocks noChangeArrowheads="1"/>
          </p:cNvSpPr>
          <p:nvPr/>
        </p:nvSpPr>
        <p:spPr bwMode="auto">
          <a:xfrm>
            <a:off x="6338888" y="1309688"/>
            <a:ext cx="1611312" cy="277812"/>
          </a:xfrm>
          <a:prstGeom prst="rect">
            <a:avLst/>
          </a:prstGeom>
          <a:noFill/>
          <a:ln w="12700">
            <a:noFill/>
            <a:miter lim="800000"/>
            <a:headEnd/>
            <a:tailEnd/>
          </a:ln>
        </p:spPr>
        <p:txBody>
          <a:bodyPr wrap="none">
            <a:spAutoFit/>
          </a:bodyPr>
          <a:lstStyle/>
          <a:p>
            <a:pPr>
              <a:buFontTx/>
              <a:buNone/>
            </a:pPr>
            <a:r>
              <a:rPr lang="en-US">
                <a:solidFill>
                  <a:schemeClr val="tx1"/>
                </a:solidFill>
                <a:latin typeface="Arial" pitchFamily="34" charset="0"/>
              </a:rPr>
              <a:t>Visible fast camera</a:t>
            </a:r>
          </a:p>
        </p:txBody>
      </p:sp>
      <p:cxnSp>
        <p:nvCxnSpPr>
          <p:cNvPr id="60" name="Straight Arrow Connector 59"/>
          <p:cNvCxnSpPr>
            <a:cxnSpLocks noChangeShapeType="1"/>
          </p:cNvCxnSpPr>
          <p:nvPr/>
        </p:nvCxnSpPr>
        <p:spPr bwMode="auto">
          <a:xfrm flipH="1" flipV="1">
            <a:off x="6096000" y="4537075"/>
            <a:ext cx="693738" cy="1169988"/>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sp>
        <p:nvSpPr>
          <p:cNvPr id="61482" name="TextBox 29"/>
          <p:cNvSpPr txBox="1">
            <a:spLocks noChangeArrowheads="1"/>
          </p:cNvSpPr>
          <p:nvPr/>
        </p:nvSpPr>
        <p:spPr bwMode="auto">
          <a:xfrm>
            <a:off x="7602538" y="4781550"/>
            <a:ext cx="984250" cy="277813"/>
          </a:xfrm>
          <a:prstGeom prst="rect">
            <a:avLst/>
          </a:prstGeom>
          <a:noFill/>
          <a:ln w="12700">
            <a:noFill/>
            <a:miter lim="800000"/>
            <a:headEnd/>
            <a:tailEnd/>
          </a:ln>
        </p:spPr>
        <p:txBody>
          <a:bodyPr wrap="none">
            <a:spAutoFit/>
          </a:bodyPr>
          <a:lstStyle/>
          <a:p>
            <a:pPr>
              <a:buFontTx/>
              <a:buNone/>
            </a:pPr>
            <a:r>
              <a:rPr lang="en-US">
                <a:solidFill>
                  <a:schemeClr val="tx1"/>
                </a:solidFill>
                <a:latin typeface="Arial" pitchFamily="34" charset="0"/>
              </a:rPr>
              <a:t>Bolometer</a:t>
            </a:r>
          </a:p>
        </p:txBody>
      </p:sp>
      <p:sp>
        <p:nvSpPr>
          <p:cNvPr id="61483" name="TextBox 30"/>
          <p:cNvSpPr txBox="1">
            <a:spLocks noChangeArrowheads="1"/>
          </p:cNvSpPr>
          <p:nvPr/>
        </p:nvSpPr>
        <p:spPr bwMode="auto">
          <a:xfrm>
            <a:off x="6503988" y="5713413"/>
            <a:ext cx="958850" cy="276225"/>
          </a:xfrm>
          <a:prstGeom prst="rect">
            <a:avLst/>
          </a:prstGeom>
          <a:noFill/>
          <a:ln w="12700">
            <a:noFill/>
            <a:miter lim="800000"/>
            <a:headEnd/>
            <a:tailEnd/>
          </a:ln>
        </p:spPr>
        <p:txBody>
          <a:bodyPr wrap="none">
            <a:spAutoFit/>
          </a:bodyPr>
          <a:lstStyle/>
          <a:p>
            <a:pPr>
              <a:buFontTx/>
              <a:buNone/>
            </a:pPr>
            <a:r>
              <a:rPr lang="en-US">
                <a:solidFill>
                  <a:schemeClr val="tx1"/>
                </a:solidFill>
                <a:latin typeface="Arial" pitchFamily="34" charset="0"/>
              </a:rPr>
              <a:t>IR camera</a:t>
            </a:r>
          </a:p>
        </p:txBody>
      </p:sp>
      <p:sp>
        <p:nvSpPr>
          <p:cNvPr id="61484" name="TextBox 31"/>
          <p:cNvSpPr txBox="1">
            <a:spLocks noChangeArrowheads="1"/>
          </p:cNvSpPr>
          <p:nvPr/>
        </p:nvSpPr>
        <p:spPr bwMode="auto">
          <a:xfrm>
            <a:off x="7408863" y="5372100"/>
            <a:ext cx="1311275" cy="461963"/>
          </a:xfrm>
          <a:prstGeom prst="rect">
            <a:avLst/>
          </a:prstGeom>
          <a:noFill/>
          <a:ln w="12700">
            <a:noFill/>
            <a:miter lim="800000"/>
            <a:headEnd/>
            <a:tailEnd/>
          </a:ln>
        </p:spPr>
        <p:txBody>
          <a:bodyPr>
            <a:spAutoFit/>
          </a:bodyPr>
          <a:lstStyle/>
          <a:p>
            <a:pPr algn="ctr">
              <a:buFontTx/>
              <a:buNone/>
            </a:pPr>
            <a:r>
              <a:rPr lang="en-US">
                <a:solidFill>
                  <a:schemeClr val="tx1"/>
                </a:solidFill>
                <a:latin typeface="Arial" pitchFamily="34" charset="0"/>
              </a:rPr>
              <a:t>Visible fast camera</a:t>
            </a:r>
          </a:p>
        </p:txBody>
      </p:sp>
      <p:cxnSp>
        <p:nvCxnSpPr>
          <p:cNvPr id="64" name="Straight Arrow Connector 63"/>
          <p:cNvCxnSpPr>
            <a:cxnSpLocks noChangeShapeType="1"/>
          </p:cNvCxnSpPr>
          <p:nvPr/>
        </p:nvCxnSpPr>
        <p:spPr bwMode="auto">
          <a:xfrm flipH="1" flipV="1">
            <a:off x="6223000" y="4508500"/>
            <a:ext cx="1346200" cy="901700"/>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cxnSp>
        <p:nvCxnSpPr>
          <p:cNvPr id="65" name="Straight Arrow Connector 64"/>
          <p:cNvCxnSpPr>
            <a:cxnSpLocks noChangeShapeType="1"/>
            <a:stCxn id="61482" idx="1"/>
          </p:cNvCxnSpPr>
          <p:nvPr/>
        </p:nvCxnSpPr>
        <p:spPr bwMode="auto">
          <a:xfrm flipH="1" flipV="1">
            <a:off x="6076950" y="3903663"/>
            <a:ext cx="1525588" cy="1017587"/>
          </a:xfrm>
          <a:prstGeom prst="straightConnector1">
            <a:avLst/>
          </a:prstGeom>
          <a:noFill/>
          <a:ln w="12700">
            <a:solidFill>
              <a:srgbClr val="32946A"/>
            </a:solidFill>
            <a:round/>
            <a:headEnd/>
            <a:tailEnd type="arrow" w="med" len="med"/>
          </a:ln>
          <a:effectLst>
            <a:outerShdw dist="20000" dir="5400000" rotWithShape="0">
              <a:srgbClr val="808080">
                <a:alpha val="37999"/>
              </a:srgbClr>
            </a:outerShdw>
          </a:effectLst>
        </p:spPr>
      </p:cxnSp>
      <p:sp>
        <p:nvSpPr>
          <p:cNvPr id="61487" name="Rectangle 2"/>
          <p:cNvSpPr txBox="1">
            <a:spLocks noChangeArrowheads="1"/>
          </p:cNvSpPr>
          <p:nvPr/>
        </p:nvSpPr>
        <p:spPr bwMode="auto">
          <a:xfrm>
            <a:off x="0" y="-26988"/>
            <a:ext cx="9144000" cy="954088"/>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spAutoFit/>
          </a:bodyPr>
          <a:lstStyle/>
          <a:p>
            <a:pPr algn="ctr" eaLnBrk="0" hangingPunct="0">
              <a:spcBef>
                <a:spcPct val="0"/>
              </a:spcBef>
              <a:buFontTx/>
              <a:buNone/>
            </a:pPr>
            <a:r>
              <a:rPr lang="en-US" sz="2800" i="0">
                <a:solidFill>
                  <a:srgbClr val="FF0000"/>
                </a:solidFill>
                <a:latin typeface="Arial" pitchFamily="34" charset="0"/>
              </a:rPr>
              <a:t>Detailed facility/diagnostics port design developed </a:t>
            </a:r>
            <a:r>
              <a:rPr lang="en-US" sz="2800" i="0">
                <a:solidFill>
                  <a:srgbClr val="3366FF"/>
                </a:solidFill>
                <a:latin typeface="Calibri" pitchFamily="34" charset="0"/>
              </a:rPr>
              <a:t>Example of Bay I and J Configuration for Day 1</a:t>
            </a:r>
            <a:endParaRPr lang="en-US" sz="2800" i="0">
              <a:solidFill>
                <a:srgbClr val="0723FF"/>
              </a:solidFill>
              <a:latin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descr="TilePhotoLocations"/>
          <p:cNvPicPr>
            <a:picLocks noChangeAspect="1" noChangeArrowheads="1"/>
          </p:cNvPicPr>
          <p:nvPr/>
        </p:nvPicPr>
        <p:blipFill>
          <a:blip r:embed="rId2"/>
          <a:srcRect l="28719" t="13307" r="26337" b="13475"/>
          <a:stretch>
            <a:fillRect/>
          </a:stretch>
        </p:blipFill>
        <p:spPr bwMode="auto">
          <a:xfrm>
            <a:off x="422275" y="1665288"/>
            <a:ext cx="3073400" cy="4314825"/>
          </a:xfrm>
          <a:prstGeom prst="rect">
            <a:avLst/>
          </a:prstGeom>
          <a:noFill/>
          <a:ln w="9525">
            <a:noFill/>
            <a:miter lim="800000"/>
            <a:headEnd/>
            <a:tailEnd/>
          </a:ln>
        </p:spPr>
      </p:pic>
      <p:grpSp>
        <p:nvGrpSpPr>
          <p:cNvPr id="62466" name="Group 8"/>
          <p:cNvGrpSpPr>
            <a:grpSpLocks/>
          </p:cNvGrpSpPr>
          <p:nvPr/>
        </p:nvGrpSpPr>
        <p:grpSpPr bwMode="auto">
          <a:xfrm>
            <a:off x="3490913" y="1538288"/>
            <a:ext cx="2628900" cy="2355850"/>
            <a:chOff x="923926" y="1417638"/>
            <a:chExt cx="3351741" cy="3004105"/>
          </a:xfrm>
        </p:grpSpPr>
        <p:pic>
          <p:nvPicPr>
            <p:cNvPr id="62494" name="Picture 2"/>
            <p:cNvPicPr>
              <a:picLocks noChangeAspect="1" noChangeArrowheads="1"/>
            </p:cNvPicPr>
            <p:nvPr/>
          </p:nvPicPr>
          <p:blipFill>
            <a:blip r:embed="rId3"/>
            <a:srcRect/>
            <a:stretch>
              <a:fillRect/>
            </a:stretch>
          </p:blipFill>
          <p:spPr bwMode="auto">
            <a:xfrm>
              <a:off x="923926" y="1417638"/>
              <a:ext cx="3351741" cy="3004105"/>
            </a:xfrm>
            <a:prstGeom prst="rect">
              <a:avLst/>
            </a:prstGeom>
            <a:noFill/>
            <a:ln w="9525">
              <a:noFill/>
              <a:miter lim="800000"/>
              <a:headEnd/>
              <a:tailEnd/>
            </a:ln>
          </p:spPr>
        </p:pic>
        <p:sp>
          <p:nvSpPr>
            <p:cNvPr id="62495" name="TextBox 10"/>
            <p:cNvSpPr txBox="1">
              <a:spLocks noChangeArrowheads="1"/>
            </p:cNvSpPr>
            <p:nvPr/>
          </p:nvSpPr>
          <p:spPr bwMode="auto">
            <a:xfrm>
              <a:off x="2130338" y="2937925"/>
              <a:ext cx="683904" cy="294329"/>
            </a:xfrm>
            <a:prstGeom prst="rect">
              <a:avLst/>
            </a:prstGeom>
            <a:noFill/>
            <a:ln w="9525">
              <a:noFill/>
              <a:miter lim="800000"/>
              <a:headEnd/>
              <a:tailEnd/>
            </a:ln>
          </p:spPr>
          <p:txBody>
            <a:bodyPr wrap="none">
              <a:spAutoFit/>
            </a:bodyPr>
            <a:lstStyle/>
            <a:p>
              <a:pPr>
                <a:buFontTx/>
                <a:buNone/>
              </a:pPr>
              <a:r>
                <a:rPr lang="en-US" sz="900"/>
                <a:t>PF 1C</a:t>
              </a:r>
            </a:p>
          </p:txBody>
        </p:sp>
        <p:sp>
          <p:nvSpPr>
            <p:cNvPr id="12" name="Oval 11"/>
            <p:cNvSpPr>
              <a:spLocks noChangeArrowheads="1"/>
            </p:cNvSpPr>
            <p:nvPr/>
          </p:nvSpPr>
          <p:spPr bwMode="auto">
            <a:xfrm>
              <a:off x="2464188" y="2624138"/>
              <a:ext cx="779240" cy="591104"/>
            </a:xfrm>
            <a:prstGeom prst="ellipse">
              <a:avLst/>
            </a:prstGeom>
            <a:noFill/>
            <a:ln w="28575">
              <a:solidFill>
                <a:srgbClr val="000000"/>
              </a:solidFill>
              <a:round/>
              <a:headEnd/>
              <a:tailEnd/>
            </a:ln>
            <a:effectLst>
              <a:outerShdw dist="23000" dir="5400000" rotWithShape="0">
                <a:srgbClr val="808080">
                  <a:alpha val="34999"/>
                </a:srgbClr>
              </a:outerShdw>
            </a:effectLst>
          </p:spPr>
          <p:txBody>
            <a:bodyPr anchor="ctr"/>
            <a:lstStyle/>
            <a:p>
              <a:pPr algn="ctr">
                <a:buFontTx/>
                <a:buNone/>
                <a:defRPr/>
              </a:pPr>
              <a:endParaRPr lang="en-US">
                <a:solidFill>
                  <a:schemeClr val="lt1"/>
                </a:solidFill>
                <a:latin typeface="+mn-lt"/>
                <a:ea typeface="+mn-ea"/>
              </a:endParaRPr>
            </a:p>
          </p:txBody>
        </p:sp>
      </p:grpSp>
      <p:grpSp>
        <p:nvGrpSpPr>
          <p:cNvPr id="62467" name="Group 12"/>
          <p:cNvGrpSpPr>
            <a:grpSpLocks/>
          </p:cNvGrpSpPr>
          <p:nvPr/>
        </p:nvGrpSpPr>
        <p:grpSpPr bwMode="auto">
          <a:xfrm>
            <a:off x="3498850" y="3856038"/>
            <a:ext cx="2620963" cy="2414587"/>
            <a:chOff x="4275667" y="1362268"/>
            <a:chExt cx="3319553" cy="3058171"/>
          </a:xfrm>
        </p:grpSpPr>
        <p:grpSp>
          <p:nvGrpSpPr>
            <p:cNvPr id="62486" name="Group 13"/>
            <p:cNvGrpSpPr>
              <a:grpSpLocks/>
            </p:cNvGrpSpPr>
            <p:nvPr/>
          </p:nvGrpSpPr>
          <p:grpSpPr bwMode="auto">
            <a:xfrm>
              <a:off x="4275667" y="1362268"/>
              <a:ext cx="3319553" cy="3058171"/>
              <a:chOff x="2286000" y="1219200"/>
              <a:chExt cx="4838700" cy="4457700"/>
            </a:xfrm>
          </p:grpSpPr>
          <p:grpSp>
            <p:nvGrpSpPr>
              <p:cNvPr id="62488" name="Group 10"/>
              <p:cNvGrpSpPr>
                <a:grpSpLocks/>
              </p:cNvGrpSpPr>
              <p:nvPr/>
            </p:nvGrpSpPr>
            <p:grpSpPr bwMode="auto">
              <a:xfrm>
                <a:off x="2286000" y="1219200"/>
                <a:ext cx="4838700" cy="4457700"/>
                <a:chOff x="2286000" y="1219200"/>
                <a:chExt cx="4838700" cy="4457700"/>
              </a:xfrm>
            </p:grpSpPr>
            <p:pic>
              <p:nvPicPr>
                <p:cNvPr id="62490" name="Picture 2"/>
                <p:cNvPicPr>
                  <a:picLocks noChangeAspect="1" noChangeArrowheads="1"/>
                </p:cNvPicPr>
                <p:nvPr/>
              </p:nvPicPr>
              <p:blipFill>
                <a:blip r:embed="rId4"/>
                <a:srcRect/>
                <a:stretch>
                  <a:fillRect/>
                </a:stretch>
              </p:blipFill>
              <p:spPr bwMode="auto">
                <a:xfrm>
                  <a:off x="2286000" y="1219200"/>
                  <a:ext cx="4838700" cy="4457700"/>
                </a:xfrm>
                <a:prstGeom prst="rect">
                  <a:avLst/>
                </a:prstGeom>
                <a:noFill/>
                <a:ln w="9525">
                  <a:noFill/>
                  <a:miter lim="800000"/>
                  <a:headEnd/>
                  <a:tailEnd/>
                </a:ln>
              </p:spPr>
            </p:pic>
            <p:grpSp>
              <p:nvGrpSpPr>
                <p:cNvPr id="62491" name="Group 9"/>
                <p:cNvGrpSpPr>
                  <a:grpSpLocks/>
                </p:cNvGrpSpPr>
                <p:nvPr/>
              </p:nvGrpSpPr>
              <p:grpSpPr bwMode="auto">
                <a:xfrm>
                  <a:off x="5013057" y="2651502"/>
                  <a:ext cx="630936" cy="732939"/>
                  <a:chOff x="5013057" y="2651502"/>
                  <a:chExt cx="630936" cy="732939"/>
                </a:xfrm>
              </p:grpSpPr>
              <p:sp>
                <p:nvSpPr>
                  <p:cNvPr id="20" name="Rectangle 19"/>
                  <p:cNvSpPr/>
                  <p:nvPr/>
                </p:nvSpPr>
                <p:spPr>
                  <a:xfrm>
                    <a:off x="5011615" y="3156438"/>
                    <a:ext cx="633046"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21" name="Freeform 20"/>
                  <p:cNvSpPr/>
                  <p:nvPr/>
                </p:nvSpPr>
                <p:spPr>
                  <a:xfrm>
                    <a:off x="5037993" y="2652346"/>
                    <a:ext cx="304800" cy="703384"/>
                  </a:xfrm>
                  <a:custGeom>
                    <a:avLst/>
                    <a:gdLst>
                      <a:gd name="connsiteX0" fmla="*/ 0 w 304800"/>
                      <a:gd name="connsiteY0" fmla="*/ 0 h 762000"/>
                      <a:gd name="connsiteX1" fmla="*/ 304800 w 304800"/>
                      <a:gd name="connsiteY1" fmla="*/ 0 h 762000"/>
                      <a:gd name="connsiteX2" fmla="*/ 304800 w 304800"/>
                      <a:gd name="connsiteY2" fmla="*/ 762000 h 762000"/>
                      <a:gd name="connsiteX3" fmla="*/ 0 w 304800"/>
                      <a:gd name="connsiteY3" fmla="*/ 762000 h 762000"/>
                      <a:gd name="connsiteX4" fmla="*/ 0 w 304800"/>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762000">
                        <a:moveTo>
                          <a:pt x="0" y="0"/>
                        </a:moveTo>
                        <a:lnTo>
                          <a:pt x="304800" y="0"/>
                        </a:lnTo>
                        <a:lnTo>
                          <a:pt x="304800" y="762000"/>
                        </a:lnTo>
                        <a:lnTo>
                          <a:pt x="0" y="762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grpSp>
          </p:grpSp>
          <p:sp>
            <p:nvSpPr>
              <p:cNvPr id="17" name="Freeform 16"/>
              <p:cNvSpPr/>
              <p:nvPr/>
            </p:nvSpPr>
            <p:spPr>
              <a:xfrm>
                <a:off x="4191000" y="2453053"/>
                <a:ext cx="301870" cy="457200"/>
              </a:xfrm>
              <a:custGeom>
                <a:avLst/>
                <a:gdLst>
                  <a:gd name="connsiteX0" fmla="*/ 0 w 304800"/>
                  <a:gd name="connsiteY0" fmla="*/ 0 h 762000"/>
                  <a:gd name="connsiteX1" fmla="*/ 304800 w 304800"/>
                  <a:gd name="connsiteY1" fmla="*/ 0 h 762000"/>
                  <a:gd name="connsiteX2" fmla="*/ 304800 w 304800"/>
                  <a:gd name="connsiteY2" fmla="*/ 762000 h 762000"/>
                  <a:gd name="connsiteX3" fmla="*/ 0 w 304800"/>
                  <a:gd name="connsiteY3" fmla="*/ 762000 h 762000"/>
                  <a:gd name="connsiteX4" fmla="*/ 0 w 304800"/>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762000">
                    <a:moveTo>
                      <a:pt x="0" y="0"/>
                    </a:moveTo>
                    <a:lnTo>
                      <a:pt x="304800" y="0"/>
                    </a:lnTo>
                    <a:lnTo>
                      <a:pt x="304800" y="762000"/>
                    </a:lnTo>
                    <a:lnTo>
                      <a:pt x="0" y="762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grpSp>
        <p:sp>
          <p:nvSpPr>
            <p:cNvPr id="62487" name="TextBox 14"/>
            <p:cNvSpPr txBox="1">
              <a:spLocks noChangeArrowheads="1"/>
            </p:cNvSpPr>
            <p:nvPr/>
          </p:nvSpPr>
          <p:spPr bwMode="auto">
            <a:xfrm>
              <a:off x="5494869" y="2932374"/>
              <a:ext cx="630174" cy="272924"/>
            </a:xfrm>
            <a:prstGeom prst="rect">
              <a:avLst/>
            </a:prstGeom>
            <a:noFill/>
            <a:ln w="9525">
              <a:noFill/>
              <a:miter lim="800000"/>
              <a:headEnd/>
              <a:tailEnd/>
            </a:ln>
          </p:spPr>
          <p:txBody>
            <a:bodyPr wrap="none">
              <a:spAutoFit/>
            </a:bodyPr>
            <a:lstStyle/>
            <a:p>
              <a:pPr>
                <a:buFontTx/>
                <a:buNone/>
              </a:pPr>
              <a:r>
                <a:rPr lang="en-US" sz="800"/>
                <a:t>PF 1C</a:t>
              </a:r>
            </a:p>
          </p:txBody>
        </p:sp>
      </p:grpSp>
      <p:sp>
        <p:nvSpPr>
          <p:cNvPr id="62468" name="TextBox 2"/>
          <p:cNvSpPr txBox="1">
            <a:spLocks noChangeArrowheads="1"/>
          </p:cNvSpPr>
          <p:nvPr/>
        </p:nvSpPr>
        <p:spPr bwMode="auto">
          <a:xfrm>
            <a:off x="1014413" y="4900613"/>
            <a:ext cx="823912" cy="276225"/>
          </a:xfrm>
          <a:prstGeom prst="rect">
            <a:avLst/>
          </a:prstGeom>
          <a:noFill/>
          <a:ln w="9525">
            <a:noFill/>
            <a:miter lim="800000"/>
            <a:headEnd/>
            <a:tailEnd/>
          </a:ln>
        </p:spPr>
        <p:txBody>
          <a:bodyPr wrap="none">
            <a:spAutoFit/>
          </a:bodyPr>
          <a:lstStyle/>
          <a:p>
            <a:pPr>
              <a:buFontTx/>
              <a:buNone/>
            </a:pPr>
            <a:r>
              <a:rPr lang="en-US">
                <a:solidFill>
                  <a:srgbClr val="FFFFFF"/>
                </a:solidFill>
              </a:rPr>
              <a:t>CHI Gap</a:t>
            </a:r>
          </a:p>
        </p:txBody>
      </p:sp>
      <p:cxnSp>
        <p:nvCxnSpPr>
          <p:cNvPr id="23" name="Straight Arrow Connector 22"/>
          <p:cNvCxnSpPr>
            <a:cxnSpLocks noChangeShapeType="1"/>
          </p:cNvCxnSpPr>
          <p:nvPr/>
        </p:nvCxnSpPr>
        <p:spPr bwMode="auto">
          <a:xfrm>
            <a:off x="1358900" y="5143500"/>
            <a:ext cx="112713" cy="117475"/>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sp>
        <p:nvSpPr>
          <p:cNvPr id="62470" name="TextBox 23"/>
          <p:cNvSpPr txBox="1">
            <a:spLocks noChangeArrowheads="1"/>
          </p:cNvSpPr>
          <p:nvPr/>
        </p:nvSpPr>
        <p:spPr bwMode="auto">
          <a:xfrm>
            <a:off x="4573588" y="1817688"/>
            <a:ext cx="930275" cy="307975"/>
          </a:xfrm>
          <a:prstGeom prst="rect">
            <a:avLst/>
          </a:prstGeom>
          <a:noFill/>
          <a:ln w="9525">
            <a:noFill/>
            <a:miter lim="800000"/>
            <a:headEnd/>
            <a:tailEnd/>
          </a:ln>
        </p:spPr>
        <p:txBody>
          <a:bodyPr wrap="none">
            <a:spAutoFit/>
          </a:bodyPr>
          <a:lstStyle/>
          <a:p>
            <a:pPr>
              <a:buFontTx/>
              <a:buNone/>
            </a:pPr>
            <a:r>
              <a:rPr lang="en-US" sz="1400"/>
              <a:t>CHI Gap</a:t>
            </a:r>
          </a:p>
        </p:txBody>
      </p:sp>
      <p:sp>
        <p:nvSpPr>
          <p:cNvPr id="62471" name="TextBox 24"/>
          <p:cNvSpPr txBox="1">
            <a:spLocks noChangeArrowheads="1"/>
          </p:cNvSpPr>
          <p:nvPr/>
        </p:nvSpPr>
        <p:spPr bwMode="auto">
          <a:xfrm>
            <a:off x="4549775" y="4138613"/>
            <a:ext cx="931863" cy="306387"/>
          </a:xfrm>
          <a:prstGeom prst="rect">
            <a:avLst/>
          </a:prstGeom>
          <a:noFill/>
          <a:ln w="9525">
            <a:noFill/>
            <a:miter lim="800000"/>
            <a:headEnd/>
            <a:tailEnd/>
          </a:ln>
        </p:spPr>
        <p:txBody>
          <a:bodyPr wrap="none">
            <a:spAutoFit/>
          </a:bodyPr>
          <a:lstStyle/>
          <a:p>
            <a:pPr>
              <a:buFontTx/>
              <a:buNone/>
            </a:pPr>
            <a:r>
              <a:rPr lang="en-US" sz="1400"/>
              <a:t>CHI Gap</a:t>
            </a:r>
          </a:p>
        </p:txBody>
      </p:sp>
      <p:sp>
        <p:nvSpPr>
          <p:cNvPr id="62472" name="TextBox 25"/>
          <p:cNvSpPr txBox="1">
            <a:spLocks noChangeArrowheads="1"/>
          </p:cNvSpPr>
          <p:nvPr/>
        </p:nvSpPr>
        <p:spPr bwMode="auto">
          <a:xfrm>
            <a:off x="2425700" y="4959350"/>
            <a:ext cx="833438" cy="404813"/>
          </a:xfrm>
          <a:prstGeom prst="rect">
            <a:avLst/>
          </a:prstGeom>
          <a:noFill/>
          <a:ln w="9525">
            <a:noFill/>
            <a:miter lim="800000"/>
            <a:headEnd/>
            <a:tailEnd/>
          </a:ln>
        </p:spPr>
        <p:txBody>
          <a:bodyPr wrap="none">
            <a:spAutoFit/>
          </a:bodyPr>
          <a:lstStyle/>
          <a:p>
            <a:pPr>
              <a:lnSpc>
                <a:spcPts val="1038"/>
              </a:lnSpc>
              <a:buFontTx/>
              <a:buNone/>
            </a:pPr>
            <a:r>
              <a:rPr lang="en-US">
                <a:solidFill>
                  <a:srgbClr val="FFFFFF"/>
                </a:solidFill>
              </a:rPr>
              <a:t>In-board</a:t>
            </a:r>
          </a:p>
          <a:p>
            <a:pPr>
              <a:lnSpc>
                <a:spcPts val="1038"/>
              </a:lnSpc>
              <a:buFontTx/>
              <a:buNone/>
            </a:pPr>
            <a:r>
              <a:rPr lang="en-US">
                <a:solidFill>
                  <a:srgbClr val="FFFFFF"/>
                </a:solidFill>
              </a:rPr>
              <a:t>Divertor</a:t>
            </a:r>
          </a:p>
        </p:txBody>
      </p:sp>
      <p:sp>
        <p:nvSpPr>
          <p:cNvPr id="62473" name="TextBox 29"/>
          <p:cNvSpPr txBox="1">
            <a:spLocks noChangeArrowheads="1"/>
          </p:cNvSpPr>
          <p:nvPr/>
        </p:nvSpPr>
        <p:spPr bwMode="auto">
          <a:xfrm>
            <a:off x="938213" y="5321300"/>
            <a:ext cx="963612" cy="404813"/>
          </a:xfrm>
          <a:prstGeom prst="rect">
            <a:avLst/>
          </a:prstGeom>
          <a:noFill/>
          <a:ln w="9525">
            <a:noFill/>
            <a:miter lim="800000"/>
            <a:headEnd/>
            <a:tailEnd/>
          </a:ln>
        </p:spPr>
        <p:txBody>
          <a:bodyPr wrap="none">
            <a:spAutoFit/>
          </a:bodyPr>
          <a:lstStyle/>
          <a:p>
            <a:pPr>
              <a:lnSpc>
                <a:spcPts val="1038"/>
              </a:lnSpc>
              <a:buFontTx/>
              <a:buNone/>
            </a:pPr>
            <a:r>
              <a:rPr lang="en-US">
                <a:solidFill>
                  <a:srgbClr val="FFFFFF"/>
                </a:solidFill>
              </a:rPr>
              <a:t>Out-board</a:t>
            </a:r>
          </a:p>
          <a:p>
            <a:pPr>
              <a:lnSpc>
                <a:spcPts val="1038"/>
              </a:lnSpc>
              <a:buFontTx/>
              <a:buNone/>
            </a:pPr>
            <a:r>
              <a:rPr lang="en-US">
                <a:solidFill>
                  <a:srgbClr val="FFFFFF"/>
                </a:solidFill>
              </a:rPr>
              <a:t>Divertor</a:t>
            </a:r>
          </a:p>
        </p:txBody>
      </p:sp>
      <p:cxnSp>
        <p:nvCxnSpPr>
          <p:cNvPr id="31" name="Straight Arrow Connector 30"/>
          <p:cNvCxnSpPr>
            <a:cxnSpLocks noChangeShapeType="1"/>
          </p:cNvCxnSpPr>
          <p:nvPr/>
        </p:nvCxnSpPr>
        <p:spPr bwMode="auto">
          <a:xfrm flipH="1">
            <a:off x="2425700" y="5260975"/>
            <a:ext cx="290513" cy="127000"/>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cxnSp>
        <p:nvCxnSpPr>
          <p:cNvPr id="33" name="Straight Arrow Connector 32"/>
          <p:cNvCxnSpPr>
            <a:cxnSpLocks noChangeShapeType="1"/>
          </p:cNvCxnSpPr>
          <p:nvPr/>
        </p:nvCxnSpPr>
        <p:spPr bwMode="auto">
          <a:xfrm>
            <a:off x="1511300" y="5641975"/>
            <a:ext cx="112713" cy="119063"/>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sp>
        <p:nvSpPr>
          <p:cNvPr id="62476" name="TextBox 37"/>
          <p:cNvSpPr txBox="1">
            <a:spLocks noChangeArrowheads="1"/>
          </p:cNvSpPr>
          <p:nvPr/>
        </p:nvSpPr>
        <p:spPr bwMode="auto">
          <a:xfrm>
            <a:off x="422275" y="3643313"/>
            <a:ext cx="820738" cy="404812"/>
          </a:xfrm>
          <a:prstGeom prst="rect">
            <a:avLst/>
          </a:prstGeom>
          <a:noFill/>
          <a:ln w="9525">
            <a:noFill/>
            <a:miter lim="800000"/>
            <a:headEnd/>
            <a:tailEnd/>
          </a:ln>
        </p:spPr>
        <p:txBody>
          <a:bodyPr>
            <a:spAutoFit/>
          </a:bodyPr>
          <a:lstStyle/>
          <a:p>
            <a:pPr algn="ctr">
              <a:lnSpc>
                <a:spcPts val="1038"/>
              </a:lnSpc>
              <a:buFontTx/>
              <a:buNone/>
            </a:pPr>
            <a:r>
              <a:rPr lang="en-US">
                <a:solidFill>
                  <a:srgbClr val="FFFFFF"/>
                </a:solidFill>
              </a:rPr>
              <a:t>HHFW</a:t>
            </a:r>
          </a:p>
          <a:p>
            <a:pPr algn="ctr">
              <a:lnSpc>
                <a:spcPts val="1038"/>
              </a:lnSpc>
              <a:buFontTx/>
              <a:buNone/>
            </a:pPr>
            <a:r>
              <a:rPr lang="en-US">
                <a:solidFill>
                  <a:srgbClr val="FFFFFF"/>
                </a:solidFill>
              </a:rPr>
              <a:t>Antenna</a:t>
            </a:r>
          </a:p>
        </p:txBody>
      </p:sp>
      <p:sp>
        <p:nvSpPr>
          <p:cNvPr id="62477" name="TextBox 38"/>
          <p:cNvSpPr txBox="1">
            <a:spLocks noChangeArrowheads="1"/>
          </p:cNvSpPr>
          <p:nvPr/>
        </p:nvSpPr>
        <p:spPr bwMode="auto">
          <a:xfrm>
            <a:off x="1584325" y="2805113"/>
            <a:ext cx="820738" cy="366712"/>
          </a:xfrm>
          <a:prstGeom prst="rect">
            <a:avLst/>
          </a:prstGeom>
          <a:noFill/>
          <a:ln w="9525">
            <a:noFill/>
            <a:miter lim="800000"/>
            <a:headEnd/>
            <a:tailEnd/>
          </a:ln>
        </p:spPr>
        <p:txBody>
          <a:bodyPr>
            <a:spAutoFit/>
          </a:bodyPr>
          <a:lstStyle/>
          <a:p>
            <a:pPr algn="ctr">
              <a:lnSpc>
                <a:spcPts val="1038"/>
              </a:lnSpc>
              <a:buFontTx/>
              <a:buNone/>
            </a:pPr>
            <a:r>
              <a:rPr lang="en-US">
                <a:solidFill>
                  <a:srgbClr val="FFFFFF"/>
                </a:solidFill>
              </a:rPr>
              <a:t>Center Stack</a:t>
            </a:r>
          </a:p>
        </p:txBody>
      </p:sp>
      <p:sp>
        <p:nvSpPr>
          <p:cNvPr id="62478" name="TextBox 39"/>
          <p:cNvSpPr txBox="1">
            <a:spLocks noChangeArrowheads="1"/>
          </p:cNvSpPr>
          <p:nvPr/>
        </p:nvSpPr>
        <p:spPr bwMode="auto">
          <a:xfrm>
            <a:off x="2219325" y="4241800"/>
            <a:ext cx="1149350" cy="501650"/>
          </a:xfrm>
          <a:prstGeom prst="rect">
            <a:avLst/>
          </a:prstGeom>
          <a:noFill/>
          <a:ln w="9525">
            <a:noFill/>
            <a:miter lim="800000"/>
            <a:headEnd/>
            <a:tailEnd/>
          </a:ln>
        </p:spPr>
        <p:txBody>
          <a:bodyPr>
            <a:spAutoFit/>
          </a:bodyPr>
          <a:lstStyle/>
          <a:p>
            <a:pPr algn="ctr">
              <a:lnSpc>
                <a:spcPts val="1038"/>
              </a:lnSpc>
              <a:buFontTx/>
              <a:buNone/>
            </a:pPr>
            <a:r>
              <a:rPr lang="en-US">
                <a:solidFill>
                  <a:srgbClr val="FFFFFF"/>
                </a:solidFill>
              </a:rPr>
              <a:t>Primary Passive Plates</a:t>
            </a:r>
          </a:p>
        </p:txBody>
      </p:sp>
      <p:sp>
        <p:nvSpPr>
          <p:cNvPr id="62479" name="TextBox 40"/>
          <p:cNvSpPr txBox="1">
            <a:spLocks noChangeArrowheads="1"/>
          </p:cNvSpPr>
          <p:nvPr/>
        </p:nvSpPr>
        <p:spPr bwMode="auto">
          <a:xfrm>
            <a:off x="2092325" y="2855913"/>
            <a:ext cx="1149350" cy="501650"/>
          </a:xfrm>
          <a:prstGeom prst="rect">
            <a:avLst/>
          </a:prstGeom>
          <a:noFill/>
          <a:ln w="9525">
            <a:noFill/>
            <a:miter lim="800000"/>
            <a:headEnd/>
            <a:tailEnd/>
          </a:ln>
        </p:spPr>
        <p:txBody>
          <a:bodyPr>
            <a:spAutoFit/>
          </a:bodyPr>
          <a:lstStyle/>
          <a:p>
            <a:pPr algn="ctr">
              <a:lnSpc>
                <a:spcPts val="1038"/>
              </a:lnSpc>
              <a:buFontTx/>
              <a:buNone/>
            </a:pPr>
            <a:r>
              <a:rPr lang="en-US">
                <a:solidFill>
                  <a:srgbClr val="FFFFFF"/>
                </a:solidFill>
              </a:rPr>
              <a:t>Secondary Passive Plates</a:t>
            </a:r>
          </a:p>
        </p:txBody>
      </p:sp>
      <p:sp>
        <p:nvSpPr>
          <p:cNvPr id="62480" name="TextBox 41"/>
          <p:cNvSpPr txBox="1">
            <a:spLocks noChangeArrowheads="1"/>
          </p:cNvSpPr>
          <p:nvPr/>
        </p:nvSpPr>
        <p:spPr bwMode="auto">
          <a:xfrm>
            <a:off x="2073275" y="3633788"/>
            <a:ext cx="1149350" cy="234950"/>
          </a:xfrm>
          <a:prstGeom prst="rect">
            <a:avLst/>
          </a:prstGeom>
          <a:noFill/>
          <a:ln w="9525">
            <a:noFill/>
            <a:miter lim="800000"/>
            <a:headEnd/>
            <a:tailEnd/>
          </a:ln>
        </p:spPr>
        <p:txBody>
          <a:bodyPr>
            <a:spAutoFit/>
          </a:bodyPr>
          <a:lstStyle/>
          <a:p>
            <a:pPr algn="ctr">
              <a:lnSpc>
                <a:spcPts val="1038"/>
              </a:lnSpc>
              <a:buFontTx/>
              <a:buNone/>
            </a:pPr>
            <a:r>
              <a:rPr lang="en-US">
                <a:solidFill>
                  <a:srgbClr val="FFFFFF"/>
                </a:solidFill>
              </a:rPr>
              <a:t>NBI Armor</a:t>
            </a:r>
          </a:p>
        </p:txBody>
      </p:sp>
      <p:sp>
        <p:nvSpPr>
          <p:cNvPr id="62481" name="Content Placeholder 3"/>
          <p:cNvSpPr>
            <a:spLocks noGrp="1"/>
          </p:cNvSpPr>
          <p:nvPr>
            <p:ph idx="1"/>
          </p:nvPr>
        </p:nvSpPr>
        <p:spPr>
          <a:xfrm>
            <a:off x="6188075" y="1604963"/>
            <a:ext cx="2803525" cy="3606800"/>
          </a:xfrm>
        </p:spPr>
        <p:txBody>
          <a:bodyPr/>
          <a:lstStyle/>
          <a:p>
            <a:pPr>
              <a:spcAft>
                <a:spcPts val="1200"/>
              </a:spcAft>
            </a:pPr>
            <a:r>
              <a:rPr lang="en-US" sz="2000" b="1" smtClean="0">
                <a:latin typeface="Helvetica Neue" charset="0"/>
              </a:rPr>
              <a:t>New Gap Overhung Tiles to Provide Necessary Protection</a:t>
            </a:r>
          </a:p>
          <a:p>
            <a:pPr>
              <a:spcAft>
                <a:spcPts val="1200"/>
              </a:spcAft>
            </a:pPr>
            <a:r>
              <a:rPr lang="en-US" sz="2000" b="1" smtClean="0">
                <a:latin typeface="Helvetica Neue" charset="0"/>
              </a:rPr>
              <a:t>Preliminary design completed</a:t>
            </a:r>
          </a:p>
          <a:p>
            <a:pPr>
              <a:spcAft>
                <a:spcPts val="1200"/>
              </a:spcAft>
            </a:pPr>
            <a:r>
              <a:rPr lang="en-US" sz="2000" b="1" smtClean="0">
                <a:latin typeface="Helvetica Neue" charset="0"/>
              </a:rPr>
              <a:t>5 MW/m</a:t>
            </a:r>
            <a:r>
              <a:rPr lang="en-US" sz="2000" b="1" baseline="30000" smtClean="0">
                <a:latin typeface="Helvetica Neue" charset="0"/>
              </a:rPr>
              <a:t>2</a:t>
            </a:r>
            <a:r>
              <a:rPr lang="en-US" sz="2000" b="1" smtClean="0">
                <a:latin typeface="Helvetica Neue" charset="0"/>
              </a:rPr>
              <a:t> for 5 sec tolerable with ATJ but not with Poco TM</a:t>
            </a:r>
          </a:p>
          <a:p>
            <a:pPr>
              <a:spcAft>
                <a:spcPts val="1200"/>
              </a:spcAft>
            </a:pPr>
            <a:r>
              <a:rPr lang="en-US" sz="2000" b="1" smtClean="0">
                <a:latin typeface="Helvetica Neue" charset="0"/>
              </a:rPr>
              <a:t>ATJ graphite tile material secured</a:t>
            </a:r>
          </a:p>
        </p:txBody>
      </p:sp>
      <p:sp>
        <p:nvSpPr>
          <p:cNvPr id="62482" name="TextBox 1"/>
          <p:cNvSpPr txBox="1">
            <a:spLocks noChangeArrowheads="1"/>
          </p:cNvSpPr>
          <p:nvPr/>
        </p:nvSpPr>
        <p:spPr bwMode="auto">
          <a:xfrm>
            <a:off x="4186238" y="1544638"/>
            <a:ext cx="1644650" cy="276225"/>
          </a:xfrm>
          <a:prstGeom prst="rect">
            <a:avLst/>
          </a:prstGeom>
          <a:noFill/>
          <a:ln w="9525">
            <a:noFill/>
            <a:miter lim="800000"/>
            <a:headEnd/>
            <a:tailEnd/>
          </a:ln>
        </p:spPr>
        <p:txBody>
          <a:bodyPr wrap="none">
            <a:spAutoFit/>
          </a:bodyPr>
          <a:lstStyle/>
          <a:p>
            <a:pPr>
              <a:buFontTx/>
              <a:buNone/>
            </a:pPr>
            <a:r>
              <a:rPr lang="en-US" i="0">
                <a:solidFill>
                  <a:srgbClr val="D9133C"/>
                </a:solidFill>
              </a:rPr>
              <a:t>Existing Tile Design</a:t>
            </a:r>
          </a:p>
        </p:txBody>
      </p:sp>
      <p:sp>
        <p:nvSpPr>
          <p:cNvPr id="62483" name="TextBox 34"/>
          <p:cNvSpPr txBox="1">
            <a:spLocks noChangeArrowheads="1"/>
          </p:cNvSpPr>
          <p:nvPr/>
        </p:nvSpPr>
        <p:spPr bwMode="auto">
          <a:xfrm>
            <a:off x="4124325" y="3911600"/>
            <a:ext cx="1738313" cy="276225"/>
          </a:xfrm>
          <a:prstGeom prst="rect">
            <a:avLst/>
          </a:prstGeom>
          <a:noFill/>
          <a:ln w="9525">
            <a:noFill/>
            <a:miter lim="800000"/>
            <a:headEnd/>
            <a:tailEnd/>
          </a:ln>
        </p:spPr>
        <p:txBody>
          <a:bodyPr wrap="none">
            <a:spAutoFit/>
          </a:bodyPr>
          <a:lstStyle/>
          <a:p>
            <a:pPr>
              <a:buFontTx/>
              <a:buNone/>
            </a:pPr>
            <a:r>
              <a:rPr lang="en-US" i="0">
                <a:solidFill>
                  <a:srgbClr val="D9133C"/>
                </a:solidFill>
              </a:rPr>
              <a:t>Improved Tile Design</a:t>
            </a:r>
          </a:p>
        </p:txBody>
      </p:sp>
      <p:sp>
        <p:nvSpPr>
          <p:cNvPr id="4" name="TextBox 3"/>
          <p:cNvSpPr txBox="1"/>
          <p:nvPr/>
        </p:nvSpPr>
        <p:spPr>
          <a:xfrm>
            <a:off x="173038" y="1036638"/>
            <a:ext cx="8797925" cy="368300"/>
          </a:xfrm>
          <a:prstGeom prst="rect">
            <a:avLst/>
          </a:prstGeom>
          <a:solidFill>
            <a:schemeClr val="accent1">
              <a:lumMod val="20000"/>
              <a:lumOff val="80000"/>
            </a:schemeClr>
          </a:solidFill>
          <a:ln>
            <a:solidFill>
              <a:schemeClr val="tx1"/>
            </a:solidFill>
          </a:ln>
        </p:spPr>
        <p:txBody>
          <a:bodyPr wrap="none">
            <a:spAutoFit/>
          </a:bodyPr>
          <a:lstStyle/>
          <a:p>
            <a:pPr>
              <a:buFontTx/>
              <a:buNone/>
              <a:defRPr/>
            </a:pPr>
            <a:r>
              <a:rPr lang="en-US" sz="1800" i="0" dirty="0">
                <a:ea typeface="ＭＳ Ｐゴシック" charset="0"/>
                <a:cs typeface="ＭＳ Ｐゴシック" charset="0"/>
              </a:rPr>
              <a:t>NSTX-U plasma operation may increase the gap area thermal loading by ~ x 10</a:t>
            </a:r>
          </a:p>
        </p:txBody>
      </p:sp>
      <p:sp>
        <p:nvSpPr>
          <p:cNvPr id="62485"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3000"/>
              </a:lnSpc>
              <a:spcBef>
                <a:spcPct val="0"/>
              </a:spcBef>
              <a:buFontTx/>
              <a:buNone/>
            </a:pPr>
            <a:r>
              <a:rPr lang="en-US" sz="2800" i="0">
                <a:solidFill>
                  <a:srgbClr val="FF0000"/>
                </a:solidFill>
                <a:latin typeface="Helvetica Neue" charset="0"/>
              </a:rPr>
              <a:t>Day-1 Plasma Facing Component</a:t>
            </a:r>
          </a:p>
          <a:p>
            <a:pPr algn="ctr" eaLnBrk="0" hangingPunct="0">
              <a:lnSpc>
                <a:spcPts val="3000"/>
              </a:lnSpc>
              <a:spcBef>
                <a:spcPct val="0"/>
              </a:spcBef>
              <a:buFontTx/>
              <a:buNone/>
            </a:pPr>
            <a:r>
              <a:rPr lang="en-US" sz="2400" i="0">
                <a:solidFill>
                  <a:srgbClr val="0723FF"/>
                </a:solidFill>
                <a:latin typeface="Helvetica Neue" charset="0"/>
              </a:rPr>
              <a:t>Improved gap tiles to protect PF1C and Exposed SS surfaces</a:t>
            </a:r>
            <a:endParaRPr lang="en-US" sz="1600" i="0">
              <a:solidFill>
                <a:srgbClr val="FF0000"/>
              </a:solidFill>
              <a:latin typeface="Helvetica Neue"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ontent Placeholder 2"/>
          <p:cNvSpPr>
            <a:spLocks noGrp="1"/>
          </p:cNvSpPr>
          <p:nvPr>
            <p:ph idx="1"/>
          </p:nvPr>
        </p:nvSpPr>
        <p:spPr>
          <a:xfrm>
            <a:off x="139699" y="1123132"/>
            <a:ext cx="5114131" cy="3175000"/>
          </a:xfrm>
        </p:spPr>
        <p:txBody>
          <a:bodyPr/>
          <a:lstStyle/>
          <a:p>
            <a:pPr>
              <a:lnSpc>
                <a:spcPts val="1960"/>
              </a:lnSpc>
              <a:spcAft>
                <a:spcPts val="600"/>
              </a:spcAft>
            </a:pPr>
            <a:r>
              <a:rPr lang="en-US" sz="1800" b="1" dirty="0" smtClean="0"/>
              <a:t>NSTX </a:t>
            </a:r>
            <a:r>
              <a:rPr lang="ja-JP" altLang="en-US" sz="1800" b="1" dirty="0" smtClean="0"/>
              <a:t>“</a:t>
            </a:r>
            <a:r>
              <a:rPr lang="en-US" altLang="ja-JP" sz="1800" b="1" dirty="0" smtClean="0"/>
              <a:t>Snow-flake </a:t>
            </a:r>
            <a:r>
              <a:rPr lang="en-US" altLang="ja-JP" sz="1800" b="1" dirty="0" err="1" smtClean="0"/>
              <a:t>Divertor</a:t>
            </a:r>
            <a:r>
              <a:rPr lang="ja-JP" altLang="en-US" sz="1800" b="1" dirty="0" smtClean="0"/>
              <a:t>”</a:t>
            </a:r>
            <a:r>
              <a:rPr lang="en-US" altLang="ja-JP" sz="1800" b="1" dirty="0" smtClean="0"/>
              <a:t> team won the R&amp;D 100 Award for 2012!  Also featured in Oct. 2012 FES Science Highlights </a:t>
            </a:r>
          </a:p>
          <a:p>
            <a:pPr>
              <a:lnSpc>
                <a:spcPts val="1960"/>
              </a:lnSpc>
              <a:spcAft>
                <a:spcPts val="600"/>
              </a:spcAft>
            </a:pPr>
            <a:r>
              <a:rPr lang="en-US" sz="1800" b="1" dirty="0" smtClean="0"/>
              <a:t>NSTX well represented at PSI, High Temperature Plasma Diagnostic, and EPS meetings.</a:t>
            </a:r>
          </a:p>
          <a:p>
            <a:pPr>
              <a:lnSpc>
                <a:spcPts val="1960"/>
              </a:lnSpc>
              <a:spcAft>
                <a:spcPts val="600"/>
              </a:spcAft>
            </a:pPr>
            <a:r>
              <a:rPr lang="en-US" sz="1800" b="1" dirty="0" smtClean="0"/>
              <a:t>Strong presentations at the IAEA. </a:t>
            </a:r>
            <a:r>
              <a:rPr lang="en-US" sz="1800" b="1" dirty="0" smtClean="0">
                <a:solidFill>
                  <a:srgbClr val="000000"/>
                </a:solidFill>
              </a:rPr>
              <a:t> Most IAEA Presentations (30) given by the NSTX-Team.  Prominent contributions to the post-deadline IAEA papers.</a:t>
            </a:r>
          </a:p>
        </p:txBody>
      </p:sp>
      <p:sp>
        <p:nvSpPr>
          <p:cNvPr id="19459"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lnSpc>
                <a:spcPts val="2600"/>
              </a:lnSpc>
              <a:spcBef>
                <a:spcPct val="0"/>
              </a:spcBef>
              <a:buFontTx/>
              <a:buNone/>
              <a:defRPr/>
            </a:pPr>
            <a:r>
              <a:rPr lang="en-US" sz="2400" i="0" dirty="0">
                <a:solidFill>
                  <a:srgbClr val="FF0000"/>
                </a:solidFill>
                <a:latin typeface="+mn-lt"/>
                <a:ea typeface="ＭＳ Ｐゴシック" charset="0"/>
                <a:cs typeface="ＭＳ Ｐゴシック" charset="0"/>
              </a:rPr>
              <a:t>NSTX-U Research Team Has Been Scientifically Productive</a:t>
            </a:r>
          </a:p>
          <a:p>
            <a:pPr algn="ctr" eaLnBrk="0" hangingPunct="0">
              <a:lnSpc>
                <a:spcPts val="2600"/>
              </a:lnSpc>
              <a:spcBef>
                <a:spcPct val="0"/>
              </a:spcBef>
              <a:buFontTx/>
              <a:buNone/>
              <a:defRPr/>
            </a:pPr>
            <a:r>
              <a:rPr lang="en-US" sz="1800" i="0" dirty="0">
                <a:solidFill>
                  <a:srgbClr val="0723FF"/>
                </a:solidFill>
                <a:latin typeface="+mn-lt"/>
                <a:ea typeface="ＭＳ Ｐゴシック" charset="0"/>
                <a:cs typeface="ＭＳ Ｐゴシック" charset="0"/>
              </a:rPr>
              <a:t>Very Active in Scientific Conferences, Publications, and Collaborations</a:t>
            </a:r>
            <a:endParaRPr lang="en-US" sz="2800" i="0" dirty="0">
              <a:solidFill>
                <a:srgbClr val="0723FF"/>
              </a:solidFill>
              <a:latin typeface="+mn-lt"/>
              <a:ea typeface="ＭＳ Ｐゴシック" charset="0"/>
              <a:cs typeface="ＭＳ Ｐゴシック" charset="0"/>
            </a:endParaRPr>
          </a:p>
        </p:txBody>
      </p:sp>
      <p:sp>
        <p:nvSpPr>
          <p:cNvPr id="3" name="TextBox 2"/>
          <p:cNvSpPr txBox="1"/>
          <p:nvPr/>
        </p:nvSpPr>
        <p:spPr>
          <a:xfrm>
            <a:off x="139700" y="4073733"/>
            <a:ext cx="8483600" cy="2636791"/>
          </a:xfrm>
          <a:prstGeom prst="rect">
            <a:avLst/>
          </a:prstGeom>
          <a:noFill/>
        </p:spPr>
        <p:txBody>
          <a:bodyPr>
            <a:spAutoFit/>
          </a:bodyPr>
          <a:lstStyle/>
          <a:p>
            <a:pPr marL="365760" indent="-365760">
              <a:lnSpc>
                <a:spcPts val="1960"/>
              </a:lnSpc>
              <a:spcBef>
                <a:spcPts val="432"/>
              </a:spcBef>
              <a:spcAft>
                <a:spcPts val="600"/>
              </a:spcAft>
              <a:defRPr/>
            </a:pPr>
            <a:r>
              <a:rPr lang="en-US" sz="1800" i="0" dirty="0">
                <a:solidFill>
                  <a:srgbClr val="000000"/>
                </a:solidFill>
                <a:latin typeface="+mn-lt"/>
                <a:ea typeface="ＭＳ Ｐゴシック" charset="0"/>
                <a:cs typeface="Helvetica Neue"/>
              </a:rPr>
              <a:t>Strong presence at fall APS with 63 presentations.  Three NSTX APS-DPP press releases are available on the web.</a:t>
            </a:r>
          </a:p>
          <a:p>
            <a:pPr marL="365760" indent="-365760">
              <a:lnSpc>
                <a:spcPts val="1960"/>
              </a:lnSpc>
              <a:spcBef>
                <a:spcPts val="432"/>
              </a:spcBef>
              <a:spcAft>
                <a:spcPts val="600"/>
              </a:spcAft>
              <a:defRPr/>
            </a:pPr>
            <a:r>
              <a:rPr lang="en-US" sz="1800" i="0" dirty="0">
                <a:solidFill>
                  <a:srgbClr val="000000"/>
                </a:solidFill>
                <a:latin typeface="+mn-lt"/>
                <a:ea typeface="ＭＳ Ｐゴシック" charset="0"/>
                <a:cs typeface="Helvetica Neue"/>
              </a:rPr>
              <a:t>All of the FY 2012 milestones completed on schedule.</a:t>
            </a:r>
          </a:p>
          <a:p>
            <a:pPr marL="365760" indent="-365760">
              <a:lnSpc>
                <a:spcPts val="1960"/>
              </a:lnSpc>
              <a:spcBef>
                <a:spcPts val="432"/>
              </a:spcBef>
              <a:spcAft>
                <a:spcPts val="600"/>
              </a:spcAft>
              <a:defRPr/>
            </a:pPr>
            <a:r>
              <a:rPr lang="en-US" sz="1800" i="0" dirty="0">
                <a:solidFill>
                  <a:srgbClr val="000000"/>
                </a:solidFill>
                <a:latin typeface="+mn-lt"/>
                <a:ea typeface="ＭＳ Ｐゴシック" charset="0"/>
                <a:cs typeface="Helvetica Neue"/>
              </a:rPr>
              <a:t>Significant collaboration research contributions are being made in diverse science areas by the NSTX-U research team.  A summary is available on the web:  </a:t>
            </a:r>
            <a:r>
              <a:rPr lang="en-US" sz="1800" i="0" dirty="0">
                <a:solidFill>
                  <a:srgbClr val="000000"/>
                </a:solidFill>
                <a:latin typeface="+mn-lt"/>
                <a:ea typeface="ＭＳ Ｐゴシック" charset="0"/>
                <a:cs typeface="Helvetica Neue"/>
                <a:hlinkClick r:id="rId3"/>
              </a:rPr>
              <a:t>http://nstx.pppl.gov/DragNDrop/Collaboration/</a:t>
            </a:r>
            <a:endParaRPr lang="en-US" sz="1800" i="0" dirty="0">
              <a:solidFill>
                <a:srgbClr val="000000"/>
              </a:solidFill>
              <a:latin typeface="+mn-lt"/>
              <a:ea typeface="ＭＳ Ｐゴシック" charset="0"/>
              <a:cs typeface="Helvetica Neue"/>
            </a:endParaRPr>
          </a:p>
          <a:p>
            <a:pPr marL="365760" indent="-365760">
              <a:lnSpc>
                <a:spcPts val="1960"/>
              </a:lnSpc>
              <a:spcBef>
                <a:spcPts val="432"/>
              </a:spcBef>
              <a:spcAft>
                <a:spcPts val="600"/>
              </a:spcAft>
              <a:defRPr/>
            </a:pPr>
            <a:r>
              <a:rPr lang="en-US" sz="1800" i="0" dirty="0">
                <a:solidFill>
                  <a:srgbClr val="000000"/>
                </a:solidFill>
                <a:latin typeface="+mn-lt"/>
                <a:ea typeface="ＭＳ Ｐゴシック" charset="0"/>
                <a:cs typeface="Helvetica Neue"/>
              </a:rPr>
              <a:t>NSTX-U research team published 56 papers in refereed journals in 2012.</a:t>
            </a:r>
          </a:p>
          <a:p>
            <a:pPr marL="365760" indent="-365760">
              <a:lnSpc>
                <a:spcPts val="1960"/>
              </a:lnSpc>
              <a:spcBef>
                <a:spcPts val="432"/>
              </a:spcBef>
              <a:spcAft>
                <a:spcPts val="600"/>
              </a:spcAft>
              <a:defRPr/>
            </a:pPr>
            <a:endParaRPr lang="en-US" sz="1800" i="0" dirty="0">
              <a:solidFill>
                <a:srgbClr val="000000"/>
              </a:solidFill>
              <a:ea typeface="ＭＳ Ｐゴシック" charset="0"/>
              <a:cs typeface="ＭＳ Ｐゴシック" charset="0"/>
            </a:endParaRPr>
          </a:p>
        </p:txBody>
      </p:sp>
      <p:sp>
        <p:nvSpPr>
          <p:cNvPr id="7" name="Slide Number Placeholder 3"/>
          <p:cNvSpPr>
            <a:spLocks noGrp="1"/>
          </p:cNvSpPr>
          <p:nvPr>
            <p:ph type="sldNum" sz="quarter" idx="12"/>
          </p:nvPr>
        </p:nvSpPr>
        <p:spPr>
          <a:xfrm>
            <a:off x="8467725" y="6600825"/>
            <a:ext cx="676275" cy="257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fld id="{72A88544-7078-405B-BAC8-CDEE50E48B39}" type="slidenum">
              <a:rPr lang="en-US" sz="1000"/>
              <a:pPr/>
              <a:t>3</a:t>
            </a:fld>
            <a:endParaRPr lang="en-US" sz="1000"/>
          </a:p>
        </p:txBody>
      </p:sp>
      <p:grpSp>
        <p:nvGrpSpPr>
          <p:cNvPr id="19461" name="Group 8"/>
          <p:cNvGrpSpPr>
            <a:grpSpLocks/>
          </p:cNvGrpSpPr>
          <p:nvPr/>
        </p:nvGrpSpPr>
        <p:grpSpPr bwMode="auto">
          <a:xfrm>
            <a:off x="5240338" y="1055688"/>
            <a:ext cx="3830637" cy="2898775"/>
            <a:chOff x="5240259" y="1055650"/>
            <a:chExt cx="3830810" cy="2898664"/>
          </a:xfrm>
        </p:grpSpPr>
        <p:sp>
          <p:nvSpPr>
            <p:cNvPr id="19462" name="Rectangle 7"/>
            <p:cNvSpPr>
              <a:spLocks noChangeArrowheads="1"/>
            </p:cNvSpPr>
            <p:nvPr/>
          </p:nvSpPr>
          <p:spPr bwMode="auto">
            <a:xfrm>
              <a:off x="5402318" y="2994051"/>
              <a:ext cx="3668751" cy="960263"/>
            </a:xfrm>
            <a:prstGeom prst="rect">
              <a:avLst/>
            </a:prstGeom>
            <a:noFill/>
            <a:ln w="9525">
              <a:noFill/>
              <a:miter lim="800000"/>
              <a:headEnd/>
              <a:tailEnd/>
            </a:ln>
          </p:spPr>
          <p:txBody>
            <a:bodyPr>
              <a:spAutoFit/>
            </a:bodyPr>
            <a:lstStyle/>
            <a:p>
              <a:pPr algn="r">
                <a:lnSpc>
                  <a:spcPct val="90000"/>
                </a:lnSpc>
                <a:buFontTx/>
                <a:buNone/>
              </a:pPr>
              <a:r>
                <a:rPr lang="en-US" i="0">
                  <a:solidFill>
                    <a:schemeClr val="tx1"/>
                  </a:solidFill>
                </a:rPr>
                <a:t> </a:t>
              </a:r>
              <a:r>
                <a:rPr lang="en-US" b="0" i="0">
                  <a:solidFill>
                    <a:schemeClr val="tx1"/>
                  </a:solidFill>
                </a:rPr>
                <a:t>Image courtesy of Vlad Soukhanovskii</a:t>
              </a:r>
              <a:endParaRPr lang="en-US" i="0">
                <a:solidFill>
                  <a:schemeClr val="tx1"/>
                </a:solidFill>
              </a:endParaRPr>
            </a:p>
            <a:p>
              <a:pPr algn="just">
                <a:lnSpc>
                  <a:spcPct val="90000"/>
                </a:lnSpc>
                <a:buFontTx/>
                <a:buNone/>
              </a:pPr>
              <a:r>
                <a:rPr lang="en-US" i="0">
                  <a:solidFill>
                    <a:schemeClr val="tx1"/>
                  </a:solidFill>
                </a:rPr>
                <a:t>The National Spherical Torus Experiment Device at Princeton Plasma Physics Laboratory (left), and a schematic of magnetic field lines in the snowflake divertor configuration (right).</a:t>
              </a:r>
            </a:p>
          </p:txBody>
        </p:sp>
        <p:pic>
          <p:nvPicPr>
            <p:cNvPr id="19463" name="Picture 2"/>
            <p:cNvPicPr>
              <a:picLocks noChangeAspect="1" noChangeArrowheads="1"/>
            </p:cNvPicPr>
            <p:nvPr/>
          </p:nvPicPr>
          <p:blipFill>
            <a:blip r:embed="rId4"/>
            <a:srcRect/>
            <a:stretch>
              <a:fillRect/>
            </a:stretch>
          </p:blipFill>
          <p:spPr bwMode="auto">
            <a:xfrm>
              <a:off x="5240259" y="1055650"/>
              <a:ext cx="3803754" cy="1919777"/>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3"/>
          <p:cNvSpPr txBox="1">
            <a:spLocks noChangeArrowheads="1"/>
          </p:cNvSpPr>
          <p:nvPr/>
        </p:nvSpPr>
        <p:spPr bwMode="auto">
          <a:xfrm>
            <a:off x="88900" y="1033463"/>
            <a:ext cx="5029200" cy="5334000"/>
          </a:xfrm>
          <a:prstGeom prst="rect">
            <a:avLst/>
          </a:prstGeom>
          <a:noFill/>
          <a:ln w="9525">
            <a:noFill/>
            <a:miter lim="800000"/>
            <a:headEnd/>
            <a:tailEnd/>
          </a:ln>
        </p:spPr>
        <p:txBody>
          <a:bodyPr/>
          <a:lstStyle/>
          <a:p>
            <a:pPr marL="342900" indent="-342900" eaLnBrk="0" hangingPunct="0">
              <a:spcBef>
                <a:spcPct val="0"/>
              </a:spcBef>
              <a:spcAft>
                <a:spcPts val="1800"/>
              </a:spcAft>
              <a:buClr>
                <a:srgbClr val="010000"/>
              </a:buClr>
            </a:pPr>
            <a:r>
              <a:rPr lang="en-US" sz="1600" i="0"/>
              <a:t>The Surface Science and Technology Laboratory (SSTL) with three surface analysis systems and an ultrahigh vacuum deposition chamber.</a:t>
            </a:r>
          </a:p>
          <a:p>
            <a:pPr marL="342900" indent="-342900" eaLnBrk="0" hangingPunct="0">
              <a:spcBef>
                <a:spcPct val="0"/>
              </a:spcBef>
              <a:spcAft>
                <a:spcPts val="1200"/>
              </a:spcAft>
              <a:buClr>
                <a:srgbClr val="010000"/>
              </a:buClr>
            </a:pPr>
            <a:r>
              <a:rPr lang="en-US" sz="1600" i="0"/>
              <a:t>The Surface Imaging and Microanalysis Laboratory (SIML) with a Thermo VG Scientific Microlab 310-F High Performance Field Emission Auger and Multi-technique Surface Microanalysis Instrument. </a:t>
            </a:r>
          </a:p>
          <a:p>
            <a:pPr marL="342900" indent="-342900" eaLnBrk="0" hangingPunct="0">
              <a:spcBef>
                <a:spcPct val="0"/>
              </a:spcBef>
              <a:spcAft>
                <a:spcPts val="1800"/>
              </a:spcAft>
              <a:buClr>
                <a:srgbClr val="010000"/>
              </a:buClr>
            </a:pPr>
            <a:r>
              <a:rPr lang="en-US" sz="1600" i="0"/>
              <a:t>Recently solid lithium and Li coated TZM were examined using X-ray photoelectron spectroscopy (XPS), temperature programmed desorption (TPD), and Auger electron spectroscopy (AES) in ultrahigh vacuum conditions and after exposure to trace gases.  - Determined that lithiated PFC surfaces in tokamaks will be oxidized in about 100 s depending on the tokamak vacuum conditions. </a:t>
            </a:r>
            <a:r>
              <a:rPr lang="en-US" sz="1600" i="0">
                <a:solidFill>
                  <a:srgbClr val="3333CC"/>
                </a:solidFill>
              </a:rPr>
              <a:t>(</a:t>
            </a:r>
            <a:r>
              <a:rPr lang="en-US" altLang="ja-JP" sz="1400" i="0">
                <a:solidFill>
                  <a:srgbClr val="3333CC"/>
                </a:solidFill>
              </a:rPr>
              <a:t>C. H. Skinner et al., PSI_20 submitted to J. Nucl. Mater. )</a:t>
            </a:r>
          </a:p>
        </p:txBody>
      </p:sp>
      <p:pic>
        <p:nvPicPr>
          <p:cNvPr id="63490" name="Picture 41" descr="koel_12A0218_037_575.jpg"/>
          <p:cNvPicPr>
            <a:picLocks noChangeAspect="1"/>
          </p:cNvPicPr>
          <p:nvPr/>
        </p:nvPicPr>
        <p:blipFill>
          <a:blip r:embed="rId2"/>
          <a:srcRect/>
          <a:stretch>
            <a:fillRect/>
          </a:stretch>
        </p:blipFill>
        <p:spPr bwMode="auto">
          <a:xfrm>
            <a:off x="5181600" y="990600"/>
            <a:ext cx="3932238" cy="2974975"/>
          </a:xfrm>
          <a:prstGeom prst="rect">
            <a:avLst/>
          </a:prstGeom>
          <a:noFill/>
          <a:ln w="9525">
            <a:noFill/>
            <a:miter lim="800000"/>
            <a:headEnd/>
            <a:tailEnd/>
          </a:ln>
        </p:spPr>
      </p:pic>
      <p:sp>
        <p:nvSpPr>
          <p:cNvPr id="63491" name="Rectangle 43"/>
          <p:cNvSpPr>
            <a:spLocks noChangeArrowheads="1"/>
          </p:cNvSpPr>
          <p:nvPr/>
        </p:nvSpPr>
        <p:spPr bwMode="auto">
          <a:xfrm>
            <a:off x="5334000" y="3533775"/>
            <a:ext cx="2971800" cy="276225"/>
          </a:xfrm>
          <a:prstGeom prst="rect">
            <a:avLst/>
          </a:prstGeom>
          <a:noFill/>
          <a:ln w="9525">
            <a:noFill/>
            <a:miter lim="800000"/>
            <a:headEnd/>
            <a:tailEnd/>
          </a:ln>
        </p:spPr>
        <p:txBody>
          <a:bodyPr>
            <a:spAutoFit/>
          </a:bodyPr>
          <a:lstStyle/>
          <a:p>
            <a:pPr>
              <a:buFontTx/>
              <a:buNone/>
            </a:pPr>
            <a:r>
              <a:rPr lang="en-US" i="0">
                <a:solidFill>
                  <a:schemeClr val="bg1"/>
                </a:solidFill>
              </a:rPr>
              <a:t>X-ray photo-electron spectroscopy</a:t>
            </a:r>
          </a:p>
        </p:txBody>
      </p:sp>
      <p:pic>
        <p:nvPicPr>
          <p:cNvPr id="63492" name="Picture 40" descr="koel_12A0309_35W_575.jpg"/>
          <p:cNvPicPr>
            <a:picLocks noChangeAspect="1"/>
          </p:cNvPicPr>
          <p:nvPr/>
        </p:nvPicPr>
        <p:blipFill>
          <a:blip r:embed="rId3"/>
          <a:srcRect b="-1900"/>
          <a:stretch>
            <a:fillRect/>
          </a:stretch>
        </p:blipFill>
        <p:spPr bwMode="auto">
          <a:xfrm>
            <a:off x="5181600" y="3911600"/>
            <a:ext cx="3932238" cy="2641600"/>
          </a:xfrm>
          <a:prstGeom prst="rect">
            <a:avLst/>
          </a:prstGeom>
          <a:noFill/>
          <a:ln w="9525">
            <a:noFill/>
            <a:miter lim="800000"/>
            <a:headEnd/>
            <a:tailEnd/>
          </a:ln>
        </p:spPr>
      </p:pic>
      <p:sp>
        <p:nvSpPr>
          <p:cNvPr id="63493" name="Rectangle 42"/>
          <p:cNvSpPr>
            <a:spLocks noChangeArrowheads="1"/>
          </p:cNvSpPr>
          <p:nvPr/>
        </p:nvSpPr>
        <p:spPr bwMode="auto">
          <a:xfrm>
            <a:off x="5181600" y="6019800"/>
            <a:ext cx="3657600" cy="461963"/>
          </a:xfrm>
          <a:prstGeom prst="rect">
            <a:avLst/>
          </a:prstGeom>
          <a:noFill/>
          <a:ln w="9525">
            <a:noFill/>
            <a:miter lim="800000"/>
            <a:headEnd/>
            <a:tailEnd/>
          </a:ln>
        </p:spPr>
        <p:txBody>
          <a:bodyPr>
            <a:spAutoFit/>
          </a:bodyPr>
          <a:lstStyle/>
          <a:p>
            <a:pPr>
              <a:buFontTx/>
              <a:buNone/>
            </a:pPr>
            <a:r>
              <a:rPr lang="en-US" i="0">
                <a:solidFill>
                  <a:srgbClr val="FFFFFF"/>
                </a:solidFill>
              </a:rPr>
              <a:t>Lithium coated TZM being examined by TPD and AES. </a:t>
            </a:r>
          </a:p>
        </p:txBody>
      </p:sp>
      <p:sp>
        <p:nvSpPr>
          <p:cNvPr id="63494"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3000"/>
              </a:lnSpc>
              <a:spcBef>
                <a:spcPts val="1800"/>
              </a:spcBef>
              <a:spcAft>
                <a:spcPts val="1800"/>
              </a:spcAft>
              <a:buFontTx/>
              <a:buNone/>
            </a:pPr>
            <a:r>
              <a:rPr lang="en-US" sz="2000" i="0">
                <a:solidFill>
                  <a:srgbClr val="FF0000"/>
                </a:solidFill>
                <a:latin typeface="Arial" pitchFamily="34" charset="0"/>
              </a:rPr>
              <a:t>Surface Analysis Facilities to Elucidate Plasma-Surface Interactions</a:t>
            </a:r>
            <a:br>
              <a:rPr lang="en-US" sz="2000" i="0">
                <a:solidFill>
                  <a:srgbClr val="FF0000"/>
                </a:solidFill>
                <a:latin typeface="Arial" pitchFamily="34" charset="0"/>
              </a:rPr>
            </a:br>
            <a:r>
              <a:rPr lang="en-US" sz="2000" i="0">
                <a:solidFill>
                  <a:srgbClr val="0000FF"/>
                </a:solidFill>
                <a:latin typeface="Arial" pitchFamily="34" charset="0"/>
              </a:rPr>
              <a:t>PPPL Collaboration with B. Koel et al., Princeton University</a:t>
            </a:r>
            <a:endParaRPr lang="en-US" sz="1400" i="0">
              <a:solidFill>
                <a:srgbClr val="FF0000"/>
              </a:solidFill>
              <a:latin typeface="Helvetica Neue" charset="0"/>
            </a:endParaRPr>
          </a:p>
        </p:txBody>
      </p:sp>
      <p:sp>
        <p:nvSpPr>
          <p:cNvPr id="63495" name="Slide Number Placeholder 3"/>
          <p:cNvSpPr>
            <a:spLocks noGrp="1"/>
          </p:cNvSpPr>
          <p:nvPr>
            <p:ph type="sldNum" sz="quarter" idx="12"/>
          </p:nvPr>
        </p:nvSpPr>
        <p:spPr>
          <a:xfrm>
            <a:off x="7239000" y="6515100"/>
            <a:ext cx="1905000" cy="457200"/>
          </a:xfrm>
          <a:noFill/>
        </p:spPr>
        <p:txBody>
          <a:bodyPr anchor="t"/>
          <a:lstStyle/>
          <a:p>
            <a:fld id="{346E54B3-7601-4613-AA26-1C93348F48C4}" type="slidenum">
              <a:rPr lang="en-US" sz="1400" b="0">
                <a:latin typeface="Times" charset="0"/>
              </a:rPr>
              <a:pPr/>
              <a:t>30</a:t>
            </a:fld>
            <a:endParaRPr lang="en-US" sz="1400" b="0">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6"/>
          <p:cNvSpPr txBox="1">
            <a:spLocks noChangeArrowheads="1"/>
          </p:cNvSpPr>
          <p:nvPr/>
        </p:nvSpPr>
        <p:spPr bwMode="auto">
          <a:xfrm>
            <a:off x="4419600" y="2895600"/>
            <a:ext cx="3886200" cy="276225"/>
          </a:xfrm>
          <a:prstGeom prst="rect">
            <a:avLst/>
          </a:prstGeom>
          <a:noFill/>
          <a:ln w="9525">
            <a:noFill/>
            <a:miter lim="800000"/>
            <a:headEnd/>
            <a:tailEnd/>
          </a:ln>
        </p:spPr>
        <p:txBody>
          <a:bodyPr>
            <a:spAutoFit/>
          </a:bodyPr>
          <a:lstStyle/>
          <a:p>
            <a:r>
              <a:rPr lang="en-US" b="0" i="0"/>
              <a:t> </a:t>
            </a:r>
          </a:p>
        </p:txBody>
      </p:sp>
      <p:sp>
        <p:nvSpPr>
          <p:cNvPr id="64514" name="Line 19"/>
          <p:cNvSpPr>
            <a:spLocks noChangeShapeType="1"/>
          </p:cNvSpPr>
          <p:nvPr/>
        </p:nvSpPr>
        <p:spPr bwMode="auto">
          <a:xfrm>
            <a:off x="0" y="914400"/>
            <a:ext cx="9144000" cy="0"/>
          </a:xfrm>
          <a:prstGeom prst="line">
            <a:avLst/>
          </a:prstGeom>
          <a:noFill/>
          <a:ln w="38100">
            <a:solidFill>
              <a:srgbClr val="CC0000"/>
            </a:solidFill>
            <a:round/>
            <a:headEnd/>
            <a:tailEnd/>
          </a:ln>
        </p:spPr>
        <p:txBody>
          <a:bodyPr wrap="none" anchor="ctr"/>
          <a:lstStyle/>
          <a:p>
            <a:endParaRPr lang="en-US"/>
          </a:p>
        </p:txBody>
      </p:sp>
      <p:sp>
        <p:nvSpPr>
          <p:cNvPr id="64515" name="Line 30"/>
          <p:cNvSpPr>
            <a:spLocks noChangeShapeType="1"/>
          </p:cNvSpPr>
          <p:nvPr/>
        </p:nvSpPr>
        <p:spPr bwMode="auto">
          <a:xfrm flipV="1">
            <a:off x="7162800" y="5207000"/>
            <a:ext cx="457200" cy="1143000"/>
          </a:xfrm>
          <a:prstGeom prst="line">
            <a:avLst/>
          </a:prstGeom>
          <a:noFill/>
          <a:ln w="76200">
            <a:solidFill>
              <a:schemeClr val="bg1"/>
            </a:solidFill>
            <a:round/>
            <a:headEnd/>
            <a:tailEnd type="triangle" w="med" len="med"/>
          </a:ln>
        </p:spPr>
        <p:txBody>
          <a:bodyPr wrap="none" anchor="ctr"/>
          <a:lstStyle/>
          <a:p>
            <a:endParaRPr lang="en-US"/>
          </a:p>
        </p:txBody>
      </p:sp>
      <p:sp>
        <p:nvSpPr>
          <p:cNvPr id="64516"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spcBef>
                <a:spcPct val="0"/>
              </a:spcBef>
              <a:buFontTx/>
              <a:buNone/>
            </a:pPr>
            <a:r>
              <a:rPr lang="en-US" sz="2800" i="0">
                <a:solidFill>
                  <a:srgbClr val="FF0000"/>
                </a:solidFill>
              </a:rPr>
              <a:t>Materials Analysis and Particle Probe – MAPP – </a:t>
            </a:r>
          </a:p>
          <a:p>
            <a:pPr algn="ctr" eaLnBrk="0" hangingPunct="0">
              <a:spcBef>
                <a:spcPct val="0"/>
              </a:spcBef>
              <a:buFontTx/>
              <a:buNone/>
            </a:pPr>
            <a:r>
              <a:rPr lang="en-US" sz="2000" i="0">
                <a:solidFill>
                  <a:srgbClr val="1238FF"/>
                </a:solidFill>
              </a:rPr>
              <a:t>to relate PFC surface conditions and plasma behavior in </a:t>
            </a:r>
            <a:r>
              <a:rPr lang="en-US" altLang="en-US" sz="2000" i="0">
                <a:solidFill>
                  <a:srgbClr val="1238FF"/>
                </a:solidFill>
              </a:rPr>
              <a:t>“</a:t>
            </a:r>
            <a:r>
              <a:rPr lang="en-US" sz="2000" i="0">
                <a:solidFill>
                  <a:srgbClr val="1238FF"/>
                </a:solidFill>
              </a:rPr>
              <a:t>real time</a:t>
            </a:r>
            <a:r>
              <a:rPr lang="en-US" altLang="en-US" sz="2000" i="0">
                <a:solidFill>
                  <a:srgbClr val="1238FF"/>
                </a:solidFill>
              </a:rPr>
              <a:t>”</a:t>
            </a:r>
            <a:endParaRPr lang="en-US" sz="1400" i="0">
              <a:solidFill>
                <a:srgbClr val="1238FF"/>
              </a:solidFill>
              <a:latin typeface="Helvetica Neue" charset="0"/>
            </a:endParaRPr>
          </a:p>
        </p:txBody>
      </p:sp>
      <p:sp>
        <p:nvSpPr>
          <p:cNvPr id="64517" name="TextBox 11"/>
          <p:cNvSpPr txBox="1">
            <a:spLocks noChangeArrowheads="1"/>
          </p:cNvSpPr>
          <p:nvPr/>
        </p:nvSpPr>
        <p:spPr bwMode="auto">
          <a:xfrm>
            <a:off x="2381250" y="6294438"/>
            <a:ext cx="2708275" cy="276225"/>
          </a:xfrm>
          <a:prstGeom prst="rect">
            <a:avLst/>
          </a:prstGeom>
          <a:noFill/>
          <a:ln w="9525">
            <a:noFill/>
            <a:miter lim="800000"/>
            <a:headEnd/>
            <a:tailEnd/>
          </a:ln>
        </p:spPr>
        <p:txBody>
          <a:bodyPr wrap="none">
            <a:spAutoFit/>
          </a:bodyPr>
          <a:lstStyle/>
          <a:p>
            <a:pPr>
              <a:buFontTx/>
              <a:buNone/>
            </a:pPr>
            <a:r>
              <a:rPr lang="en-US" i="0"/>
              <a:t>J.P. Allain (Purdue), R. Kaita, et al., </a:t>
            </a:r>
          </a:p>
        </p:txBody>
      </p:sp>
      <p:pic>
        <p:nvPicPr>
          <p:cNvPr id="64518" name="Picture 13"/>
          <p:cNvPicPr>
            <a:picLocks noChangeAspect="1"/>
          </p:cNvPicPr>
          <p:nvPr/>
        </p:nvPicPr>
        <p:blipFill>
          <a:blip r:embed="rId3"/>
          <a:srcRect/>
          <a:stretch>
            <a:fillRect/>
          </a:stretch>
        </p:blipFill>
        <p:spPr bwMode="auto">
          <a:xfrm rot="5400000">
            <a:off x="6112668" y="2323307"/>
            <a:ext cx="2379663" cy="3175000"/>
          </a:xfrm>
          <a:prstGeom prst="rect">
            <a:avLst/>
          </a:prstGeom>
          <a:noFill/>
          <a:ln w="9525">
            <a:noFill/>
            <a:miter lim="800000"/>
            <a:headEnd/>
            <a:tailEnd/>
          </a:ln>
        </p:spPr>
      </p:pic>
      <p:sp>
        <p:nvSpPr>
          <p:cNvPr id="64519" name="Rectangle 2"/>
          <p:cNvSpPr txBox="1">
            <a:spLocks noChangeArrowheads="1"/>
          </p:cNvSpPr>
          <p:nvPr/>
        </p:nvSpPr>
        <p:spPr bwMode="auto">
          <a:xfrm>
            <a:off x="76200" y="1905000"/>
            <a:ext cx="8942388" cy="990600"/>
          </a:xfrm>
          <a:prstGeom prst="rect">
            <a:avLst/>
          </a:prstGeom>
          <a:noFill/>
          <a:ln w="9525">
            <a:noFill/>
            <a:round/>
            <a:headEnd/>
            <a:tailEnd/>
          </a:ln>
        </p:spPr>
        <p:txBody>
          <a:bodyPr lIns="90000" tIns="46800" rIns="90000" bIns="46800"/>
          <a:lstStyle/>
          <a:p>
            <a:pPr marL="342900" indent="-341313">
              <a:spcBef>
                <a:spcPts val="600"/>
              </a:spcBef>
              <a:buSzPct val="45000"/>
              <a:buFont typeface="Wingdings"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000" i="0">
                <a:solidFill>
                  <a:srgbClr val="000000"/>
                </a:solidFill>
                <a:latin typeface="Arial" pitchFamily="34" charset="0"/>
              </a:rPr>
              <a:t>MAPP provides in-situ and between-shots solution</a:t>
            </a:r>
          </a:p>
          <a:p>
            <a:pPr lvl="1" indent="-341313">
              <a:spcBef>
                <a:spcPts val="500"/>
              </a:spcBef>
              <a:buSzPct val="45000"/>
              <a:buFont typeface="Wingdings"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i="0">
                <a:solidFill>
                  <a:srgbClr val="3333CC"/>
                </a:solidFill>
                <a:latin typeface="Arial" pitchFamily="34" charset="0"/>
              </a:rPr>
              <a:t>PFC sample can be exposed during shot and withdrawn for between-shots analysis</a:t>
            </a:r>
          </a:p>
          <a:p>
            <a:pPr lvl="2" indent="-341313">
              <a:spcBef>
                <a:spcPts val="500"/>
              </a:spcBef>
              <a:buSzPct val="4500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sz="1600" i="0">
              <a:solidFill>
                <a:srgbClr val="3333CC"/>
              </a:solidFill>
              <a:latin typeface="Arial" pitchFamily="34" charset="0"/>
            </a:endParaRPr>
          </a:p>
          <a:p>
            <a:pPr lvl="2" indent="-341313">
              <a:spcBef>
                <a:spcPts val="500"/>
              </a:spcBef>
              <a:buSzPct val="4500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i="0">
                <a:solidFill>
                  <a:srgbClr val="3333CC"/>
                </a:solidFill>
                <a:latin typeface="Arial" pitchFamily="34" charset="0"/>
              </a:rPr>
              <a:t> </a:t>
            </a:r>
          </a:p>
        </p:txBody>
      </p:sp>
      <p:sp>
        <p:nvSpPr>
          <p:cNvPr id="64520" name="Rectangle 2"/>
          <p:cNvSpPr txBox="1">
            <a:spLocks noChangeArrowheads="1"/>
          </p:cNvSpPr>
          <p:nvPr/>
        </p:nvSpPr>
        <p:spPr bwMode="auto">
          <a:xfrm>
            <a:off x="76200" y="914400"/>
            <a:ext cx="8942388" cy="1143000"/>
          </a:xfrm>
          <a:prstGeom prst="rect">
            <a:avLst/>
          </a:prstGeom>
          <a:noFill/>
          <a:ln w="9525">
            <a:noFill/>
            <a:round/>
            <a:headEnd/>
            <a:tailEnd/>
          </a:ln>
        </p:spPr>
        <p:txBody>
          <a:bodyPr lIns="90000" tIns="46800" rIns="90000" bIns="46800"/>
          <a:lstStyle/>
          <a:p>
            <a:pPr marL="342900" indent="-341313">
              <a:spcBef>
                <a:spcPts val="600"/>
              </a:spcBef>
              <a:buSzPct val="45000"/>
              <a:buFont typeface="Wingdings"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000" i="0">
                <a:solidFill>
                  <a:srgbClr val="000000"/>
                </a:solidFill>
                <a:latin typeface="Arial" pitchFamily="34" charset="0"/>
              </a:rPr>
              <a:t>PFC analysis after run is difficult to relate to plasma behavior</a:t>
            </a:r>
          </a:p>
          <a:p>
            <a:pPr lvl="1" indent="-341313">
              <a:spcBef>
                <a:spcPts val="500"/>
              </a:spcBef>
              <a:buSzPct val="45000"/>
              <a:buFont typeface="Wingdings"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i="0">
                <a:solidFill>
                  <a:srgbClr val="3333CC"/>
                </a:solidFill>
                <a:latin typeface="Arial" pitchFamily="34" charset="0"/>
              </a:rPr>
              <a:t>Reflects cumulative effect of multiple evaporations and surface compound formation</a:t>
            </a:r>
          </a:p>
          <a:p>
            <a:pPr lvl="1" indent="-341313">
              <a:spcBef>
                <a:spcPts val="500"/>
              </a:spcBef>
              <a:buSzPct val="45000"/>
              <a:buFont typeface="Wingdings"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i="0">
                <a:solidFill>
                  <a:srgbClr val="3333CC"/>
                </a:solidFill>
                <a:latin typeface="Arial" pitchFamily="34" charset="0"/>
              </a:rPr>
              <a:t>Hard to determine determine surface conditions during any specific discharge</a:t>
            </a:r>
          </a:p>
          <a:p>
            <a:pPr lvl="1" indent="-341313">
              <a:spcBef>
                <a:spcPts val="500"/>
              </a:spcBef>
              <a:buSzPct val="45000"/>
              <a:buFont typeface="Wingdings" pitchFamily="2"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sz="1600" i="0">
              <a:solidFill>
                <a:srgbClr val="3333CC"/>
              </a:solidFill>
              <a:latin typeface="Arial" pitchFamily="34" charset="0"/>
            </a:endParaRPr>
          </a:p>
        </p:txBody>
      </p:sp>
      <p:pic>
        <p:nvPicPr>
          <p:cNvPr id="64521" name="Picture 35"/>
          <p:cNvPicPr>
            <a:picLocks noChangeAspect="1"/>
          </p:cNvPicPr>
          <p:nvPr/>
        </p:nvPicPr>
        <p:blipFill>
          <a:blip r:embed="rId4"/>
          <a:srcRect/>
          <a:stretch>
            <a:fillRect/>
          </a:stretch>
        </p:blipFill>
        <p:spPr bwMode="auto">
          <a:xfrm>
            <a:off x="92075" y="2686050"/>
            <a:ext cx="5470525" cy="3608388"/>
          </a:xfrm>
          <a:prstGeom prst="rect">
            <a:avLst/>
          </a:prstGeom>
          <a:noFill/>
          <a:ln w="9525">
            <a:noFill/>
            <a:miter lim="800000"/>
            <a:headEnd/>
            <a:tailEnd/>
          </a:ln>
        </p:spPr>
      </p:pic>
      <p:sp>
        <p:nvSpPr>
          <p:cNvPr id="64522" name="Rectangle 1"/>
          <p:cNvSpPr txBox="1">
            <a:spLocks noChangeArrowheads="1"/>
          </p:cNvSpPr>
          <p:nvPr/>
        </p:nvSpPr>
        <p:spPr bwMode="auto">
          <a:xfrm>
            <a:off x="5397500" y="5270500"/>
            <a:ext cx="3746500" cy="955675"/>
          </a:xfrm>
          <a:prstGeom prst="rect">
            <a:avLst/>
          </a:prstGeom>
          <a:noFill/>
          <a:ln w="9525">
            <a:noFill/>
            <a:round/>
            <a:headEnd/>
            <a:tailEnd/>
          </a:ln>
        </p:spPr>
        <p:txBody>
          <a:bodyPr lIns="0" tIns="0" rIns="0" bIns="0" anchor="ctr"/>
          <a:lstStyle/>
          <a:p>
            <a:pPr marL="27305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i="0">
                <a:solidFill>
                  <a:schemeClr val="tx1"/>
                </a:solidFill>
                <a:latin typeface="Arial" pitchFamily="34" charset="0"/>
              </a:rPr>
              <a:t>MAPP chamber showing diagnostics for sample analysis</a:t>
            </a:r>
          </a:p>
          <a:p>
            <a:pPr marL="273050" indent="-2730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i="0">
                <a:solidFill>
                  <a:schemeClr val="tx1"/>
                </a:solidFill>
                <a:latin typeface="Arial" pitchFamily="34" charset="0"/>
              </a:rPr>
              <a:t>MAPP will be tested on LTX during outage</a:t>
            </a:r>
          </a:p>
        </p:txBody>
      </p:sp>
      <p:sp>
        <p:nvSpPr>
          <p:cNvPr id="13" name="Slide Number Placeholder 3"/>
          <p:cNvSpPr>
            <a:spLocks noGrp="1"/>
          </p:cNvSpPr>
          <p:nvPr>
            <p:ph type="sldNum" sz="quarter" idx="12"/>
          </p:nvPr>
        </p:nvSpPr>
        <p:spPr>
          <a:xfrm>
            <a:off x="8467725" y="6600825"/>
            <a:ext cx="676275" cy="257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fld id="{D52E41CB-B327-4EA5-AB1F-A618B782B2A5}" type="slidenum">
              <a:rPr lang="en-US" sz="1000"/>
              <a:pPr/>
              <a:t>31</a:t>
            </a:fld>
            <a:endParaRPr lang="en-US" sz="100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43"/>
          <p:cNvSpPr>
            <a:spLocks noChangeArrowheads="1"/>
          </p:cNvSpPr>
          <p:nvPr/>
        </p:nvSpPr>
        <p:spPr bwMode="auto">
          <a:xfrm>
            <a:off x="0" y="0"/>
            <a:ext cx="9144000" cy="9525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nchor="ctr"/>
          <a:lstStyle/>
          <a:p>
            <a:pPr algn="ctr" eaLnBrk="0" hangingPunct="0">
              <a:spcBef>
                <a:spcPct val="0"/>
              </a:spcBef>
              <a:buFontTx/>
              <a:buNone/>
            </a:pPr>
            <a:r>
              <a:rPr lang="en-US" sz="2800" i="0">
                <a:solidFill>
                  <a:srgbClr val="FF0000"/>
                </a:solidFill>
                <a:latin typeface="Helvetica Neue" charset="0"/>
                <a:ea typeface="MS Mincho" pitchFamily="49" charset="-128"/>
              </a:rPr>
              <a:t>A </a:t>
            </a:r>
            <a:r>
              <a:rPr lang="en-US" sz="2400" i="0">
                <a:solidFill>
                  <a:srgbClr val="FF0000"/>
                </a:solidFill>
                <a:latin typeface="Helvetica Neue" charset="0"/>
                <a:ea typeface="MS Mincho" pitchFamily="49" charset="-128"/>
              </a:rPr>
              <a:t>MW-Class ECH/EBW System for Non-Inductive Operations</a:t>
            </a:r>
          </a:p>
          <a:p>
            <a:pPr algn="ctr" eaLnBrk="0" hangingPunct="0">
              <a:spcBef>
                <a:spcPct val="0"/>
              </a:spcBef>
              <a:buFontTx/>
              <a:buNone/>
            </a:pPr>
            <a:r>
              <a:rPr lang="en-US" sz="2400" i="0">
                <a:solidFill>
                  <a:srgbClr val="1238FF"/>
                </a:solidFill>
                <a:latin typeface="Helvetica Neue" charset="0"/>
                <a:ea typeface="MS Mincho" pitchFamily="49" charset="-128"/>
              </a:rPr>
              <a:t>To bridge the temperature gap between CHI and HHFW</a:t>
            </a:r>
            <a:endParaRPr lang="en-US" sz="2000" i="0">
              <a:solidFill>
                <a:srgbClr val="1238FF"/>
              </a:solidFill>
              <a:latin typeface="Arial" pitchFamily="34" charset="0"/>
              <a:ea typeface="MS Mincho" pitchFamily="49" charset="-128"/>
            </a:endParaRPr>
          </a:p>
        </p:txBody>
      </p:sp>
      <p:sp>
        <p:nvSpPr>
          <p:cNvPr id="66562" name="Slide Number Placeholder 40"/>
          <p:cNvSpPr>
            <a:spLocks noGrp="1"/>
          </p:cNvSpPr>
          <p:nvPr>
            <p:ph type="sldNum" sz="quarter" idx="12"/>
          </p:nvPr>
        </p:nvSpPr>
        <p:spPr>
          <a:xfrm>
            <a:off x="7010400" y="6543675"/>
            <a:ext cx="2133600" cy="365125"/>
          </a:xfrm>
          <a:noFill/>
        </p:spPr>
        <p:txBody>
          <a:bodyPr anchor="t"/>
          <a:lstStyle/>
          <a:p>
            <a:fld id="{472D8DF4-616B-4FB4-AEB7-C3230801D462}" type="slidenum">
              <a:rPr lang="en-US" sz="1400" b="0">
                <a:latin typeface="Times" charset="0"/>
              </a:rPr>
              <a:pPr/>
              <a:t>32</a:t>
            </a:fld>
            <a:endParaRPr lang="en-US" sz="1400" b="0">
              <a:latin typeface="Times" charset="0"/>
            </a:endParaRPr>
          </a:p>
        </p:txBody>
      </p:sp>
      <p:pic>
        <p:nvPicPr>
          <p:cNvPr id="66563" name="Picture 19"/>
          <p:cNvPicPr>
            <a:picLocks noChangeAspect="1"/>
          </p:cNvPicPr>
          <p:nvPr/>
        </p:nvPicPr>
        <p:blipFill>
          <a:blip r:embed="rId3"/>
          <a:srcRect/>
          <a:stretch>
            <a:fillRect/>
          </a:stretch>
        </p:blipFill>
        <p:spPr bwMode="auto">
          <a:xfrm>
            <a:off x="2471738" y="1695450"/>
            <a:ext cx="1085850" cy="3621088"/>
          </a:xfrm>
          <a:prstGeom prst="rect">
            <a:avLst/>
          </a:prstGeom>
          <a:noFill/>
          <a:ln w="9525">
            <a:noFill/>
            <a:miter lim="800000"/>
            <a:headEnd/>
            <a:tailEnd/>
          </a:ln>
        </p:spPr>
      </p:pic>
      <p:sp>
        <p:nvSpPr>
          <p:cNvPr id="21" name="Rectangle 20"/>
          <p:cNvSpPr/>
          <p:nvPr/>
        </p:nvSpPr>
        <p:spPr>
          <a:xfrm>
            <a:off x="1955800" y="1057275"/>
            <a:ext cx="2057400" cy="600075"/>
          </a:xfrm>
          <a:prstGeom prst="rect">
            <a:avLst/>
          </a:prstGeom>
        </p:spPr>
        <p:txBody>
          <a:bodyPr>
            <a:spAutoFit/>
          </a:bodyPr>
          <a:lstStyle/>
          <a:p>
            <a:pPr algn="ctr" defTabSz="912813" eaLnBrk="0" hangingPunct="0">
              <a:lnSpc>
                <a:spcPct val="80000"/>
              </a:lnSpc>
              <a:buFontTx/>
              <a:buNone/>
            </a:pPr>
            <a:r>
              <a:rPr lang="en-US" sz="1800" i="0">
                <a:solidFill>
                  <a:srgbClr val="FF0000"/>
                </a:solidFill>
                <a:latin typeface="Arial Narrow" pitchFamily="34" charset="0"/>
              </a:rPr>
              <a:t>28 GHz, 1 – 2 MW</a:t>
            </a:r>
          </a:p>
          <a:p>
            <a:pPr algn="ctr" defTabSz="912813" eaLnBrk="0" hangingPunct="0">
              <a:lnSpc>
                <a:spcPct val="80000"/>
              </a:lnSpc>
              <a:buFontTx/>
              <a:buNone/>
            </a:pPr>
            <a:r>
              <a:rPr lang="en-US" sz="1800" i="0">
                <a:solidFill>
                  <a:srgbClr val="FF0000"/>
                </a:solidFill>
                <a:latin typeface="Arial Narrow" pitchFamily="34" charset="0"/>
              </a:rPr>
              <a:t>Tsukuba Gyrotron</a:t>
            </a:r>
            <a:endParaRPr lang="en-US" i="0">
              <a:solidFill>
                <a:srgbClr val="FF0000"/>
              </a:solidFill>
              <a:effectLst>
                <a:outerShdw blurRad="38100" dist="38100" dir="2700000" algn="tl">
                  <a:srgbClr val="C0C0C0"/>
                </a:outerShdw>
              </a:effectLst>
              <a:latin typeface="Arial Narrow" pitchFamily="34" charset="0"/>
            </a:endParaRPr>
          </a:p>
        </p:txBody>
      </p:sp>
      <p:pic>
        <p:nvPicPr>
          <p:cNvPr id="66565" name="Picture 21"/>
          <p:cNvPicPr>
            <a:picLocks noChangeAspect="1"/>
          </p:cNvPicPr>
          <p:nvPr/>
        </p:nvPicPr>
        <p:blipFill>
          <a:blip r:embed="rId4"/>
          <a:srcRect t="2264" b="3397"/>
          <a:stretch>
            <a:fillRect/>
          </a:stretch>
        </p:blipFill>
        <p:spPr bwMode="auto">
          <a:xfrm>
            <a:off x="5160963" y="1025525"/>
            <a:ext cx="2606675" cy="3852863"/>
          </a:xfrm>
          <a:prstGeom prst="rect">
            <a:avLst/>
          </a:prstGeom>
          <a:noFill/>
          <a:ln w="9525">
            <a:noFill/>
            <a:miter lim="800000"/>
            <a:headEnd/>
            <a:tailEnd/>
          </a:ln>
        </p:spPr>
      </p:pic>
      <p:sp>
        <p:nvSpPr>
          <p:cNvPr id="23" name="TextBox 22"/>
          <p:cNvSpPr txBox="1"/>
          <p:nvPr/>
        </p:nvSpPr>
        <p:spPr>
          <a:xfrm>
            <a:off x="228600" y="5443538"/>
            <a:ext cx="8821738" cy="979487"/>
          </a:xfrm>
          <a:prstGeom prst="rect">
            <a:avLst/>
          </a:prstGeom>
          <a:solidFill>
            <a:schemeClr val="accent5">
              <a:lumMod val="20000"/>
              <a:lumOff val="80000"/>
            </a:schemeClr>
          </a:solidFill>
          <a:ln>
            <a:solidFill>
              <a:schemeClr val="tx1"/>
            </a:solidFill>
          </a:ln>
        </p:spPr>
        <p:txBody>
          <a:bodyPr>
            <a:spAutoFit/>
          </a:bodyPr>
          <a:lstStyle/>
          <a:p>
            <a:pPr marL="182563" indent="-457200">
              <a:buFontTx/>
              <a:buNone/>
            </a:pPr>
            <a:r>
              <a:rPr lang="en-US" sz="1800" i="0">
                <a:solidFill>
                  <a:srgbClr val="000000"/>
                </a:solidFill>
              </a:rPr>
              <a:t>• FY 2014-15 - Start MW-class ECH/EBW system design for non-inductive start-up and CD operations (US-Japan)</a:t>
            </a:r>
          </a:p>
          <a:p>
            <a:pPr marL="182563" indent="-457200">
              <a:buFontTx/>
              <a:buNone/>
            </a:pPr>
            <a:r>
              <a:rPr lang="en-US" sz="1800" i="0">
                <a:solidFill>
                  <a:srgbClr val="000000"/>
                </a:solidFill>
              </a:rPr>
              <a:t>• FY 2016-17 – Implement the ECH/EBW system utilizing the NBI infrastructure</a:t>
            </a:r>
          </a:p>
        </p:txBody>
      </p:sp>
      <p:sp>
        <p:nvSpPr>
          <p:cNvPr id="66567" name="Rectangle 24"/>
          <p:cNvSpPr>
            <a:spLocks noChangeArrowheads="1"/>
          </p:cNvSpPr>
          <p:nvPr/>
        </p:nvSpPr>
        <p:spPr bwMode="auto">
          <a:xfrm>
            <a:off x="4840288" y="4516438"/>
            <a:ext cx="3795712" cy="977900"/>
          </a:xfrm>
          <a:prstGeom prst="rect">
            <a:avLst/>
          </a:prstGeom>
          <a:noFill/>
          <a:ln w="9525">
            <a:noFill/>
            <a:miter lim="800000"/>
            <a:headEnd/>
            <a:tailEnd/>
          </a:ln>
        </p:spPr>
        <p:txBody>
          <a:bodyPr>
            <a:spAutoFit/>
          </a:bodyPr>
          <a:lstStyle/>
          <a:p>
            <a:pPr>
              <a:buFontTx/>
              <a:buNone/>
            </a:pPr>
            <a:endParaRPr lang="en-US" sz="1800" i="0">
              <a:solidFill>
                <a:srgbClr val="FF0000"/>
              </a:solidFill>
            </a:endParaRPr>
          </a:p>
          <a:p>
            <a:pPr>
              <a:buFontTx/>
              <a:buNone/>
            </a:pPr>
            <a:r>
              <a:rPr lang="en-US" sz="1800" i="0">
                <a:solidFill>
                  <a:srgbClr val="FF0000"/>
                </a:solidFill>
              </a:rPr>
              <a:t>28 GHz ECH/EBWH waveguide and mirror concept </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43"/>
          <p:cNvSpPr>
            <a:spLocks noChangeArrowheads="1"/>
          </p:cNvSpPr>
          <p:nvPr/>
        </p:nvSpPr>
        <p:spPr bwMode="auto">
          <a:xfrm>
            <a:off x="-12700" y="3810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ct val="80000"/>
              </a:lnSpc>
              <a:buFontTx/>
              <a:buNone/>
            </a:pPr>
            <a:r>
              <a:rPr lang="en-US" sz="2800" i="0">
                <a:solidFill>
                  <a:srgbClr val="FF0000"/>
                </a:solidFill>
              </a:rPr>
              <a:t>Boundary Physics Evolution</a:t>
            </a:r>
            <a:endParaRPr lang="en-US" sz="2000" i="0">
              <a:solidFill>
                <a:srgbClr val="FF0000"/>
              </a:solidFill>
            </a:endParaRPr>
          </a:p>
          <a:p>
            <a:pPr algn="ctr" eaLnBrk="0" hangingPunct="0">
              <a:lnSpc>
                <a:spcPct val="80000"/>
              </a:lnSpc>
              <a:buFontTx/>
              <a:buNone/>
            </a:pPr>
            <a:r>
              <a:rPr lang="en-US" sz="2000" i="0">
                <a:solidFill>
                  <a:srgbClr val="0000FF"/>
                </a:solidFill>
              </a:rPr>
              <a:t>High-Z PFC, Cryo-pump, and flowing LLD </a:t>
            </a:r>
            <a:endParaRPr lang="en-US" sz="2000" i="0">
              <a:solidFill>
                <a:srgbClr val="0000FF"/>
              </a:solidFill>
              <a:latin typeface="Helvetica Neue" charset="0"/>
            </a:endParaRPr>
          </a:p>
        </p:txBody>
      </p:sp>
      <p:sp>
        <p:nvSpPr>
          <p:cNvPr id="68610" name="TextBox 25"/>
          <p:cNvSpPr txBox="1">
            <a:spLocks noChangeArrowheads="1"/>
          </p:cNvSpPr>
          <p:nvPr/>
        </p:nvSpPr>
        <p:spPr bwMode="auto">
          <a:xfrm>
            <a:off x="6705600" y="4013200"/>
            <a:ext cx="238125" cy="276225"/>
          </a:xfrm>
          <a:prstGeom prst="rect">
            <a:avLst/>
          </a:prstGeom>
          <a:noFill/>
          <a:ln w="9525">
            <a:noFill/>
            <a:miter lim="800000"/>
            <a:headEnd/>
            <a:tailEnd/>
          </a:ln>
        </p:spPr>
        <p:txBody>
          <a:bodyPr wrap="none">
            <a:spAutoFit/>
          </a:bodyPr>
          <a:lstStyle/>
          <a:p>
            <a:endParaRPr lang="en-US"/>
          </a:p>
        </p:txBody>
      </p:sp>
      <p:sp>
        <p:nvSpPr>
          <p:cNvPr id="68611" name="TextBox 17"/>
          <p:cNvSpPr txBox="1">
            <a:spLocks noChangeArrowheads="1"/>
          </p:cNvSpPr>
          <p:nvPr/>
        </p:nvSpPr>
        <p:spPr bwMode="auto">
          <a:xfrm>
            <a:off x="177800" y="5549900"/>
            <a:ext cx="8928100" cy="923925"/>
          </a:xfrm>
          <a:prstGeom prst="rect">
            <a:avLst/>
          </a:prstGeom>
          <a:solidFill>
            <a:srgbClr val="CCFFCC"/>
          </a:solidFill>
          <a:ln w="9525">
            <a:solidFill>
              <a:srgbClr val="000000"/>
            </a:solidFill>
            <a:miter lim="800000"/>
            <a:headEnd/>
            <a:tailEnd/>
          </a:ln>
        </p:spPr>
        <p:txBody>
          <a:bodyPr>
            <a:spAutoFit/>
          </a:bodyPr>
          <a:lstStyle/>
          <a:p>
            <a:pPr>
              <a:buFontTx/>
              <a:buNone/>
            </a:pPr>
            <a:r>
              <a:rPr lang="en-US" sz="1800" i="0"/>
              <a:t>• For FY 12-14, advanced divertor upgrade conceptual design work will commence for the five year plan – e.g., moly-based PFCs, liquid lithium divertor, and closed divertor with cryo-pump.</a:t>
            </a:r>
          </a:p>
        </p:txBody>
      </p:sp>
      <p:pic>
        <p:nvPicPr>
          <p:cNvPr id="68612" name="Picture 14"/>
          <p:cNvPicPr>
            <a:picLocks noChangeAspect="1"/>
          </p:cNvPicPr>
          <p:nvPr/>
        </p:nvPicPr>
        <p:blipFill>
          <a:blip r:embed="rId3"/>
          <a:srcRect/>
          <a:stretch>
            <a:fillRect/>
          </a:stretch>
        </p:blipFill>
        <p:spPr bwMode="auto">
          <a:xfrm>
            <a:off x="368300" y="3813175"/>
            <a:ext cx="2374900" cy="1654175"/>
          </a:xfrm>
          <a:prstGeom prst="rect">
            <a:avLst/>
          </a:prstGeom>
          <a:noFill/>
          <a:ln w="9525">
            <a:noFill/>
            <a:miter lim="800000"/>
            <a:headEnd/>
            <a:tailEnd/>
          </a:ln>
        </p:spPr>
      </p:pic>
      <p:sp>
        <p:nvSpPr>
          <p:cNvPr id="68613" name="Slide Number Placeholder 40"/>
          <p:cNvSpPr>
            <a:spLocks noGrp="1"/>
          </p:cNvSpPr>
          <p:nvPr>
            <p:ph type="sldNum" sz="quarter" idx="12"/>
          </p:nvPr>
        </p:nvSpPr>
        <p:spPr>
          <a:xfrm>
            <a:off x="7010400" y="6543675"/>
            <a:ext cx="2133600" cy="365125"/>
          </a:xfrm>
          <a:noFill/>
        </p:spPr>
        <p:txBody>
          <a:bodyPr anchor="t"/>
          <a:lstStyle/>
          <a:p>
            <a:fld id="{E4E1ED02-8BD8-440E-A5EA-68A0EEFB3656}" type="slidenum">
              <a:rPr lang="en-US" sz="1400" b="0">
                <a:latin typeface="Times" charset="0"/>
              </a:rPr>
              <a:pPr/>
              <a:t>33</a:t>
            </a:fld>
            <a:endParaRPr lang="en-US" sz="1400" b="0">
              <a:latin typeface="Times" charset="0"/>
            </a:endParaRPr>
          </a:p>
        </p:txBody>
      </p:sp>
      <p:sp>
        <p:nvSpPr>
          <p:cNvPr id="68614" name="TextBox 1"/>
          <p:cNvSpPr txBox="1">
            <a:spLocks noChangeArrowheads="1"/>
          </p:cNvSpPr>
          <p:nvPr/>
        </p:nvSpPr>
        <p:spPr bwMode="auto">
          <a:xfrm>
            <a:off x="622300" y="3759200"/>
            <a:ext cx="1778000" cy="338138"/>
          </a:xfrm>
          <a:prstGeom prst="rect">
            <a:avLst/>
          </a:prstGeom>
          <a:noFill/>
          <a:ln w="9525">
            <a:noFill/>
            <a:miter lim="800000"/>
            <a:headEnd/>
            <a:tailEnd/>
          </a:ln>
        </p:spPr>
        <p:txBody>
          <a:bodyPr wrap="none">
            <a:spAutoFit/>
          </a:bodyPr>
          <a:lstStyle/>
          <a:p>
            <a:pPr>
              <a:buFontTx/>
              <a:buNone/>
            </a:pPr>
            <a:r>
              <a:rPr lang="en-US" sz="1600" i="0">
                <a:solidFill>
                  <a:schemeClr val="bg1"/>
                </a:solidFill>
              </a:rPr>
              <a:t>NSTX Moly Tiles</a:t>
            </a:r>
          </a:p>
        </p:txBody>
      </p:sp>
      <p:pic>
        <p:nvPicPr>
          <p:cNvPr id="68615" name="Picture 19"/>
          <p:cNvPicPr>
            <a:picLocks noChangeAspect="1" noChangeArrowheads="1"/>
          </p:cNvPicPr>
          <p:nvPr/>
        </p:nvPicPr>
        <p:blipFill>
          <a:blip r:embed="rId4"/>
          <a:srcRect l="5" r="55959"/>
          <a:stretch>
            <a:fillRect/>
          </a:stretch>
        </p:blipFill>
        <p:spPr bwMode="auto">
          <a:xfrm>
            <a:off x="3054350" y="3856038"/>
            <a:ext cx="1527175" cy="1679575"/>
          </a:xfrm>
          <a:prstGeom prst="rect">
            <a:avLst/>
          </a:prstGeom>
          <a:noFill/>
          <a:ln w="9525">
            <a:noFill/>
            <a:miter lim="800000"/>
            <a:headEnd/>
            <a:tailEnd/>
          </a:ln>
        </p:spPr>
      </p:pic>
      <p:pic>
        <p:nvPicPr>
          <p:cNvPr id="68616" name="Picture 2"/>
          <p:cNvPicPr>
            <a:picLocks noChangeAspect="1"/>
          </p:cNvPicPr>
          <p:nvPr/>
        </p:nvPicPr>
        <p:blipFill>
          <a:blip r:embed="rId5"/>
          <a:srcRect l="2402" r="-117"/>
          <a:stretch>
            <a:fillRect/>
          </a:stretch>
        </p:blipFill>
        <p:spPr bwMode="auto">
          <a:xfrm>
            <a:off x="5130800" y="3960813"/>
            <a:ext cx="2627313" cy="1538287"/>
          </a:xfrm>
          <a:prstGeom prst="rect">
            <a:avLst/>
          </a:prstGeom>
          <a:noFill/>
          <a:ln w="9525">
            <a:noFill/>
            <a:miter lim="800000"/>
            <a:headEnd/>
            <a:tailEnd/>
          </a:ln>
        </p:spPr>
      </p:pic>
      <p:pic>
        <p:nvPicPr>
          <p:cNvPr id="68617" name="Picture 1"/>
          <p:cNvPicPr>
            <a:picLocks noChangeAspect="1"/>
          </p:cNvPicPr>
          <p:nvPr/>
        </p:nvPicPr>
        <p:blipFill>
          <a:blip r:embed="rId6"/>
          <a:srcRect l="3111" t="110" r="2667" b="5728"/>
          <a:stretch>
            <a:fillRect/>
          </a:stretch>
        </p:blipFill>
        <p:spPr bwMode="auto">
          <a:xfrm>
            <a:off x="6848475" y="1409700"/>
            <a:ext cx="2049463" cy="2095500"/>
          </a:xfrm>
          <a:prstGeom prst="rect">
            <a:avLst/>
          </a:prstGeom>
          <a:noFill/>
          <a:ln w="18360">
            <a:solidFill>
              <a:srgbClr val="000000"/>
            </a:solidFill>
            <a:miter lim="800000"/>
            <a:headEnd/>
            <a:tailEnd/>
          </a:ln>
        </p:spPr>
      </p:pic>
      <p:sp>
        <p:nvSpPr>
          <p:cNvPr id="68618" name="TextBox 8"/>
          <p:cNvSpPr txBox="1">
            <a:spLocks noChangeArrowheads="1"/>
          </p:cNvSpPr>
          <p:nvPr/>
        </p:nvSpPr>
        <p:spPr bwMode="auto">
          <a:xfrm>
            <a:off x="6934200" y="1104900"/>
            <a:ext cx="1825625" cy="276225"/>
          </a:xfrm>
          <a:prstGeom prst="rect">
            <a:avLst/>
          </a:prstGeom>
          <a:noFill/>
          <a:ln w="9525">
            <a:noFill/>
            <a:miter lim="800000"/>
            <a:headEnd/>
            <a:tailEnd/>
          </a:ln>
        </p:spPr>
        <p:txBody>
          <a:bodyPr wrap="none">
            <a:spAutoFit/>
          </a:bodyPr>
          <a:lstStyle/>
          <a:p>
            <a:pPr>
              <a:buFontTx/>
              <a:buNone/>
            </a:pPr>
            <a:r>
              <a:rPr lang="en-US" i="0">
                <a:solidFill>
                  <a:schemeClr val="tx1"/>
                </a:solidFill>
              </a:rPr>
              <a:t>Flowing LL Test Loop</a:t>
            </a:r>
          </a:p>
        </p:txBody>
      </p:sp>
      <p:sp>
        <p:nvSpPr>
          <p:cNvPr id="68619" name="TextBox 30"/>
          <p:cNvSpPr txBox="1">
            <a:spLocks noChangeArrowheads="1"/>
          </p:cNvSpPr>
          <p:nvPr/>
        </p:nvSpPr>
        <p:spPr bwMode="auto">
          <a:xfrm>
            <a:off x="5613400" y="3759200"/>
            <a:ext cx="1889125" cy="276225"/>
          </a:xfrm>
          <a:prstGeom prst="rect">
            <a:avLst/>
          </a:prstGeom>
          <a:noFill/>
          <a:ln w="9525">
            <a:noFill/>
            <a:miter lim="800000"/>
            <a:headEnd/>
            <a:tailEnd/>
          </a:ln>
        </p:spPr>
        <p:txBody>
          <a:bodyPr wrap="none">
            <a:spAutoFit/>
          </a:bodyPr>
          <a:lstStyle/>
          <a:p>
            <a:pPr>
              <a:buFontTx/>
              <a:buNone/>
            </a:pPr>
            <a:r>
              <a:rPr lang="en-US" i="0">
                <a:solidFill>
                  <a:schemeClr val="tx1"/>
                </a:solidFill>
              </a:rPr>
              <a:t>A Possible LLD Module</a:t>
            </a:r>
          </a:p>
        </p:txBody>
      </p:sp>
      <p:pic>
        <p:nvPicPr>
          <p:cNvPr id="68620" name="Picture 16"/>
          <p:cNvPicPr>
            <a:picLocks noChangeAspect="1"/>
          </p:cNvPicPr>
          <p:nvPr/>
        </p:nvPicPr>
        <p:blipFill>
          <a:blip r:embed="rId7"/>
          <a:srcRect t="12572" b="1779"/>
          <a:stretch>
            <a:fillRect/>
          </a:stretch>
        </p:blipFill>
        <p:spPr bwMode="auto">
          <a:xfrm>
            <a:off x="165100" y="946150"/>
            <a:ext cx="6489700" cy="2887663"/>
          </a:xfrm>
          <a:prstGeom prst="rect">
            <a:avLst/>
          </a:prstGeom>
          <a:noFill/>
          <a:ln w="9525">
            <a:noFill/>
            <a:miter lim="800000"/>
            <a:headEnd/>
            <a:tailEnd/>
          </a:ln>
        </p:spPr>
      </p:pic>
      <p:cxnSp>
        <p:nvCxnSpPr>
          <p:cNvPr id="68621" name="Straight Arrow Connector 3"/>
          <p:cNvCxnSpPr>
            <a:cxnSpLocks noChangeShapeType="1"/>
          </p:cNvCxnSpPr>
          <p:nvPr/>
        </p:nvCxnSpPr>
        <p:spPr bwMode="auto">
          <a:xfrm flipV="1">
            <a:off x="1701800" y="3429000"/>
            <a:ext cx="0" cy="368300"/>
          </a:xfrm>
          <a:prstGeom prst="straightConnector1">
            <a:avLst/>
          </a:prstGeom>
          <a:noFill/>
          <a:ln w="15875">
            <a:solidFill>
              <a:schemeClr val="tx1"/>
            </a:solidFill>
            <a:round/>
            <a:headEnd/>
            <a:tailEnd type="arrow" w="med" len="med"/>
          </a:ln>
        </p:spPr>
      </p:cxnSp>
      <p:cxnSp>
        <p:nvCxnSpPr>
          <p:cNvPr id="68622" name="Straight Arrow Connector 22"/>
          <p:cNvCxnSpPr>
            <a:cxnSpLocks noChangeShapeType="1"/>
          </p:cNvCxnSpPr>
          <p:nvPr/>
        </p:nvCxnSpPr>
        <p:spPr bwMode="auto">
          <a:xfrm flipH="1" flipV="1">
            <a:off x="3009900" y="3467100"/>
            <a:ext cx="1193800" cy="1282700"/>
          </a:xfrm>
          <a:prstGeom prst="straightConnector1">
            <a:avLst/>
          </a:prstGeom>
          <a:noFill/>
          <a:ln w="15875">
            <a:solidFill>
              <a:schemeClr val="tx1"/>
            </a:solidFill>
            <a:round/>
            <a:headEnd/>
            <a:tailEnd type="arrow" w="med" len="med"/>
          </a:ln>
        </p:spPr>
      </p:cxn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6"/>
          <p:cNvSpPr>
            <a:spLocks noGrp="1" noChangeArrowheads="1"/>
          </p:cNvSpPr>
          <p:nvPr>
            <p:ph type="sldNum" sz="quarter" idx="12"/>
          </p:nvPr>
        </p:nvSpPr>
        <p:spPr>
          <a:xfrm>
            <a:off x="7239000" y="6540500"/>
            <a:ext cx="1905000" cy="457200"/>
          </a:xfrm>
          <a:noFill/>
        </p:spPr>
        <p:txBody>
          <a:bodyPr anchor="t"/>
          <a:lstStyle/>
          <a:p>
            <a:fld id="{80834CCF-A7A9-4166-90BD-EE8039149D87}" type="slidenum">
              <a:rPr lang="en-US" sz="1400" b="0">
                <a:latin typeface="Times" charset="0"/>
              </a:rPr>
              <a:pPr/>
              <a:t>34</a:t>
            </a:fld>
            <a:endParaRPr lang="en-US" sz="1400" b="0">
              <a:latin typeface="Times" charset="0"/>
            </a:endParaRPr>
          </a:p>
        </p:txBody>
      </p:sp>
      <p:sp>
        <p:nvSpPr>
          <p:cNvPr id="70658"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ct val="95000"/>
              </a:lnSpc>
              <a:buFontTx/>
              <a:buNone/>
            </a:pPr>
            <a:r>
              <a:rPr lang="en-US" sz="2400" i="0">
                <a:solidFill>
                  <a:srgbClr val="FF0000"/>
                </a:solidFill>
              </a:rPr>
              <a:t>New MHD and Plasma Control Tools for NSTX-U</a:t>
            </a:r>
            <a:r>
              <a:rPr lang="en-US" sz="2800" i="0">
                <a:solidFill>
                  <a:srgbClr val="FF0000"/>
                </a:solidFill>
              </a:rPr>
              <a:t/>
            </a:r>
            <a:br>
              <a:rPr lang="en-US" sz="2800" i="0">
                <a:solidFill>
                  <a:srgbClr val="FF0000"/>
                </a:solidFill>
              </a:rPr>
            </a:br>
            <a:r>
              <a:rPr lang="en-US" sz="2400" i="0">
                <a:solidFill>
                  <a:srgbClr val="0000FF"/>
                </a:solidFill>
                <a:latin typeface="Helvetica Neue" charset="0"/>
              </a:rPr>
              <a:t>Sustain </a:t>
            </a:r>
            <a:r>
              <a:rPr lang="en-US" sz="2400" i="0">
                <a:solidFill>
                  <a:srgbClr val="0000FF"/>
                </a:solidFill>
                <a:latin typeface="Symbol" pitchFamily="18" charset="2"/>
                <a:sym typeface="Symbol" pitchFamily="18" charset="2"/>
              </a:rPr>
              <a:t></a:t>
            </a:r>
            <a:r>
              <a:rPr lang="en-US" sz="2400" i="0" baseline="-25000">
                <a:solidFill>
                  <a:srgbClr val="0000FF"/>
                </a:solidFill>
                <a:latin typeface="Helvetica Neue" charset="0"/>
              </a:rPr>
              <a:t>N</a:t>
            </a:r>
            <a:r>
              <a:rPr lang="en-US" sz="2400" i="0">
                <a:solidFill>
                  <a:srgbClr val="0000FF"/>
                </a:solidFill>
                <a:latin typeface="Helvetica Neue" charset="0"/>
              </a:rPr>
              <a:t> and Understand MHD Behavior Near Ideal Limit</a:t>
            </a:r>
            <a:r>
              <a:rPr lang="en-US" sz="2400" i="0">
                <a:solidFill>
                  <a:srgbClr val="0000CC"/>
                </a:solidFill>
                <a:latin typeface="Helvetica Neue" charset="0"/>
              </a:rPr>
              <a:t/>
            </a:r>
            <a:br>
              <a:rPr lang="en-US" sz="2400" i="0">
                <a:solidFill>
                  <a:srgbClr val="0000CC"/>
                </a:solidFill>
                <a:latin typeface="Helvetica Neue" charset="0"/>
              </a:rPr>
            </a:br>
            <a:endParaRPr lang="en-US" sz="2800" i="0">
              <a:solidFill>
                <a:srgbClr val="090CFF"/>
              </a:solidFill>
              <a:latin typeface="Arial" pitchFamily="34" charset="0"/>
            </a:endParaRPr>
          </a:p>
        </p:txBody>
      </p:sp>
      <p:sp>
        <p:nvSpPr>
          <p:cNvPr id="70659" name="Rectangle 57"/>
          <p:cNvSpPr>
            <a:spLocks noChangeArrowheads="1"/>
          </p:cNvSpPr>
          <p:nvPr/>
        </p:nvSpPr>
        <p:spPr bwMode="auto">
          <a:xfrm>
            <a:off x="292100" y="4035425"/>
            <a:ext cx="8623300" cy="2257425"/>
          </a:xfrm>
          <a:prstGeom prst="rect">
            <a:avLst/>
          </a:prstGeom>
          <a:solidFill>
            <a:srgbClr val="CCFFFF"/>
          </a:solidFill>
          <a:ln w="9525">
            <a:solidFill>
              <a:schemeClr val="tx1"/>
            </a:solidFill>
            <a:miter lim="800000"/>
            <a:headEnd/>
            <a:tailEnd/>
          </a:ln>
        </p:spPr>
        <p:txBody>
          <a:bodyPr>
            <a:spAutoFit/>
          </a:bodyPr>
          <a:lstStyle/>
          <a:p>
            <a:pPr marL="182563" indent="-457200">
              <a:lnSpc>
                <a:spcPct val="90000"/>
              </a:lnSpc>
              <a:buFontTx/>
              <a:buNone/>
            </a:pPr>
            <a:r>
              <a:rPr lang="en-US" sz="1800" i="0">
                <a:solidFill>
                  <a:srgbClr val="000000"/>
                </a:solidFill>
                <a:latin typeface="Helvetica Neue" charset="0"/>
              </a:rPr>
              <a:t>• NCC can provide various NTV, RMP, and EF selectivity with flexibility of field spectrum (n ≤ 6 for full and n≤ 3 for partial) as synergy with the existing EFC/RWM system. </a:t>
            </a:r>
          </a:p>
          <a:p>
            <a:pPr marL="182563" indent="-457200">
              <a:lnSpc>
                <a:spcPct val="90000"/>
              </a:lnSpc>
              <a:buFontTx/>
              <a:buNone/>
            </a:pPr>
            <a:r>
              <a:rPr lang="en-US" sz="1800" i="0">
                <a:solidFill>
                  <a:srgbClr val="000000"/>
                </a:solidFill>
                <a:latin typeface="Helvetica Neue" charset="0"/>
              </a:rPr>
              <a:t>• 2nd 3-channel Switching Power Amplifier (SPA) commissioned in July 2011 powers independent currents in  existing EFC/RWM and NCC coils. </a:t>
            </a:r>
          </a:p>
          <a:p>
            <a:pPr marL="182563" indent="-457200">
              <a:lnSpc>
                <a:spcPct val="90000"/>
              </a:lnSpc>
              <a:buFontTx/>
              <a:buNone/>
            </a:pPr>
            <a:r>
              <a:rPr lang="en-US" sz="1800" i="0">
                <a:solidFill>
                  <a:srgbClr val="000000"/>
                </a:solidFill>
                <a:latin typeface="Helvetica Neue" charset="0"/>
              </a:rPr>
              <a:t>• A Real-Time Velocity (RTV) diagnostic will be incorporated into the plasma control system for feedback control of the plasma rotation profile.</a:t>
            </a:r>
          </a:p>
          <a:p>
            <a:pPr marL="182563" indent="-457200">
              <a:lnSpc>
                <a:spcPct val="90000"/>
              </a:lnSpc>
              <a:buFontTx/>
              <a:buNone/>
            </a:pPr>
            <a:r>
              <a:rPr lang="en-US" sz="1800" i="0">
                <a:solidFill>
                  <a:srgbClr val="000000"/>
                </a:solidFill>
                <a:latin typeface="Helvetica Neue" charset="0"/>
              </a:rPr>
              <a:t>• Multi-poloidal location massive gas injector system will be implemented.</a:t>
            </a:r>
          </a:p>
        </p:txBody>
      </p:sp>
      <p:sp>
        <p:nvSpPr>
          <p:cNvPr id="70660" name="Rectangle 1"/>
          <p:cNvSpPr>
            <a:spLocks noChangeArrowheads="1"/>
          </p:cNvSpPr>
          <p:nvPr/>
        </p:nvSpPr>
        <p:spPr bwMode="auto">
          <a:xfrm>
            <a:off x="1470025" y="979488"/>
            <a:ext cx="2808288" cy="307975"/>
          </a:xfrm>
          <a:prstGeom prst="rect">
            <a:avLst/>
          </a:prstGeom>
          <a:solidFill>
            <a:srgbClr val="FFFFFF"/>
          </a:solidFill>
          <a:ln w="9525">
            <a:noFill/>
            <a:miter lim="800000"/>
            <a:headEnd/>
            <a:tailEnd/>
          </a:ln>
        </p:spPr>
        <p:txBody>
          <a:bodyPr wrap="none">
            <a:spAutoFit/>
          </a:bodyPr>
          <a:lstStyle/>
          <a:p>
            <a:pPr>
              <a:buFontTx/>
              <a:buNone/>
            </a:pPr>
            <a:r>
              <a:rPr lang="en-US" sz="1400" i="0">
                <a:solidFill>
                  <a:srgbClr val="000000"/>
                </a:solidFill>
              </a:rPr>
              <a:t>Full toroidal NCC array (2 x 12) </a:t>
            </a:r>
          </a:p>
        </p:txBody>
      </p:sp>
      <p:sp>
        <p:nvSpPr>
          <p:cNvPr id="70661" name="Rectangle 55"/>
          <p:cNvSpPr>
            <a:spLocks noChangeArrowheads="1"/>
          </p:cNvSpPr>
          <p:nvPr/>
        </p:nvSpPr>
        <p:spPr bwMode="auto">
          <a:xfrm>
            <a:off x="4670425" y="966788"/>
            <a:ext cx="2938463" cy="307975"/>
          </a:xfrm>
          <a:prstGeom prst="rect">
            <a:avLst/>
          </a:prstGeom>
          <a:solidFill>
            <a:srgbClr val="FFFFFF"/>
          </a:solidFill>
          <a:ln w="9525">
            <a:noFill/>
            <a:miter lim="800000"/>
            <a:headEnd/>
            <a:tailEnd/>
          </a:ln>
        </p:spPr>
        <p:txBody>
          <a:bodyPr wrap="none">
            <a:spAutoFit/>
          </a:bodyPr>
          <a:lstStyle/>
          <a:p>
            <a:pPr>
              <a:buFontTx/>
              <a:buNone/>
            </a:pPr>
            <a:r>
              <a:rPr lang="en-US" sz="1400" i="0">
                <a:solidFill>
                  <a:srgbClr val="000000"/>
                </a:solidFill>
              </a:rPr>
              <a:t>Partial toroidal NCC array (2 x 6) </a:t>
            </a:r>
          </a:p>
        </p:txBody>
      </p:sp>
      <p:sp>
        <p:nvSpPr>
          <p:cNvPr id="70662" name="Text Box 4"/>
          <p:cNvSpPr txBox="1">
            <a:spLocks noChangeArrowheads="1"/>
          </p:cNvSpPr>
          <p:nvPr/>
        </p:nvSpPr>
        <p:spPr bwMode="auto">
          <a:xfrm>
            <a:off x="920750" y="1976438"/>
            <a:ext cx="1946275" cy="288925"/>
          </a:xfrm>
          <a:prstGeom prst="rect">
            <a:avLst/>
          </a:prstGeom>
          <a:noFill/>
          <a:ln w="12700">
            <a:noFill/>
            <a:miter lim="800000"/>
            <a:headEnd/>
            <a:tailEnd/>
          </a:ln>
        </p:spPr>
        <p:txBody>
          <a:bodyPr>
            <a:spAutoFit/>
          </a:bodyPr>
          <a:lstStyle/>
          <a:p>
            <a:pPr eaLnBrk="0" hangingPunct="0">
              <a:lnSpc>
                <a:spcPct val="80000"/>
              </a:lnSpc>
              <a:buFontTx/>
              <a:buNone/>
            </a:pPr>
            <a:r>
              <a:rPr lang="en-US" sz="1600" i="0">
                <a:solidFill>
                  <a:srgbClr val="FF0000"/>
                </a:solidFill>
                <a:latin typeface="Arial Narrow" pitchFamily="34" charset="0"/>
              </a:rPr>
              <a:t>Full NCC</a:t>
            </a:r>
          </a:p>
        </p:txBody>
      </p:sp>
      <p:sp>
        <p:nvSpPr>
          <p:cNvPr id="70663" name="Text Box 6"/>
          <p:cNvSpPr txBox="1">
            <a:spLocks noChangeArrowheads="1"/>
          </p:cNvSpPr>
          <p:nvPr/>
        </p:nvSpPr>
        <p:spPr bwMode="auto">
          <a:xfrm>
            <a:off x="920750" y="2403475"/>
            <a:ext cx="1801813" cy="781050"/>
          </a:xfrm>
          <a:prstGeom prst="rect">
            <a:avLst/>
          </a:prstGeom>
          <a:noFill/>
          <a:ln w="12700">
            <a:noFill/>
            <a:miter lim="800000"/>
            <a:headEnd/>
            <a:tailEnd/>
          </a:ln>
        </p:spPr>
        <p:txBody>
          <a:bodyPr>
            <a:spAutoFit/>
          </a:bodyPr>
          <a:lstStyle/>
          <a:p>
            <a:pPr eaLnBrk="0" hangingPunct="0">
              <a:lnSpc>
                <a:spcPct val="80000"/>
              </a:lnSpc>
              <a:buFontTx/>
              <a:buNone/>
            </a:pPr>
            <a:r>
              <a:rPr lang="en-US" sz="1600" i="0">
                <a:solidFill>
                  <a:srgbClr val="0000FF"/>
                </a:solidFill>
                <a:latin typeface="Arial Narrow" pitchFamily="34" charset="0"/>
              </a:rPr>
              <a:t>Existing</a:t>
            </a:r>
          </a:p>
          <a:p>
            <a:pPr eaLnBrk="0" hangingPunct="0">
              <a:lnSpc>
                <a:spcPct val="80000"/>
              </a:lnSpc>
              <a:buFontTx/>
              <a:buNone/>
            </a:pPr>
            <a:r>
              <a:rPr lang="en-US" sz="1600" i="0">
                <a:solidFill>
                  <a:srgbClr val="0000FF"/>
                </a:solidFill>
                <a:latin typeface="Arial Narrow" pitchFamily="34" charset="0"/>
              </a:rPr>
              <a:t>RWM</a:t>
            </a:r>
          </a:p>
          <a:p>
            <a:pPr eaLnBrk="0" hangingPunct="0">
              <a:lnSpc>
                <a:spcPct val="80000"/>
              </a:lnSpc>
              <a:buFontTx/>
              <a:buNone/>
            </a:pPr>
            <a:r>
              <a:rPr lang="en-US" sz="1600" i="0">
                <a:solidFill>
                  <a:srgbClr val="0000FF"/>
                </a:solidFill>
                <a:latin typeface="Arial Narrow" pitchFamily="34" charset="0"/>
              </a:rPr>
              <a:t>coils</a:t>
            </a:r>
          </a:p>
        </p:txBody>
      </p:sp>
      <p:pic>
        <p:nvPicPr>
          <p:cNvPr id="70664" name="Picture 8" descr="plot2NSTXv2"/>
          <p:cNvPicPr>
            <a:picLocks noChangeAspect="1" noChangeArrowheads="1"/>
          </p:cNvPicPr>
          <p:nvPr/>
        </p:nvPicPr>
        <p:blipFill>
          <a:blip r:embed="rId3"/>
          <a:srcRect/>
          <a:stretch>
            <a:fillRect/>
          </a:stretch>
        </p:blipFill>
        <p:spPr bwMode="auto">
          <a:xfrm>
            <a:off x="1804988" y="1301750"/>
            <a:ext cx="2317750" cy="2636838"/>
          </a:xfrm>
          <a:prstGeom prst="rect">
            <a:avLst/>
          </a:prstGeom>
          <a:noFill/>
          <a:ln w="19050">
            <a:noFill/>
            <a:miter lim="800000"/>
            <a:headEnd/>
            <a:tailEnd/>
          </a:ln>
        </p:spPr>
      </p:pic>
      <p:grpSp>
        <p:nvGrpSpPr>
          <p:cNvPr id="70665" name="Group 9"/>
          <p:cNvGrpSpPr>
            <a:grpSpLocks/>
          </p:cNvGrpSpPr>
          <p:nvPr/>
        </p:nvGrpSpPr>
        <p:grpSpPr bwMode="auto">
          <a:xfrm>
            <a:off x="1954213" y="1927225"/>
            <a:ext cx="1549400" cy="866775"/>
            <a:chOff x="492" y="1582"/>
            <a:chExt cx="1940" cy="1020"/>
          </a:xfrm>
        </p:grpSpPr>
        <p:sp>
          <p:nvSpPr>
            <p:cNvPr id="70705" name="Freeform 10"/>
            <p:cNvSpPr>
              <a:spLocks/>
            </p:cNvSpPr>
            <p:nvPr/>
          </p:nvSpPr>
          <p:spPr bwMode="auto">
            <a:xfrm>
              <a:off x="2082" y="2174"/>
              <a:ext cx="350" cy="396"/>
            </a:xfrm>
            <a:custGeom>
              <a:avLst/>
              <a:gdLst>
                <a:gd name="T0" fmla="*/ 328 w 350"/>
                <a:gd name="T1" fmla="*/ 0 h 396"/>
                <a:gd name="T2" fmla="*/ 224 w 350"/>
                <a:gd name="T3" fmla="*/ 32 h 396"/>
                <a:gd name="T4" fmla="*/ 118 w 350"/>
                <a:gd name="T5" fmla="*/ 60 h 396"/>
                <a:gd name="T6" fmla="*/ 0 w 350"/>
                <a:gd name="T7" fmla="*/ 82 h 396"/>
                <a:gd name="T8" fmla="*/ 30 w 350"/>
                <a:gd name="T9" fmla="*/ 396 h 396"/>
                <a:gd name="T10" fmla="*/ 130 w 350"/>
                <a:gd name="T11" fmla="*/ 378 h 396"/>
                <a:gd name="T12" fmla="*/ 272 w 350"/>
                <a:gd name="T13" fmla="*/ 346 h 396"/>
                <a:gd name="T14" fmla="*/ 350 w 350"/>
                <a:gd name="T15" fmla="*/ 320 h 396"/>
                <a:gd name="T16" fmla="*/ 0 60000 65536"/>
                <a:gd name="T17" fmla="*/ 0 60000 65536"/>
                <a:gd name="T18" fmla="*/ 0 60000 65536"/>
                <a:gd name="T19" fmla="*/ 0 60000 65536"/>
                <a:gd name="T20" fmla="*/ 0 60000 65536"/>
                <a:gd name="T21" fmla="*/ 0 60000 65536"/>
                <a:gd name="T22" fmla="*/ 0 60000 65536"/>
                <a:gd name="T23" fmla="*/ 0 60000 65536"/>
                <a:gd name="T24" fmla="*/ 0 w 350"/>
                <a:gd name="T25" fmla="*/ 0 h 396"/>
                <a:gd name="T26" fmla="*/ 350 w 350"/>
                <a:gd name="T27" fmla="*/ 396 h 3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0" h="396">
                  <a:moveTo>
                    <a:pt x="328" y="0"/>
                  </a:moveTo>
                  <a:lnTo>
                    <a:pt x="224" y="32"/>
                  </a:lnTo>
                  <a:lnTo>
                    <a:pt x="118" y="60"/>
                  </a:lnTo>
                  <a:lnTo>
                    <a:pt x="0" y="82"/>
                  </a:lnTo>
                  <a:lnTo>
                    <a:pt x="30" y="396"/>
                  </a:lnTo>
                  <a:lnTo>
                    <a:pt x="130" y="378"/>
                  </a:lnTo>
                  <a:lnTo>
                    <a:pt x="272" y="346"/>
                  </a:lnTo>
                  <a:lnTo>
                    <a:pt x="350" y="320"/>
                  </a:lnTo>
                </a:path>
              </a:pathLst>
            </a:custGeom>
            <a:noFill/>
            <a:ln w="28575">
              <a:solidFill>
                <a:srgbClr val="FF0000"/>
              </a:solidFill>
              <a:round/>
              <a:headEnd/>
              <a:tailEnd/>
            </a:ln>
          </p:spPr>
          <p:txBody>
            <a:bodyPr/>
            <a:lstStyle/>
            <a:p>
              <a:endParaRPr lang="en-US"/>
            </a:p>
          </p:txBody>
        </p:sp>
        <p:sp>
          <p:nvSpPr>
            <p:cNvPr id="70706" name="Freeform 11"/>
            <p:cNvSpPr>
              <a:spLocks/>
            </p:cNvSpPr>
            <p:nvPr/>
          </p:nvSpPr>
          <p:spPr bwMode="auto">
            <a:xfrm>
              <a:off x="1462" y="2266"/>
              <a:ext cx="556" cy="336"/>
            </a:xfrm>
            <a:custGeom>
              <a:avLst/>
              <a:gdLst>
                <a:gd name="T0" fmla="*/ 24 w 556"/>
                <a:gd name="T1" fmla="*/ 0 h 336"/>
                <a:gd name="T2" fmla="*/ 166 w 556"/>
                <a:gd name="T3" fmla="*/ 14 h 336"/>
                <a:gd name="T4" fmla="*/ 278 w 556"/>
                <a:gd name="T5" fmla="*/ 16 h 336"/>
                <a:gd name="T6" fmla="*/ 392 w 556"/>
                <a:gd name="T7" fmla="*/ 14 h 336"/>
                <a:gd name="T8" fmla="*/ 472 w 556"/>
                <a:gd name="T9" fmla="*/ 8 h 336"/>
                <a:gd name="T10" fmla="*/ 528 w 556"/>
                <a:gd name="T11" fmla="*/ 0 h 336"/>
                <a:gd name="T12" fmla="*/ 556 w 556"/>
                <a:gd name="T13" fmla="*/ 312 h 336"/>
                <a:gd name="T14" fmla="*/ 550 w 556"/>
                <a:gd name="T15" fmla="*/ 322 h 336"/>
                <a:gd name="T16" fmla="*/ 428 w 556"/>
                <a:gd name="T17" fmla="*/ 332 h 336"/>
                <a:gd name="T18" fmla="*/ 274 w 556"/>
                <a:gd name="T19" fmla="*/ 336 h 336"/>
                <a:gd name="T20" fmla="*/ 92 w 556"/>
                <a:gd name="T21" fmla="*/ 326 h 336"/>
                <a:gd name="T22" fmla="*/ 0 w 556"/>
                <a:gd name="T23" fmla="*/ 318 h 336"/>
                <a:gd name="T24" fmla="*/ 24 w 556"/>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6"/>
                <a:gd name="T40" fmla="*/ 0 h 336"/>
                <a:gd name="T41" fmla="*/ 556 w 556"/>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6" h="336">
                  <a:moveTo>
                    <a:pt x="24" y="0"/>
                  </a:moveTo>
                  <a:lnTo>
                    <a:pt x="166" y="14"/>
                  </a:lnTo>
                  <a:lnTo>
                    <a:pt x="278" y="16"/>
                  </a:lnTo>
                  <a:lnTo>
                    <a:pt x="392" y="14"/>
                  </a:lnTo>
                  <a:lnTo>
                    <a:pt x="472" y="8"/>
                  </a:lnTo>
                  <a:lnTo>
                    <a:pt x="528" y="0"/>
                  </a:lnTo>
                  <a:lnTo>
                    <a:pt x="556" y="312"/>
                  </a:lnTo>
                  <a:lnTo>
                    <a:pt x="550" y="322"/>
                  </a:lnTo>
                  <a:lnTo>
                    <a:pt x="428" y="332"/>
                  </a:lnTo>
                  <a:lnTo>
                    <a:pt x="274" y="336"/>
                  </a:lnTo>
                  <a:lnTo>
                    <a:pt x="92" y="326"/>
                  </a:lnTo>
                  <a:lnTo>
                    <a:pt x="0" y="318"/>
                  </a:lnTo>
                  <a:lnTo>
                    <a:pt x="24" y="0"/>
                  </a:lnTo>
                  <a:close/>
                </a:path>
              </a:pathLst>
            </a:custGeom>
            <a:noFill/>
            <a:ln w="28575">
              <a:solidFill>
                <a:srgbClr val="FF0000"/>
              </a:solidFill>
              <a:round/>
              <a:headEnd/>
              <a:tailEnd/>
            </a:ln>
          </p:spPr>
          <p:txBody>
            <a:bodyPr/>
            <a:lstStyle/>
            <a:p>
              <a:endParaRPr lang="en-US"/>
            </a:p>
          </p:txBody>
        </p:sp>
        <p:sp>
          <p:nvSpPr>
            <p:cNvPr id="70707" name="Freeform 12"/>
            <p:cNvSpPr>
              <a:spLocks/>
            </p:cNvSpPr>
            <p:nvPr/>
          </p:nvSpPr>
          <p:spPr bwMode="auto">
            <a:xfrm>
              <a:off x="878" y="2126"/>
              <a:ext cx="522" cy="448"/>
            </a:xfrm>
            <a:custGeom>
              <a:avLst/>
              <a:gdLst>
                <a:gd name="T0" fmla="*/ 78 w 522"/>
                <a:gd name="T1" fmla="*/ 0 h 448"/>
                <a:gd name="T2" fmla="*/ 180 w 522"/>
                <a:gd name="T3" fmla="*/ 44 h 448"/>
                <a:gd name="T4" fmla="*/ 304 w 522"/>
                <a:gd name="T5" fmla="*/ 84 h 448"/>
                <a:gd name="T6" fmla="*/ 404 w 522"/>
                <a:gd name="T7" fmla="*/ 108 h 448"/>
                <a:gd name="T8" fmla="*/ 476 w 522"/>
                <a:gd name="T9" fmla="*/ 122 h 448"/>
                <a:gd name="T10" fmla="*/ 522 w 522"/>
                <a:gd name="T11" fmla="*/ 130 h 448"/>
                <a:gd name="T12" fmla="*/ 492 w 522"/>
                <a:gd name="T13" fmla="*/ 448 h 448"/>
                <a:gd name="T14" fmla="*/ 376 w 522"/>
                <a:gd name="T15" fmla="*/ 424 h 448"/>
                <a:gd name="T16" fmla="*/ 232 w 522"/>
                <a:gd name="T17" fmla="*/ 390 h 448"/>
                <a:gd name="T18" fmla="*/ 108 w 522"/>
                <a:gd name="T19" fmla="*/ 350 h 448"/>
                <a:gd name="T20" fmla="*/ 0 w 522"/>
                <a:gd name="T21" fmla="*/ 306 h 448"/>
                <a:gd name="T22" fmla="*/ 78 w 522"/>
                <a:gd name="T23" fmla="*/ 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2"/>
                <a:gd name="T37" fmla="*/ 0 h 448"/>
                <a:gd name="T38" fmla="*/ 522 w 522"/>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2" h="448">
                  <a:moveTo>
                    <a:pt x="78" y="0"/>
                  </a:moveTo>
                  <a:lnTo>
                    <a:pt x="180" y="44"/>
                  </a:lnTo>
                  <a:lnTo>
                    <a:pt x="304" y="84"/>
                  </a:lnTo>
                  <a:lnTo>
                    <a:pt x="404" y="108"/>
                  </a:lnTo>
                  <a:lnTo>
                    <a:pt x="476" y="122"/>
                  </a:lnTo>
                  <a:lnTo>
                    <a:pt x="522" y="130"/>
                  </a:lnTo>
                  <a:lnTo>
                    <a:pt x="492" y="448"/>
                  </a:lnTo>
                  <a:lnTo>
                    <a:pt x="376" y="424"/>
                  </a:lnTo>
                  <a:lnTo>
                    <a:pt x="232" y="390"/>
                  </a:lnTo>
                  <a:lnTo>
                    <a:pt x="108" y="350"/>
                  </a:lnTo>
                  <a:lnTo>
                    <a:pt x="0" y="306"/>
                  </a:lnTo>
                  <a:lnTo>
                    <a:pt x="78" y="0"/>
                  </a:lnTo>
                  <a:close/>
                </a:path>
              </a:pathLst>
            </a:custGeom>
            <a:noFill/>
            <a:ln w="28575">
              <a:solidFill>
                <a:srgbClr val="FF0000"/>
              </a:solidFill>
              <a:round/>
              <a:headEnd/>
              <a:tailEnd/>
            </a:ln>
          </p:spPr>
          <p:txBody>
            <a:bodyPr/>
            <a:lstStyle/>
            <a:p>
              <a:endParaRPr lang="en-US"/>
            </a:p>
          </p:txBody>
        </p:sp>
        <p:sp>
          <p:nvSpPr>
            <p:cNvPr id="70708" name="Freeform 13"/>
            <p:cNvSpPr>
              <a:spLocks/>
            </p:cNvSpPr>
            <p:nvPr/>
          </p:nvSpPr>
          <p:spPr bwMode="auto">
            <a:xfrm>
              <a:off x="552" y="1884"/>
              <a:ext cx="320" cy="496"/>
            </a:xfrm>
            <a:custGeom>
              <a:avLst/>
              <a:gdLst>
                <a:gd name="T0" fmla="*/ 320 w 320"/>
                <a:gd name="T1" fmla="*/ 196 h 496"/>
                <a:gd name="T2" fmla="*/ 238 w 320"/>
                <a:gd name="T3" fmla="*/ 144 h 496"/>
                <a:gd name="T4" fmla="*/ 156 w 320"/>
                <a:gd name="T5" fmla="*/ 76 h 496"/>
                <a:gd name="T6" fmla="*/ 96 w 320"/>
                <a:gd name="T7" fmla="*/ 0 h 496"/>
                <a:gd name="T8" fmla="*/ 0 w 320"/>
                <a:gd name="T9" fmla="*/ 286 h 496"/>
                <a:gd name="T10" fmla="*/ 48 w 320"/>
                <a:gd name="T11" fmla="*/ 346 h 496"/>
                <a:gd name="T12" fmla="*/ 122 w 320"/>
                <a:gd name="T13" fmla="*/ 416 h 496"/>
                <a:gd name="T14" fmla="*/ 210 w 320"/>
                <a:gd name="T15" fmla="*/ 482 h 496"/>
                <a:gd name="T16" fmla="*/ 240 w 320"/>
                <a:gd name="T17" fmla="*/ 496 h 4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496"/>
                <a:gd name="T29" fmla="*/ 320 w 320"/>
                <a:gd name="T30" fmla="*/ 496 h 4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496">
                  <a:moveTo>
                    <a:pt x="320" y="196"/>
                  </a:moveTo>
                  <a:lnTo>
                    <a:pt x="238" y="144"/>
                  </a:lnTo>
                  <a:lnTo>
                    <a:pt x="156" y="76"/>
                  </a:lnTo>
                  <a:lnTo>
                    <a:pt x="96" y="0"/>
                  </a:lnTo>
                  <a:lnTo>
                    <a:pt x="0" y="286"/>
                  </a:lnTo>
                  <a:lnTo>
                    <a:pt x="48" y="346"/>
                  </a:lnTo>
                  <a:lnTo>
                    <a:pt x="122" y="416"/>
                  </a:lnTo>
                  <a:lnTo>
                    <a:pt x="210" y="482"/>
                  </a:lnTo>
                  <a:lnTo>
                    <a:pt x="240" y="496"/>
                  </a:lnTo>
                </a:path>
              </a:pathLst>
            </a:custGeom>
            <a:noFill/>
            <a:ln w="28575">
              <a:solidFill>
                <a:srgbClr val="FF0000"/>
              </a:solidFill>
              <a:round/>
              <a:headEnd/>
              <a:tailEnd/>
            </a:ln>
          </p:spPr>
          <p:txBody>
            <a:bodyPr/>
            <a:lstStyle/>
            <a:p>
              <a:endParaRPr lang="en-US"/>
            </a:p>
          </p:txBody>
        </p:sp>
        <p:sp>
          <p:nvSpPr>
            <p:cNvPr id="70709" name="Freeform 14"/>
            <p:cNvSpPr>
              <a:spLocks/>
            </p:cNvSpPr>
            <p:nvPr/>
          </p:nvSpPr>
          <p:spPr bwMode="auto">
            <a:xfrm>
              <a:off x="492" y="1582"/>
              <a:ext cx="132" cy="390"/>
            </a:xfrm>
            <a:custGeom>
              <a:avLst/>
              <a:gdLst>
                <a:gd name="T0" fmla="*/ 0 w 132"/>
                <a:gd name="T1" fmla="*/ 390 h 390"/>
                <a:gd name="T2" fmla="*/ 4 w 132"/>
                <a:gd name="T3" fmla="*/ 328 h 390"/>
                <a:gd name="T4" fmla="*/ 132 w 132"/>
                <a:gd name="T5" fmla="*/ 0 h 390"/>
                <a:gd name="T6" fmla="*/ 108 w 132"/>
                <a:gd name="T7" fmla="*/ 82 h 390"/>
                <a:gd name="T8" fmla="*/ 104 w 132"/>
                <a:gd name="T9" fmla="*/ 126 h 390"/>
                <a:gd name="T10" fmla="*/ 106 w 132"/>
                <a:gd name="T11" fmla="*/ 168 h 390"/>
                <a:gd name="T12" fmla="*/ 118 w 132"/>
                <a:gd name="T13" fmla="*/ 216 h 390"/>
                <a:gd name="T14" fmla="*/ 132 w 132"/>
                <a:gd name="T15" fmla="*/ 238 h 390"/>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90"/>
                <a:gd name="T26" fmla="*/ 132 w 132"/>
                <a:gd name="T27" fmla="*/ 390 h 3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90">
                  <a:moveTo>
                    <a:pt x="0" y="390"/>
                  </a:moveTo>
                  <a:lnTo>
                    <a:pt x="4" y="328"/>
                  </a:lnTo>
                  <a:lnTo>
                    <a:pt x="132" y="0"/>
                  </a:lnTo>
                  <a:lnTo>
                    <a:pt x="108" y="82"/>
                  </a:lnTo>
                  <a:lnTo>
                    <a:pt x="104" y="126"/>
                  </a:lnTo>
                  <a:lnTo>
                    <a:pt x="106" y="168"/>
                  </a:lnTo>
                  <a:lnTo>
                    <a:pt x="118" y="216"/>
                  </a:lnTo>
                  <a:lnTo>
                    <a:pt x="132" y="238"/>
                  </a:lnTo>
                </a:path>
              </a:pathLst>
            </a:custGeom>
            <a:noFill/>
            <a:ln w="28575">
              <a:solidFill>
                <a:srgbClr val="FF0000"/>
              </a:solidFill>
              <a:round/>
              <a:headEnd/>
              <a:tailEnd/>
            </a:ln>
          </p:spPr>
          <p:txBody>
            <a:bodyPr/>
            <a:lstStyle/>
            <a:p>
              <a:endParaRPr lang="en-US"/>
            </a:p>
          </p:txBody>
        </p:sp>
      </p:grpSp>
      <p:grpSp>
        <p:nvGrpSpPr>
          <p:cNvPr id="70666" name="Group 21"/>
          <p:cNvGrpSpPr>
            <a:grpSpLocks/>
          </p:cNvGrpSpPr>
          <p:nvPr/>
        </p:nvGrpSpPr>
        <p:grpSpPr bwMode="auto">
          <a:xfrm>
            <a:off x="2017713" y="3182938"/>
            <a:ext cx="1498600" cy="565150"/>
            <a:chOff x="548" y="3006"/>
            <a:chExt cx="1884" cy="658"/>
          </a:xfrm>
        </p:grpSpPr>
        <p:sp>
          <p:nvSpPr>
            <p:cNvPr id="70700" name="Freeform 22"/>
            <p:cNvSpPr>
              <a:spLocks/>
            </p:cNvSpPr>
            <p:nvPr/>
          </p:nvSpPr>
          <p:spPr bwMode="auto">
            <a:xfrm>
              <a:off x="2104" y="3342"/>
              <a:ext cx="326" cy="92"/>
            </a:xfrm>
            <a:custGeom>
              <a:avLst/>
              <a:gdLst>
                <a:gd name="T0" fmla="*/ 326 w 326"/>
                <a:gd name="T1" fmla="*/ 0 h 92"/>
                <a:gd name="T2" fmla="*/ 204 w 326"/>
                <a:gd name="T3" fmla="*/ 36 h 92"/>
                <a:gd name="T4" fmla="*/ 98 w 326"/>
                <a:gd name="T5" fmla="*/ 62 h 92"/>
                <a:gd name="T6" fmla="*/ 4 w 326"/>
                <a:gd name="T7" fmla="*/ 76 h 92"/>
                <a:gd name="T8" fmla="*/ 0 w 326"/>
                <a:gd name="T9" fmla="*/ 92 h 92"/>
                <a:gd name="T10" fmla="*/ 0 60000 65536"/>
                <a:gd name="T11" fmla="*/ 0 60000 65536"/>
                <a:gd name="T12" fmla="*/ 0 60000 65536"/>
                <a:gd name="T13" fmla="*/ 0 60000 65536"/>
                <a:gd name="T14" fmla="*/ 0 60000 65536"/>
                <a:gd name="T15" fmla="*/ 0 w 326"/>
                <a:gd name="T16" fmla="*/ 0 h 92"/>
                <a:gd name="T17" fmla="*/ 326 w 326"/>
                <a:gd name="T18" fmla="*/ 92 h 92"/>
              </a:gdLst>
              <a:ahLst/>
              <a:cxnLst>
                <a:cxn ang="T10">
                  <a:pos x="T0" y="T1"/>
                </a:cxn>
                <a:cxn ang="T11">
                  <a:pos x="T2" y="T3"/>
                </a:cxn>
                <a:cxn ang="T12">
                  <a:pos x="T4" y="T5"/>
                </a:cxn>
                <a:cxn ang="T13">
                  <a:pos x="T6" y="T7"/>
                </a:cxn>
                <a:cxn ang="T14">
                  <a:pos x="T8" y="T9"/>
                </a:cxn>
              </a:cxnLst>
              <a:rect l="T15" t="T16" r="T17" b="T18"/>
              <a:pathLst>
                <a:path w="326" h="92">
                  <a:moveTo>
                    <a:pt x="326" y="0"/>
                  </a:moveTo>
                  <a:lnTo>
                    <a:pt x="204" y="36"/>
                  </a:lnTo>
                  <a:lnTo>
                    <a:pt x="98" y="62"/>
                  </a:lnTo>
                  <a:lnTo>
                    <a:pt x="4" y="76"/>
                  </a:lnTo>
                  <a:lnTo>
                    <a:pt x="0" y="92"/>
                  </a:lnTo>
                </a:path>
              </a:pathLst>
            </a:custGeom>
            <a:noFill/>
            <a:ln w="28575">
              <a:solidFill>
                <a:srgbClr val="FF0000"/>
              </a:solidFill>
              <a:round/>
              <a:headEnd/>
              <a:tailEnd/>
            </a:ln>
          </p:spPr>
          <p:txBody>
            <a:bodyPr/>
            <a:lstStyle/>
            <a:p>
              <a:endParaRPr lang="en-US"/>
            </a:p>
          </p:txBody>
        </p:sp>
        <p:sp>
          <p:nvSpPr>
            <p:cNvPr id="70701" name="Freeform 23"/>
            <p:cNvSpPr>
              <a:spLocks/>
            </p:cNvSpPr>
            <p:nvPr/>
          </p:nvSpPr>
          <p:spPr bwMode="auto">
            <a:xfrm>
              <a:off x="2090" y="3540"/>
              <a:ext cx="342" cy="86"/>
            </a:xfrm>
            <a:custGeom>
              <a:avLst/>
              <a:gdLst>
                <a:gd name="T0" fmla="*/ 0 w 342"/>
                <a:gd name="T1" fmla="*/ 86 h 86"/>
                <a:gd name="T2" fmla="*/ 144 w 342"/>
                <a:gd name="T3" fmla="*/ 60 h 86"/>
                <a:gd name="T4" fmla="*/ 224 w 342"/>
                <a:gd name="T5" fmla="*/ 40 h 86"/>
                <a:gd name="T6" fmla="*/ 310 w 342"/>
                <a:gd name="T7" fmla="*/ 12 h 86"/>
                <a:gd name="T8" fmla="*/ 342 w 342"/>
                <a:gd name="T9" fmla="*/ 0 h 86"/>
                <a:gd name="T10" fmla="*/ 0 60000 65536"/>
                <a:gd name="T11" fmla="*/ 0 60000 65536"/>
                <a:gd name="T12" fmla="*/ 0 60000 65536"/>
                <a:gd name="T13" fmla="*/ 0 60000 65536"/>
                <a:gd name="T14" fmla="*/ 0 60000 65536"/>
                <a:gd name="T15" fmla="*/ 0 w 342"/>
                <a:gd name="T16" fmla="*/ 0 h 86"/>
                <a:gd name="T17" fmla="*/ 342 w 342"/>
                <a:gd name="T18" fmla="*/ 86 h 86"/>
              </a:gdLst>
              <a:ahLst/>
              <a:cxnLst>
                <a:cxn ang="T10">
                  <a:pos x="T0" y="T1"/>
                </a:cxn>
                <a:cxn ang="T11">
                  <a:pos x="T2" y="T3"/>
                </a:cxn>
                <a:cxn ang="T12">
                  <a:pos x="T4" y="T5"/>
                </a:cxn>
                <a:cxn ang="T13">
                  <a:pos x="T6" y="T7"/>
                </a:cxn>
                <a:cxn ang="T14">
                  <a:pos x="T8" y="T9"/>
                </a:cxn>
              </a:cxnLst>
              <a:rect l="T15" t="T16" r="T17" b="T18"/>
              <a:pathLst>
                <a:path w="342" h="86">
                  <a:moveTo>
                    <a:pt x="0" y="86"/>
                  </a:moveTo>
                  <a:lnTo>
                    <a:pt x="144" y="60"/>
                  </a:lnTo>
                  <a:lnTo>
                    <a:pt x="224" y="40"/>
                  </a:lnTo>
                  <a:lnTo>
                    <a:pt x="310" y="12"/>
                  </a:lnTo>
                  <a:lnTo>
                    <a:pt x="342" y="0"/>
                  </a:lnTo>
                </a:path>
              </a:pathLst>
            </a:custGeom>
            <a:noFill/>
            <a:ln w="28575">
              <a:solidFill>
                <a:srgbClr val="FF0000"/>
              </a:solidFill>
              <a:round/>
              <a:headEnd/>
              <a:tailEnd/>
            </a:ln>
          </p:spPr>
          <p:txBody>
            <a:bodyPr/>
            <a:lstStyle/>
            <a:p>
              <a:endParaRPr lang="en-US"/>
            </a:p>
          </p:txBody>
        </p:sp>
        <p:sp>
          <p:nvSpPr>
            <p:cNvPr id="70702" name="Freeform 24"/>
            <p:cNvSpPr>
              <a:spLocks/>
            </p:cNvSpPr>
            <p:nvPr/>
          </p:nvSpPr>
          <p:spPr bwMode="auto">
            <a:xfrm>
              <a:off x="1462" y="3432"/>
              <a:ext cx="560" cy="232"/>
            </a:xfrm>
            <a:custGeom>
              <a:avLst/>
              <a:gdLst>
                <a:gd name="T0" fmla="*/ 0 w 560"/>
                <a:gd name="T1" fmla="*/ 0 h 232"/>
                <a:gd name="T2" fmla="*/ 22 w 560"/>
                <a:gd name="T3" fmla="*/ 216 h 232"/>
                <a:gd name="T4" fmla="*/ 206 w 560"/>
                <a:gd name="T5" fmla="*/ 228 h 232"/>
                <a:gd name="T6" fmla="*/ 286 w 560"/>
                <a:gd name="T7" fmla="*/ 232 h 232"/>
                <a:gd name="T8" fmla="*/ 406 w 560"/>
                <a:gd name="T9" fmla="*/ 224 h 232"/>
                <a:gd name="T10" fmla="*/ 528 w 560"/>
                <a:gd name="T11" fmla="*/ 218 h 232"/>
                <a:gd name="T12" fmla="*/ 560 w 560"/>
                <a:gd name="T13" fmla="*/ 0 h 232"/>
                <a:gd name="T14" fmla="*/ 420 w 560"/>
                <a:gd name="T15" fmla="*/ 12 h 232"/>
                <a:gd name="T16" fmla="*/ 274 w 560"/>
                <a:gd name="T17" fmla="*/ 18 h 232"/>
                <a:gd name="T18" fmla="*/ 116 w 560"/>
                <a:gd name="T19" fmla="*/ 12 h 232"/>
                <a:gd name="T20" fmla="*/ 0 w 560"/>
                <a:gd name="T21" fmla="*/ 0 h 2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0"/>
                <a:gd name="T34" fmla="*/ 0 h 232"/>
                <a:gd name="T35" fmla="*/ 560 w 560"/>
                <a:gd name="T36" fmla="*/ 232 h 2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0" h="232">
                  <a:moveTo>
                    <a:pt x="0" y="0"/>
                  </a:moveTo>
                  <a:lnTo>
                    <a:pt x="22" y="216"/>
                  </a:lnTo>
                  <a:lnTo>
                    <a:pt x="206" y="228"/>
                  </a:lnTo>
                  <a:lnTo>
                    <a:pt x="286" y="232"/>
                  </a:lnTo>
                  <a:lnTo>
                    <a:pt x="406" y="224"/>
                  </a:lnTo>
                  <a:lnTo>
                    <a:pt x="528" y="218"/>
                  </a:lnTo>
                  <a:lnTo>
                    <a:pt x="560" y="0"/>
                  </a:lnTo>
                  <a:lnTo>
                    <a:pt x="420" y="12"/>
                  </a:lnTo>
                  <a:lnTo>
                    <a:pt x="274" y="18"/>
                  </a:lnTo>
                  <a:lnTo>
                    <a:pt x="116" y="12"/>
                  </a:lnTo>
                  <a:lnTo>
                    <a:pt x="0" y="0"/>
                  </a:lnTo>
                  <a:close/>
                </a:path>
              </a:pathLst>
            </a:custGeom>
            <a:noFill/>
            <a:ln w="28575">
              <a:solidFill>
                <a:srgbClr val="FF0000"/>
              </a:solidFill>
              <a:round/>
              <a:headEnd/>
              <a:tailEnd/>
            </a:ln>
          </p:spPr>
          <p:txBody>
            <a:bodyPr/>
            <a:lstStyle/>
            <a:p>
              <a:endParaRPr lang="en-US"/>
            </a:p>
          </p:txBody>
        </p:sp>
        <p:sp>
          <p:nvSpPr>
            <p:cNvPr id="70703" name="Freeform 25"/>
            <p:cNvSpPr>
              <a:spLocks/>
            </p:cNvSpPr>
            <p:nvPr/>
          </p:nvSpPr>
          <p:spPr bwMode="auto">
            <a:xfrm>
              <a:off x="892" y="3282"/>
              <a:ext cx="498" cy="362"/>
            </a:xfrm>
            <a:custGeom>
              <a:avLst/>
              <a:gdLst>
                <a:gd name="T0" fmla="*/ 498 w 498"/>
                <a:gd name="T1" fmla="*/ 362 h 362"/>
                <a:gd name="T2" fmla="*/ 352 w 498"/>
                <a:gd name="T3" fmla="*/ 334 h 362"/>
                <a:gd name="T4" fmla="*/ 228 w 498"/>
                <a:gd name="T5" fmla="*/ 298 h 362"/>
                <a:gd name="T6" fmla="*/ 118 w 498"/>
                <a:gd name="T7" fmla="*/ 260 h 362"/>
                <a:gd name="T8" fmla="*/ 68 w 498"/>
                <a:gd name="T9" fmla="*/ 236 h 362"/>
                <a:gd name="T10" fmla="*/ 0 w 498"/>
                <a:gd name="T11" fmla="*/ 0 h 362"/>
                <a:gd name="T12" fmla="*/ 90 w 498"/>
                <a:gd name="T13" fmla="*/ 34 h 362"/>
                <a:gd name="T14" fmla="*/ 150 w 498"/>
                <a:gd name="T15" fmla="*/ 56 h 362"/>
                <a:gd name="T16" fmla="*/ 228 w 498"/>
                <a:gd name="T17" fmla="*/ 84 h 362"/>
                <a:gd name="T18" fmla="*/ 306 w 498"/>
                <a:gd name="T19" fmla="*/ 104 h 362"/>
                <a:gd name="T20" fmla="*/ 374 w 498"/>
                <a:gd name="T21" fmla="*/ 120 h 362"/>
                <a:gd name="T22" fmla="*/ 478 w 498"/>
                <a:gd name="T23" fmla="*/ 138 h 362"/>
                <a:gd name="T24" fmla="*/ 482 w 498"/>
                <a:gd name="T25" fmla="*/ 154 h 3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8"/>
                <a:gd name="T40" fmla="*/ 0 h 362"/>
                <a:gd name="T41" fmla="*/ 498 w 498"/>
                <a:gd name="T42" fmla="*/ 362 h 3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8" h="362">
                  <a:moveTo>
                    <a:pt x="498" y="362"/>
                  </a:moveTo>
                  <a:lnTo>
                    <a:pt x="352" y="334"/>
                  </a:lnTo>
                  <a:lnTo>
                    <a:pt x="228" y="298"/>
                  </a:lnTo>
                  <a:lnTo>
                    <a:pt x="118" y="260"/>
                  </a:lnTo>
                  <a:lnTo>
                    <a:pt x="68" y="236"/>
                  </a:lnTo>
                  <a:lnTo>
                    <a:pt x="0" y="0"/>
                  </a:lnTo>
                  <a:lnTo>
                    <a:pt x="90" y="34"/>
                  </a:lnTo>
                  <a:lnTo>
                    <a:pt x="150" y="56"/>
                  </a:lnTo>
                  <a:lnTo>
                    <a:pt x="228" y="84"/>
                  </a:lnTo>
                  <a:lnTo>
                    <a:pt x="306" y="104"/>
                  </a:lnTo>
                  <a:lnTo>
                    <a:pt x="374" y="120"/>
                  </a:lnTo>
                  <a:lnTo>
                    <a:pt x="478" y="138"/>
                  </a:lnTo>
                  <a:lnTo>
                    <a:pt x="482" y="154"/>
                  </a:lnTo>
                </a:path>
              </a:pathLst>
            </a:custGeom>
            <a:noFill/>
            <a:ln w="28575">
              <a:solidFill>
                <a:srgbClr val="FF0000"/>
              </a:solidFill>
              <a:round/>
              <a:headEnd/>
              <a:tailEnd/>
            </a:ln>
          </p:spPr>
          <p:txBody>
            <a:bodyPr/>
            <a:lstStyle/>
            <a:p>
              <a:endParaRPr lang="en-US"/>
            </a:p>
          </p:txBody>
        </p:sp>
        <p:sp>
          <p:nvSpPr>
            <p:cNvPr id="70704" name="Freeform 26"/>
            <p:cNvSpPr>
              <a:spLocks/>
            </p:cNvSpPr>
            <p:nvPr/>
          </p:nvSpPr>
          <p:spPr bwMode="auto">
            <a:xfrm>
              <a:off x="548" y="3006"/>
              <a:ext cx="276" cy="440"/>
            </a:xfrm>
            <a:custGeom>
              <a:avLst/>
              <a:gdLst>
                <a:gd name="T0" fmla="*/ 276 w 276"/>
                <a:gd name="T1" fmla="*/ 440 h 440"/>
                <a:gd name="T2" fmla="*/ 212 w 276"/>
                <a:gd name="T3" fmla="*/ 388 h 440"/>
                <a:gd name="T4" fmla="*/ 144 w 276"/>
                <a:gd name="T5" fmla="*/ 318 h 440"/>
                <a:gd name="T6" fmla="*/ 112 w 276"/>
                <a:gd name="T7" fmla="*/ 274 h 440"/>
                <a:gd name="T8" fmla="*/ 96 w 276"/>
                <a:gd name="T9" fmla="*/ 254 h 440"/>
                <a:gd name="T10" fmla="*/ 0 w 276"/>
                <a:gd name="T11" fmla="*/ 0 h 440"/>
                <a:gd name="T12" fmla="*/ 72 w 276"/>
                <a:gd name="T13" fmla="*/ 96 h 440"/>
                <a:gd name="T14" fmla="*/ 114 w 276"/>
                <a:gd name="T15" fmla="*/ 134 h 440"/>
                <a:gd name="T16" fmla="*/ 156 w 276"/>
                <a:gd name="T17" fmla="*/ 166 h 440"/>
                <a:gd name="T18" fmla="*/ 194 w 276"/>
                <a:gd name="T19" fmla="*/ 194 h 440"/>
                <a:gd name="T20" fmla="*/ 252 w 276"/>
                <a:gd name="T21" fmla="*/ 230 h 440"/>
                <a:gd name="T22" fmla="*/ 274 w 276"/>
                <a:gd name="T23" fmla="*/ 240 h 4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6"/>
                <a:gd name="T37" fmla="*/ 0 h 440"/>
                <a:gd name="T38" fmla="*/ 276 w 276"/>
                <a:gd name="T39" fmla="*/ 440 h 4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6" h="440">
                  <a:moveTo>
                    <a:pt x="276" y="440"/>
                  </a:moveTo>
                  <a:lnTo>
                    <a:pt x="212" y="388"/>
                  </a:lnTo>
                  <a:lnTo>
                    <a:pt x="144" y="318"/>
                  </a:lnTo>
                  <a:lnTo>
                    <a:pt x="112" y="274"/>
                  </a:lnTo>
                  <a:lnTo>
                    <a:pt x="96" y="254"/>
                  </a:lnTo>
                  <a:lnTo>
                    <a:pt x="0" y="0"/>
                  </a:lnTo>
                  <a:lnTo>
                    <a:pt x="72" y="96"/>
                  </a:lnTo>
                  <a:lnTo>
                    <a:pt x="114" y="134"/>
                  </a:lnTo>
                  <a:lnTo>
                    <a:pt x="156" y="166"/>
                  </a:lnTo>
                  <a:lnTo>
                    <a:pt x="194" y="194"/>
                  </a:lnTo>
                  <a:lnTo>
                    <a:pt x="252" y="230"/>
                  </a:lnTo>
                  <a:lnTo>
                    <a:pt x="274" y="240"/>
                  </a:lnTo>
                </a:path>
              </a:pathLst>
            </a:custGeom>
            <a:noFill/>
            <a:ln w="28575">
              <a:solidFill>
                <a:srgbClr val="FF0000"/>
              </a:solidFill>
              <a:round/>
              <a:headEnd/>
              <a:tailEnd/>
            </a:ln>
          </p:spPr>
          <p:txBody>
            <a:bodyPr/>
            <a:lstStyle/>
            <a:p>
              <a:endParaRPr lang="en-US"/>
            </a:p>
          </p:txBody>
        </p:sp>
      </p:grpSp>
      <p:grpSp>
        <p:nvGrpSpPr>
          <p:cNvPr id="70667" name="Group 27"/>
          <p:cNvGrpSpPr>
            <a:grpSpLocks/>
          </p:cNvGrpSpPr>
          <p:nvPr/>
        </p:nvGrpSpPr>
        <p:grpSpPr bwMode="auto">
          <a:xfrm>
            <a:off x="1800225" y="2049463"/>
            <a:ext cx="2309813" cy="1495425"/>
            <a:chOff x="296" y="1708"/>
            <a:chExt cx="2888" cy="1756"/>
          </a:xfrm>
        </p:grpSpPr>
        <p:sp>
          <p:nvSpPr>
            <p:cNvPr id="70691" name="Freeform 28"/>
            <p:cNvSpPr>
              <a:spLocks/>
            </p:cNvSpPr>
            <p:nvPr/>
          </p:nvSpPr>
          <p:spPr bwMode="auto">
            <a:xfrm>
              <a:off x="1010" y="2704"/>
              <a:ext cx="1422" cy="760"/>
            </a:xfrm>
            <a:custGeom>
              <a:avLst/>
              <a:gdLst>
                <a:gd name="T0" fmla="*/ 0 w 1422"/>
                <a:gd name="T1" fmla="*/ 96 h 760"/>
                <a:gd name="T2" fmla="*/ 92 w 1422"/>
                <a:gd name="T3" fmla="*/ 118 h 760"/>
                <a:gd name="T4" fmla="*/ 92 w 1422"/>
                <a:gd name="T5" fmla="*/ 0 h 760"/>
                <a:gd name="T6" fmla="*/ 194 w 1422"/>
                <a:gd name="T7" fmla="*/ 22 h 760"/>
                <a:gd name="T8" fmla="*/ 300 w 1422"/>
                <a:gd name="T9" fmla="*/ 44 h 760"/>
                <a:gd name="T10" fmla="*/ 422 w 1422"/>
                <a:gd name="T11" fmla="*/ 58 h 760"/>
                <a:gd name="T12" fmla="*/ 586 w 1422"/>
                <a:gd name="T13" fmla="*/ 74 h 760"/>
                <a:gd name="T14" fmla="*/ 726 w 1422"/>
                <a:gd name="T15" fmla="*/ 78 h 760"/>
                <a:gd name="T16" fmla="*/ 840 w 1422"/>
                <a:gd name="T17" fmla="*/ 76 h 760"/>
                <a:gd name="T18" fmla="*/ 982 w 1422"/>
                <a:gd name="T19" fmla="*/ 64 h 760"/>
                <a:gd name="T20" fmla="*/ 1088 w 1422"/>
                <a:gd name="T21" fmla="*/ 56 h 760"/>
                <a:gd name="T22" fmla="*/ 1190 w 1422"/>
                <a:gd name="T23" fmla="*/ 40 h 760"/>
                <a:gd name="T24" fmla="*/ 1254 w 1422"/>
                <a:gd name="T25" fmla="*/ 26 h 760"/>
                <a:gd name="T26" fmla="*/ 1278 w 1422"/>
                <a:gd name="T27" fmla="*/ 24 h 760"/>
                <a:gd name="T28" fmla="*/ 1278 w 1422"/>
                <a:gd name="T29" fmla="*/ 210 h 760"/>
                <a:gd name="T30" fmla="*/ 1422 w 1422"/>
                <a:gd name="T31" fmla="*/ 178 h 760"/>
                <a:gd name="T32" fmla="*/ 1422 w 1422"/>
                <a:gd name="T33" fmla="*/ 486 h 760"/>
                <a:gd name="T34" fmla="*/ 1278 w 1422"/>
                <a:gd name="T35" fmla="*/ 520 h 760"/>
                <a:gd name="T36" fmla="*/ 1278 w 1422"/>
                <a:gd name="T37" fmla="*/ 706 h 760"/>
                <a:gd name="T38" fmla="*/ 1082 w 1422"/>
                <a:gd name="T39" fmla="*/ 740 h 760"/>
                <a:gd name="T40" fmla="*/ 938 w 1422"/>
                <a:gd name="T41" fmla="*/ 756 h 760"/>
                <a:gd name="T42" fmla="*/ 742 w 1422"/>
                <a:gd name="T43" fmla="*/ 760 h 760"/>
                <a:gd name="T44" fmla="*/ 654 w 1422"/>
                <a:gd name="T45" fmla="*/ 760 h 760"/>
                <a:gd name="T46" fmla="*/ 506 w 1422"/>
                <a:gd name="T47" fmla="*/ 752 h 760"/>
                <a:gd name="T48" fmla="*/ 366 w 1422"/>
                <a:gd name="T49" fmla="*/ 736 h 760"/>
                <a:gd name="T50" fmla="*/ 254 w 1422"/>
                <a:gd name="T51" fmla="*/ 724 h 760"/>
                <a:gd name="T52" fmla="*/ 146 w 1422"/>
                <a:gd name="T53" fmla="*/ 700 h 760"/>
                <a:gd name="T54" fmla="*/ 92 w 1422"/>
                <a:gd name="T55" fmla="*/ 692 h 760"/>
                <a:gd name="T56" fmla="*/ 92 w 1422"/>
                <a:gd name="T57" fmla="*/ 570 h 760"/>
                <a:gd name="T58" fmla="*/ 0 w 1422"/>
                <a:gd name="T59" fmla="*/ 546 h 760"/>
                <a:gd name="T60" fmla="*/ 0 w 1422"/>
                <a:gd name="T61" fmla="*/ 96 h 7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22"/>
                <a:gd name="T94" fmla="*/ 0 h 760"/>
                <a:gd name="T95" fmla="*/ 1422 w 1422"/>
                <a:gd name="T96" fmla="*/ 760 h 7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22" h="760">
                  <a:moveTo>
                    <a:pt x="0" y="96"/>
                  </a:moveTo>
                  <a:lnTo>
                    <a:pt x="92" y="118"/>
                  </a:lnTo>
                  <a:lnTo>
                    <a:pt x="92" y="0"/>
                  </a:lnTo>
                  <a:lnTo>
                    <a:pt x="194" y="22"/>
                  </a:lnTo>
                  <a:lnTo>
                    <a:pt x="300" y="44"/>
                  </a:lnTo>
                  <a:lnTo>
                    <a:pt x="422" y="58"/>
                  </a:lnTo>
                  <a:lnTo>
                    <a:pt x="586" y="74"/>
                  </a:lnTo>
                  <a:lnTo>
                    <a:pt x="726" y="78"/>
                  </a:lnTo>
                  <a:lnTo>
                    <a:pt x="840" y="76"/>
                  </a:lnTo>
                  <a:lnTo>
                    <a:pt x="982" y="64"/>
                  </a:lnTo>
                  <a:lnTo>
                    <a:pt x="1088" y="56"/>
                  </a:lnTo>
                  <a:lnTo>
                    <a:pt x="1190" y="40"/>
                  </a:lnTo>
                  <a:lnTo>
                    <a:pt x="1254" y="26"/>
                  </a:lnTo>
                  <a:lnTo>
                    <a:pt x="1278" y="24"/>
                  </a:lnTo>
                  <a:lnTo>
                    <a:pt x="1278" y="210"/>
                  </a:lnTo>
                  <a:lnTo>
                    <a:pt x="1422" y="178"/>
                  </a:lnTo>
                  <a:lnTo>
                    <a:pt x="1422" y="486"/>
                  </a:lnTo>
                  <a:lnTo>
                    <a:pt x="1278" y="520"/>
                  </a:lnTo>
                  <a:lnTo>
                    <a:pt x="1278" y="706"/>
                  </a:lnTo>
                  <a:lnTo>
                    <a:pt x="1082" y="740"/>
                  </a:lnTo>
                  <a:lnTo>
                    <a:pt x="938" y="756"/>
                  </a:lnTo>
                  <a:lnTo>
                    <a:pt x="742" y="760"/>
                  </a:lnTo>
                  <a:lnTo>
                    <a:pt x="654" y="760"/>
                  </a:lnTo>
                  <a:lnTo>
                    <a:pt x="506" y="752"/>
                  </a:lnTo>
                  <a:lnTo>
                    <a:pt x="366" y="736"/>
                  </a:lnTo>
                  <a:lnTo>
                    <a:pt x="254" y="724"/>
                  </a:lnTo>
                  <a:lnTo>
                    <a:pt x="146" y="700"/>
                  </a:lnTo>
                  <a:lnTo>
                    <a:pt x="92" y="692"/>
                  </a:lnTo>
                  <a:lnTo>
                    <a:pt x="92" y="570"/>
                  </a:lnTo>
                  <a:lnTo>
                    <a:pt x="0" y="546"/>
                  </a:lnTo>
                  <a:lnTo>
                    <a:pt x="0" y="96"/>
                  </a:lnTo>
                  <a:close/>
                </a:path>
              </a:pathLst>
            </a:custGeom>
            <a:noFill/>
            <a:ln w="28575">
              <a:solidFill>
                <a:srgbClr val="0000FF"/>
              </a:solidFill>
              <a:round/>
              <a:headEnd/>
              <a:tailEnd/>
            </a:ln>
          </p:spPr>
          <p:txBody>
            <a:bodyPr/>
            <a:lstStyle/>
            <a:p>
              <a:endParaRPr lang="en-US"/>
            </a:p>
          </p:txBody>
        </p:sp>
        <p:sp>
          <p:nvSpPr>
            <p:cNvPr id="70692" name="Freeform 29"/>
            <p:cNvSpPr>
              <a:spLocks/>
            </p:cNvSpPr>
            <p:nvPr/>
          </p:nvSpPr>
          <p:spPr bwMode="auto">
            <a:xfrm>
              <a:off x="296" y="2116"/>
              <a:ext cx="696" cy="1228"/>
            </a:xfrm>
            <a:custGeom>
              <a:avLst/>
              <a:gdLst>
                <a:gd name="T0" fmla="*/ 2 w 696"/>
                <a:gd name="T1" fmla="*/ 0 h 1228"/>
                <a:gd name="T2" fmla="*/ 30 w 696"/>
                <a:gd name="T3" fmla="*/ 94 h 1228"/>
                <a:gd name="T4" fmla="*/ 96 w 696"/>
                <a:gd name="T5" fmla="*/ 202 h 1228"/>
                <a:gd name="T6" fmla="*/ 182 w 696"/>
                <a:gd name="T7" fmla="*/ 296 h 1228"/>
                <a:gd name="T8" fmla="*/ 272 w 696"/>
                <a:gd name="T9" fmla="*/ 364 h 1228"/>
                <a:gd name="T10" fmla="*/ 334 w 696"/>
                <a:gd name="T11" fmla="*/ 406 h 1228"/>
                <a:gd name="T12" fmla="*/ 434 w 696"/>
                <a:gd name="T13" fmla="*/ 456 h 1228"/>
                <a:gd name="T14" fmla="*/ 472 w 696"/>
                <a:gd name="T15" fmla="*/ 478 h 1228"/>
                <a:gd name="T16" fmla="*/ 548 w 696"/>
                <a:gd name="T17" fmla="*/ 508 h 1228"/>
                <a:gd name="T18" fmla="*/ 640 w 696"/>
                <a:gd name="T19" fmla="*/ 546 h 1228"/>
                <a:gd name="T20" fmla="*/ 640 w 696"/>
                <a:gd name="T21" fmla="*/ 662 h 1228"/>
                <a:gd name="T22" fmla="*/ 696 w 696"/>
                <a:gd name="T23" fmla="*/ 677 h 1228"/>
                <a:gd name="T24" fmla="*/ 696 w 696"/>
                <a:gd name="T25" fmla="*/ 1130 h 1228"/>
                <a:gd name="T26" fmla="*/ 638 w 696"/>
                <a:gd name="T27" fmla="*/ 1110 h 1228"/>
                <a:gd name="T28" fmla="*/ 638 w 696"/>
                <a:gd name="T29" fmla="*/ 1228 h 1228"/>
                <a:gd name="T30" fmla="*/ 472 w 696"/>
                <a:gd name="T31" fmla="*/ 1166 h 1228"/>
                <a:gd name="T32" fmla="*/ 406 w 696"/>
                <a:gd name="T33" fmla="*/ 1130 h 1228"/>
                <a:gd name="T34" fmla="*/ 288 w 696"/>
                <a:gd name="T35" fmla="*/ 1062 h 1228"/>
                <a:gd name="T36" fmla="*/ 196 w 696"/>
                <a:gd name="T37" fmla="*/ 990 h 1228"/>
                <a:gd name="T38" fmla="*/ 96 w 696"/>
                <a:gd name="T39" fmla="*/ 888 h 1228"/>
                <a:gd name="T40" fmla="*/ 32 w 696"/>
                <a:gd name="T41" fmla="*/ 786 h 1228"/>
                <a:gd name="T42" fmla="*/ 0 w 696"/>
                <a:gd name="T43" fmla="*/ 676 h 1228"/>
                <a:gd name="T44" fmla="*/ 2 w 696"/>
                <a:gd name="T45" fmla="*/ 0 h 12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6"/>
                <a:gd name="T70" fmla="*/ 0 h 1228"/>
                <a:gd name="T71" fmla="*/ 696 w 696"/>
                <a:gd name="T72" fmla="*/ 1228 h 12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6" h="1228">
                  <a:moveTo>
                    <a:pt x="2" y="0"/>
                  </a:moveTo>
                  <a:lnTo>
                    <a:pt x="30" y="94"/>
                  </a:lnTo>
                  <a:lnTo>
                    <a:pt x="96" y="202"/>
                  </a:lnTo>
                  <a:lnTo>
                    <a:pt x="182" y="296"/>
                  </a:lnTo>
                  <a:lnTo>
                    <a:pt x="272" y="364"/>
                  </a:lnTo>
                  <a:lnTo>
                    <a:pt x="334" y="406"/>
                  </a:lnTo>
                  <a:lnTo>
                    <a:pt x="434" y="456"/>
                  </a:lnTo>
                  <a:lnTo>
                    <a:pt x="472" y="478"/>
                  </a:lnTo>
                  <a:lnTo>
                    <a:pt x="548" y="508"/>
                  </a:lnTo>
                  <a:lnTo>
                    <a:pt x="640" y="546"/>
                  </a:lnTo>
                  <a:lnTo>
                    <a:pt x="640" y="662"/>
                  </a:lnTo>
                  <a:lnTo>
                    <a:pt x="696" y="677"/>
                  </a:lnTo>
                  <a:lnTo>
                    <a:pt x="696" y="1130"/>
                  </a:lnTo>
                  <a:lnTo>
                    <a:pt x="638" y="1110"/>
                  </a:lnTo>
                  <a:lnTo>
                    <a:pt x="638" y="1228"/>
                  </a:lnTo>
                  <a:lnTo>
                    <a:pt x="472" y="1166"/>
                  </a:lnTo>
                  <a:lnTo>
                    <a:pt x="406" y="1130"/>
                  </a:lnTo>
                  <a:lnTo>
                    <a:pt x="288" y="1062"/>
                  </a:lnTo>
                  <a:lnTo>
                    <a:pt x="196" y="990"/>
                  </a:lnTo>
                  <a:lnTo>
                    <a:pt x="96" y="888"/>
                  </a:lnTo>
                  <a:lnTo>
                    <a:pt x="32" y="786"/>
                  </a:lnTo>
                  <a:lnTo>
                    <a:pt x="0" y="676"/>
                  </a:lnTo>
                  <a:lnTo>
                    <a:pt x="2" y="0"/>
                  </a:lnTo>
                  <a:close/>
                </a:path>
              </a:pathLst>
            </a:custGeom>
            <a:noFill/>
            <a:ln w="28575">
              <a:solidFill>
                <a:srgbClr val="0000FF"/>
              </a:solidFill>
              <a:round/>
              <a:headEnd/>
              <a:tailEnd/>
            </a:ln>
          </p:spPr>
          <p:txBody>
            <a:bodyPr/>
            <a:lstStyle/>
            <a:p>
              <a:endParaRPr lang="en-US"/>
            </a:p>
          </p:txBody>
        </p:sp>
        <p:grpSp>
          <p:nvGrpSpPr>
            <p:cNvPr id="70693" name="Group 30"/>
            <p:cNvGrpSpPr>
              <a:grpSpLocks/>
            </p:cNvGrpSpPr>
            <p:nvPr/>
          </p:nvGrpSpPr>
          <p:grpSpPr bwMode="auto">
            <a:xfrm>
              <a:off x="302" y="1708"/>
              <a:ext cx="324" cy="958"/>
              <a:chOff x="302" y="1708"/>
              <a:chExt cx="324" cy="958"/>
            </a:xfrm>
          </p:grpSpPr>
          <p:sp>
            <p:nvSpPr>
              <p:cNvPr id="70698" name="Freeform 31"/>
              <p:cNvSpPr>
                <a:spLocks/>
              </p:cNvSpPr>
              <p:nvPr/>
            </p:nvSpPr>
            <p:spPr bwMode="auto">
              <a:xfrm>
                <a:off x="302" y="1708"/>
                <a:ext cx="176" cy="406"/>
              </a:xfrm>
              <a:custGeom>
                <a:avLst/>
                <a:gdLst>
                  <a:gd name="T0" fmla="*/ 0 w 176"/>
                  <a:gd name="T1" fmla="*/ 406 h 406"/>
                  <a:gd name="T2" fmla="*/ 0 w 176"/>
                  <a:gd name="T3" fmla="*/ 280 h 406"/>
                  <a:gd name="T4" fmla="*/ 38 w 176"/>
                  <a:gd name="T5" fmla="*/ 166 h 406"/>
                  <a:gd name="T6" fmla="*/ 96 w 176"/>
                  <a:gd name="T7" fmla="*/ 80 h 406"/>
                  <a:gd name="T8" fmla="*/ 176 w 176"/>
                  <a:gd name="T9" fmla="*/ 0 h 406"/>
                  <a:gd name="T10" fmla="*/ 0 60000 65536"/>
                  <a:gd name="T11" fmla="*/ 0 60000 65536"/>
                  <a:gd name="T12" fmla="*/ 0 60000 65536"/>
                  <a:gd name="T13" fmla="*/ 0 60000 65536"/>
                  <a:gd name="T14" fmla="*/ 0 60000 65536"/>
                  <a:gd name="T15" fmla="*/ 0 w 176"/>
                  <a:gd name="T16" fmla="*/ 0 h 406"/>
                  <a:gd name="T17" fmla="*/ 176 w 176"/>
                  <a:gd name="T18" fmla="*/ 406 h 406"/>
                </a:gdLst>
                <a:ahLst/>
                <a:cxnLst>
                  <a:cxn ang="T10">
                    <a:pos x="T0" y="T1"/>
                  </a:cxn>
                  <a:cxn ang="T11">
                    <a:pos x="T2" y="T3"/>
                  </a:cxn>
                  <a:cxn ang="T12">
                    <a:pos x="T4" y="T5"/>
                  </a:cxn>
                  <a:cxn ang="T13">
                    <a:pos x="T6" y="T7"/>
                  </a:cxn>
                  <a:cxn ang="T14">
                    <a:pos x="T8" y="T9"/>
                  </a:cxn>
                </a:cxnLst>
                <a:rect l="T15" t="T16" r="T17" b="T18"/>
                <a:pathLst>
                  <a:path w="176" h="406">
                    <a:moveTo>
                      <a:pt x="0" y="406"/>
                    </a:moveTo>
                    <a:lnTo>
                      <a:pt x="0" y="280"/>
                    </a:lnTo>
                    <a:lnTo>
                      <a:pt x="38" y="166"/>
                    </a:lnTo>
                    <a:lnTo>
                      <a:pt x="96" y="80"/>
                    </a:lnTo>
                    <a:lnTo>
                      <a:pt x="176" y="0"/>
                    </a:lnTo>
                  </a:path>
                </a:pathLst>
              </a:custGeom>
              <a:noFill/>
              <a:ln w="28575">
                <a:solidFill>
                  <a:srgbClr val="0000FF"/>
                </a:solidFill>
                <a:round/>
                <a:headEnd/>
                <a:tailEnd/>
              </a:ln>
            </p:spPr>
            <p:txBody>
              <a:bodyPr/>
              <a:lstStyle/>
              <a:p>
                <a:endParaRPr lang="en-US"/>
              </a:p>
            </p:txBody>
          </p:sp>
          <p:sp>
            <p:nvSpPr>
              <p:cNvPr id="70699" name="Freeform 32"/>
              <p:cNvSpPr>
                <a:spLocks/>
              </p:cNvSpPr>
              <p:nvPr/>
            </p:nvSpPr>
            <p:spPr bwMode="auto">
              <a:xfrm>
                <a:off x="304" y="2282"/>
                <a:ext cx="322" cy="384"/>
              </a:xfrm>
              <a:custGeom>
                <a:avLst/>
                <a:gdLst>
                  <a:gd name="T0" fmla="*/ 0 w 322"/>
                  <a:gd name="T1" fmla="*/ 242 h 384"/>
                  <a:gd name="T2" fmla="*/ 0 w 322"/>
                  <a:gd name="T3" fmla="*/ 384 h 384"/>
                  <a:gd name="T4" fmla="*/ 32 w 322"/>
                  <a:gd name="T5" fmla="*/ 290 h 384"/>
                  <a:gd name="T6" fmla="*/ 96 w 322"/>
                  <a:gd name="T7" fmla="*/ 192 h 384"/>
                  <a:gd name="T8" fmla="*/ 186 w 322"/>
                  <a:gd name="T9" fmla="*/ 98 h 384"/>
                  <a:gd name="T10" fmla="*/ 322 w 322"/>
                  <a:gd name="T11" fmla="*/ 0 h 384"/>
                  <a:gd name="T12" fmla="*/ 0 60000 65536"/>
                  <a:gd name="T13" fmla="*/ 0 60000 65536"/>
                  <a:gd name="T14" fmla="*/ 0 60000 65536"/>
                  <a:gd name="T15" fmla="*/ 0 60000 65536"/>
                  <a:gd name="T16" fmla="*/ 0 60000 65536"/>
                  <a:gd name="T17" fmla="*/ 0 60000 65536"/>
                  <a:gd name="T18" fmla="*/ 0 w 322"/>
                  <a:gd name="T19" fmla="*/ 0 h 384"/>
                  <a:gd name="T20" fmla="*/ 322 w 322"/>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22" h="384">
                    <a:moveTo>
                      <a:pt x="0" y="242"/>
                    </a:moveTo>
                    <a:lnTo>
                      <a:pt x="0" y="384"/>
                    </a:lnTo>
                    <a:lnTo>
                      <a:pt x="32" y="290"/>
                    </a:lnTo>
                    <a:lnTo>
                      <a:pt x="96" y="192"/>
                    </a:lnTo>
                    <a:lnTo>
                      <a:pt x="186" y="98"/>
                    </a:lnTo>
                    <a:lnTo>
                      <a:pt x="322" y="0"/>
                    </a:lnTo>
                  </a:path>
                </a:pathLst>
              </a:custGeom>
              <a:noFill/>
              <a:ln w="28575">
                <a:solidFill>
                  <a:srgbClr val="0000FF"/>
                </a:solidFill>
                <a:round/>
                <a:headEnd/>
                <a:tailEnd/>
              </a:ln>
            </p:spPr>
            <p:txBody>
              <a:bodyPr/>
              <a:lstStyle/>
              <a:p>
                <a:endParaRPr lang="en-US"/>
              </a:p>
            </p:txBody>
          </p:sp>
        </p:grpSp>
        <p:sp>
          <p:nvSpPr>
            <p:cNvPr id="70694" name="Freeform 33"/>
            <p:cNvSpPr>
              <a:spLocks/>
            </p:cNvSpPr>
            <p:nvPr/>
          </p:nvSpPr>
          <p:spPr bwMode="auto">
            <a:xfrm>
              <a:off x="2454" y="2162"/>
              <a:ext cx="730" cy="1162"/>
            </a:xfrm>
            <a:custGeom>
              <a:avLst/>
              <a:gdLst>
                <a:gd name="T0" fmla="*/ 0 w 730"/>
                <a:gd name="T1" fmla="*/ 710 h 1162"/>
                <a:gd name="T2" fmla="*/ 0 w 730"/>
                <a:gd name="T3" fmla="*/ 1022 h 1162"/>
                <a:gd name="T4" fmla="*/ 154 w 730"/>
                <a:gd name="T5" fmla="*/ 972 h 1162"/>
                <a:gd name="T6" fmla="*/ 154 w 730"/>
                <a:gd name="T7" fmla="*/ 1162 h 1162"/>
                <a:gd name="T8" fmla="*/ 232 w 730"/>
                <a:gd name="T9" fmla="*/ 1130 h 1162"/>
                <a:gd name="T10" fmla="*/ 310 w 730"/>
                <a:gd name="T11" fmla="*/ 1090 h 1162"/>
                <a:gd name="T12" fmla="*/ 418 w 730"/>
                <a:gd name="T13" fmla="*/ 1028 h 1162"/>
                <a:gd name="T14" fmla="*/ 508 w 730"/>
                <a:gd name="T15" fmla="*/ 964 h 1162"/>
                <a:gd name="T16" fmla="*/ 594 w 730"/>
                <a:gd name="T17" fmla="*/ 884 h 1162"/>
                <a:gd name="T18" fmla="*/ 652 w 730"/>
                <a:gd name="T19" fmla="*/ 812 h 1162"/>
                <a:gd name="T20" fmla="*/ 682 w 730"/>
                <a:gd name="T21" fmla="*/ 762 h 1162"/>
                <a:gd name="T22" fmla="*/ 714 w 730"/>
                <a:gd name="T23" fmla="*/ 676 h 1162"/>
                <a:gd name="T24" fmla="*/ 714 w 730"/>
                <a:gd name="T25" fmla="*/ 556 h 1162"/>
                <a:gd name="T26" fmla="*/ 730 w 730"/>
                <a:gd name="T27" fmla="*/ 490 h 1162"/>
                <a:gd name="T28" fmla="*/ 730 w 730"/>
                <a:gd name="T29" fmla="*/ 34 h 1162"/>
                <a:gd name="T30" fmla="*/ 714 w 730"/>
                <a:gd name="T31" fmla="*/ 112 h 1162"/>
                <a:gd name="T32" fmla="*/ 714 w 730"/>
                <a:gd name="T33" fmla="*/ 0 h 1162"/>
                <a:gd name="T34" fmla="*/ 662 w 730"/>
                <a:gd name="T35" fmla="*/ 120 h 1162"/>
                <a:gd name="T36" fmla="*/ 628 w 730"/>
                <a:gd name="T37" fmla="*/ 168 h 1162"/>
                <a:gd name="T38" fmla="*/ 572 w 730"/>
                <a:gd name="T39" fmla="*/ 228 h 1162"/>
                <a:gd name="T40" fmla="*/ 464 w 730"/>
                <a:gd name="T41" fmla="*/ 314 h 1162"/>
                <a:gd name="T42" fmla="*/ 400 w 730"/>
                <a:gd name="T43" fmla="*/ 358 h 1162"/>
                <a:gd name="T44" fmla="*/ 310 w 730"/>
                <a:gd name="T45" fmla="*/ 406 h 1162"/>
                <a:gd name="T46" fmla="*/ 192 w 730"/>
                <a:gd name="T47" fmla="*/ 460 h 1162"/>
                <a:gd name="T48" fmla="*/ 152 w 730"/>
                <a:gd name="T49" fmla="*/ 476 h 1162"/>
                <a:gd name="T50" fmla="*/ 152 w 730"/>
                <a:gd name="T51" fmla="*/ 664 h 1162"/>
                <a:gd name="T52" fmla="*/ 0 w 730"/>
                <a:gd name="T53" fmla="*/ 710 h 11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30"/>
                <a:gd name="T82" fmla="*/ 0 h 1162"/>
                <a:gd name="T83" fmla="*/ 730 w 730"/>
                <a:gd name="T84" fmla="*/ 1162 h 11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30" h="1162">
                  <a:moveTo>
                    <a:pt x="0" y="710"/>
                  </a:moveTo>
                  <a:lnTo>
                    <a:pt x="0" y="1022"/>
                  </a:lnTo>
                  <a:lnTo>
                    <a:pt x="154" y="972"/>
                  </a:lnTo>
                  <a:lnTo>
                    <a:pt x="154" y="1162"/>
                  </a:lnTo>
                  <a:lnTo>
                    <a:pt x="232" y="1130"/>
                  </a:lnTo>
                  <a:lnTo>
                    <a:pt x="310" y="1090"/>
                  </a:lnTo>
                  <a:lnTo>
                    <a:pt x="418" y="1028"/>
                  </a:lnTo>
                  <a:lnTo>
                    <a:pt x="508" y="964"/>
                  </a:lnTo>
                  <a:lnTo>
                    <a:pt x="594" y="884"/>
                  </a:lnTo>
                  <a:lnTo>
                    <a:pt x="652" y="812"/>
                  </a:lnTo>
                  <a:lnTo>
                    <a:pt x="682" y="762"/>
                  </a:lnTo>
                  <a:lnTo>
                    <a:pt x="714" y="676"/>
                  </a:lnTo>
                  <a:lnTo>
                    <a:pt x="714" y="556"/>
                  </a:lnTo>
                  <a:lnTo>
                    <a:pt x="730" y="490"/>
                  </a:lnTo>
                  <a:lnTo>
                    <a:pt x="730" y="34"/>
                  </a:lnTo>
                  <a:lnTo>
                    <a:pt x="714" y="112"/>
                  </a:lnTo>
                  <a:lnTo>
                    <a:pt x="714" y="0"/>
                  </a:lnTo>
                  <a:lnTo>
                    <a:pt x="662" y="120"/>
                  </a:lnTo>
                  <a:lnTo>
                    <a:pt x="628" y="168"/>
                  </a:lnTo>
                  <a:lnTo>
                    <a:pt x="572" y="228"/>
                  </a:lnTo>
                  <a:lnTo>
                    <a:pt x="464" y="314"/>
                  </a:lnTo>
                  <a:lnTo>
                    <a:pt x="400" y="358"/>
                  </a:lnTo>
                  <a:lnTo>
                    <a:pt x="310" y="406"/>
                  </a:lnTo>
                  <a:lnTo>
                    <a:pt x="192" y="460"/>
                  </a:lnTo>
                  <a:lnTo>
                    <a:pt x="152" y="476"/>
                  </a:lnTo>
                  <a:lnTo>
                    <a:pt x="152" y="664"/>
                  </a:lnTo>
                  <a:lnTo>
                    <a:pt x="0" y="710"/>
                  </a:lnTo>
                  <a:close/>
                </a:path>
              </a:pathLst>
            </a:custGeom>
            <a:noFill/>
            <a:ln w="28575">
              <a:solidFill>
                <a:srgbClr val="0000FF"/>
              </a:solidFill>
              <a:round/>
              <a:headEnd/>
              <a:tailEnd/>
            </a:ln>
          </p:spPr>
          <p:txBody>
            <a:bodyPr/>
            <a:lstStyle/>
            <a:p>
              <a:endParaRPr lang="en-US"/>
            </a:p>
          </p:txBody>
        </p:sp>
        <p:grpSp>
          <p:nvGrpSpPr>
            <p:cNvPr id="70695" name="Group 34"/>
            <p:cNvGrpSpPr>
              <a:grpSpLocks/>
            </p:cNvGrpSpPr>
            <p:nvPr/>
          </p:nvGrpSpPr>
          <p:grpSpPr bwMode="auto">
            <a:xfrm>
              <a:off x="3126" y="1862"/>
              <a:ext cx="58" cy="880"/>
              <a:chOff x="3126" y="1862"/>
              <a:chExt cx="58" cy="880"/>
            </a:xfrm>
          </p:grpSpPr>
          <p:sp>
            <p:nvSpPr>
              <p:cNvPr id="70696" name="Freeform 35"/>
              <p:cNvSpPr>
                <a:spLocks/>
              </p:cNvSpPr>
              <p:nvPr/>
            </p:nvSpPr>
            <p:spPr bwMode="auto">
              <a:xfrm>
                <a:off x="3126" y="2534"/>
                <a:ext cx="58" cy="208"/>
              </a:xfrm>
              <a:custGeom>
                <a:avLst/>
                <a:gdLst>
                  <a:gd name="T0" fmla="*/ 58 w 58"/>
                  <a:gd name="T1" fmla="*/ 150 h 208"/>
                  <a:gd name="T2" fmla="*/ 58 w 58"/>
                  <a:gd name="T3" fmla="*/ 208 h 208"/>
                  <a:gd name="T4" fmla="*/ 48 w 58"/>
                  <a:gd name="T5" fmla="*/ 132 h 208"/>
                  <a:gd name="T6" fmla="*/ 26 w 58"/>
                  <a:gd name="T7" fmla="*/ 68 h 208"/>
                  <a:gd name="T8" fmla="*/ 10 w 58"/>
                  <a:gd name="T9" fmla="*/ 26 h 208"/>
                  <a:gd name="T10" fmla="*/ 0 w 58"/>
                  <a:gd name="T11" fmla="*/ 0 h 208"/>
                  <a:gd name="T12" fmla="*/ 0 60000 65536"/>
                  <a:gd name="T13" fmla="*/ 0 60000 65536"/>
                  <a:gd name="T14" fmla="*/ 0 60000 65536"/>
                  <a:gd name="T15" fmla="*/ 0 60000 65536"/>
                  <a:gd name="T16" fmla="*/ 0 60000 65536"/>
                  <a:gd name="T17" fmla="*/ 0 60000 65536"/>
                  <a:gd name="T18" fmla="*/ 0 w 58"/>
                  <a:gd name="T19" fmla="*/ 0 h 208"/>
                  <a:gd name="T20" fmla="*/ 58 w 58"/>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58" h="208">
                    <a:moveTo>
                      <a:pt x="58" y="150"/>
                    </a:moveTo>
                    <a:lnTo>
                      <a:pt x="58" y="208"/>
                    </a:lnTo>
                    <a:lnTo>
                      <a:pt x="48" y="132"/>
                    </a:lnTo>
                    <a:lnTo>
                      <a:pt x="26" y="68"/>
                    </a:lnTo>
                    <a:lnTo>
                      <a:pt x="10" y="26"/>
                    </a:lnTo>
                    <a:lnTo>
                      <a:pt x="0" y="0"/>
                    </a:lnTo>
                  </a:path>
                </a:pathLst>
              </a:custGeom>
              <a:noFill/>
              <a:ln w="28575">
                <a:solidFill>
                  <a:srgbClr val="0000FF"/>
                </a:solidFill>
                <a:round/>
                <a:headEnd/>
                <a:tailEnd/>
              </a:ln>
            </p:spPr>
            <p:txBody>
              <a:bodyPr/>
              <a:lstStyle/>
              <a:p>
                <a:endParaRPr lang="en-US"/>
              </a:p>
            </p:txBody>
          </p:sp>
          <p:sp>
            <p:nvSpPr>
              <p:cNvPr id="70697" name="Freeform 36"/>
              <p:cNvSpPr>
                <a:spLocks/>
              </p:cNvSpPr>
              <p:nvPr/>
            </p:nvSpPr>
            <p:spPr bwMode="auto">
              <a:xfrm>
                <a:off x="3128" y="1862"/>
                <a:ext cx="56" cy="350"/>
              </a:xfrm>
              <a:custGeom>
                <a:avLst/>
                <a:gdLst>
                  <a:gd name="T0" fmla="*/ 56 w 56"/>
                  <a:gd name="T1" fmla="*/ 350 h 350"/>
                  <a:gd name="T2" fmla="*/ 54 w 56"/>
                  <a:gd name="T3" fmla="*/ 218 h 350"/>
                  <a:gd name="T4" fmla="*/ 54 w 56"/>
                  <a:gd name="T5" fmla="*/ 188 h 350"/>
                  <a:gd name="T6" fmla="*/ 44 w 56"/>
                  <a:gd name="T7" fmla="*/ 112 h 350"/>
                  <a:gd name="T8" fmla="*/ 14 w 56"/>
                  <a:gd name="T9" fmla="*/ 30 h 350"/>
                  <a:gd name="T10" fmla="*/ 0 w 56"/>
                  <a:gd name="T11" fmla="*/ 0 h 350"/>
                  <a:gd name="T12" fmla="*/ 0 60000 65536"/>
                  <a:gd name="T13" fmla="*/ 0 60000 65536"/>
                  <a:gd name="T14" fmla="*/ 0 60000 65536"/>
                  <a:gd name="T15" fmla="*/ 0 60000 65536"/>
                  <a:gd name="T16" fmla="*/ 0 60000 65536"/>
                  <a:gd name="T17" fmla="*/ 0 60000 65536"/>
                  <a:gd name="T18" fmla="*/ 0 w 56"/>
                  <a:gd name="T19" fmla="*/ 0 h 350"/>
                  <a:gd name="T20" fmla="*/ 56 w 56"/>
                  <a:gd name="T21" fmla="*/ 350 h 350"/>
                </a:gdLst>
                <a:ahLst/>
                <a:cxnLst>
                  <a:cxn ang="T12">
                    <a:pos x="T0" y="T1"/>
                  </a:cxn>
                  <a:cxn ang="T13">
                    <a:pos x="T2" y="T3"/>
                  </a:cxn>
                  <a:cxn ang="T14">
                    <a:pos x="T4" y="T5"/>
                  </a:cxn>
                  <a:cxn ang="T15">
                    <a:pos x="T6" y="T7"/>
                  </a:cxn>
                  <a:cxn ang="T16">
                    <a:pos x="T8" y="T9"/>
                  </a:cxn>
                  <a:cxn ang="T17">
                    <a:pos x="T10" y="T11"/>
                  </a:cxn>
                </a:cxnLst>
                <a:rect l="T18" t="T19" r="T20" b="T21"/>
                <a:pathLst>
                  <a:path w="56" h="350">
                    <a:moveTo>
                      <a:pt x="56" y="350"/>
                    </a:moveTo>
                    <a:lnTo>
                      <a:pt x="54" y="218"/>
                    </a:lnTo>
                    <a:lnTo>
                      <a:pt x="54" y="188"/>
                    </a:lnTo>
                    <a:lnTo>
                      <a:pt x="44" y="112"/>
                    </a:lnTo>
                    <a:lnTo>
                      <a:pt x="14" y="30"/>
                    </a:lnTo>
                    <a:lnTo>
                      <a:pt x="0" y="0"/>
                    </a:lnTo>
                  </a:path>
                </a:pathLst>
              </a:custGeom>
              <a:noFill/>
              <a:ln w="28575">
                <a:solidFill>
                  <a:srgbClr val="0000FF"/>
                </a:solidFill>
                <a:round/>
                <a:headEnd/>
                <a:tailEnd/>
              </a:ln>
            </p:spPr>
            <p:txBody>
              <a:bodyPr/>
              <a:lstStyle/>
              <a:p>
                <a:endParaRPr lang="en-US"/>
              </a:p>
            </p:txBody>
          </p:sp>
        </p:grpSp>
      </p:grpSp>
      <p:sp>
        <p:nvSpPr>
          <p:cNvPr id="70668" name="Line 46"/>
          <p:cNvSpPr>
            <a:spLocks noChangeShapeType="1"/>
          </p:cNvSpPr>
          <p:nvPr/>
        </p:nvSpPr>
        <p:spPr bwMode="auto">
          <a:xfrm flipV="1">
            <a:off x="1419225" y="2230438"/>
            <a:ext cx="519113" cy="63500"/>
          </a:xfrm>
          <a:prstGeom prst="line">
            <a:avLst/>
          </a:prstGeom>
          <a:noFill/>
          <a:ln w="19050">
            <a:solidFill>
              <a:srgbClr val="FF0000"/>
            </a:solidFill>
            <a:round/>
            <a:headEnd/>
            <a:tailEnd type="triangle" w="med" len="med"/>
          </a:ln>
        </p:spPr>
        <p:txBody>
          <a:bodyPr wrap="none" lIns="0" tIns="0" rIns="0" bIns="0" anchor="ctr"/>
          <a:lstStyle/>
          <a:p>
            <a:endParaRPr lang="en-US"/>
          </a:p>
        </p:txBody>
      </p:sp>
      <p:sp>
        <p:nvSpPr>
          <p:cNvPr id="70669" name="Line 47"/>
          <p:cNvSpPr>
            <a:spLocks noChangeShapeType="1"/>
          </p:cNvSpPr>
          <p:nvPr/>
        </p:nvSpPr>
        <p:spPr bwMode="auto">
          <a:xfrm>
            <a:off x="1600200" y="2678113"/>
            <a:ext cx="212725" cy="1587"/>
          </a:xfrm>
          <a:prstGeom prst="line">
            <a:avLst/>
          </a:prstGeom>
          <a:noFill/>
          <a:ln w="19050">
            <a:solidFill>
              <a:srgbClr val="0000FF"/>
            </a:solidFill>
            <a:round/>
            <a:headEnd/>
            <a:tailEnd type="triangle" w="med" len="med"/>
          </a:ln>
        </p:spPr>
        <p:txBody>
          <a:bodyPr wrap="none" lIns="0" tIns="0" rIns="0" bIns="0" anchor="ctr"/>
          <a:lstStyle/>
          <a:p>
            <a:endParaRPr lang="en-US"/>
          </a:p>
        </p:txBody>
      </p:sp>
      <p:grpSp>
        <p:nvGrpSpPr>
          <p:cNvPr id="70670" name="Group 96"/>
          <p:cNvGrpSpPr>
            <a:grpSpLocks/>
          </p:cNvGrpSpPr>
          <p:nvPr/>
        </p:nvGrpSpPr>
        <p:grpSpPr bwMode="auto">
          <a:xfrm>
            <a:off x="5097463" y="1349375"/>
            <a:ext cx="2322512" cy="2636838"/>
            <a:chOff x="1752600" y="1905000"/>
            <a:chExt cx="1824930" cy="2073406"/>
          </a:xfrm>
        </p:grpSpPr>
        <p:pic>
          <p:nvPicPr>
            <p:cNvPr id="70673" name="Picture 97" descr="plot2NSTXv2"/>
            <p:cNvPicPr>
              <a:picLocks noChangeAspect="1" noChangeArrowheads="1"/>
            </p:cNvPicPr>
            <p:nvPr/>
          </p:nvPicPr>
          <p:blipFill>
            <a:blip r:embed="rId3"/>
            <a:srcRect/>
            <a:stretch>
              <a:fillRect/>
            </a:stretch>
          </p:blipFill>
          <p:spPr bwMode="auto">
            <a:xfrm>
              <a:off x="1752600" y="1905000"/>
              <a:ext cx="1824930" cy="2073406"/>
            </a:xfrm>
            <a:prstGeom prst="rect">
              <a:avLst/>
            </a:prstGeom>
            <a:noFill/>
            <a:ln w="19050">
              <a:noFill/>
              <a:miter lim="800000"/>
              <a:headEnd/>
              <a:tailEnd/>
            </a:ln>
          </p:spPr>
        </p:pic>
        <p:grpSp>
          <p:nvGrpSpPr>
            <p:cNvPr id="70674" name="Group 98"/>
            <p:cNvGrpSpPr>
              <a:grpSpLocks/>
            </p:cNvGrpSpPr>
            <p:nvPr/>
          </p:nvGrpSpPr>
          <p:grpSpPr bwMode="auto">
            <a:xfrm>
              <a:off x="1879810" y="2406707"/>
              <a:ext cx="1222168" cy="662528"/>
              <a:chOff x="1879810" y="2406707"/>
              <a:chExt cx="1222168" cy="662528"/>
            </a:xfrm>
          </p:grpSpPr>
          <p:sp>
            <p:nvSpPr>
              <p:cNvPr id="70688" name="Freeform 10"/>
              <p:cNvSpPr>
                <a:spLocks/>
              </p:cNvSpPr>
              <p:nvPr/>
            </p:nvSpPr>
            <p:spPr bwMode="auto">
              <a:xfrm>
                <a:off x="2881484" y="2802086"/>
                <a:ext cx="220494" cy="264477"/>
              </a:xfrm>
              <a:custGeom>
                <a:avLst/>
                <a:gdLst>
                  <a:gd name="T0" fmla="*/ 2147483647 w 350"/>
                  <a:gd name="T1" fmla="*/ 0 h 396"/>
                  <a:gd name="T2" fmla="*/ 2147483647 w 350"/>
                  <a:gd name="T3" fmla="*/ 2147483647 h 396"/>
                  <a:gd name="T4" fmla="*/ 2147483647 w 350"/>
                  <a:gd name="T5" fmla="*/ 2147483647 h 396"/>
                  <a:gd name="T6" fmla="*/ 0 w 350"/>
                  <a:gd name="T7" fmla="*/ 2147483647 h 396"/>
                  <a:gd name="T8" fmla="*/ 2147483647 w 350"/>
                  <a:gd name="T9" fmla="*/ 2147483647 h 396"/>
                  <a:gd name="T10" fmla="*/ 2147483647 w 350"/>
                  <a:gd name="T11" fmla="*/ 2147483647 h 396"/>
                  <a:gd name="T12" fmla="*/ 2147483647 w 350"/>
                  <a:gd name="T13" fmla="*/ 2147483647 h 396"/>
                  <a:gd name="T14" fmla="*/ 2147483647 w 350"/>
                  <a:gd name="T15" fmla="*/ 2147483647 h 3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0" h="396">
                    <a:moveTo>
                      <a:pt x="328" y="0"/>
                    </a:moveTo>
                    <a:lnTo>
                      <a:pt x="224" y="32"/>
                    </a:lnTo>
                    <a:lnTo>
                      <a:pt x="118" y="60"/>
                    </a:lnTo>
                    <a:lnTo>
                      <a:pt x="0" y="82"/>
                    </a:lnTo>
                    <a:lnTo>
                      <a:pt x="30" y="396"/>
                    </a:lnTo>
                    <a:lnTo>
                      <a:pt x="130" y="378"/>
                    </a:lnTo>
                    <a:lnTo>
                      <a:pt x="272" y="346"/>
                    </a:lnTo>
                    <a:lnTo>
                      <a:pt x="350" y="320"/>
                    </a:lnTo>
                  </a:path>
                </a:pathLst>
              </a:custGeom>
              <a:noFill/>
              <a:ln w="28575" cap="flat" cmpd="sng">
                <a:solidFill>
                  <a:srgbClr val="FF0000"/>
                </a:solidFill>
                <a:prstDash val="solid"/>
                <a:round/>
                <a:headEnd type="none" w="med" len="med"/>
                <a:tailEnd type="none" w="med" len="med"/>
              </a:ln>
              <a:effectLst/>
            </p:spPr>
            <p:txBody>
              <a:bodyPr/>
              <a:lstStyle/>
              <a:p>
                <a:endParaRPr lang="en-US"/>
              </a:p>
            </p:txBody>
          </p:sp>
          <p:sp>
            <p:nvSpPr>
              <p:cNvPr id="70689" name="Freeform 12"/>
              <p:cNvSpPr>
                <a:spLocks/>
              </p:cNvSpPr>
              <p:nvPr/>
            </p:nvSpPr>
            <p:spPr bwMode="auto">
              <a:xfrm>
                <a:off x="2122984" y="2770029"/>
                <a:ext cx="328851" cy="299206"/>
              </a:xfrm>
              <a:custGeom>
                <a:avLst/>
                <a:gdLst>
                  <a:gd name="T0" fmla="*/ 2147483647 w 522"/>
                  <a:gd name="T1" fmla="*/ 0 h 448"/>
                  <a:gd name="T2" fmla="*/ 2147483647 w 522"/>
                  <a:gd name="T3" fmla="*/ 2147483647 h 448"/>
                  <a:gd name="T4" fmla="*/ 2147483647 w 522"/>
                  <a:gd name="T5" fmla="*/ 2147483647 h 448"/>
                  <a:gd name="T6" fmla="*/ 2147483647 w 522"/>
                  <a:gd name="T7" fmla="*/ 2147483647 h 448"/>
                  <a:gd name="T8" fmla="*/ 2147483647 w 522"/>
                  <a:gd name="T9" fmla="*/ 2147483647 h 448"/>
                  <a:gd name="T10" fmla="*/ 2147483647 w 522"/>
                  <a:gd name="T11" fmla="*/ 2147483647 h 448"/>
                  <a:gd name="T12" fmla="*/ 2147483647 w 522"/>
                  <a:gd name="T13" fmla="*/ 2147483647 h 448"/>
                  <a:gd name="T14" fmla="*/ 2147483647 w 522"/>
                  <a:gd name="T15" fmla="*/ 2147483647 h 448"/>
                  <a:gd name="T16" fmla="*/ 2147483647 w 522"/>
                  <a:gd name="T17" fmla="*/ 2147483647 h 448"/>
                  <a:gd name="T18" fmla="*/ 2147483647 w 522"/>
                  <a:gd name="T19" fmla="*/ 2147483647 h 448"/>
                  <a:gd name="T20" fmla="*/ 0 w 522"/>
                  <a:gd name="T21" fmla="*/ 2147483647 h 448"/>
                  <a:gd name="T22" fmla="*/ 2147483647 w 522"/>
                  <a:gd name="T23" fmla="*/ 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2" h="448">
                    <a:moveTo>
                      <a:pt x="78" y="0"/>
                    </a:moveTo>
                    <a:lnTo>
                      <a:pt x="180" y="44"/>
                    </a:lnTo>
                    <a:lnTo>
                      <a:pt x="304" y="84"/>
                    </a:lnTo>
                    <a:lnTo>
                      <a:pt x="404" y="108"/>
                    </a:lnTo>
                    <a:lnTo>
                      <a:pt x="476" y="122"/>
                    </a:lnTo>
                    <a:lnTo>
                      <a:pt x="522" y="130"/>
                    </a:lnTo>
                    <a:lnTo>
                      <a:pt x="492" y="448"/>
                    </a:lnTo>
                    <a:lnTo>
                      <a:pt x="376" y="424"/>
                    </a:lnTo>
                    <a:lnTo>
                      <a:pt x="232" y="390"/>
                    </a:lnTo>
                    <a:lnTo>
                      <a:pt x="108" y="350"/>
                    </a:lnTo>
                    <a:lnTo>
                      <a:pt x="0" y="306"/>
                    </a:lnTo>
                    <a:lnTo>
                      <a:pt x="78" y="0"/>
                    </a:lnTo>
                    <a:close/>
                  </a:path>
                </a:pathLst>
              </a:custGeom>
              <a:noFill/>
              <a:ln w="28575" cap="flat" cmpd="sng">
                <a:solidFill>
                  <a:srgbClr val="FF0000"/>
                </a:solidFill>
                <a:prstDash val="solid"/>
                <a:round/>
                <a:headEnd/>
                <a:tailEnd/>
              </a:ln>
              <a:effectLst/>
            </p:spPr>
            <p:txBody>
              <a:bodyPr/>
              <a:lstStyle/>
              <a:p>
                <a:endParaRPr lang="en-US"/>
              </a:p>
            </p:txBody>
          </p:sp>
          <p:sp>
            <p:nvSpPr>
              <p:cNvPr id="70690" name="Freeform 14"/>
              <p:cNvSpPr>
                <a:spLocks/>
              </p:cNvSpPr>
              <p:nvPr/>
            </p:nvSpPr>
            <p:spPr bwMode="auto">
              <a:xfrm>
                <a:off x="1879810" y="2406707"/>
                <a:ext cx="83158" cy="260470"/>
              </a:xfrm>
              <a:custGeom>
                <a:avLst/>
                <a:gdLst>
                  <a:gd name="T0" fmla="*/ 0 w 132"/>
                  <a:gd name="T1" fmla="*/ 2147483647 h 390"/>
                  <a:gd name="T2" fmla="*/ 2147483647 w 132"/>
                  <a:gd name="T3" fmla="*/ 2147483647 h 390"/>
                  <a:gd name="T4" fmla="*/ 2147483647 w 132"/>
                  <a:gd name="T5" fmla="*/ 0 h 390"/>
                  <a:gd name="T6" fmla="*/ 2147483647 w 132"/>
                  <a:gd name="T7" fmla="*/ 2147483647 h 390"/>
                  <a:gd name="T8" fmla="*/ 2147483647 w 132"/>
                  <a:gd name="T9" fmla="*/ 2147483647 h 390"/>
                  <a:gd name="T10" fmla="*/ 2147483647 w 132"/>
                  <a:gd name="T11" fmla="*/ 2147483647 h 390"/>
                  <a:gd name="T12" fmla="*/ 2147483647 w 132"/>
                  <a:gd name="T13" fmla="*/ 2147483647 h 390"/>
                  <a:gd name="T14" fmla="*/ 2147483647 w 132"/>
                  <a:gd name="T15" fmla="*/ 2147483647 h 3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90">
                    <a:moveTo>
                      <a:pt x="0" y="390"/>
                    </a:moveTo>
                    <a:lnTo>
                      <a:pt x="4" y="328"/>
                    </a:lnTo>
                    <a:lnTo>
                      <a:pt x="132" y="0"/>
                    </a:lnTo>
                    <a:lnTo>
                      <a:pt x="108" y="82"/>
                    </a:lnTo>
                    <a:lnTo>
                      <a:pt x="104" y="126"/>
                    </a:lnTo>
                    <a:lnTo>
                      <a:pt x="106" y="168"/>
                    </a:lnTo>
                    <a:lnTo>
                      <a:pt x="118" y="216"/>
                    </a:lnTo>
                    <a:lnTo>
                      <a:pt x="132" y="238"/>
                    </a:lnTo>
                  </a:path>
                </a:pathLst>
              </a:custGeom>
              <a:noFill/>
              <a:ln w="28575" cap="flat" cmpd="sng">
                <a:solidFill>
                  <a:srgbClr val="FF0000"/>
                </a:solidFill>
                <a:prstDash val="solid"/>
                <a:round/>
                <a:headEnd type="none" w="med" len="med"/>
                <a:tailEnd type="none" w="med" len="med"/>
              </a:ln>
              <a:effectLst/>
            </p:spPr>
            <p:txBody>
              <a:bodyPr/>
              <a:lstStyle/>
              <a:p>
                <a:endParaRPr lang="en-US"/>
              </a:p>
            </p:txBody>
          </p:sp>
        </p:grpSp>
        <p:grpSp>
          <p:nvGrpSpPr>
            <p:cNvPr id="70675" name="Group 99"/>
            <p:cNvGrpSpPr>
              <a:grpSpLocks/>
            </p:cNvGrpSpPr>
            <p:nvPr/>
          </p:nvGrpSpPr>
          <p:grpSpPr bwMode="auto">
            <a:xfrm>
              <a:off x="1915476" y="3357811"/>
              <a:ext cx="928292" cy="438696"/>
              <a:chOff x="1915476" y="3357811"/>
              <a:chExt cx="928292" cy="438696"/>
            </a:xfrm>
          </p:grpSpPr>
          <p:sp>
            <p:nvSpPr>
              <p:cNvPr id="70686" name="Freeform 24"/>
              <p:cNvSpPr>
                <a:spLocks/>
              </p:cNvSpPr>
              <p:nvPr/>
            </p:nvSpPr>
            <p:spPr bwMode="auto">
              <a:xfrm>
                <a:off x="2491093" y="3641830"/>
                <a:ext cx="352675" cy="154677"/>
              </a:xfrm>
              <a:custGeom>
                <a:avLst/>
                <a:gdLst>
                  <a:gd name="T0" fmla="*/ 0 w 560"/>
                  <a:gd name="T1" fmla="*/ 0 h 232"/>
                  <a:gd name="T2" fmla="*/ 2147483647 w 560"/>
                  <a:gd name="T3" fmla="*/ 2147483647 h 232"/>
                  <a:gd name="T4" fmla="*/ 2147483647 w 560"/>
                  <a:gd name="T5" fmla="*/ 2147483647 h 232"/>
                  <a:gd name="T6" fmla="*/ 2147483647 w 560"/>
                  <a:gd name="T7" fmla="*/ 2147483647 h 232"/>
                  <a:gd name="T8" fmla="*/ 2147483647 w 560"/>
                  <a:gd name="T9" fmla="*/ 2147483647 h 232"/>
                  <a:gd name="T10" fmla="*/ 2147483647 w 560"/>
                  <a:gd name="T11" fmla="*/ 2147483647 h 232"/>
                  <a:gd name="T12" fmla="*/ 2147483647 w 560"/>
                  <a:gd name="T13" fmla="*/ 0 h 232"/>
                  <a:gd name="T14" fmla="*/ 2147483647 w 560"/>
                  <a:gd name="T15" fmla="*/ 2147483647 h 232"/>
                  <a:gd name="T16" fmla="*/ 2147483647 w 560"/>
                  <a:gd name="T17" fmla="*/ 2147483647 h 232"/>
                  <a:gd name="T18" fmla="*/ 2147483647 w 560"/>
                  <a:gd name="T19" fmla="*/ 2147483647 h 232"/>
                  <a:gd name="T20" fmla="*/ 0 w 560"/>
                  <a:gd name="T21" fmla="*/ 0 h 2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0" h="232">
                    <a:moveTo>
                      <a:pt x="0" y="0"/>
                    </a:moveTo>
                    <a:lnTo>
                      <a:pt x="22" y="216"/>
                    </a:lnTo>
                    <a:lnTo>
                      <a:pt x="206" y="228"/>
                    </a:lnTo>
                    <a:lnTo>
                      <a:pt x="286" y="232"/>
                    </a:lnTo>
                    <a:lnTo>
                      <a:pt x="406" y="224"/>
                    </a:lnTo>
                    <a:lnTo>
                      <a:pt x="528" y="218"/>
                    </a:lnTo>
                    <a:lnTo>
                      <a:pt x="560" y="0"/>
                    </a:lnTo>
                    <a:lnTo>
                      <a:pt x="420" y="12"/>
                    </a:lnTo>
                    <a:lnTo>
                      <a:pt x="274" y="18"/>
                    </a:lnTo>
                    <a:lnTo>
                      <a:pt x="116" y="12"/>
                    </a:lnTo>
                    <a:lnTo>
                      <a:pt x="0" y="0"/>
                    </a:lnTo>
                    <a:close/>
                  </a:path>
                </a:pathLst>
              </a:custGeom>
              <a:noFill/>
              <a:ln w="28575" cap="flat" cmpd="sng">
                <a:solidFill>
                  <a:srgbClr val="FF0000"/>
                </a:solidFill>
                <a:prstDash val="solid"/>
                <a:round/>
                <a:headEnd/>
                <a:tailEnd/>
              </a:ln>
              <a:effectLst/>
            </p:spPr>
            <p:txBody>
              <a:bodyPr/>
              <a:lstStyle/>
              <a:p>
                <a:endParaRPr lang="en-US"/>
              </a:p>
            </p:txBody>
          </p:sp>
          <p:sp>
            <p:nvSpPr>
              <p:cNvPr id="70687" name="Freeform 26"/>
              <p:cNvSpPr>
                <a:spLocks/>
              </p:cNvSpPr>
              <p:nvPr/>
            </p:nvSpPr>
            <p:spPr bwMode="auto">
              <a:xfrm>
                <a:off x="1915476" y="3357811"/>
                <a:ext cx="173819" cy="293353"/>
              </a:xfrm>
              <a:custGeom>
                <a:avLst/>
                <a:gdLst>
                  <a:gd name="T0" fmla="*/ 2147483647 w 276"/>
                  <a:gd name="T1" fmla="*/ 2147483647 h 440"/>
                  <a:gd name="T2" fmla="*/ 2147483647 w 276"/>
                  <a:gd name="T3" fmla="*/ 2147483647 h 440"/>
                  <a:gd name="T4" fmla="*/ 2147483647 w 276"/>
                  <a:gd name="T5" fmla="*/ 2147483647 h 440"/>
                  <a:gd name="T6" fmla="*/ 2147483647 w 276"/>
                  <a:gd name="T7" fmla="*/ 2147483647 h 440"/>
                  <a:gd name="T8" fmla="*/ 2147483647 w 276"/>
                  <a:gd name="T9" fmla="*/ 2147483647 h 440"/>
                  <a:gd name="T10" fmla="*/ 0 w 276"/>
                  <a:gd name="T11" fmla="*/ 0 h 440"/>
                  <a:gd name="T12" fmla="*/ 2147483647 w 276"/>
                  <a:gd name="T13" fmla="*/ 2147483647 h 440"/>
                  <a:gd name="T14" fmla="*/ 2147483647 w 276"/>
                  <a:gd name="T15" fmla="*/ 2147483647 h 440"/>
                  <a:gd name="T16" fmla="*/ 2147483647 w 276"/>
                  <a:gd name="T17" fmla="*/ 2147483647 h 440"/>
                  <a:gd name="T18" fmla="*/ 2147483647 w 276"/>
                  <a:gd name="T19" fmla="*/ 2147483647 h 440"/>
                  <a:gd name="T20" fmla="*/ 2147483647 w 276"/>
                  <a:gd name="T21" fmla="*/ 2147483647 h 440"/>
                  <a:gd name="T22" fmla="*/ 2147483647 w 276"/>
                  <a:gd name="T23" fmla="*/ 2147483647 h 4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6" h="440">
                    <a:moveTo>
                      <a:pt x="276" y="440"/>
                    </a:moveTo>
                    <a:lnTo>
                      <a:pt x="212" y="388"/>
                    </a:lnTo>
                    <a:lnTo>
                      <a:pt x="144" y="318"/>
                    </a:lnTo>
                    <a:lnTo>
                      <a:pt x="112" y="274"/>
                    </a:lnTo>
                    <a:lnTo>
                      <a:pt x="96" y="254"/>
                    </a:lnTo>
                    <a:lnTo>
                      <a:pt x="0" y="0"/>
                    </a:lnTo>
                    <a:lnTo>
                      <a:pt x="72" y="96"/>
                    </a:lnTo>
                    <a:lnTo>
                      <a:pt x="114" y="134"/>
                    </a:lnTo>
                    <a:lnTo>
                      <a:pt x="156" y="166"/>
                    </a:lnTo>
                    <a:lnTo>
                      <a:pt x="194" y="194"/>
                    </a:lnTo>
                    <a:lnTo>
                      <a:pt x="252" y="230"/>
                    </a:lnTo>
                    <a:lnTo>
                      <a:pt x="274" y="240"/>
                    </a:lnTo>
                  </a:path>
                </a:pathLst>
              </a:custGeom>
              <a:noFill/>
              <a:ln w="28575" cap="flat" cmpd="sng">
                <a:solidFill>
                  <a:srgbClr val="FF0000"/>
                </a:solidFill>
                <a:prstDash val="solid"/>
                <a:round/>
                <a:headEnd type="none" w="med" len="med"/>
                <a:tailEnd type="none" w="med" len="med"/>
              </a:ln>
              <a:effectLst/>
            </p:spPr>
            <p:txBody>
              <a:bodyPr/>
              <a:lstStyle/>
              <a:p>
                <a:endParaRPr lang="en-US"/>
              </a:p>
            </p:txBody>
          </p:sp>
        </p:grpSp>
        <p:grpSp>
          <p:nvGrpSpPr>
            <p:cNvPr id="70676" name="Group 27"/>
            <p:cNvGrpSpPr>
              <a:grpSpLocks/>
            </p:cNvGrpSpPr>
            <p:nvPr/>
          </p:nvGrpSpPr>
          <p:grpSpPr bwMode="auto">
            <a:xfrm>
              <a:off x="1756167" y="2489929"/>
              <a:ext cx="1818986" cy="1174613"/>
              <a:chOff x="296" y="1708"/>
              <a:chExt cx="2888" cy="1756"/>
            </a:xfrm>
          </p:grpSpPr>
          <p:sp>
            <p:nvSpPr>
              <p:cNvPr id="70677" name="Freeform 28"/>
              <p:cNvSpPr>
                <a:spLocks/>
              </p:cNvSpPr>
              <p:nvPr/>
            </p:nvSpPr>
            <p:spPr bwMode="auto">
              <a:xfrm>
                <a:off x="1010" y="2704"/>
                <a:ext cx="1422" cy="760"/>
              </a:xfrm>
              <a:custGeom>
                <a:avLst/>
                <a:gdLst>
                  <a:gd name="T0" fmla="*/ 0 w 1422"/>
                  <a:gd name="T1" fmla="*/ 96 h 760"/>
                  <a:gd name="T2" fmla="*/ 92 w 1422"/>
                  <a:gd name="T3" fmla="*/ 118 h 760"/>
                  <a:gd name="T4" fmla="*/ 92 w 1422"/>
                  <a:gd name="T5" fmla="*/ 0 h 760"/>
                  <a:gd name="T6" fmla="*/ 194 w 1422"/>
                  <a:gd name="T7" fmla="*/ 22 h 760"/>
                  <a:gd name="T8" fmla="*/ 300 w 1422"/>
                  <a:gd name="T9" fmla="*/ 44 h 760"/>
                  <a:gd name="T10" fmla="*/ 422 w 1422"/>
                  <a:gd name="T11" fmla="*/ 58 h 760"/>
                  <a:gd name="T12" fmla="*/ 586 w 1422"/>
                  <a:gd name="T13" fmla="*/ 74 h 760"/>
                  <a:gd name="T14" fmla="*/ 726 w 1422"/>
                  <a:gd name="T15" fmla="*/ 78 h 760"/>
                  <a:gd name="T16" fmla="*/ 840 w 1422"/>
                  <a:gd name="T17" fmla="*/ 76 h 760"/>
                  <a:gd name="T18" fmla="*/ 982 w 1422"/>
                  <a:gd name="T19" fmla="*/ 64 h 760"/>
                  <a:gd name="T20" fmla="*/ 1088 w 1422"/>
                  <a:gd name="T21" fmla="*/ 56 h 760"/>
                  <a:gd name="T22" fmla="*/ 1190 w 1422"/>
                  <a:gd name="T23" fmla="*/ 40 h 760"/>
                  <a:gd name="T24" fmla="*/ 1254 w 1422"/>
                  <a:gd name="T25" fmla="*/ 26 h 760"/>
                  <a:gd name="T26" fmla="*/ 1278 w 1422"/>
                  <a:gd name="T27" fmla="*/ 24 h 760"/>
                  <a:gd name="T28" fmla="*/ 1278 w 1422"/>
                  <a:gd name="T29" fmla="*/ 210 h 760"/>
                  <a:gd name="T30" fmla="*/ 1422 w 1422"/>
                  <a:gd name="T31" fmla="*/ 178 h 760"/>
                  <a:gd name="T32" fmla="*/ 1422 w 1422"/>
                  <a:gd name="T33" fmla="*/ 486 h 760"/>
                  <a:gd name="T34" fmla="*/ 1278 w 1422"/>
                  <a:gd name="T35" fmla="*/ 520 h 760"/>
                  <a:gd name="T36" fmla="*/ 1278 w 1422"/>
                  <a:gd name="T37" fmla="*/ 706 h 760"/>
                  <a:gd name="T38" fmla="*/ 1082 w 1422"/>
                  <a:gd name="T39" fmla="*/ 740 h 760"/>
                  <a:gd name="T40" fmla="*/ 938 w 1422"/>
                  <a:gd name="T41" fmla="*/ 756 h 760"/>
                  <a:gd name="T42" fmla="*/ 742 w 1422"/>
                  <a:gd name="T43" fmla="*/ 760 h 760"/>
                  <a:gd name="T44" fmla="*/ 654 w 1422"/>
                  <a:gd name="T45" fmla="*/ 760 h 760"/>
                  <a:gd name="T46" fmla="*/ 506 w 1422"/>
                  <a:gd name="T47" fmla="*/ 752 h 760"/>
                  <a:gd name="T48" fmla="*/ 366 w 1422"/>
                  <a:gd name="T49" fmla="*/ 736 h 760"/>
                  <a:gd name="T50" fmla="*/ 254 w 1422"/>
                  <a:gd name="T51" fmla="*/ 724 h 760"/>
                  <a:gd name="T52" fmla="*/ 146 w 1422"/>
                  <a:gd name="T53" fmla="*/ 700 h 760"/>
                  <a:gd name="T54" fmla="*/ 92 w 1422"/>
                  <a:gd name="T55" fmla="*/ 692 h 760"/>
                  <a:gd name="T56" fmla="*/ 92 w 1422"/>
                  <a:gd name="T57" fmla="*/ 570 h 760"/>
                  <a:gd name="T58" fmla="*/ 0 w 1422"/>
                  <a:gd name="T59" fmla="*/ 546 h 760"/>
                  <a:gd name="T60" fmla="*/ 0 w 1422"/>
                  <a:gd name="T61" fmla="*/ 96 h 7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22" h="760">
                    <a:moveTo>
                      <a:pt x="0" y="96"/>
                    </a:moveTo>
                    <a:lnTo>
                      <a:pt x="92" y="118"/>
                    </a:lnTo>
                    <a:lnTo>
                      <a:pt x="92" y="0"/>
                    </a:lnTo>
                    <a:lnTo>
                      <a:pt x="194" y="22"/>
                    </a:lnTo>
                    <a:lnTo>
                      <a:pt x="300" y="44"/>
                    </a:lnTo>
                    <a:lnTo>
                      <a:pt x="422" y="58"/>
                    </a:lnTo>
                    <a:lnTo>
                      <a:pt x="586" y="74"/>
                    </a:lnTo>
                    <a:lnTo>
                      <a:pt x="726" y="78"/>
                    </a:lnTo>
                    <a:lnTo>
                      <a:pt x="840" y="76"/>
                    </a:lnTo>
                    <a:lnTo>
                      <a:pt x="982" y="64"/>
                    </a:lnTo>
                    <a:lnTo>
                      <a:pt x="1088" y="56"/>
                    </a:lnTo>
                    <a:lnTo>
                      <a:pt x="1190" y="40"/>
                    </a:lnTo>
                    <a:lnTo>
                      <a:pt x="1254" y="26"/>
                    </a:lnTo>
                    <a:lnTo>
                      <a:pt x="1278" y="24"/>
                    </a:lnTo>
                    <a:lnTo>
                      <a:pt x="1278" y="210"/>
                    </a:lnTo>
                    <a:lnTo>
                      <a:pt x="1422" y="178"/>
                    </a:lnTo>
                    <a:lnTo>
                      <a:pt x="1422" y="486"/>
                    </a:lnTo>
                    <a:lnTo>
                      <a:pt x="1278" y="520"/>
                    </a:lnTo>
                    <a:lnTo>
                      <a:pt x="1278" y="706"/>
                    </a:lnTo>
                    <a:lnTo>
                      <a:pt x="1082" y="740"/>
                    </a:lnTo>
                    <a:lnTo>
                      <a:pt x="938" y="756"/>
                    </a:lnTo>
                    <a:lnTo>
                      <a:pt x="742" y="760"/>
                    </a:lnTo>
                    <a:lnTo>
                      <a:pt x="654" y="760"/>
                    </a:lnTo>
                    <a:lnTo>
                      <a:pt x="506" y="752"/>
                    </a:lnTo>
                    <a:lnTo>
                      <a:pt x="366" y="736"/>
                    </a:lnTo>
                    <a:lnTo>
                      <a:pt x="254" y="724"/>
                    </a:lnTo>
                    <a:lnTo>
                      <a:pt x="146" y="700"/>
                    </a:lnTo>
                    <a:lnTo>
                      <a:pt x="92" y="692"/>
                    </a:lnTo>
                    <a:lnTo>
                      <a:pt x="92" y="570"/>
                    </a:lnTo>
                    <a:lnTo>
                      <a:pt x="0" y="546"/>
                    </a:lnTo>
                    <a:lnTo>
                      <a:pt x="0" y="96"/>
                    </a:lnTo>
                    <a:close/>
                  </a:path>
                </a:pathLst>
              </a:custGeom>
              <a:noFill/>
              <a:ln w="28575" cap="flat" cmpd="sng">
                <a:solidFill>
                  <a:srgbClr val="0000FF"/>
                </a:solidFill>
                <a:prstDash val="solid"/>
                <a:round/>
                <a:headEnd/>
                <a:tailEnd/>
              </a:ln>
              <a:effectLst/>
            </p:spPr>
            <p:txBody>
              <a:bodyPr/>
              <a:lstStyle/>
              <a:p>
                <a:endParaRPr lang="en-US"/>
              </a:p>
            </p:txBody>
          </p:sp>
          <p:sp>
            <p:nvSpPr>
              <p:cNvPr id="70678" name="Freeform 29"/>
              <p:cNvSpPr>
                <a:spLocks/>
              </p:cNvSpPr>
              <p:nvPr/>
            </p:nvSpPr>
            <p:spPr bwMode="auto">
              <a:xfrm>
                <a:off x="296" y="2116"/>
                <a:ext cx="696" cy="1228"/>
              </a:xfrm>
              <a:custGeom>
                <a:avLst/>
                <a:gdLst>
                  <a:gd name="T0" fmla="*/ 2 w 696"/>
                  <a:gd name="T1" fmla="*/ 0 h 1228"/>
                  <a:gd name="T2" fmla="*/ 30 w 696"/>
                  <a:gd name="T3" fmla="*/ 94 h 1228"/>
                  <a:gd name="T4" fmla="*/ 96 w 696"/>
                  <a:gd name="T5" fmla="*/ 202 h 1228"/>
                  <a:gd name="T6" fmla="*/ 182 w 696"/>
                  <a:gd name="T7" fmla="*/ 296 h 1228"/>
                  <a:gd name="T8" fmla="*/ 272 w 696"/>
                  <a:gd name="T9" fmla="*/ 364 h 1228"/>
                  <a:gd name="T10" fmla="*/ 334 w 696"/>
                  <a:gd name="T11" fmla="*/ 406 h 1228"/>
                  <a:gd name="T12" fmla="*/ 434 w 696"/>
                  <a:gd name="T13" fmla="*/ 456 h 1228"/>
                  <a:gd name="T14" fmla="*/ 472 w 696"/>
                  <a:gd name="T15" fmla="*/ 478 h 1228"/>
                  <a:gd name="T16" fmla="*/ 548 w 696"/>
                  <a:gd name="T17" fmla="*/ 508 h 1228"/>
                  <a:gd name="T18" fmla="*/ 640 w 696"/>
                  <a:gd name="T19" fmla="*/ 546 h 1228"/>
                  <a:gd name="T20" fmla="*/ 640 w 696"/>
                  <a:gd name="T21" fmla="*/ 662 h 1228"/>
                  <a:gd name="T22" fmla="*/ 696 w 696"/>
                  <a:gd name="T23" fmla="*/ 677 h 1228"/>
                  <a:gd name="T24" fmla="*/ 696 w 696"/>
                  <a:gd name="T25" fmla="*/ 1130 h 1228"/>
                  <a:gd name="T26" fmla="*/ 638 w 696"/>
                  <a:gd name="T27" fmla="*/ 1110 h 1228"/>
                  <a:gd name="T28" fmla="*/ 638 w 696"/>
                  <a:gd name="T29" fmla="*/ 1228 h 1228"/>
                  <a:gd name="T30" fmla="*/ 472 w 696"/>
                  <a:gd name="T31" fmla="*/ 1166 h 1228"/>
                  <a:gd name="T32" fmla="*/ 406 w 696"/>
                  <a:gd name="T33" fmla="*/ 1130 h 1228"/>
                  <a:gd name="T34" fmla="*/ 288 w 696"/>
                  <a:gd name="T35" fmla="*/ 1062 h 1228"/>
                  <a:gd name="T36" fmla="*/ 196 w 696"/>
                  <a:gd name="T37" fmla="*/ 990 h 1228"/>
                  <a:gd name="T38" fmla="*/ 96 w 696"/>
                  <a:gd name="T39" fmla="*/ 888 h 1228"/>
                  <a:gd name="T40" fmla="*/ 32 w 696"/>
                  <a:gd name="T41" fmla="*/ 786 h 1228"/>
                  <a:gd name="T42" fmla="*/ 0 w 696"/>
                  <a:gd name="T43" fmla="*/ 676 h 1228"/>
                  <a:gd name="T44" fmla="*/ 2 w 696"/>
                  <a:gd name="T45" fmla="*/ 0 h 12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96" h="1228">
                    <a:moveTo>
                      <a:pt x="2" y="0"/>
                    </a:moveTo>
                    <a:lnTo>
                      <a:pt x="30" y="94"/>
                    </a:lnTo>
                    <a:lnTo>
                      <a:pt x="96" y="202"/>
                    </a:lnTo>
                    <a:lnTo>
                      <a:pt x="182" y="296"/>
                    </a:lnTo>
                    <a:lnTo>
                      <a:pt x="272" y="364"/>
                    </a:lnTo>
                    <a:lnTo>
                      <a:pt x="334" y="406"/>
                    </a:lnTo>
                    <a:lnTo>
                      <a:pt x="434" y="456"/>
                    </a:lnTo>
                    <a:lnTo>
                      <a:pt x="472" y="478"/>
                    </a:lnTo>
                    <a:lnTo>
                      <a:pt x="548" y="508"/>
                    </a:lnTo>
                    <a:lnTo>
                      <a:pt x="640" y="546"/>
                    </a:lnTo>
                    <a:lnTo>
                      <a:pt x="640" y="662"/>
                    </a:lnTo>
                    <a:lnTo>
                      <a:pt x="696" y="677"/>
                    </a:lnTo>
                    <a:lnTo>
                      <a:pt x="696" y="1130"/>
                    </a:lnTo>
                    <a:lnTo>
                      <a:pt x="638" y="1110"/>
                    </a:lnTo>
                    <a:lnTo>
                      <a:pt x="638" y="1228"/>
                    </a:lnTo>
                    <a:lnTo>
                      <a:pt x="472" y="1166"/>
                    </a:lnTo>
                    <a:lnTo>
                      <a:pt x="406" y="1130"/>
                    </a:lnTo>
                    <a:lnTo>
                      <a:pt x="288" y="1062"/>
                    </a:lnTo>
                    <a:lnTo>
                      <a:pt x="196" y="990"/>
                    </a:lnTo>
                    <a:lnTo>
                      <a:pt x="96" y="888"/>
                    </a:lnTo>
                    <a:lnTo>
                      <a:pt x="32" y="786"/>
                    </a:lnTo>
                    <a:lnTo>
                      <a:pt x="0" y="676"/>
                    </a:lnTo>
                    <a:lnTo>
                      <a:pt x="2" y="0"/>
                    </a:lnTo>
                    <a:close/>
                  </a:path>
                </a:pathLst>
              </a:custGeom>
              <a:noFill/>
              <a:ln w="28575" cap="flat" cmpd="sng">
                <a:solidFill>
                  <a:srgbClr val="0000FF"/>
                </a:solidFill>
                <a:prstDash val="solid"/>
                <a:round/>
                <a:headEnd/>
                <a:tailEnd/>
              </a:ln>
              <a:effectLst/>
            </p:spPr>
            <p:txBody>
              <a:bodyPr/>
              <a:lstStyle/>
              <a:p>
                <a:endParaRPr lang="en-US"/>
              </a:p>
            </p:txBody>
          </p:sp>
          <p:grpSp>
            <p:nvGrpSpPr>
              <p:cNvPr id="70679" name="Group 30"/>
              <p:cNvGrpSpPr>
                <a:grpSpLocks/>
              </p:cNvGrpSpPr>
              <p:nvPr/>
            </p:nvGrpSpPr>
            <p:grpSpPr bwMode="auto">
              <a:xfrm>
                <a:off x="302" y="1708"/>
                <a:ext cx="324" cy="958"/>
                <a:chOff x="302" y="1708"/>
                <a:chExt cx="324" cy="958"/>
              </a:xfrm>
            </p:grpSpPr>
            <p:sp>
              <p:nvSpPr>
                <p:cNvPr id="70684" name="Freeform 31"/>
                <p:cNvSpPr>
                  <a:spLocks/>
                </p:cNvSpPr>
                <p:nvPr/>
              </p:nvSpPr>
              <p:spPr bwMode="auto">
                <a:xfrm>
                  <a:off x="302" y="1708"/>
                  <a:ext cx="176" cy="406"/>
                </a:xfrm>
                <a:custGeom>
                  <a:avLst/>
                  <a:gdLst>
                    <a:gd name="T0" fmla="*/ 0 w 176"/>
                    <a:gd name="T1" fmla="*/ 406 h 406"/>
                    <a:gd name="T2" fmla="*/ 0 w 176"/>
                    <a:gd name="T3" fmla="*/ 280 h 406"/>
                    <a:gd name="T4" fmla="*/ 38 w 176"/>
                    <a:gd name="T5" fmla="*/ 166 h 406"/>
                    <a:gd name="T6" fmla="*/ 96 w 176"/>
                    <a:gd name="T7" fmla="*/ 80 h 406"/>
                    <a:gd name="T8" fmla="*/ 176 w 176"/>
                    <a:gd name="T9" fmla="*/ 0 h 4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406">
                      <a:moveTo>
                        <a:pt x="0" y="406"/>
                      </a:moveTo>
                      <a:lnTo>
                        <a:pt x="0" y="280"/>
                      </a:lnTo>
                      <a:lnTo>
                        <a:pt x="38" y="166"/>
                      </a:lnTo>
                      <a:lnTo>
                        <a:pt x="96" y="80"/>
                      </a:lnTo>
                      <a:lnTo>
                        <a:pt x="176" y="0"/>
                      </a:lnTo>
                    </a:path>
                  </a:pathLst>
                </a:custGeom>
                <a:noFill/>
                <a:ln w="28575" cap="flat" cmpd="sng">
                  <a:solidFill>
                    <a:srgbClr val="0000FF"/>
                  </a:solidFill>
                  <a:prstDash val="solid"/>
                  <a:round/>
                  <a:headEnd type="none" w="med" len="med"/>
                  <a:tailEnd type="none" w="med" len="med"/>
                </a:ln>
                <a:effectLst/>
              </p:spPr>
              <p:txBody>
                <a:bodyPr/>
                <a:lstStyle/>
                <a:p>
                  <a:endParaRPr lang="en-US"/>
                </a:p>
              </p:txBody>
            </p:sp>
            <p:sp>
              <p:nvSpPr>
                <p:cNvPr id="70685" name="Freeform 32"/>
                <p:cNvSpPr>
                  <a:spLocks/>
                </p:cNvSpPr>
                <p:nvPr/>
              </p:nvSpPr>
              <p:spPr bwMode="auto">
                <a:xfrm>
                  <a:off x="304" y="2282"/>
                  <a:ext cx="322" cy="384"/>
                </a:xfrm>
                <a:custGeom>
                  <a:avLst/>
                  <a:gdLst>
                    <a:gd name="T0" fmla="*/ 0 w 322"/>
                    <a:gd name="T1" fmla="*/ 242 h 384"/>
                    <a:gd name="T2" fmla="*/ 0 w 322"/>
                    <a:gd name="T3" fmla="*/ 384 h 384"/>
                    <a:gd name="T4" fmla="*/ 32 w 322"/>
                    <a:gd name="T5" fmla="*/ 290 h 384"/>
                    <a:gd name="T6" fmla="*/ 96 w 322"/>
                    <a:gd name="T7" fmla="*/ 192 h 384"/>
                    <a:gd name="T8" fmla="*/ 186 w 322"/>
                    <a:gd name="T9" fmla="*/ 98 h 384"/>
                    <a:gd name="T10" fmla="*/ 322 w 322"/>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2" h="384">
                      <a:moveTo>
                        <a:pt x="0" y="242"/>
                      </a:moveTo>
                      <a:lnTo>
                        <a:pt x="0" y="384"/>
                      </a:lnTo>
                      <a:lnTo>
                        <a:pt x="32" y="290"/>
                      </a:lnTo>
                      <a:lnTo>
                        <a:pt x="96" y="192"/>
                      </a:lnTo>
                      <a:lnTo>
                        <a:pt x="186" y="98"/>
                      </a:lnTo>
                      <a:lnTo>
                        <a:pt x="322" y="0"/>
                      </a:lnTo>
                    </a:path>
                  </a:pathLst>
                </a:custGeom>
                <a:noFill/>
                <a:ln w="28575" cap="flat" cmpd="sng">
                  <a:solidFill>
                    <a:srgbClr val="0000FF"/>
                  </a:solidFill>
                  <a:prstDash val="solid"/>
                  <a:round/>
                  <a:headEnd type="none" w="med" len="med"/>
                  <a:tailEnd type="none" w="med" len="med"/>
                </a:ln>
                <a:effectLst/>
              </p:spPr>
              <p:txBody>
                <a:bodyPr/>
                <a:lstStyle/>
                <a:p>
                  <a:endParaRPr lang="en-US"/>
                </a:p>
              </p:txBody>
            </p:sp>
          </p:grpSp>
          <p:sp>
            <p:nvSpPr>
              <p:cNvPr id="70680" name="Freeform 33"/>
              <p:cNvSpPr>
                <a:spLocks/>
              </p:cNvSpPr>
              <p:nvPr/>
            </p:nvSpPr>
            <p:spPr bwMode="auto">
              <a:xfrm>
                <a:off x="2454" y="2162"/>
                <a:ext cx="730" cy="1162"/>
              </a:xfrm>
              <a:custGeom>
                <a:avLst/>
                <a:gdLst>
                  <a:gd name="T0" fmla="*/ 0 w 730"/>
                  <a:gd name="T1" fmla="*/ 710 h 1162"/>
                  <a:gd name="T2" fmla="*/ 0 w 730"/>
                  <a:gd name="T3" fmla="*/ 1022 h 1162"/>
                  <a:gd name="T4" fmla="*/ 154 w 730"/>
                  <a:gd name="T5" fmla="*/ 972 h 1162"/>
                  <a:gd name="T6" fmla="*/ 154 w 730"/>
                  <a:gd name="T7" fmla="*/ 1162 h 1162"/>
                  <a:gd name="T8" fmla="*/ 232 w 730"/>
                  <a:gd name="T9" fmla="*/ 1130 h 1162"/>
                  <a:gd name="T10" fmla="*/ 310 w 730"/>
                  <a:gd name="T11" fmla="*/ 1090 h 1162"/>
                  <a:gd name="T12" fmla="*/ 418 w 730"/>
                  <a:gd name="T13" fmla="*/ 1028 h 1162"/>
                  <a:gd name="T14" fmla="*/ 508 w 730"/>
                  <a:gd name="T15" fmla="*/ 964 h 1162"/>
                  <a:gd name="T16" fmla="*/ 594 w 730"/>
                  <a:gd name="T17" fmla="*/ 884 h 1162"/>
                  <a:gd name="T18" fmla="*/ 652 w 730"/>
                  <a:gd name="T19" fmla="*/ 812 h 1162"/>
                  <a:gd name="T20" fmla="*/ 682 w 730"/>
                  <a:gd name="T21" fmla="*/ 762 h 1162"/>
                  <a:gd name="T22" fmla="*/ 714 w 730"/>
                  <a:gd name="T23" fmla="*/ 676 h 1162"/>
                  <a:gd name="T24" fmla="*/ 714 w 730"/>
                  <a:gd name="T25" fmla="*/ 556 h 1162"/>
                  <a:gd name="T26" fmla="*/ 730 w 730"/>
                  <a:gd name="T27" fmla="*/ 490 h 1162"/>
                  <a:gd name="T28" fmla="*/ 730 w 730"/>
                  <a:gd name="T29" fmla="*/ 34 h 1162"/>
                  <a:gd name="T30" fmla="*/ 714 w 730"/>
                  <a:gd name="T31" fmla="*/ 112 h 1162"/>
                  <a:gd name="T32" fmla="*/ 714 w 730"/>
                  <a:gd name="T33" fmla="*/ 0 h 1162"/>
                  <a:gd name="T34" fmla="*/ 662 w 730"/>
                  <a:gd name="T35" fmla="*/ 120 h 1162"/>
                  <a:gd name="T36" fmla="*/ 628 w 730"/>
                  <a:gd name="T37" fmla="*/ 168 h 1162"/>
                  <a:gd name="T38" fmla="*/ 572 w 730"/>
                  <a:gd name="T39" fmla="*/ 228 h 1162"/>
                  <a:gd name="T40" fmla="*/ 464 w 730"/>
                  <a:gd name="T41" fmla="*/ 314 h 1162"/>
                  <a:gd name="T42" fmla="*/ 400 w 730"/>
                  <a:gd name="T43" fmla="*/ 358 h 1162"/>
                  <a:gd name="T44" fmla="*/ 310 w 730"/>
                  <a:gd name="T45" fmla="*/ 406 h 1162"/>
                  <a:gd name="T46" fmla="*/ 192 w 730"/>
                  <a:gd name="T47" fmla="*/ 460 h 1162"/>
                  <a:gd name="T48" fmla="*/ 152 w 730"/>
                  <a:gd name="T49" fmla="*/ 476 h 1162"/>
                  <a:gd name="T50" fmla="*/ 152 w 730"/>
                  <a:gd name="T51" fmla="*/ 664 h 1162"/>
                  <a:gd name="T52" fmla="*/ 0 w 730"/>
                  <a:gd name="T53" fmla="*/ 710 h 11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30" h="1162">
                    <a:moveTo>
                      <a:pt x="0" y="710"/>
                    </a:moveTo>
                    <a:lnTo>
                      <a:pt x="0" y="1022"/>
                    </a:lnTo>
                    <a:lnTo>
                      <a:pt x="154" y="972"/>
                    </a:lnTo>
                    <a:lnTo>
                      <a:pt x="154" y="1162"/>
                    </a:lnTo>
                    <a:lnTo>
                      <a:pt x="232" y="1130"/>
                    </a:lnTo>
                    <a:lnTo>
                      <a:pt x="310" y="1090"/>
                    </a:lnTo>
                    <a:lnTo>
                      <a:pt x="418" y="1028"/>
                    </a:lnTo>
                    <a:lnTo>
                      <a:pt x="508" y="964"/>
                    </a:lnTo>
                    <a:lnTo>
                      <a:pt x="594" y="884"/>
                    </a:lnTo>
                    <a:lnTo>
                      <a:pt x="652" y="812"/>
                    </a:lnTo>
                    <a:lnTo>
                      <a:pt x="682" y="762"/>
                    </a:lnTo>
                    <a:lnTo>
                      <a:pt x="714" y="676"/>
                    </a:lnTo>
                    <a:lnTo>
                      <a:pt x="714" y="556"/>
                    </a:lnTo>
                    <a:lnTo>
                      <a:pt x="730" y="490"/>
                    </a:lnTo>
                    <a:lnTo>
                      <a:pt x="730" y="34"/>
                    </a:lnTo>
                    <a:lnTo>
                      <a:pt x="714" y="112"/>
                    </a:lnTo>
                    <a:lnTo>
                      <a:pt x="714" y="0"/>
                    </a:lnTo>
                    <a:lnTo>
                      <a:pt x="662" y="120"/>
                    </a:lnTo>
                    <a:lnTo>
                      <a:pt x="628" y="168"/>
                    </a:lnTo>
                    <a:lnTo>
                      <a:pt x="572" y="228"/>
                    </a:lnTo>
                    <a:lnTo>
                      <a:pt x="464" y="314"/>
                    </a:lnTo>
                    <a:lnTo>
                      <a:pt x="400" y="358"/>
                    </a:lnTo>
                    <a:lnTo>
                      <a:pt x="310" y="406"/>
                    </a:lnTo>
                    <a:lnTo>
                      <a:pt x="192" y="460"/>
                    </a:lnTo>
                    <a:lnTo>
                      <a:pt x="152" y="476"/>
                    </a:lnTo>
                    <a:lnTo>
                      <a:pt x="152" y="664"/>
                    </a:lnTo>
                    <a:lnTo>
                      <a:pt x="0" y="710"/>
                    </a:lnTo>
                    <a:close/>
                  </a:path>
                </a:pathLst>
              </a:custGeom>
              <a:noFill/>
              <a:ln w="28575" cap="flat" cmpd="sng">
                <a:solidFill>
                  <a:srgbClr val="0000FF"/>
                </a:solidFill>
                <a:prstDash val="solid"/>
                <a:round/>
                <a:headEnd/>
                <a:tailEnd/>
              </a:ln>
              <a:effectLst/>
            </p:spPr>
            <p:txBody>
              <a:bodyPr/>
              <a:lstStyle/>
              <a:p>
                <a:endParaRPr lang="en-US"/>
              </a:p>
            </p:txBody>
          </p:sp>
          <p:grpSp>
            <p:nvGrpSpPr>
              <p:cNvPr id="70681" name="Group 34"/>
              <p:cNvGrpSpPr>
                <a:grpSpLocks/>
              </p:cNvGrpSpPr>
              <p:nvPr/>
            </p:nvGrpSpPr>
            <p:grpSpPr bwMode="auto">
              <a:xfrm>
                <a:off x="3126" y="1862"/>
                <a:ext cx="58" cy="880"/>
                <a:chOff x="3126" y="1862"/>
                <a:chExt cx="58" cy="880"/>
              </a:xfrm>
            </p:grpSpPr>
            <p:sp>
              <p:nvSpPr>
                <p:cNvPr id="70682" name="Freeform 35"/>
                <p:cNvSpPr>
                  <a:spLocks/>
                </p:cNvSpPr>
                <p:nvPr/>
              </p:nvSpPr>
              <p:spPr bwMode="auto">
                <a:xfrm>
                  <a:off x="3126" y="2534"/>
                  <a:ext cx="58" cy="208"/>
                </a:xfrm>
                <a:custGeom>
                  <a:avLst/>
                  <a:gdLst>
                    <a:gd name="T0" fmla="*/ 58 w 58"/>
                    <a:gd name="T1" fmla="*/ 150 h 208"/>
                    <a:gd name="T2" fmla="*/ 58 w 58"/>
                    <a:gd name="T3" fmla="*/ 208 h 208"/>
                    <a:gd name="T4" fmla="*/ 48 w 58"/>
                    <a:gd name="T5" fmla="*/ 132 h 208"/>
                    <a:gd name="T6" fmla="*/ 26 w 58"/>
                    <a:gd name="T7" fmla="*/ 68 h 208"/>
                    <a:gd name="T8" fmla="*/ 10 w 58"/>
                    <a:gd name="T9" fmla="*/ 26 h 208"/>
                    <a:gd name="T10" fmla="*/ 0 w 58"/>
                    <a:gd name="T11" fmla="*/ 0 h 2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8" h="208">
                      <a:moveTo>
                        <a:pt x="58" y="150"/>
                      </a:moveTo>
                      <a:lnTo>
                        <a:pt x="58" y="208"/>
                      </a:lnTo>
                      <a:lnTo>
                        <a:pt x="48" y="132"/>
                      </a:lnTo>
                      <a:lnTo>
                        <a:pt x="26" y="68"/>
                      </a:lnTo>
                      <a:lnTo>
                        <a:pt x="10" y="26"/>
                      </a:lnTo>
                      <a:lnTo>
                        <a:pt x="0" y="0"/>
                      </a:lnTo>
                    </a:path>
                  </a:pathLst>
                </a:custGeom>
                <a:noFill/>
                <a:ln w="28575" cap="flat" cmpd="sng">
                  <a:solidFill>
                    <a:srgbClr val="0000FF"/>
                  </a:solidFill>
                  <a:prstDash val="solid"/>
                  <a:round/>
                  <a:headEnd type="none" w="med" len="med"/>
                  <a:tailEnd type="none" w="med" len="med"/>
                </a:ln>
                <a:effectLst/>
              </p:spPr>
              <p:txBody>
                <a:bodyPr/>
                <a:lstStyle/>
                <a:p>
                  <a:endParaRPr lang="en-US"/>
                </a:p>
              </p:txBody>
            </p:sp>
            <p:sp>
              <p:nvSpPr>
                <p:cNvPr id="70683" name="Freeform 36"/>
                <p:cNvSpPr>
                  <a:spLocks/>
                </p:cNvSpPr>
                <p:nvPr/>
              </p:nvSpPr>
              <p:spPr bwMode="auto">
                <a:xfrm>
                  <a:off x="3128" y="1862"/>
                  <a:ext cx="56" cy="350"/>
                </a:xfrm>
                <a:custGeom>
                  <a:avLst/>
                  <a:gdLst>
                    <a:gd name="T0" fmla="*/ 56 w 56"/>
                    <a:gd name="T1" fmla="*/ 350 h 350"/>
                    <a:gd name="T2" fmla="*/ 54 w 56"/>
                    <a:gd name="T3" fmla="*/ 218 h 350"/>
                    <a:gd name="T4" fmla="*/ 54 w 56"/>
                    <a:gd name="T5" fmla="*/ 188 h 350"/>
                    <a:gd name="T6" fmla="*/ 44 w 56"/>
                    <a:gd name="T7" fmla="*/ 112 h 350"/>
                    <a:gd name="T8" fmla="*/ 14 w 56"/>
                    <a:gd name="T9" fmla="*/ 30 h 350"/>
                    <a:gd name="T10" fmla="*/ 0 w 56"/>
                    <a:gd name="T11" fmla="*/ 0 h 3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350">
                      <a:moveTo>
                        <a:pt x="56" y="350"/>
                      </a:moveTo>
                      <a:lnTo>
                        <a:pt x="54" y="218"/>
                      </a:lnTo>
                      <a:lnTo>
                        <a:pt x="54" y="188"/>
                      </a:lnTo>
                      <a:lnTo>
                        <a:pt x="44" y="112"/>
                      </a:lnTo>
                      <a:lnTo>
                        <a:pt x="14" y="30"/>
                      </a:lnTo>
                      <a:lnTo>
                        <a:pt x="0" y="0"/>
                      </a:lnTo>
                    </a:path>
                  </a:pathLst>
                </a:custGeom>
                <a:noFill/>
                <a:ln w="28575" cap="flat" cmpd="sng">
                  <a:solidFill>
                    <a:srgbClr val="0000FF"/>
                  </a:solidFill>
                  <a:prstDash val="solid"/>
                  <a:round/>
                  <a:headEnd type="none" w="med" len="med"/>
                  <a:tailEnd type="none" w="med" len="med"/>
                </a:ln>
                <a:effectLst/>
              </p:spPr>
              <p:txBody>
                <a:bodyPr/>
                <a:lstStyle/>
                <a:p>
                  <a:endParaRPr lang="en-US"/>
                </a:p>
              </p:txBody>
            </p:sp>
          </p:grpSp>
        </p:grpSp>
      </p:grpSp>
      <p:sp>
        <p:nvSpPr>
          <p:cNvPr id="70671" name="Text Box 4"/>
          <p:cNvSpPr txBox="1">
            <a:spLocks noChangeArrowheads="1"/>
          </p:cNvSpPr>
          <p:nvPr/>
        </p:nvSpPr>
        <p:spPr bwMode="auto">
          <a:xfrm>
            <a:off x="4391025" y="1549400"/>
            <a:ext cx="1946275" cy="296863"/>
          </a:xfrm>
          <a:prstGeom prst="rect">
            <a:avLst/>
          </a:prstGeom>
          <a:noFill/>
          <a:ln w="12700">
            <a:noFill/>
            <a:miter lim="800000"/>
            <a:headEnd/>
            <a:tailEnd/>
          </a:ln>
        </p:spPr>
        <p:txBody>
          <a:bodyPr>
            <a:spAutoFit/>
          </a:bodyPr>
          <a:lstStyle/>
          <a:p>
            <a:pPr eaLnBrk="0" hangingPunct="0">
              <a:lnSpc>
                <a:spcPct val="80000"/>
              </a:lnSpc>
              <a:buFontTx/>
              <a:buNone/>
            </a:pPr>
            <a:r>
              <a:rPr lang="en-US" sz="1600" i="0">
                <a:solidFill>
                  <a:srgbClr val="FF0000"/>
                </a:solidFill>
                <a:latin typeface="Arial Narrow" pitchFamily="34" charset="0"/>
              </a:rPr>
              <a:t>Partial NCC</a:t>
            </a:r>
          </a:p>
        </p:txBody>
      </p:sp>
      <p:sp>
        <p:nvSpPr>
          <p:cNvPr id="70672" name="Line 46"/>
          <p:cNvSpPr>
            <a:spLocks noChangeShapeType="1"/>
          </p:cNvSpPr>
          <p:nvPr/>
        </p:nvSpPr>
        <p:spPr bwMode="auto">
          <a:xfrm>
            <a:off x="4949825" y="1846263"/>
            <a:ext cx="296863" cy="247650"/>
          </a:xfrm>
          <a:prstGeom prst="line">
            <a:avLst/>
          </a:prstGeom>
          <a:noFill/>
          <a:ln w="19050">
            <a:solidFill>
              <a:srgbClr val="FF0000"/>
            </a:solidFill>
            <a:round/>
            <a:headEnd/>
            <a:tailEnd type="triangle" w="med" len="med"/>
          </a:ln>
        </p:spPr>
        <p:txBody>
          <a:bodyPr wrap="none" lIns="0" tIns="0" rIns="0" bIns="0"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spcBef>
                <a:spcPct val="0"/>
              </a:spcBef>
              <a:buFontTx/>
              <a:buNone/>
            </a:pPr>
            <a:r>
              <a:rPr lang="en-US" sz="2400" i="0">
                <a:solidFill>
                  <a:srgbClr val="FF3300"/>
                </a:solidFill>
              </a:rPr>
              <a:t>Substantial Increase in NSTX-U Device / Plasma Performance</a:t>
            </a:r>
            <a:br>
              <a:rPr lang="en-US" sz="2400" i="0">
                <a:solidFill>
                  <a:srgbClr val="FF3300"/>
                </a:solidFill>
              </a:rPr>
            </a:br>
            <a:r>
              <a:rPr lang="en-US" sz="2000" i="0">
                <a:solidFill>
                  <a:srgbClr val="0000FF"/>
                </a:solidFill>
              </a:rPr>
              <a:t>Higher performance requires facility / infrastructure enhancements</a:t>
            </a:r>
            <a:endParaRPr lang="en-US" sz="2000" i="0">
              <a:solidFill>
                <a:srgbClr val="0B21FF"/>
              </a:solidFill>
              <a:latin typeface="Arial" pitchFamily="34" charset="0"/>
            </a:endParaRPr>
          </a:p>
        </p:txBody>
      </p:sp>
      <p:grpSp>
        <p:nvGrpSpPr>
          <p:cNvPr id="21506" name="Group 2"/>
          <p:cNvGrpSpPr>
            <a:grpSpLocks/>
          </p:cNvGrpSpPr>
          <p:nvPr/>
        </p:nvGrpSpPr>
        <p:grpSpPr bwMode="auto">
          <a:xfrm>
            <a:off x="2641600" y="989013"/>
            <a:ext cx="6219825" cy="3990975"/>
            <a:chOff x="0" y="1077913"/>
            <a:chExt cx="6219825" cy="3990975"/>
          </a:xfrm>
        </p:grpSpPr>
        <p:pic>
          <p:nvPicPr>
            <p:cNvPr id="21560" name="Picture 6"/>
            <p:cNvPicPr>
              <a:picLocks noChangeAspect="1"/>
            </p:cNvPicPr>
            <p:nvPr/>
          </p:nvPicPr>
          <p:blipFill>
            <a:blip r:embed="rId3"/>
            <a:srcRect/>
            <a:stretch>
              <a:fillRect/>
            </a:stretch>
          </p:blipFill>
          <p:spPr bwMode="auto">
            <a:xfrm>
              <a:off x="0" y="1077913"/>
              <a:ext cx="6219825" cy="3900487"/>
            </a:xfrm>
            <a:prstGeom prst="rect">
              <a:avLst/>
            </a:prstGeom>
            <a:noFill/>
            <a:ln w="9525">
              <a:noFill/>
              <a:miter lim="800000"/>
              <a:headEnd/>
              <a:tailEnd/>
            </a:ln>
          </p:spPr>
        </p:pic>
        <p:sp>
          <p:nvSpPr>
            <p:cNvPr id="21561" name="Oval 7"/>
            <p:cNvSpPr>
              <a:spLocks noChangeArrowheads="1"/>
            </p:cNvSpPr>
            <p:nvPr/>
          </p:nvSpPr>
          <p:spPr bwMode="auto">
            <a:xfrm>
              <a:off x="1498600" y="2908300"/>
              <a:ext cx="1346200" cy="1346200"/>
            </a:xfrm>
            <a:prstGeom prst="ellipse">
              <a:avLst/>
            </a:prstGeom>
            <a:noFill/>
            <a:ln w="28575">
              <a:solidFill>
                <a:schemeClr val="tx1"/>
              </a:solidFill>
              <a:round/>
              <a:headEnd/>
              <a:tailEnd type="triangle" w="med" len="med"/>
            </a:ln>
          </p:spPr>
          <p:txBody>
            <a:bodyPr lIns="0" tIns="0" rIns="0" bIns="0"/>
            <a:lstStyle/>
            <a:p>
              <a:endParaRPr lang="en-US"/>
            </a:p>
          </p:txBody>
        </p:sp>
        <p:sp>
          <p:nvSpPr>
            <p:cNvPr id="21562" name="TextBox 8"/>
            <p:cNvSpPr txBox="1">
              <a:spLocks noChangeArrowheads="1"/>
            </p:cNvSpPr>
            <p:nvPr/>
          </p:nvSpPr>
          <p:spPr bwMode="auto">
            <a:xfrm>
              <a:off x="939800" y="4699000"/>
              <a:ext cx="812800" cy="369888"/>
            </a:xfrm>
            <a:prstGeom prst="rect">
              <a:avLst/>
            </a:prstGeom>
            <a:noFill/>
            <a:ln w="9525">
              <a:noFill/>
              <a:miter lim="800000"/>
              <a:headEnd/>
              <a:tailEnd/>
            </a:ln>
          </p:spPr>
          <p:txBody>
            <a:bodyPr wrap="none">
              <a:spAutoFit/>
            </a:bodyPr>
            <a:lstStyle/>
            <a:p>
              <a:pPr>
                <a:buFontTx/>
                <a:buNone/>
              </a:pPr>
              <a:r>
                <a:rPr lang="en-US" sz="1800" i="0">
                  <a:solidFill>
                    <a:schemeClr val="tx1"/>
                  </a:solidFill>
                </a:rPr>
                <a:t>NSTX</a:t>
              </a:r>
            </a:p>
          </p:txBody>
        </p:sp>
        <p:cxnSp>
          <p:nvCxnSpPr>
            <p:cNvPr id="21563" name="Straight Arrow Connector 10"/>
            <p:cNvCxnSpPr>
              <a:cxnSpLocks noChangeShapeType="1"/>
            </p:cNvCxnSpPr>
            <p:nvPr/>
          </p:nvCxnSpPr>
          <p:spPr bwMode="auto">
            <a:xfrm rot="5400000" flipH="1" flipV="1">
              <a:off x="1339850" y="4298950"/>
              <a:ext cx="647700" cy="406400"/>
            </a:xfrm>
            <a:prstGeom prst="straightConnector1">
              <a:avLst/>
            </a:prstGeom>
            <a:noFill/>
            <a:ln w="28575">
              <a:solidFill>
                <a:schemeClr val="tx1"/>
              </a:solidFill>
              <a:round/>
              <a:headEnd/>
              <a:tailEnd type="arrow" w="med" len="med"/>
            </a:ln>
          </p:spPr>
        </p:cxnSp>
      </p:grpSp>
      <p:grpSp>
        <p:nvGrpSpPr>
          <p:cNvPr id="21507" name="Group 63"/>
          <p:cNvGrpSpPr>
            <a:grpSpLocks noChangeAspect="1"/>
          </p:cNvGrpSpPr>
          <p:nvPr/>
        </p:nvGrpSpPr>
        <p:grpSpPr bwMode="auto">
          <a:xfrm>
            <a:off x="-12700" y="1025525"/>
            <a:ext cx="2438400" cy="3683000"/>
            <a:chOff x="0" y="505960"/>
            <a:chExt cx="2566736" cy="3877231"/>
          </a:xfrm>
        </p:grpSpPr>
        <p:pic>
          <p:nvPicPr>
            <p:cNvPr id="21556" name="Picture 42" descr="CS_comparison"/>
            <p:cNvPicPr>
              <a:picLocks noChangeAspect="1" noChangeArrowheads="1"/>
            </p:cNvPicPr>
            <p:nvPr/>
          </p:nvPicPr>
          <p:blipFill>
            <a:blip r:embed="rId4"/>
            <a:srcRect/>
            <a:stretch>
              <a:fillRect/>
            </a:stretch>
          </p:blipFill>
          <p:spPr bwMode="auto">
            <a:xfrm>
              <a:off x="76200" y="990600"/>
              <a:ext cx="2430463" cy="3276600"/>
            </a:xfrm>
            <a:prstGeom prst="rect">
              <a:avLst/>
            </a:prstGeom>
            <a:noFill/>
            <a:ln w="9525">
              <a:noFill/>
              <a:miter lim="800000"/>
              <a:headEnd/>
              <a:tailEnd/>
            </a:ln>
          </p:spPr>
        </p:pic>
        <p:sp>
          <p:nvSpPr>
            <p:cNvPr id="21557" name="Text Box 44"/>
            <p:cNvSpPr txBox="1">
              <a:spLocks noChangeArrowheads="1"/>
            </p:cNvSpPr>
            <p:nvPr/>
          </p:nvSpPr>
          <p:spPr bwMode="auto">
            <a:xfrm>
              <a:off x="1283368" y="3694837"/>
              <a:ext cx="1283368" cy="688354"/>
            </a:xfrm>
            <a:prstGeom prst="rect">
              <a:avLst/>
            </a:prstGeom>
            <a:solidFill>
              <a:schemeClr val="bg1"/>
            </a:solidFill>
            <a:ln w="9525">
              <a:noFill/>
              <a:miter lim="800000"/>
              <a:headEnd/>
              <a:tailEnd/>
            </a:ln>
          </p:spPr>
          <p:txBody>
            <a:bodyPr lIns="0" rIns="0" bIns="182880">
              <a:spAutoFit/>
            </a:bodyPr>
            <a:lstStyle/>
            <a:p>
              <a:pPr algn="ctr" eaLnBrk="0" hangingPunct="0">
                <a:spcBef>
                  <a:spcPct val="50000"/>
                </a:spcBef>
                <a:buFontTx/>
                <a:buNone/>
              </a:pPr>
              <a:r>
                <a:rPr lang="en-US" sz="1400" i="0">
                  <a:solidFill>
                    <a:srgbClr val="FF0000"/>
                  </a:solidFill>
                </a:rPr>
                <a:t>TF OD = 40cm</a:t>
              </a:r>
            </a:p>
            <a:p>
              <a:pPr algn="ctr" eaLnBrk="0" hangingPunct="0">
                <a:spcBef>
                  <a:spcPct val="50000"/>
                </a:spcBef>
                <a:buFontTx/>
                <a:buNone/>
              </a:pPr>
              <a:endParaRPr lang="en-US" sz="800">
                <a:solidFill>
                  <a:srgbClr val="3333CC"/>
                </a:solidFill>
              </a:endParaRPr>
            </a:p>
          </p:txBody>
        </p:sp>
        <p:sp>
          <p:nvSpPr>
            <p:cNvPr id="21558" name="Text Box 45"/>
            <p:cNvSpPr txBox="1">
              <a:spLocks noChangeArrowheads="1"/>
            </p:cNvSpPr>
            <p:nvPr/>
          </p:nvSpPr>
          <p:spPr bwMode="auto">
            <a:xfrm>
              <a:off x="76836" y="505960"/>
              <a:ext cx="1093416" cy="534488"/>
            </a:xfrm>
            <a:prstGeom prst="rect">
              <a:avLst/>
            </a:prstGeom>
            <a:solidFill>
              <a:schemeClr val="bg1"/>
            </a:solidFill>
            <a:ln w="15875">
              <a:noFill/>
              <a:miter lim="800000"/>
              <a:headEnd/>
              <a:tailEnd/>
            </a:ln>
          </p:spPr>
          <p:txBody>
            <a:bodyPr wrap="none" lIns="0" tIns="0" rIns="0" bIns="0">
              <a:spAutoFit/>
            </a:bodyPr>
            <a:lstStyle/>
            <a:p>
              <a:pPr algn="ctr">
                <a:lnSpc>
                  <a:spcPct val="80000"/>
                </a:lnSpc>
                <a:buFontTx/>
                <a:buNone/>
              </a:pPr>
              <a:r>
                <a:rPr lang="en-US" sz="1800" b="0" i="0">
                  <a:latin typeface="Arial Narrow" pitchFamily="34" charset="0"/>
                </a:rPr>
                <a:t>Previous </a:t>
              </a:r>
            </a:p>
            <a:p>
              <a:pPr algn="ctr">
                <a:lnSpc>
                  <a:spcPct val="80000"/>
                </a:lnSpc>
                <a:buFontTx/>
                <a:buNone/>
              </a:pPr>
              <a:r>
                <a:rPr lang="en-US" sz="1800" b="0" i="0">
                  <a:latin typeface="Arial Narrow" pitchFamily="34" charset="0"/>
                </a:rPr>
                <a:t>center-stack</a:t>
              </a:r>
            </a:p>
          </p:txBody>
        </p:sp>
        <p:sp>
          <p:nvSpPr>
            <p:cNvPr id="21559" name="Text Box 43"/>
            <p:cNvSpPr txBox="1">
              <a:spLocks noChangeArrowheads="1"/>
            </p:cNvSpPr>
            <p:nvPr/>
          </p:nvSpPr>
          <p:spPr bwMode="auto">
            <a:xfrm>
              <a:off x="0" y="3696231"/>
              <a:ext cx="1219200" cy="583077"/>
            </a:xfrm>
            <a:prstGeom prst="rect">
              <a:avLst/>
            </a:prstGeom>
            <a:solidFill>
              <a:schemeClr val="bg1"/>
            </a:solidFill>
            <a:ln w="9525">
              <a:solidFill>
                <a:schemeClr val="bg1"/>
              </a:solidFill>
              <a:miter lim="800000"/>
              <a:headEnd/>
              <a:tailEnd/>
            </a:ln>
          </p:spPr>
          <p:txBody>
            <a:bodyPr lIns="0" rIns="0">
              <a:spAutoFit/>
            </a:bodyPr>
            <a:lstStyle/>
            <a:p>
              <a:pPr algn="ctr" eaLnBrk="0" hangingPunct="0">
                <a:spcBef>
                  <a:spcPct val="50000"/>
                </a:spcBef>
                <a:buFontTx/>
                <a:buNone/>
              </a:pPr>
              <a:r>
                <a:rPr lang="en-US" b="0" i="0">
                  <a:solidFill>
                    <a:srgbClr val="3333CC"/>
                  </a:solidFill>
                  <a:latin typeface="Arial" pitchFamily="34" charset="0"/>
                </a:rPr>
                <a:t>TF OD = 20cm </a:t>
              </a:r>
            </a:p>
            <a:p>
              <a:pPr algn="ctr" eaLnBrk="0" hangingPunct="0">
                <a:spcBef>
                  <a:spcPct val="50000"/>
                </a:spcBef>
                <a:buFontTx/>
                <a:buNone/>
              </a:pPr>
              <a:endParaRPr lang="en-US">
                <a:solidFill>
                  <a:srgbClr val="3333CC"/>
                </a:solidFill>
                <a:latin typeface="Arial" pitchFamily="34" charset="0"/>
              </a:endParaRPr>
            </a:p>
          </p:txBody>
        </p:sp>
      </p:grpSp>
      <p:grpSp>
        <p:nvGrpSpPr>
          <p:cNvPr id="21508" name="Group 66"/>
          <p:cNvGrpSpPr>
            <a:grpSpLocks/>
          </p:cNvGrpSpPr>
          <p:nvPr/>
        </p:nvGrpSpPr>
        <p:grpSpPr bwMode="auto">
          <a:xfrm>
            <a:off x="-12700" y="4375150"/>
            <a:ext cx="2530475" cy="2149475"/>
            <a:chOff x="137160" y="3962400"/>
            <a:chExt cx="2529840" cy="2149185"/>
          </a:xfrm>
        </p:grpSpPr>
        <p:pic>
          <p:nvPicPr>
            <p:cNvPr id="21553" name="Picture 47" descr="NBI_upgrade_topview"/>
            <p:cNvPicPr>
              <a:picLocks noChangeAspect="1" noChangeArrowheads="1"/>
            </p:cNvPicPr>
            <p:nvPr/>
          </p:nvPicPr>
          <p:blipFill>
            <a:blip r:embed="rId5"/>
            <a:srcRect/>
            <a:stretch>
              <a:fillRect/>
            </a:stretch>
          </p:blipFill>
          <p:spPr bwMode="auto">
            <a:xfrm rot="10800000">
              <a:off x="232801" y="3962400"/>
              <a:ext cx="2209408" cy="2102703"/>
            </a:xfrm>
            <a:prstGeom prst="rect">
              <a:avLst/>
            </a:prstGeom>
            <a:noFill/>
            <a:ln w="9525">
              <a:noFill/>
              <a:miter lim="800000"/>
              <a:headEnd/>
              <a:tailEnd/>
            </a:ln>
          </p:spPr>
        </p:pic>
        <p:sp>
          <p:nvSpPr>
            <p:cNvPr id="21554" name="Text Box 48"/>
            <p:cNvSpPr txBox="1">
              <a:spLocks noChangeArrowheads="1"/>
            </p:cNvSpPr>
            <p:nvPr/>
          </p:nvSpPr>
          <p:spPr bwMode="auto">
            <a:xfrm>
              <a:off x="1310641" y="5757446"/>
              <a:ext cx="1356359" cy="348813"/>
            </a:xfrm>
            <a:prstGeom prst="rect">
              <a:avLst/>
            </a:prstGeom>
            <a:solidFill>
              <a:schemeClr val="bg1"/>
            </a:solidFill>
            <a:ln w="15875">
              <a:noFill/>
              <a:miter lim="800000"/>
              <a:headEnd/>
              <a:tailEnd/>
            </a:ln>
          </p:spPr>
          <p:txBody>
            <a:bodyPr lIns="0" tIns="91440" rIns="0" bIns="0">
              <a:spAutoFit/>
            </a:bodyPr>
            <a:lstStyle/>
            <a:p>
              <a:pPr algn="ctr">
                <a:lnSpc>
                  <a:spcPct val="80000"/>
                </a:lnSpc>
                <a:buFontTx/>
                <a:buNone/>
              </a:pPr>
              <a:r>
                <a:rPr lang="en-US" sz="2000" i="0">
                  <a:solidFill>
                    <a:srgbClr val="FF0000"/>
                  </a:solidFill>
                  <a:latin typeface="Arial Narrow" pitchFamily="34" charset="0"/>
                </a:rPr>
                <a:t> New 2</a:t>
              </a:r>
              <a:r>
                <a:rPr lang="en-US" sz="2000" i="0" baseline="30000">
                  <a:solidFill>
                    <a:srgbClr val="FF0000"/>
                  </a:solidFill>
                  <a:latin typeface="Arial Narrow" pitchFamily="34" charset="0"/>
                </a:rPr>
                <a:t>nd</a:t>
              </a:r>
              <a:r>
                <a:rPr lang="en-US" sz="2000" i="0">
                  <a:solidFill>
                    <a:srgbClr val="FF0000"/>
                  </a:solidFill>
                  <a:latin typeface="Arial Narrow" pitchFamily="34" charset="0"/>
                </a:rPr>
                <a:t> NBI</a:t>
              </a:r>
            </a:p>
          </p:txBody>
        </p:sp>
        <p:sp>
          <p:nvSpPr>
            <p:cNvPr id="21555" name="Text Box 51"/>
            <p:cNvSpPr txBox="1">
              <a:spLocks noChangeArrowheads="1"/>
            </p:cNvSpPr>
            <p:nvPr/>
          </p:nvSpPr>
          <p:spPr bwMode="auto">
            <a:xfrm>
              <a:off x="137160" y="5760720"/>
              <a:ext cx="1158240" cy="350865"/>
            </a:xfrm>
            <a:prstGeom prst="rect">
              <a:avLst/>
            </a:prstGeom>
            <a:solidFill>
              <a:schemeClr val="bg1"/>
            </a:solidFill>
            <a:ln w="15875">
              <a:noFill/>
              <a:miter lim="800000"/>
              <a:headEnd/>
              <a:tailEnd/>
            </a:ln>
          </p:spPr>
          <p:txBody>
            <a:bodyPr lIns="0" tIns="91440" rIns="0" bIns="27432">
              <a:spAutoFit/>
            </a:bodyPr>
            <a:lstStyle/>
            <a:p>
              <a:pPr algn="ctr">
                <a:lnSpc>
                  <a:spcPct val="80000"/>
                </a:lnSpc>
                <a:buFontTx/>
                <a:buNone/>
              </a:pPr>
              <a:r>
                <a:rPr lang="en-US" sz="1800" b="0" i="0">
                  <a:latin typeface="Arial Narrow" pitchFamily="34" charset="0"/>
                </a:rPr>
                <a:t>Present NBI</a:t>
              </a:r>
            </a:p>
          </p:txBody>
        </p:sp>
      </p:grpSp>
      <p:sp>
        <p:nvSpPr>
          <p:cNvPr id="21509" name="Text Box 45"/>
          <p:cNvSpPr txBox="1">
            <a:spLocks noChangeArrowheads="1"/>
          </p:cNvSpPr>
          <p:nvPr/>
        </p:nvSpPr>
        <p:spPr bwMode="auto">
          <a:xfrm>
            <a:off x="1179513" y="1028700"/>
            <a:ext cx="1244600" cy="508000"/>
          </a:xfrm>
          <a:prstGeom prst="rect">
            <a:avLst/>
          </a:prstGeom>
          <a:solidFill>
            <a:schemeClr val="bg1"/>
          </a:solidFill>
          <a:ln w="15875">
            <a:noFill/>
            <a:miter lim="800000"/>
            <a:headEnd/>
            <a:tailEnd/>
          </a:ln>
        </p:spPr>
        <p:txBody>
          <a:bodyPr wrap="none" lIns="0" tIns="0" rIns="0" bIns="0">
            <a:spAutoFit/>
          </a:bodyPr>
          <a:lstStyle/>
          <a:p>
            <a:pPr algn="ctr">
              <a:lnSpc>
                <a:spcPct val="70000"/>
              </a:lnSpc>
              <a:buFontTx/>
              <a:buNone/>
            </a:pPr>
            <a:r>
              <a:rPr lang="en-US" sz="2000" i="0">
                <a:solidFill>
                  <a:srgbClr val="FF0000"/>
                </a:solidFill>
                <a:latin typeface="Arial Narrow" pitchFamily="34" charset="0"/>
              </a:rPr>
              <a:t>New</a:t>
            </a:r>
          </a:p>
          <a:p>
            <a:pPr algn="ctr">
              <a:lnSpc>
                <a:spcPct val="70000"/>
              </a:lnSpc>
              <a:buFontTx/>
              <a:buNone/>
            </a:pPr>
            <a:r>
              <a:rPr lang="en-US" sz="2000" i="0">
                <a:solidFill>
                  <a:srgbClr val="FF0000"/>
                </a:solidFill>
                <a:latin typeface="Arial Narrow" pitchFamily="34" charset="0"/>
              </a:rPr>
              <a:t>center-stack</a:t>
            </a:r>
          </a:p>
        </p:txBody>
      </p:sp>
      <p:graphicFrame>
        <p:nvGraphicFramePr>
          <p:cNvPr id="4" name="Table 3"/>
          <p:cNvGraphicFramePr>
            <a:graphicFrameLocks noGrp="1"/>
          </p:cNvGraphicFramePr>
          <p:nvPr/>
        </p:nvGraphicFramePr>
        <p:xfrm>
          <a:off x="2647950" y="5130800"/>
          <a:ext cx="6369051" cy="1127159"/>
        </p:xfrm>
        <a:graphic>
          <a:graphicData uri="http://schemas.openxmlformats.org/drawingml/2006/table">
            <a:tbl>
              <a:tblPr firstRow="1" bandRow="1">
                <a:tableStyleId>{5940675A-B579-460E-94D1-54222C63F5DA}</a:tableStyleId>
              </a:tblPr>
              <a:tblGrid>
                <a:gridCol w="913761"/>
                <a:gridCol w="651964"/>
                <a:gridCol w="610367"/>
                <a:gridCol w="610367"/>
                <a:gridCol w="676712"/>
                <a:gridCol w="557292"/>
                <a:gridCol w="729787"/>
                <a:gridCol w="729787"/>
                <a:gridCol w="889014"/>
              </a:tblGrid>
              <a:tr h="517942">
                <a:tc>
                  <a:txBody>
                    <a:bodyPr/>
                    <a:lstStyle/>
                    <a:p>
                      <a:endParaRPr lang="en-US" sz="1400" b="1" dirty="0"/>
                    </a:p>
                  </a:txBody>
                  <a:tcPr marT="45620" marB="45620"/>
                </a:tc>
                <a:tc>
                  <a:txBody>
                    <a:bodyPr/>
                    <a:lstStyle/>
                    <a:p>
                      <a:pPr algn="ctr"/>
                      <a:r>
                        <a:rPr lang="en-US" sz="1400" dirty="0" smtClean="0"/>
                        <a:t>R</a:t>
                      </a:r>
                      <a:r>
                        <a:rPr lang="en-US" sz="1400" baseline="-25000" dirty="0" smtClean="0"/>
                        <a:t>0</a:t>
                      </a:r>
                    </a:p>
                    <a:p>
                      <a:pPr algn="ctr"/>
                      <a:r>
                        <a:rPr lang="en-US" sz="1400" dirty="0" smtClean="0"/>
                        <a:t>(m)</a:t>
                      </a:r>
                      <a:endParaRPr lang="en-US" sz="1400" b="1" dirty="0"/>
                    </a:p>
                  </a:txBody>
                  <a:tcPr marT="45620" marB="45620"/>
                </a:tc>
                <a:tc>
                  <a:txBody>
                    <a:bodyPr/>
                    <a:lstStyle/>
                    <a:p>
                      <a:pPr algn="ctr"/>
                      <a:r>
                        <a:rPr lang="en-US" sz="1400" dirty="0" smtClean="0"/>
                        <a:t>A</a:t>
                      </a:r>
                      <a:r>
                        <a:rPr lang="en-US" sz="1400" baseline="-25000" dirty="0" smtClean="0"/>
                        <a:t>min</a:t>
                      </a:r>
                      <a:endParaRPr lang="en-US" sz="1400" b="1" baseline="-25000" dirty="0"/>
                    </a:p>
                  </a:txBody>
                  <a:tcPr marT="45620" marB="45620"/>
                </a:tc>
                <a:tc>
                  <a:txBody>
                    <a:bodyPr/>
                    <a:lstStyle/>
                    <a:p>
                      <a:pPr algn="ctr"/>
                      <a:r>
                        <a:rPr lang="en-US" sz="1400" dirty="0" err="1" smtClean="0"/>
                        <a:t>I</a:t>
                      </a:r>
                      <a:r>
                        <a:rPr lang="en-US" sz="1400" baseline="-25000" dirty="0" err="1" smtClean="0"/>
                        <a:t>p</a:t>
                      </a:r>
                      <a:endParaRPr lang="en-US" sz="1400" baseline="-25000" dirty="0" smtClean="0"/>
                    </a:p>
                    <a:p>
                      <a:pPr algn="ctr"/>
                      <a:r>
                        <a:rPr lang="en-US" sz="1400" dirty="0" smtClean="0"/>
                        <a:t>(MA)</a:t>
                      </a:r>
                      <a:endParaRPr lang="en-US" sz="1400" b="1" dirty="0"/>
                    </a:p>
                  </a:txBody>
                  <a:tcPr marT="45620" marB="45620"/>
                </a:tc>
                <a:tc>
                  <a:txBody>
                    <a:bodyPr/>
                    <a:lstStyle/>
                    <a:p>
                      <a:pPr algn="ctr"/>
                      <a:r>
                        <a:rPr lang="en-US" sz="1400" dirty="0" smtClean="0"/>
                        <a:t>B</a:t>
                      </a:r>
                      <a:r>
                        <a:rPr lang="en-US" sz="1400" baseline="-25000" dirty="0" smtClean="0"/>
                        <a:t>T</a:t>
                      </a:r>
                    </a:p>
                    <a:p>
                      <a:pPr algn="ctr"/>
                      <a:r>
                        <a:rPr lang="en-US" sz="1400" dirty="0" smtClean="0"/>
                        <a:t>(T)</a:t>
                      </a:r>
                      <a:endParaRPr lang="en-US" sz="1400" b="1" dirty="0"/>
                    </a:p>
                  </a:txBody>
                  <a:tcPr marT="45620" marB="45620"/>
                </a:tc>
                <a:tc>
                  <a:txBody>
                    <a:bodyPr/>
                    <a:lstStyle/>
                    <a:p>
                      <a:pPr algn="ctr"/>
                      <a:r>
                        <a:rPr lang="en-US" sz="1400" dirty="0" smtClean="0"/>
                        <a:t>T</a:t>
                      </a:r>
                      <a:r>
                        <a:rPr lang="en-US" sz="1400" baseline="-25000" dirty="0" smtClean="0"/>
                        <a:t>TF</a:t>
                      </a:r>
                    </a:p>
                    <a:p>
                      <a:pPr algn="ctr"/>
                      <a:r>
                        <a:rPr lang="en-US" sz="1400" dirty="0" smtClean="0"/>
                        <a:t>(s)</a:t>
                      </a:r>
                      <a:endParaRPr lang="en-US" sz="1400" b="1" dirty="0"/>
                    </a:p>
                  </a:txBody>
                  <a:tcPr marT="45620" marB="45620"/>
                </a:tc>
                <a:tc>
                  <a:txBody>
                    <a:bodyPr/>
                    <a:lstStyle/>
                    <a:p>
                      <a:pPr algn="ctr"/>
                      <a:r>
                        <a:rPr lang="en-US" sz="1400" dirty="0" smtClean="0"/>
                        <a:t>R</a:t>
                      </a:r>
                      <a:r>
                        <a:rPr lang="en-US" sz="1400" baseline="-25000" dirty="0" smtClean="0"/>
                        <a:t>CS</a:t>
                      </a:r>
                    </a:p>
                    <a:p>
                      <a:pPr algn="ctr"/>
                      <a:r>
                        <a:rPr lang="en-US" sz="1400" dirty="0" smtClean="0"/>
                        <a:t>(m)</a:t>
                      </a:r>
                      <a:endParaRPr lang="en-US" sz="1400" b="1" dirty="0"/>
                    </a:p>
                  </a:txBody>
                  <a:tcPr marT="45620" marB="45620"/>
                </a:tc>
                <a:tc>
                  <a:txBody>
                    <a:bodyPr/>
                    <a:lstStyle/>
                    <a:p>
                      <a:pPr algn="ctr"/>
                      <a:r>
                        <a:rPr lang="en-US" sz="1400" dirty="0" smtClean="0"/>
                        <a:t>R</a:t>
                      </a:r>
                      <a:r>
                        <a:rPr lang="en-US" sz="1400" baseline="-25000" dirty="0" smtClean="0"/>
                        <a:t>OB</a:t>
                      </a:r>
                    </a:p>
                    <a:p>
                      <a:pPr algn="ctr"/>
                      <a:r>
                        <a:rPr lang="en-US" sz="1400" dirty="0" smtClean="0"/>
                        <a:t>(m)</a:t>
                      </a:r>
                      <a:endParaRPr lang="en-US" sz="1400" b="1" dirty="0"/>
                    </a:p>
                  </a:txBody>
                  <a:tcPr marT="45620" marB="45620"/>
                </a:tc>
                <a:tc>
                  <a:txBody>
                    <a:bodyPr/>
                    <a:lstStyle/>
                    <a:p>
                      <a:pPr algn="ctr"/>
                      <a:r>
                        <a:rPr lang="en-US" sz="1400" dirty="0" smtClean="0"/>
                        <a:t>OH flux (</a:t>
                      </a:r>
                      <a:r>
                        <a:rPr lang="en-US" sz="1400" dirty="0" err="1" smtClean="0"/>
                        <a:t>Wb</a:t>
                      </a:r>
                      <a:r>
                        <a:rPr lang="en-US" sz="1400" dirty="0" smtClean="0"/>
                        <a:t>)</a:t>
                      </a:r>
                      <a:endParaRPr lang="en-US" sz="1400" b="1" dirty="0" smtClean="0"/>
                    </a:p>
                  </a:txBody>
                  <a:tcPr marT="45620" marB="45620"/>
                </a:tc>
              </a:tr>
              <a:tr h="304591">
                <a:tc>
                  <a:txBody>
                    <a:bodyPr/>
                    <a:lstStyle/>
                    <a:p>
                      <a:pPr algn="ctr"/>
                      <a:r>
                        <a:rPr lang="en-US" sz="1400" dirty="0" smtClean="0"/>
                        <a:t>NSTX</a:t>
                      </a:r>
                      <a:endParaRPr lang="en-US" sz="1400" b="1" dirty="0"/>
                    </a:p>
                  </a:txBody>
                  <a:tcPr marT="45620" marB="45620"/>
                </a:tc>
                <a:tc>
                  <a:txBody>
                    <a:bodyPr/>
                    <a:lstStyle/>
                    <a:p>
                      <a:pPr algn="ctr"/>
                      <a:r>
                        <a:rPr lang="en-US" sz="1400" dirty="0" smtClean="0"/>
                        <a:t>0.854</a:t>
                      </a:r>
                      <a:endParaRPr lang="en-US" sz="1400" b="1" dirty="0"/>
                    </a:p>
                  </a:txBody>
                  <a:tcPr marT="45620" marB="45620"/>
                </a:tc>
                <a:tc>
                  <a:txBody>
                    <a:bodyPr/>
                    <a:lstStyle/>
                    <a:p>
                      <a:pPr algn="ctr"/>
                      <a:r>
                        <a:rPr lang="en-US" sz="1400" dirty="0" smtClean="0"/>
                        <a:t>1.28</a:t>
                      </a:r>
                      <a:endParaRPr lang="en-US" sz="1400" b="1" dirty="0"/>
                    </a:p>
                  </a:txBody>
                  <a:tcPr marT="45620" marB="45620"/>
                </a:tc>
                <a:tc>
                  <a:txBody>
                    <a:bodyPr/>
                    <a:lstStyle/>
                    <a:p>
                      <a:pPr algn="ctr"/>
                      <a:r>
                        <a:rPr lang="en-US" sz="1400" dirty="0" smtClean="0"/>
                        <a:t>1</a:t>
                      </a:r>
                      <a:endParaRPr lang="en-US" sz="1400" b="1" dirty="0"/>
                    </a:p>
                  </a:txBody>
                  <a:tcPr marT="45620" marB="45620"/>
                </a:tc>
                <a:tc>
                  <a:txBody>
                    <a:bodyPr/>
                    <a:lstStyle/>
                    <a:p>
                      <a:pPr algn="ctr"/>
                      <a:r>
                        <a:rPr lang="en-US" sz="1400" dirty="0" smtClean="0"/>
                        <a:t>0.55</a:t>
                      </a:r>
                    </a:p>
                  </a:txBody>
                  <a:tcPr marT="45620" marB="45620"/>
                </a:tc>
                <a:tc>
                  <a:txBody>
                    <a:bodyPr/>
                    <a:lstStyle/>
                    <a:p>
                      <a:pPr algn="ctr"/>
                      <a:r>
                        <a:rPr lang="en-US" sz="1400" dirty="0" smtClean="0"/>
                        <a:t>1</a:t>
                      </a:r>
                      <a:endParaRPr lang="en-US" sz="1400" b="1" dirty="0"/>
                    </a:p>
                  </a:txBody>
                  <a:tcPr marT="45620" marB="45620"/>
                </a:tc>
                <a:tc>
                  <a:txBody>
                    <a:bodyPr/>
                    <a:lstStyle/>
                    <a:p>
                      <a:pPr algn="ctr"/>
                      <a:r>
                        <a:rPr lang="en-US" sz="1400" dirty="0" smtClean="0"/>
                        <a:t>0.185</a:t>
                      </a:r>
                      <a:endParaRPr lang="en-US" sz="1400" b="1" dirty="0"/>
                    </a:p>
                  </a:txBody>
                  <a:tcPr marT="45620" marB="45620"/>
                </a:tc>
                <a:tc>
                  <a:txBody>
                    <a:bodyPr/>
                    <a:lstStyle/>
                    <a:p>
                      <a:pPr algn="ctr"/>
                      <a:r>
                        <a:rPr lang="en-US" sz="1400" dirty="0" smtClean="0"/>
                        <a:t>1.574</a:t>
                      </a:r>
                      <a:endParaRPr lang="en-US" sz="1400" b="1" dirty="0"/>
                    </a:p>
                  </a:txBody>
                  <a:tcPr marT="45620" marB="45620"/>
                </a:tc>
                <a:tc>
                  <a:txBody>
                    <a:bodyPr/>
                    <a:lstStyle/>
                    <a:p>
                      <a:pPr algn="ctr"/>
                      <a:r>
                        <a:rPr lang="en-US" sz="1400" dirty="0" smtClean="0"/>
                        <a:t>0.75</a:t>
                      </a:r>
                      <a:endParaRPr lang="en-US" sz="1400" b="1" dirty="0"/>
                    </a:p>
                  </a:txBody>
                  <a:tcPr marT="45620" marB="45620"/>
                </a:tc>
              </a:tr>
              <a:tr h="304591">
                <a:tc>
                  <a:txBody>
                    <a:bodyPr/>
                    <a:lstStyle/>
                    <a:p>
                      <a:pPr algn="ctr"/>
                      <a:r>
                        <a:rPr lang="en-US" sz="1400" dirty="0" smtClean="0"/>
                        <a:t>NSTX-U</a:t>
                      </a:r>
                      <a:endParaRPr lang="en-US" sz="1400" b="1" dirty="0"/>
                    </a:p>
                  </a:txBody>
                  <a:tcPr marT="45620" marB="45620">
                    <a:solidFill>
                      <a:srgbClr val="F6DCF4"/>
                    </a:solidFill>
                  </a:tcPr>
                </a:tc>
                <a:tc>
                  <a:txBody>
                    <a:bodyPr/>
                    <a:lstStyle/>
                    <a:p>
                      <a:pPr algn="ctr"/>
                      <a:r>
                        <a:rPr lang="en-US" sz="1400" dirty="0" smtClean="0"/>
                        <a:t>0.934</a:t>
                      </a:r>
                      <a:endParaRPr lang="en-US" sz="1400" b="1" dirty="0"/>
                    </a:p>
                  </a:txBody>
                  <a:tcPr marT="45620" marB="45620">
                    <a:solidFill>
                      <a:srgbClr val="F6DCF4"/>
                    </a:solidFill>
                  </a:tcPr>
                </a:tc>
                <a:tc>
                  <a:txBody>
                    <a:bodyPr/>
                    <a:lstStyle/>
                    <a:p>
                      <a:pPr algn="ctr"/>
                      <a:r>
                        <a:rPr lang="en-US" sz="1400" dirty="0" smtClean="0"/>
                        <a:t>1.5</a:t>
                      </a:r>
                      <a:endParaRPr lang="en-US" sz="1400" b="1" dirty="0"/>
                    </a:p>
                  </a:txBody>
                  <a:tcPr marT="45620" marB="45620">
                    <a:solidFill>
                      <a:srgbClr val="F6DCF4"/>
                    </a:solidFill>
                  </a:tcPr>
                </a:tc>
                <a:tc>
                  <a:txBody>
                    <a:bodyPr/>
                    <a:lstStyle/>
                    <a:p>
                      <a:pPr algn="ctr"/>
                      <a:r>
                        <a:rPr lang="en-US" sz="1400" dirty="0" smtClean="0"/>
                        <a:t>2</a:t>
                      </a:r>
                      <a:endParaRPr lang="en-US" sz="1400" b="1" dirty="0"/>
                    </a:p>
                  </a:txBody>
                  <a:tcPr marT="45620" marB="45620">
                    <a:solidFill>
                      <a:srgbClr val="F6DCF4"/>
                    </a:solidFill>
                  </a:tcPr>
                </a:tc>
                <a:tc>
                  <a:txBody>
                    <a:bodyPr/>
                    <a:lstStyle/>
                    <a:p>
                      <a:pPr algn="ctr"/>
                      <a:r>
                        <a:rPr lang="en-US" sz="1400" dirty="0" smtClean="0"/>
                        <a:t>1</a:t>
                      </a:r>
                      <a:endParaRPr lang="en-US" sz="1400" b="1" dirty="0"/>
                    </a:p>
                  </a:txBody>
                  <a:tcPr marT="45620" marB="45620">
                    <a:solidFill>
                      <a:srgbClr val="F6DCF4"/>
                    </a:solidFill>
                  </a:tcPr>
                </a:tc>
                <a:tc>
                  <a:txBody>
                    <a:bodyPr/>
                    <a:lstStyle/>
                    <a:p>
                      <a:pPr algn="ctr"/>
                      <a:r>
                        <a:rPr lang="en-US" sz="1400" dirty="0" smtClean="0"/>
                        <a:t>6.5</a:t>
                      </a:r>
                      <a:endParaRPr lang="en-US" sz="1400" b="1" dirty="0"/>
                    </a:p>
                  </a:txBody>
                  <a:tcPr marT="45620" marB="45620">
                    <a:solidFill>
                      <a:srgbClr val="F6DCF4"/>
                    </a:solidFill>
                  </a:tcPr>
                </a:tc>
                <a:tc>
                  <a:txBody>
                    <a:bodyPr/>
                    <a:lstStyle/>
                    <a:p>
                      <a:pPr algn="ctr"/>
                      <a:r>
                        <a:rPr lang="en-US" sz="1400" dirty="0" smtClean="0"/>
                        <a:t>0.315</a:t>
                      </a:r>
                      <a:endParaRPr lang="en-US" sz="1400" b="1" dirty="0"/>
                    </a:p>
                  </a:txBody>
                  <a:tcPr marT="45620" marB="45620">
                    <a:solidFill>
                      <a:srgbClr val="F6DCF4"/>
                    </a:solidFill>
                  </a:tcPr>
                </a:tc>
                <a:tc>
                  <a:txBody>
                    <a:bodyPr/>
                    <a:lstStyle/>
                    <a:p>
                      <a:pPr algn="ctr"/>
                      <a:r>
                        <a:rPr lang="en-US" sz="1400" dirty="0" smtClean="0"/>
                        <a:t>1.574</a:t>
                      </a:r>
                      <a:endParaRPr lang="en-US" sz="1400" b="1" dirty="0"/>
                    </a:p>
                  </a:txBody>
                  <a:tcPr marT="45620" marB="45620">
                    <a:solidFill>
                      <a:srgbClr val="F6DCF4"/>
                    </a:solidFill>
                  </a:tcPr>
                </a:tc>
                <a:tc>
                  <a:txBody>
                    <a:bodyPr/>
                    <a:lstStyle/>
                    <a:p>
                      <a:pPr algn="ctr"/>
                      <a:r>
                        <a:rPr lang="en-US" sz="1400" dirty="0" smtClean="0"/>
                        <a:t>2.1</a:t>
                      </a:r>
                      <a:endParaRPr lang="en-US" sz="1400" b="1" dirty="0"/>
                    </a:p>
                  </a:txBody>
                  <a:tcPr marT="45620" marB="45620">
                    <a:solidFill>
                      <a:srgbClr val="F6DCF4"/>
                    </a:solidFill>
                  </a:tcPr>
                </a:tc>
              </a:tr>
            </a:tbl>
          </a:graphicData>
        </a:graphic>
      </p:graphicFrame>
      <p:sp>
        <p:nvSpPr>
          <p:cNvPr id="20" name="Slide Number Placeholder 3"/>
          <p:cNvSpPr>
            <a:spLocks noGrp="1"/>
          </p:cNvSpPr>
          <p:nvPr>
            <p:ph type="sldNum" sz="quarter" idx="12"/>
          </p:nvPr>
        </p:nvSpPr>
        <p:spPr>
          <a:xfrm>
            <a:off x="8467725" y="6600825"/>
            <a:ext cx="676275" cy="257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fld id="{B863DD7C-97A7-4019-B1D0-DE2E1016D982}" type="slidenum">
              <a:rPr lang="en-US" sz="1000"/>
              <a:pPr/>
              <a:t>4</a:t>
            </a:fld>
            <a:endParaRPr lang="en-US" sz="10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ontent Placeholder 2"/>
          <p:cNvSpPr>
            <a:spLocks noGrp="1"/>
          </p:cNvSpPr>
          <p:nvPr>
            <p:ph idx="1"/>
          </p:nvPr>
        </p:nvSpPr>
        <p:spPr>
          <a:xfrm>
            <a:off x="58738" y="973138"/>
            <a:ext cx="9144000" cy="5943600"/>
          </a:xfrm>
        </p:spPr>
        <p:txBody>
          <a:bodyPr/>
          <a:lstStyle/>
          <a:p>
            <a:r>
              <a:rPr lang="en-US" sz="1800" b="1" smtClean="0">
                <a:ea typeface="ヒラギノ角ゴ Pro W3" charset="-128"/>
              </a:rPr>
              <a:t>Upgrading the Plasma Control System (PCS) for NSTX-U.</a:t>
            </a:r>
          </a:p>
          <a:p>
            <a:pPr lvl="1"/>
            <a:r>
              <a:rPr lang="en-US" sz="1400" b="1" smtClean="0">
                <a:ea typeface="ヒラギノ角ゴ Pro W3" charset="-128"/>
              </a:rPr>
              <a:t>Upgrading to new 32-core computer.</a:t>
            </a:r>
          </a:p>
          <a:p>
            <a:pPr lvl="1"/>
            <a:r>
              <a:rPr lang="en-US" sz="1400" b="1" smtClean="0">
                <a:ea typeface="ヒラギノ角ゴ Pro W3" charset="-128"/>
              </a:rPr>
              <a:t>Switching to 64 bit real-time Linux with advanced debugging tools.</a:t>
            </a:r>
          </a:p>
          <a:p>
            <a:pPr lvl="1"/>
            <a:r>
              <a:rPr lang="en-US" sz="1400" b="1" smtClean="0">
                <a:ea typeface="ヒラギノ角ゴ Pro W3" charset="-128"/>
              </a:rPr>
              <a:t>Upgrading shape-control codes for new divertor coils, gas injector controls for new/additional injectors, additional physics algorithms</a:t>
            </a:r>
          </a:p>
          <a:p>
            <a:pPr lvl="1"/>
            <a:r>
              <a:rPr lang="en-US" sz="1400" b="1" smtClean="0">
                <a:ea typeface="ヒラギノ角ゴ Pro W3" charset="-128"/>
              </a:rPr>
              <a:t>Improving the real-time data-stream.</a:t>
            </a:r>
          </a:p>
          <a:p>
            <a:pPr lvl="1"/>
            <a:r>
              <a:rPr lang="en-US" sz="1400" b="1" smtClean="0">
                <a:ea typeface="ヒラギノ角ゴ Pro W3" charset="-128"/>
              </a:rPr>
              <a:t>Assisting with development of a new Digital Coil Protection System (DCPS).</a:t>
            </a:r>
          </a:p>
          <a:p>
            <a:r>
              <a:rPr lang="en-US" sz="1800" b="1" smtClean="0">
                <a:ea typeface="ヒラギノ角ゴ Pro W3" charset="-128"/>
              </a:rPr>
              <a:t>Upgrading HHFW antenna feedthroughs for higher disruption forces.</a:t>
            </a:r>
          </a:p>
          <a:p>
            <a:r>
              <a:rPr lang="en-US" sz="1800" b="1" smtClean="0">
                <a:ea typeface="ヒラギノ角ゴ Pro W3" charset="-128"/>
              </a:rPr>
              <a:t>Boundary Physics Operations</a:t>
            </a:r>
          </a:p>
          <a:p>
            <a:pPr lvl="1"/>
            <a:r>
              <a:rPr lang="en-US" sz="1400" b="1" smtClean="0">
                <a:ea typeface="ヒラギノ角ゴ Pro W3" charset="-128"/>
              </a:rPr>
              <a:t>Improving the PFC geometry in the vicinity of the CHI gap to protect the vessel and coils.</a:t>
            </a:r>
          </a:p>
          <a:p>
            <a:pPr lvl="1"/>
            <a:r>
              <a:rPr lang="en-US" sz="1400" b="1" smtClean="0">
                <a:ea typeface="ヒラギノ角ゴ Pro W3" charset="-128"/>
              </a:rPr>
              <a:t>Developing an upgraded Boronization system.</a:t>
            </a:r>
          </a:p>
          <a:p>
            <a:pPr lvl="1"/>
            <a:r>
              <a:rPr lang="en-US" sz="1400" b="1" smtClean="0">
                <a:ea typeface="ヒラギノ角ゴ Pro W3" charset="-128"/>
              </a:rPr>
              <a:t>Developing lithium technologies (granule injector, upward LITER).</a:t>
            </a:r>
          </a:p>
          <a:p>
            <a:r>
              <a:rPr lang="en-US" sz="1800" b="1" smtClean="0">
                <a:ea typeface="ヒラギノ角ゴ Pro W3" charset="-128"/>
              </a:rPr>
              <a:t>Diagnostic Upgrades</a:t>
            </a:r>
          </a:p>
          <a:p>
            <a:pPr lvl="1"/>
            <a:r>
              <a:rPr lang="en-US" sz="1400" b="1" smtClean="0">
                <a:ea typeface="ヒラギノ角ゴ Pro W3" charset="-128"/>
              </a:rPr>
              <a:t>Fabricating new port covers to support high-priority diagnostics.</a:t>
            </a:r>
          </a:p>
          <a:p>
            <a:pPr lvl="1"/>
            <a:r>
              <a:rPr lang="en-US" sz="1400" b="1" smtClean="0">
                <a:ea typeface="ヒラギノ角ゴ Pro W3" charset="-128"/>
              </a:rPr>
              <a:t>Installing additional, redundant magnetic sensors.</a:t>
            </a:r>
          </a:p>
          <a:p>
            <a:pPr lvl="1"/>
            <a:r>
              <a:rPr lang="en-US" sz="1400" b="1" smtClean="0">
                <a:ea typeface="ヒラギノ角ゴ Pro W3" charset="-128"/>
              </a:rPr>
              <a:t>Upgrading diagnostics: Bolometry (PPPL), ssNPAs, spectroscopy (collaborators)</a:t>
            </a:r>
          </a:p>
          <a:p>
            <a:r>
              <a:rPr lang="en-US" sz="1800" b="1" smtClean="0">
                <a:ea typeface="ヒラギノ角ゴ Pro W3" charset="-128"/>
              </a:rPr>
              <a:t>Physics &amp; Engineering Operations</a:t>
            </a:r>
          </a:p>
          <a:p>
            <a:pPr lvl="1"/>
            <a:r>
              <a:rPr lang="en-US" sz="1400" b="1" smtClean="0">
                <a:ea typeface="ヒラギノ角ゴ Pro W3" charset="-128"/>
              </a:rPr>
              <a:t>Replacing electronics that control &amp; protect rectifiers.</a:t>
            </a:r>
          </a:p>
          <a:p>
            <a:pPr lvl="1"/>
            <a:r>
              <a:rPr lang="en-US" sz="1400" b="1" smtClean="0">
                <a:ea typeface="ヒラギノ角ゴ Pro W3" charset="-128"/>
              </a:rPr>
              <a:t>Upgrading the poloidal field coil supplies to support up-down symmetric snowflake divertors.</a:t>
            </a:r>
          </a:p>
          <a:p>
            <a:pPr lvl="1"/>
            <a:r>
              <a:rPr lang="en-US" sz="1400" b="1" smtClean="0">
                <a:ea typeface="ヒラギノ角ゴ Pro W3" charset="-128"/>
              </a:rPr>
              <a:t>Developing PF null/breakdown scenario w/ new CS.</a:t>
            </a:r>
          </a:p>
        </p:txBody>
      </p:sp>
      <p:sp>
        <p:nvSpPr>
          <p:cNvPr id="23554" name="Rectangle 3"/>
          <p:cNvSpPr>
            <a:spLocks noChangeArrowheads="1"/>
          </p:cNvSpPr>
          <p:nvPr/>
        </p:nvSpPr>
        <p:spPr bwMode="auto">
          <a:xfrm>
            <a:off x="0" y="17463"/>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spcBef>
                <a:spcPct val="0"/>
              </a:spcBef>
              <a:buFontTx/>
              <a:buNone/>
            </a:pPr>
            <a:r>
              <a:rPr lang="en-US" sz="2400" i="0">
                <a:solidFill>
                  <a:srgbClr val="FF0000"/>
                </a:solidFill>
                <a:latin typeface="Arial" pitchFamily="34" charset="0"/>
                <a:ea typeface="ヒラギノ角ゴ Pro W3" charset="-128"/>
              </a:rPr>
              <a:t>Engineering and Research Operations Activities </a:t>
            </a:r>
          </a:p>
          <a:p>
            <a:pPr algn="ctr" eaLnBrk="0" hangingPunct="0">
              <a:spcBef>
                <a:spcPct val="0"/>
              </a:spcBef>
              <a:buFontTx/>
              <a:buNone/>
            </a:pPr>
            <a:r>
              <a:rPr lang="en-US" sz="2400" i="0">
                <a:solidFill>
                  <a:srgbClr val="1238FF"/>
                </a:solidFill>
                <a:latin typeface="Arial" pitchFamily="34" charset="0"/>
                <a:ea typeface="ヒラギノ角ゴ Pro W3" charset="-128"/>
              </a:rPr>
              <a:t>In Preparation for the NSTX-U Operations</a:t>
            </a:r>
            <a:endParaRPr lang="en-US" sz="2000" i="0">
              <a:solidFill>
                <a:srgbClr val="1238FF"/>
              </a:solidFill>
            </a:endParaRPr>
          </a:p>
        </p:txBody>
      </p:sp>
      <p:sp>
        <p:nvSpPr>
          <p:cNvPr id="5" name="Slide Number Placeholder 3"/>
          <p:cNvSpPr>
            <a:spLocks noGrp="1"/>
          </p:cNvSpPr>
          <p:nvPr>
            <p:ph type="sldNum" sz="quarter" idx="12"/>
          </p:nvPr>
        </p:nvSpPr>
        <p:spPr>
          <a:xfrm>
            <a:off x="8467725" y="6600825"/>
            <a:ext cx="676275" cy="257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fld id="{746BFC90-976B-41FC-B544-C3BEC1AACE94}" type="slidenum">
              <a:rPr lang="en-US" sz="1000"/>
              <a:pPr/>
              <a:t>5</a:t>
            </a:fld>
            <a:endParaRPr lang="en-US" sz="100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bwMode="auto">
          <a:xfrm>
            <a:off x="0" y="49213"/>
            <a:ext cx="9144000" cy="830262"/>
          </a:xfrm>
          <a:gradFill rotWithShape="1">
            <a:gsLst>
              <a:gs pos="0">
                <a:srgbClr val="F8F8F8">
                  <a:alpha val="50998"/>
                </a:srgbClr>
              </a:gs>
              <a:gs pos="100000">
                <a:srgbClr val="B2B2B2">
                  <a:alpha val="50998"/>
                </a:srgbClr>
              </a:gs>
            </a:gsLst>
            <a:lin ang="5400000" scaled="1"/>
          </a:gradFill>
          <a:ln>
            <a:miter lim="800000"/>
            <a:headEnd/>
            <a:tailEnd/>
          </a:ln>
        </p:spPr>
        <p:txBody>
          <a:bodyPr wrap="square" lIns="91440" tIns="45720" rIns="91440" bIns="45720" numCol="1" anchor="t" anchorCtr="0" compatLnSpc="1">
            <a:prstTxWarp prst="textNoShape">
              <a:avLst/>
            </a:prstTxWarp>
            <a:spAutoFit/>
          </a:bodyPr>
          <a:lstStyle/>
          <a:p>
            <a:r>
              <a:rPr lang="en-US" smtClean="0">
                <a:solidFill>
                  <a:srgbClr val="FF0000"/>
                </a:solidFill>
              </a:rPr>
              <a:t>NSTX-U diagnostics to be installed during first 2 years</a:t>
            </a:r>
            <a:br>
              <a:rPr lang="en-US" smtClean="0">
                <a:solidFill>
                  <a:srgbClr val="FF0000"/>
                </a:solidFill>
              </a:rPr>
            </a:br>
            <a:r>
              <a:rPr lang="en-US" smtClean="0">
                <a:solidFill>
                  <a:srgbClr val="0723FF"/>
                </a:solidFill>
              </a:rPr>
              <a:t>Half of NSTX-U Diagnostics Led by Collaborators</a:t>
            </a:r>
          </a:p>
        </p:txBody>
      </p:sp>
      <p:sp>
        <p:nvSpPr>
          <p:cNvPr id="24578" name="Text Box 4"/>
          <p:cNvSpPr txBox="1">
            <a:spLocks noChangeArrowheads="1"/>
          </p:cNvSpPr>
          <p:nvPr/>
        </p:nvSpPr>
        <p:spPr bwMode="auto">
          <a:xfrm>
            <a:off x="244475" y="1039813"/>
            <a:ext cx="4206875" cy="5518150"/>
          </a:xfrm>
          <a:prstGeom prst="rect">
            <a:avLst/>
          </a:prstGeom>
          <a:noFill/>
          <a:ln w="15875">
            <a:noFill/>
            <a:miter lim="800000"/>
            <a:headEnd/>
            <a:tailEnd/>
          </a:ln>
        </p:spPr>
        <p:txBody>
          <a:bodyPr wrap="none" lIns="0" tIns="0" rIns="0" bIns="0">
            <a:spAutoFit/>
          </a:bodyPr>
          <a:lstStyle/>
          <a:p>
            <a:pPr marL="177800" indent="-177800" eaLnBrk="0" hangingPunct="0">
              <a:lnSpc>
                <a:spcPct val="78000"/>
              </a:lnSpc>
              <a:spcBef>
                <a:spcPts val="300"/>
              </a:spcBef>
              <a:buFontTx/>
              <a:buNone/>
            </a:pPr>
            <a:r>
              <a:rPr lang="en-US" sz="1800" i="0" noProof="1">
                <a:solidFill>
                  <a:srgbClr val="000000"/>
                </a:solidFill>
                <a:latin typeface="Helvetica Neue" charset="0"/>
              </a:rPr>
              <a:t>MHD/Magnetics/Reconstruction</a:t>
            </a:r>
          </a:p>
          <a:p>
            <a:pPr marL="520700" lvl="1" indent="-228600" eaLnBrk="0" hangingPunct="0">
              <a:lnSpc>
                <a:spcPct val="78000"/>
              </a:lnSpc>
              <a:spcBef>
                <a:spcPts val="200"/>
              </a:spcBef>
              <a:buFontTx/>
              <a:buNone/>
            </a:pPr>
            <a:r>
              <a:rPr lang="en-US" sz="1400" b="0" i="0" noProof="1">
                <a:solidFill>
                  <a:srgbClr val="000000"/>
                </a:solidFill>
                <a:latin typeface="Helvetica Neue" charset="0"/>
              </a:rPr>
              <a:t>Magnetics for equilibrium reconstruction</a:t>
            </a:r>
          </a:p>
          <a:p>
            <a:pPr marL="520700" lvl="1" indent="-228600" eaLnBrk="0" hangingPunct="0">
              <a:lnSpc>
                <a:spcPct val="78000"/>
              </a:lnSpc>
              <a:spcBef>
                <a:spcPts val="300"/>
              </a:spcBef>
              <a:buFontTx/>
              <a:buNone/>
            </a:pPr>
            <a:r>
              <a:rPr lang="en-US" sz="1400" b="0" noProof="1">
                <a:solidFill>
                  <a:srgbClr val="FF0000"/>
                </a:solidFill>
                <a:latin typeface="Helvetica Neue" charset="0"/>
              </a:rPr>
              <a:t>Halo current detectors</a:t>
            </a:r>
          </a:p>
          <a:p>
            <a:pPr marL="520700" lvl="1" indent="-228600" eaLnBrk="0" hangingPunct="0">
              <a:lnSpc>
                <a:spcPct val="78000"/>
              </a:lnSpc>
              <a:spcBef>
                <a:spcPts val="300"/>
              </a:spcBef>
              <a:buFontTx/>
              <a:buNone/>
            </a:pPr>
            <a:r>
              <a:rPr lang="en-US" sz="1400" b="0" noProof="1">
                <a:solidFill>
                  <a:srgbClr val="FF0000"/>
                </a:solidFill>
                <a:latin typeface="Helvetica Neue" charset="0"/>
              </a:rPr>
              <a:t>High-n and high-frequency Mirnov arrays</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Locked-mode detectors</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RWM sensors</a:t>
            </a:r>
            <a:endParaRPr lang="en-US" sz="800" b="0" i="0" noProof="1">
              <a:solidFill>
                <a:srgbClr val="000000"/>
              </a:solidFill>
              <a:latin typeface="Helvetica Neue" charset="0"/>
            </a:endParaRPr>
          </a:p>
          <a:p>
            <a:pPr marL="177800" indent="-177800" eaLnBrk="0" hangingPunct="0">
              <a:lnSpc>
                <a:spcPct val="78000"/>
              </a:lnSpc>
              <a:spcBef>
                <a:spcPts val="600"/>
              </a:spcBef>
              <a:buFontTx/>
              <a:buNone/>
            </a:pPr>
            <a:r>
              <a:rPr lang="en-US" sz="1800" i="0" noProof="1">
                <a:solidFill>
                  <a:srgbClr val="000000"/>
                </a:solidFill>
                <a:latin typeface="Helvetica Neue" charset="0"/>
              </a:rPr>
              <a:t>Profile Diagnostics</a:t>
            </a:r>
            <a:endParaRPr lang="en-US" sz="1400" i="0" noProof="1">
              <a:solidFill>
                <a:srgbClr val="000000"/>
              </a:solidFill>
              <a:latin typeface="Helvetica Neue" charset="0"/>
            </a:endParaRPr>
          </a:p>
          <a:p>
            <a:pPr marL="520700" lvl="1" indent="-228600" eaLnBrk="0" hangingPunct="0">
              <a:lnSpc>
                <a:spcPct val="78000"/>
              </a:lnSpc>
              <a:spcBef>
                <a:spcPts val="200"/>
              </a:spcBef>
              <a:buFontTx/>
              <a:buNone/>
            </a:pPr>
            <a:r>
              <a:rPr lang="en-US" sz="1400" b="0" i="0" noProof="1">
                <a:solidFill>
                  <a:srgbClr val="000000"/>
                </a:solidFill>
                <a:latin typeface="Helvetica Neue" charset="0"/>
              </a:rPr>
              <a:t>MPTS (42 ch, 60 Hz) </a:t>
            </a:r>
          </a:p>
          <a:p>
            <a:pPr marL="520700" lvl="1" indent="-228600" eaLnBrk="0" hangingPunct="0">
              <a:lnSpc>
                <a:spcPct val="78000"/>
              </a:lnSpc>
              <a:spcBef>
                <a:spcPts val="200"/>
              </a:spcBef>
              <a:buFontTx/>
              <a:buNone/>
            </a:pPr>
            <a:r>
              <a:rPr lang="en-US" sz="1400" b="0" i="0" noProof="1">
                <a:solidFill>
                  <a:srgbClr val="000000"/>
                </a:solidFill>
                <a:latin typeface="Helvetica Neue" charset="0"/>
              </a:rPr>
              <a:t>T-CHERS: T</a:t>
            </a:r>
            <a:r>
              <a:rPr lang="en-US" sz="1400" b="0" i="0" baseline="-25000" noProof="1">
                <a:solidFill>
                  <a:srgbClr val="000000"/>
                </a:solidFill>
                <a:latin typeface="Helvetica Neue" charset="0"/>
              </a:rPr>
              <a:t>i</a:t>
            </a:r>
            <a:r>
              <a:rPr lang="en-US" sz="1400" b="0" i="0" noProof="1">
                <a:solidFill>
                  <a:srgbClr val="000000"/>
                </a:solidFill>
                <a:latin typeface="Helvetica Neue" charset="0"/>
              </a:rPr>
              <a:t>(R), V</a:t>
            </a:r>
            <a:r>
              <a:rPr lang="en-US" sz="1400" b="0" i="0" baseline="-25000" noProof="1">
                <a:solidFill>
                  <a:srgbClr val="000000"/>
                </a:solidFill>
                <a:latin typeface="Symbol" pitchFamily="18" charset="2"/>
                <a:sym typeface="Symbol" pitchFamily="18" charset="2"/>
              </a:rPr>
              <a:t></a:t>
            </a:r>
            <a:r>
              <a:rPr lang="en-US" sz="1400" b="0" i="0" noProof="1">
                <a:solidFill>
                  <a:srgbClr val="000000"/>
                </a:solidFill>
                <a:latin typeface="Helvetica Neue" charset="0"/>
              </a:rPr>
              <a:t>(r), n</a:t>
            </a:r>
            <a:r>
              <a:rPr lang="en-US" sz="1400" b="0" i="0" baseline="-25000" noProof="1">
                <a:solidFill>
                  <a:srgbClr val="000000"/>
                </a:solidFill>
                <a:latin typeface="Helvetica Neue" charset="0"/>
              </a:rPr>
              <a:t>C</a:t>
            </a:r>
            <a:r>
              <a:rPr lang="en-US" sz="1400" b="0" i="0" noProof="1">
                <a:solidFill>
                  <a:srgbClr val="000000"/>
                </a:solidFill>
                <a:latin typeface="Helvetica Neue" charset="0"/>
              </a:rPr>
              <a:t>(R), n</a:t>
            </a:r>
            <a:r>
              <a:rPr lang="en-US" sz="1400" b="0" i="0" baseline="-25000" noProof="1">
                <a:solidFill>
                  <a:srgbClr val="000000"/>
                </a:solidFill>
                <a:latin typeface="Helvetica Neue" charset="0"/>
              </a:rPr>
              <a:t>Li</a:t>
            </a:r>
            <a:r>
              <a:rPr lang="en-US" sz="1400" b="0" i="0" noProof="1">
                <a:solidFill>
                  <a:srgbClr val="000000"/>
                </a:solidFill>
                <a:latin typeface="Helvetica Neue" charset="0"/>
              </a:rPr>
              <a:t>(R), (51 ch)</a:t>
            </a:r>
          </a:p>
          <a:p>
            <a:pPr marL="520700" lvl="1" indent="-228600" eaLnBrk="0" hangingPunct="0">
              <a:lnSpc>
                <a:spcPct val="78000"/>
              </a:lnSpc>
              <a:spcBef>
                <a:spcPts val="200"/>
              </a:spcBef>
              <a:buFontTx/>
              <a:buNone/>
            </a:pPr>
            <a:r>
              <a:rPr lang="en-US" sz="1400" b="0" i="0" noProof="1">
                <a:solidFill>
                  <a:srgbClr val="000000"/>
                </a:solidFill>
                <a:latin typeface="Helvetica Neue" charset="0"/>
              </a:rPr>
              <a:t>P-CHERS: V</a:t>
            </a:r>
            <a:r>
              <a:rPr lang="en-US" sz="1400" b="0" i="0" baseline="-25000" noProof="1">
                <a:solidFill>
                  <a:srgbClr val="000000"/>
                </a:solidFill>
                <a:latin typeface="Symbol" pitchFamily="18" charset="2"/>
                <a:sym typeface="Symbol" pitchFamily="18" charset="2"/>
              </a:rPr>
              <a:t></a:t>
            </a:r>
            <a:r>
              <a:rPr lang="en-US" sz="1400" b="0" i="0" noProof="1">
                <a:solidFill>
                  <a:srgbClr val="000000"/>
                </a:solidFill>
                <a:latin typeface="Helvetica Neue" charset="0"/>
              </a:rPr>
              <a:t>(r) (71 ch)</a:t>
            </a:r>
          </a:p>
          <a:p>
            <a:pPr marL="520700" lvl="1" indent="-228600" eaLnBrk="0" hangingPunct="0">
              <a:lnSpc>
                <a:spcPct val="78000"/>
              </a:lnSpc>
              <a:spcBef>
                <a:spcPts val="200"/>
              </a:spcBef>
              <a:buFontTx/>
              <a:buNone/>
            </a:pPr>
            <a:r>
              <a:rPr lang="en-US" sz="1400" b="0" i="0" noProof="1">
                <a:solidFill>
                  <a:srgbClr val="000000"/>
                </a:solidFill>
                <a:latin typeface="Helvetica Neue" charset="0"/>
              </a:rPr>
              <a:t>MSE-CIF (18 ch)</a:t>
            </a:r>
          </a:p>
          <a:p>
            <a:pPr marL="520700" lvl="1" indent="-228600" eaLnBrk="0" hangingPunct="0">
              <a:lnSpc>
                <a:spcPct val="78000"/>
              </a:lnSpc>
              <a:spcBef>
                <a:spcPts val="200"/>
              </a:spcBef>
              <a:buFontTx/>
              <a:buNone/>
            </a:pPr>
            <a:r>
              <a:rPr lang="en-US" sz="1400" b="0" noProof="1">
                <a:solidFill>
                  <a:srgbClr val="FF0000"/>
                </a:solidFill>
                <a:latin typeface="Helvetica Neue" charset="0"/>
              </a:rPr>
              <a:t>MSE-LIF (20 ch)</a:t>
            </a:r>
          </a:p>
          <a:p>
            <a:pPr marL="520700" lvl="1" indent="-228600" eaLnBrk="0" hangingPunct="0">
              <a:lnSpc>
                <a:spcPct val="78000"/>
              </a:lnSpc>
              <a:spcBef>
                <a:spcPts val="200"/>
              </a:spcBef>
              <a:buFontTx/>
              <a:buNone/>
            </a:pPr>
            <a:r>
              <a:rPr lang="en-US" sz="1400" b="0" noProof="1">
                <a:solidFill>
                  <a:srgbClr val="FF0000"/>
                </a:solidFill>
                <a:latin typeface="Helvetica Neue" charset="0"/>
              </a:rPr>
              <a:t>ME-SXR (40 ch)</a:t>
            </a:r>
          </a:p>
          <a:p>
            <a:pPr marL="520700" lvl="1" indent="-228600" eaLnBrk="0" hangingPunct="0">
              <a:lnSpc>
                <a:spcPct val="78000"/>
              </a:lnSpc>
              <a:spcBef>
                <a:spcPts val="200"/>
              </a:spcBef>
              <a:buFontTx/>
              <a:buNone/>
            </a:pPr>
            <a:r>
              <a:rPr lang="en-US" sz="1400" b="0" i="0" noProof="1">
                <a:solidFill>
                  <a:srgbClr val="000000"/>
                </a:solidFill>
                <a:latin typeface="Helvetica Neue" charset="0"/>
              </a:rPr>
              <a:t>Midplane tangential bolometer array (16 ch)</a:t>
            </a:r>
          </a:p>
          <a:p>
            <a:pPr marL="177800" indent="-177800" eaLnBrk="0" hangingPunct="0">
              <a:lnSpc>
                <a:spcPct val="78000"/>
              </a:lnSpc>
              <a:spcBef>
                <a:spcPts val="600"/>
              </a:spcBef>
              <a:buFontTx/>
              <a:buNone/>
            </a:pPr>
            <a:r>
              <a:rPr lang="en-US" sz="1800" i="0" noProof="1">
                <a:solidFill>
                  <a:srgbClr val="000000"/>
                </a:solidFill>
                <a:latin typeface="Helvetica Neue" charset="0"/>
              </a:rPr>
              <a:t>Turbulence/Modes Diagnostics</a:t>
            </a:r>
            <a:endParaRPr lang="en-US" sz="1400" i="0" noProof="1">
              <a:solidFill>
                <a:srgbClr val="000000"/>
              </a:solidFill>
              <a:latin typeface="Helvetica Neue" charset="0"/>
            </a:endParaRPr>
          </a:p>
          <a:p>
            <a:pPr marL="520700" lvl="1" indent="-228600" eaLnBrk="0" hangingPunct="0">
              <a:lnSpc>
                <a:spcPct val="78000"/>
              </a:lnSpc>
              <a:spcBef>
                <a:spcPts val="300"/>
              </a:spcBef>
              <a:buFontTx/>
              <a:buNone/>
            </a:pPr>
            <a:r>
              <a:rPr lang="en-US" sz="1400" b="0" noProof="1">
                <a:solidFill>
                  <a:srgbClr val="FF0000"/>
                </a:solidFill>
                <a:latin typeface="Helvetica Neue" charset="0"/>
              </a:rPr>
              <a:t>Poloidal Microwave high-k scattering </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Beam Emission Spectroscopy (48 ch)</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Microwave Reflectometer, </a:t>
            </a:r>
          </a:p>
          <a:p>
            <a:pPr marL="520700" lvl="1" indent="-228600" eaLnBrk="0" hangingPunct="0">
              <a:lnSpc>
                <a:spcPct val="78000"/>
              </a:lnSpc>
              <a:spcBef>
                <a:spcPts val="300"/>
              </a:spcBef>
              <a:buFontTx/>
              <a:buNone/>
            </a:pPr>
            <a:r>
              <a:rPr lang="en-US" sz="1400" b="0" noProof="1">
                <a:solidFill>
                  <a:srgbClr val="FF0000"/>
                </a:solidFill>
                <a:latin typeface="Helvetica Neue" charset="0"/>
              </a:rPr>
              <a:t>Microwave Polarimeter</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Ultra-soft x-ray arrays – multi-color</a:t>
            </a:r>
          </a:p>
          <a:p>
            <a:pPr marL="177800" indent="-177800" eaLnBrk="0" hangingPunct="0">
              <a:lnSpc>
                <a:spcPct val="78000"/>
              </a:lnSpc>
              <a:spcBef>
                <a:spcPts val="600"/>
              </a:spcBef>
              <a:buFontTx/>
              <a:buNone/>
            </a:pPr>
            <a:r>
              <a:rPr lang="en-US" sz="1800" i="0" noProof="1">
                <a:solidFill>
                  <a:srgbClr val="000000"/>
                </a:solidFill>
                <a:latin typeface="Helvetica Neue" charset="0"/>
              </a:rPr>
              <a:t>Energetic Particle Diagnostics</a:t>
            </a:r>
            <a:endParaRPr lang="en-US" sz="1400" i="0" noProof="1">
              <a:solidFill>
                <a:srgbClr val="000000"/>
              </a:solidFill>
              <a:latin typeface="Helvetica Neue" charset="0"/>
            </a:endParaRPr>
          </a:p>
          <a:p>
            <a:pPr marL="520700" lvl="1" indent="-228600" eaLnBrk="0" hangingPunct="0">
              <a:lnSpc>
                <a:spcPct val="78000"/>
              </a:lnSpc>
              <a:spcBef>
                <a:spcPts val="200"/>
              </a:spcBef>
              <a:buFontTx/>
              <a:buNone/>
            </a:pPr>
            <a:r>
              <a:rPr lang="en-US" sz="1400" b="0" noProof="1">
                <a:solidFill>
                  <a:srgbClr val="FF0000"/>
                </a:solidFill>
                <a:latin typeface="Helvetica Neue" charset="0"/>
              </a:rPr>
              <a:t>Fast Ion D</a:t>
            </a:r>
            <a:r>
              <a:rPr lang="en-US" sz="1400" b="0" baseline="-25000" noProof="1">
                <a:solidFill>
                  <a:srgbClr val="FF0000"/>
                </a:solidFill>
                <a:latin typeface="Symbol" pitchFamily="18" charset="2"/>
                <a:sym typeface="Symbol" pitchFamily="18" charset="2"/>
              </a:rPr>
              <a:t></a:t>
            </a:r>
            <a:r>
              <a:rPr lang="en-US" sz="1400" b="0" noProof="1">
                <a:solidFill>
                  <a:srgbClr val="FF0000"/>
                </a:solidFill>
                <a:latin typeface="Helvetica Neue" charset="0"/>
              </a:rPr>
              <a:t> profile measurement (perp + tang)</a:t>
            </a:r>
          </a:p>
          <a:p>
            <a:pPr marL="520700" lvl="1" indent="-228600" eaLnBrk="0" hangingPunct="0">
              <a:lnSpc>
                <a:spcPct val="78000"/>
              </a:lnSpc>
              <a:spcBef>
                <a:spcPts val="200"/>
              </a:spcBef>
              <a:buFontTx/>
              <a:buNone/>
            </a:pPr>
            <a:r>
              <a:rPr lang="en-US" sz="1400" b="0" i="0" noProof="1">
                <a:solidFill>
                  <a:schemeClr val="tx1"/>
                </a:solidFill>
                <a:latin typeface="Helvetica Neue" charset="0"/>
              </a:rPr>
              <a:t>Solid-State neutral particle analyzer</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Fast lost-ion probe (energy/pitch angle resolving)</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Neutron measurements</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Neutral particle analyzer (single channel) </a:t>
            </a:r>
          </a:p>
        </p:txBody>
      </p:sp>
      <p:sp>
        <p:nvSpPr>
          <p:cNvPr id="24579" name="Text Box 5"/>
          <p:cNvSpPr txBox="1">
            <a:spLocks noChangeArrowheads="1"/>
          </p:cNvSpPr>
          <p:nvPr/>
        </p:nvSpPr>
        <p:spPr bwMode="auto">
          <a:xfrm>
            <a:off x="4737100" y="1023938"/>
            <a:ext cx="4318000" cy="5462587"/>
          </a:xfrm>
          <a:prstGeom prst="rect">
            <a:avLst/>
          </a:prstGeom>
          <a:solidFill>
            <a:schemeClr val="bg1"/>
          </a:solidFill>
          <a:ln w="15875">
            <a:noFill/>
            <a:miter lim="800000"/>
            <a:headEnd/>
            <a:tailEnd/>
          </a:ln>
        </p:spPr>
        <p:txBody>
          <a:bodyPr lIns="0" tIns="0" rIns="0" bIns="0">
            <a:spAutoFit/>
          </a:bodyPr>
          <a:lstStyle/>
          <a:p>
            <a:pPr marL="177800" indent="-177800" eaLnBrk="0" hangingPunct="0">
              <a:lnSpc>
                <a:spcPct val="78000"/>
              </a:lnSpc>
              <a:spcBef>
                <a:spcPts val="300"/>
              </a:spcBef>
              <a:buFontTx/>
              <a:buNone/>
            </a:pPr>
            <a:r>
              <a:rPr lang="en-US" sz="1800" i="0" noProof="1">
                <a:solidFill>
                  <a:srgbClr val="000000"/>
                </a:solidFill>
                <a:latin typeface="Helvetica Neue" charset="0"/>
              </a:rPr>
              <a:t>Edge Divertor Physics</a:t>
            </a:r>
            <a:endParaRPr lang="en-US" sz="1400" i="0">
              <a:solidFill>
                <a:srgbClr val="000000"/>
              </a:solidFill>
              <a:latin typeface="Helvetica Neue" charset="0"/>
            </a:endParaRPr>
          </a:p>
          <a:p>
            <a:pPr marL="520700" lvl="1" indent="-228600" eaLnBrk="0" hangingPunct="0">
              <a:lnSpc>
                <a:spcPct val="78000"/>
              </a:lnSpc>
              <a:spcBef>
                <a:spcPts val="300"/>
              </a:spcBef>
              <a:buFontTx/>
              <a:buNone/>
            </a:pPr>
            <a:r>
              <a:rPr lang="en-US" sz="1400" b="0" i="0" noProof="1">
                <a:solidFill>
                  <a:srgbClr val="000000"/>
                </a:solidFill>
                <a:latin typeface="Helvetica Neue" charset="0"/>
              </a:rPr>
              <a:t>Gas-puff Imaging (500kHz)</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Langmuir probe array </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Edge Rotation Diagnostics (T</a:t>
            </a:r>
            <a:r>
              <a:rPr lang="en-US" sz="1400" b="0" i="0" baseline="-25000" noProof="1">
                <a:solidFill>
                  <a:srgbClr val="000000"/>
                </a:solidFill>
                <a:latin typeface="Helvetica Neue" charset="0"/>
              </a:rPr>
              <a:t>i</a:t>
            </a:r>
            <a:r>
              <a:rPr lang="en-US" sz="1400" b="0" i="0" noProof="1">
                <a:solidFill>
                  <a:srgbClr val="000000"/>
                </a:solidFill>
                <a:latin typeface="Helvetica Neue" charset="0"/>
              </a:rPr>
              <a:t>, V</a:t>
            </a:r>
            <a:r>
              <a:rPr lang="en-US" sz="1400" b="0" i="0" baseline="-25000" noProof="1">
                <a:solidFill>
                  <a:srgbClr val="000000"/>
                </a:solidFill>
                <a:latin typeface="Symbol" pitchFamily="18" charset="2"/>
                <a:sym typeface="Symbol" pitchFamily="18" charset="2"/>
              </a:rPr>
              <a:t></a:t>
            </a:r>
            <a:r>
              <a:rPr lang="en-US" sz="1400" b="0" i="0" noProof="1">
                <a:solidFill>
                  <a:srgbClr val="000000"/>
                </a:solidFill>
                <a:latin typeface="Helvetica Neue" charset="0"/>
              </a:rPr>
              <a:t>, V</a:t>
            </a:r>
            <a:r>
              <a:rPr lang="en-US" sz="1400" b="0" i="0" baseline="-25000" noProof="1">
                <a:solidFill>
                  <a:srgbClr val="000000"/>
                </a:solidFill>
                <a:latin typeface="Helvetica Neue" charset="0"/>
              </a:rPr>
              <a:t>pol</a:t>
            </a:r>
            <a:r>
              <a:rPr lang="en-US" sz="1400" b="0" i="0" noProof="1">
                <a:solidFill>
                  <a:srgbClr val="000000"/>
                </a:solidFill>
                <a:latin typeface="Helvetica Neue" charset="0"/>
              </a:rPr>
              <a:t>)</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1-D CCD H</a:t>
            </a:r>
            <a:r>
              <a:rPr lang="en-US" sz="1400" b="0" i="0" baseline="-25000" noProof="1">
                <a:solidFill>
                  <a:srgbClr val="000000"/>
                </a:solidFill>
                <a:latin typeface="Symbol" pitchFamily="18" charset="2"/>
                <a:sym typeface="Symbol" pitchFamily="18" charset="2"/>
              </a:rPr>
              <a:t></a:t>
            </a:r>
            <a:r>
              <a:rPr lang="en-US" sz="1400" b="0" i="0" noProof="1">
                <a:solidFill>
                  <a:srgbClr val="000000"/>
                </a:solidFill>
                <a:latin typeface="Helvetica Neue" charset="0"/>
              </a:rPr>
              <a:t> cameras (divertor, midplane)</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2-D divertor fast visible camera</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Metal foil divertor bolometer </a:t>
            </a:r>
          </a:p>
          <a:p>
            <a:pPr marL="520700" lvl="1" indent="-228600" eaLnBrk="0" hangingPunct="0">
              <a:lnSpc>
                <a:spcPct val="78000"/>
              </a:lnSpc>
              <a:spcBef>
                <a:spcPts val="300"/>
              </a:spcBef>
              <a:buFontTx/>
              <a:buNone/>
            </a:pPr>
            <a:r>
              <a:rPr lang="en-US" sz="1400" b="0" i="0">
                <a:solidFill>
                  <a:schemeClr val="tx1"/>
                </a:solidFill>
              </a:rPr>
              <a:t>AXUV-based Divertor Bolometer</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IR cameras (30Hz) (3)</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Fast IR camera (two color)</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Tile temperature thermocouple array</a:t>
            </a:r>
          </a:p>
          <a:p>
            <a:pPr marL="520700" lvl="1" indent="-228600" eaLnBrk="0" hangingPunct="0">
              <a:lnSpc>
                <a:spcPct val="78000"/>
              </a:lnSpc>
              <a:spcBef>
                <a:spcPts val="300"/>
              </a:spcBef>
              <a:buFontTx/>
              <a:buNone/>
            </a:pPr>
            <a:r>
              <a:rPr lang="en-US" sz="1400" b="0" noProof="1">
                <a:solidFill>
                  <a:srgbClr val="FF0000"/>
                </a:solidFill>
                <a:latin typeface="Helvetica Neue" charset="0"/>
              </a:rPr>
              <a:t>Divertor fast eroding thermocouple</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Dust detector</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Edge Deposition Monitors</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Scrape-off layer reflectometer</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Edge neutral pressure gauges</a:t>
            </a:r>
          </a:p>
          <a:p>
            <a:pPr marL="520700" lvl="1" indent="-228600" eaLnBrk="0" hangingPunct="0">
              <a:lnSpc>
                <a:spcPct val="78000"/>
              </a:lnSpc>
              <a:spcBef>
                <a:spcPts val="300"/>
              </a:spcBef>
              <a:buFontTx/>
              <a:buNone/>
            </a:pPr>
            <a:r>
              <a:rPr lang="en-US" sz="1400" b="0" noProof="1">
                <a:solidFill>
                  <a:srgbClr val="FF0000"/>
                </a:solidFill>
                <a:latin typeface="Helvetica Neue" charset="0"/>
              </a:rPr>
              <a:t>Material Analysis and Particle Probe</a:t>
            </a:r>
          </a:p>
          <a:p>
            <a:pPr marL="520700" lvl="1" indent="-228600" eaLnBrk="0" hangingPunct="0">
              <a:lnSpc>
                <a:spcPct val="78000"/>
              </a:lnSpc>
              <a:spcBef>
                <a:spcPts val="300"/>
              </a:spcBef>
              <a:buFontTx/>
              <a:buNone/>
            </a:pPr>
            <a:r>
              <a:rPr lang="en-US" sz="1400" b="0" noProof="1">
                <a:solidFill>
                  <a:srgbClr val="FF0000"/>
                </a:solidFill>
                <a:latin typeface="Helvetica Neue" charset="0"/>
              </a:rPr>
              <a:t>Divertor VUV Spectrometer</a:t>
            </a:r>
          </a:p>
          <a:p>
            <a:pPr marL="177800" indent="-177800" algn="just">
              <a:lnSpc>
                <a:spcPct val="88000"/>
              </a:lnSpc>
              <a:spcBef>
                <a:spcPts val="400"/>
              </a:spcBef>
              <a:buFontTx/>
              <a:buNone/>
            </a:pPr>
            <a:r>
              <a:rPr lang="en-US" sz="1800" i="0" noProof="1">
                <a:solidFill>
                  <a:srgbClr val="000000"/>
                </a:solidFill>
                <a:latin typeface="Helvetica Neue" charset="0"/>
              </a:rPr>
              <a:t>Plasma Monitoring</a:t>
            </a:r>
            <a:endParaRPr lang="en-US" sz="2400" i="0" noProof="1">
              <a:solidFill>
                <a:srgbClr val="000000"/>
              </a:solidFill>
              <a:latin typeface="Helvetica Neue" charset="0"/>
            </a:endParaRPr>
          </a:p>
          <a:p>
            <a:pPr marL="520700" lvl="1" indent="-228600" eaLnBrk="0" hangingPunct="0">
              <a:lnSpc>
                <a:spcPct val="78000"/>
              </a:lnSpc>
              <a:spcBef>
                <a:spcPts val="300"/>
              </a:spcBef>
              <a:buFontTx/>
              <a:buNone/>
            </a:pPr>
            <a:r>
              <a:rPr lang="en-US" sz="1400" b="0" i="0" noProof="1">
                <a:solidFill>
                  <a:srgbClr val="000000"/>
                </a:solidFill>
                <a:latin typeface="Helvetica Neue" charset="0"/>
              </a:rPr>
              <a:t>FIReTIP interferometer </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Fast visible cameras</a:t>
            </a:r>
          </a:p>
          <a:p>
            <a:pPr marL="520700" lvl="1" indent="-228600" eaLnBrk="0" hangingPunct="0">
              <a:lnSpc>
                <a:spcPct val="78000"/>
              </a:lnSpc>
              <a:spcBef>
                <a:spcPts val="200"/>
              </a:spcBef>
              <a:buFontTx/>
              <a:buNone/>
            </a:pPr>
            <a:r>
              <a:rPr lang="en-US" sz="1400" b="0" i="0" noProof="1">
                <a:solidFill>
                  <a:srgbClr val="000000"/>
                </a:solidFill>
                <a:latin typeface="Helvetica Neue" charset="0"/>
              </a:rPr>
              <a:t>Visible bremsstrahlung radiometer</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Visible and UV survey spectrometers</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VUV transmission grating spectrometer</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Visible filterscopes (hydrogen &amp; impurity lines)</a:t>
            </a:r>
          </a:p>
          <a:p>
            <a:pPr marL="520700" lvl="1" indent="-228600" eaLnBrk="0" hangingPunct="0">
              <a:lnSpc>
                <a:spcPct val="78000"/>
              </a:lnSpc>
              <a:spcBef>
                <a:spcPts val="300"/>
              </a:spcBef>
              <a:buFontTx/>
              <a:buNone/>
            </a:pPr>
            <a:r>
              <a:rPr lang="en-US" sz="1400" b="0" i="0" noProof="1">
                <a:solidFill>
                  <a:srgbClr val="000000"/>
                </a:solidFill>
                <a:latin typeface="Helvetica Neue" charset="0"/>
              </a:rPr>
              <a:t>Wall coupon analysis</a:t>
            </a:r>
          </a:p>
        </p:txBody>
      </p:sp>
      <p:sp>
        <p:nvSpPr>
          <p:cNvPr id="6" name="Slide Number Placeholder 3"/>
          <p:cNvSpPr>
            <a:spLocks noGrp="1"/>
          </p:cNvSpPr>
          <p:nvPr>
            <p:ph type="sldNum" sz="quarter" idx="12"/>
          </p:nvPr>
        </p:nvSpPr>
        <p:spPr>
          <a:xfrm>
            <a:off x="8467725" y="6600825"/>
            <a:ext cx="676275" cy="257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fld id="{78B35993-FE97-46F2-B2F8-9AC97DC76984}" type="slidenum">
              <a:rPr lang="en-US" sz="1000"/>
              <a:pPr/>
              <a:t>6</a:t>
            </a:fld>
            <a:endParaRPr lang="en-US" sz="1000"/>
          </a:p>
        </p:txBody>
      </p:sp>
      <p:sp>
        <p:nvSpPr>
          <p:cNvPr id="24581" name="TextBox 1"/>
          <p:cNvSpPr txBox="1">
            <a:spLocks noChangeArrowheads="1"/>
          </p:cNvSpPr>
          <p:nvPr/>
        </p:nvSpPr>
        <p:spPr bwMode="auto">
          <a:xfrm>
            <a:off x="7934325" y="6283325"/>
            <a:ext cx="1209675" cy="277813"/>
          </a:xfrm>
          <a:prstGeom prst="rect">
            <a:avLst/>
          </a:prstGeom>
          <a:noFill/>
          <a:ln w="9525">
            <a:noFill/>
            <a:miter lim="800000"/>
            <a:headEnd/>
            <a:tailEnd/>
          </a:ln>
        </p:spPr>
        <p:txBody>
          <a:bodyPr wrap="none">
            <a:spAutoFit/>
          </a:bodyPr>
          <a:lstStyle/>
          <a:p>
            <a:pPr>
              <a:buFontTx/>
              <a:buNone/>
            </a:pPr>
            <a:r>
              <a:rPr lang="en-US" b="0">
                <a:solidFill>
                  <a:srgbClr val="FF0000"/>
                </a:solidFill>
              </a:rPr>
              <a:t>New capability</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bwMode="auto">
          <a:xfrm>
            <a:off x="0" y="-26988"/>
            <a:ext cx="9144000" cy="954088"/>
          </a:xfrm>
          <a:gradFill rotWithShape="1">
            <a:gsLst>
              <a:gs pos="0">
                <a:srgbClr val="F8F8F8">
                  <a:alpha val="50998"/>
                </a:srgbClr>
              </a:gs>
              <a:gs pos="100000">
                <a:srgbClr val="B2B2B2">
                  <a:alpha val="50998"/>
                </a:srgbClr>
              </a:gs>
            </a:gsLst>
            <a:lin ang="5400000" scaled="1"/>
          </a:gradFill>
          <a:ln>
            <a:miter lim="800000"/>
            <a:headEnd/>
            <a:tailEnd/>
          </a:ln>
        </p:spPr>
        <p:txBody>
          <a:bodyPr wrap="square" lIns="91440" tIns="45720" rIns="91440" bIns="45720" numCol="1" anchor="t" anchorCtr="0" compatLnSpc="1">
            <a:prstTxWarp prst="textNoShape">
              <a:avLst/>
            </a:prstTxWarp>
            <a:spAutoFit/>
          </a:bodyPr>
          <a:lstStyle/>
          <a:p>
            <a:r>
              <a:rPr lang="en-US" sz="2800" smtClean="0">
                <a:solidFill>
                  <a:srgbClr val="FF0000"/>
                </a:solidFill>
              </a:rPr>
              <a:t>NSTX-U facility/diagnostics port assignment </a:t>
            </a:r>
            <a:br>
              <a:rPr lang="en-US" sz="2800" smtClean="0">
                <a:solidFill>
                  <a:srgbClr val="FF0000"/>
                </a:solidFill>
              </a:rPr>
            </a:br>
            <a:r>
              <a:rPr lang="en-US" sz="2800" smtClean="0">
                <a:solidFill>
                  <a:srgbClr val="0723FF"/>
                </a:solidFill>
              </a:rPr>
              <a:t>Port flanges designed and ordered</a:t>
            </a:r>
          </a:p>
        </p:txBody>
      </p:sp>
      <p:sp>
        <p:nvSpPr>
          <p:cNvPr id="6" name="Slide Number Placeholder 3"/>
          <p:cNvSpPr>
            <a:spLocks noGrp="1"/>
          </p:cNvSpPr>
          <p:nvPr>
            <p:ph type="sldNum" sz="quarter" idx="12"/>
          </p:nvPr>
        </p:nvSpPr>
        <p:spPr>
          <a:xfrm>
            <a:off x="8467725" y="6600825"/>
            <a:ext cx="676275" cy="257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fld id="{FEDBCB99-FAB7-4CCC-B7FB-2D8CDCA6FE7B}" type="slidenum">
              <a:rPr lang="en-US" sz="1000"/>
              <a:pPr/>
              <a:t>7</a:t>
            </a:fld>
            <a:endParaRPr lang="en-US" sz="1000"/>
          </a:p>
        </p:txBody>
      </p:sp>
      <p:pic>
        <p:nvPicPr>
          <p:cNvPr id="26627" name="Picture 1"/>
          <p:cNvPicPr>
            <a:picLocks noChangeAspect="1"/>
          </p:cNvPicPr>
          <p:nvPr/>
        </p:nvPicPr>
        <p:blipFill>
          <a:blip r:embed="rId3"/>
          <a:srcRect/>
          <a:stretch>
            <a:fillRect/>
          </a:stretch>
        </p:blipFill>
        <p:spPr bwMode="auto">
          <a:xfrm>
            <a:off x="0" y="1244600"/>
            <a:ext cx="9144000" cy="43449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6"/>
          <p:cNvSpPr>
            <a:spLocks noGrp="1" noChangeArrowheads="1"/>
          </p:cNvSpPr>
          <p:nvPr>
            <p:ph type="sldNum" sz="quarter" idx="12"/>
          </p:nvPr>
        </p:nvSpPr>
        <p:spPr>
          <a:xfrm>
            <a:off x="7239000" y="6540500"/>
            <a:ext cx="1905000" cy="457200"/>
          </a:xfrm>
          <a:noFill/>
        </p:spPr>
        <p:txBody>
          <a:bodyPr anchor="t"/>
          <a:lstStyle/>
          <a:p>
            <a:fld id="{C0D6BD75-5EE7-45EE-BE8E-32FF0EA00F26}" type="slidenum">
              <a:rPr lang="en-US" sz="1400" b="0">
                <a:latin typeface="Times" charset="0"/>
              </a:rPr>
              <a:pPr/>
              <a:t>8</a:t>
            </a:fld>
            <a:endParaRPr lang="en-US" sz="1400" b="0">
              <a:latin typeface="Times" charset="0"/>
            </a:endParaRPr>
          </a:p>
        </p:txBody>
      </p:sp>
      <p:sp>
        <p:nvSpPr>
          <p:cNvPr id="28674"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ct val="95000"/>
              </a:lnSpc>
              <a:buFontTx/>
              <a:buNone/>
            </a:pPr>
            <a:r>
              <a:rPr lang="en-US" sz="2400" i="0">
                <a:solidFill>
                  <a:srgbClr val="FF0000"/>
                </a:solidFill>
              </a:rPr>
              <a:t>New MHD and Plasma Control Tools Available for NSTX-U</a:t>
            </a:r>
            <a:r>
              <a:rPr lang="en-US" sz="2800" i="0">
                <a:solidFill>
                  <a:srgbClr val="FF0000"/>
                </a:solidFill>
              </a:rPr>
              <a:t/>
            </a:r>
            <a:br>
              <a:rPr lang="en-US" sz="2800" i="0">
                <a:solidFill>
                  <a:srgbClr val="FF0000"/>
                </a:solidFill>
              </a:rPr>
            </a:br>
            <a:r>
              <a:rPr lang="en-US" sz="2400" i="0">
                <a:solidFill>
                  <a:srgbClr val="0000FF"/>
                </a:solidFill>
                <a:latin typeface="Helvetica Neue" charset="0"/>
              </a:rPr>
              <a:t>Sustain </a:t>
            </a:r>
            <a:r>
              <a:rPr lang="en-US" sz="2400" i="0">
                <a:solidFill>
                  <a:srgbClr val="0000FF"/>
                </a:solidFill>
                <a:latin typeface="Symbol" pitchFamily="18" charset="2"/>
                <a:sym typeface="Symbol" pitchFamily="18" charset="2"/>
              </a:rPr>
              <a:t></a:t>
            </a:r>
            <a:r>
              <a:rPr lang="en-US" sz="2400" i="0" baseline="-25000">
                <a:solidFill>
                  <a:srgbClr val="0000FF"/>
                </a:solidFill>
                <a:latin typeface="Helvetica Neue" charset="0"/>
              </a:rPr>
              <a:t>N</a:t>
            </a:r>
            <a:r>
              <a:rPr lang="en-US" sz="2400" i="0">
                <a:solidFill>
                  <a:srgbClr val="0000FF"/>
                </a:solidFill>
                <a:latin typeface="Helvetica Neue" charset="0"/>
              </a:rPr>
              <a:t> and Understand MHD Behavior Near Ideal Limit</a:t>
            </a:r>
            <a:r>
              <a:rPr lang="en-US" sz="2400" i="0">
                <a:solidFill>
                  <a:srgbClr val="0000CC"/>
                </a:solidFill>
                <a:latin typeface="Helvetica Neue" charset="0"/>
              </a:rPr>
              <a:t/>
            </a:r>
            <a:br>
              <a:rPr lang="en-US" sz="2400" i="0">
                <a:solidFill>
                  <a:srgbClr val="0000CC"/>
                </a:solidFill>
                <a:latin typeface="Helvetica Neue" charset="0"/>
              </a:rPr>
            </a:br>
            <a:endParaRPr lang="en-US" sz="2800" i="0">
              <a:solidFill>
                <a:srgbClr val="090CFF"/>
              </a:solidFill>
              <a:latin typeface="Arial" pitchFamily="34" charset="0"/>
            </a:endParaRPr>
          </a:p>
        </p:txBody>
      </p:sp>
      <p:grpSp>
        <p:nvGrpSpPr>
          <p:cNvPr id="28675" name="Group 64"/>
          <p:cNvGrpSpPr>
            <a:grpSpLocks/>
          </p:cNvGrpSpPr>
          <p:nvPr/>
        </p:nvGrpSpPr>
        <p:grpSpPr bwMode="auto">
          <a:xfrm>
            <a:off x="190500" y="1039813"/>
            <a:ext cx="3721100" cy="3570287"/>
            <a:chOff x="88900" y="2932113"/>
            <a:chExt cx="3721100" cy="3570287"/>
          </a:xfrm>
        </p:grpSpPr>
        <p:sp>
          <p:nvSpPr>
            <p:cNvPr id="28678" name="Rectangle 36"/>
            <p:cNvSpPr>
              <a:spLocks noChangeArrowheads="1"/>
            </p:cNvSpPr>
            <p:nvPr/>
          </p:nvSpPr>
          <p:spPr bwMode="auto">
            <a:xfrm>
              <a:off x="2476500" y="3048000"/>
              <a:ext cx="1333500" cy="3454400"/>
            </a:xfrm>
            <a:prstGeom prst="rect">
              <a:avLst/>
            </a:prstGeom>
            <a:solidFill>
              <a:schemeClr val="bg1"/>
            </a:solidFill>
            <a:ln w="15875">
              <a:noFill/>
              <a:miter lim="800000"/>
              <a:headEnd/>
              <a:tailEnd/>
            </a:ln>
          </p:spPr>
          <p:txBody>
            <a:bodyPr wrap="none" lIns="0" tIns="0" rIns="0" bIns="0" anchor="ctr"/>
            <a:lstStyle/>
            <a:p>
              <a:pPr>
                <a:buFontTx/>
                <a:buNone/>
              </a:pPr>
              <a:endParaRPr lang="en-US"/>
            </a:p>
          </p:txBody>
        </p:sp>
        <p:pic>
          <p:nvPicPr>
            <p:cNvPr id="28679" name="Picture 38"/>
            <p:cNvPicPr>
              <a:picLocks noChangeAspect="1" noChangeArrowheads="1"/>
            </p:cNvPicPr>
            <p:nvPr/>
          </p:nvPicPr>
          <p:blipFill>
            <a:blip r:embed="rId3"/>
            <a:srcRect/>
            <a:stretch>
              <a:fillRect/>
            </a:stretch>
          </p:blipFill>
          <p:spPr bwMode="auto">
            <a:xfrm>
              <a:off x="701675" y="3290888"/>
              <a:ext cx="2906713" cy="2855912"/>
            </a:xfrm>
            <a:prstGeom prst="rect">
              <a:avLst/>
            </a:prstGeom>
            <a:noFill/>
            <a:ln w="9525">
              <a:noFill/>
              <a:miter lim="800000"/>
              <a:headEnd/>
              <a:tailEnd/>
            </a:ln>
          </p:spPr>
        </p:pic>
        <p:sp>
          <p:nvSpPr>
            <p:cNvPr id="28680" name="Line 39"/>
            <p:cNvSpPr>
              <a:spLocks noChangeShapeType="1"/>
            </p:cNvSpPr>
            <p:nvPr/>
          </p:nvSpPr>
          <p:spPr bwMode="auto">
            <a:xfrm flipH="1" flipV="1">
              <a:off x="3541713" y="4729163"/>
              <a:ext cx="198437" cy="134937"/>
            </a:xfrm>
            <a:prstGeom prst="line">
              <a:avLst/>
            </a:prstGeom>
            <a:noFill/>
            <a:ln w="25400">
              <a:solidFill>
                <a:srgbClr val="FF0000"/>
              </a:solidFill>
              <a:round/>
              <a:headEnd/>
              <a:tailEnd type="triangle" w="med" len="med"/>
            </a:ln>
          </p:spPr>
          <p:txBody>
            <a:bodyPr/>
            <a:lstStyle/>
            <a:p>
              <a:endParaRPr lang="en-US"/>
            </a:p>
          </p:txBody>
        </p:sp>
        <p:sp>
          <p:nvSpPr>
            <p:cNvPr id="28681" name="Line 40"/>
            <p:cNvSpPr>
              <a:spLocks noChangeShapeType="1"/>
            </p:cNvSpPr>
            <p:nvPr/>
          </p:nvSpPr>
          <p:spPr bwMode="auto">
            <a:xfrm flipH="1" flipV="1">
              <a:off x="3740150" y="4826000"/>
              <a:ext cx="0" cy="1296988"/>
            </a:xfrm>
            <a:prstGeom prst="line">
              <a:avLst/>
            </a:prstGeom>
            <a:noFill/>
            <a:ln w="25400">
              <a:solidFill>
                <a:srgbClr val="FF0000"/>
              </a:solidFill>
              <a:round/>
              <a:headEnd/>
              <a:tailEnd/>
            </a:ln>
          </p:spPr>
          <p:txBody>
            <a:bodyPr/>
            <a:lstStyle/>
            <a:p>
              <a:endParaRPr lang="en-US"/>
            </a:p>
          </p:txBody>
        </p:sp>
        <p:sp>
          <p:nvSpPr>
            <p:cNvPr id="28682" name="Text Box 42"/>
            <p:cNvSpPr txBox="1">
              <a:spLocks noChangeArrowheads="1"/>
            </p:cNvSpPr>
            <p:nvPr/>
          </p:nvSpPr>
          <p:spPr bwMode="auto">
            <a:xfrm>
              <a:off x="88900" y="6076950"/>
              <a:ext cx="3549650" cy="336550"/>
            </a:xfrm>
            <a:prstGeom prst="rect">
              <a:avLst/>
            </a:prstGeom>
            <a:noFill/>
            <a:ln w="9525">
              <a:noFill/>
              <a:miter lim="800000"/>
              <a:headEnd/>
              <a:tailEnd/>
            </a:ln>
          </p:spPr>
          <p:txBody>
            <a:bodyPr>
              <a:spAutoFit/>
            </a:bodyPr>
            <a:lstStyle/>
            <a:p>
              <a:pPr algn="ctr">
                <a:buFontTx/>
                <a:buNone/>
              </a:pPr>
              <a:r>
                <a:rPr lang="en-US" sz="1600" i="0">
                  <a:solidFill>
                    <a:srgbClr val="FF0000"/>
                  </a:solidFill>
                  <a:latin typeface="Arial" pitchFamily="34" charset="0"/>
                </a:rPr>
                <a:t>6 ex-vessel midplane control coils</a:t>
              </a:r>
            </a:p>
          </p:txBody>
        </p:sp>
        <p:sp>
          <p:nvSpPr>
            <p:cNvPr id="28683" name="Line 43"/>
            <p:cNvSpPr>
              <a:spLocks noChangeShapeType="1"/>
            </p:cNvSpPr>
            <p:nvPr/>
          </p:nvSpPr>
          <p:spPr bwMode="auto">
            <a:xfrm flipV="1">
              <a:off x="3475038" y="6122988"/>
              <a:ext cx="265112" cy="203200"/>
            </a:xfrm>
            <a:prstGeom prst="line">
              <a:avLst/>
            </a:prstGeom>
            <a:noFill/>
            <a:ln w="25400">
              <a:solidFill>
                <a:srgbClr val="FF0000"/>
              </a:solidFill>
              <a:round/>
              <a:headEnd/>
              <a:tailEnd/>
            </a:ln>
          </p:spPr>
          <p:txBody>
            <a:bodyPr/>
            <a:lstStyle/>
            <a:p>
              <a:endParaRPr lang="en-US"/>
            </a:p>
          </p:txBody>
        </p:sp>
        <p:sp>
          <p:nvSpPr>
            <p:cNvPr id="28684" name="Line 44"/>
            <p:cNvSpPr>
              <a:spLocks noChangeShapeType="1"/>
            </p:cNvSpPr>
            <p:nvPr/>
          </p:nvSpPr>
          <p:spPr bwMode="auto">
            <a:xfrm>
              <a:off x="2881313" y="3244850"/>
              <a:ext cx="127000" cy="404813"/>
            </a:xfrm>
            <a:prstGeom prst="line">
              <a:avLst/>
            </a:prstGeom>
            <a:noFill/>
            <a:ln w="15875">
              <a:solidFill>
                <a:schemeClr val="tx1"/>
              </a:solidFill>
              <a:round/>
              <a:headEnd/>
              <a:tailEnd type="triangle" w="med" len="med"/>
            </a:ln>
          </p:spPr>
          <p:txBody>
            <a:bodyPr lIns="0" tIns="0" rIns="0" bIns="0"/>
            <a:lstStyle/>
            <a:p>
              <a:endParaRPr lang="en-US"/>
            </a:p>
          </p:txBody>
        </p:sp>
        <p:sp>
          <p:nvSpPr>
            <p:cNvPr id="28685" name="Text Box 45"/>
            <p:cNvSpPr txBox="1">
              <a:spLocks noChangeArrowheads="1"/>
            </p:cNvSpPr>
            <p:nvPr/>
          </p:nvSpPr>
          <p:spPr bwMode="auto">
            <a:xfrm>
              <a:off x="2352617" y="2932113"/>
              <a:ext cx="1016116" cy="394980"/>
            </a:xfrm>
            <a:prstGeom prst="rect">
              <a:avLst/>
            </a:prstGeom>
            <a:noFill/>
            <a:ln w="15875">
              <a:noFill/>
              <a:miter lim="800000"/>
              <a:headEnd/>
              <a:tailEnd/>
            </a:ln>
          </p:spPr>
          <p:txBody>
            <a:bodyPr wrap="none" lIns="0" tIns="0" rIns="0" bIns="0">
              <a:spAutoFit/>
            </a:bodyPr>
            <a:lstStyle/>
            <a:p>
              <a:pPr algn="ctr">
                <a:lnSpc>
                  <a:spcPct val="80000"/>
                </a:lnSpc>
                <a:buFontTx/>
                <a:buNone/>
              </a:pPr>
              <a:r>
                <a:rPr lang="en-US" sz="1400">
                  <a:solidFill>
                    <a:schemeClr val="tx1"/>
                  </a:solidFill>
                </a:rPr>
                <a:t>SS Vacuum</a:t>
              </a:r>
            </a:p>
            <a:p>
              <a:pPr algn="ctr">
                <a:lnSpc>
                  <a:spcPct val="80000"/>
                </a:lnSpc>
                <a:buFontTx/>
                <a:buNone/>
              </a:pPr>
              <a:r>
                <a:rPr lang="en-US" sz="1400">
                  <a:solidFill>
                    <a:schemeClr val="tx1"/>
                  </a:solidFill>
                </a:rPr>
                <a:t>Vessel</a:t>
              </a:r>
            </a:p>
          </p:txBody>
        </p:sp>
        <p:sp>
          <p:nvSpPr>
            <p:cNvPr id="28686" name="Text Box 46"/>
            <p:cNvSpPr txBox="1">
              <a:spLocks noChangeArrowheads="1"/>
            </p:cNvSpPr>
            <p:nvPr/>
          </p:nvSpPr>
          <p:spPr bwMode="auto">
            <a:xfrm>
              <a:off x="230841" y="2959100"/>
              <a:ext cx="1484594" cy="394980"/>
            </a:xfrm>
            <a:prstGeom prst="rect">
              <a:avLst/>
            </a:prstGeom>
            <a:noFill/>
            <a:ln w="15875">
              <a:noFill/>
              <a:miter lim="800000"/>
              <a:headEnd/>
              <a:tailEnd/>
            </a:ln>
          </p:spPr>
          <p:txBody>
            <a:bodyPr wrap="none" lIns="0" tIns="0" rIns="0" bIns="0">
              <a:spAutoFit/>
            </a:bodyPr>
            <a:lstStyle/>
            <a:p>
              <a:pPr algn="ctr">
                <a:lnSpc>
                  <a:spcPct val="80000"/>
                </a:lnSpc>
                <a:buFontTx/>
                <a:buNone/>
              </a:pPr>
              <a:r>
                <a:rPr lang="en-US" sz="1400">
                  <a:solidFill>
                    <a:schemeClr val="tx1"/>
                  </a:solidFill>
                </a:rPr>
                <a:t>Copper passive</a:t>
              </a:r>
            </a:p>
            <a:p>
              <a:pPr algn="ctr">
                <a:lnSpc>
                  <a:spcPct val="80000"/>
                </a:lnSpc>
                <a:buFontTx/>
                <a:buNone/>
              </a:pPr>
              <a:r>
                <a:rPr lang="en-US" sz="1400">
                  <a:solidFill>
                    <a:schemeClr val="tx1"/>
                  </a:solidFill>
                </a:rPr>
                <a:t>conductor plates</a:t>
              </a:r>
            </a:p>
          </p:txBody>
        </p:sp>
        <p:sp>
          <p:nvSpPr>
            <p:cNvPr id="28687" name="Line 47"/>
            <p:cNvSpPr>
              <a:spLocks noChangeShapeType="1"/>
            </p:cNvSpPr>
            <p:nvPr/>
          </p:nvSpPr>
          <p:spPr bwMode="auto">
            <a:xfrm>
              <a:off x="984250" y="3279775"/>
              <a:ext cx="222250" cy="895350"/>
            </a:xfrm>
            <a:prstGeom prst="line">
              <a:avLst/>
            </a:prstGeom>
            <a:noFill/>
            <a:ln w="15875">
              <a:solidFill>
                <a:schemeClr val="tx1"/>
              </a:solidFill>
              <a:round/>
              <a:headEnd/>
              <a:tailEnd type="triangle" w="med" len="med"/>
            </a:ln>
          </p:spPr>
          <p:txBody>
            <a:bodyPr lIns="0" tIns="0" rIns="0" bIns="0"/>
            <a:lstStyle/>
            <a:p>
              <a:endParaRPr lang="en-US"/>
            </a:p>
          </p:txBody>
        </p:sp>
        <p:sp>
          <p:nvSpPr>
            <p:cNvPr id="28688" name="Line 48"/>
            <p:cNvSpPr>
              <a:spLocks noChangeShapeType="1"/>
            </p:cNvSpPr>
            <p:nvPr/>
          </p:nvSpPr>
          <p:spPr bwMode="auto">
            <a:xfrm>
              <a:off x="512763" y="4679950"/>
              <a:ext cx="568325" cy="315913"/>
            </a:xfrm>
            <a:prstGeom prst="line">
              <a:avLst/>
            </a:prstGeom>
            <a:noFill/>
            <a:ln w="15875">
              <a:solidFill>
                <a:schemeClr val="accent2"/>
              </a:solidFill>
              <a:round/>
              <a:headEnd/>
              <a:tailEnd type="triangle" w="med" len="med"/>
            </a:ln>
          </p:spPr>
          <p:txBody>
            <a:bodyPr lIns="0" tIns="0" rIns="0" bIns="0"/>
            <a:lstStyle/>
            <a:p>
              <a:endParaRPr lang="en-US"/>
            </a:p>
          </p:txBody>
        </p:sp>
        <p:sp>
          <p:nvSpPr>
            <p:cNvPr id="28689" name="Line 49"/>
            <p:cNvSpPr>
              <a:spLocks noChangeShapeType="1"/>
            </p:cNvSpPr>
            <p:nvPr/>
          </p:nvSpPr>
          <p:spPr bwMode="auto">
            <a:xfrm flipV="1">
              <a:off x="701675" y="5426075"/>
              <a:ext cx="398463" cy="452438"/>
            </a:xfrm>
            <a:prstGeom prst="line">
              <a:avLst/>
            </a:prstGeom>
            <a:noFill/>
            <a:ln w="15875">
              <a:solidFill>
                <a:schemeClr val="accent2"/>
              </a:solidFill>
              <a:round/>
              <a:headEnd/>
              <a:tailEnd type="triangle" w="med" len="med"/>
            </a:ln>
          </p:spPr>
          <p:txBody>
            <a:bodyPr lIns="0" tIns="0" rIns="0" bIns="0"/>
            <a:lstStyle/>
            <a:p>
              <a:endParaRPr lang="en-US"/>
            </a:p>
          </p:txBody>
        </p:sp>
        <p:sp>
          <p:nvSpPr>
            <p:cNvPr id="28690" name="Text Box 50"/>
            <p:cNvSpPr txBox="1">
              <a:spLocks noChangeArrowheads="1"/>
            </p:cNvSpPr>
            <p:nvPr/>
          </p:nvSpPr>
          <p:spPr bwMode="auto">
            <a:xfrm>
              <a:off x="254000" y="4402138"/>
              <a:ext cx="228600" cy="215444"/>
            </a:xfrm>
            <a:prstGeom prst="rect">
              <a:avLst/>
            </a:prstGeom>
            <a:noFill/>
            <a:ln w="15875">
              <a:noFill/>
              <a:miter lim="800000"/>
              <a:headEnd/>
              <a:tailEnd/>
            </a:ln>
          </p:spPr>
          <p:txBody>
            <a:bodyPr lIns="0" tIns="0" rIns="0" bIns="0">
              <a:spAutoFit/>
            </a:bodyPr>
            <a:lstStyle/>
            <a:p>
              <a:pPr>
                <a:buFontTx/>
                <a:buNone/>
              </a:pPr>
              <a:r>
                <a:rPr lang="en-US" sz="1400"/>
                <a:t>B</a:t>
              </a:r>
              <a:r>
                <a:rPr lang="en-US" sz="1400" baseline="-25000"/>
                <a:t>R</a:t>
              </a:r>
              <a:endParaRPr lang="en-US" sz="1400"/>
            </a:p>
          </p:txBody>
        </p:sp>
        <p:sp>
          <p:nvSpPr>
            <p:cNvPr id="28691" name="Text Box 51"/>
            <p:cNvSpPr txBox="1">
              <a:spLocks noChangeArrowheads="1"/>
            </p:cNvSpPr>
            <p:nvPr/>
          </p:nvSpPr>
          <p:spPr bwMode="auto">
            <a:xfrm>
              <a:off x="311150" y="5884863"/>
              <a:ext cx="893066" cy="215444"/>
            </a:xfrm>
            <a:prstGeom prst="rect">
              <a:avLst/>
            </a:prstGeom>
            <a:noFill/>
            <a:ln w="15875">
              <a:noFill/>
              <a:miter lim="800000"/>
              <a:headEnd/>
              <a:tailEnd/>
            </a:ln>
          </p:spPr>
          <p:txBody>
            <a:bodyPr wrap="none" lIns="0" tIns="0" rIns="0" bIns="0">
              <a:spAutoFit/>
            </a:bodyPr>
            <a:lstStyle/>
            <a:p>
              <a:pPr>
                <a:buFontTx/>
                <a:buNone/>
              </a:pPr>
              <a:r>
                <a:rPr lang="en-US" sz="1400"/>
                <a:t>B</a:t>
              </a:r>
              <a:r>
                <a:rPr lang="en-US" sz="1400" baseline="-25000"/>
                <a:t>P</a:t>
              </a:r>
              <a:r>
                <a:rPr lang="en-US" sz="1400"/>
                <a:t> sensor</a:t>
              </a:r>
            </a:p>
          </p:txBody>
        </p:sp>
      </p:grpSp>
      <p:sp>
        <p:nvSpPr>
          <p:cNvPr id="28676" name="Rectangle 57"/>
          <p:cNvSpPr>
            <a:spLocks noChangeArrowheads="1"/>
          </p:cNvSpPr>
          <p:nvPr/>
        </p:nvSpPr>
        <p:spPr bwMode="auto">
          <a:xfrm>
            <a:off x="4083050" y="1355725"/>
            <a:ext cx="4870450" cy="2681288"/>
          </a:xfrm>
          <a:prstGeom prst="rect">
            <a:avLst/>
          </a:prstGeom>
          <a:solidFill>
            <a:srgbClr val="CCFFFF"/>
          </a:solidFill>
          <a:ln w="9525">
            <a:solidFill>
              <a:schemeClr val="tx1"/>
            </a:solidFill>
            <a:miter lim="800000"/>
            <a:headEnd/>
            <a:tailEnd/>
          </a:ln>
        </p:spPr>
        <p:txBody>
          <a:bodyPr>
            <a:spAutoFit/>
          </a:bodyPr>
          <a:lstStyle/>
          <a:p>
            <a:pPr>
              <a:lnSpc>
                <a:spcPct val="90000"/>
              </a:lnSpc>
              <a:buFontTx/>
              <a:buNone/>
            </a:pPr>
            <a:r>
              <a:rPr lang="en-US" sz="1800" i="0">
                <a:solidFill>
                  <a:schemeClr val="tx1"/>
                </a:solidFill>
                <a:latin typeface="Arial" pitchFamily="34" charset="0"/>
              </a:rPr>
              <a:t>2nd 3-channel Switching Power Amplifier (SPA) commissioned in July 2011 powers independent currents in six EFC/RWM coils for simultaneous control of n = 1, 2, 3 field harmonics</a:t>
            </a:r>
          </a:p>
          <a:p>
            <a:pPr>
              <a:lnSpc>
                <a:spcPct val="90000"/>
              </a:lnSpc>
              <a:buFontTx/>
              <a:buNone/>
            </a:pPr>
            <a:r>
              <a:rPr lang="en-US" sz="1800" i="0">
                <a:solidFill>
                  <a:schemeClr val="tx1"/>
                </a:solidFill>
                <a:latin typeface="Arial" pitchFamily="34" charset="0"/>
              </a:rPr>
              <a:t>• </a:t>
            </a:r>
            <a:r>
              <a:rPr lang="en-US" sz="1600" i="0">
                <a:solidFill>
                  <a:srgbClr val="0000FF"/>
                </a:solidFill>
                <a:latin typeface="Arial" pitchFamily="34" charset="0"/>
              </a:rPr>
              <a:t>RWM spectrum dependence</a:t>
            </a:r>
          </a:p>
          <a:p>
            <a:pPr>
              <a:lnSpc>
                <a:spcPct val="90000"/>
              </a:lnSpc>
              <a:buFontTx/>
              <a:buNone/>
            </a:pPr>
            <a:r>
              <a:rPr lang="en-US" sz="1600" i="0">
                <a:solidFill>
                  <a:srgbClr val="0000FF"/>
                </a:solidFill>
                <a:latin typeface="Arial" pitchFamily="34" charset="0"/>
              </a:rPr>
              <a:t>• Rotation and beta effects on NTMs </a:t>
            </a:r>
          </a:p>
          <a:p>
            <a:pPr>
              <a:lnSpc>
                <a:spcPct val="90000"/>
              </a:lnSpc>
              <a:buFontTx/>
              <a:buNone/>
            </a:pPr>
            <a:r>
              <a:rPr lang="en-US" sz="1600" i="0">
                <a:solidFill>
                  <a:srgbClr val="0000FF"/>
                </a:solidFill>
                <a:latin typeface="Arial" pitchFamily="34" charset="0"/>
              </a:rPr>
              <a:t>• Response to 3D fields for EFC, ELM and Neoclassical Toroidal Viscosity physics</a:t>
            </a:r>
          </a:p>
          <a:p>
            <a:pPr>
              <a:lnSpc>
                <a:spcPct val="90000"/>
              </a:lnSpc>
              <a:buFontTx/>
              <a:buNone/>
            </a:pPr>
            <a:r>
              <a:rPr lang="en-US" sz="1600" i="0">
                <a:solidFill>
                  <a:srgbClr val="0000FF"/>
                </a:solidFill>
                <a:latin typeface="Arial" pitchFamily="34" charset="0"/>
              </a:rPr>
              <a:t>• Disruption physics</a:t>
            </a:r>
          </a:p>
        </p:txBody>
      </p:sp>
      <p:sp>
        <p:nvSpPr>
          <p:cNvPr id="21" name="TextBox 20"/>
          <p:cNvSpPr txBox="1"/>
          <p:nvPr/>
        </p:nvSpPr>
        <p:spPr>
          <a:xfrm>
            <a:off x="406400" y="4546600"/>
            <a:ext cx="8547100" cy="1822450"/>
          </a:xfrm>
          <a:prstGeom prst="rect">
            <a:avLst/>
          </a:prstGeom>
          <a:solidFill>
            <a:schemeClr val="accent1">
              <a:lumMod val="20000"/>
              <a:lumOff val="80000"/>
            </a:schemeClr>
          </a:solidFill>
          <a:ln>
            <a:solidFill>
              <a:schemeClr val="tx1"/>
            </a:solidFill>
          </a:ln>
        </p:spPr>
        <p:txBody>
          <a:bodyPr>
            <a:spAutoFit/>
          </a:bodyPr>
          <a:lstStyle/>
          <a:p>
            <a:pPr marL="90488" indent="-457200">
              <a:spcAft>
                <a:spcPts val="600"/>
              </a:spcAft>
              <a:buFontTx/>
              <a:buNone/>
            </a:pPr>
            <a:r>
              <a:rPr lang="en-US" sz="1600" i="0"/>
              <a:t>• A Real-Time Velocity (RTV) diagnostic (commissioned in 2011) to be incorporated into the plasma control system for feedback control of the plasma rotation profile using the NBI and non-resonant magnetic braking as the actuators.</a:t>
            </a:r>
          </a:p>
          <a:p>
            <a:pPr marL="90488" indent="-457200">
              <a:spcAft>
                <a:spcPts val="600"/>
              </a:spcAft>
              <a:buFontTx/>
              <a:buNone/>
            </a:pPr>
            <a:r>
              <a:rPr lang="en-US" sz="1600" i="0"/>
              <a:t>• A new Plasma Control System (PCS) platform with increased capabilities (e.g., 64-bit operating system) to support increased NSTX-U rt-control requirements.</a:t>
            </a:r>
          </a:p>
          <a:p>
            <a:pPr marL="90488" indent="-457200">
              <a:spcAft>
                <a:spcPts val="600"/>
              </a:spcAft>
              <a:buFontTx/>
              <a:buNone/>
            </a:pPr>
            <a:r>
              <a:rPr lang="en-US" sz="1600" i="0"/>
              <a:t>• Disruption mitigation system with massive gas injection at multiple poloidal location.</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a:spcBef>
                <a:spcPct val="0"/>
              </a:spcBef>
              <a:buFontTx/>
              <a:buNone/>
            </a:pPr>
            <a:r>
              <a:rPr lang="en-US" sz="3200" i="0">
                <a:solidFill>
                  <a:srgbClr val="FF0000"/>
                </a:solidFill>
              </a:rPr>
              <a:t>Transport and Turbulence</a:t>
            </a:r>
            <a:br>
              <a:rPr lang="en-US" sz="3200" i="0">
                <a:solidFill>
                  <a:srgbClr val="FF0000"/>
                </a:solidFill>
              </a:rPr>
            </a:br>
            <a:r>
              <a:rPr lang="en-US" sz="2000" i="0">
                <a:solidFill>
                  <a:srgbClr val="1238FF"/>
                </a:solidFill>
                <a:latin typeface="Helvetica Neue" charset="0"/>
              </a:rPr>
              <a:t>BES together with high-k to provide comprehensive turbulence diagnostic</a:t>
            </a:r>
          </a:p>
        </p:txBody>
      </p:sp>
      <p:sp>
        <p:nvSpPr>
          <p:cNvPr id="30722" name="Rectangle 74"/>
          <p:cNvSpPr>
            <a:spLocks noChangeArrowheads="1"/>
          </p:cNvSpPr>
          <p:nvPr/>
        </p:nvSpPr>
        <p:spPr bwMode="auto">
          <a:xfrm>
            <a:off x="7391400" y="2743200"/>
            <a:ext cx="317500" cy="203200"/>
          </a:xfrm>
          <a:prstGeom prst="rect">
            <a:avLst/>
          </a:prstGeom>
          <a:solidFill>
            <a:schemeClr val="bg1"/>
          </a:solidFill>
          <a:ln w="15875">
            <a:noFill/>
            <a:round/>
            <a:headEnd/>
            <a:tailEnd type="triangle" w="med" len="med"/>
          </a:ln>
        </p:spPr>
        <p:txBody>
          <a:bodyPr lIns="0" tIns="0" rIns="0" bIns="0"/>
          <a:lstStyle/>
          <a:p>
            <a:endParaRPr lang="en-US"/>
          </a:p>
        </p:txBody>
      </p:sp>
      <p:sp>
        <p:nvSpPr>
          <p:cNvPr id="80" name="Rectangle 16"/>
          <p:cNvSpPr>
            <a:spLocks noChangeArrowheads="1"/>
          </p:cNvSpPr>
          <p:nvPr/>
        </p:nvSpPr>
        <p:spPr bwMode="auto">
          <a:xfrm>
            <a:off x="4406900" y="1727200"/>
            <a:ext cx="1473200" cy="158750"/>
          </a:xfrm>
          <a:prstGeom prst="rect">
            <a:avLst/>
          </a:prstGeom>
          <a:gradFill rotWithShape="0">
            <a:gsLst>
              <a:gs pos="0">
                <a:schemeClr val="hlink"/>
              </a:gs>
              <a:gs pos="100000">
                <a:schemeClr val="hlink">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30724" name="Rectangle 22"/>
          <p:cNvSpPr>
            <a:spLocks noChangeArrowheads="1"/>
          </p:cNvSpPr>
          <p:nvPr/>
        </p:nvSpPr>
        <p:spPr bwMode="auto">
          <a:xfrm>
            <a:off x="2362200" y="1720850"/>
            <a:ext cx="1530350" cy="158750"/>
          </a:xfrm>
          <a:prstGeom prst="rect">
            <a:avLst/>
          </a:prstGeom>
          <a:gradFill rotWithShape="0">
            <a:gsLst>
              <a:gs pos="0">
                <a:srgbClr val="E4C8BD"/>
              </a:gs>
              <a:gs pos="100000">
                <a:srgbClr val="6A5D57"/>
              </a:gs>
            </a:gsLst>
            <a:lin ang="5400000" scaled="1"/>
          </a:gradFill>
          <a:ln w="9525">
            <a:solidFill>
              <a:schemeClr val="tx1"/>
            </a:solidFill>
            <a:miter lim="800000"/>
            <a:headEnd/>
            <a:tailEnd/>
          </a:ln>
        </p:spPr>
        <p:txBody>
          <a:bodyPr wrap="none" anchor="ctr"/>
          <a:lstStyle/>
          <a:p>
            <a:endParaRPr lang="en-US"/>
          </a:p>
        </p:txBody>
      </p:sp>
      <p:sp>
        <p:nvSpPr>
          <p:cNvPr id="30725" name="Rectangle 41"/>
          <p:cNvSpPr>
            <a:spLocks noChangeArrowheads="1"/>
          </p:cNvSpPr>
          <p:nvPr/>
        </p:nvSpPr>
        <p:spPr bwMode="auto">
          <a:xfrm>
            <a:off x="4281488" y="1876425"/>
            <a:ext cx="1744662" cy="246063"/>
          </a:xfrm>
          <a:prstGeom prst="rect">
            <a:avLst/>
          </a:prstGeom>
          <a:noFill/>
          <a:ln w="15875">
            <a:noFill/>
            <a:miter lim="800000"/>
            <a:headEnd/>
            <a:tailEnd/>
          </a:ln>
        </p:spPr>
        <p:txBody>
          <a:bodyPr wrap="none" lIns="0" tIns="0" rIns="0" bIns="0">
            <a:spAutoFit/>
          </a:bodyPr>
          <a:lstStyle/>
          <a:p>
            <a:pPr marL="177800" indent="-177800" algn="ctr" eaLnBrk="0" hangingPunct="0">
              <a:spcBef>
                <a:spcPct val="0"/>
              </a:spcBef>
              <a:buFontTx/>
              <a:buNone/>
            </a:pPr>
            <a:r>
              <a:rPr lang="en-US" sz="1600" i="0">
                <a:solidFill>
                  <a:schemeClr val="tx1"/>
                </a:solidFill>
                <a:latin typeface="Symbol" pitchFamily="18" charset="2"/>
              </a:rPr>
              <a:t>m</a:t>
            </a:r>
            <a:r>
              <a:rPr lang="en-US" sz="1600" i="0">
                <a:solidFill>
                  <a:schemeClr val="tx1"/>
                </a:solidFill>
              </a:rPr>
              <a:t>wave Scattering</a:t>
            </a:r>
          </a:p>
        </p:txBody>
      </p:sp>
      <p:sp>
        <p:nvSpPr>
          <p:cNvPr id="91" name="Rectangle 57"/>
          <p:cNvSpPr>
            <a:spLocks noChangeAspect="1" noChangeArrowheads="1"/>
          </p:cNvSpPr>
          <p:nvPr/>
        </p:nvSpPr>
        <p:spPr bwMode="auto">
          <a:xfrm>
            <a:off x="2300288" y="1389063"/>
            <a:ext cx="2366962" cy="228600"/>
          </a:xfrm>
          <a:prstGeom prst="rect">
            <a:avLst/>
          </a:prstGeom>
          <a:gradFill rotWithShape="1">
            <a:gsLst>
              <a:gs pos="0">
                <a:srgbClr val="00FFFF">
                  <a:gamma/>
                  <a:shade val="46275"/>
                  <a:invGamma/>
                </a:srgbClr>
              </a:gs>
              <a:gs pos="50000">
                <a:srgbClr val="00FFFF">
                  <a:alpha val="50000"/>
                </a:srgbClr>
              </a:gs>
              <a:gs pos="100000">
                <a:srgbClr val="00FFFF">
                  <a:gamma/>
                  <a:shade val="46275"/>
                  <a:invGamma/>
                </a:srgbClr>
              </a:gs>
            </a:gsLst>
            <a:lin ang="5400000" scaled="1"/>
          </a:gradFill>
          <a:ln w="9525">
            <a:noFill/>
            <a:miter lim="800000"/>
            <a:headEnd/>
            <a:tailEnd/>
          </a:ln>
        </p:spPr>
        <p:txBody>
          <a:bodyPr anchor="ctr"/>
          <a:lstStyle/>
          <a:p>
            <a:pPr>
              <a:defRPr/>
            </a:pPr>
            <a:endParaRPr lang="en-US">
              <a:ea typeface="ＭＳ Ｐゴシック" charset="-128"/>
              <a:cs typeface="ＭＳ Ｐゴシック" charset="-128"/>
            </a:endParaRPr>
          </a:p>
        </p:txBody>
      </p:sp>
      <p:sp>
        <p:nvSpPr>
          <p:cNvPr id="92" name="Rectangle 58"/>
          <p:cNvSpPr>
            <a:spLocks noChangeArrowheads="1"/>
          </p:cNvSpPr>
          <p:nvPr/>
        </p:nvSpPr>
        <p:spPr bwMode="auto">
          <a:xfrm>
            <a:off x="4400550" y="1463675"/>
            <a:ext cx="1473200" cy="215900"/>
          </a:xfrm>
          <a:prstGeom prst="rect">
            <a:avLst/>
          </a:prstGeom>
          <a:gradFill rotWithShape="1">
            <a:gsLst>
              <a:gs pos="0">
                <a:srgbClr val="FF00FF">
                  <a:gamma/>
                  <a:shade val="46275"/>
                  <a:invGamma/>
                </a:srgbClr>
              </a:gs>
              <a:gs pos="50000">
                <a:srgbClr val="FF00FF">
                  <a:alpha val="50000"/>
                </a:srgbClr>
              </a:gs>
              <a:gs pos="100000">
                <a:srgbClr val="FF00FF">
                  <a:gamma/>
                  <a:shade val="46275"/>
                  <a:invGamma/>
                </a:srgbClr>
              </a:gs>
            </a:gsLst>
            <a:lin ang="5400000" scaled="1"/>
          </a:gradFill>
          <a:ln w="9525">
            <a:noFill/>
            <a:miter lim="800000"/>
            <a:headEnd/>
            <a:tailEnd/>
          </a:ln>
        </p:spPr>
        <p:txBody>
          <a:bodyPr anchor="ctr"/>
          <a:lstStyle>
            <a:lvl1pPr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algn="ctr" eaLnBrk="1" hangingPunct="1">
              <a:spcBef>
                <a:spcPct val="0"/>
              </a:spcBef>
              <a:buFontTx/>
              <a:buNone/>
              <a:defRPr/>
            </a:pPr>
            <a:r>
              <a:rPr lang="en-US" sz="1400" i="0" smtClean="0">
                <a:solidFill>
                  <a:srgbClr val="000000"/>
                </a:solidFill>
              </a:rPr>
              <a:t>ETG</a:t>
            </a:r>
            <a:endParaRPr lang="en-US" sz="2400" i="0" smtClean="0">
              <a:solidFill>
                <a:schemeClr val="tx1"/>
              </a:solidFill>
              <a:latin typeface="Times New Roman" charset="0"/>
            </a:endParaRPr>
          </a:p>
        </p:txBody>
      </p:sp>
      <p:sp>
        <p:nvSpPr>
          <p:cNvPr id="30732" name="Text Box 59"/>
          <p:cNvSpPr txBox="1">
            <a:spLocks noChangeAspect="1" noChangeArrowheads="1"/>
          </p:cNvSpPr>
          <p:nvPr/>
        </p:nvSpPr>
        <p:spPr bwMode="auto">
          <a:xfrm>
            <a:off x="3071813" y="1339850"/>
            <a:ext cx="995362" cy="242888"/>
          </a:xfrm>
          <a:prstGeom prst="rect">
            <a:avLst/>
          </a:prstGeom>
          <a:noFill/>
          <a:ln w="9525">
            <a:noFill/>
            <a:miter lim="800000"/>
            <a:headEnd/>
            <a:tailEnd/>
          </a:ln>
        </p:spPr>
        <p:txBody>
          <a:bodyPr/>
          <a:lstStyle/>
          <a:p>
            <a:pPr algn="ctr">
              <a:spcBef>
                <a:spcPct val="0"/>
              </a:spcBef>
              <a:buFontTx/>
              <a:buNone/>
            </a:pPr>
            <a:r>
              <a:rPr lang="en-US" sz="1400" i="0">
                <a:solidFill>
                  <a:srgbClr val="000000"/>
                </a:solidFill>
              </a:rPr>
              <a:t>ITG/TEM</a:t>
            </a:r>
            <a:endParaRPr lang="en-US" sz="2400" i="0">
              <a:solidFill>
                <a:schemeClr val="tx1"/>
              </a:solidFill>
              <a:latin typeface="Times New Roman" pitchFamily="18" charset="0"/>
            </a:endParaRPr>
          </a:p>
        </p:txBody>
      </p:sp>
      <p:sp>
        <p:nvSpPr>
          <p:cNvPr id="94" name="Rectangle 60"/>
          <p:cNvSpPr>
            <a:spLocks noChangeAspect="1" noChangeArrowheads="1"/>
          </p:cNvSpPr>
          <p:nvPr/>
        </p:nvSpPr>
        <p:spPr bwMode="auto">
          <a:xfrm>
            <a:off x="2308225" y="1158875"/>
            <a:ext cx="1411288" cy="220663"/>
          </a:xfrm>
          <a:prstGeom prst="rect">
            <a:avLst/>
          </a:prstGeom>
          <a:gradFill rotWithShape="1">
            <a:gsLst>
              <a:gs pos="0">
                <a:srgbClr val="FFFF99">
                  <a:gamma/>
                  <a:shade val="46275"/>
                  <a:invGamma/>
                </a:srgbClr>
              </a:gs>
              <a:gs pos="50000">
                <a:srgbClr val="FFFF99">
                  <a:alpha val="50000"/>
                </a:srgbClr>
              </a:gs>
              <a:gs pos="100000">
                <a:srgbClr val="FFFF99">
                  <a:gamma/>
                  <a:shade val="46275"/>
                  <a:invGamma/>
                </a:srgbClr>
              </a:gs>
            </a:gsLst>
            <a:lin ang="5400000" scaled="1"/>
          </a:gradFill>
          <a:ln w="9525">
            <a:noFill/>
            <a:miter lim="800000"/>
            <a:headEnd/>
            <a:tailEnd/>
          </a:ln>
        </p:spPr>
        <p:txBody>
          <a:bodyPr anchor="ctr"/>
          <a:lstStyle/>
          <a:p>
            <a:pPr>
              <a:defRPr/>
            </a:pPr>
            <a:endParaRPr lang="en-US">
              <a:ea typeface="ＭＳ Ｐゴシック" charset="-128"/>
              <a:cs typeface="ＭＳ Ｐゴシック" charset="-128"/>
            </a:endParaRPr>
          </a:p>
        </p:txBody>
      </p:sp>
      <p:sp>
        <p:nvSpPr>
          <p:cNvPr id="30736" name="Text Box 61"/>
          <p:cNvSpPr txBox="1">
            <a:spLocks noChangeAspect="1" noChangeArrowheads="1"/>
          </p:cNvSpPr>
          <p:nvPr/>
        </p:nvSpPr>
        <p:spPr bwMode="auto">
          <a:xfrm>
            <a:off x="2100263" y="1100138"/>
            <a:ext cx="1752600" cy="215900"/>
          </a:xfrm>
          <a:prstGeom prst="rect">
            <a:avLst/>
          </a:prstGeom>
          <a:noFill/>
          <a:ln w="9525">
            <a:noFill/>
            <a:miter lim="800000"/>
            <a:headEnd/>
            <a:tailEnd/>
          </a:ln>
        </p:spPr>
        <p:txBody>
          <a:bodyPr/>
          <a:lstStyle/>
          <a:p>
            <a:pPr algn="ctr">
              <a:spcBef>
                <a:spcPct val="0"/>
              </a:spcBef>
              <a:buFontTx/>
              <a:buNone/>
            </a:pPr>
            <a:r>
              <a:rPr lang="en-US" sz="1400" i="0">
                <a:solidFill>
                  <a:srgbClr val="000000"/>
                </a:solidFill>
                <a:latin typeface="Symbol" pitchFamily="18" charset="2"/>
              </a:rPr>
              <a:t>m</a:t>
            </a:r>
            <a:r>
              <a:rPr lang="en-US" sz="1400" i="0">
                <a:solidFill>
                  <a:srgbClr val="000000"/>
                </a:solidFill>
              </a:rPr>
              <a:t>TEARING</a:t>
            </a:r>
            <a:endParaRPr lang="en-US" sz="2400" i="0">
              <a:solidFill>
                <a:schemeClr val="tx1"/>
              </a:solidFill>
              <a:latin typeface="Times New Roman" pitchFamily="18" charset="0"/>
            </a:endParaRPr>
          </a:p>
        </p:txBody>
      </p:sp>
      <p:grpSp>
        <p:nvGrpSpPr>
          <p:cNvPr id="30737" name="Group 62"/>
          <p:cNvGrpSpPr>
            <a:grpSpLocks/>
          </p:cNvGrpSpPr>
          <p:nvPr/>
        </p:nvGrpSpPr>
        <p:grpSpPr bwMode="auto">
          <a:xfrm>
            <a:off x="2071688" y="1039813"/>
            <a:ext cx="4465637" cy="122237"/>
            <a:chOff x="2064" y="3984"/>
            <a:chExt cx="2813" cy="248"/>
          </a:xfrm>
        </p:grpSpPr>
        <p:grpSp>
          <p:nvGrpSpPr>
            <p:cNvPr id="30771" name="Group 69"/>
            <p:cNvGrpSpPr>
              <a:grpSpLocks/>
            </p:cNvGrpSpPr>
            <p:nvPr/>
          </p:nvGrpSpPr>
          <p:grpSpPr bwMode="auto">
            <a:xfrm>
              <a:off x="2064" y="4059"/>
              <a:ext cx="2813" cy="173"/>
              <a:chOff x="1872" y="3972"/>
              <a:chExt cx="2813" cy="173"/>
            </a:xfrm>
          </p:grpSpPr>
          <p:sp>
            <p:nvSpPr>
              <p:cNvPr id="30777" name="Text Box 70"/>
              <p:cNvSpPr txBox="1">
                <a:spLocks noChangeAspect="1" noChangeArrowheads="1"/>
              </p:cNvSpPr>
              <p:nvPr/>
            </p:nvSpPr>
            <p:spPr bwMode="auto">
              <a:xfrm>
                <a:off x="1872" y="3972"/>
                <a:ext cx="321" cy="173"/>
              </a:xfrm>
              <a:prstGeom prst="rect">
                <a:avLst/>
              </a:prstGeom>
              <a:noFill/>
              <a:ln w="9525">
                <a:noFill/>
                <a:miter lim="800000"/>
                <a:headEnd/>
                <a:tailEnd/>
              </a:ln>
            </p:spPr>
            <p:txBody>
              <a:bodyPr/>
              <a:lstStyle/>
              <a:p>
                <a:pPr>
                  <a:spcBef>
                    <a:spcPct val="0"/>
                  </a:spcBef>
                  <a:buFontTx/>
                  <a:buNone/>
                </a:pPr>
                <a:r>
                  <a:rPr lang="en-US" sz="1400" i="0">
                    <a:solidFill>
                      <a:schemeClr val="accent2"/>
                    </a:solidFill>
                  </a:rPr>
                  <a:t>0.1</a:t>
                </a:r>
                <a:endParaRPr lang="en-US" sz="1400" i="0">
                  <a:solidFill>
                    <a:schemeClr val="accent2"/>
                  </a:solidFill>
                  <a:latin typeface="Times New Roman" pitchFamily="18" charset="0"/>
                </a:endParaRPr>
              </a:p>
            </p:txBody>
          </p:sp>
          <p:sp>
            <p:nvSpPr>
              <p:cNvPr id="30778" name="Text Box 71"/>
              <p:cNvSpPr txBox="1">
                <a:spLocks noChangeAspect="1" noChangeArrowheads="1"/>
              </p:cNvSpPr>
              <p:nvPr/>
            </p:nvSpPr>
            <p:spPr bwMode="auto">
              <a:xfrm>
                <a:off x="2751" y="3972"/>
                <a:ext cx="188" cy="173"/>
              </a:xfrm>
              <a:prstGeom prst="rect">
                <a:avLst/>
              </a:prstGeom>
              <a:noFill/>
              <a:ln w="9525">
                <a:noFill/>
                <a:miter lim="800000"/>
                <a:headEnd/>
                <a:tailEnd/>
              </a:ln>
            </p:spPr>
            <p:txBody>
              <a:bodyPr/>
              <a:lstStyle/>
              <a:p>
                <a:pPr>
                  <a:spcBef>
                    <a:spcPct val="0"/>
                  </a:spcBef>
                  <a:buFontTx/>
                  <a:buNone/>
                </a:pPr>
                <a:r>
                  <a:rPr lang="en-US" sz="1400" i="0">
                    <a:solidFill>
                      <a:schemeClr val="accent2"/>
                    </a:solidFill>
                  </a:rPr>
                  <a:t>1</a:t>
                </a:r>
                <a:endParaRPr lang="en-US" sz="1400" i="0">
                  <a:solidFill>
                    <a:schemeClr val="accent2"/>
                  </a:solidFill>
                  <a:latin typeface="Times New Roman" pitchFamily="18" charset="0"/>
                </a:endParaRPr>
              </a:p>
            </p:txBody>
          </p:sp>
          <p:sp>
            <p:nvSpPr>
              <p:cNvPr id="30779" name="Text Box 72"/>
              <p:cNvSpPr txBox="1">
                <a:spLocks noChangeAspect="1" noChangeArrowheads="1"/>
              </p:cNvSpPr>
              <p:nvPr/>
            </p:nvSpPr>
            <p:spPr bwMode="auto">
              <a:xfrm>
                <a:off x="3541" y="3972"/>
                <a:ext cx="283" cy="173"/>
              </a:xfrm>
              <a:prstGeom prst="rect">
                <a:avLst/>
              </a:prstGeom>
              <a:noFill/>
              <a:ln w="9525">
                <a:noFill/>
                <a:miter lim="800000"/>
                <a:headEnd/>
                <a:tailEnd/>
              </a:ln>
            </p:spPr>
            <p:txBody>
              <a:bodyPr/>
              <a:lstStyle/>
              <a:p>
                <a:pPr>
                  <a:spcBef>
                    <a:spcPct val="0"/>
                  </a:spcBef>
                  <a:buFontTx/>
                  <a:buNone/>
                </a:pPr>
                <a:r>
                  <a:rPr lang="en-US" sz="1400" i="0">
                    <a:solidFill>
                      <a:schemeClr val="accent2"/>
                    </a:solidFill>
                  </a:rPr>
                  <a:t>10</a:t>
                </a:r>
                <a:endParaRPr lang="en-US" sz="1400" i="0">
                  <a:solidFill>
                    <a:schemeClr val="accent2"/>
                  </a:solidFill>
                  <a:latin typeface="Times New Roman" pitchFamily="18" charset="0"/>
                </a:endParaRPr>
              </a:p>
            </p:txBody>
          </p:sp>
          <p:sp>
            <p:nvSpPr>
              <p:cNvPr id="30780" name="Text Box 73"/>
              <p:cNvSpPr txBox="1">
                <a:spLocks noChangeAspect="1" noChangeArrowheads="1"/>
              </p:cNvSpPr>
              <p:nvPr/>
            </p:nvSpPr>
            <p:spPr bwMode="auto">
              <a:xfrm>
                <a:off x="4322" y="3972"/>
                <a:ext cx="363" cy="173"/>
              </a:xfrm>
              <a:prstGeom prst="rect">
                <a:avLst/>
              </a:prstGeom>
              <a:noFill/>
              <a:ln w="9525">
                <a:noFill/>
                <a:miter lim="800000"/>
                <a:headEnd/>
                <a:tailEnd/>
              </a:ln>
            </p:spPr>
            <p:txBody>
              <a:bodyPr/>
              <a:lstStyle/>
              <a:p>
                <a:pPr>
                  <a:spcBef>
                    <a:spcPct val="0"/>
                  </a:spcBef>
                  <a:buFontTx/>
                  <a:buNone/>
                </a:pPr>
                <a:r>
                  <a:rPr lang="en-US" sz="1400" i="0">
                    <a:solidFill>
                      <a:schemeClr val="accent2"/>
                    </a:solidFill>
                  </a:rPr>
                  <a:t>100</a:t>
                </a:r>
                <a:endParaRPr lang="en-US" sz="1400" i="0">
                  <a:solidFill>
                    <a:schemeClr val="accent2"/>
                  </a:solidFill>
                  <a:latin typeface="Times New Roman" pitchFamily="18" charset="0"/>
                </a:endParaRPr>
              </a:p>
            </p:txBody>
          </p:sp>
        </p:grpSp>
        <p:sp>
          <p:nvSpPr>
            <p:cNvPr id="30772" name="Line 74"/>
            <p:cNvSpPr>
              <a:spLocks noChangeAspect="1" noChangeShapeType="1"/>
            </p:cNvSpPr>
            <p:nvPr/>
          </p:nvSpPr>
          <p:spPr bwMode="auto">
            <a:xfrm>
              <a:off x="2208" y="3984"/>
              <a:ext cx="2487" cy="0"/>
            </a:xfrm>
            <a:prstGeom prst="line">
              <a:avLst/>
            </a:prstGeom>
            <a:noFill/>
            <a:ln w="28575">
              <a:solidFill>
                <a:srgbClr val="5F5F5F"/>
              </a:solidFill>
              <a:round/>
              <a:headEnd/>
              <a:tailEnd/>
            </a:ln>
          </p:spPr>
          <p:txBody>
            <a:bodyPr anchor="ctr"/>
            <a:lstStyle/>
            <a:p>
              <a:endParaRPr lang="en-US"/>
            </a:p>
          </p:txBody>
        </p:sp>
        <p:sp>
          <p:nvSpPr>
            <p:cNvPr id="30773" name="Line 75"/>
            <p:cNvSpPr>
              <a:spLocks noChangeAspect="1" noChangeShapeType="1"/>
            </p:cNvSpPr>
            <p:nvPr/>
          </p:nvSpPr>
          <p:spPr bwMode="auto">
            <a:xfrm>
              <a:off x="2208" y="3992"/>
              <a:ext cx="0" cy="104"/>
            </a:xfrm>
            <a:prstGeom prst="line">
              <a:avLst/>
            </a:prstGeom>
            <a:noFill/>
            <a:ln w="28575">
              <a:solidFill>
                <a:srgbClr val="5F5F5F"/>
              </a:solidFill>
              <a:round/>
              <a:headEnd/>
              <a:tailEnd/>
            </a:ln>
          </p:spPr>
          <p:txBody>
            <a:bodyPr anchor="ctr"/>
            <a:lstStyle/>
            <a:p>
              <a:endParaRPr lang="en-US"/>
            </a:p>
          </p:txBody>
        </p:sp>
        <p:sp>
          <p:nvSpPr>
            <p:cNvPr id="30774" name="Line 76"/>
            <p:cNvSpPr>
              <a:spLocks noChangeAspect="1" noChangeShapeType="1"/>
            </p:cNvSpPr>
            <p:nvPr/>
          </p:nvSpPr>
          <p:spPr bwMode="auto">
            <a:xfrm>
              <a:off x="3037" y="3992"/>
              <a:ext cx="0" cy="104"/>
            </a:xfrm>
            <a:prstGeom prst="line">
              <a:avLst/>
            </a:prstGeom>
            <a:noFill/>
            <a:ln w="28575">
              <a:solidFill>
                <a:srgbClr val="5F5F5F"/>
              </a:solidFill>
              <a:round/>
              <a:headEnd/>
              <a:tailEnd/>
            </a:ln>
          </p:spPr>
          <p:txBody>
            <a:bodyPr anchor="ctr"/>
            <a:lstStyle/>
            <a:p>
              <a:endParaRPr lang="en-US"/>
            </a:p>
          </p:txBody>
        </p:sp>
        <p:sp>
          <p:nvSpPr>
            <p:cNvPr id="30775" name="Line 77"/>
            <p:cNvSpPr>
              <a:spLocks noChangeAspect="1" noChangeShapeType="1"/>
            </p:cNvSpPr>
            <p:nvPr/>
          </p:nvSpPr>
          <p:spPr bwMode="auto">
            <a:xfrm>
              <a:off x="3866" y="3992"/>
              <a:ext cx="0" cy="104"/>
            </a:xfrm>
            <a:prstGeom prst="line">
              <a:avLst/>
            </a:prstGeom>
            <a:noFill/>
            <a:ln w="28575">
              <a:solidFill>
                <a:srgbClr val="5F5F5F"/>
              </a:solidFill>
              <a:round/>
              <a:headEnd/>
              <a:tailEnd/>
            </a:ln>
          </p:spPr>
          <p:txBody>
            <a:bodyPr anchor="ctr"/>
            <a:lstStyle/>
            <a:p>
              <a:endParaRPr lang="en-US"/>
            </a:p>
          </p:txBody>
        </p:sp>
        <p:sp>
          <p:nvSpPr>
            <p:cNvPr id="30776" name="Line 78"/>
            <p:cNvSpPr>
              <a:spLocks noChangeAspect="1" noChangeShapeType="1"/>
            </p:cNvSpPr>
            <p:nvPr/>
          </p:nvSpPr>
          <p:spPr bwMode="auto">
            <a:xfrm>
              <a:off x="4695" y="3992"/>
              <a:ext cx="0" cy="104"/>
            </a:xfrm>
            <a:prstGeom prst="line">
              <a:avLst/>
            </a:prstGeom>
            <a:noFill/>
            <a:ln w="28575">
              <a:solidFill>
                <a:srgbClr val="5F5F5F"/>
              </a:solidFill>
              <a:round/>
              <a:headEnd/>
              <a:tailEnd/>
            </a:ln>
          </p:spPr>
          <p:txBody>
            <a:bodyPr anchor="ctr"/>
            <a:lstStyle/>
            <a:p>
              <a:endParaRPr lang="en-US"/>
            </a:p>
          </p:txBody>
        </p:sp>
      </p:grpSp>
      <p:sp>
        <p:nvSpPr>
          <p:cNvPr id="30738" name="Text Box 79"/>
          <p:cNvSpPr txBox="1">
            <a:spLocks noChangeAspect="1" noChangeArrowheads="1"/>
          </p:cNvSpPr>
          <p:nvPr/>
        </p:nvSpPr>
        <p:spPr bwMode="auto">
          <a:xfrm>
            <a:off x="3757613" y="982663"/>
            <a:ext cx="1066800" cy="382587"/>
          </a:xfrm>
          <a:prstGeom prst="rect">
            <a:avLst/>
          </a:prstGeom>
          <a:noFill/>
          <a:ln w="9525">
            <a:noFill/>
            <a:miter lim="800000"/>
            <a:headEnd/>
            <a:tailEnd/>
          </a:ln>
        </p:spPr>
        <p:txBody>
          <a:bodyPr/>
          <a:lstStyle/>
          <a:p>
            <a:pPr>
              <a:spcBef>
                <a:spcPct val="0"/>
              </a:spcBef>
              <a:buFontTx/>
              <a:buNone/>
            </a:pPr>
            <a:r>
              <a:rPr lang="en-US" sz="1800" i="0">
                <a:solidFill>
                  <a:schemeClr val="accent2"/>
                </a:solidFill>
                <a:latin typeface="Arial" pitchFamily="34" charset="0"/>
              </a:rPr>
              <a:t>k</a:t>
            </a:r>
            <a:r>
              <a:rPr lang="en-US" sz="1800" i="0" baseline="-25000">
                <a:solidFill>
                  <a:schemeClr val="accent2"/>
                </a:solidFill>
                <a:latin typeface="Symbol" pitchFamily="18" charset="2"/>
              </a:rPr>
              <a:t>^</a:t>
            </a:r>
            <a:r>
              <a:rPr lang="en-US" sz="1800" i="0">
                <a:solidFill>
                  <a:schemeClr val="accent2"/>
                </a:solidFill>
                <a:latin typeface="Arial" pitchFamily="34" charset="0"/>
              </a:rPr>
              <a:t>(cm</a:t>
            </a:r>
            <a:r>
              <a:rPr lang="en-US" sz="1800" i="0" baseline="30000">
                <a:solidFill>
                  <a:schemeClr val="accent2"/>
                </a:solidFill>
                <a:latin typeface="Arial" pitchFamily="34" charset="0"/>
              </a:rPr>
              <a:t>-1</a:t>
            </a:r>
            <a:r>
              <a:rPr lang="en-US" sz="1800" i="0">
                <a:solidFill>
                  <a:schemeClr val="accent2"/>
                </a:solidFill>
                <a:latin typeface="Arial" pitchFamily="34" charset="0"/>
              </a:rPr>
              <a:t>)</a:t>
            </a:r>
          </a:p>
        </p:txBody>
      </p:sp>
      <p:sp>
        <p:nvSpPr>
          <p:cNvPr id="30739" name="Text Box 83"/>
          <p:cNvSpPr txBox="1">
            <a:spLocks noChangeArrowheads="1"/>
          </p:cNvSpPr>
          <p:nvPr/>
        </p:nvSpPr>
        <p:spPr bwMode="auto">
          <a:xfrm>
            <a:off x="1360488" y="1068388"/>
            <a:ext cx="793750" cy="336550"/>
          </a:xfrm>
          <a:prstGeom prst="rect">
            <a:avLst/>
          </a:prstGeom>
          <a:noFill/>
          <a:ln w="9525">
            <a:noFill/>
            <a:miter lim="800000"/>
            <a:headEnd/>
            <a:tailEnd/>
          </a:ln>
        </p:spPr>
        <p:txBody>
          <a:bodyPr wrap="none">
            <a:spAutoFit/>
          </a:bodyPr>
          <a:lstStyle/>
          <a:p>
            <a:pPr>
              <a:spcBef>
                <a:spcPct val="0"/>
              </a:spcBef>
              <a:buFontTx/>
              <a:buNone/>
            </a:pPr>
            <a:r>
              <a:rPr lang="en-US" sz="1600" b="0" i="0">
                <a:solidFill>
                  <a:schemeClr val="tx1"/>
                </a:solidFill>
                <a:latin typeface="Arial" pitchFamily="34" charset="0"/>
              </a:rPr>
              <a:t>Modes</a:t>
            </a:r>
          </a:p>
        </p:txBody>
      </p:sp>
      <p:sp>
        <p:nvSpPr>
          <p:cNvPr id="30740" name="Rectangle 41"/>
          <p:cNvSpPr>
            <a:spLocks noChangeArrowheads="1"/>
          </p:cNvSpPr>
          <p:nvPr/>
        </p:nvSpPr>
        <p:spPr bwMode="auto">
          <a:xfrm>
            <a:off x="2287588" y="1876425"/>
            <a:ext cx="1668462" cy="246063"/>
          </a:xfrm>
          <a:prstGeom prst="rect">
            <a:avLst/>
          </a:prstGeom>
          <a:noFill/>
          <a:ln w="15875">
            <a:noFill/>
            <a:miter lim="800000"/>
            <a:headEnd/>
            <a:tailEnd/>
          </a:ln>
        </p:spPr>
        <p:txBody>
          <a:bodyPr wrap="none" lIns="0" tIns="0" rIns="0" bIns="0">
            <a:spAutoFit/>
          </a:bodyPr>
          <a:lstStyle/>
          <a:p>
            <a:pPr marL="177800" indent="-177800" algn="ctr" eaLnBrk="0" hangingPunct="0">
              <a:spcBef>
                <a:spcPct val="0"/>
              </a:spcBef>
              <a:buFontTx/>
              <a:buNone/>
            </a:pPr>
            <a:r>
              <a:rPr lang="en-US" sz="1600" i="0">
                <a:solidFill>
                  <a:schemeClr val="tx1"/>
                </a:solidFill>
              </a:rPr>
              <a:t>BES, Polarimeter</a:t>
            </a:r>
          </a:p>
        </p:txBody>
      </p:sp>
      <p:grpSp>
        <p:nvGrpSpPr>
          <p:cNvPr id="30741" name="Group 4"/>
          <p:cNvGrpSpPr>
            <a:grpSpLocks/>
          </p:cNvGrpSpPr>
          <p:nvPr/>
        </p:nvGrpSpPr>
        <p:grpSpPr bwMode="auto">
          <a:xfrm>
            <a:off x="12700" y="2403475"/>
            <a:ext cx="5230813" cy="3663950"/>
            <a:chOff x="12700" y="2593975"/>
            <a:chExt cx="5230813" cy="3663950"/>
          </a:xfrm>
        </p:grpSpPr>
        <p:grpSp>
          <p:nvGrpSpPr>
            <p:cNvPr id="30756" name="Group 76"/>
            <p:cNvGrpSpPr>
              <a:grpSpLocks/>
            </p:cNvGrpSpPr>
            <p:nvPr/>
          </p:nvGrpSpPr>
          <p:grpSpPr bwMode="auto">
            <a:xfrm>
              <a:off x="12700" y="2832100"/>
              <a:ext cx="5230813" cy="1628775"/>
              <a:chOff x="-635000" y="3263900"/>
              <a:chExt cx="5230813" cy="1628775"/>
            </a:xfrm>
          </p:grpSpPr>
          <p:grpSp>
            <p:nvGrpSpPr>
              <p:cNvPr id="30761" name="Group 53"/>
              <p:cNvGrpSpPr>
                <a:grpSpLocks/>
              </p:cNvGrpSpPr>
              <p:nvPr/>
            </p:nvGrpSpPr>
            <p:grpSpPr bwMode="auto">
              <a:xfrm>
                <a:off x="-635000" y="3263900"/>
                <a:ext cx="5230813" cy="1628775"/>
                <a:chOff x="-672" y="1912"/>
                <a:chExt cx="2935" cy="914"/>
              </a:xfrm>
            </p:grpSpPr>
            <p:pic>
              <p:nvPicPr>
                <p:cNvPr id="30768" name="Picture 47"/>
                <p:cNvPicPr>
                  <a:picLocks noChangeAspect="1" noChangeArrowheads="1"/>
                </p:cNvPicPr>
                <p:nvPr/>
              </p:nvPicPr>
              <p:blipFill>
                <a:blip r:embed="rId3"/>
                <a:srcRect/>
                <a:stretch>
                  <a:fillRect/>
                </a:stretch>
              </p:blipFill>
              <p:spPr bwMode="auto">
                <a:xfrm>
                  <a:off x="-672" y="1912"/>
                  <a:ext cx="2935" cy="914"/>
                </a:xfrm>
                <a:prstGeom prst="rect">
                  <a:avLst/>
                </a:prstGeom>
                <a:noFill/>
                <a:ln w="15875">
                  <a:noFill/>
                  <a:miter lim="800000"/>
                  <a:headEnd/>
                  <a:tailEnd/>
                </a:ln>
              </p:spPr>
            </p:pic>
            <p:sp>
              <p:nvSpPr>
                <p:cNvPr id="30769" name="Rectangle 51"/>
                <p:cNvSpPr>
                  <a:spLocks noChangeArrowheads="1"/>
                </p:cNvSpPr>
                <p:nvPr/>
              </p:nvSpPr>
              <p:spPr bwMode="auto">
                <a:xfrm>
                  <a:off x="1232" y="1952"/>
                  <a:ext cx="976" cy="448"/>
                </a:xfrm>
                <a:prstGeom prst="rect">
                  <a:avLst/>
                </a:prstGeom>
                <a:solidFill>
                  <a:schemeClr val="bg1"/>
                </a:solidFill>
                <a:ln w="15875">
                  <a:noFill/>
                  <a:miter lim="800000"/>
                  <a:headEnd/>
                  <a:tailEnd/>
                </a:ln>
              </p:spPr>
              <p:txBody>
                <a:bodyPr wrap="none" lIns="0" tIns="0" rIns="0" bIns="0" anchor="ctr"/>
                <a:lstStyle/>
                <a:p>
                  <a:endParaRPr lang="en-US"/>
                </a:p>
              </p:txBody>
            </p:sp>
            <p:sp>
              <p:nvSpPr>
                <p:cNvPr id="30770" name="Rectangle 52"/>
                <p:cNvSpPr>
                  <a:spLocks noChangeArrowheads="1"/>
                </p:cNvSpPr>
                <p:nvPr/>
              </p:nvSpPr>
              <p:spPr bwMode="auto">
                <a:xfrm>
                  <a:off x="1616" y="2288"/>
                  <a:ext cx="632" cy="392"/>
                </a:xfrm>
                <a:prstGeom prst="rect">
                  <a:avLst/>
                </a:prstGeom>
                <a:solidFill>
                  <a:schemeClr val="bg1"/>
                </a:solidFill>
                <a:ln w="15875">
                  <a:noFill/>
                  <a:miter lim="800000"/>
                  <a:headEnd/>
                  <a:tailEnd/>
                </a:ln>
              </p:spPr>
              <p:txBody>
                <a:bodyPr wrap="none" lIns="0" tIns="0" rIns="0" bIns="0" anchor="ctr"/>
                <a:lstStyle/>
                <a:p>
                  <a:endParaRPr lang="en-US"/>
                </a:p>
              </p:txBody>
            </p:sp>
          </p:grpSp>
          <p:sp>
            <p:nvSpPr>
              <p:cNvPr id="30762" name="Text Box 56"/>
              <p:cNvSpPr txBox="1">
                <a:spLocks noChangeArrowheads="1"/>
              </p:cNvSpPr>
              <p:nvPr/>
            </p:nvSpPr>
            <p:spPr bwMode="auto">
              <a:xfrm>
                <a:off x="292100" y="3465513"/>
                <a:ext cx="982663" cy="182562"/>
              </a:xfrm>
              <a:prstGeom prst="rect">
                <a:avLst/>
              </a:prstGeom>
              <a:solidFill>
                <a:schemeClr val="bg1"/>
              </a:solidFill>
              <a:ln w="15875">
                <a:noFill/>
                <a:miter lim="800000"/>
                <a:headEnd/>
                <a:tailEnd/>
              </a:ln>
            </p:spPr>
            <p:txBody>
              <a:bodyPr wrap="none" lIns="0" tIns="0" rIns="0" bIns="0">
                <a:spAutoFit/>
              </a:bodyPr>
              <a:lstStyle/>
              <a:p>
                <a:pPr marL="177800" indent="-177800">
                  <a:buFontTx/>
                  <a:buNone/>
                </a:pPr>
                <a:r>
                  <a:rPr lang="en-US">
                    <a:solidFill>
                      <a:schemeClr val="tx1"/>
                    </a:solidFill>
                  </a:rPr>
                  <a:t>Neutral Beam</a:t>
                </a:r>
              </a:p>
            </p:txBody>
          </p:sp>
          <p:sp>
            <p:nvSpPr>
              <p:cNvPr id="30763" name="Text Box 57"/>
              <p:cNvSpPr txBox="1">
                <a:spLocks noChangeArrowheads="1"/>
              </p:cNvSpPr>
              <p:nvPr/>
            </p:nvSpPr>
            <p:spPr bwMode="auto">
              <a:xfrm>
                <a:off x="-508000" y="3884613"/>
                <a:ext cx="703263" cy="182562"/>
              </a:xfrm>
              <a:prstGeom prst="rect">
                <a:avLst/>
              </a:prstGeom>
              <a:solidFill>
                <a:schemeClr val="bg1"/>
              </a:solidFill>
              <a:ln w="15875">
                <a:noFill/>
                <a:miter lim="800000"/>
                <a:headEnd/>
                <a:tailEnd/>
              </a:ln>
            </p:spPr>
            <p:txBody>
              <a:bodyPr wrap="none" lIns="0" tIns="0" rIns="0" bIns="0">
                <a:spAutoFit/>
              </a:bodyPr>
              <a:lstStyle/>
              <a:p>
                <a:pPr marL="177800" indent="-177800">
                  <a:buFontTx/>
                  <a:buNone/>
                </a:pPr>
                <a:r>
                  <a:rPr lang="en-US">
                    <a:solidFill>
                      <a:schemeClr val="tx1"/>
                    </a:solidFill>
                  </a:rPr>
                  <a:t>field lines</a:t>
                </a:r>
              </a:p>
            </p:txBody>
          </p:sp>
          <p:sp>
            <p:nvSpPr>
              <p:cNvPr id="30764" name="Text Box 58"/>
              <p:cNvSpPr txBox="1">
                <a:spLocks noChangeArrowheads="1"/>
              </p:cNvSpPr>
              <p:nvPr/>
            </p:nvSpPr>
            <p:spPr bwMode="auto">
              <a:xfrm>
                <a:off x="533400" y="4325938"/>
                <a:ext cx="989013" cy="401637"/>
              </a:xfrm>
              <a:prstGeom prst="rect">
                <a:avLst/>
              </a:prstGeom>
              <a:solidFill>
                <a:schemeClr val="bg1"/>
              </a:solidFill>
              <a:ln w="15875">
                <a:noFill/>
                <a:miter lim="800000"/>
                <a:headEnd/>
                <a:tailEnd/>
              </a:ln>
            </p:spPr>
            <p:txBody>
              <a:bodyPr lIns="0" tIns="0" rIns="0" bIns="0">
                <a:spAutoFit/>
              </a:bodyPr>
              <a:lstStyle/>
              <a:p>
                <a:pPr>
                  <a:buFontTx/>
                  <a:buNone/>
                </a:pPr>
                <a:r>
                  <a:rPr lang="en-US">
                    <a:solidFill>
                      <a:schemeClr val="tx1"/>
                    </a:solidFill>
                  </a:rPr>
                  <a:t>red-shited </a:t>
                </a:r>
              </a:p>
              <a:p>
                <a:pPr>
                  <a:buFontTx/>
                  <a:buNone/>
                </a:pPr>
                <a:r>
                  <a:rPr lang="en-US">
                    <a:solidFill>
                      <a:schemeClr val="tx1"/>
                    </a:solidFill>
                  </a:rPr>
                  <a:t>D</a:t>
                </a:r>
                <a:r>
                  <a:rPr lang="en-US">
                    <a:solidFill>
                      <a:schemeClr val="tx1"/>
                    </a:solidFill>
                    <a:latin typeface="Symbol" pitchFamily="18" charset="2"/>
                    <a:sym typeface="Symbol" pitchFamily="18" charset="2"/>
                  </a:rPr>
                  <a:t></a:t>
                </a:r>
                <a:r>
                  <a:rPr lang="en-US">
                    <a:solidFill>
                      <a:schemeClr val="tx1"/>
                    </a:solidFill>
                  </a:rPr>
                  <a:t> emission</a:t>
                </a:r>
              </a:p>
            </p:txBody>
          </p:sp>
          <p:sp>
            <p:nvSpPr>
              <p:cNvPr id="30765" name="Text Box 59"/>
              <p:cNvSpPr txBox="1">
                <a:spLocks noChangeArrowheads="1"/>
              </p:cNvSpPr>
              <p:nvPr/>
            </p:nvSpPr>
            <p:spPr bwMode="auto">
              <a:xfrm>
                <a:off x="2006600" y="3389313"/>
                <a:ext cx="681038" cy="365125"/>
              </a:xfrm>
              <a:prstGeom prst="rect">
                <a:avLst/>
              </a:prstGeom>
              <a:solidFill>
                <a:schemeClr val="bg1"/>
              </a:solidFill>
              <a:ln w="15875">
                <a:noFill/>
                <a:miter lim="800000"/>
                <a:headEnd/>
                <a:tailEnd/>
              </a:ln>
            </p:spPr>
            <p:txBody>
              <a:bodyPr lIns="0" tIns="0" rIns="0" bIns="0">
                <a:spAutoFit/>
              </a:bodyPr>
              <a:lstStyle/>
              <a:p>
                <a:pPr>
                  <a:buFontTx/>
                  <a:buNone/>
                </a:pPr>
                <a:r>
                  <a:rPr lang="en-US">
                    <a:solidFill>
                      <a:schemeClr val="tx1"/>
                    </a:solidFill>
                  </a:rPr>
                  <a:t>Optical fibers</a:t>
                </a:r>
              </a:p>
            </p:txBody>
          </p:sp>
          <p:sp>
            <p:nvSpPr>
              <p:cNvPr id="30766" name="Rectangle 61"/>
              <p:cNvSpPr>
                <a:spLocks noChangeArrowheads="1"/>
              </p:cNvSpPr>
              <p:nvPr/>
            </p:nvSpPr>
            <p:spPr bwMode="auto">
              <a:xfrm>
                <a:off x="2184400" y="4267200"/>
                <a:ext cx="1155700" cy="393700"/>
              </a:xfrm>
              <a:prstGeom prst="rect">
                <a:avLst/>
              </a:prstGeom>
              <a:solidFill>
                <a:schemeClr val="bg1"/>
              </a:solidFill>
              <a:ln w="15875">
                <a:noFill/>
                <a:miter lim="800000"/>
                <a:headEnd/>
                <a:tailEnd/>
              </a:ln>
            </p:spPr>
            <p:txBody>
              <a:bodyPr wrap="none" lIns="0" tIns="0" rIns="0" bIns="0" anchor="ctr"/>
              <a:lstStyle/>
              <a:p>
                <a:endParaRPr lang="en-US"/>
              </a:p>
            </p:txBody>
          </p:sp>
          <p:sp>
            <p:nvSpPr>
              <p:cNvPr id="30767" name="Text Box 62"/>
              <p:cNvSpPr txBox="1">
                <a:spLocks noChangeArrowheads="1"/>
              </p:cNvSpPr>
              <p:nvPr/>
            </p:nvSpPr>
            <p:spPr bwMode="auto">
              <a:xfrm>
                <a:off x="1541463" y="4291013"/>
                <a:ext cx="1481137" cy="365125"/>
              </a:xfrm>
              <a:prstGeom prst="rect">
                <a:avLst/>
              </a:prstGeom>
              <a:solidFill>
                <a:schemeClr val="bg1"/>
              </a:solidFill>
              <a:ln w="15875">
                <a:noFill/>
                <a:miter lim="800000"/>
                <a:headEnd/>
                <a:tailEnd/>
              </a:ln>
            </p:spPr>
            <p:txBody>
              <a:bodyPr lIns="0" tIns="0" rIns="0" bIns="0">
                <a:spAutoFit/>
              </a:bodyPr>
              <a:lstStyle/>
              <a:p>
                <a:pPr>
                  <a:buFontTx/>
                  <a:buNone/>
                </a:pPr>
                <a:r>
                  <a:rPr lang="en-US">
                    <a:solidFill>
                      <a:schemeClr val="tx1"/>
                    </a:solidFill>
                  </a:rPr>
                  <a:t>High throughput collection optics</a:t>
                </a:r>
              </a:p>
            </p:txBody>
          </p:sp>
        </p:grpSp>
        <p:grpSp>
          <p:nvGrpSpPr>
            <p:cNvPr id="30757" name="Group 2"/>
            <p:cNvGrpSpPr>
              <a:grpSpLocks/>
            </p:cNvGrpSpPr>
            <p:nvPr/>
          </p:nvGrpSpPr>
          <p:grpSpPr bwMode="auto">
            <a:xfrm>
              <a:off x="76200" y="2593975"/>
              <a:ext cx="3505200" cy="3663950"/>
              <a:chOff x="76200" y="2593975"/>
              <a:chExt cx="3505200" cy="3663950"/>
            </a:xfrm>
          </p:grpSpPr>
          <p:pic>
            <p:nvPicPr>
              <p:cNvPr id="30758" name="Picture 63"/>
              <p:cNvPicPr>
                <a:picLocks noChangeAspect="1" noChangeArrowheads="1"/>
              </p:cNvPicPr>
              <p:nvPr/>
            </p:nvPicPr>
            <p:blipFill>
              <a:blip r:embed="rId4"/>
              <a:srcRect l="7205" t="14256" r="12479" b="9979"/>
              <a:stretch>
                <a:fillRect/>
              </a:stretch>
            </p:blipFill>
            <p:spPr bwMode="auto">
              <a:xfrm>
                <a:off x="454025" y="4605338"/>
                <a:ext cx="1973263" cy="1652587"/>
              </a:xfrm>
              <a:prstGeom prst="rect">
                <a:avLst/>
              </a:prstGeom>
              <a:solidFill>
                <a:srgbClr val="FFFFFF"/>
              </a:solidFill>
              <a:ln w="15875">
                <a:noFill/>
                <a:miter lim="800000"/>
                <a:headEnd/>
                <a:tailEnd/>
              </a:ln>
            </p:spPr>
          </p:pic>
          <p:sp>
            <p:nvSpPr>
              <p:cNvPr id="30759" name="Text Box 42"/>
              <p:cNvSpPr txBox="1">
                <a:spLocks noChangeArrowheads="1"/>
              </p:cNvSpPr>
              <p:nvPr/>
            </p:nvSpPr>
            <p:spPr bwMode="auto">
              <a:xfrm>
                <a:off x="76200" y="2593975"/>
                <a:ext cx="3276600" cy="492443"/>
              </a:xfrm>
              <a:prstGeom prst="rect">
                <a:avLst/>
              </a:prstGeom>
              <a:solidFill>
                <a:schemeClr val="bg1"/>
              </a:solidFill>
              <a:ln w="15875">
                <a:noFill/>
                <a:miter lim="800000"/>
                <a:headEnd/>
                <a:tailEnd/>
              </a:ln>
            </p:spPr>
            <p:txBody>
              <a:bodyPr lIns="0" tIns="0" rIns="0" bIns="0">
                <a:spAutoFit/>
              </a:bodyPr>
              <a:lstStyle/>
              <a:p>
                <a:pPr marL="182563" indent="-639763">
                  <a:spcBef>
                    <a:spcPct val="0"/>
                  </a:spcBef>
                  <a:buFontTx/>
                  <a:buNone/>
                </a:pPr>
                <a:r>
                  <a:rPr lang="en-US" sz="1600" i="0">
                    <a:solidFill>
                      <a:srgbClr val="000000"/>
                    </a:solidFill>
                    <a:latin typeface="Helvetica Neue" charset="0"/>
                  </a:rPr>
                  <a:t>  48 ch BES available for NSTX-U</a:t>
                </a:r>
              </a:p>
              <a:p>
                <a:pPr marL="182563" indent="-639763">
                  <a:spcBef>
                    <a:spcPct val="0"/>
                  </a:spcBef>
                  <a:buFontTx/>
                  <a:buNone/>
                </a:pPr>
                <a:r>
                  <a:rPr lang="en-US" sz="1600" i="0">
                    <a:solidFill>
                      <a:srgbClr val="000000"/>
                    </a:solidFill>
                    <a:latin typeface="Helvetica Neue" charset="0"/>
                  </a:rPr>
                  <a:t>(24 ch BES available in 2011)</a:t>
                </a:r>
              </a:p>
            </p:txBody>
          </p:sp>
          <p:sp>
            <p:nvSpPr>
              <p:cNvPr id="30760" name="Text Box 58"/>
              <p:cNvSpPr txBox="1">
                <a:spLocks noChangeArrowheads="1"/>
              </p:cNvSpPr>
              <p:nvPr/>
            </p:nvSpPr>
            <p:spPr bwMode="auto">
              <a:xfrm flipH="1">
                <a:off x="2273300" y="4241800"/>
                <a:ext cx="1308100" cy="307975"/>
              </a:xfrm>
              <a:prstGeom prst="rect">
                <a:avLst/>
              </a:prstGeom>
              <a:solidFill>
                <a:srgbClr val="DBE396"/>
              </a:solidFill>
              <a:ln w="9525">
                <a:noFill/>
                <a:miter lim="800000"/>
                <a:headEnd/>
                <a:tailEnd/>
              </a:ln>
            </p:spPr>
            <p:txBody>
              <a:bodyPr>
                <a:spAutoFit/>
              </a:bodyPr>
              <a:lstStyle/>
              <a:p>
                <a:pPr eaLnBrk="0" hangingPunct="0">
                  <a:spcBef>
                    <a:spcPct val="0"/>
                  </a:spcBef>
                  <a:buFontTx/>
                  <a:buNone/>
                </a:pPr>
                <a:r>
                  <a:rPr lang="en-US" sz="1400" b="0" i="0">
                    <a:solidFill>
                      <a:schemeClr val="tx1"/>
                    </a:solidFill>
                  </a:rPr>
                  <a:t>U. Wisconsin</a:t>
                </a:r>
              </a:p>
            </p:txBody>
          </p:sp>
        </p:grpSp>
      </p:grpSp>
      <p:sp>
        <p:nvSpPr>
          <p:cNvPr id="30742" name="Text Box 44"/>
          <p:cNvSpPr txBox="1">
            <a:spLocks noChangeArrowheads="1"/>
          </p:cNvSpPr>
          <p:nvPr/>
        </p:nvSpPr>
        <p:spPr bwMode="auto">
          <a:xfrm>
            <a:off x="4191000" y="2489200"/>
            <a:ext cx="4838700" cy="519113"/>
          </a:xfrm>
          <a:prstGeom prst="rect">
            <a:avLst/>
          </a:prstGeom>
          <a:solidFill>
            <a:schemeClr val="bg1"/>
          </a:solidFill>
          <a:ln w="9525">
            <a:noFill/>
            <a:miter lim="800000"/>
            <a:headEnd/>
            <a:tailEnd/>
          </a:ln>
        </p:spPr>
        <p:txBody>
          <a:bodyPr>
            <a:spAutoFit/>
          </a:bodyPr>
          <a:lstStyle/>
          <a:p>
            <a:pPr algn="ctr" eaLnBrk="0" hangingPunct="0">
              <a:lnSpc>
                <a:spcPts val="1125"/>
              </a:lnSpc>
              <a:spcBef>
                <a:spcPct val="50000"/>
              </a:spcBef>
              <a:buFontTx/>
              <a:buNone/>
            </a:pPr>
            <a:r>
              <a:rPr lang="en-US" sz="1600" i="0">
                <a:solidFill>
                  <a:schemeClr val="tx1"/>
                </a:solidFill>
                <a:latin typeface="Helvetica Neue" charset="0"/>
              </a:rPr>
              <a:t>New high-k scattering system for allowing </a:t>
            </a:r>
          </a:p>
          <a:p>
            <a:pPr algn="ctr" eaLnBrk="0" hangingPunct="0">
              <a:lnSpc>
                <a:spcPts val="1125"/>
              </a:lnSpc>
              <a:spcBef>
                <a:spcPct val="50000"/>
              </a:spcBef>
              <a:buFontTx/>
              <a:buNone/>
            </a:pPr>
            <a:r>
              <a:rPr lang="en-US" sz="1600" i="0">
                <a:solidFill>
                  <a:schemeClr val="tx1"/>
                </a:solidFill>
                <a:latin typeface="Helvetica Neue" charset="0"/>
              </a:rPr>
              <a:t>2-D k spectrum</a:t>
            </a:r>
            <a:endParaRPr lang="en-US">
              <a:solidFill>
                <a:srgbClr val="0000FF"/>
              </a:solidFill>
            </a:endParaRPr>
          </a:p>
        </p:txBody>
      </p:sp>
      <p:grpSp>
        <p:nvGrpSpPr>
          <p:cNvPr id="30743" name="Group 53"/>
          <p:cNvGrpSpPr>
            <a:grpSpLocks/>
          </p:cNvGrpSpPr>
          <p:nvPr/>
        </p:nvGrpSpPr>
        <p:grpSpPr bwMode="auto">
          <a:xfrm>
            <a:off x="3752850" y="2946400"/>
            <a:ext cx="5391150" cy="2806700"/>
            <a:chOff x="764359" y="766709"/>
            <a:chExt cx="8169912" cy="4254660"/>
          </a:xfrm>
        </p:grpSpPr>
        <p:pic>
          <p:nvPicPr>
            <p:cNvPr id="30753" name="Picture 57"/>
            <p:cNvPicPr>
              <a:picLocks noChangeAspect="1"/>
            </p:cNvPicPr>
            <p:nvPr/>
          </p:nvPicPr>
          <p:blipFill>
            <a:blip r:embed="rId5"/>
            <a:srcRect l="2196" r="2405"/>
            <a:stretch>
              <a:fillRect/>
            </a:stretch>
          </p:blipFill>
          <p:spPr bwMode="auto">
            <a:xfrm>
              <a:off x="5540874" y="766709"/>
              <a:ext cx="3393397" cy="4246193"/>
            </a:xfrm>
            <a:prstGeom prst="rect">
              <a:avLst/>
            </a:prstGeom>
            <a:noFill/>
            <a:ln w="9525">
              <a:noFill/>
              <a:miter lim="800000"/>
              <a:headEnd/>
              <a:tailEnd/>
            </a:ln>
          </p:spPr>
        </p:pic>
        <p:pic>
          <p:nvPicPr>
            <p:cNvPr id="30754" name="Picture 58"/>
            <p:cNvPicPr>
              <a:picLocks noChangeAspect="1"/>
            </p:cNvPicPr>
            <p:nvPr/>
          </p:nvPicPr>
          <p:blipFill>
            <a:blip r:embed="rId6"/>
            <a:srcRect/>
            <a:stretch>
              <a:fillRect/>
            </a:stretch>
          </p:blipFill>
          <p:spPr bwMode="auto">
            <a:xfrm>
              <a:off x="764359" y="967279"/>
              <a:ext cx="2160209" cy="4054090"/>
            </a:xfrm>
            <a:prstGeom prst="rect">
              <a:avLst/>
            </a:prstGeom>
            <a:noFill/>
            <a:ln w="9525">
              <a:noFill/>
              <a:miter lim="800000"/>
              <a:headEnd/>
              <a:tailEnd/>
            </a:ln>
          </p:spPr>
        </p:pic>
        <p:pic>
          <p:nvPicPr>
            <p:cNvPr id="30755" name="Picture 59"/>
            <p:cNvPicPr>
              <a:picLocks noChangeAspect="1"/>
            </p:cNvPicPr>
            <p:nvPr/>
          </p:nvPicPr>
          <p:blipFill>
            <a:blip r:embed="rId7"/>
            <a:srcRect/>
            <a:stretch>
              <a:fillRect/>
            </a:stretch>
          </p:blipFill>
          <p:spPr bwMode="auto">
            <a:xfrm>
              <a:off x="2835668" y="1168869"/>
              <a:ext cx="2705206" cy="3752919"/>
            </a:xfrm>
            <a:prstGeom prst="rect">
              <a:avLst/>
            </a:prstGeom>
            <a:noFill/>
            <a:ln w="9525">
              <a:noFill/>
              <a:miter lim="800000"/>
              <a:headEnd/>
              <a:tailEnd/>
            </a:ln>
          </p:spPr>
        </p:pic>
      </p:grpSp>
      <p:sp>
        <p:nvSpPr>
          <p:cNvPr id="30744" name="Text Box 58"/>
          <p:cNvSpPr txBox="1">
            <a:spLocks noChangeArrowheads="1"/>
          </p:cNvSpPr>
          <p:nvPr/>
        </p:nvSpPr>
        <p:spPr bwMode="auto">
          <a:xfrm>
            <a:off x="8382000" y="2692400"/>
            <a:ext cx="609600" cy="307975"/>
          </a:xfrm>
          <a:prstGeom prst="rect">
            <a:avLst/>
          </a:prstGeom>
          <a:solidFill>
            <a:srgbClr val="DBE396"/>
          </a:solidFill>
          <a:ln w="9525">
            <a:noFill/>
            <a:miter lim="800000"/>
            <a:headEnd/>
            <a:tailEnd/>
          </a:ln>
        </p:spPr>
        <p:txBody>
          <a:bodyPr>
            <a:spAutoFit/>
          </a:bodyPr>
          <a:lstStyle/>
          <a:p>
            <a:pPr eaLnBrk="0" hangingPunct="0">
              <a:spcBef>
                <a:spcPct val="0"/>
              </a:spcBef>
              <a:buFontTx/>
              <a:buNone/>
            </a:pPr>
            <a:r>
              <a:rPr lang="en-US" sz="1400" b="0" i="0">
                <a:solidFill>
                  <a:schemeClr val="tx1"/>
                </a:solidFill>
              </a:rPr>
              <a:t>UCD</a:t>
            </a:r>
          </a:p>
        </p:txBody>
      </p:sp>
      <p:sp>
        <p:nvSpPr>
          <p:cNvPr id="30745" name="Rectangle 1"/>
          <p:cNvSpPr>
            <a:spLocks noChangeArrowheads="1"/>
          </p:cNvSpPr>
          <p:nvPr/>
        </p:nvSpPr>
        <p:spPr bwMode="auto">
          <a:xfrm>
            <a:off x="3683000" y="2413000"/>
            <a:ext cx="5461000" cy="3289300"/>
          </a:xfrm>
          <a:prstGeom prst="rect">
            <a:avLst/>
          </a:prstGeom>
          <a:noFill/>
          <a:ln w="15875">
            <a:solidFill>
              <a:schemeClr val="tx1"/>
            </a:solidFill>
            <a:round/>
            <a:headEnd/>
            <a:tailEnd type="triangle" w="med" len="med"/>
          </a:ln>
        </p:spPr>
        <p:txBody>
          <a:bodyPr lIns="0" tIns="0" rIns="0" bIns="0"/>
          <a:lstStyle/>
          <a:p>
            <a:endParaRPr lang="en-US"/>
          </a:p>
        </p:txBody>
      </p:sp>
      <p:sp>
        <p:nvSpPr>
          <p:cNvPr id="30746" name="Rectangle 3"/>
          <p:cNvSpPr>
            <a:spLocks noChangeArrowheads="1"/>
          </p:cNvSpPr>
          <p:nvPr/>
        </p:nvSpPr>
        <p:spPr bwMode="auto">
          <a:xfrm>
            <a:off x="0" y="2400300"/>
            <a:ext cx="3619500" cy="3848100"/>
          </a:xfrm>
          <a:prstGeom prst="rect">
            <a:avLst/>
          </a:prstGeom>
          <a:noFill/>
          <a:ln w="15875">
            <a:solidFill>
              <a:schemeClr val="tx1"/>
            </a:solidFill>
            <a:round/>
            <a:headEnd/>
            <a:tailEnd type="triangle" w="med" len="med"/>
          </a:ln>
        </p:spPr>
        <p:txBody>
          <a:bodyPr lIns="0" tIns="0" rIns="0" bIns="0"/>
          <a:lstStyle/>
          <a:p>
            <a:endParaRPr lang="en-US"/>
          </a:p>
        </p:txBody>
      </p:sp>
      <p:sp>
        <p:nvSpPr>
          <p:cNvPr id="30747" name="TextBox 6"/>
          <p:cNvSpPr txBox="1">
            <a:spLocks noChangeArrowheads="1"/>
          </p:cNvSpPr>
          <p:nvPr/>
        </p:nvSpPr>
        <p:spPr bwMode="auto">
          <a:xfrm>
            <a:off x="3708400" y="5880100"/>
            <a:ext cx="5435600" cy="584200"/>
          </a:xfrm>
          <a:prstGeom prst="rect">
            <a:avLst/>
          </a:prstGeom>
          <a:noFill/>
          <a:ln w="9525">
            <a:solidFill>
              <a:srgbClr val="000000"/>
            </a:solidFill>
            <a:miter lim="800000"/>
            <a:headEnd/>
            <a:tailEnd/>
          </a:ln>
        </p:spPr>
        <p:txBody>
          <a:bodyPr>
            <a:spAutoFit/>
          </a:bodyPr>
          <a:lstStyle/>
          <a:p>
            <a:pPr>
              <a:buFontTx/>
              <a:buNone/>
            </a:pPr>
            <a:r>
              <a:rPr lang="en-US" sz="1600" i="0">
                <a:solidFill>
                  <a:schemeClr val="tx1"/>
                </a:solidFill>
              </a:rPr>
              <a:t>A 288 GHz polarimetry system for magnetic fluctuation measurements is being tested on DIII-D. </a:t>
            </a:r>
          </a:p>
        </p:txBody>
      </p:sp>
      <p:sp>
        <p:nvSpPr>
          <p:cNvPr id="30748" name="Text Box 58"/>
          <p:cNvSpPr txBox="1">
            <a:spLocks noChangeArrowheads="1"/>
          </p:cNvSpPr>
          <p:nvPr/>
        </p:nvSpPr>
        <p:spPr bwMode="auto">
          <a:xfrm>
            <a:off x="8382000" y="5892800"/>
            <a:ext cx="749300" cy="307975"/>
          </a:xfrm>
          <a:prstGeom prst="rect">
            <a:avLst/>
          </a:prstGeom>
          <a:solidFill>
            <a:srgbClr val="DBE396"/>
          </a:solidFill>
          <a:ln w="9525">
            <a:noFill/>
            <a:miter lim="800000"/>
            <a:headEnd/>
            <a:tailEnd/>
          </a:ln>
        </p:spPr>
        <p:txBody>
          <a:bodyPr>
            <a:spAutoFit/>
          </a:bodyPr>
          <a:lstStyle/>
          <a:p>
            <a:pPr eaLnBrk="0" hangingPunct="0">
              <a:spcBef>
                <a:spcPct val="0"/>
              </a:spcBef>
              <a:buFontTx/>
              <a:buNone/>
            </a:pPr>
            <a:r>
              <a:rPr lang="en-US" sz="1400" b="0" i="0">
                <a:solidFill>
                  <a:schemeClr val="tx1"/>
                </a:solidFill>
              </a:rPr>
              <a:t>UCLA</a:t>
            </a:r>
          </a:p>
        </p:txBody>
      </p:sp>
      <p:cxnSp>
        <p:nvCxnSpPr>
          <p:cNvPr id="30749" name="Curved Connector 2"/>
          <p:cNvCxnSpPr>
            <a:cxnSpLocks noChangeShapeType="1"/>
          </p:cNvCxnSpPr>
          <p:nvPr/>
        </p:nvCxnSpPr>
        <p:spPr bwMode="auto">
          <a:xfrm rot="16200000" flipH="1">
            <a:off x="3168650" y="1708150"/>
            <a:ext cx="177800" cy="177800"/>
          </a:xfrm>
          <a:prstGeom prst="curvedConnector3">
            <a:avLst>
              <a:gd name="adj1" fmla="val 50000"/>
            </a:avLst>
          </a:prstGeom>
          <a:noFill/>
          <a:ln w="12700">
            <a:solidFill>
              <a:schemeClr val="tx1"/>
            </a:solidFill>
            <a:prstDash val="sysDash"/>
            <a:round/>
            <a:headEnd/>
            <a:tailEnd/>
          </a:ln>
        </p:spPr>
      </p:cxnSp>
      <p:sp>
        <p:nvSpPr>
          <p:cNvPr id="30750" name="TextBox 3"/>
          <p:cNvSpPr txBox="1">
            <a:spLocks noChangeArrowheads="1"/>
          </p:cNvSpPr>
          <p:nvPr/>
        </p:nvSpPr>
        <p:spPr bwMode="auto">
          <a:xfrm>
            <a:off x="2425700" y="1663700"/>
            <a:ext cx="711200" cy="246063"/>
          </a:xfrm>
          <a:prstGeom prst="rect">
            <a:avLst/>
          </a:prstGeom>
          <a:noFill/>
          <a:ln w="9525">
            <a:noFill/>
            <a:miter lim="800000"/>
            <a:headEnd/>
            <a:tailEnd/>
          </a:ln>
        </p:spPr>
        <p:txBody>
          <a:bodyPr wrap="none">
            <a:spAutoFit/>
          </a:bodyPr>
          <a:lstStyle/>
          <a:p>
            <a:pPr>
              <a:buFontTx/>
              <a:buNone/>
            </a:pPr>
            <a:r>
              <a:rPr lang="en-US" sz="1000" i="0">
                <a:solidFill>
                  <a:schemeClr val="tx1"/>
                </a:solidFill>
              </a:rPr>
              <a:t>BES, pol</a:t>
            </a:r>
          </a:p>
        </p:txBody>
      </p:sp>
      <p:sp>
        <p:nvSpPr>
          <p:cNvPr id="30751" name="TextBox 55"/>
          <p:cNvSpPr txBox="1">
            <a:spLocks noChangeArrowheads="1"/>
          </p:cNvSpPr>
          <p:nvPr/>
        </p:nvSpPr>
        <p:spPr bwMode="auto">
          <a:xfrm>
            <a:off x="3390900" y="1663700"/>
            <a:ext cx="447675" cy="246063"/>
          </a:xfrm>
          <a:prstGeom prst="rect">
            <a:avLst/>
          </a:prstGeom>
          <a:noFill/>
          <a:ln w="9525">
            <a:noFill/>
            <a:miter lim="800000"/>
            <a:headEnd/>
            <a:tailEnd/>
          </a:ln>
        </p:spPr>
        <p:txBody>
          <a:bodyPr wrap="none">
            <a:spAutoFit/>
          </a:bodyPr>
          <a:lstStyle/>
          <a:p>
            <a:pPr>
              <a:buFontTx/>
              <a:buNone/>
            </a:pPr>
            <a:r>
              <a:rPr lang="en-US" sz="1000" i="0">
                <a:solidFill>
                  <a:schemeClr val="tx1"/>
                </a:solidFill>
              </a:rPr>
              <a:t>BES</a:t>
            </a:r>
          </a:p>
        </p:txBody>
      </p:sp>
      <p:sp>
        <p:nvSpPr>
          <p:cNvPr id="57" name="Slide Number Placeholder 3"/>
          <p:cNvSpPr>
            <a:spLocks noGrp="1"/>
          </p:cNvSpPr>
          <p:nvPr>
            <p:ph type="sldNum" sz="quarter" idx="12"/>
          </p:nvPr>
        </p:nvSpPr>
        <p:spPr>
          <a:xfrm>
            <a:off x="8467725" y="6600825"/>
            <a:ext cx="676275" cy="257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fld id="{1E3CABE8-3CE2-4B00-851C-C82C3BD54AA2}" type="slidenum">
              <a:rPr lang="en-US" sz="1000"/>
              <a:pPr/>
              <a:t>9</a:t>
            </a:fld>
            <a:endParaRPr lang="en-US" sz="100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a:ln>
              <a:noFill/>
            </a:ln>
            <a:solidFill>
              <a:srgbClr val="1822CD"/>
            </a:solidFill>
            <a:effectLst/>
            <a:latin typeface="Helvetica"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a:ln>
              <a:noFill/>
            </a:ln>
            <a:solidFill>
              <a:srgbClr val="1822CD"/>
            </a:solidFill>
            <a:effectLst/>
            <a:latin typeface="Helvetica"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20525</TotalTime>
  <Words>5360</Words>
  <Application>Microsoft Macintosh PowerPoint</Application>
  <PresentationFormat>On-screen Show (4:3)</PresentationFormat>
  <Paragraphs>1117</Paragraphs>
  <Slides>34</Slides>
  <Notes>22</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Blank Presentation</vt:lpstr>
      <vt:lpstr>PowerPoint Presentation</vt:lpstr>
      <vt:lpstr>PowerPoint Presentation</vt:lpstr>
      <vt:lpstr>PowerPoint Presentation</vt:lpstr>
      <vt:lpstr>PowerPoint Presentation</vt:lpstr>
      <vt:lpstr>PowerPoint Presentation</vt:lpstr>
      <vt:lpstr>NSTX-U diagnostics to be installed during first 2 years Half of NSTX-U Diagnostics Led by Collaborators</vt:lpstr>
      <vt:lpstr>NSTX-U facility/diagnostics port assignment  Port flanges designed and ordered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Masa Ono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Masa Ono</dc:creator>
  <cp:lastModifiedBy>Masayuki Ono</cp:lastModifiedBy>
  <cp:revision>420</cp:revision>
  <cp:lastPrinted>2013-04-09T12:42:18Z</cp:lastPrinted>
  <dcterms:created xsi:type="dcterms:W3CDTF">2012-03-14T17:52:13Z</dcterms:created>
  <dcterms:modified xsi:type="dcterms:W3CDTF">2013-04-09T16:52:42Z</dcterms:modified>
</cp:coreProperties>
</file>