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70"/>
  </p:notesMasterIdLst>
  <p:handoutMasterIdLst>
    <p:handoutMasterId r:id="rId71"/>
  </p:handoutMasterIdLst>
  <p:sldIdLst>
    <p:sldId id="1217" r:id="rId2"/>
    <p:sldId id="1556" r:id="rId3"/>
    <p:sldId id="1563" r:id="rId4"/>
    <p:sldId id="1605" r:id="rId5"/>
    <p:sldId id="1587" r:id="rId6"/>
    <p:sldId id="1606" r:id="rId7"/>
    <p:sldId id="1652" r:id="rId8"/>
    <p:sldId id="1653" r:id="rId9"/>
    <p:sldId id="1519" r:id="rId10"/>
    <p:sldId id="1649" r:id="rId11"/>
    <p:sldId id="1612" r:id="rId12"/>
    <p:sldId id="1526" r:id="rId13"/>
    <p:sldId id="1611" r:id="rId14"/>
    <p:sldId id="1650" r:id="rId15"/>
    <p:sldId id="1644" r:id="rId16"/>
    <p:sldId id="1645" r:id="rId17"/>
    <p:sldId id="1620" r:id="rId18"/>
    <p:sldId id="1651" r:id="rId19"/>
    <p:sldId id="1479" r:id="rId20"/>
    <p:sldId id="1641" r:id="rId21"/>
    <p:sldId id="1619" r:id="rId22"/>
    <p:sldId id="1623" r:id="rId23"/>
    <p:sldId id="1477" r:id="rId24"/>
    <p:sldId id="1642" r:id="rId25"/>
    <p:sldId id="1616" r:id="rId26"/>
    <p:sldId id="1481" r:id="rId27"/>
    <p:sldId id="1647" r:id="rId28"/>
    <p:sldId id="1638" r:id="rId29"/>
    <p:sldId id="1628" r:id="rId30"/>
    <p:sldId id="1631" r:id="rId31"/>
    <p:sldId id="1613" r:id="rId32"/>
    <p:sldId id="1491" r:id="rId33"/>
    <p:sldId id="1648" r:id="rId34"/>
    <p:sldId id="1532" r:id="rId35"/>
    <p:sldId id="1615" r:id="rId36"/>
    <p:sldId id="1630" r:id="rId37"/>
    <p:sldId id="1489" r:id="rId38"/>
    <p:sldId id="1482" r:id="rId39"/>
    <p:sldId id="1618" r:id="rId40"/>
    <p:sldId id="1617" r:id="rId41"/>
    <p:sldId id="1654" r:id="rId42"/>
    <p:sldId id="1484" r:id="rId43"/>
    <p:sldId id="1486" r:id="rId44"/>
    <p:sldId id="1584" r:id="rId45"/>
    <p:sldId id="1607" r:id="rId46"/>
    <p:sldId id="1608" r:id="rId47"/>
    <p:sldId id="1585" r:id="rId48"/>
    <p:sldId id="1586" r:id="rId49"/>
    <p:sldId id="1551" r:id="rId50"/>
    <p:sldId id="1657" r:id="rId51"/>
    <p:sldId id="1656" r:id="rId52"/>
    <p:sldId id="1554" r:id="rId53"/>
    <p:sldId id="1553" r:id="rId54"/>
    <p:sldId id="1406" r:id="rId55"/>
    <p:sldId id="1625" r:id="rId56"/>
    <p:sldId id="1626" r:id="rId57"/>
    <p:sldId id="1539" r:id="rId58"/>
    <p:sldId id="1639" r:id="rId59"/>
    <p:sldId id="1594" r:id="rId60"/>
    <p:sldId id="1640" r:id="rId61"/>
    <p:sldId id="1643" r:id="rId62"/>
    <p:sldId id="1408" r:id="rId63"/>
    <p:sldId id="1568" r:id="rId64"/>
    <p:sldId id="1576" r:id="rId65"/>
    <p:sldId id="1646" r:id="rId66"/>
    <p:sldId id="1633" r:id="rId67"/>
    <p:sldId id="1634" r:id="rId68"/>
    <p:sldId id="1635" r:id="rId69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146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293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44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586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5733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2879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026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172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ECFF"/>
    <a:srgbClr val="F8F8F8"/>
    <a:srgbClr val="0000FF"/>
    <a:srgbClr val="3366FF"/>
    <a:srgbClr val="00684F"/>
    <a:srgbClr val="008666"/>
    <a:srgbClr val="008080"/>
    <a:srgbClr val="009999"/>
    <a:srgbClr val="9A9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201" autoAdjust="0"/>
    <p:restoredTop sz="94600" autoAdjust="0"/>
  </p:normalViewPr>
  <p:slideViewPr>
    <p:cSldViewPr>
      <p:cViewPr>
        <p:scale>
          <a:sx n="100" d="100"/>
          <a:sy n="100" d="100"/>
        </p:scale>
        <p:origin x="-972" y="-7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76"/>
    </p:cViewPr>
  </p:sorterViewPr>
  <p:notesViewPr>
    <p:cSldViewPr>
      <p:cViewPr varScale="1">
        <p:scale>
          <a:sx n="98" d="100"/>
          <a:sy n="98" d="100"/>
        </p:scale>
        <p:origin x="-3540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vlad:three:Talks%20and%20Conferences:2014:PAC-35:materials:profiles.fnsf.summary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lad:three:Talks%20and%20Conferences:2014:PAC-35:materials:profiles.fnsf.summary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Outer target heat flux (MW/m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979158072701272"/>
          <c:y val="0.19111074657334501"/>
          <c:w val="0.60464887712911475"/>
          <c:h val="0.55696011956838698"/>
        </c:manualLayout>
      </c:layout>
      <c:scatterChart>
        <c:scatterStyle val="lineMarker"/>
        <c:varyColors val="0"/>
        <c:ser>
          <c:idx val="4"/>
          <c:order val="0"/>
          <c:tx>
            <c:v>SD: 0</c:v>
          </c:tx>
          <c:spPr>
            <a:ln>
              <a:solidFill>
                <a:srgbClr val="008000"/>
              </a:solidFill>
              <a:prstDash val="sysDash"/>
            </a:ln>
          </c:spPr>
          <c:marker>
            <c:spPr>
              <a:ln>
                <a:solidFill>
                  <a:srgbClr val="008000"/>
                </a:solidFill>
                <a:prstDash val="sysDash"/>
              </a:ln>
            </c:spPr>
          </c:marker>
          <c:xVal>
            <c:numRef>
              <c:f>'r06b.Ax'!$C$19:$C$30</c:f>
              <c:numCache>
                <c:formatCode>0.00E+00</c:formatCode>
                <c:ptCount val="12"/>
                <c:pt idx="0">
                  <c:v>-2.133</c:v>
                </c:pt>
                <c:pt idx="1">
                  <c:v>-1.5629999999999999</c:v>
                </c:pt>
                <c:pt idx="2">
                  <c:v>-0.95450000000000002</c:v>
                </c:pt>
                <c:pt idx="3">
                  <c:v>-0.30809999999999998</c:v>
                </c:pt>
                <c:pt idx="4">
                  <c:v>0.3584</c:v>
                </c:pt>
                <c:pt idx="5">
                  <c:v>1.0920000000000001</c:v>
                </c:pt>
                <c:pt idx="6">
                  <c:v>2.0339999999999998</c:v>
                </c:pt>
                <c:pt idx="7">
                  <c:v>3.375999999999999</c:v>
                </c:pt>
                <c:pt idx="8">
                  <c:v>5.3179999999999996</c:v>
                </c:pt>
                <c:pt idx="9">
                  <c:v>8.0830000000000002</c:v>
                </c:pt>
                <c:pt idx="10">
                  <c:v>11.91</c:v>
                </c:pt>
                <c:pt idx="11">
                  <c:v>17.059999999999999</c:v>
                </c:pt>
              </c:numCache>
            </c:numRef>
          </c:xVal>
          <c:yVal>
            <c:numRef>
              <c:f>'r06b.Ax'!$Q$19:$Q$30</c:f>
              <c:numCache>
                <c:formatCode>0.00E+00</c:formatCode>
                <c:ptCount val="12"/>
                <c:pt idx="0">
                  <c:v>1084000</c:v>
                </c:pt>
                <c:pt idx="1">
                  <c:v>2129000</c:v>
                </c:pt>
                <c:pt idx="2">
                  <c:v>4733000</c:v>
                </c:pt>
                <c:pt idx="3">
                  <c:v>10460000</c:v>
                </c:pt>
                <c:pt idx="4">
                  <c:v>22670000</c:v>
                </c:pt>
                <c:pt idx="5">
                  <c:v>14880000</c:v>
                </c:pt>
                <c:pt idx="6">
                  <c:v>9718000</c:v>
                </c:pt>
                <c:pt idx="7">
                  <c:v>7154000</c:v>
                </c:pt>
                <c:pt idx="8">
                  <c:v>5832000</c:v>
                </c:pt>
                <c:pt idx="9">
                  <c:v>4916000</c:v>
                </c:pt>
                <c:pt idx="10">
                  <c:v>4007000</c:v>
                </c:pt>
                <c:pt idx="11">
                  <c:v>3004000</c:v>
                </c:pt>
              </c:numCache>
            </c:numRef>
          </c:yVal>
          <c:smooth val="0"/>
        </c:ser>
        <c:ser>
          <c:idx val="2"/>
          <c:order val="1"/>
          <c:tx>
            <c:v>Super-SF</c:v>
          </c:tx>
          <c:spPr>
            <a:ln>
              <a:solidFill>
                <a:srgbClr val="3366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3366FF"/>
                </a:solidFill>
              </a:ln>
            </c:spPr>
          </c:marker>
          <c:xVal>
            <c:numRef>
              <c:f>'r02c.ssf'!$C$19:$C$30</c:f>
              <c:numCache>
                <c:formatCode>0.00E+00</c:formatCode>
                <c:ptCount val="12"/>
                <c:pt idx="0">
                  <c:v>-0.61499999999999999</c:v>
                </c:pt>
                <c:pt idx="1">
                  <c:v>-0.48230000000000001</c:v>
                </c:pt>
                <c:pt idx="2">
                  <c:v>-0.32069999999999999</c:v>
                </c:pt>
                <c:pt idx="3">
                  <c:v>-0.11609999999999999</c:v>
                </c:pt>
                <c:pt idx="4">
                  <c:v>0.13539999999999999</c:v>
                </c:pt>
                <c:pt idx="5">
                  <c:v>0.43740000000000001</c:v>
                </c:pt>
                <c:pt idx="6">
                  <c:v>0.83630000000000004</c:v>
                </c:pt>
                <c:pt idx="7">
                  <c:v>1.42</c:v>
                </c:pt>
                <c:pt idx="8">
                  <c:v>2.3239999999999998</c:v>
                </c:pt>
                <c:pt idx="9">
                  <c:v>3.7839999999999998</c:v>
                </c:pt>
                <c:pt idx="10">
                  <c:v>6.2430000000000003</c:v>
                </c:pt>
                <c:pt idx="11">
                  <c:v>10.63</c:v>
                </c:pt>
              </c:numCache>
            </c:numRef>
          </c:xVal>
          <c:yVal>
            <c:numRef>
              <c:f>'r02c.ssf'!$Q$19:$Q$30</c:f>
              <c:numCache>
                <c:formatCode>0.00E+00</c:formatCode>
                <c:ptCount val="12"/>
                <c:pt idx="0">
                  <c:v>4799000</c:v>
                </c:pt>
                <c:pt idx="1">
                  <c:v>4530000</c:v>
                </c:pt>
                <c:pt idx="2">
                  <c:v>4637000</c:v>
                </c:pt>
                <c:pt idx="3">
                  <c:v>4924000</c:v>
                </c:pt>
                <c:pt idx="4">
                  <c:v>5341000</c:v>
                </c:pt>
                <c:pt idx="5">
                  <c:v>5851000</c:v>
                </c:pt>
                <c:pt idx="6">
                  <c:v>6375000</c:v>
                </c:pt>
                <c:pt idx="7">
                  <c:v>6973000</c:v>
                </c:pt>
                <c:pt idx="8">
                  <c:v>7411000</c:v>
                </c:pt>
                <c:pt idx="9">
                  <c:v>6744000</c:v>
                </c:pt>
                <c:pt idx="10">
                  <c:v>3931000</c:v>
                </c:pt>
                <c:pt idx="11">
                  <c:v>1408000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718144"/>
        <c:axId val="148718720"/>
      </c:scatterChart>
      <c:valAx>
        <c:axId val="148718144"/>
        <c:scaling>
          <c:orientation val="minMax"/>
          <c:max val="36"/>
          <c:min val="-1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dirty="0"/>
                  <a:t>Distance</a:t>
                </a:r>
                <a:r>
                  <a:rPr lang="en-US" sz="1400" baseline="0" dirty="0"/>
                  <a:t> from </a:t>
                </a:r>
                <a:r>
                  <a:rPr lang="en-US" sz="1400" baseline="0" dirty="0" err="1"/>
                  <a:t>sep.</a:t>
                </a:r>
                <a:r>
                  <a:rPr lang="en-US" sz="1400" baseline="0" dirty="0"/>
                  <a:t> at target (cm)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100179730763266"/>
              <c:y val="0.89360654087037095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crossAx val="148718720"/>
        <c:crosses val="autoZero"/>
        <c:crossBetween val="midCat"/>
        <c:majorUnit val="10"/>
      </c:valAx>
      <c:valAx>
        <c:axId val="148718720"/>
        <c:scaling>
          <c:orientation val="minMax"/>
        </c:scaling>
        <c:delete val="1"/>
        <c:axPos val="l"/>
        <c:majorGridlines/>
        <c:numFmt formatCode="0.0E+00" sourceLinked="0"/>
        <c:majorTickMark val="none"/>
        <c:minorTickMark val="none"/>
        <c:tickLblPos val="nextTo"/>
        <c:crossAx val="148718144"/>
        <c:crossesAt val="-10"/>
        <c:crossBetween val="midCat"/>
      </c:valAx>
    </c:plotArea>
    <c:legend>
      <c:legendPos val="r"/>
      <c:layout>
        <c:manualLayout>
          <c:xMode val="edge"/>
          <c:yMode val="edge"/>
          <c:x val="0.53803114207934621"/>
          <c:y val="0.18900779346315724"/>
          <c:w val="0.27929611308806362"/>
          <c:h val="0.49513019312483603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r>
              <a:rPr lang="en-US" sz="1600" dirty="0"/>
              <a:t>,</a:t>
            </a:r>
            <a:r>
              <a:rPr lang="en-US" sz="1600" baseline="0" dirty="0"/>
              <a:t> o</a:t>
            </a:r>
            <a:r>
              <a:rPr lang="en-US" sz="1600" dirty="0"/>
              <a:t>uter target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4666614173228"/>
          <c:y val="0.19111074657334501"/>
          <c:w val="0.71789446445763261"/>
          <c:h val="0.55696011956838698"/>
        </c:manualLayout>
      </c:layout>
      <c:scatterChart>
        <c:scatterStyle val="lineMarker"/>
        <c:varyColors val="0"/>
        <c:ser>
          <c:idx val="4"/>
          <c:order val="0"/>
          <c:tx>
            <c:v>SD: 0</c:v>
          </c:tx>
          <c:spPr>
            <a:ln>
              <a:solidFill>
                <a:srgbClr val="008000"/>
              </a:solidFill>
              <a:prstDash val="sysDash"/>
            </a:ln>
          </c:spPr>
          <c:marker>
            <c:spPr>
              <a:ln>
                <a:solidFill>
                  <a:srgbClr val="008000"/>
                </a:solidFill>
                <a:prstDash val="sysDash"/>
              </a:ln>
            </c:spPr>
          </c:marker>
          <c:xVal>
            <c:numRef>
              <c:f>'[profiles.fnsf.summary2.xlsx]r06b.Ax'!$C$19:$C$30</c:f>
              <c:numCache>
                <c:formatCode>0.00E+00</c:formatCode>
                <c:ptCount val="12"/>
                <c:pt idx="0">
                  <c:v>-2.133</c:v>
                </c:pt>
                <c:pt idx="1">
                  <c:v>-1.5629999999999999</c:v>
                </c:pt>
                <c:pt idx="2">
                  <c:v>-0.95450000000000002</c:v>
                </c:pt>
                <c:pt idx="3">
                  <c:v>-0.30809999999999998</c:v>
                </c:pt>
                <c:pt idx="4">
                  <c:v>0.3584</c:v>
                </c:pt>
                <c:pt idx="5">
                  <c:v>1.0920000000000001</c:v>
                </c:pt>
                <c:pt idx="6">
                  <c:v>2.0339999999999998</c:v>
                </c:pt>
                <c:pt idx="7">
                  <c:v>3.375999999999999</c:v>
                </c:pt>
                <c:pt idx="8">
                  <c:v>5.3179999999999996</c:v>
                </c:pt>
                <c:pt idx="9">
                  <c:v>8.0830000000000002</c:v>
                </c:pt>
                <c:pt idx="10">
                  <c:v>11.91</c:v>
                </c:pt>
                <c:pt idx="11">
                  <c:v>17.059999999999999</c:v>
                </c:pt>
              </c:numCache>
            </c:numRef>
          </c:xVal>
          <c:yVal>
            <c:numRef>
              <c:f>'[profiles.fnsf.summary2.xlsx]r06b.Ax'!$G$6:$G$17</c:f>
              <c:numCache>
                <c:formatCode>0.00E+00</c:formatCode>
                <c:ptCount val="12"/>
                <c:pt idx="0">
                  <c:v>10.61</c:v>
                </c:pt>
                <c:pt idx="1">
                  <c:v>15.22</c:v>
                </c:pt>
                <c:pt idx="2">
                  <c:v>26.12</c:v>
                </c:pt>
                <c:pt idx="3">
                  <c:v>64.69</c:v>
                </c:pt>
                <c:pt idx="4">
                  <c:v>245.5</c:v>
                </c:pt>
                <c:pt idx="5">
                  <c:v>231.9</c:v>
                </c:pt>
                <c:pt idx="6">
                  <c:v>219.5</c:v>
                </c:pt>
                <c:pt idx="7">
                  <c:v>207.4</c:v>
                </c:pt>
                <c:pt idx="8">
                  <c:v>194.8</c:v>
                </c:pt>
                <c:pt idx="9">
                  <c:v>181.2</c:v>
                </c:pt>
                <c:pt idx="10">
                  <c:v>166.2</c:v>
                </c:pt>
                <c:pt idx="11">
                  <c:v>150.6</c:v>
                </c:pt>
              </c:numCache>
            </c:numRef>
          </c:yVal>
          <c:smooth val="0"/>
        </c:ser>
        <c:ser>
          <c:idx val="2"/>
          <c:order val="1"/>
          <c:tx>
            <c:v>Super-SF</c:v>
          </c:tx>
          <c:spPr>
            <a:ln>
              <a:solidFill>
                <a:srgbClr val="3366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3366FF"/>
                </a:solidFill>
              </a:ln>
            </c:spPr>
          </c:marker>
          <c:xVal>
            <c:numRef>
              <c:f>'[profiles.fnsf.summary2.xlsx]r02c.ssf'!$C$19:$C$30</c:f>
              <c:numCache>
                <c:formatCode>0.00E+00</c:formatCode>
                <c:ptCount val="12"/>
                <c:pt idx="0">
                  <c:v>-0.61499999999999999</c:v>
                </c:pt>
                <c:pt idx="1">
                  <c:v>-0.48230000000000001</c:v>
                </c:pt>
                <c:pt idx="2">
                  <c:v>-0.32069999999999999</c:v>
                </c:pt>
                <c:pt idx="3">
                  <c:v>-0.11609999999999999</c:v>
                </c:pt>
                <c:pt idx="4">
                  <c:v>0.13539999999999999</c:v>
                </c:pt>
                <c:pt idx="5">
                  <c:v>0.43740000000000001</c:v>
                </c:pt>
                <c:pt idx="6">
                  <c:v>0.83630000000000004</c:v>
                </c:pt>
                <c:pt idx="7">
                  <c:v>1.42</c:v>
                </c:pt>
                <c:pt idx="8">
                  <c:v>2.3239999999999998</c:v>
                </c:pt>
                <c:pt idx="9">
                  <c:v>3.7839999999999998</c:v>
                </c:pt>
                <c:pt idx="10">
                  <c:v>6.2430000000000003</c:v>
                </c:pt>
                <c:pt idx="11">
                  <c:v>10.63</c:v>
                </c:pt>
              </c:numCache>
            </c:numRef>
          </c:xVal>
          <c:yVal>
            <c:numRef>
              <c:f>'[profiles.fnsf.summary2.xlsx]r02c.ssf'!$G$19:$G$30</c:f>
              <c:numCache>
                <c:formatCode>0.00E+00</c:formatCode>
                <c:ptCount val="12"/>
                <c:pt idx="0">
                  <c:v>1.5089999999999999</c:v>
                </c:pt>
                <c:pt idx="1">
                  <c:v>1.4019999999999999</c:v>
                </c:pt>
                <c:pt idx="2">
                  <c:v>1.411</c:v>
                </c:pt>
                <c:pt idx="3">
                  <c:v>1.4630000000000001</c:v>
                </c:pt>
                <c:pt idx="4">
                  <c:v>1.5449999999999999</c:v>
                </c:pt>
                <c:pt idx="5">
                  <c:v>1.6459999999999999</c:v>
                </c:pt>
                <c:pt idx="6">
                  <c:v>1.7649999999999999</c:v>
                </c:pt>
                <c:pt idx="7">
                  <c:v>1.956</c:v>
                </c:pt>
                <c:pt idx="8">
                  <c:v>2.4820000000000002</c:v>
                </c:pt>
                <c:pt idx="9">
                  <c:v>4.93</c:v>
                </c:pt>
                <c:pt idx="10">
                  <c:v>15.07</c:v>
                </c:pt>
                <c:pt idx="11">
                  <c:v>24.78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720448"/>
        <c:axId val="148721024"/>
      </c:scatterChart>
      <c:valAx>
        <c:axId val="148720448"/>
        <c:scaling>
          <c:orientation val="minMax"/>
          <c:max val="36"/>
          <c:min val="-1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300"/>
                </a:pPr>
                <a:r>
                  <a:rPr lang="en-US" sz="1300"/>
                  <a:t>Distance</a:t>
                </a:r>
                <a:r>
                  <a:rPr lang="en-US" sz="1300" baseline="0"/>
                  <a:t> from sep. at target (cm)</a:t>
                </a:r>
                <a:endParaRPr lang="en-US" sz="1300"/>
              </a:p>
            </c:rich>
          </c:tx>
          <c:layout>
            <c:manualLayout>
              <c:xMode val="edge"/>
              <c:yMode val="edge"/>
              <c:x val="0.14670963508593701"/>
              <c:y val="0.89354881043095402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crossAx val="148721024"/>
        <c:crosses val="autoZero"/>
        <c:crossBetween val="midCat"/>
        <c:majorUnit val="10"/>
      </c:valAx>
      <c:valAx>
        <c:axId val="148721024"/>
        <c:scaling>
          <c:logBase val="10"/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48720448"/>
        <c:crossesAt val="-10"/>
        <c:crossBetween val="midCat"/>
      </c:valAx>
    </c:plotArea>
    <c:plotVisOnly val="1"/>
    <c:dispBlanksAs val="gap"/>
    <c:showDLblsOverMax val="0"/>
  </c:chart>
  <c:spPr>
    <a:ln>
      <a:prstDash val="solid"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0.53748</cdr:x>
      <cdr:y>0.58312</cdr:y>
    </cdr:from>
    <cdr:to>
      <cdr:x>0.85768</cdr:x>
      <cdr:y>0.76286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2329" y="1447800"/>
          <a:ext cx="1371586" cy="44627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tIns="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400" b="1" i="0" dirty="0" smtClean="0">
              <a:solidFill>
                <a:srgbClr val="3366FF"/>
              </a:solidFill>
              <a:latin typeface="Arial Narrow" panose="020B0606020202030204" pitchFamily="34" charset="0"/>
            </a:rPr>
            <a:t>Super-X / SFD – </a:t>
          </a:r>
          <a:r>
            <a:rPr lang="en-US" sz="1200" b="1" i="0" dirty="0" smtClean="0">
              <a:solidFill>
                <a:srgbClr val="3366FF"/>
              </a:solidFill>
              <a:latin typeface="Arial Narrow" panose="020B0606020202030204" pitchFamily="34" charset="0"/>
            </a:rPr>
            <a:t>“Super-snowflake”</a:t>
          </a:r>
        </a:p>
      </cdr:txBody>
    </cdr:sp>
  </cdr:relSizeAnchor>
  <cdr:relSizeAnchor xmlns:cdr="http://schemas.openxmlformats.org/drawingml/2006/chartDrawing">
    <cdr:from>
      <cdr:x>0.53748</cdr:x>
      <cdr:y>0.30691</cdr:y>
    </cdr:from>
    <cdr:to>
      <cdr:x>0.86762</cdr:x>
      <cdr:y>0.43087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302329" y="762000"/>
          <a:ext cx="1414164" cy="3077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i="0" dirty="0" smtClean="0">
              <a:solidFill>
                <a:srgbClr val="00684F"/>
              </a:solidFill>
              <a:latin typeface="Arial Narrow" panose="020B0606020202030204" pitchFamily="34" charset="0"/>
            </a:rPr>
            <a:t>Standard </a:t>
          </a:r>
          <a:r>
            <a:rPr lang="en-US" sz="1400" b="1" i="0" dirty="0" err="1" smtClean="0">
              <a:solidFill>
                <a:srgbClr val="00684F"/>
              </a:solidFill>
              <a:latin typeface="Arial Narrow" panose="020B0606020202030204" pitchFamily="34" charset="0"/>
            </a:rPr>
            <a:t>divertor</a:t>
          </a:r>
          <a:endParaRPr lang="en-US" sz="1400" b="1" i="0" dirty="0" smtClean="0">
            <a:solidFill>
              <a:srgbClr val="00684F"/>
            </a:solidFill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0.64422</cdr:x>
      <cdr:y>0.24552</cdr:y>
    </cdr:from>
    <cdr:to>
      <cdr:x>0.76874</cdr:x>
      <cdr:y>0.33759</cdr:y>
    </cdr:to>
    <cdr:sp macro="" textlink="">
      <cdr:nvSpPr>
        <cdr:cNvPr id="4" name="Rectangle 3"/>
        <cdr:cNvSpPr/>
      </cdr:nvSpPr>
      <cdr:spPr bwMode="auto">
        <a:xfrm xmlns:a="http://schemas.openxmlformats.org/drawingml/2006/main">
          <a:off x="2759529" y="609600"/>
          <a:ext cx="533385" cy="22859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5875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0" tIns="0" rIns="0" bIns="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0.64422</cdr:x>
      <cdr:y>0.49105</cdr:y>
    </cdr:from>
    <cdr:to>
      <cdr:x>0.80432</cdr:x>
      <cdr:y>0.58312</cdr:y>
    </cdr:to>
    <cdr:sp macro="" textlink="">
      <cdr:nvSpPr>
        <cdr:cNvPr id="5" name="Rectangle 4"/>
        <cdr:cNvSpPr/>
      </cdr:nvSpPr>
      <cdr:spPr bwMode="auto">
        <a:xfrm xmlns:a="http://schemas.openxmlformats.org/drawingml/2006/main">
          <a:off x="2759529" y="1219200"/>
          <a:ext cx="685793" cy="22859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5875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 xmlns:a="http://schemas.openxmlformats.org/drawingml/2006/main"/>
      </cdr:spPr>
      <cdr:txBody>
        <a:bodyPr xmlns:a="http://schemas.openxmlformats.org/drawingml/2006/main" vert="horz" wrap="square" lIns="0" tIns="0" rIns="0" bIns="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0.05866</cdr:x>
      <cdr:y>0.67519</cdr:y>
    </cdr:from>
    <cdr:to>
      <cdr:x>0.12834</cdr:x>
      <cdr:y>0.81155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1253" y="1676400"/>
          <a:ext cx="298476" cy="33856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600" b="1" i="0" dirty="0" smtClean="0">
              <a:solidFill>
                <a:schemeClr val="tx1"/>
              </a:solidFill>
            </a:rPr>
            <a:t>0</a:t>
          </a:r>
        </a:p>
      </cdr:txBody>
    </cdr:sp>
  </cdr:relSizeAnchor>
  <cdr:relSizeAnchor xmlns:cdr="http://schemas.openxmlformats.org/drawingml/2006/chartDrawing">
    <cdr:from>
      <cdr:x>0.03209</cdr:x>
      <cdr:y>0.49105</cdr:y>
    </cdr:from>
    <cdr:to>
      <cdr:x>0.12834</cdr:x>
      <cdr:y>0.62741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7440" y="1219200"/>
          <a:ext cx="412289" cy="33856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i="0" dirty="0" smtClean="0">
              <a:solidFill>
                <a:schemeClr val="tx1"/>
              </a:solidFill>
            </a:rPr>
            <a:t>10</a:t>
          </a:r>
        </a:p>
      </cdr:txBody>
    </cdr:sp>
  </cdr:relSizeAnchor>
  <cdr:relSizeAnchor xmlns:cdr="http://schemas.openxmlformats.org/drawingml/2006/chartDrawing">
    <cdr:from>
      <cdr:x>0.03209</cdr:x>
      <cdr:y>0.24552</cdr:y>
    </cdr:from>
    <cdr:to>
      <cdr:x>0.12834</cdr:x>
      <cdr:y>0.38188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37440" y="609600"/>
          <a:ext cx="412289" cy="33856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i="0" dirty="0" smtClean="0">
              <a:solidFill>
                <a:schemeClr val="tx1"/>
              </a:solidFill>
            </a:rPr>
            <a:t>20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A8B76E-066F-4F1C-9F3C-7B0A59AF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94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92420B3-3334-4F22-B057-47A19851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11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4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4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5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008D5-44D2-47AC-B613-7D6CD12137F8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BBEC555B-BE4B-4732-A13C-DB6CE139686C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27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33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8799A-FB87-4C13-9D31-4F50004B8D3F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44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45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46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47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50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2EBBE-8452-4571-BF25-2AC175F9E190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residual</a:t>
            </a:r>
            <a:r>
              <a:rPr lang="en-US" baseline="0" dirty="0" smtClean="0"/>
              <a:t> stress important, will need to revisit experimental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6A612-AFB2-4C5D-BFBB-9501C177198A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27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4AC124D5-C5A3-42E2-85EF-8EB45415088C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65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0FA7E-0704-48A2-8C0D-E299BD23DD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09443" indent="-272863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09145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52803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1964611" indent="-218290" eaLnBrk="0" hangingPunct="0"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401192" indent="-21829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837772" indent="-21829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274352" indent="-21829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710932" indent="-21829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085C15D2-64CA-4227-B373-D6A469EFBE1D}" type="slidenum">
              <a:rPr lang="en-US" altLang="en-US" sz="1200" b="0" i="0">
                <a:solidFill>
                  <a:schemeClr val="tx1"/>
                </a:solidFill>
                <a:latin typeface="Arial" pitchFamily="34" charset="0"/>
              </a:rPr>
              <a:pPr eaLnBrk="1" hangingPunct="1"/>
              <a:t>7</a:t>
            </a:fld>
            <a:endParaRPr lang="en-US" altLang="en-US" sz="1200" b="0" i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13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14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D4E9781-BCA3-844E-99C8-5627513FA9A3}" type="slidenum">
              <a:rPr lang="en-US"/>
              <a:pPr/>
              <a:t>20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7B4-D649-4CF1-B631-CCD81F4E6D6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8C4AE-92B7-4C19-B49F-F57CACBC011B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latin typeface="Helvetic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latin typeface="Helvetic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F9D09-F653-429E-96EA-8CC00E398878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92EA-3211-41DA-874E-4E33D0390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1E6F0EA-879E-4F7F-B436-B9F3E0F7D7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1" name="Picture 1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2052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3" name="Picture 1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578601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1"/>
            <a:ext cx="793750" cy="18466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0" i="1" dirty="0">
                <a:solidFill>
                  <a:srgbClr val="171FC7"/>
                </a:solidFill>
                <a:effectLst/>
                <a:latin typeface="Helvetica" pitchFamily="-128" charset="0"/>
                <a:cs typeface="Arial" pitchFamily="34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18A822BA-1D52-441A-ACBD-39114DA4C037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6629401"/>
            <a:ext cx="5486400" cy="215431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800" i="0" dirty="0" smtClean="0">
                <a:solidFill>
                  <a:srgbClr val="3333CC"/>
                </a:solidFill>
              </a:rPr>
              <a:t>FES </a:t>
            </a:r>
            <a:r>
              <a:rPr lang="en-US" sz="800" i="0" dirty="0">
                <a:solidFill>
                  <a:srgbClr val="3333CC"/>
                </a:solidFill>
              </a:rPr>
              <a:t>BPM </a:t>
            </a:r>
            <a:r>
              <a:rPr lang="en-US" sz="800" i="0" dirty="0" smtClean="0">
                <a:solidFill>
                  <a:srgbClr val="3333CC"/>
                </a:solidFill>
              </a:rPr>
              <a:t>for FY2017 FWP</a:t>
            </a:r>
            <a:r>
              <a:rPr lang="en-US" sz="800" i="0" baseline="0" dirty="0" smtClean="0">
                <a:solidFill>
                  <a:srgbClr val="3333CC"/>
                </a:solidFill>
              </a:rPr>
              <a:t> </a:t>
            </a:r>
            <a:r>
              <a:rPr lang="en-US" sz="800" i="0" dirty="0" smtClean="0">
                <a:solidFill>
                  <a:srgbClr val="3333CC"/>
                </a:solidFill>
              </a:rPr>
              <a:t>– NSTX-U Program </a:t>
            </a:r>
            <a:endParaRPr lang="en-US" sz="800" i="0" dirty="0">
              <a:solidFill>
                <a:srgbClr val="3333C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  <p:sldLayoutId id="2147483651" r:id="rId4"/>
    <p:sldLayoutId id="2147483658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d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.jpeg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3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algn="ctr" eaLnBrk="0" hangingPunct="0">
              <a:defRPr/>
            </a:pPr>
            <a:r>
              <a:rPr lang="en-US" sz="3200" i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t>NSTX-U Research Plans for FY2015-17</a:t>
            </a:r>
            <a:endParaRPr lang="en-US" sz="3200" i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70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 smtClean="0">
                <a:solidFill>
                  <a:schemeClr val="tx1"/>
                </a:solidFill>
                <a:latin typeface="Arial" charset="0"/>
              </a:rPr>
              <a:t>J. Menard, M. Ono - PPPL</a:t>
            </a:r>
          </a:p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For the NSTX-U Research Team</a:t>
            </a:r>
            <a:endParaRPr lang="en-US" sz="1600" b="0" dirty="0" smtClean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1"/>
            <a:ext cx="5715000" cy="92333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FY2017 FES Budget Planning Meeting</a:t>
            </a:r>
          </a:p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Germantown, MD</a:t>
            </a:r>
          </a:p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March 24, 2015</a:t>
            </a: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9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02276"/>
            <a:ext cx="1295400" cy="432712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18" tIns="45709" rIns="91418" bIns="45709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Culham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Sci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Ctr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 dirty="0">
                <a:solidFill>
                  <a:srgbClr val="FF0000"/>
                </a:solidFill>
                <a:latin typeface="Arial" charset="0"/>
              </a:rPr>
              <a:t>Inst for </a:t>
            </a:r>
            <a:r>
              <a:rPr lang="en-US" sz="800" dirty="0" err="1">
                <a:solidFill>
                  <a:srgbClr val="FF0000"/>
                </a:solidFill>
                <a:latin typeface="Arial" charset="0"/>
              </a:rPr>
              <a:t>Nucl</a:t>
            </a:r>
            <a:r>
              <a:rPr lang="en-US" sz="800" dirty="0">
                <a:solidFill>
                  <a:srgbClr val="FF0000"/>
                </a:solidFill>
                <a:latin typeface="Arial" charset="0"/>
              </a:rPr>
              <a:t>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Ioffe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Chonbuk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Natl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Seoul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Natl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ENEA,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Frascati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CEA,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Cadarache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IPP,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Jülich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IPP,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Garching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1"/>
            <a:ext cx="1257300" cy="47405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Coll</a:t>
            </a:r>
            <a:r>
              <a:rPr lang="en-US" sz="900" dirty="0">
                <a:solidFill>
                  <a:srgbClr val="0000FF"/>
                </a:solidFill>
                <a:latin typeface="Arial" charset="0"/>
              </a:rPr>
              <a:t>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CompX</a:t>
            </a:r>
            <a:endParaRPr lang="en-US" sz="900" dirty="0">
              <a:solidFill>
                <a:srgbClr val="0000FF"/>
              </a:solidFill>
              <a:latin typeface="Arial" charset="0"/>
            </a:endParaRP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4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New NSTX-U Science organizational structure for 2015: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 Science Groups, 9 Topical Science Groups, 1 Task Force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0600" y="5943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12 collaborating institutions engaged in NSTX-U science program leadership </a:t>
            </a:r>
            <a:endParaRPr lang="en-US" sz="20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" y="1066800"/>
            <a:ext cx="899436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962400" y="47244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Each TSG will have a leader, deputy, theory rep, </a:t>
            </a:r>
            <a:r>
              <a:rPr lang="en-US" sz="20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and at least 1 university rep to enhance university participation</a:t>
            </a:r>
            <a:endParaRPr lang="en-US" sz="20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4267200" y="4343401"/>
            <a:ext cx="116905" cy="3809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7772400" y="4533902"/>
            <a:ext cx="457201" cy="14096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en-US" sz="2800" dirty="0" smtClean="0"/>
              <a:t>Operations goals for first 2 run-months of FY15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0013" cy="5638800"/>
          </a:xfrm>
        </p:spPr>
        <p:txBody>
          <a:bodyPr/>
          <a:lstStyle/>
          <a:p>
            <a:r>
              <a:rPr lang="en-US" altLang="en-US" dirty="0" smtClean="0"/>
              <a:t>Machine Commissioning ~1 month (run weeks 1-4) </a:t>
            </a:r>
          </a:p>
          <a:p>
            <a:pPr lvl="1"/>
            <a:r>
              <a:rPr lang="en-US" altLang="en-US" dirty="0" smtClean="0"/>
              <a:t>Develop basic breakdown, current ramp, shape/position control, diverted plasmas, H-mode access, basic fuelling optimizations</a:t>
            </a:r>
          </a:p>
          <a:p>
            <a:pPr lvl="1"/>
            <a:r>
              <a:rPr lang="en-US" altLang="en-US" dirty="0" smtClean="0"/>
              <a:t>Goal: 1 MA, 0.5 T, NBI-heated H-mode (i.e. ~NSTX fiducial levels)</a:t>
            </a:r>
          </a:p>
          <a:p>
            <a:pPr lvl="1"/>
            <a:r>
              <a:rPr lang="en-US" altLang="en-US" dirty="0" smtClean="0"/>
              <a:t>Diagnostic commissioning</a:t>
            </a:r>
          </a:p>
          <a:p>
            <a:pPr lvl="1"/>
            <a:r>
              <a:rPr lang="en-US" altLang="en-US" dirty="0" err="1" smtClean="0"/>
              <a:t>Boronized</a:t>
            </a:r>
            <a:r>
              <a:rPr lang="en-US" altLang="en-US" dirty="0" smtClean="0"/>
              <a:t> PFCs</a:t>
            </a:r>
          </a:p>
          <a:p>
            <a:pPr lvl="1"/>
            <a:r>
              <a:rPr lang="en-US" altLang="en-US" dirty="0" smtClean="0"/>
              <a:t>Mostly </a:t>
            </a:r>
            <a:r>
              <a:rPr lang="en-US" altLang="en-US" dirty="0" err="1" smtClean="0"/>
              <a:t>eXperimental</a:t>
            </a:r>
            <a:r>
              <a:rPr lang="en-US" altLang="en-US" dirty="0" smtClean="0"/>
              <a:t> Machine Proposals (XMPs)</a:t>
            </a:r>
          </a:p>
          <a:p>
            <a:endParaRPr lang="en-US" altLang="en-US" sz="1400" dirty="0" smtClean="0"/>
          </a:p>
          <a:p>
            <a:r>
              <a:rPr lang="en-US" altLang="en-US" dirty="0" smtClean="0"/>
              <a:t>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Month of Science Campaign (run weeks 5-8)</a:t>
            </a:r>
          </a:p>
          <a:p>
            <a:pPr lvl="1"/>
            <a:r>
              <a:rPr lang="en-US" altLang="en-US" dirty="0" err="1" smtClean="0"/>
              <a:t>Boronized</a:t>
            </a:r>
            <a:r>
              <a:rPr lang="en-US" altLang="en-US" dirty="0" smtClean="0"/>
              <a:t> PFCs, possibly begin lithium coatings</a:t>
            </a:r>
          </a:p>
          <a:p>
            <a:pPr lvl="1"/>
            <a:r>
              <a:rPr lang="en-US" altLang="en-US" dirty="0" smtClean="0"/>
              <a:t>Operations and basic profile diagnostics, neutron rate,…</a:t>
            </a:r>
          </a:p>
          <a:p>
            <a:pPr lvl="1"/>
            <a:r>
              <a:rPr lang="en-US" altLang="en-US" dirty="0" smtClean="0"/>
              <a:t>Operation up to 1.4 MA and 0.65 T, 2 seconds</a:t>
            </a:r>
          </a:p>
          <a:p>
            <a:pPr lvl="1"/>
            <a:r>
              <a:rPr lang="en-US" altLang="en-US" dirty="0" smtClean="0"/>
              <a:t>6 beam sources up to 90 kV</a:t>
            </a:r>
          </a:p>
          <a:p>
            <a:pPr lvl="1"/>
            <a:r>
              <a:rPr lang="en-US" altLang="en-US" dirty="0" smtClean="0"/>
              <a:t>HHFW available for commissioning</a:t>
            </a:r>
          </a:p>
          <a:p>
            <a:pPr lvl="1"/>
            <a:r>
              <a:rPr lang="en-US" altLang="en-US" b="1" dirty="0" smtClean="0">
                <a:solidFill>
                  <a:srgbClr val="FF0000"/>
                </a:solidFill>
              </a:rPr>
              <a:t>Begin early critical XPs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Overview of FY2015-17 NSTX-U research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638800"/>
          </a:xfrm>
        </p:spPr>
        <p:txBody>
          <a:bodyPr rIns="0"/>
          <a:lstStyle/>
          <a:p>
            <a:r>
              <a:rPr lang="en-US" dirty="0" smtClean="0"/>
              <a:t>FY2015</a:t>
            </a:r>
          </a:p>
          <a:p>
            <a:pPr marL="519113" lvl="1" indent="-341313"/>
            <a:r>
              <a:rPr lang="en-US" dirty="0" smtClean="0"/>
              <a:t>Obtain first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795338" lvl="2" indent="-225425"/>
            <a:r>
              <a:rPr lang="en-US" sz="2000" dirty="0" smtClean="0"/>
              <a:t>Re-establish sustained low l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 / high-</a:t>
            </a:r>
            <a:r>
              <a:rPr lang="en-US" sz="2000" dirty="0" smtClean="0">
                <a:latin typeface="Symbol" pitchFamily="18" charset="2"/>
              </a:rPr>
              <a:t>k</a:t>
            </a:r>
            <a:r>
              <a:rPr lang="en-US" sz="2000" dirty="0" smtClean="0"/>
              <a:t> operation above no-wall limit</a:t>
            </a:r>
          </a:p>
          <a:p>
            <a:pPr marL="795338" lvl="2" indent="-225425"/>
            <a:r>
              <a:rPr lang="en-US" sz="2000" dirty="0" smtClean="0"/>
              <a:t>Study thermal confinement, pedestal structure, SOL widths</a:t>
            </a:r>
          </a:p>
          <a:p>
            <a:pPr marL="795338" lvl="2" indent="-225425"/>
            <a:r>
              <a:rPr lang="en-US" sz="2000" dirty="0" smtClean="0"/>
              <a:t>Assess current-drive, fast-ion instabilities from new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NBI</a:t>
            </a:r>
          </a:p>
          <a:p>
            <a:endParaRPr lang="en-US" sz="500" dirty="0" smtClean="0"/>
          </a:p>
          <a:p>
            <a:r>
              <a:rPr lang="en-US" dirty="0" smtClean="0"/>
              <a:t>FY2016</a:t>
            </a:r>
            <a:endParaRPr lang="en-US" dirty="0"/>
          </a:p>
          <a:p>
            <a:pPr marL="519113" lvl="1" indent="-341313"/>
            <a:r>
              <a:rPr lang="en-US" dirty="0" smtClean="0"/>
              <a:t>Extend NSTX-U performance to full field, current (1T, 2MA)</a:t>
            </a:r>
          </a:p>
          <a:p>
            <a:pPr marL="919117" lvl="2" indent="-341313"/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19113" lvl="1" indent="-341313"/>
            <a:r>
              <a:rPr lang="en-US" dirty="0" smtClean="0"/>
              <a:t>Access full non-inductive, test small current over-drive</a:t>
            </a:r>
          </a:p>
          <a:p>
            <a:pPr marL="519113" lvl="1" indent="-341313"/>
            <a:r>
              <a:rPr lang="en-US" dirty="0" smtClean="0"/>
              <a:t>First data with 2D high-k scattering, high-Z tiles</a:t>
            </a:r>
          </a:p>
          <a:p>
            <a:pPr marL="119110" indent="-341313"/>
            <a:r>
              <a:rPr lang="en-US" dirty="0" smtClean="0"/>
              <a:t>FY2017</a:t>
            </a:r>
          </a:p>
          <a:p>
            <a:pPr marL="519113" lvl="1" indent="-341313"/>
            <a:r>
              <a:rPr lang="en-US" sz="1800" dirty="0" smtClean="0"/>
              <a:t>Study low-Z and high-Z impurity transport</a:t>
            </a:r>
          </a:p>
          <a:p>
            <a:pPr marL="519113" lvl="1" indent="-341313"/>
            <a:r>
              <a:rPr lang="en-US" sz="1800" dirty="0" smtClean="0"/>
              <a:t>Assess causes of core electron thermal transport (micro-instability vs. *AE)</a:t>
            </a:r>
          </a:p>
          <a:p>
            <a:pPr marL="519113" lvl="1" indent="-341313"/>
            <a:r>
              <a:rPr lang="en-US" sz="1800" dirty="0" smtClean="0"/>
              <a:t>Test advanced q profile and rotation profile control</a:t>
            </a:r>
          </a:p>
          <a:p>
            <a:pPr marL="519113" lvl="1" indent="-341313"/>
            <a:r>
              <a:rPr lang="en-US" sz="1800" dirty="0" smtClean="0"/>
              <a:t>Assess CHI plasma current start-up performance</a:t>
            </a:r>
          </a:p>
          <a:p>
            <a:pPr marL="119110" indent="-341313"/>
            <a:endParaRPr lang="en-US" sz="2800" dirty="0"/>
          </a:p>
          <a:p>
            <a:pPr marL="519113" lvl="1" indent="-341313"/>
            <a:endParaRPr lang="en-US" sz="2400" dirty="0" smtClean="0"/>
          </a:p>
          <a:p>
            <a:pPr marL="519113" lvl="1" indent="-341313"/>
            <a:endParaRPr lang="en-US" sz="2400" dirty="0"/>
          </a:p>
          <a:p>
            <a:pPr marL="288971" lvl="1" indent="-173038">
              <a:lnSpc>
                <a:spcPct val="85000"/>
              </a:lnSpc>
            </a:pPr>
            <a:endParaRPr 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8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800" i="0" dirty="0"/>
              <a:t>FY15-17 planned research supports </a:t>
            </a:r>
            <a:br>
              <a:rPr lang="en-US" sz="2800" i="0" dirty="0"/>
            </a:br>
            <a:r>
              <a:rPr lang="en-US" sz="2800" i="0" dirty="0"/>
              <a:t>5 highest priority goals of NSTX-U 5 year plan:</a:t>
            </a:r>
            <a:endParaRPr lang="en-US" sz="2800" i="0" kern="0" dirty="0" smtClean="0">
              <a:solidFill>
                <a:schemeClr val="tx1"/>
              </a:solidFill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838200" y="1905143"/>
            <a:ext cx="7543800" cy="434325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Explore unique ST parameter regimes to advance predictive capability - for ITER and </a:t>
            </a: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beyond</a:t>
            </a:r>
          </a:p>
          <a:p>
            <a:pPr marL="515937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Reduced </a:t>
            </a:r>
            <a:r>
              <a:rPr lang="en-US" sz="1800" b="0" i="0" kern="0" dirty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* + high-</a:t>
            </a:r>
            <a:r>
              <a:rPr lang="en-US" sz="1800" b="0" i="0" kern="0" dirty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b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 + varied 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q and rotation to extend understanding</a:t>
            </a:r>
            <a:endParaRPr lang="en-US" sz="1800" b="0" i="0" kern="0" dirty="0">
              <a:solidFill>
                <a:schemeClr val="accent2"/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1050" i="0" kern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solutions for PMI challenge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High-flux-expansion snowflake/X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+ radiative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detachment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Assess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high-Z PFCs + liquid Li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as integrated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PMI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solution</a:t>
            </a:r>
            <a:endParaRPr lang="en-US" sz="1800" b="0" i="0" kern="0" dirty="0">
              <a:solidFill>
                <a:schemeClr val="accent6"/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i="0" kern="0" dirty="0" smtClean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ST </a:t>
            </a: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for FNSF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100% non-inductive sustainment at FNSF normalized performance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Develop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and understand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non-inductive start-up, ramp-up/overdrive</a:t>
            </a:r>
            <a:endParaRPr lang="en-US" sz="1600" b="0" i="0" kern="0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13</a:t>
            </a:fld>
            <a:endParaRPr lang="en-US" sz="900" smtClean="0"/>
          </a:p>
        </p:txBody>
      </p:sp>
      <p:sp>
        <p:nvSpPr>
          <p:cNvPr id="6" name="TextBox 5"/>
          <p:cNvSpPr txBox="1"/>
          <p:nvPr/>
        </p:nvSpPr>
        <p:spPr>
          <a:xfrm>
            <a:off x="838200" y="1213991"/>
            <a:ext cx="91440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8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R1#-#</a:t>
            </a:r>
            <a:endParaRPr lang="en-US" sz="18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905000" y="1398657"/>
            <a:ext cx="457200" cy="4792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438400" y="1044714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+mn-lt"/>
              </a:rPr>
              <a:t>Purple boxes indicate Research milestone year and number in this presentation and FWP</a:t>
            </a:r>
            <a:endParaRPr lang="en-US" sz="20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837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8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800" i="0" dirty="0"/>
              <a:t>FY15-17 planned research supports </a:t>
            </a:r>
            <a:br>
              <a:rPr lang="en-US" sz="2800" i="0" dirty="0"/>
            </a:br>
            <a:r>
              <a:rPr lang="en-US" sz="2800" i="0" dirty="0"/>
              <a:t>5 highest priority goals of NSTX-U 5 year plan:</a:t>
            </a:r>
            <a:endParaRPr lang="en-US" sz="2800" i="0" kern="0" dirty="0" smtClean="0">
              <a:solidFill>
                <a:schemeClr val="tx1"/>
              </a:solidFill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1524000" y="1905143"/>
            <a:ext cx="7543800" cy="434325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Explore unique ST parameter regimes to advance predictive capability - for ITER and </a:t>
            </a: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beyond</a:t>
            </a:r>
          </a:p>
          <a:p>
            <a:pPr marL="515937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Reduced </a:t>
            </a:r>
            <a:r>
              <a:rPr lang="en-US" sz="1800" b="0" i="0" kern="0" dirty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* + high-</a:t>
            </a:r>
            <a:r>
              <a:rPr lang="en-US" sz="1800" b="0" i="0" kern="0" dirty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b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 + varied 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q and rotation to extend understanding</a:t>
            </a:r>
            <a:endParaRPr lang="en-US" sz="1800" b="0" i="0" kern="0" dirty="0">
              <a:solidFill>
                <a:schemeClr val="accent2"/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1050" i="0" kern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Develop </a:t>
            </a:r>
            <a:r>
              <a:rPr lang="en-US" sz="2400" i="0" kern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solutions for PMI challenge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High-flux-expansion snowflake/X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+ radiative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detachment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Assess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high-Z PFCs + liquid Li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as integrated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PMI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solution</a:t>
            </a:r>
            <a:endParaRPr lang="en-US" sz="1800" b="0" i="0" kern="0" dirty="0">
              <a:solidFill>
                <a:schemeClr val="bg1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i="0" kern="0" dirty="0" smtClean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Advance </a:t>
            </a:r>
            <a:r>
              <a:rPr lang="en-US" sz="2400" i="0" kern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ST </a:t>
            </a: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for FNSF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100% non-inductive sustainment at FNSF normalized performance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Develop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and understand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non-inductive start-up, ramp-up/overdrive</a:t>
            </a:r>
            <a:endParaRPr lang="en-US" sz="1600" b="0" i="0" kern="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14</a:t>
            </a:fld>
            <a:endParaRPr lang="en-US" sz="900" smtClean="0"/>
          </a:p>
        </p:txBody>
      </p:sp>
      <p:sp>
        <p:nvSpPr>
          <p:cNvPr id="2" name="Pentagon 1"/>
          <p:cNvSpPr/>
          <p:nvPr/>
        </p:nvSpPr>
        <p:spPr bwMode="auto">
          <a:xfrm>
            <a:off x="76200" y="1912762"/>
            <a:ext cx="1371600" cy="1744838"/>
          </a:xfrm>
          <a:prstGeom prst="homePlate">
            <a:avLst>
              <a:gd name="adj" fmla="val 1384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i="0" dirty="0" smtClean="0">
                <a:solidFill>
                  <a:schemeClr val="tx1"/>
                </a:solidFill>
                <a:latin typeface="Helvetica" pitchFamily="-128" charset="0"/>
              </a:rPr>
              <a:t>Core Science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-128" charset="0"/>
            </a:endParaRP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elvetica" pitchFamily="-128" charset="0"/>
              </a:rPr>
              <a:t>Macroscopic Stability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i="0" dirty="0" smtClean="0">
                <a:solidFill>
                  <a:srgbClr val="C00000"/>
                </a:solidFill>
                <a:latin typeface="Helvetica" pitchFamily="-128" charset="0"/>
              </a:rPr>
              <a:t>Transport and Turbulence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i="0" dirty="0" smtClean="0">
                <a:solidFill>
                  <a:srgbClr val="C00000"/>
                </a:solidFill>
                <a:latin typeface="Helvetica" pitchFamily="-128" charset="0"/>
              </a:rPr>
              <a:t>Energetic Particles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Kinetic stability theory and comparison to NSTX is setting the stage for practical use in NSTX-U for disruption avoidance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946773"/>
            <a:ext cx="3886199" cy="243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68275" lvl="1" indent="-168275">
              <a:buFont typeface="Arial" panose="020B0604020202020204" pitchFamily="34" charset="0"/>
              <a:buChar char="•"/>
            </a:pPr>
            <a:r>
              <a:rPr lang="en-US" b="0" i="0" dirty="0" smtClean="0"/>
              <a:t>Moving </a:t>
            </a:r>
            <a:r>
              <a:rPr lang="en-US" b="0" i="0" dirty="0"/>
              <a:t>kinetic RWM stability theory from </a:t>
            </a:r>
            <a:r>
              <a:rPr lang="en-US" b="0" i="0" dirty="0" smtClean="0"/>
              <a:t>successful theory/experiment comparison                                              to actual implementation</a:t>
            </a:r>
            <a:endParaRPr lang="en-US" b="0" i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3"/>
          <a:stretch/>
        </p:blipFill>
        <p:spPr bwMode="auto">
          <a:xfrm>
            <a:off x="7237748" y="1515064"/>
            <a:ext cx="1920765" cy="20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17" b="16194"/>
          <a:stretch/>
        </p:blipFill>
        <p:spPr bwMode="auto">
          <a:xfrm>
            <a:off x="6803602" y="1515062"/>
            <a:ext cx="434146" cy="174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90" y="1418522"/>
            <a:ext cx="2785610" cy="184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" y="2283193"/>
            <a:ext cx="4038596" cy="161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6075" lvl="2" indent="-177800">
              <a:buFont typeface="Arial" panose="020B0604020202020204" pitchFamily="34" charset="0"/>
              <a:buChar char="‒"/>
            </a:pPr>
            <a:r>
              <a:rPr lang="en-US" sz="1600" b="0" i="0" dirty="0" smtClean="0"/>
              <a:t>MISK (</a:t>
            </a:r>
            <a:r>
              <a:rPr lang="en-US" sz="1600" b="0" i="0" dirty="0" err="1" smtClean="0"/>
              <a:t>perturbative</a:t>
            </a:r>
            <a:r>
              <a:rPr lang="en-US" sz="1600" b="0" i="0" dirty="0" smtClean="0"/>
              <a:t>) benchmarked </a:t>
            </a:r>
            <a:r>
              <a:rPr lang="en-US" sz="1600" b="0" i="0" dirty="0"/>
              <a:t>with other leading codes</a:t>
            </a:r>
          </a:p>
          <a:p>
            <a:pPr marL="346075" lvl="2" indent="-177800">
              <a:buFont typeface="Arial" panose="020B0604020202020204" pitchFamily="34" charset="0"/>
              <a:buChar char="‒"/>
            </a:pPr>
            <a:r>
              <a:rPr lang="en-US" sz="1600" b="0" i="0" dirty="0"/>
              <a:t>A simplified </a:t>
            </a:r>
            <a:r>
              <a:rPr lang="en-US" sz="1600" b="0" i="0" dirty="0" smtClean="0"/>
              <a:t>model based on these results will </a:t>
            </a:r>
            <a:r>
              <a:rPr lang="en-US" sz="1600" b="0" i="0" dirty="0"/>
              <a:t>be implemented in </a:t>
            </a:r>
            <a:r>
              <a:rPr lang="en-US" sz="1600" b="0" i="0" dirty="0" smtClean="0"/>
              <a:t>NSTX-U </a:t>
            </a:r>
            <a:r>
              <a:rPr lang="en-US" sz="1600" b="0" i="0" dirty="0"/>
              <a:t>disruption avoidance algorithm</a:t>
            </a:r>
          </a:p>
          <a:p>
            <a:pPr lvl="1">
              <a:buFont typeface="Arial" panose="020B0604020202020204" pitchFamily="34" charset="0"/>
              <a:buChar char="‒"/>
            </a:pPr>
            <a:endParaRPr lang="en-US" b="0" i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389648" y="1143000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Growth rate vs. </a:t>
            </a:r>
            <a:r>
              <a:rPr lang="el-GR" sz="1600" b="0" i="0" u="sng" kern="0" dirty="0" smtClean="0"/>
              <a:t>ω</a:t>
            </a:r>
            <a:r>
              <a:rPr lang="en-US" sz="1600" b="0" i="0" u="sng" kern="0" baseline="-25000" dirty="0" smtClean="0"/>
              <a:t>E</a:t>
            </a:r>
            <a:r>
              <a:rPr lang="en-US" sz="1600" b="0" i="0" u="sng" kern="0" dirty="0" smtClean="0"/>
              <a:t> for ITER case</a:t>
            </a:r>
            <a:endParaRPr lang="en-US" b="0" i="0" u="sng" kern="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676571" y="914400"/>
            <a:ext cx="2496456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b="0" i="0" u="sng" kern="0" dirty="0" smtClean="0"/>
              <a:t>Instability measure (RFA) vs. exp. </a:t>
            </a:r>
            <a:r>
              <a:rPr lang="el-GR" sz="1600" b="0" i="0" u="sng" kern="0" dirty="0"/>
              <a:t>ω</a:t>
            </a:r>
            <a:r>
              <a:rPr lang="en-US" sz="1600" b="0" i="0" u="sng" kern="0" baseline="-25000" dirty="0" smtClean="0"/>
              <a:t>E</a:t>
            </a:r>
            <a:r>
              <a:rPr lang="en-US" sz="1600" b="0" i="0" u="sng" kern="0" dirty="0" smtClean="0"/>
              <a:t> for NSTX</a:t>
            </a:r>
            <a:endParaRPr lang="en-US" b="0" i="0" u="sng" kern="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440" y="4319414"/>
            <a:ext cx="4865786" cy="101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68275" lvl="1" indent="-168275">
              <a:buFont typeface="Arial" panose="020B0604020202020204" pitchFamily="34" charset="0"/>
              <a:buChar char="•"/>
            </a:pPr>
            <a:r>
              <a:rPr lang="en-US" b="0" i="0" dirty="0" smtClean="0"/>
              <a:t>Ideal Wall Mode </a:t>
            </a:r>
            <a:r>
              <a:rPr lang="en-US" b="0" i="0" dirty="0"/>
              <a:t>destabilization by rotational shear </a:t>
            </a:r>
            <a:r>
              <a:rPr lang="en-US" b="0" i="0" dirty="0" smtClean="0"/>
              <a:t>vs. stabilization </a:t>
            </a:r>
            <a:r>
              <a:rPr lang="en-US" b="0" i="0" dirty="0"/>
              <a:t>by </a:t>
            </a:r>
            <a:r>
              <a:rPr lang="en-US" b="0" i="0" dirty="0" smtClean="0"/>
              <a:t>kinetic effects explained with MARS-K </a:t>
            </a:r>
            <a:endParaRPr lang="en-US" b="0" i="0" dirty="0"/>
          </a:p>
        </p:txBody>
      </p:sp>
      <p:grpSp>
        <p:nvGrpSpPr>
          <p:cNvPr id="9" name="Group 8"/>
          <p:cNvGrpSpPr/>
          <p:nvPr/>
        </p:nvGrpSpPr>
        <p:grpSpPr>
          <a:xfrm>
            <a:off x="4724400" y="3657600"/>
            <a:ext cx="4326710" cy="2893020"/>
            <a:chOff x="4390570" y="3717290"/>
            <a:chExt cx="4326710" cy="289302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1"/>
            <a:stretch/>
          </p:blipFill>
          <p:spPr bwMode="auto">
            <a:xfrm>
              <a:off x="4390571" y="3731436"/>
              <a:ext cx="4114800" cy="234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707"/>
            <a:stretch/>
          </p:blipFill>
          <p:spPr bwMode="auto">
            <a:xfrm>
              <a:off x="4390570" y="6264155"/>
              <a:ext cx="4318135" cy="28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8"/>
            <a:stretch/>
          </p:blipFill>
          <p:spPr bwMode="auto">
            <a:xfrm>
              <a:off x="4876800" y="3717290"/>
              <a:ext cx="3840480" cy="2546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45094" y="6271756"/>
              <a:ext cx="409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i="0" dirty="0" smtClean="0">
                  <a:solidFill>
                    <a:schemeClr val="tx1"/>
                  </a:solidFill>
                </a:rPr>
                <a:t>β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N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40598" y="6169689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err="1" smtClean="0">
                  <a:solidFill>
                    <a:schemeClr val="tx1"/>
                  </a:solidFill>
                </a:rPr>
                <a:t>exp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-2434" y="5369583"/>
            <a:ext cx="4345834" cy="84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4488" lvl="2" indent="-176213">
              <a:buFontTx/>
              <a:buChar char="‒"/>
            </a:pPr>
            <a:r>
              <a:rPr lang="en-US" sz="1600" b="0" i="0" dirty="0" smtClean="0"/>
              <a:t>Also may </a:t>
            </a:r>
            <a:r>
              <a:rPr lang="en-US" sz="1600" b="0" i="0" dirty="0"/>
              <a:t>help </a:t>
            </a:r>
            <a:r>
              <a:rPr lang="en-US" sz="1600" b="0" i="0" dirty="0" smtClean="0"/>
              <a:t>explain low-density/ramp-up </a:t>
            </a:r>
            <a:r>
              <a:rPr lang="en-US" sz="1600" b="0" i="0" dirty="0"/>
              <a:t>disruptions in NSTX in prep for low </a:t>
            </a:r>
            <a:r>
              <a:rPr lang="el-GR" sz="1600" b="0" i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1600" b="0" i="0" dirty="0" smtClean="0"/>
              <a:t> operation (fast ions important)</a:t>
            </a:r>
            <a:endParaRPr lang="en-US" b="0" i="0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80366" y="6212067"/>
            <a:ext cx="87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tx1"/>
                </a:solidFill>
              </a:rPr>
              <a:t>PRL 2014</a:t>
            </a:r>
          </a:p>
        </p:txBody>
      </p:sp>
    </p:spTree>
    <p:extLst>
      <p:ext uri="{BB962C8B-B14F-4D97-AF65-F5344CB8AC3E}">
        <p14:creationId xmlns:p14="http://schemas.microsoft.com/office/powerpoint/2010/main" val="15715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13" y="1267361"/>
            <a:ext cx="1986163" cy="208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76136" y="928807"/>
            <a:ext cx="1184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</a:rPr>
              <a:t>NCC design </a:t>
            </a:r>
            <a:r>
              <a:rPr lang="en-US" b="0" i="0" dirty="0" smtClean="0">
                <a:solidFill>
                  <a:srgbClr val="FF0000"/>
                </a:solidFill>
              </a:rPr>
              <a:t>(on passive        plates)</a:t>
            </a: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8" name="Content Placeholder 29"/>
          <p:cNvSpPr>
            <a:spLocks noGrp="1"/>
          </p:cNvSpPr>
          <p:nvPr>
            <p:ph sz="half" idx="1"/>
          </p:nvPr>
        </p:nvSpPr>
        <p:spPr>
          <a:xfrm>
            <a:off x="-1" y="1038147"/>
            <a:ext cx="6399803" cy="245288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 smtClean="0"/>
              <a:t>NCC designed with multiple physics metrics for: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error field, RWM, rotation control by NTV, RMP</a:t>
            </a:r>
          </a:p>
          <a:p>
            <a:pPr marL="457200" lvl="1"/>
            <a:r>
              <a:rPr lang="en-US" sz="1500" dirty="0" smtClean="0"/>
              <a:t>Analysis updated with IPEC-PENT and more NSTX-U targets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Non-axisymmetric control coils (NCC) (incremental) </a:t>
            </a:r>
            <a:br>
              <a:rPr lang="en-US" dirty="0" smtClean="0"/>
            </a:br>
            <a:r>
              <a:rPr lang="en-US" dirty="0" smtClean="0"/>
              <a:t>will enhance </a:t>
            </a:r>
            <a:r>
              <a:rPr lang="en-US" dirty="0"/>
              <a:t>physics studies and control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9012436" y="1267361"/>
            <a:ext cx="0" cy="678911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7168600" y="1458506"/>
            <a:ext cx="123929" cy="29381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943148" y="959584"/>
            <a:ext cx="122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accent2"/>
                </a:solidFill>
              </a:rPr>
              <a:t>Existing coils</a:t>
            </a:r>
            <a:endParaRPr lang="en-US" sz="1400" b="0" i="0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97336" y="3491029"/>
            <a:ext cx="394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0" dirty="0" smtClean="0"/>
              <a:t>PPPL Theory Partnership, JRT-14</a:t>
            </a:r>
            <a:endParaRPr lang="en-US" sz="1400" i="0" dirty="0"/>
          </a:p>
        </p:txBody>
      </p:sp>
      <p:sp>
        <p:nvSpPr>
          <p:cNvPr id="30" name="Content Placeholder 29"/>
          <p:cNvSpPr txBox="1">
            <a:spLocks/>
          </p:cNvSpPr>
          <p:nvPr/>
        </p:nvSpPr>
        <p:spPr bwMode="auto">
          <a:xfrm>
            <a:off x="-1" y="2310194"/>
            <a:ext cx="6499382" cy="96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/>
              <a:t>Utilizing </a:t>
            </a:r>
            <a:r>
              <a:rPr lang="en-US" sz="2000" b="0" i="0" kern="0" dirty="0" err="1"/>
              <a:t>stellarator</a:t>
            </a:r>
            <a:r>
              <a:rPr lang="en-US" sz="2000" b="0" i="0" kern="0" dirty="0"/>
              <a:t> optimization tools </a:t>
            </a:r>
            <a:r>
              <a:rPr lang="en-US" sz="2000" b="0" i="0" kern="0" dirty="0" smtClean="0"/>
              <a:t>for NCC design</a:t>
            </a:r>
          </a:p>
          <a:p>
            <a:pPr marL="460375" lvl="1" indent="-292100"/>
            <a:r>
              <a:rPr lang="en-US" sz="1600" b="0" i="0" kern="0" dirty="0" smtClean="0"/>
              <a:t>The IPECOPT code developed (from STELLOPT) to </a:t>
            </a:r>
            <a:r>
              <a:rPr lang="en-US" sz="1600" b="0" i="0" kern="0" dirty="0"/>
              <a:t>optimize IPEC equilibrium for core and edge NTV </a:t>
            </a:r>
            <a:r>
              <a:rPr lang="en-US" sz="1600" b="0" i="0" kern="0" dirty="0" smtClean="0"/>
              <a:t>Torque</a:t>
            </a:r>
            <a:endParaRPr lang="en-US" sz="1600" b="0" i="0" kern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79880" y="3614182"/>
            <a:ext cx="8964396" cy="2934760"/>
            <a:chOff x="79880" y="3614182"/>
            <a:chExt cx="8964396" cy="293476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/>
            <a:srcRect t="33159"/>
            <a:stretch/>
          </p:blipFill>
          <p:spPr>
            <a:xfrm>
              <a:off x="4251668" y="4140381"/>
              <a:ext cx="4792608" cy="240255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32" y="3936702"/>
              <a:ext cx="4767751" cy="255024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880" y="4577607"/>
              <a:ext cx="492443" cy="943720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en-US" sz="2000" i="0" dirty="0" smtClean="0">
                  <a:solidFill>
                    <a:schemeClr val="tx1"/>
                  </a:solidFill>
                </a:rPr>
                <a:t>Torque</a:t>
              </a:r>
              <a:endParaRPr lang="en-US" sz="2000" i="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989052" y="6317744"/>
              <a:ext cx="484428" cy="22348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221825" y="6310496"/>
              <a:ext cx="725474" cy="13548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87824" y="6271943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Rho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05607" y="3614182"/>
              <a:ext cx="1677659" cy="21289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V="1">
              <a:off x="2227093" y="4577607"/>
              <a:ext cx="17343" cy="135848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7913667" y="5296719"/>
              <a:ext cx="2213" cy="785891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 rot="16200000">
              <a:off x="1296003" y="5016194"/>
              <a:ext cx="1576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Optimized for core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57" name="Picture 56" descr="Screen Shot 2014-06-03 at 11.43.25 A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180" y="4158008"/>
              <a:ext cx="924745" cy="99668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99802" y="4834603"/>
              <a:ext cx="1987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Optimized for 0.5&lt;</a:t>
              </a:r>
              <a:r>
                <a:rPr lang="en-US" dirty="0" err="1" smtClean="0">
                  <a:solidFill>
                    <a:srgbClr val="000000"/>
                  </a:solidFill>
                </a:rPr>
                <a:t>Ψ</a:t>
              </a:r>
              <a:r>
                <a:rPr lang="en-US" dirty="0">
                  <a:solidFill>
                    <a:srgbClr val="000000"/>
                  </a:solidFill>
                </a:rPr>
                <a:t>&lt;</a:t>
              </a:r>
              <a:r>
                <a:rPr lang="en-US" dirty="0" smtClean="0">
                  <a:solidFill>
                    <a:srgbClr val="000000"/>
                  </a:solidFill>
                </a:rPr>
                <a:t>0.9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4868183" y="4140381"/>
              <a:ext cx="3746825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Rectangle 60"/>
            <p:cNvSpPr/>
            <p:nvPr/>
          </p:nvSpPr>
          <p:spPr bwMode="auto">
            <a:xfrm>
              <a:off x="6482702" y="6296641"/>
              <a:ext cx="725474" cy="13548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99381" y="6255615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Rho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529786" y="3862582"/>
              <a:ext cx="6025773" cy="22205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i="0" dirty="0" smtClean="0">
                  <a:solidFill>
                    <a:srgbClr val="FF0000"/>
                  </a:solidFill>
                  <a:latin typeface="Helvetica" pitchFamily="-128" charset="0"/>
                </a:rPr>
                <a:t>Examples </a:t>
              </a:r>
              <a:r>
                <a:rPr lang="en-US" i="0" dirty="0">
                  <a:solidFill>
                    <a:srgbClr val="FF0000"/>
                  </a:solidFill>
                  <a:latin typeface="Helvetica" pitchFamily="-128" charset="0"/>
                </a:rPr>
                <a:t>of initial IPECOPT NTV torque profile localization optimization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-128" charset="0"/>
              </a:endParaRPr>
            </a:p>
          </p:txBody>
        </p:sp>
        <p:pic>
          <p:nvPicPr>
            <p:cNvPr id="28" name="Picture 27" descr="Screen Shot 2014-06-03 at 12.41.26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69" y="4170309"/>
              <a:ext cx="873231" cy="9466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12335" y="4154121"/>
              <a:ext cx="633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</a:rPr>
                <a:t>n</a:t>
              </a:r>
              <a:r>
                <a:rPr lang="en-US" sz="2000" i="0" dirty="0" smtClean="0">
                  <a:solidFill>
                    <a:srgbClr val="FF0000"/>
                  </a:solidFill>
                </a:rPr>
                <a:t>=3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66512" y="4184156"/>
              <a:ext cx="633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 smtClean="0">
                  <a:solidFill>
                    <a:srgbClr val="FF0000"/>
                  </a:solidFill>
                </a:rPr>
                <a:t>n=1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47875" y="4797542"/>
              <a:ext cx="636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Iteration count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Down Arrow 10"/>
          <p:cNvSpPr/>
          <p:nvPr/>
        </p:nvSpPr>
        <p:spPr bwMode="auto">
          <a:xfrm>
            <a:off x="2667000" y="3200400"/>
            <a:ext cx="733019" cy="598406"/>
          </a:xfrm>
          <a:prstGeom prst="downArrow">
            <a:avLst>
              <a:gd name="adj1" fmla="val 74949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of VDEs have begun using M3D-C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31652"/>
            <a:ext cx="8839200" cy="1125748"/>
          </a:xfrm>
        </p:spPr>
        <p:txBody>
          <a:bodyPr/>
          <a:lstStyle/>
          <a:p>
            <a:r>
              <a:rPr lang="en-US" sz="2000" dirty="0" smtClean="0"/>
              <a:t>Initial simulations from 2D low resolution calculation</a:t>
            </a:r>
          </a:p>
          <a:p>
            <a:pPr lvl="1"/>
            <a:r>
              <a:rPr lang="en-US" sz="1800" dirty="0" smtClean="0"/>
              <a:t>Benchmark against earlier TSC results</a:t>
            </a:r>
          </a:p>
          <a:p>
            <a:r>
              <a:rPr lang="en-US" sz="2000" dirty="0" smtClean="0"/>
              <a:t>New capability is finite thickness wall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800" y="2525212"/>
            <a:ext cx="6253400" cy="2805112"/>
            <a:chOff x="847725" y="2692400"/>
            <a:chExt cx="7902575" cy="35448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8675" y="2703513"/>
              <a:ext cx="1571625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77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79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54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02288" y="2703513"/>
              <a:ext cx="1571625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879600" y="26924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(a)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5200" y="27051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(b)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2700" y="27178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(c)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80200" y="27305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(d)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29600" y="27178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(e)</a:t>
              </a:r>
              <a:endParaRPr lang="en-US" dirty="0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2451100"/>
            <a:ext cx="1433864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924800" y="1371600"/>
            <a:ext cx="121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 halo currents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001000" y="1993900"/>
            <a:ext cx="3048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96200" y="5791200"/>
            <a:ext cx="76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Jardin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00200" y="2133600"/>
            <a:ext cx="367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Toroidal Current Density Evolution</a:t>
            </a:r>
            <a:endParaRPr lang="en-US" sz="1800" b="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5505271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sng" dirty="0" smtClean="0">
                <a:solidFill>
                  <a:srgbClr val="008080"/>
                </a:solidFill>
              </a:rPr>
              <a:t>Future work: </a:t>
            </a:r>
            <a:r>
              <a:rPr lang="en-US" sz="2000" b="0" i="0" dirty="0" smtClean="0">
                <a:solidFill>
                  <a:srgbClr val="008080"/>
                </a:solidFill>
              </a:rPr>
              <a:t>Extend </a:t>
            </a:r>
            <a:r>
              <a:rPr lang="en-US" sz="2000" b="0" i="0" dirty="0">
                <a:solidFill>
                  <a:srgbClr val="008080"/>
                </a:solidFill>
              </a:rPr>
              <a:t>to 3D and realistic </a:t>
            </a:r>
            <a:r>
              <a:rPr lang="en-US" sz="2000" b="0" i="0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h</a:t>
            </a:r>
            <a:r>
              <a:rPr lang="en-US" sz="2000" b="0" i="0" baseline="-25000" dirty="0" smtClean="0">
                <a:solidFill>
                  <a:srgbClr val="008080"/>
                </a:solidFill>
              </a:rPr>
              <a:t> </a:t>
            </a:r>
            <a:r>
              <a:rPr lang="en-US" sz="2000" b="0" i="0" dirty="0" smtClean="0">
                <a:solidFill>
                  <a:srgbClr val="008080"/>
                </a:solidFill>
              </a:rPr>
              <a:t>to compute non-axisymmetric halo current distribution for validation against experimental measurements</a:t>
            </a:r>
            <a:endParaRPr lang="en-US" sz="2000" b="0" i="0" dirty="0">
              <a:solidFill>
                <a:srgbClr val="008080"/>
              </a:solidFill>
            </a:endParaRPr>
          </a:p>
          <a:p>
            <a:endParaRPr lang="en-US" b="0" i="0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17</a:t>
            </a:fld>
            <a:endParaRPr lang="en-US" sz="900" i="0" dirty="0" smtClean="0"/>
          </a:p>
        </p:txBody>
      </p:sp>
    </p:spTree>
    <p:extLst>
      <p:ext uri="{BB962C8B-B14F-4D97-AF65-F5344CB8AC3E}">
        <p14:creationId xmlns:p14="http://schemas.microsoft.com/office/powerpoint/2010/main" val="42538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Halo current diagnostic upgrade planned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295400"/>
          </a:xfrm>
        </p:spPr>
        <p:txBody>
          <a:bodyPr/>
          <a:lstStyle/>
          <a:p>
            <a:r>
              <a:rPr lang="en-US" dirty="0" smtClean="0"/>
              <a:t>Definition of expanded configuration in progress</a:t>
            </a:r>
          </a:p>
          <a:p>
            <a:pPr lvl="1"/>
            <a:r>
              <a:rPr lang="en-US" dirty="0" smtClean="0"/>
              <a:t>Experimental post-doc hired for magnetics/disruptions/halo currents</a:t>
            </a:r>
            <a:endParaRPr lang="en-US" dirty="0"/>
          </a:p>
          <a:p>
            <a:pPr lvl="1"/>
            <a:r>
              <a:rPr lang="en-US" dirty="0"/>
              <a:t>Hiring theory post-doc for modeling support </a:t>
            </a:r>
            <a:r>
              <a:rPr lang="en-US" dirty="0" smtClean="0"/>
              <a:t>(NSTX-U/theory partnership)</a:t>
            </a:r>
            <a:endParaRPr lang="en-US" dirty="0"/>
          </a:p>
        </p:txBody>
      </p:sp>
      <p:pic>
        <p:nvPicPr>
          <p:cNvPr id="4" name="Picture 3" descr="Screen Shot 2014-02-03 at 8.22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3722979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Macroscopic Stability Research Plans for FY2015-17:</a:t>
            </a:r>
            <a:br>
              <a:rPr lang="en-US" sz="1800" u="sng" dirty="0" smtClean="0"/>
            </a:br>
            <a:r>
              <a:rPr lang="en-US" sz="2000" dirty="0" smtClean="0"/>
              <a:t>Complete 3D coil design, re-establish high-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 ops, assess MGI and halos</a:t>
            </a:r>
            <a:endParaRPr lang="en-US" sz="1800" u="sng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219199"/>
            <a:ext cx="9067800" cy="914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u="sng" dirty="0" smtClean="0"/>
              <a:t>FY15</a:t>
            </a:r>
            <a:r>
              <a:rPr lang="en-US" b="1" dirty="0" smtClean="0"/>
              <a:t>: </a:t>
            </a:r>
            <a:r>
              <a:rPr lang="en-US" dirty="0" smtClean="0"/>
              <a:t>Finalize NCC coil specs for engineering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23F36B-F6C6-4B82-ACAB-14926F8F245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676400"/>
            <a:ext cx="7315200" cy="321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800006" lvl="1" indent="-342860" eaLnBrk="0" hangingPunct="0"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Re-establish n=1-3 error-field correction, RWM control, minimize EF rotation damping, sustain operation above no-wall limit</a:t>
            </a:r>
          </a:p>
          <a:p>
            <a:pPr marL="800006" lvl="1" indent="-342860" eaLnBrk="0" hangingPunct="0">
              <a:spcBef>
                <a:spcPct val="20000"/>
              </a:spcBef>
              <a:buFontTx/>
              <a:buChar char="•"/>
            </a:pPr>
            <a:endParaRPr lang="en-US" sz="3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800006" lvl="1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 poloidal dependence of Massive Gas Injection (outboard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vs.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private flux region)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u="sng" kern="0" dirty="0" smtClean="0">
                <a:solidFill>
                  <a:schemeClr val="tx1"/>
                </a:solidFill>
              </a:rPr>
              <a:t>FY16</a:t>
            </a:r>
            <a:r>
              <a:rPr lang="en-US" sz="2400" i="0" kern="0" dirty="0" smtClean="0">
                <a:solidFill>
                  <a:schemeClr val="tx1"/>
                </a:solidFill>
              </a:rPr>
              <a:t>: </a:t>
            </a:r>
            <a:r>
              <a:rPr lang="en-US" sz="2400" b="0" i="0" kern="0" dirty="0" smtClean="0">
                <a:solidFill>
                  <a:schemeClr val="tx1"/>
                </a:solidFill>
              </a:rPr>
              <a:t>Contribute unique MGI data (low-A, injector location) for mitigation + warning, prediction</a:t>
            </a:r>
            <a:r>
              <a:rPr lang="en-US" sz="1800" b="0" i="0" kern="0" dirty="0" smtClean="0">
                <a:solidFill>
                  <a:schemeClr val="accent2"/>
                </a:solidFill>
              </a:rPr>
              <a:t> </a:t>
            </a:r>
            <a:endParaRPr lang="en-US" sz="2400" b="0" i="0" kern="0" dirty="0">
              <a:solidFill>
                <a:schemeClr val="tx1"/>
              </a:solidFill>
            </a:endParaRPr>
          </a:p>
          <a:p>
            <a:pPr marL="914400" lvl="1" indent="-227013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</a:rPr>
              <a:t>Assess mitigation triggering via </a:t>
            </a:r>
            <a:r>
              <a:rPr lang="en-US" sz="1800" b="0" i="0" kern="0" dirty="0">
                <a:solidFill>
                  <a:schemeClr val="accent2"/>
                </a:solidFill>
              </a:rPr>
              <a:t>real-time </a:t>
            </a:r>
            <a:r>
              <a:rPr lang="en-US" sz="1800" b="0" i="0" kern="0" dirty="0" smtClean="0">
                <a:solidFill>
                  <a:schemeClr val="accent2"/>
                </a:solidFill>
              </a:rPr>
              <a:t>warning in NSTX-U</a:t>
            </a:r>
            <a:endParaRPr lang="en-US" sz="1800" b="0" i="0" kern="0" dirty="0">
              <a:solidFill>
                <a:schemeClr val="accent2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icture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0" y="1981200"/>
            <a:ext cx="1848012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2600" y="25146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1265" y="4608081"/>
            <a:ext cx="914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JRT-2016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50292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96925" indent="-336550">
              <a:lnSpc>
                <a:spcPct val="90000"/>
              </a:lnSpc>
            </a:pPr>
            <a:r>
              <a:rPr lang="en-US" b="0" i="0" kern="0" dirty="0" smtClean="0"/>
              <a:t>First data from upgraded halo diagnostics</a:t>
            </a:r>
          </a:p>
          <a:p>
            <a:pPr>
              <a:lnSpc>
                <a:spcPct val="90000"/>
              </a:lnSpc>
            </a:pPr>
            <a:endParaRPr lang="en-US" sz="600" b="0" i="0" kern="0" dirty="0" smtClean="0"/>
          </a:p>
          <a:p>
            <a:pPr>
              <a:lnSpc>
                <a:spcPct val="90000"/>
              </a:lnSpc>
            </a:pPr>
            <a:r>
              <a:rPr lang="en-US" i="0" u="sng" kern="0" dirty="0" smtClean="0"/>
              <a:t>FY17</a:t>
            </a:r>
            <a:r>
              <a:rPr lang="en-US" i="0" kern="0" dirty="0" smtClean="0"/>
              <a:t>: </a:t>
            </a:r>
            <a:r>
              <a:rPr lang="en-US" b="0" i="0" kern="0" dirty="0"/>
              <a:t>Control of current and rotation profiles to improve global stability limits and extend high performance </a:t>
            </a:r>
            <a:r>
              <a:rPr lang="en-US" b="0" i="0" kern="0" dirty="0" smtClean="0"/>
              <a:t>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2006" y="5927659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9154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NSTX-U mission, priorities, FY15-17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FY15-17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ST-FNSF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b="10883"/>
          <a:stretch/>
        </p:blipFill>
        <p:spPr bwMode="auto">
          <a:xfrm>
            <a:off x="6167011" y="1444596"/>
            <a:ext cx="2900789" cy="318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NSTX-U will study low- and high-Z impurity transport</a:t>
            </a:r>
            <a:br>
              <a:rPr lang="en-US" dirty="0" smtClean="0"/>
            </a:br>
            <a:r>
              <a:rPr lang="en-US" dirty="0" smtClean="0"/>
              <a:t>to assess potentially strong rotation effects</a:t>
            </a:r>
            <a:endParaRPr lang="en-US" dirty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98B8E-71A8-6040-80BC-2AF3237AEDB7}" type="slidenum">
              <a:rPr lang="en-US"/>
              <a:pPr/>
              <a:t>20</a:t>
            </a:fld>
            <a:endParaRPr lang="en-US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52400" y="1305825"/>
            <a:ext cx="5714999" cy="28089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5000"/>
              </a:lnSpc>
            </a:pPr>
            <a:r>
              <a:rPr lang="en-US" sz="2800" dirty="0" smtClean="0"/>
              <a:t>Will investigate if high-Z transport follows neoclassical including centrifugal effects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Use 2</a:t>
            </a:r>
            <a:r>
              <a:rPr lang="en-US" baseline="30000" dirty="0" smtClean="0"/>
              <a:t>nd</a:t>
            </a:r>
            <a:r>
              <a:rPr lang="en-US" dirty="0" smtClean="0"/>
              <a:t> NBI + NTV to vary rotation</a:t>
            </a:r>
          </a:p>
          <a:p>
            <a:endParaRPr lang="en-US" sz="1400" dirty="0" smtClean="0"/>
          </a:p>
          <a:p>
            <a:pPr>
              <a:lnSpc>
                <a:spcPct val="105000"/>
              </a:lnSpc>
            </a:pPr>
            <a:r>
              <a:rPr lang="en-US" sz="2800" dirty="0" smtClean="0"/>
              <a:t>Investigate particle transport using edge neutral measurement (D</a:t>
            </a:r>
            <a:r>
              <a:rPr lang="en-US" sz="2800" baseline="-250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 from MSE, BES; D</a:t>
            </a:r>
            <a:r>
              <a:rPr lang="en-US" sz="2800" baseline="-250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camera) + DEGAS2 calculations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A</a:t>
            </a:r>
            <a:r>
              <a:rPr lang="en-US" dirty="0" smtClean="0"/>
              <a:t>ssess </a:t>
            </a:r>
            <a:r>
              <a:rPr lang="en-US" dirty="0" err="1" smtClean="0"/>
              <a:t>perturbative</a:t>
            </a:r>
            <a:r>
              <a:rPr lang="en-US" dirty="0" smtClean="0"/>
              <a:t> capability using TS, ME-SXR</a:t>
            </a:r>
          </a:p>
          <a:p>
            <a:pPr lvl="1">
              <a:lnSpc>
                <a:spcPct val="105000"/>
              </a:lnSpc>
            </a:pPr>
            <a:r>
              <a:rPr lang="en-US" dirty="0" err="1" smtClean="0"/>
              <a:t>Perturbative</a:t>
            </a:r>
            <a:r>
              <a:rPr lang="en-US" dirty="0" smtClean="0"/>
              <a:t> particle transport measurements led on MAST in 2013 (Ren) – analysis ongoing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63067" y="1044144"/>
            <a:ext cx="3028534" cy="4099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8800" y="4191000"/>
            <a:ext cx="2438400" cy="26468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600" b="0" i="0" dirty="0" smtClean="0">
                <a:cs typeface="Calibri" pitchFamily="34" charset="0"/>
              </a:rPr>
              <a:t>Collaboration </a:t>
            </a:r>
            <a:r>
              <a:rPr lang="en-US" sz="1600" b="0" i="0" dirty="0">
                <a:cs typeface="Calibri" pitchFamily="34" charset="0"/>
              </a:rPr>
              <a:t>with </a:t>
            </a:r>
            <a:r>
              <a:rPr lang="en-US" sz="1600" b="0" i="0" dirty="0" smtClean="0">
                <a:cs typeface="Calibri" pitchFamily="34" charset="0"/>
              </a:rPr>
              <a:t>CCFE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641731" y="1752600"/>
            <a:ext cx="460131" cy="36157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52401" y="4876800"/>
            <a:ext cx="8839200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i="0" kern="0" dirty="0" smtClean="0">
                <a:solidFill>
                  <a:srgbClr val="000000"/>
                </a:solidFill>
              </a:rPr>
              <a:t>Impurity transport studies:  gas-puff (Ne, </a:t>
            </a:r>
            <a:r>
              <a:rPr lang="en-US" sz="2200" b="0" i="0" kern="0" dirty="0" err="1" smtClean="0">
                <a:solidFill>
                  <a:srgbClr val="000000"/>
                </a:solidFill>
              </a:rPr>
              <a:t>Ar</a:t>
            </a:r>
            <a:r>
              <a:rPr lang="en-US" sz="2200" b="0" i="0" kern="0" dirty="0" smtClean="0">
                <a:solidFill>
                  <a:srgbClr val="000000"/>
                </a:solidFill>
              </a:rPr>
              <a:t>), laser blow off (Ca, Mo, W – FY16, LLNL/JHU) and several diagnostic enhancements:</a:t>
            </a:r>
            <a:endParaRPr lang="en-US" sz="2200" b="0" i="0" kern="0" dirty="0" smtClean="0"/>
          </a:p>
          <a:p>
            <a:pPr lvl="1"/>
            <a:r>
              <a:rPr lang="en-US" sz="1600" b="0" i="0" kern="0" dirty="0" smtClean="0"/>
              <a:t>Survey x-ray spectrometers (LLNL)</a:t>
            </a:r>
          </a:p>
          <a:p>
            <a:pPr lvl="1"/>
            <a:r>
              <a:rPr lang="en-US" sz="1600" b="0" i="0" kern="0" dirty="0"/>
              <a:t>XCIS: </a:t>
            </a:r>
            <a:r>
              <a:rPr lang="en-US" sz="1600" b="0" i="0" kern="0" dirty="0" err="1"/>
              <a:t>V</a:t>
            </a:r>
            <a:r>
              <a:rPr lang="en-US" sz="1600" b="0" i="0" kern="0" baseline="-25000" dirty="0" err="1">
                <a:latin typeface="Symbol" panose="05050102010706020507" pitchFamily="18" charset="2"/>
              </a:rPr>
              <a:t>j</a:t>
            </a:r>
            <a:r>
              <a:rPr lang="en-US" sz="1600" b="0" i="0" kern="0" baseline="-25000" dirty="0" err="1"/>
              <a:t>,Z</a:t>
            </a:r>
            <a:r>
              <a:rPr lang="en-US" sz="1600" b="0" i="0" kern="0" dirty="0"/>
              <a:t>, T</a:t>
            </a:r>
            <a:r>
              <a:rPr lang="en-US" sz="1600" b="0" i="0" kern="0" baseline="-25000" dirty="0"/>
              <a:t>Z</a:t>
            </a:r>
            <a:r>
              <a:rPr lang="en-US" sz="1600" b="0" i="0" kern="0" dirty="0"/>
              <a:t>, </a:t>
            </a:r>
            <a:r>
              <a:rPr lang="en-US" sz="1600" b="0" i="0" kern="0" dirty="0" err="1"/>
              <a:t>n</a:t>
            </a:r>
            <a:r>
              <a:rPr lang="en-US" sz="1600" b="0" i="0" kern="0" baseline="-25000" dirty="0" err="1"/>
              <a:t>Z</a:t>
            </a:r>
            <a:r>
              <a:rPr lang="en-US" sz="1600" b="0" i="0" kern="0" dirty="0"/>
              <a:t> (Ca, </a:t>
            </a:r>
            <a:r>
              <a:rPr lang="en-US" sz="1600" b="0" i="0" kern="0" dirty="0" err="1"/>
              <a:t>Ar</a:t>
            </a:r>
            <a:r>
              <a:rPr lang="en-US" sz="1600" b="0" i="0" kern="0" dirty="0"/>
              <a:t>, Mo, W) (PPPL</a:t>
            </a:r>
            <a:r>
              <a:rPr lang="en-US" sz="1600" b="0" i="0" kern="0" dirty="0" smtClean="0"/>
              <a:t>)</a:t>
            </a:r>
          </a:p>
          <a:p>
            <a:pPr lvl="1"/>
            <a:r>
              <a:rPr lang="en-US" sz="1600" b="0" i="0" kern="0" dirty="0" smtClean="0"/>
              <a:t>1D tangential mid-plane + 2D </a:t>
            </a:r>
            <a:r>
              <a:rPr lang="en-US" sz="1600" b="0" i="0" kern="0" dirty="0" err="1" smtClean="0"/>
              <a:t>poloidal</a:t>
            </a:r>
            <a:r>
              <a:rPr lang="en-US" sz="1600" b="0" i="0" kern="0" dirty="0" smtClean="0"/>
              <a:t> bolometers (PPPL)</a:t>
            </a:r>
          </a:p>
          <a:p>
            <a:pPr lvl="1"/>
            <a:endParaRPr lang="en-US" sz="1600" b="0" i="0" kern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875476" y="2167722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bg1"/>
                </a:solidFill>
              </a:rPr>
              <a:t>f</a:t>
            </a:r>
            <a:r>
              <a:rPr lang="en-US" i="0" baseline="-25000" dirty="0" smtClean="0">
                <a:solidFill>
                  <a:schemeClr val="bg1"/>
                </a:solidFill>
              </a:rPr>
              <a:t>0</a:t>
            </a:r>
            <a:r>
              <a:rPr lang="en-US" i="0" dirty="0" smtClean="0">
                <a:solidFill>
                  <a:schemeClr val="bg1"/>
                </a:solidFill>
              </a:rPr>
              <a:t>=28 kHz</a:t>
            </a:r>
          </a:p>
          <a:p>
            <a:pPr algn="ctr"/>
            <a:r>
              <a:rPr lang="en-US" i="0" dirty="0" smtClean="0">
                <a:solidFill>
                  <a:schemeClr val="bg1"/>
                </a:solidFill>
              </a:rPr>
              <a:t>(M</a:t>
            </a:r>
            <a:r>
              <a:rPr lang="en-US" i="0" baseline="-25000" dirty="0" smtClean="0">
                <a:solidFill>
                  <a:schemeClr val="bg1"/>
                </a:solidFill>
              </a:rPr>
              <a:t>D,0</a:t>
            </a:r>
            <a:r>
              <a:rPr lang="en-US" i="0" dirty="0" smtClean="0">
                <a:solidFill>
                  <a:schemeClr val="bg1"/>
                </a:solidFill>
              </a:rPr>
              <a:t>=0.56)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0105" y="4599801"/>
            <a:ext cx="2514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Delgado-</a:t>
            </a:r>
            <a:r>
              <a:rPr lang="en-US" dirty="0" err="1" smtClean="0">
                <a:solidFill>
                  <a:schemeClr val="accent2"/>
                </a:solidFill>
              </a:rPr>
              <a:t>Aparicio</a:t>
            </a:r>
            <a:r>
              <a:rPr lang="en-US" dirty="0" smtClean="0">
                <a:solidFill>
                  <a:schemeClr val="accent2"/>
                </a:solidFill>
              </a:rPr>
              <a:t>, HTPD (2014)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reduced </a:t>
            </a:r>
            <a:r>
              <a:rPr lang="en-US" dirty="0" err="1" smtClean="0">
                <a:latin typeface="Symbol" panose="05050102010706020507" pitchFamily="18" charset="2"/>
              </a:rPr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models for micro-tearing turbulence</a:t>
            </a:r>
            <a:br>
              <a:rPr lang="en-US" dirty="0" smtClean="0"/>
            </a:br>
            <a:r>
              <a:rPr lang="en-US" b="0" dirty="0" smtClean="0"/>
              <a:t>ST providing unique access to high-</a:t>
            </a:r>
            <a:r>
              <a:rPr lang="en-US" b="0" dirty="0" smtClean="0">
                <a:latin typeface="Symbol" panose="05050102010706020507" pitchFamily="18" charset="2"/>
              </a:rPr>
              <a:t>b</a:t>
            </a:r>
            <a:r>
              <a:rPr lang="en-US" b="0" dirty="0" smtClean="0"/>
              <a:t> electromagnetic effects</a:t>
            </a:r>
            <a:endParaRPr lang="en-US" b="0" dirty="0"/>
          </a:p>
        </p:txBody>
      </p:sp>
      <p:sp>
        <p:nvSpPr>
          <p:cNvPr id="318" name="Content Placeholder 2"/>
          <p:cNvSpPr txBox="1">
            <a:spLocks/>
          </p:cNvSpPr>
          <p:nvPr/>
        </p:nvSpPr>
        <p:spPr bwMode="auto">
          <a:xfrm>
            <a:off x="76200" y="6053949"/>
            <a:ext cx="8534400" cy="34685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>
                <a:latin typeface="+mj-lt"/>
                <a:cs typeface="Symbol" charset="2"/>
              </a:rPr>
              <a:t>No drift wave instability predicted near axis – influence of </a:t>
            </a:r>
            <a:r>
              <a:rPr lang="en-US" i="0" kern="0" dirty="0" smtClean="0"/>
              <a:t>GAE/CAE?</a:t>
            </a:r>
            <a:endParaRPr lang="en-US" sz="1600" i="0" kern="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142750" y="1447800"/>
            <a:ext cx="2867650" cy="4567754"/>
            <a:chOff x="4142750" y="1371600"/>
            <a:chExt cx="2867650" cy="4567754"/>
          </a:xfrm>
        </p:grpSpPr>
        <p:grpSp>
          <p:nvGrpSpPr>
            <p:cNvPr id="616" name="Group 615"/>
            <p:cNvGrpSpPr>
              <a:grpSpLocks noChangeAspect="1"/>
            </p:cNvGrpSpPr>
            <p:nvPr/>
          </p:nvGrpSpPr>
          <p:grpSpPr>
            <a:xfrm>
              <a:off x="4485846" y="1600200"/>
              <a:ext cx="2277573" cy="1635181"/>
              <a:chOff x="6019800" y="4114800"/>
              <a:chExt cx="2673350" cy="2051050"/>
            </a:xfrm>
          </p:grpSpPr>
          <p:sp>
            <p:nvSpPr>
              <p:cNvPr id="856" name="Freeform 6"/>
              <p:cNvSpPr>
                <a:spLocks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2250" y="1689"/>
                  </a:cxn>
                  <a:cxn ang="0">
                    <a:pos x="0" y="1689"/>
                  </a:cxn>
                  <a:cxn ang="0">
                    <a:pos x="0" y="0"/>
                  </a:cxn>
                </a:cxnLst>
                <a:rect l="0" t="0" r="r" b="b"/>
                <a:pathLst>
                  <a:path w="2250" h="1689"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lnTo>
                      <a:pt x="2250" y="1689"/>
                    </a:lnTo>
                    <a:lnTo>
                      <a:pt x="0" y="16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57" name="Freeform 7"/>
              <p:cNvSpPr>
                <a:spLocks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0" y="0"/>
                  </a:cxn>
                  <a:cxn ang="0">
                    <a:pos x="0" y="1689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lnTo>
                      <a:pt x="2250" y="0"/>
                    </a:lnTo>
                    <a:lnTo>
                      <a:pt x="0" y="0"/>
                    </a:lnTo>
                    <a:lnTo>
                      <a:pt x="0" y="168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58" name="Freeform 8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30" y="1689"/>
                  </a:cxn>
                  <a:cxn ang="0">
                    <a:pos x="230" y="1689"/>
                  </a:cxn>
                  <a:cxn ang="0">
                    <a:pos x="230" y="1654"/>
                  </a:cxn>
                  <a:cxn ang="0">
                    <a:pos x="230" y="0"/>
                  </a:cxn>
                  <a:cxn ang="0">
                    <a:pos x="230" y="0"/>
                  </a:cxn>
                  <a:cxn ang="0">
                    <a:pos x="230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88" y="1689"/>
                  </a:cxn>
                  <a:cxn ang="0">
                    <a:pos x="288" y="1689"/>
                  </a:cxn>
                  <a:cxn ang="0">
                    <a:pos x="288" y="1621"/>
                  </a:cxn>
                  <a:cxn ang="0">
                    <a:pos x="288" y="0"/>
                  </a:cxn>
                  <a:cxn ang="0">
                    <a:pos x="288" y="0"/>
                  </a:cxn>
                  <a:cxn ang="0">
                    <a:pos x="288" y="67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30" y="1689"/>
                    </a:moveTo>
                    <a:lnTo>
                      <a:pt x="230" y="1689"/>
                    </a:lnTo>
                    <a:lnTo>
                      <a:pt x="230" y="1654"/>
                    </a:lnTo>
                    <a:moveTo>
                      <a:pt x="230" y="0"/>
                    </a:moveTo>
                    <a:lnTo>
                      <a:pt x="230" y="0"/>
                    </a:lnTo>
                    <a:lnTo>
                      <a:pt x="230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288" y="1689"/>
                    </a:moveTo>
                    <a:lnTo>
                      <a:pt x="288" y="1689"/>
                    </a:lnTo>
                    <a:lnTo>
                      <a:pt x="288" y="1621"/>
                    </a:lnTo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59" name="Freeform 9"/>
              <p:cNvSpPr>
                <a:spLocks noEditPoints="1"/>
              </p:cNvSpPr>
              <p:nvPr/>
            </p:nvSpPr>
            <p:spPr bwMode="auto">
              <a:xfrm>
                <a:off x="671512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3" y="6"/>
                      <a:pt x="69" y="18"/>
                    </a:cubicBezTo>
                    <a:cubicBezTo>
                      <a:pt x="74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3" y="107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0" name="Freeform 10"/>
              <p:cNvSpPr>
                <a:spLocks/>
              </p:cNvSpPr>
              <p:nvPr/>
            </p:nvSpPr>
            <p:spPr bwMode="auto">
              <a:xfrm>
                <a:off x="6808788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1" name="Freeform 11"/>
              <p:cNvSpPr>
                <a:spLocks noEditPoints="1"/>
              </p:cNvSpPr>
              <p:nvPr/>
            </p:nvSpPr>
            <p:spPr bwMode="auto">
              <a:xfrm>
                <a:off x="6842125" y="5859463"/>
                <a:ext cx="76200" cy="107950"/>
              </a:xfrm>
              <a:custGeom>
                <a:avLst/>
                <a:gdLst/>
                <a:ahLst/>
                <a:cxnLst>
                  <a:cxn ang="0">
                    <a:pos x="48" y="72"/>
                  </a:cxn>
                  <a:cxn ang="0">
                    <a:pos x="48" y="72"/>
                  </a:cxn>
                  <a:cxn ang="0">
                    <a:pos x="48" y="22"/>
                  </a:cxn>
                  <a:cxn ang="0">
                    <a:pos x="12" y="72"/>
                  </a:cxn>
                  <a:cxn ang="0">
                    <a:pos x="48" y="72"/>
                  </a:cxn>
                  <a:cxn ang="0">
                    <a:pos x="48" y="112"/>
                  </a:cxn>
                  <a:cxn ang="0">
                    <a:pos x="48" y="112"/>
                  </a:cxn>
                  <a:cxn ang="0">
                    <a:pos x="48" y="84"/>
                  </a:cxn>
                  <a:cxn ang="0">
                    <a:pos x="0" y="84"/>
                  </a:cxn>
                  <a:cxn ang="0">
                    <a:pos x="0" y="71"/>
                  </a:cxn>
                  <a:cxn ang="0">
                    <a:pos x="51" y="0"/>
                  </a:cxn>
                  <a:cxn ang="0">
                    <a:pos x="62" y="0"/>
                  </a:cxn>
                  <a:cxn ang="0">
                    <a:pos x="62" y="72"/>
                  </a:cxn>
                  <a:cxn ang="0">
                    <a:pos x="79" y="72"/>
                  </a:cxn>
                  <a:cxn ang="0">
                    <a:pos x="79" y="84"/>
                  </a:cxn>
                  <a:cxn ang="0">
                    <a:pos x="62" y="84"/>
                  </a:cxn>
                  <a:cxn ang="0">
                    <a:pos x="62" y="112"/>
                  </a:cxn>
                  <a:cxn ang="0">
                    <a:pos x="48" y="112"/>
                  </a:cxn>
                </a:cxnLst>
                <a:rect l="0" t="0" r="r" b="b"/>
                <a:pathLst>
                  <a:path w="79" h="112">
                    <a:moveTo>
                      <a:pt x="48" y="72"/>
                    </a:moveTo>
                    <a:lnTo>
                      <a:pt x="48" y="72"/>
                    </a:lnTo>
                    <a:lnTo>
                      <a:pt x="48" y="22"/>
                    </a:lnTo>
                    <a:lnTo>
                      <a:pt x="12" y="72"/>
                    </a:lnTo>
                    <a:lnTo>
                      <a:pt x="48" y="72"/>
                    </a:lnTo>
                    <a:close/>
                    <a:moveTo>
                      <a:pt x="48" y="112"/>
                    </a:moveTo>
                    <a:lnTo>
                      <a:pt x="48" y="112"/>
                    </a:lnTo>
                    <a:lnTo>
                      <a:pt x="48" y="84"/>
                    </a:lnTo>
                    <a:lnTo>
                      <a:pt x="0" y="84"/>
                    </a:lnTo>
                    <a:lnTo>
                      <a:pt x="0" y="71"/>
                    </a:lnTo>
                    <a:lnTo>
                      <a:pt x="51" y="0"/>
                    </a:lnTo>
                    <a:lnTo>
                      <a:pt x="62" y="0"/>
                    </a:lnTo>
                    <a:lnTo>
                      <a:pt x="62" y="72"/>
                    </a:lnTo>
                    <a:lnTo>
                      <a:pt x="79" y="72"/>
                    </a:lnTo>
                    <a:lnTo>
                      <a:pt x="79" y="84"/>
                    </a:lnTo>
                    <a:lnTo>
                      <a:pt x="62" y="84"/>
                    </a:lnTo>
                    <a:lnTo>
                      <a:pt x="62" y="112"/>
                    </a:lnTo>
                    <a:lnTo>
                      <a:pt x="48" y="1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2" name="Freeform 12"/>
              <p:cNvSpPr>
                <a:spLocks noEditPoints="1"/>
              </p:cNvSpPr>
              <p:nvPr/>
            </p:nvSpPr>
            <p:spPr bwMode="auto">
              <a:xfrm>
                <a:off x="6872288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8" y="1689"/>
                  </a:cxn>
                  <a:cxn ang="0">
                    <a:pos x="58" y="1689"/>
                  </a:cxn>
                  <a:cxn ang="0">
                    <a:pos x="58" y="1654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58" y="33"/>
                  </a:cxn>
                  <a:cxn ang="0">
                    <a:pos x="116" y="1689"/>
                  </a:cxn>
                  <a:cxn ang="0">
                    <a:pos x="116" y="1689"/>
                  </a:cxn>
                  <a:cxn ang="0">
                    <a:pos x="116" y="1654"/>
                  </a:cxn>
                  <a:cxn ang="0">
                    <a:pos x="116" y="0"/>
                  </a:cxn>
                  <a:cxn ang="0">
                    <a:pos x="116" y="0"/>
                  </a:cxn>
                  <a:cxn ang="0">
                    <a:pos x="116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1" y="1689"/>
                  </a:cxn>
                  <a:cxn ang="0">
                    <a:pos x="231" y="1689"/>
                  </a:cxn>
                  <a:cxn ang="0">
                    <a:pos x="231" y="1654"/>
                  </a:cxn>
                  <a:cxn ang="0">
                    <a:pos x="231" y="0"/>
                  </a:cxn>
                  <a:cxn ang="0">
                    <a:pos x="231" y="0"/>
                  </a:cxn>
                  <a:cxn ang="0">
                    <a:pos x="231" y="33"/>
                  </a:cxn>
                  <a:cxn ang="0">
                    <a:pos x="289" y="1689"/>
                  </a:cxn>
                  <a:cxn ang="0">
                    <a:pos x="289" y="1689"/>
                  </a:cxn>
                  <a:cxn ang="0">
                    <a:pos x="289" y="1654"/>
                  </a:cxn>
                  <a:cxn ang="0">
                    <a:pos x="289" y="0"/>
                  </a:cxn>
                  <a:cxn ang="0">
                    <a:pos x="289" y="0"/>
                  </a:cxn>
                  <a:cxn ang="0">
                    <a:pos x="289" y="33"/>
                  </a:cxn>
                  <a:cxn ang="0">
                    <a:pos x="347" y="1689"/>
                  </a:cxn>
                  <a:cxn ang="0">
                    <a:pos x="347" y="1689"/>
                  </a:cxn>
                  <a:cxn ang="0">
                    <a:pos x="347" y="1654"/>
                  </a:cxn>
                  <a:cxn ang="0">
                    <a:pos x="347" y="0"/>
                  </a:cxn>
                  <a:cxn ang="0">
                    <a:pos x="347" y="0"/>
                  </a:cxn>
                  <a:cxn ang="0">
                    <a:pos x="347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1" y="1689"/>
                  </a:cxn>
                  <a:cxn ang="0">
                    <a:pos x="461" y="1689"/>
                  </a:cxn>
                  <a:cxn ang="0">
                    <a:pos x="461" y="1654"/>
                  </a:cxn>
                  <a:cxn ang="0">
                    <a:pos x="461" y="0"/>
                  </a:cxn>
                  <a:cxn ang="0">
                    <a:pos x="461" y="0"/>
                  </a:cxn>
                  <a:cxn ang="0">
                    <a:pos x="461" y="33"/>
                  </a:cxn>
                  <a:cxn ang="0">
                    <a:pos x="519" y="1689"/>
                  </a:cxn>
                  <a:cxn ang="0">
                    <a:pos x="519" y="1689"/>
                  </a:cxn>
                  <a:cxn ang="0">
                    <a:pos x="519" y="1621"/>
                  </a:cxn>
                  <a:cxn ang="0">
                    <a:pos x="519" y="0"/>
                  </a:cxn>
                  <a:cxn ang="0">
                    <a:pos x="519" y="0"/>
                  </a:cxn>
                  <a:cxn ang="0">
                    <a:pos x="519" y="67"/>
                  </a:cxn>
                </a:cxnLst>
                <a:rect l="0" t="0" r="r" b="b"/>
                <a:pathLst>
                  <a:path w="519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8" y="1689"/>
                    </a:moveTo>
                    <a:lnTo>
                      <a:pt x="58" y="1689"/>
                    </a:lnTo>
                    <a:lnTo>
                      <a:pt x="58" y="1654"/>
                    </a:lnTo>
                    <a:moveTo>
                      <a:pt x="58" y="0"/>
                    </a:moveTo>
                    <a:lnTo>
                      <a:pt x="58" y="0"/>
                    </a:lnTo>
                    <a:lnTo>
                      <a:pt x="58" y="33"/>
                    </a:lnTo>
                    <a:moveTo>
                      <a:pt x="116" y="1689"/>
                    </a:moveTo>
                    <a:lnTo>
                      <a:pt x="116" y="1689"/>
                    </a:lnTo>
                    <a:lnTo>
                      <a:pt x="116" y="1654"/>
                    </a:lnTo>
                    <a:moveTo>
                      <a:pt x="116" y="0"/>
                    </a:moveTo>
                    <a:lnTo>
                      <a:pt x="116" y="0"/>
                    </a:lnTo>
                    <a:lnTo>
                      <a:pt x="116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1" y="1689"/>
                    </a:moveTo>
                    <a:lnTo>
                      <a:pt x="231" y="1689"/>
                    </a:lnTo>
                    <a:lnTo>
                      <a:pt x="231" y="1654"/>
                    </a:lnTo>
                    <a:moveTo>
                      <a:pt x="231" y="0"/>
                    </a:moveTo>
                    <a:lnTo>
                      <a:pt x="231" y="0"/>
                    </a:lnTo>
                    <a:lnTo>
                      <a:pt x="231" y="33"/>
                    </a:lnTo>
                    <a:moveTo>
                      <a:pt x="289" y="1689"/>
                    </a:moveTo>
                    <a:lnTo>
                      <a:pt x="289" y="1689"/>
                    </a:lnTo>
                    <a:lnTo>
                      <a:pt x="289" y="1654"/>
                    </a:lnTo>
                    <a:moveTo>
                      <a:pt x="289" y="0"/>
                    </a:moveTo>
                    <a:lnTo>
                      <a:pt x="289" y="0"/>
                    </a:lnTo>
                    <a:lnTo>
                      <a:pt x="289" y="33"/>
                    </a:lnTo>
                    <a:moveTo>
                      <a:pt x="347" y="1689"/>
                    </a:moveTo>
                    <a:lnTo>
                      <a:pt x="347" y="1689"/>
                    </a:lnTo>
                    <a:lnTo>
                      <a:pt x="347" y="1654"/>
                    </a:lnTo>
                    <a:moveTo>
                      <a:pt x="347" y="0"/>
                    </a:moveTo>
                    <a:lnTo>
                      <a:pt x="347" y="0"/>
                    </a:lnTo>
                    <a:lnTo>
                      <a:pt x="347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1" y="1689"/>
                    </a:moveTo>
                    <a:lnTo>
                      <a:pt x="461" y="1689"/>
                    </a:lnTo>
                    <a:lnTo>
                      <a:pt x="461" y="1654"/>
                    </a:lnTo>
                    <a:moveTo>
                      <a:pt x="461" y="0"/>
                    </a:moveTo>
                    <a:lnTo>
                      <a:pt x="461" y="0"/>
                    </a:lnTo>
                    <a:lnTo>
                      <a:pt x="461" y="33"/>
                    </a:lnTo>
                    <a:moveTo>
                      <a:pt x="519" y="1689"/>
                    </a:moveTo>
                    <a:lnTo>
                      <a:pt x="519" y="1689"/>
                    </a:lnTo>
                    <a:lnTo>
                      <a:pt x="519" y="1621"/>
                    </a:lnTo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3" name="Freeform 13"/>
              <p:cNvSpPr>
                <a:spLocks noEditPoints="1"/>
              </p:cNvSpPr>
              <p:nvPr/>
            </p:nvSpPr>
            <p:spPr bwMode="auto">
              <a:xfrm>
                <a:off x="726757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6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1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6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3" y="6"/>
                      <a:pt x="69" y="18"/>
                    </a:cubicBezTo>
                    <a:cubicBezTo>
                      <a:pt x="74" y="27"/>
                      <a:pt x="76" y="40"/>
                      <a:pt x="76" y="56"/>
                    </a:cubicBezTo>
                    <a:cubicBezTo>
                      <a:pt x="76" y="71"/>
                      <a:pt x="74" y="83"/>
                      <a:pt x="70" y="93"/>
                    </a:cubicBezTo>
                    <a:cubicBezTo>
                      <a:pt x="63" y="107"/>
                      <a:pt x="52" y="115"/>
                      <a:pt x="38" y="115"/>
                    </a:cubicBezTo>
                    <a:cubicBezTo>
                      <a:pt x="24" y="115"/>
                      <a:pt x="14" y="109"/>
                      <a:pt x="8" y="97"/>
                    </a:cubicBezTo>
                    <a:cubicBezTo>
                      <a:pt x="2" y="87"/>
                      <a:pt x="0" y="74"/>
                      <a:pt x="0" y="58"/>
                    </a:cubicBezTo>
                    <a:cubicBezTo>
                      <a:pt x="0" y="46"/>
                      <a:pt x="1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59" y="86"/>
                      <a:pt x="61" y="74"/>
                      <a:pt x="61" y="56"/>
                    </a:cubicBezTo>
                    <a:cubicBezTo>
                      <a:pt x="61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0" y="13"/>
                      <a:pt x="24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9" y="86"/>
                    </a:cubicBezTo>
                    <a:cubicBezTo>
                      <a:pt x="22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4" name="Freeform 14"/>
              <p:cNvSpPr>
                <a:spLocks/>
              </p:cNvSpPr>
              <p:nvPr/>
            </p:nvSpPr>
            <p:spPr bwMode="auto">
              <a:xfrm>
                <a:off x="7359650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5" name="Freeform 15"/>
              <p:cNvSpPr>
                <a:spLocks/>
              </p:cNvSpPr>
              <p:nvPr/>
            </p:nvSpPr>
            <p:spPr bwMode="auto">
              <a:xfrm>
                <a:off x="7394575" y="5861050"/>
                <a:ext cx="73025" cy="107950"/>
              </a:xfrm>
              <a:custGeom>
                <a:avLst/>
                <a:gdLst/>
                <a:ahLst/>
                <a:cxnLst>
                  <a:cxn ang="0">
                    <a:pos x="15" y="81"/>
                  </a:cxn>
                  <a:cxn ang="0">
                    <a:pos x="15" y="81"/>
                  </a:cxn>
                  <a:cxn ang="0">
                    <a:pos x="26" y="98"/>
                  </a:cxn>
                  <a:cxn ang="0">
                    <a:pos x="37" y="100"/>
                  </a:cxn>
                  <a:cxn ang="0">
                    <a:pos x="56" y="92"/>
                  </a:cxn>
                  <a:cxn ang="0">
                    <a:pos x="62" y="75"/>
                  </a:cxn>
                  <a:cxn ang="0">
                    <a:pos x="55" y="57"/>
                  </a:cxn>
                  <a:cxn ang="0">
                    <a:pos x="38" y="50"/>
                  </a:cxn>
                  <a:cxn ang="0">
                    <a:pos x="25" y="53"/>
                  </a:cxn>
                  <a:cxn ang="0">
                    <a:pos x="16" y="61"/>
                  </a:cxn>
                  <a:cxn ang="0">
                    <a:pos x="4" y="60"/>
                  </a:cxn>
                  <a:cxn ang="0">
                    <a:pos x="13" y="0"/>
                  </a:cxn>
                  <a:cxn ang="0">
                    <a:pos x="71" y="0"/>
                  </a:cxn>
                  <a:cxn ang="0">
                    <a:pos x="71" y="14"/>
                  </a:cxn>
                  <a:cxn ang="0">
                    <a:pos x="23" y="14"/>
                  </a:cxn>
                  <a:cxn ang="0">
                    <a:pos x="19" y="45"/>
                  </a:cxn>
                  <a:cxn ang="0">
                    <a:pos x="26" y="40"/>
                  </a:cxn>
                  <a:cxn ang="0">
                    <a:pos x="40" y="38"/>
                  </a:cxn>
                  <a:cxn ang="0">
                    <a:pos x="66" y="47"/>
                  </a:cxn>
                  <a:cxn ang="0">
                    <a:pos x="77" y="72"/>
                  </a:cxn>
                  <a:cxn ang="0">
                    <a:pos x="67" y="100"/>
                  </a:cxn>
                  <a:cxn ang="0">
                    <a:pos x="36" y="112"/>
                  </a:cxn>
                  <a:cxn ang="0">
                    <a:pos x="12" y="105"/>
                  </a:cxn>
                  <a:cxn ang="0">
                    <a:pos x="0" y="81"/>
                  </a:cxn>
                  <a:cxn ang="0">
                    <a:pos x="15" y="81"/>
                  </a:cxn>
                </a:cxnLst>
                <a:rect l="0" t="0" r="r" b="b"/>
                <a:pathLst>
                  <a:path w="77" h="112">
                    <a:moveTo>
                      <a:pt x="15" y="81"/>
                    </a:moveTo>
                    <a:lnTo>
                      <a:pt x="15" y="81"/>
                    </a:lnTo>
                    <a:cubicBezTo>
                      <a:pt x="16" y="89"/>
                      <a:pt x="19" y="95"/>
                      <a:pt x="26" y="98"/>
                    </a:cubicBezTo>
                    <a:cubicBezTo>
                      <a:pt x="29" y="99"/>
                      <a:pt x="33" y="100"/>
                      <a:pt x="37" y="100"/>
                    </a:cubicBezTo>
                    <a:cubicBezTo>
                      <a:pt x="46" y="100"/>
                      <a:pt x="52" y="97"/>
                      <a:pt x="56" y="92"/>
                    </a:cubicBezTo>
                    <a:cubicBezTo>
                      <a:pt x="60" y="87"/>
                      <a:pt x="62" y="81"/>
                      <a:pt x="62" y="75"/>
                    </a:cubicBezTo>
                    <a:cubicBezTo>
                      <a:pt x="62" y="67"/>
                      <a:pt x="59" y="61"/>
                      <a:pt x="55" y="57"/>
                    </a:cubicBezTo>
                    <a:cubicBezTo>
                      <a:pt x="50" y="52"/>
                      <a:pt x="44" y="50"/>
                      <a:pt x="38" y="50"/>
                    </a:cubicBezTo>
                    <a:cubicBezTo>
                      <a:pt x="33" y="50"/>
                      <a:pt x="29" y="51"/>
                      <a:pt x="25" y="53"/>
                    </a:cubicBezTo>
                    <a:cubicBezTo>
                      <a:pt x="22" y="55"/>
                      <a:pt x="19" y="57"/>
                      <a:pt x="16" y="61"/>
                    </a:cubicBezTo>
                    <a:lnTo>
                      <a:pt x="4" y="60"/>
                    </a:lnTo>
                    <a:lnTo>
                      <a:pt x="13" y="0"/>
                    </a:lnTo>
                    <a:lnTo>
                      <a:pt x="71" y="0"/>
                    </a:lnTo>
                    <a:lnTo>
                      <a:pt x="71" y="14"/>
                    </a:lnTo>
                    <a:lnTo>
                      <a:pt x="23" y="14"/>
                    </a:lnTo>
                    <a:lnTo>
                      <a:pt x="19" y="45"/>
                    </a:lnTo>
                    <a:cubicBezTo>
                      <a:pt x="21" y="43"/>
                      <a:pt x="24" y="41"/>
                      <a:pt x="26" y="40"/>
                    </a:cubicBezTo>
                    <a:cubicBezTo>
                      <a:pt x="30" y="38"/>
                      <a:pt x="35" y="38"/>
                      <a:pt x="40" y="38"/>
                    </a:cubicBezTo>
                    <a:cubicBezTo>
                      <a:pt x="50" y="38"/>
                      <a:pt x="59" y="41"/>
                      <a:pt x="66" y="47"/>
                    </a:cubicBezTo>
                    <a:cubicBezTo>
                      <a:pt x="73" y="54"/>
                      <a:pt x="77" y="62"/>
                      <a:pt x="77" y="72"/>
                    </a:cubicBezTo>
                    <a:cubicBezTo>
                      <a:pt x="77" y="83"/>
                      <a:pt x="74" y="92"/>
                      <a:pt x="67" y="100"/>
                    </a:cubicBezTo>
                    <a:cubicBezTo>
                      <a:pt x="61" y="108"/>
                      <a:pt x="50" y="112"/>
                      <a:pt x="36" y="112"/>
                    </a:cubicBezTo>
                    <a:cubicBezTo>
                      <a:pt x="27" y="112"/>
                      <a:pt x="19" y="110"/>
                      <a:pt x="12" y="105"/>
                    </a:cubicBezTo>
                    <a:cubicBezTo>
                      <a:pt x="5" y="100"/>
                      <a:pt x="1" y="92"/>
                      <a:pt x="0" y="81"/>
                    </a:cubicBezTo>
                    <a:lnTo>
                      <a:pt x="15" y="8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6" name="Freeform 16"/>
              <p:cNvSpPr>
                <a:spLocks noEditPoints="1"/>
              </p:cNvSpPr>
              <p:nvPr/>
            </p:nvSpPr>
            <p:spPr bwMode="auto">
              <a:xfrm>
                <a:off x="7424738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1" y="1689"/>
                  </a:cxn>
                  <a:cxn ang="0">
                    <a:pos x="231" y="1689"/>
                  </a:cxn>
                  <a:cxn ang="0">
                    <a:pos x="231" y="1654"/>
                  </a:cxn>
                  <a:cxn ang="0">
                    <a:pos x="231" y="0"/>
                  </a:cxn>
                  <a:cxn ang="0">
                    <a:pos x="231" y="0"/>
                  </a:cxn>
                  <a:cxn ang="0">
                    <a:pos x="231" y="33"/>
                  </a:cxn>
                  <a:cxn ang="0">
                    <a:pos x="289" y="1689"/>
                  </a:cxn>
                  <a:cxn ang="0">
                    <a:pos x="289" y="1689"/>
                  </a:cxn>
                  <a:cxn ang="0">
                    <a:pos x="289" y="1654"/>
                  </a:cxn>
                  <a:cxn ang="0">
                    <a:pos x="289" y="0"/>
                  </a:cxn>
                  <a:cxn ang="0">
                    <a:pos x="289" y="0"/>
                  </a:cxn>
                  <a:cxn ang="0">
                    <a:pos x="289" y="33"/>
                  </a:cxn>
                  <a:cxn ang="0">
                    <a:pos x="346" y="1689"/>
                  </a:cxn>
                  <a:cxn ang="0">
                    <a:pos x="346" y="1689"/>
                  </a:cxn>
                  <a:cxn ang="0">
                    <a:pos x="346" y="1654"/>
                  </a:cxn>
                  <a:cxn ang="0">
                    <a:pos x="346" y="0"/>
                  </a:cxn>
                  <a:cxn ang="0">
                    <a:pos x="346" y="0"/>
                  </a:cxn>
                  <a:cxn ang="0">
                    <a:pos x="346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2" y="1689"/>
                  </a:cxn>
                  <a:cxn ang="0">
                    <a:pos x="462" y="1689"/>
                  </a:cxn>
                  <a:cxn ang="0">
                    <a:pos x="462" y="1654"/>
                  </a:cxn>
                  <a:cxn ang="0">
                    <a:pos x="462" y="0"/>
                  </a:cxn>
                  <a:cxn ang="0">
                    <a:pos x="462" y="0"/>
                  </a:cxn>
                  <a:cxn ang="0">
                    <a:pos x="462" y="33"/>
                  </a:cxn>
                  <a:cxn ang="0">
                    <a:pos x="520" y="1689"/>
                  </a:cxn>
                  <a:cxn ang="0">
                    <a:pos x="520" y="1689"/>
                  </a:cxn>
                  <a:cxn ang="0">
                    <a:pos x="520" y="1621"/>
                  </a:cxn>
                  <a:cxn ang="0">
                    <a:pos x="520" y="0"/>
                  </a:cxn>
                  <a:cxn ang="0">
                    <a:pos x="520" y="0"/>
                  </a:cxn>
                  <a:cxn ang="0">
                    <a:pos x="520" y="67"/>
                  </a:cxn>
                </a:cxnLst>
                <a:rect l="0" t="0" r="r" b="b"/>
                <a:pathLst>
                  <a:path w="52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1" y="1689"/>
                    </a:moveTo>
                    <a:lnTo>
                      <a:pt x="231" y="1689"/>
                    </a:lnTo>
                    <a:lnTo>
                      <a:pt x="231" y="1654"/>
                    </a:lnTo>
                    <a:moveTo>
                      <a:pt x="231" y="0"/>
                    </a:moveTo>
                    <a:lnTo>
                      <a:pt x="231" y="0"/>
                    </a:lnTo>
                    <a:lnTo>
                      <a:pt x="231" y="33"/>
                    </a:lnTo>
                    <a:moveTo>
                      <a:pt x="289" y="1689"/>
                    </a:moveTo>
                    <a:lnTo>
                      <a:pt x="289" y="1689"/>
                    </a:lnTo>
                    <a:lnTo>
                      <a:pt x="289" y="1654"/>
                    </a:lnTo>
                    <a:moveTo>
                      <a:pt x="289" y="0"/>
                    </a:moveTo>
                    <a:lnTo>
                      <a:pt x="289" y="0"/>
                    </a:lnTo>
                    <a:lnTo>
                      <a:pt x="289" y="33"/>
                    </a:lnTo>
                    <a:moveTo>
                      <a:pt x="346" y="1689"/>
                    </a:moveTo>
                    <a:lnTo>
                      <a:pt x="346" y="1689"/>
                    </a:lnTo>
                    <a:lnTo>
                      <a:pt x="346" y="1654"/>
                    </a:lnTo>
                    <a:moveTo>
                      <a:pt x="346" y="0"/>
                    </a:moveTo>
                    <a:lnTo>
                      <a:pt x="346" y="0"/>
                    </a:lnTo>
                    <a:lnTo>
                      <a:pt x="346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2" y="1689"/>
                    </a:moveTo>
                    <a:lnTo>
                      <a:pt x="462" y="1689"/>
                    </a:lnTo>
                    <a:lnTo>
                      <a:pt x="462" y="1654"/>
                    </a:lnTo>
                    <a:moveTo>
                      <a:pt x="462" y="0"/>
                    </a:moveTo>
                    <a:lnTo>
                      <a:pt x="462" y="0"/>
                    </a:lnTo>
                    <a:lnTo>
                      <a:pt x="462" y="33"/>
                    </a:lnTo>
                    <a:moveTo>
                      <a:pt x="520" y="1689"/>
                    </a:moveTo>
                    <a:lnTo>
                      <a:pt x="520" y="1689"/>
                    </a:lnTo>
                    <a:lnTo>
                      <a:pt x="520" y="1621"/>
                    </a:lnTo>
                    <a:moveTo>
                      <a:pt x="520" y="0"/>
                    </a:moveTo>
                    <a:lnTo>
                      <a:pt x="520" y="0"/>
                    </a:lnTo>
                    <a:lnTo>
                      <a:pt x="520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7" name="Freeform 17"/>
              <p:cNvSpPr>
                <a:spLocks noEditPoints="1"/>
              </p:cNvSpPr>
              <p:nvPr/>
            </p:nvSpPr>
            <p:spPr bwMode="auto">
              <a:xfrm>
                <a:off x="782002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6" y="56"/>
                  </a:cxn>
                  <a:cxn ang="0">
                    <a:pos x="69" y="93"/>
                  </a:cxn>
                  <a:cxn ang="0">
                    <a:pos x="37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4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7" y="102"/>
                  </a:cxn>
                  <a:cxn ang="0">
                    <a:pos x="37" y="102"/>
                  </a:cxn>
                  <a:cxn ang="0">
                    <a:pos x="55" y="92"/>
                  </a:cxn>
                  <a:cxn ang="0">
                    <a:pos x="61" y="56"/>
                  </a:cxn>
                  <a:cxn ang="0">
                    <a:pos x="56" y="25"/>
                  </a:cxn>
                  <a:cxn ang="0">
                    <a:pos x="38" y="13"/>
                  </a:cxn>
                  <a:cxn ang="0">
                    <a:pos x="20" y="25"/>
                  </a:cxn>
                  <a:cxn ang="0">
                    <a:pos x="15" y="59"/>
                  </a:cxn>
                  <a:cxn ang="0">
                    <a:pos x="18" y="86"/>
                  </a:cxn>
                  <a:cxn ang="0">
                    <a:pos x="37" y="102"/>
                  </a:cxn>
                  <a:cxn ang="0">
                    <a:pos x="37" y="102"/>
                  </a:cxn>
                </a:cxnLst>
                <a:rect l="0" t="0" r="r" b="b"/>
                <a:pathLst>
                  <a:path w="76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2" y="6"/>
                      <a:pt x="69" y="18"/>
                    </a:cubicBezTo>
                    <a:cubicBezTo>
                      <a:pt x="74" y="27"/>
                      <a:pt x="76" y="40"/>
                      <a:pt x="76" y="56"/>
                    </a:cubicBezTo>
                    <a:cubicBezTo>
                      <a:pt x="76" y="71"/>
                      <a:pt x="74" y="83"/>
                      <a:pt x="69" y="93"/>
                    </a:cubicBezTo>
                    <a:cubicBezTo>
                      <a:pt x="63" y="107"/>
                      <a:pt x="52" y="115"/>
                      <a:pt x="37" y="115"/>
                    </a:cubicBezTo>
                    <a:cubicBezTo>
                      <a:pt x="24" y="115"/>
                      <a:pt x="14" y="109"/>
                      <a:pt x="8" y="97"/>
                    </a:cubicBezTo>
                    <a:cubicBezTo>
                      <a:pt x="2" y="87"/>
                      <a:pt x="0" y="74"/>
                      <a:pt x="0" y="58"/>
                    </a:cubicBezTo>
                    <a:cubicBezTo>
                      <a:pt x="0" y="46"/>
                      <a:pt x="1" y="35"/>
                      <a:pt x="4" y="26"/>
                    </a:cubicBezTo>
                    <a:cubicBezTo>
                      <a:pt x="10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7" y="102"/>
                    </a:moveTo>
                    <a:lnTo>
                      <a:pt x="37" y="102"/>
                    </a:lnTo>
                    <a:cubicBezTo>
                      <a:pt x="45" y="102"/>
                      <a:pt x="50" y="99"/>
                      <a:pt x="55" y="92"/>
                    </a:cubicBezTo>
                    <a:cubicBezTo>
                      <a:pt x="59" y="86"/>
                      <a:pt x="61" y="74"/>
                      <a:pt x="61" y="56"/>
                    </a:cubicBezTo>
                    <a:cubicBezTo>
                      <a:pt x="61" y="44"/>
                      <a:pt x="60" y="33"/>
                      <a:pt x="56" y="25"/>
                    </a:cubicBezTo>
                    <a:cubicBezTo>
                      <a:pt x="53" y="17"/>
                      <a:pt x="47" y="13"/>
                      <a:pt x="38" y="13"/>
                    </a:cubicBezTo>
                    <a:cubicBezTo>
                      <a:pt x="30" y="13"/>
                      <a:pt x="24" y="17"/>
                      <a:pt x="20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8" y="86"/>
                    </a:cubicBezTo>
                    <a:cubicBezTo>
                      <a:pt x="22" y="97"/>
                      <a:pt x="28" y="102"/>
                      <a:pt x="37" y="102"/>
                    </a:cubicBezTo>
                    <a:lnTo>
                      <a:pt x="37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8" name="Freeform 18"/>
              <p:cNvSpPr>
                <a:spLocks/>
              </p:cNvSpPr>
              <p:nvPr/>
            </p:nvSpPr>
            <p:spPr bwMode="auto">
              <a:xfrm>
                <a:off x="7913688" y="5951538"/>
                <a:ext cx="14288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69" name="Freeform 19"/>
              <p:cNvSpPr>
                <a:spLocks noEditPoints="1"/>
              </p:cNvSpPr>
              <p:nvPr/>
            </p:nvSpPr>
            <p:spPr bwMode="auto">
              <a:xfrm>
                <a:off x="7948613" y="5859463"/>
                <a:ext cx="73025" cy="10953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0"/>
                  </a:cxn>
                  <a:cxn ang="0">
                    <a:pos x="66" y="10"/>
                  </a:cxn>
                  <a:cxn ang="0">
                    <a:pos x="74" y="29"/>
                  </a:cxn>
                  <a:cxn ang="0">
                    <a:pos x="60" y="29"/>
                  </a:cxn>
                  <a:cxn ang="0">
                    <a:pos x="56" y="19"/>
                  </a:cxn>
                  <a:cxn ang="0">
                    <a:pos x="41" y="12"/>
                  </a:cxn>
                  <a:cxn ang="0">
                    <a:pos x="22" y="23"/>
                  </a:cxn>
                  <a:cxn ang="0">
                    <a:pos x="14" y="54"/>
                  </a:cxn>
                  <a:cxn ang="0">
                    <a:pos x="27" y="43"/>
                  </a:cxn>
                  <a:cxn ang="0">
                    <a:pos x="41" y="40"/>
                  </a:cxn>
                  <a:cxn ang="0">
                    <a:pos x="66" y="49"/>
                  </a:cxn>
                  <a:cxn ang="0">
                    <a:pos x="76" y="76"/>
                  </a:cxn>
                  <a:cxn ang="0">
                    <a:pos x="66" y="103"/>
                  </a:cxn>
                  <a:cxn ang="0">
                    <a:pos x="38" y="114"/>
                  </a:cxn>
                  <a:cxn ang="0">
                    <a:pos x="11" y="103"/>
                  </a:cxn>
                  <a:cxn ang="0">
                    <a:pos x="0" y="63"/>
                  </a:cxn>
                  <a:cxn ang="0">
                    <a:pos x="5" y="28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9" y="102"/>
                  </a:cxn>
                  <a:cxn ang="0">
                    <a:pos x="39" y="102"/>
                  </a:cxn>
                  <a:cxn ang="0">
                    <a:pos x="56" y="95"/>
                  </a:cxn>
                  <a:cxn ang="0">
                    <a:pos x="61" y="77"/>
                  </a:cxn>
                  <a:cxn ang="0">
                    <a:pos x="57" y="61"/>
                  </a:cxn>
                  <a:cxn ang="0">
                    <a:pos x="39" y="53"/>
                  </a:cxn>
                  <a:cxn ang="0">
                    <a:pos x="23" y="59"/>
                  </a:cxn>
                  <a:cxn ang="0">
                    <a:pos x="16" y="77"/>
                  </a:cxn>
                  <a:cxn ang="0">
                    <a:pos x="22" y="95"/>
                  </a:cxn>
                  <a:cxn ang="0">
                    <a:pos x="39" y="102"/>
                  </a:cxn>
                  <a:cxn ang="0">
                    <a:pos x="39" y="102"/>
                  </a:cxn>
                </a:cxnLst>
                <a:rect l="0" t="0" r="r" b="b"/>
                <a:pathLst>
                  <a:path w="76" h="114">
                    <a:moveTo>
                      <a:pt x="40" y="0"/>
                    </a:moveTo>
                    <a:lnTo>
                      <a:pt x="40" y="0"/>
                    </a:lnTo>
                    <a:cubicBezTo>
                      <a:pt x="53" y="0"/>
                      <a:pt x="62" y="3"/>
                      <a:pt x="66" y="10"/>
                    </a:cubicBezTo>
                    <a:cubicBezTo>
                      <a:pt x="71" y="16"/>
                      <a:pt x="74" y="23"/>
                      <a:pt x="74" y="29"/>
                    </a:cubicBezTo>
                    <a:lnTo>
                      <a:pt x="60" y="29"/>
                    </a:lnTo>
                    <a:cubicBezTo>
                      <a:pt x="59" y="25"/>
                      <a:pt x="58" y="22"/>
                      <a:pt x="56" y="19"/>
                    </a:cubicBezTo>
                    <a:cubicBezTo>
                      <a:pt x="53" y="14"/>
                      <a:pt x="48" y="12"/>
                      <a:pt x="41" y="12"/>
                    </a:cubicBezTo>
                    <a:cubicBezTo>
                      <a:pt x="33" y="12"/>
                      <a:pt x="27" y="16"/>
                      <a:pt x="22" y="23"/>
                    </a:cubicBezTo>
                    <a:cubicBezTo>
                      <a:pt x="17" y="30"/>
                      <a:pt x="15" y="41"/>
                      <a:pt x="14" y="54"/>
                    </a:cubicBezTo>
                    <a:cubicBezTo>
                      <a:pt x="18" y="49"/>
                      <a:pt x="22" y="46"/>
                      <a:pt x="27" y="43"/>
                    </a:cubicBezTo>
                    <a:cubicBezTo>
                      <a:pt x="31" y="41"/>
                      <a:pt x="36" y="40"/>
                      <a:pt x="41" y="40"/>
                    </a:cubicBezTo>
                    <a:cubicBezTo>
                      <a:pt x="51" y="40"/>
                      <a:pt x="59" y="43"/>
                      <a:pt x="66" y="49"/>
                    </a:cubicBezTo>
                    <a:cubicBezTo>
                      <a:pt x="73" y="55"/>
                      <a:pt x="76" y="64"/>
                      <a:pt x="76" y="76"/>
                    </a:cubicBezTo>
                    <a:cubicBezTo>
                      <a:pt x="76" y="86"/>
                      <a:pt x="73" y="95"/>
                      <a:pt x="66" y="103"/>
                    </a:cubicBezTo>
                    <a:cubicBezTo>
                      <a:pt x="60" y="111"/>
                      <a:pt x="50" y="114"/>
                      <a:pt x="38" y="114"/>
                    </a:cubicBezTo>
                    <a:cubicBezTo>
                      <a:pt x="28" y="114"/>
                      <a:pt x="19" y="110"/>
                      <a:pt x="11" y="103"/>
                    </a:cubicBezTo>
                    <a:cubicBezTo>
                      <a:pt x="4" y="95"/>
                      <a:pt x="0" y="81"/>
                      <a:pt x="0" y="63"/>
                    </a:cubicBezTo>
                    <a:cubicBezTo>
                      <a:pt x="0" y="49"/>
                      <a:pt x="2" y="37"/>
                      <a:pt x="5" y="28"/>
                    </a:cubicBezTo>
                    <a:cubicBezTo>
                      <a:pt x="11" y="9"/>
                      <a:pt x="23" y="0"/>
                      <a:pt x="40" y="0"/>
                    </a:cubicBezTo>
                    <a:lnTo>
                      <a:pt x="40" y="0"/>
                    </a:lnTo>
                    <a:close/>
                    <a:moveTo>
                      <a:pt x="39" y="102"/>
                    </a:moveTo>
                    <a:lnTo>
                      <a:pt x="39" y="102"/>
                    </a:lnTo>
                    <a:cubicBezTo>
                      <a:pt x="47" y="102"/>
                      <a:pt x="52" y="100"/>
                      <a:pt x="56" y="95"/>
                    </a:cubicBezTo>
                    <a:cubicBezTo>
                      <a:pt x="60" y="90"/>
                      <a:pt x="61" y="84"/>
                      <a:pt x="61" y="77"/>
                    </a:cubicBezTo>
                    <a:cubicBezTo>
                      <a:pt x="61" y="71"/>
                      <a:pt x="60" y="66"/>
                      <a:pt x="57" y="61"/>
                    </a:cubicBezTo>
                    <a:cubicBezTo>
                      <a:pt x="53" y="56"/>
                      <a:pt x="47" y="53"/>
                      <a:pt x="39" y="53"/>
                    </a:cubicBezTo>
                    <a:cubicBezTo>
                      <a:pt x="33" y="53"/>
                      <a:pt x="28" y="55"/>
                      <a:pt x="23" y="59"/>
                    </a:cubicBezTo>
                    <a:cubicBezTo>
                      <a:pt x="18" y="63"/>
                      <a:pt x="16" y="69"/>
                      <a:pt x="16" y="77"/>
                    </a:cubicBezTo>
                    <a:cubicBezTo>
                      <a:pt x="16" y="84"/>
                      <a:pt x="18" y="90"/>
                      <a:pt x="22" y="95"/>
                    </a:cubicBezTo>
                    <a:cubicBezTo>
                      <a:pt x="26" y="100"/>
                      <a:pt x="32" y="102"/>
                      <a:pt x="39" y="102"/>
                    </a:cubicBezTo>
                    <a:lnTo>
                      <a:pt x="39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0" name="Freeform 20"/>
              <p:cNvSpPr>
                <a:spLocks noEditPoints="1"/>
              </p:cNvSpPr>
              <p:nvPr/>
            </p:nvSpPr>
            <p:spPr bwMode="auto">
              <a:xfrm>
                <a:off x="7975600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0" y="1689"/>
                  </a:cxn>
                  <a:cxn ang="0">
                    <a:pos x="230" y="1689"/>
                  </a:cxn>
                  <a:cxn ang="0">
                    <a:pos x="230" y="1654"/>
                  </a:cxn>
                  <a:cxn ang="0">
                    <a:pos x="230" y="0"/>
                  </a:cxn>
                  <a:cxn ang="0">
                    <a:pos x="230" y="0"/>
                  </a:cxn>
                  <a:cxn ang="0">
                    <a:pos x="230" y="33"/>
                  </a:cxn>
                  <a:cxn ang="0">
                    <a:pos x="288" y="1689"/>
                  </a:cxn>
                  <a:cxn ang="0">
                    <a:pos x="288" y="1689"/>
                  </a:cxn>
                  <a:cxn ang="0">
                    <a:pos x="288" y="1654"/>
                  </a:cxn>
                  <a:cxn ang="0">
                    <a:pos x="288" y="0"/>
                  </a:cxn>
                  <a:cxn ang="0">
                    <a:pos x="288" y="0"/>
                  </a:cxn>
                  <a:cxn ang="0">
                    <a:pos x="288" y="33"/>
                  </a:cxn>
                  <a:cxn ang="0">
                    <a:pos x="346" y="1689"/>
                  </a:cxn>
                  <a:cxn ang="0">
                    <a:pos x="346" y="1689"/>
                  </a:cxn>
                  <a:cxn ang="0">
                    <a:pos x="346" y="1654"/>
                  </a:cxn>
                  <a:cxn ang="0">
                    <a:pos x="346" y="0"/>
                  </a:cxn>
                  <a:cxn ang="0">
                    <a:pos x="346" y="0"/>
                  </a:cxn>
                  <a:cxn ang="0">
                    <a:pos x="346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2" y="1689"/>
                  </a:cxn>
                  <a:cxn ang="0">
                    <a:pos x="462" y="1689"/>
                  </a:cxn>
                  <a:cxn ang="0">
                    <a:pos x="462" y="1654"/>
                  </a:cxn>
                  <a:cxn ang="0">
                    <a:pos x="462" y="0"/>
                  </a:cxn>
                  <a:cxn ang="0">
                    <a:pos x="462" y="0"/>
                  </a:cxn>
                  <a:cxn ang="0">
                    <a:pos x="462" y="33"/>
                  </a:cxn>
                  <a:cxn ang="0">
                    <a:pos x="519" y="1689"/>
                  </a:cxn>
                  <a:cxn ang="0">
                    <a:pos x="519" y="1689"/>
                  </a:cxn>
                  <a:cxn ang="0">
                    <a:pos x="519" y="1621"/>
                  </a:cxn>
                  <a:cxn ang="0">
                    <a:pos x="519" y="0"/>
                  </a:cxn>
                  <a:cxn ang="0">
                    <a:pos x="519" y="0"/>
                  </a:cxn>
                  <a:cxn ang="0">
                    <a:pos x="519" y="67"/>
                  </a:cxn>
                </a:cxnLst>
                <a:rect l="0" t="0" r="r" b="b"/>
                <a:pathLst>
                  <a:path w="519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0" y="1689"/>
                    </a:moveTo>
                    <a:lnTo>
                      <a:pt x="230" y="1689"/>
                    </a:lnTo>
                    <a:lnTo>
                      <a:pt x="230" y="1654"/>
                    </a:lnTo>
                    <a:moveTo>
                      <a:pt x="230" y="0"/>
                    </a:moveTo>
                    <a:lnTo>
                      <a:pt x="230" y="0"/>
                    </a:lnTo>
                    <a:lnTo>
                      <a:pt x="230" y="33"/>
                    </a:lnTo>
                    <a:moveTo>
                      <a:pt x="288" y="1689"/>
                    </a:moveTo>
                    <a:lnTo>
                      <a:pt x="288" y="1689"/>
                    </a:lnTo>
                    <a:lnTo>
                      <a:pt x="288" y="1654"/>
                    </a:lnTo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33"/>
                    </a:lnTo>
                    <a:moveTo>
                      <a:pt x="346" y="1689"/>
                    </a:moveTo>
                    <a:lnTo>
                      <a:pt x="346" y="1689"/>
                    </a:lnTo>
                    <a:lnTo>
                      <a:pt x="346" y="1654"/>
                    </a:lnTo>
                    <a:moveTo>
                      <a:pt x="346" y="0"/>
                    </a:moveTo>
                    <a:lnTo>
                      <a:pt x="346" y="0"/>
                    </a:lnTo>
                    <a:lnTo>
                      <a:pt x="346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2" y="1689"/>
                    </a:moveTo>
                    <a:lnTo>
                      <a:pt x="462" y="1689"/>
                    </a:lnTo>
                    <a:lnTo>
                      <a:pt x="462" y="1654"/>
                    </a:lnTo>
                    <a:moveTo>
                      <a:pt x="462" y="0"/>
                    </a:moveTo>
                    <a:lnTo>
                      <a:pt x="462" y="0"/>
                    </a:lnTo>
                    <a:lnTo>
                      <a:pt x="462" y="33"/>
                    </a:lnTo>
                    <a:moveTo>
                      <a:pt x="519" y="1689"/>
                    </a:moveTo>
                    <a:lnTo>
                      <a:pt x="519" y="1689"/>
                    </a:lnTo>
                    <a:lnTo>
                      <a:pt x="519" y="1621"/>
                    </a:lnTo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1" name="Freeform 21"/>
              <p:cNvSpPr>
                <a:spLocks noEditPoints="1"/>
              </p:cNvSpPr>
              <p:nvPr/>
            </p:nvSpPr>
            <p:spPr bwMode="auto">
              <a:xfrm>
                <a:off x="8370888" y="5859463"/>
                <a:ext cx="74613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69" y="18"/>
                    </a:cubicBezTo>
                    <a:cubicBezTo>
                      <a:pt x="74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2" name="Freeform 22"/>
              <p:cNvSpPr>
                <a:spLocks/>
              </p:cNvSpPr>
              <p:nvPr/>
            </p:nvSpPr>
            <p:spPr bwMode="auto">
              <a:xfrm>
                <a:off x="8464550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3" name="Freeform 23"/>
              <p:cNvSpPr>
                <a:spLocks/>
              </p:cNvSpPr>
              <p:nvPr/>
            </p:nvSpPr>
            <p:spPr bwMode="auto">
              <a:xfrm>
                <a:off x="8499475" y="5861050"/>
                <a:ext cx="74613" cy="10636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78" y="0"/>
                  </a:cxn>
                  <a:cxn ang="0">
                    <a:pos x="78" y="12"/>
                  </a:cxn>
                  <a:cxn ang="0">
                    <a:pos x="64" y="30"/>
                  </a:cxn>
                  <a:cxn ang="0">
                    <a:pos x="48" y="58"/>
                  </a:cxn>
                  <a:cxn ang="0">
                    <a:pos x="38" y="85"/>
                  </a:cxn>
                  <a:cxn ang="0">
                    <a:pos x="32" y="110"/>
                  </a:cxn>
                  <a:cxn ang="0">
                    <a:pos x="16" y="110"/>
                  </a:cxn>
                  <a:cxn ang="0">
                    <a:pos x="40" y="46"/>
                  </a:cxn>
                  <a:cxn ang="0">
                    <a:pos x="62" y="14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78" y="0"/>
                  </a:cxn>
                </a:cxnLst>
                <a:rect l="0" t="0" r="r" b="b"/>
                <a:pathLst>
                  <a:path w="78" h="110">
                    <a:moveTo>
                      <a:pt x="78" y="0"/>
                    </a:moveTo>
                    <a:lnTo>
                      <a:pt x="78" y="0"/>
                    </a:lnTo>
                    <a:lnTo>
                      <a:pt x="78" y="12"/>
                    </a:lnTo>
                    <a:cubicBezTo>
                      <a:pt x="74" y="16"/>
                      <a:pt x="69" y="22"/>
                      <a:pt x="64" y="30"/>
                    </a:cubicBezTo>
                    <a:cubicBezTo>
                      <a:pt x="58" y="39"/>
                      <a:pt x="52" y="48"/>
                      <a:pt x="48" y="58"/>
                    </a:cubicBezTo>
                    <a:cubicBezTo>
                      <a:pt x="43" y="68"/>
                      <a:pt x="40" y="77"/>
                      <a:pt x="38" y="85"/>
                    </a:cubicBezTo>
                    <a:cubicBezTo>
                      <a:pt x="36" y="90"/>
                      <a:pt x="34" y="98"/>
                      <a:pt x="32" y="110"/>
                    </a:cubicBezTo>
                    <a:lnTo>
                      <a:pt x="16" y="110"/>
                    </a:lnTo>
                    <a:cubicBezTo>
                      <a:pt x="20" y="88"/>
                      <a:pt x="28" y="67"/>
                      <a:pt x="40" y="46"/>
                    </a:cubicBezTo>
                    <a:cubicBezTo>
                      <a:pt x="47" y="34"/>
                      <a:pt x="54" y="23"/>
                      <a:pt x="62" y="14"/>
                    </a:cubicBezTo>
                    <a:lnTo>
                      <a:pt x="0" y="14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4" name="Freeform 24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2077" y="1689"/>
                  </a:cxn>
                  <a:cxn ang="0">
                    <a:pos x="2077" y="1689"/>
                  </a:cxn>
                  <a:cxn ang="0">
                    <a:pos x="2077" y="1654"/>
                  </a:cxn>
                  <a:cxn ang="0">
                    <a:pos x="2077" y="0"/>
                  </a:cxn>
                  <a:cxn ang="0">
                    <a:pos x="2077" y="0"/>
                  </a:cxn>
                  <a:cxn ang="0">
                    <a:pos x="2077" y="33"/>
                  </a:cxn>
                  <a:cxn ang="0">
                    <a:pos x="2135" y="1689"/>
                  </a:cxn>
                  <a:cxn ang="0">
                    <a:pos x="2135" y="1689"/>
                  </a:cxn>
                  <a:cxn ang="0">
                    <a:pos x="2135" y="1654"/>
                  </a:cxn>
                  <a:cxn ang="0">
                    <a:pos x="2135" y="0"/>
                  </a:cxn>
                  <a:cxn ang="0">
                    <a:pos x="2135" y="0"/>
                  </a:cxn>
                  <a:cxn ang="0">
                    <a:pos x="2135" y="33"/>
                  </a:cxn>
                  <a:cxn ang="0">
                    <a:pos x="2193" y="1689"/>
                  </a:cxn>
                  <a:cxn ang="0">
                    <a:pos x="2193" y="1689"/>
                  </a:cxn>
                  <a:cxn ang="0">
                    <a:pos x="2193" y="1654"/>
                  </a:cxn>
                  <a:cxn ang="0">
                    <a:pos x="2193" y="0"/>
                  </a:cxn>
                  <a:cxn ang="0">
                    <a:pos x="2193" y="0"/>
                  </a:cxn>
                  <a:cxn ang="0">
                    <a:pos x="2193" y="33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1654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50" y="33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67" y="1689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183" y="1689"/>
                  </a:cxn>
                </a:cxnLst>
                <a:rect l="0" t="0" r="r" b="b"/>
                <a:pathLst>
                  <a:path w="2250" h="1689">
                    <a:moveTo>
                      <a:pt x="2077" y="1689"/>
                    </a:moveTo>
                    <a:lnTo>
                      <a:pt x="2077" y="1689"/>
                    </a:lnTo>
                    <a:lnTo>
                      <a:pt x="2077" y="1654"/>
                    </a:lnTo>
                    <a:moveTo>
                      <a:pt x="2077" y="0"/>
                    </a:moveTo>
                    <a:lnTo>
                      <a:pt x="2077" y="0"/>
                    </a:lnTo>
                    <a:lnTo>
                      <a:pt x="2077" y="33"/>
                    </a:lnTo>
                    <a:moveTo>
                      <a:pt x="2135" y="1689"/>
                    </a:moveTo>
                    <a:lnTo>
                      <a:pt x="2135" y="1689"/>
                    </a:lnTo>
                    <a:lnTo>
                      <a:pt x="2135" y="1654"/>
                    </a:lnTo>
                    <a:moveTo>
                      <a:pt x="2135" y="0"/>
                    </a:moveTo>
                    <a:lnTo>
                      <a:pt x="2135" y="0"/>
                    </a:lnTo>
                    <a:lnTo>
                      <a:pt x="2135" y="33"/>
                    </a:lnTo>
                    <a:moveTo>
                      <a:pt x="2193" y="1689"/>
                    </a:moveTo>
                    <a:lnTo>
                      <a:pt x="2193" y="1689"/>
                    </a:lnTo>
                    <a:lnTo>
                      <a:pt x="2193" y="1654"/>
                    </a:lnTo>
                    <a:moveTo>
                      <a:pt x="2193" y="0"/>
                    </a:moveTo>
                    <a:lnTo>
                      <a:pt x="2193" y="0"/>
                    </a:lnTo>
                    <a:lnTo>
                      <a:pt x="2193" y="33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1654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50" y="33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67" y="1689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183" y="1689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5" name="Freeform 25"/>
              <p:cNvSpPr>
                <a:spLocks noEditPoints="1"/>
              </p:cNvSpPr>
              <p:nvPr/>
            </p:nvSpPr>
            <p:spPr bwMode="auto">
              <a:xfrm>
                <a:off x="6424613" y="5737225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7"/>
                  </a:cxn>
                  <a:cxn ang="0">
                    <a:pos x="76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6"/>
                  </a:cxn>
                  <a:cxn ang="0">
                    <a:pos x="0" y="57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1"/>
                  </a:cxn>
                  <a:cxn ang="0">
                    <a:pos x="61" y="56"/>
                  </a:cxn>
                  <a:cxn ang="0">
                    <a:pos x="57" y="24"/>
                  </a:cxn>
                  <a:cxn ang="0">
                    <a:pos x="39" y="12"/>
                  </a:cxn>
                  <a:cxn ang="0">
                    <a:pos x="20" y="24"/>
                  </a:cxn>
                  <a:cxn ang="0">
                    <a:pos x="15" y="58"/>
                  </a:cxn>
                  <a:cxn ang="0">
                    <a:pos x="18" y="85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6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2" y="6"/>
                      <a:pt x="69" y="17"/>
                    </a:cubicBezTo>
                    <a:cubicBezTo>
                      <a:pt x="74" y="27"/>
                      <a:pt x="76" y="39"/>
                      <a:pt x="76" y="55"/>
                    </a:cubicBezTo>
                    <a:cubicBezTo>
                      <a:pt x="76" y="70"/>
                      <a:pt x="74" y="83"/>
                      <a:pt x="70" y="93"/>
                    </a:cubicBezTo>
                    <a:cubicBezTo>
                      <a:pt x="63" y="107"/>
                      <a:pt x="52" y="114"/>
                      <a:pt x="38" y="114"/>
                    </a:cubicBezTo>
                    <a:cubicBezTo>
                      <a:pt x="24" y="114"/>
                      <a:pt x="14" y="108"/>
                      <a:pt x="8" y="96"/>
                    </a:cubicBezTo>
                    <a:cubicBezTo>
                      <a:pt x="2" y="87"/>
                      <a:pt x="0" y="74"/>
                      <a:pt x="0" y="57"/>
                    </a:cubicBezTo>
                    <a:cubicBezTo>
                      <a:pt x="0" y="45"/>
                      <a:pt x="1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1"/>
                    </a:cubicBezTo>
                    <a:cubicBezTo>
                      <a:pt x="59" y="85"/>
                      <a:pt x="61" y="73"/>
                      <a:pt x="61" y="56"/>
                    </a:cubicBezTo>
                    <a:cubicBezTo>
                      <a:pt x="61" y="43"/>
                      <a:pt x="60" y="33"/>
                      <a:pt x="57" y="24"/>
                    </a:cubicBezTo>
                    <a:cubicBezTo>
                      <a:pt x="53" y="16"/>
                      <a:pt x="47" y="12"/>
                      <a:pt x="39" y="12"/>
                    </a:cubicBezTo>
                    <a:cubicBezTo>
                      <a:pt x="30" y="12"/>
                      <a:pt x="24" y="16"/>
                      <a:pt x="20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69"/>
                      <a:pt x="16" y="78"/>
                      <a:pt x="18" y="85"/>
                    </a:cubicBezTo>
                    <a:cubicBezTo>
                      <a:pt x="22" y="96"/>
                      <a:pt x="28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6" name="Freeform 26"/>
              <p:cNvSpPr>
                <a:spLocks noEditPoints="1"/>
              </p:cNvSpPr>
              <p:nvPr/>
            </p:nvSpPr>
            <p:spPr bwMode="auto">
              <a:xfrm>
                <a:off x="6540500" y="5462588"/>
                <a:ext cx="2152650" cy="260350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5"/>
                  </a:cxn>
                  <a:cxn ang="0">
                    <a:pos x="0" y="135"/>
                  </a:cxn>
                  <a:cxn ang="0">
                    <a:pos x="34" y="135"/>
                  </a:cxn>
                  <a:cxn ang="0">
                    <a:pos x="2250" y="135"/>
                  </a:cxn>
                  <a:cxn ang="0">
                    <a:pos x="2250" y="135"/>
                  </a:cxn>
                  <a:cxn ang="0">
                    <a:pos x="2216" y="13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5"/>
                    </a:moveTo>
                    <a:lnTo>
                      <a:pt x="0" y="135"/>
                    </a:lnTo>
                    <a:lnTo>
                      <a:pt x="34" y="135"/>
                    </a:lnTo>
                    <a:moveTo>
                      <a:pt x="2250" y="135"/>
                    </a:moveTo>
                    <a:lnTo>
                      <a:pt x="2250" y="135"/>
                    </a:lnTo>
                    <a:lnTo>
                      <a:pt x="2216" y="135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7" name="Freeform 27"/>
              <p:cNvSpPr>
                <a:spLocks noEditPoints="1"/>
              </p:cNvSpPr>
              <p:nvPr/>
            </p:nvSpPr>
            <p:spPr bwMode="auto">
              <a:xfrm>
                <a:off x="6296025" y="5413375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2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6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39"/>
                      <a:pt x="77" y="55"/>
                    </a:cubicBezTo>
                    <a:cubicBezTo>
                      <a:pt x="77" y="70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6"/>
                      <a:pt x="48" y="12"/>
                      <a:pt x="39" y="12"/>
                    </a:cubicBezTo>
                    <a:cubicBezTo>
                      <a:pt x="31" y="12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8" name="Freeform 28"/>
              <p:cNvSpPr>
                <a:spLocks/>
              </p:cNvSpPr>
              <p:nvPr/>
            </p:nvSpPr>
            <p:spPr bwMode="auto">
              <a:xfrm>
                <a:off x="6389688" y="5503863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79" name="Freeform 29"/>
              <p:cNvSpPr>
                <a:spLocks/>
              </p:cNvSpPr>
              <p:nvPr/>
            </p:nvSpPr>
            <p:spPr bwMode="auto">
              <a:xfrm>
                <a:off x="6434138" y="5413375"/>
                <a:ext cx="39688" cy="1063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21" y="17"/>
                  </a:cxn>
                  <a:cxn ang="0">
                    <a:pos x="30" y="0"/>
                  </a:cxn>
                  <a:cxn ang="0">
                    <a:pos x="41" y="0"/>
                  </a:cxn>
                  <a:cxn ang="0">
                    <a:pos x="41" y="111"/>
                  </a:cxn>
                  <a:cxn ang="0">
                    <a:pos x="26" y="111"/>
                  </a:cxn>
                  <a:cxn ang="0">
                    <a:pos x="26" y="32"/>
                  </a:cxn>
                  <a:cxn ang="0">
                    <a:pos x="0" y="32"/>
                  </a:cxn>
                </a:cxnLst>
                <a:rect l="0" t="0" r="r" b="b"/>
                <a:pathLst>
                  <a:path w="41" h="111">
                    <a:moveTo>
                      <a:pt x="0" y="32"/>
                    </a:moveTo>
                    <a:lnTo>
                      <a:pt x="0" y="32"/>
                    </a:lnTo>
                    <a:lnTo>
                      <a:pt x="0" y="22"/>
                    </a:lnTo>
                    <a:cubicBezTo>
                      <a:pt x="10" y="21"/>
                      <a:pt x="17" y="19"/>
                      <a:pt x="21" y="17"/>
                    </a:cubicBezTo>
                    <a:cubicBezTo>
                      <a:pt x="25" y="14"/>
                      <a:pt x="28" y="9"/>
                      <a:pt x="30" y="0"/>
                    </a:cubicBezTo>
                    <a:lnTo>
                      <a:pt x="41" y="0"/>
                    </a:lnTo>
                    <a:lnTo>
                      <a:pt x="41" y="111"/>
                    </a:lnTo>
                    <a:lnTo>
                      <a:pt x="26" y="111"/>
                    </a:lnTo>
                    <a:lnTo>
                      <a:pt x="2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0" name="Freeform 30"/>
              <p:cNvSpPr>
                <a:spLocks noEditPoints="1"/>
              </p:cNvSpPr>
              <p:nvPr/>
            </p:nvSpPr>
            <p:spPr bwMode="auto">
              <a:xfrm>
                <a:off x="6540500" y="5138738"/>
                <a:ext cx="2152650" cy="258763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3"/>
                  </a:cxn>
                  <a:cxn ang="0">
                    <a:pos x="0" y="203"/>
                  </a:cxn>
                  <a:cxn ang="0">
                    <a:pos x="34" y="203"/>
                  </a:cxn>
                  <a:cxn ang="0">
                    <a:pos x="2250" y="203"/>
                  </a:cxn>
                  <a:cxn ang="0">
                    <a:pos x="2250" y="203"/>
                  </a:cxn>
                  <a:cxn ang="0">
                    <a:pos x="2216" y="203"/>
                  </a:cxn>
                  <a:cxn ang="0">
                    <a:pos x="0" y="135"/>
                  </a:cxn>
                  <a:cxn ang="0">
                    <a:pos x="0" y="135"/>
                  </a:cxn>
                  <a:cxn ang="0">
                    <a:pos x="34" y="135"/>
                  </a:cxn>
                  <a:cxn ang="0">
                    <a:pos x="2250" y="135"/>
                  </a:cxn>
                  <a:cxn ang="0">
                    <a:pos x="2250" y="135"/>
                  </a:cxn>
                  <a:cxn ang="0">
                    <a:pos x="2216" y="13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3"/>
                    </a:moveTo>
                    <a:lnTo>
                      <a:pt x="0" y="203"/>
                    </a:lnTo>
                    <a:lnTo>
                      <a:pt x="34" y="203"/>
                    </a:lnTo>
                    <a:moveTo>
                      <a:pt x="2250" y="203"/>
                    </a:moveTo>
                    <a:lnTo>
                      <a:pt x="2250" y="203"/>
                    </a:lnTo>
                    <a:lnTo>
                      <a:pt x="2216" y="203"/>
                    </a:lnTo>
                    <a:moveTo>
                      <a:pt x="0" y="135"/>
                    </a:moveTo>
                    <a:lnTo>
                      <a:pt x="0" y="135"/>
                    </a:lnTo>
                    <a:lnTo>
                      <a:pt x="34" y="135"/>
                    </a:lnTo>
                    <a:moveTo>
                      <a:pt x="2250" y="135"/>
                    </a:moveTo>
                    <a:lnTo>
                      <a:pt x="2250" y="135"/>
                    </a:lnTo>
                    <a:lnTo>
                      <a:pt x="2216" y="135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1" name="Freeform 31"/>
              <p:cNvSpPr>
                <a:spLocks noEditPoints="1"/>
              </p:cNvSpPr>
              <p:nvPr/>
            </p:nvSpPr>
            <p:spPr bwMode="auto">
              <a:xfrm>
                <a:off x="6296025" y="5087938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6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5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2" name="Freeform 32"/>
              <p:cNvSpPr>
                <a:spLocks/>
              </p:cNvSpPr>
              <p:nvPr/>
            </p:nvSpPr>
            <p:spPr bwMode="auto">
              <a:xfrm>
                <a:off x="6389688" y="5178425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3" name="Freeform 33"/>
              <p:cNvSpPr>
                <a:spLocks/>
              </p:cNvSpPr>
              <p:nvPr/>
            </p:nvSpPr>
            <p:spPr bwMode="auto">
              <a:xfrm>
                <a:off x="6424613" y="5087938"/>
                <a:ext cx="73025" cy="106363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0" y="111"/>
                  </a:cxn>
                  <a:cxn ang="0">
                    <a:pos x="6" y="86"/>
                  </a:cxn>
                  <a:cxn ang="0">
                    <a:pos x="26" y="67"/>
                  </a:cxn>
                  <a:cxn ang="0">
                    <a:pos x="41" y="58"/>
                  </a:cxn>
                  <a:cxn ang="0">
                    <a:pos x="55" y="48"/>
                  </a:cxn>
                  <a:cxn ang="0">
                    <a:pos x="61" y="34"/>
                  </a:cxn>
                  <a:cxn ang="0">
                    <a:pos x="55" y="18"/>
                  </a:cxn>
                  <a:cxn ang="0">
                    <a:pos x="40" y="12"/>
                  </a:cxn>
                  <a:cxn ang="0">
                    <a:pos x="20" y="23"/>
                  </a:cxn>
                  <a:cxn ang="0">
                    <a:pos x="17" y="39"/>
                  </a:cxn>
                  <a:cxn ang="0">
                    <a:pos x="2" y="39"/>
                  </a:cxn>
                  <a:cxn ang="0">
                    <a:pos x="8" y="16"/>
                  </a:cxn>
                  <a:cxn ang="0">
                    <a:pos x="40" y="0"/>
                  </a:cxn>
                  <a:cxn ang="0">
                    <a:pos x="68" y="10"/>
                  </a:cxn>
                  <a:cxn ang="0">
                    <a:pos x="77" y="33"/>
                  </a:cxn>
                  <a:cxn ang="0">
                    <a:pos x="67" y="56"/>
                  </a:cxn>
                  <a:cxn ang="0">
                    <a:pos x="48" y="69"/>
                  </a:cxn>
                  <a:cxn ang="0">
                    <a:pos x="37" y="75"/>
                  </a:cxn>
                  <a:cxn ang="0">
                    <a:pos x="25" y="83"/>
                  </a:cxn>
                  <a:cxn ang="0">
                    <a:pos x="15" y="98"/>
                  </a:cxn>
                  <a:cxn ang="0">
                    <a:pos x="76" y="98"/>
                  </a:cxn>
                  <a:cxn ang="0">
                    <a:pos x="76" y="111"/>
                  </a:cxn>
                  <a:cxn ang="0">
                    <a:pos x="0" y="111"/>
                  </a:cxn>
                </a:cxnLst>
                <a:rect l="0" t="0" r="r" b="b"/>
                <a:pathLst>
                  <a:path w="77" h="111">
                    <a:moveTo>
                      <a:pt x="0" y="111"/>
                    </a:moveTo>
                    <a:lnTo>
                      <a:pt x="0" y="111"/>
                    </a:lnTo>
                    <a:cubicBezTo>
                      <a:pt x="0" y="102"/>
                      <a:pt x="2" y="93"/>
                      <a:pt x="6" y="86"/>
                    </a:cubicBezTo>
                    <a:cubicBezTo>
                      <a:pt x="9" y="79"/>
                      <a:pt x="16" y="73"/>
                      <a:pt x="26" y="67"/>
                    </a:cubicBezTo>
                    <a:lnTo>
                      <a:pt x="41" y="58"/>
                    </a:lnTo>
                    <a:cubicBezTo>
                      <a:pt x="47" y="54"/>
                      <a:pt x="52" y="51"/>
                      <a:pt x="55" y="48"/>
                    </a:cubicBezTo>
                    <a:cubicBezTo>
                      <a:pt x="59" y="44"/>
                      <a:pt x="61" y="39"/>
                      <a:pt x="61" y="34"/>
                    </a:cubicBezTo>
                    <a:cubicBezTo>
                      <a:pt x="61" y="27"/>
                      <a:pt x="59" y="22"/>
                      <a:pt x="55" y="18"/>
                    </a:cubicBezTo>
                    <a:cubicBezTo>
                      <a:pt x="51" y="14"/>
                      <a:pt x="46" y="12"/>
                      <a:pt x="40" y="12"/>
                    </a:cubicBezTo>
                    <a:cubicBezTo>
                      <a:pt x="30" y="12"/>
                      <a:pt x="24" y="16"/>
                      <a:pt x="20" y="23"/>
                    </a:cubicBezTo>
                    <a:cubicBezTo>
                      <a:pt x="18" y="27"/>
                      <a:pt x="17" y="33"/>
                      <a:pt x="17" y="39"/>
                    </a:cubicBezTo>
                    <a:lnTo>
                      <a:pt x="2" y="39"/>
                    </a:lnTo>
                    <a:cubicBezTo>
                      <a:pt x="3" y="30"/>
                      <a:pt x="4" y="22"/>
                      <a:pt x="8" y="16"/>
                    </a:cubicBezTo>
                    <a:cubicBezTo>
                      <a:pt x="14" y="5"/>
                      <a:pt x="25" y="0"/>
                      <a:pt x="40" y="0"/>
                    </a:cubicBezTo>
                    <a:cubicBezTo>
                      <a:pt x="53" y="0"/>
                      <a:pt x="62" y="3"/>
                      <a:pt x="68" y="10"/>
                    </a:cubicBezTo>
                    <a:cubicBezTo>
                      <a:pt x="74" y="17"/>
                      <a:pt x="77" y="25"/>
                      <a:pt x="77" y="33"/>
                    </a:cubicBezTo>
                    <a:cubicBezTo>
                      <a:pt x="77" y="42"/>
                      <a:pt x="73" y="49"/>
                      <a:pt x="67" y="56"/>
                    </a:cubicBezTo>
                    <a:cubicBezTo>
                      <a:pt x="64" y="59"/>
                      <a:pt x="57" y="64"/>
                      <a:pt x="48" y="69"/>
                    </a:cubicBezTo>
                    <a:lnTo>
                      <a:pt x="37" y="75"/>
                    </a:lnTo>
                    <a:cubicBezTo>
                      <a:pt x="32" y="78"/>
                      <a:pt x="28" y="80"/>
                      <a:pt x="25" y="83"/>
                    </a:cubicBezTo>
                    <a:cubicBezTo>
                      <a:pt x="20" y="88"/>
                      <a:pt x="17" y="93"/>
                      <a:pt x="15" y="98"/>
                    </a:cubicBezTo>
                    <a:lnTo>
                      <a:pt x="76" y="98"/>
                    </a:lnTo>
                    <a:lnTo>
                      <a:pt x="76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4" name="Freeform 34"/>
              <p:cNvSpPr>
                <a:spLocks noEditPoints="1"/>
              </p:cNvSpPr>
              <p:nvPr/>
            </p:nvSpPr>
            <p:spPr bwMode="auto">
              <a:xfrm>
                <a:off x="6540500" y="4811713"/>
                <a:ext cx="2152650" cy="261938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0" y="272"/>
                  </a:cxn>
                  <a:cxn ang="0">
                    <a:pos x="34" y="272"/>
                  </a:cxn>
                  <a:cxn ang="0">
                    <a:pos x="2250" y="272"/>
                  </a:cxn>
                  <a:cxn ang="0">
                    <a:pos x="2250" y="272"/>
                  </a:cxn>
                  <a:cxn ang="0">
                    <a:pos x="2216" y="272"/>
                  </a:cxn>
                  <a:cxn ang="0">
                    <a:pos x="0" y="204"/>
                  </a:cxn>
                  <a:cxn ang="0">
                    <a:pos x="0" y="204"/>
                  </a:cxn>
                  <a:cxn ang="0">
                    <a:pos x="34" y="204"/>
                  </a:cxn>
                  <a:cxn ang="0">
                    <a:pos x="2250" y="204"/>
                  </a:cxn>
                  <a:cxn ang="0">
                    <a:pos x="2250" y="204"/>
                  </a:cxn>
                  <a:cxn ang="0">
                    <a:pos x="2216" y="204"/>
                  </a:cxn>
                  <a:cxn ang="0">
                    <a:pos x="0" y="136"/>
                  </a:cxn>
                  <a:cxn ang="0">
                    <a:pos x="0" y="136"/>
                  </a:cxn>
                  <a:cxn ang="0">
                    <a:pos x="34" y="136"/>
                  </a:cxn>
                  <a:cxn ang="0">
                    <a:pos x="2250" y="136"/>
                  </a:cxn>
                  <a:cxn ang="0">
                    <a:pos x="2250" y="136"/>
                  </a:cxn>
                  <a:cxn ang="0">
                    <a:pos x="2216" y="13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34" y="68"/>
                  </a:cxn>
                  <a:cxn ang="0">
                    <a:pos x="2250" y="68"/>
                  </a:cxn>
                  <a:cxn ang="0">
                    <a:pos x="2250" y="68"/>
                  </a:cxn>
                  <a:cxn ang="0">
                    <a:pos x="2216" y="6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2">
                    <a:moveTo>
                      <a:pt x="0" y="272"/>
                    </a:moveTo>
                    <a:lnTo>
                      <a:pt x="0" y="272"/>
                    </a:lnTo>
                    <a:lnTo>
                      <a:pt x="34" y="272"/>
                    </a:lnTo>
                    <a:moveTo>
                      <a:pt x="2250" y="272"/>
                    </a:moveTo>
                    <a:lnTo>
                      <a:pt x="2250" y="272"/>
                    </a:lnTo>
                    <a:lnTo>
                      <a:pt x="2216" y="272"/>
                    </a:lnTo>
                    <a:moveTo>
                      <a:pt x="0" y="204"/>
                    </a:moveTo>
                    <a:lnTo>
                      <a:pt x="0" y="204"/>
                    </a:lnTo>
                    <a:lnTo>
                      <a:pt x="34" y="204"/>
                    </a:lnTo>
                    <a:moveTo>
                      <a:pt x="2250" y="204"/>
                    </a:moveTo>
                    <a:lnTo>
                      <a:pt x="2250" y="204"/>
                    </a:lnTo>
                    <a:lnTo>
                      <a:pt x="2216" y="204"/>
                    </a:lnTo>
                    <a:moveTo>
                      <a:pt x="0" y="136"/>
                    </a:moveTo>
                    <a:lnTo>
                      <a:pt x="0" y="136"/>
                    </a:lnTo>
                    <a:lnTo>
                      <a:pt x="34" y="136"/>
                    </a:lnTo>
                    <a:moveTo>
                      <a:pt x="2250" y="136"/>
                    </a:moveTo>
                    <a:lnTo>
                      <a:pt x="2250" y="136"/>
                    </a:lnTo>
                    <a:lnTo>
                      <a:pt x="2216" y="136"/>
                    </a:lnTo>
                    <a:moveTo>
                      <a:pt x="0" y="68"/>
                    </a:moveTo>
                    <a:lnTo>
                      <a:pt x="0" y="68"/>
                    </a:lnTo>
                    <a:lnTo>
                      <a:pt x="34" y="68"/>
                    </a:lnTo>
                    <a:moveTo>
                      <a:pt x="2250" y="68"/>
                    </a:moveTo>
                    <a:lnTo>
                      <a:pt x="2250" y="68"/>
                    </a:lnTo>
                    <a:lnTo>
                      <a:pt x="2216" y="68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5" name="Freeform 35"/>
              <p:cNvSpPr>
                <a:spLocks noEditPoints="1"/>
              </p:cNvSpPr>
              <p:nvPr/>
            </p:nvSpPr>
            <p:spPr bwMode="auto">
              <a:xfrm>
                <a:off x="6296025" y="476250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4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5"/>
                      <a:pt x="5" y="25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8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4"/>
                    </a:cubicBezTo>
                    <a:cubicBezTo>
                      <a:pt x="17" y="32"/>
                      <a:pt x="15" y="43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6" name="Freeform 36"/>
              <p:cNvSpPr>
                <a:spLocks/>
              </p:cNvSpPr>
              <p:nvPr/>
            </p:nvSpPr>
            <p:spPr bwMode="auto">
              <a:xfrm>
                <a:off x="6389688" y="485298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7" name="Freeform 37"/>
              <p:cNvSpPr>
                <a:spLocks/>
              </p:cNvSpPr>
              <p:nvPr/>
            </p:nvSpPr>
            <p:spPr bwMode="auto">
              <a:xfrm>
                <a:off x="6423025" y="4762500"/>
                <a:ext cx="74613" cy="109538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37" y="114"/>
                  </a:cxn>
                  <a:cxn ang="0">
                    <a:pos x="8" y="104"/>
                  </a:cxn>
                  <a:cxn ang="0">
                    <a:pos x="0" y="77"/>
                  </a:cxn>
                  <a:cxn ang="0">
                    <a:pos x="14" y="77"/>
                  </a:cxn>
                  <a:cxn ang="0">
                    <a:pos x="18" y="93"/>
                  </a:cxn>
                  <a:cxn ang="0">
                    <a:pos x="38" y="102"/>
                  </a:cxn>
                  <a:cxn ang="0">
                    <a:pos x="56" y="96"/>
                  </a:cxn>
                  <a:cxn ang="0">
                    <a:pos x="62" y="80"/>
                  </a:cxn>
                  <a:cxn ang="0">
                    <a:pos x="55" y="64"/>
                  </a:cxn>
                  <a:cxn ang="0">
                    <a:pos x="36" y="60"/>
                  </a:cxn>
                  <a:cxn ang="0">
                    <a:pos x="33" y="60"/>
                  </a:cxn>
                  <a:cxn ang="0">
                    <a:pos x="30" y="60"/>
                  </a:cxn>
                  <a:cxn ang="0">
                    <a:pos x="30" y="48"/>
                  </a:cxn>
                  <a:cxn ang="0">
                    <a:pos x="34" y="48"/>
                  </a:cxn>
                  <a:cxn ang="0">
                    <a:pos x="37" y="48"/>
                  </a:cxn>
                  <a:cxn ang="0">
                    <a:pos x="50" y="46"/>
                  </a:cxn>
                  <a:cxn ang="0">
                    <a:pos x="58" y="30"/>
                  </a:cxn>
                  <a:cxn ang="0">
                    <a:pos x="53" y="17"/>
                  </a:cxn>
                  <a:cxn ang="0">
                    <a:pos x="39" y="13"/>
                  </a:cxn>
                  <a:cxn ang="0">
                    <a:pos x="20" y="22"/>
                  </a:cxn>
                  <a:cxn ang="0">
                    <a:pos x="16" y="37"/>
                  </a:cxn>
                  <a:cxn ang="0">
                    <a:pos x="2" y="37"/>
                  </a:cxn>
                  <a:cxn ang="0">
                    <a:pos x="7" y="16"/>
                  </a:cxn>
                  <a:cxn ang="0">
                    <a:pos x="37" y="0"/>
                  </a:cxn>
                  <a:cxn ang="0">
                    <a:pos x="64" y="8"/>
                  </a:cxn>
                  <a:cxn ang="0">
                    <a:pos x="73" y="29"/>
                  </a:cxn>
                  <a:cxn ang="0">
                    <a:pos x="67" y="46"/>
                  </a:cxn>
                  <a:cxn ang="0">
                    <a:pos x="59" y="52"/>
                  </a:cxn>
                  <a:cxn ang="0">
                    <a:pos x="72" y="62"/>
                  </a:cxn>
                  <a:cxn ang="0">
                    <a:pos x="77" y="78"/>
                  </a:cxn>
                  <a:cxn ang="0">
                    <a:pos x="67" y="104"/>
                  </a:cxn>
                  <a:cxn ang="0">
                    <a:pos x="37" y="114"/>
                  </a:cxn>
                  <a:cxn ang="0">
                    <a:pos x="37" y="114"/>
                  </a:cxn>
                </a:cxnLst>
                <a:rect l="0" t="0" r="r" b="b"/>
                <a:pathLst>
                  <a:path w="77" h="114">
                    <a:moveTo>
                      <a:pt x="37" y="114"/>
                    </a:moveTo>
                    <a:lnTo>
                      <a:pt x="37" y="114"/>
                    </a:lnTo>
                    <a:cubicBezTo>
                      <a:pt x="24" y="114"/>
                      <a:pt x="14" y="111"/>
                      <a:pt x="8" y="104"/>
                    </a:cubicBezTo>
                    <a:cubicBezTo>
                      <a:pt x="3" y="96"/>
                      <a:pt x="0" y="87"/>
                      <a:pt x="0" y="77"/>
                    </a:cubicBezTo>
                    <a:lnTo>
                      <a:pt x="14" y="77"/>
                    </a:lnTo>
                    <a:cubicBezTo>
                      <a:pt x="15" y="84"/>
                      <a:pt x="16" y="90"/>
                      <a:pt x="18" y="93"/>
                    </a:cubicBezTo>
                    <a:cubicBezTo>
                      <a:pt x="22" y="99"/>
                      <a:pt x="28" y="102"/>
                      <a:pt x="38" y="102"/>
                    </a:cubicBezTo>
                    <a:cubicBezTo>
                      <a:pt x="45" y="102"/>
                      <a:pt x="51" y="100"/>
                      <a:pt x="56" y="96"/>
                    </a:cubicBezTo>
                    <a:cubicBezTo>
                      <a:pt x="60" y="92"/>
                      <a:pt x="62" y="87"/>
                      <a:pt x="62" y="80"/>
                    </a:cubicBezTo>
                    <a:cubicBezTo>
                      <a:pt x="62" y="73"/>
                      <a:pt x="60" y="67"/>
                      <a:pt x="55" y="64"/>
                    </a:cubicBezTo>
                    <a:cubicBezTo>
                      <a:pt x="50" y="61"/>
                      <a:pt x="44" y="60"/>
                      <a:pt x="36" y="60"/>
                    </a:cubicBezTo>
                    <a:cubicBezTo>
                      <a:pt x="35" y="60"/>
                      <a:pt x="34" y="60"/>
                      <a:pt x="33" y="60"/>
                    </a:cubicBezTo>
                    <a:cubicBezTo>
                      <a:pt x="32" y="60"/>
                      <a:pt x="31" y="60"/>
                      <a:pt x="30" y="60"/>
                    </a:cubicBezTo>
                    <a:lnTo>
                      <a:pt x="30" y="48"/>
                    </a:lnTo>
                    <a:cubicBezTo>
                      <a:pt x="31" y="48"/>
                      <a:pt x="33" y="48"/>
                      <a:pt x="34" y="48"/>
                    </a:cubicBezTo>
                    <a:cubicBezTo>
                      <a:pt x="35" y="48"/>
                      <a:pt x="36" y="48"/>
                      <a:pt x="37" y="48"/>
                    </a:cubicBezTo>
                    <a:cubicBezTo>
                      <a:pt x="42" y="48"/>
                      <a:pt x="46" y="47"/>
                      <a:pt x="50" y="46"/>
                    </a:cubicBezTo>
                    <a:cubicBezTo>
                      <a:pt x="56" y="43"/>
                      <a:pt x="58" y="37"/>
                      <a:pt x="58" y="30"/>
                    </a:cubicBezTo>
                    <a:cubicBezTo>
                      <a:pt x="58" y="24"/>
                      <a:pt x="57" y="20"/>
                      <a:pt x="53" y="17"/>
                    </a:cubicBezTo>
                    <a:cubicBezTo>
                      <a:pt x="49" y="14"/>
                      <a:pt x="44" y="13"/>
                      <a:pt x="39" y="13"/>
                    </a:cubicBezTo>
                    <a:cubicBezTo>
                      <a:pt x="30" y="13"/>
                      <a:pt x="23" y="16"/>
                      <a:pt x="20" y="22"/>
                    </a:cubicBezTo>
                    <a:cubicBezTo>
                      <a:pt x="18" y="25"/>
                      <a:pt x="16" y="30"/>
                      <a:pt x="16" y="37"/>
                    </a:cubicBezTo>
                    <a:lnTo>
                      <a:pt x="2" y="37"/>
                    </a:lnTo>
                    <a:cubicBezTo>
                      <a:pt x="2" y="28"/>
                      <a:pt x="4" y="21"/>
                      <a:pt x="7" y="16"/>
                    </a:cubicBezTo>
                    <a:cubicBezTo>
                      <a:pt x="13" y="5"/>
                      <a:pt x="23" y="0"/>
                      <a:pt x="37" y="0"/>
                    </a:cubicBezTo>
                    <a:cubicBezTo>
                      <a:pt x="49" y="0"/>
                      <a:pt x="57" y="3"/>
                      <a:pt x="64" y="8"/>
                    </a:cubicBezTo>
                    <a:cubicBezTo>
                      <a:pt x="70" y="13"/>
                      <a:pt x="73" y="20"/>
                      <a:pt x="73" y="29"/>
                    </a:cubicBezTo>
                    <a:cubicBezTo>
                      <a:pt x="73" y="36"/>
                      <a:pt x="71" y="42"/>
                      <a:pt x="67" y="46"/>
                    </a:cubicBezTo>
                    <a:cubicBezTo>
                      <a:pt x="65" y="49"/>
                      <a:pt x="62" y="51"/>
                      <a:pt x="59" y="52"/>
                    </a:cubicBezTo>
                    <a:cubicBezTo>
                      <a:pt x="64" y="54"/>
                      <a:pt x="69" y="57"/>
                      <a:pt x="72" y="62"/>
                    </a:cubicBezTo>
                    <a:cubicBezTo>
                      <a:pt x="76" y="66"/>
                      <a:pt x="77" y="72"/>
                      <a:pt x="77" y="78"/>
                    </a:cubicBezTo>
                    <a:cubicBezTo>
                      <a:pt x="77" y="89"/>
                      <a:pt x="74" y="98"/>
                      <a:pt x="67" y="104"/>
                    </a:cubicBezTo>
                    <a:cubicBezTo>
                      <a:pt x="60" y="111"/>
                      <a:pt x="50" y="114"/>
                      <a:pt x="37" y="114"/>
                    </a:cubicBez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8" name="Freeform 38"/>
              <p:cNvSpPr>
                <a:spLocks noEditPoints="1"/>
              </p:cNvSpPr>
              <p:nvPr/>
            </p:nvSpPr>
            <p:spPr bwMode="auto">
              <a:xfrm>
                <a:off x="6540500" y="4489450"/>
                <a:ext cx="2152650" cy="258763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34" y="134"/>
                  </a:cxn>
                  <a:cxn ang="0">
                    <a:pos x="2250" y="134"/>
                  </a:cxn>
                  <a:cxn ang="0">
                    <a:pos x="2250" y="134"/>
                  </a:cxn>
                  <a:cxn ang="0">
                    <a:pos x="2216" y="134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34" y="66"/>
                  </a:cxn>
                  <a:cxn ang="0">
                    <a:pos x="2250" y="66"/>
                  </a:cxn>
                  <a:cxn ang="0">
                    <a:pos x="2250" y="66"/>
                  </a:cxn>
                  <a:cxn ang="0">
                    <a:pos x="2216" y="6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4"/>
                    </a:moveTo>
                    <a:lnTo>
                      <a:pt x="0" y="134"/>
                    </a:lnTo>
                    <a:lnTo>
                      <a:pt x="34" y="134"/>
                    </a:lnTo>
                    <a:moveTo>
                      <a:pt x="2250" y="134"/>
                    </a:moveTo>
                    <a:lnTo>
                      <a:pt x="2250" y="134"/>
                    </a:lnTo>
                    <a:lnTo>
                      <a:pt x="2216" y="134"/>
                    </a:lnTo>
                    <a:moveTo>
                      <a:pt x="0" y="66"/>
                    </a:moveTo>
                    <a:lnTo>
                      <a:pt x="0" y="66"/>
                    </a:lnTo>
                    <a:lnTo>
                      <a:pt x="34" y="66"/>
                    </a:lnTo>
                    <a:moveTo>
                      <a:pt x="2250" y="66"/>
                    </a:moveTo>
                    <a:lnTo>
                      <a:pt x="2250" y="66"/>
                    </a:lnTo>
                    <a:lnTo>
                      <a:pt x="2216" y="66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89" name="Freeform 39"/>
              <p:cNvSpPr>
                <a:spLocks noEditPoints="1"/>
              </p:cNvSpPr>
              <p:nvPr/>
            </p:nvSpPr>
            <p:spPr bwMode="auto">
              <a:xfrm>
                <a:off x="6296025" y="443865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6"/>
                    </a:cubicBezTo>
                    <a:cubicBezTo>
                      <a:pt x="77" y="71"/>
                      <a:pt x="75" y="84"/>
                      <a:pt x="70" y="93"/>
                    </a:cubicBezTo>
                    <a:cubicBezTo>
                      <a:pt x="64" y="108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8"/>
                      <a:pt x="0" y="75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0" name="Freeform 40"/>
              <p:cNvSpPr>
                <a:spLocks/>
              </p:cNvSpPr>
              <p:nvPr/>
            </p:nvSpPr>
            <p:spPr bwMode="auto">
              <a:xfrm>
                <a:off x="6389688" y="4529138"/>
                <a:ext cx="15875" cy="174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1" name="Freeform 41"/>
              <p:cNvSpPr>
                <a:spLocks noEditPoints="1"/>
              </p:cNvSpPr>
              <p:nvPr/>
            </p:nvSpPr>
            <p:spPr bwMode="auto">
              <a:xfrm>
                <a:off x="6423025" y="4438650"/>
                <a:ext cx="76200" cy="107950"/>
              </a:xfrm>
              <a:custGeom>
                <a:avLst/>
                <a:gdLst/>
                <a:ahLst/>
                <a:cxnLst>
                  <a:cxn ang="0">
                    <a:pos x="48" y="72"/>
                  </a:cxn>
                  <a:cxn ang="0">
                    <a:pos x="48" y="72"/>
                  </a:cxn>
                  <a:cxn ang="0">
                    <a:pos x="48" y="22"/>
                  </a:cxn>
                  <a:cxn ang="0">
                    <a:pos x="13" y="72"/>
                  </a:cxn>
                  <a:cxn ang="0">
                    <a:pos x="48" y="72"/>
                  </a:cxn>
                  <a:cxn ang="0">
                    <a:pos x="49" y="112"/>
                  </a:cxn>
                  <a:cxn ang="0">
                    <a:pos x="49" y="112"/>
                  </a:cxn>
                  <a:cxn ang="0">
                    <a:pos x="49" y="84"/>
                  </a:cxn>
                  <a:cxn ang="0">
                    <a:pos x="0" y="84"/>
                  </a:cxn>
                  <a:cxn ang="0">
                    <a:pos x="0" y="71"/>
                  </a:cxn>
                  <a:cxn ang="0">
                    <a:pos x="51" y="0"/>
                  </a:cxn>
                  <a:cxn ang="0">
                    <a:pos x="63" y="0"/>
                  </a:cxn>
                  <a:cxn ang="0">
                    <a:pos x="63" y="72"/>
                  </a:cxn>
                  <a:cxn ang="0">
                    <a:pos x="79" y="72"/>
                  </a:cxn>
                  <a:cxn ang="0">
                    <a:pos x="79" y="84"/>
                  </a:cxn>
                  <a:cxn ang="0">
                    <a:pos x="63" y="84"/>
                  </a:cxn>
                  <a:cxn ang="0">
                    <a:pos x="63" y="112"/>
                  </a:cxn>
                  <a:cxn ang="0">
                    <a:pos x="49" y="112"/>
                  </a:cxn>
                </a:cxnLst>
                <a:rect l="0" t="0" r="r" b="b"/>
                <a:pathLst>
                  <a:path w="79" h="112">
                    <a:moveTo>
                      <a:pt x="48" y="72"/>
                    </a:moveTo>
                    <a:lnTo>
                      <a:pt x="48" y="72"/>
                    </a:lnTo>
                    <a:lnTo>
                      <a:pt x="48" y="22"/>
                    </a:lnTo>
                    <a:lnTo>
                      <a:pt x="13" y="72"/>
                    </a:lnTo>
                    <a:lnTo>
                      <a:pt x="48" y="72"/>
                    </a:lnTo>
                    <a:close/>
                    <a:moveTo>
                      <a:pt x="49" y="112"/>
                    </a:moveTo>
                    <a:lnTo>
                      <a:pt x="49" y="112"/>
                    </a:lnTo>
                    <a:lnTo>
                      <a:pt x="49" y="84"/>
                    </a:lnTo>
                    <a:lnTo>
                      <a:pt x="0" y="84"/>
                    </a:lnTo>
                    <a:lnTo>
                      <a:pt x="0" y="71"/>
                    </a:lnTo>
                    <a:lnTo>
                      <a:pt x="51" y="0"/>
                    </a:lnTo>
                    <a:lnTo>
                      <a:pt x="63" y="0"/>
                    </a:lnTo>
                    <a:lnTo>
                      <a:pt x="63" y="72"/>
                    </a:lnTo>
                    <a:lnTo>
                      <a:pt x="79" y="72"/>
                    </a:lnTo>
                    <a:lnTo>
                      <a:pt x="79" y="84"/>
                    </a:lnTo>
                    <a:lnTo>
                      <a:pt x="63" y="84"/>
                    </a:lnTo>
                    <a:lnTo>
                      <a:pt x="63" y="112"/>
                    </a:lnTo>
                    <a:lnTo>
                      <a:pt x="49" y="1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2" name="Freeform 42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260350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34" y="134"/>
                  </a:cxn>
                  <a:cxn ang="0">
                    <a:pos x="2250" y="134"/>
                  </a:cxn>
                  <a:cxn ang="0">
                    <a:pos x="2250" y="134"/>
                  </a:cxn>
                  <a:cxn ang="0">
                    <a:pos x="2216" y="134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4"/>
                    </a:moveTo>
                    <a:lnTo>
                      <a:pt x="0" y="134"/>
                    </a:lnTo>
                    <a:lnTo>
                      <a:pt x="34" y="134"/>
                    </a:lnTo>
                    <a:moveTo>
                      <a:pt x="2250" y="134"/>
                    </a:moveTo>
                    <a:lnTo>
                      <a:pt x="2250" y="134"/>
                    </a:lnTo>
                    <a:lnTo>
                      <a:pt x="2216" y="134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3" name="Freeform 43"/>
              <p:cNvSpPr>
                <a:spLocks noEditPoints="1"/>
              </p:cNvSpPr>
              <p:nvPr/>
            </p:nvSpPr>
            <p:spPr bwMode="auto">
              <a:xfrm>
                <a:off x="6296025" y="411480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7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2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5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7"/>
                    </a:cubicBezTo>
                    <a:cubicBezTo>
                      <a:pt x="75" y="27"/>
                      <a:pt x="77" y="39"/>
                      <a:pt x="77" y="55"/>
                    </a:cubicBezTo>
                    <a:cubicBezTo>
                      <a:pt x="77" y="70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6"/>
                      <a:pt x="48" y="12"/>
                      <a:pt x="39" y="12"/>
                    </a:cubicBezTo>
                    <a:cubicBezTo>
                      <a:pt x="31" y="12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69"/>
                      <a:pt x="17" y="79"/>
                      <a:pt x="19" y="85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4" name="Freeform 44"/>
              <p:cNvSpPr>
                <a:spLocks/>
              </p:cNvSpPr>
              <p:nvPr/>
            </p:nvSpPr>
            <p:spPr bwMode="auto">
              <a:xfrm>
                <a:off x="6389688" y="420528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5" name="Freeform 45"/>
              <p:cNvSpPr>
                <a:spLocks/>
              </p:cNvSpPr>
              <p:nvPr/>
            </p:nvSpPr>
            <p:spPr bwMode="auto">
              <a:xfrm>
                <a:off x="6424613" y="4116388"/>
                <a:ext cx="73025" cy="107950"/>
              </a:xfrm>
              <a:custGeom>
                <a:avLst/>
                <a:gdLst/>
                <a:ahLst/>
                <a:cxnLst>
                  <a:cxn ang="0">
                    <a:pos x="14" y="81"/>
                  </a:cxn>
                  <a:cxn ang="0">
                    <a:pos x="14" y="81"/>
                  </a:cxn>
                  <a:cxn ang="0">
                    <a:pos x="26" y="97"/>
                  </a:cxn>
                  <a:cxn ang="0">
                    <a:pos x="37" y="99"/>
                  </a:cxn>
                  <a:cxn ang="0">
                    <a:pos x="55" y="91"/>
                  </a:cxn>
                  <a:cxn ang="0">
                    <a:pos x="61" y="74"/>
                  </a:cxn>
                  <a:cxn ang="0">
                    <a:pos x="54" y="56"/>
                  </a:cxn>
                  <a:cxn ang="0">
                    <a:pos x="37" y="50"/>
                  </a:cxn>
                  <a:cxn ang="0">
                    <a:pos x="25" y="52"/>
                  </a:cxn>
                  <a:cxn ang="0">
                    <a:pos x="16" y="60"/>
                  </a:cxn>
                  <a:cxn ang="0">
                    <a:pos x="4" y="59"/>
                  </a:cxn>
                  <a:cxn ang="0">
                    <a:pos x="12" y="0"/>
                  </a:cxn>
                  <a:cxn ang="0">
                    <a:pos x="70" y="0"/>
                  </a:cxn>
                  <a:cxn ang="0">
                    <a:pos x="70" y="13"/>
                  </a:cxn>
                  <a:cxn ang="0">
                    <a:pos x="23" y="13"/>
                  </a:cxn>
                  <a:cxn ang="0">
                    <a:pos x="18" y="44"/>
                  </a:cxn>
                  <a:cxn ang="0">
                    <a:pos x="26" y="40"/>
                  </a:cxn>
                  <a:cxn ang="0">
                    <a:pos x="40" y="37"/>
                  </a:cxn>
                  <a:cxn ang="0">
                    <a:pos x="66" y="47"/>
                  </a:cxn>
                  <a:cxn ang="0">
                    <a:pos x="76" y="72"/>
                  </a:cxn>
                  <a:cxn ang="0">
                    <a:pos x="67" y="100"/>
                  </a:cxn>
                  <a:cxn ang="0">
                    <a:pos x="36" y="112"/>
                  </a:cxn>
                  <a:cxn ang="0">
                    <a:pos x="12" y="104"/>
                  </a:cxn>
                  <a:cxn ang="0">
                    <a:pos x="0" y="81"/>
                  </a:cxn>
                  <a:cxn ang="0">
                    <a:pos x="14" y="81"/>
                  </a:cxn>
                </a:cxnLst>
                <a:rect l="0" t="0" r="r" b="b"/>
                <a:pathLst>
                  <a:path w="76" h="112">
                    <a:moveTo>
                      <a:pt x="14" y="81"/>
                    </a:moveTo>
                    <a:lnTo>
                      <a:pt x="14" y="81"/>
                    </a:lnTo>
                    <a:cubicBezTo>
                      <a:pt x="15" y="89"/>
                      <a:pt x="19" y="94"/>
                      <a:pt x="26" y="97"/>
                    </a:cubicBezTo>
                    <a:cubicBezTo>
                      <a:pt x="29" y="99"/>
                      <a:pt x="33" y="99"/>
                      <a:pt x="37" y="99"/>
                    </a:cubicBezTo>
                    <a:cubicBezTo>
                      <a:pt x="45" y="99"/>
                      <a:pt x="51" y="97"/>
                      <a:pt x="55" y="91"/>
                    </a:cubicBezTo>
                    <a:cubicBezTo>
                      <a:pt x="59" y="86"/>
                      <a:pt x="61" y="80"/>
                      <a:pt x="61" y="74"/>
                    </a:cubicBezTo>
                    <a:cubicBezTo>
                      <a:pt x="61" y="66"/>
                      <a:pt x="59" y="60"/>
                      <a:pt x="54" y="56"/>
                    </a:cubicBezTo>
                    <a:cubicBezTo>
                      <a:pt x="50" y="52"/>
                      <a:pt x="44" y="50"/>
                      <a:pt x="37" y="50"/>
                    </a:cubicBezTo>
                    <a:cubicBezTo>
                      <a:pt x="32" y="50"/>
                      <a:pt x="28" y="50"/>
                      <a:pt x="25" y="52"/>
                    </a:cubicBezTo>
                    <a:cubicBezTo>
                      <a:pt x="21" y="54"/>
                      <a:pt x="18" y="57"/>
                      <a:pt x="16" y="60"/>
                    </a:cubicBezTo>
                    <a:lnTo>
                      <a:pt x="4" y="59"/>
                    </a:lnTo>
                    <a:lnTo>
                      <a:pt x="12" y="0"/>
                    </a:lnTo>
                    <a:lnTo>
                      <a:pt x="70" y="0"/>
                    </a:lnTo>
                    <a:lnTo>
                      <a:pt x="70" y="13"/>
                    </a:lnTo>
                    <a:lnTo>
                      <a:pt x="23" y="13"/>
                    </a:lnTo>
                    <a:lnTo>
                      <a:pt x="18" y="44"/>
                    </a:lnTo>
                    <a:cubicBezTo>
                      <a:pt x="21" y="42"/>
                      <a:pt x="23" y="41"/>
                      <a:pt x="26" y="40"/>
                    </a:cubicBezTo>
                    <a:cubicBezTo>
                      <a:pt x="30" y="38"/>
                      <a:pt x="34" y="37"/>
                      <a:pt x="40" y="37"/>
                    </a:cubicBezTo>
                    <a:cubicBezTo>
                      <a:pt x="50" y="37"/>
                      <a:pt x="59" y="40"/>
                      <a:pt x="66" y="47"/>
                    </a:cubicBezTo>
                    <a:cubicBezTo>
                      <a:pt x="73" y="53"/>
                      <a:pt x="76" y="62"/>
                      <a:pt x="76" y="72"/>
                    </a:cubicBezTo>
                    <a:cubicBezTo>
                      <a:pt x="76" y="82"/>
                      <a:pt x="73" y="92"/>
                      <a:pt x="67" y="100"/>
                    </a:cubicBezTo>
                    <a:cubicBezTo>
                      <a:pt x="60" y="108"/>
                      <a:pt x="50" y="112"/>
                      <a:pt x="36" y="112"/>
                    </a:cubicBezTo>
                    <a:cubicBezTo>
                      <a:pt x="27" y="112"/>
                      <a:pt x="19" y="109"/>
                      <a:pt x="12" y="104"/>
                    </a:cubicBezTo>
                    <a:cubicBezTo>
                      <a:pt x="5" y="99"/>
                      <a:pt x="1" y="91"/>
                      <a:pt x="0" y="81"/>
                    </a:cubicBezTo>
                    <a:lnTo>
                      <a:pt x="14" y="8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6" name="Freeform 46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200" y="1437"/>
                  </a:cxn>
                  <a:cxn ang="0">
                    <a:pos x="200" y="1437"/>
                  </a:cxn>
                  <a:cxn ang="0">
                    <a:pos x="708" y="1008"/>
                  </a:cxn>
                  <a:cxn ang="0">
                    <a:pos x="1277" y="430"/>
                  </a:cxn>
                  <a:cxn ang="0">
                    <a:pos x="1957" y="1049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0"/>
                    </a:lnTo>
                    <a:moveTo>
                      <a:pt x="200" y="1437"/>
                    </a:moveTo>
                    <a:lnTo>
                      <a:pt x="200" y="1437"/>
                    </a:lnTo>
                    <a:lnTo>
                      <a:pt x="708" y="1008"/>
                    </a:lnTo>
                    <a:lnTo>
                      <a:pt x="1277" y="430"/>
                    </a:lnTo>
                    <a:lnTo>
                      <a:pt x="1957" y="1049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7" name="Freeform 47"/>
              <p:cNvSpPr>
                <a:spLocks/>
              </p:cNvSpPr>
              <p:nvPr/>
            </p:nvSpPr>
            <p:spPr bwMode="auto">
              <a:xfrm>
                <a:off x="6719888" y="5532438"/>
                <a:ext cx="25400" cy="25400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14"/>
                  </a:cxn>
                  <a:cxn ang="0">
                    <a:pos x="13" y="27"/>
                  </a:cxn>
                  <a:cxn ang="0">
                    <a:pos x="0" y="14"/>
                  </a:cxn>
                  <a:cxn ang="0">
                    <a:pos x="13" y="0"/>
                  </a:cxn>
                  <a:cxn ang="0">
                    <a:pos x="27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8" name="Freeform 48"/>
              <p:cNvSpPr>
                <a:spLocks/>
              </p:cNvSpPr>
              <p:nvPr/>
            </p:nvSpPr>
            <p:spPr bwMode="auto">
              <a:xfrm>
                <a:off x="7205663" y="5119688"/>
                <a:ext cx="25400" cy="25400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14"/>
                  </a:cxn>
                  <a:cxn ang="0">
                    <a:pos x="13" y="27"/>
                  </a:cxn>
                  <a:cxn ang="0">
                    <a:pos x="0" y="14"/>
                  </a:cxn>
                  <a:cxn ang="0">
                    <a:pos x="13" y="0"/>
                  </a:cxn>
                  <a:cxn ang="0">
                    <a:pos x="27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899" name="Freeform 49"/>
              <p:cNvSpPr>
                <a:spLocks/>
              </p:cNvSpPr>
              <p:nvPr/>
            </p:nvSpPr>
            <p:spPr bwMode="auto">
              <a:xfrm>
                <a:off x="7750175" y="4565650"/>
                <a:ext cx="25400" cy="25400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6" y="13"/>
                  </a:cxn>
                  <a:cxn ang="0">
                    <a:pos x="13" y="26"/>
                  </a:cxn>
                  <a:cxn ang="0">
                    <a:pos x="0" y="13"/>
                  </a:cxn>
                  <a:cxn ang="0">
                    <a:pos x="13" y="0"/>
                  </a:cxn>
                  <a:cxn ang="0">
                    <a:pos x="26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6" y="13"/>
                    </a:ln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0" name="Freeform 50"/>
              <p:cNvSpPr>
                <a:spLocks/>
              </p:cNvSpPr>
              <p:nvPr/>
            </p:nvSpPr>
            <p:spPr bwMode="auto">
              <a:xfrm>
                <a:off x="8401050" y="5159375"/>
                <a:ext cx="25400" cy="25400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6" y="13"/>
                  </a:cxn>
                  <a:cxn ang="0">
                    <a:pos x="13" y="26"/>
                  </a:cxn>
                  <a:cxn ang="0">
                    <a:pos x="0" y="13"/>
                  </a:cxn>
                  <a:cxn ang="0">
                    <a:pos x="13" y="0"/>
                  </a:cxn>
                  <a:cxn ang="0">
                    <a:pos x="26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6" y="13"/>
                    </a:ln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1" name="Freeform 51"/>
              <p:cNvSpPr>
                <a:spLocks noEditPoints="1"/>
              </p:cNvSpPr>
              <p:nvPr/>
            </p:nvSpPr>
            <p:spPr bwMode="auto">
              <a:xfrm>
                <a:off x="6732588" y="5008563"/>
                <a:ext cx="1681163" cy="485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9" y="50"/>
                  </a:cxn>
                  <a:cxn ang="0">
                    <a:pos x="149" y="69"/>
                  </a:cxn>
                  <a:cxn ang="0">
                    <a:pos x="149" y="69"/>
                  </a:cxn>
                  <a:cxn ang="0">
                    <a:pos x="258" y="120"/>
                  </a:cxn>
                  <a:cxn ang="0">
                    <a:pos x="298" y="139"/>
                  </a:cxn>
                  <a:cxn ang="0">
                    <a:pos x="298" y="139"/>
                  </a:cxn>
                  <a:cxn ang="0">
                    <a:pos x="406" y="189"/>
                  </a:cxn>
                  <a:cxn ang="0">
                    <a:pos x="447" y="208"/>
                  </a:cxn>
                  <a:cxn ang="0">
                    <a:pos x="447" y="208"/>
                  </a:cxn>
                  <a:cxn ang="0">
                    <a:pos x="508" y="236"/>
                  </a:cxn>
                  <a:cxn ang="0">
                    <a:pos x="558" y="251"/>
                  </a:cxn>
                  <a:cxn ang="0">
                    <a:pos x="601" y="264"/>
                  </a:cxn>
                  <a:cxn ang="0">
                    <a:pos x="601" y="264"/>
                  </a:cxn>
                  <a:cxn ang="0">
                    <a:pos x="716" y="298"/>
                  </a:cxn>
                  <a:cxn ang="0">
                    <a:pos x="759" y="311"/>
                  </a:cxn>
                  <a:cxn ang="0">
                    <a:pos x="759" y="311"/>
                  </a:cxn>
                  <a:cxn ang="0">
                    <a:pos x="873" y="345"/>
                  </a:cxn>
                  <a:cxn ang="0">
                    <a:pos x="916" y="357"/>
                  </a:cxn>
                  <a:cxn ang="0">
                    <a:pos x="916" y="357"/>
                  </a:cxn>
                  <a:cxn ang="0">
                    <a:pos x="1031" y="391"/>
                  </a:cxn>
                  <a:cxn ang="0">
                    <a:pos x="1073" y="404"/>
                  </a:cxn>
                  <a:cxn ang="0">
                    <a:pos x="1073" y="404"/>
                  </a:cxn>
                  <a:cxn ang="0">
                    <a:pos x="1077" y="405"/>
                  </a:cxn>
                  <a:cxn ang="0">
                    <a:pos x="1192" y="422"/>
                  </a:cxn>
                  <a:cxn ang="0">
                    <a:pos x="1236" y="429"/>
                  </a:cxn>
                  <a:cxn ang="0">
                    <a:pos x="1236" y="429"/>
                  </a:cxn>
                  <a:cxn ang="0">
                    <a:pos x="1354" y="446"/>
                  </a:cxn>
                  <a:cxn ang="0">
                    <a:pos x="1398" y="453"/>
                  </a:cxn>
                  <a:cxn ang="0">
                    <a:pos x="1398" y="453"/>
                  </a:cxn>
                  <a:cxn ang="0">
                    <a:pos x="1516" y="471"/>
                  </a:cxn>
                  <a:cxn ang="0">
                    <a:pos x="1561" y="477"/>
                  </a:cxn>
                  <a:cxn ang="0">
                    <a:pos x="1561" y="477"/>
                  </a:cxn>
                  <a:cxn ang="0">
                    <a:pos x="1679" y="495"/>
                  </a:cxn>
                  <a:cxn ang="0">
                    <a:pos x="1723" y="501"/>
                  </a:cxn>
                  <a:cxn ang="0">
                    <a:pos x="1723" y="501"/>
                  </a:cxn>
                  <a:cxn ang="0">
                    <a:pos x="1757" y="506"/>
                  </a:cxn>
                </a:cxnLst>
                <a:rect l="0" t="0" r="r" b="b"/>
                <a:pathLst>
                  <a:path w="1757" h="506">
                    <a:moveTo>
                      <a:pt x="0" y="0"/>
                    </a:moveTo>
                    <a:lnTo>
                      <a:pt x="0" y="0"/>
                    </a:lnTo>
                    <a:lnTo>
                      <a:pt x="109" y="50"/>
                    </a:lnTo>
                    <a:moveTo>
                      <a:pt x="149" y="69"/>
                    </a:moveTo>
                    <a:lnTo>
                      <a:pt x="149" y="69"/>
                    </a:lnTo>
                    <a:lnTo>
                      <a:pt x="258" y="120"/>
                    </a:lnTo>
                    <a:moveTo>
                      <a:pt x="298" y="139"/>
                    </a:moveTo>
                    <a:lnTo>
                      <a:pt x="298" y="139"/>
                    </a:lnTo>
                    <a:lnTo>
                      <a:pt x="406" y="189"/>
                    </a:lnTo>
                    <a:moveTo>
                      <a:pt x="447" y="208"/>
                    </a:moveTo>
                    <a:lnTo>
                      <a:pt x="447" y="208"/>
                    </a:lnTo>
                    <a:lnTo>
                      <a:pt x="508" y="236"/>
                    </a:lnTo>
                    <a:lnTo>
                      <a:pt x="558" y="251"/>
                    </a:lnTo>
                    <a:moveTo>
                      <a:pt x="601" y="264"/>
                    </a:moveTo>
                    <a:lnTo>
                      <a:pt x="601" y="264"/>
                    </a:lnTo>
                    <a:lnTo>
                      <a:pt x="716" y="298"/>
                    </a:lnTo>
                    <a:moveTo>
                      <a:pt x="759" y="311"/>
                    </a:moveTo>
                    <a:lnTo>
                      <a:pt x="759" y="311"/>
                    </a:lnTo>
                    <a:lnTo>
                      <a:pt x="873" y="345"/>
                    </a:lnTo>
                    <a:moveTo>
                      <a:pt x="916" y="357"/>
                    </a:moveTo>
                    <a:lnTo>
                      <a:pt x="916" y="357"/>
                    </a:lnTo>
                    <a:lnTo>
                      <a:pt x="1031" y="391"/>
                    </a:lnTo>
                    <a:moveTo>
                      <a:pt x="1073" y="404"/>
                    </a:moveTo>
                    <a:lnTo>
                      <a:pt x="1073" y="404"/>
                    </a:lnTo>
                    <a:lnTo>
                      <a:pt x="1077" y="405"/>
                    </a:lnTo>
                    <a:lnTo>
                      <a:pt x="1192" y="422"/>
                    </a:lnTo>
                    <a:moveTo>
                      <a:pt x="1236" y="429"/>
                    </a:moveTo>
                    <a:lnTo>
                      <a:pt x="1236" y="429"/>
                    </a:lnTo>
                    <a:lnTo>
                      <a:pt x="1354" y="446"/>
                    </a:lnTo>
                    <a:moveTo>
                      <a:pt x="1398" y="453"/>
                    </a:moveTo>
                    <a:lnTo>
                      <a:pt x="1398" y="453"/>
                    </a:lnTo>
                    <a:lnTo>
                      <a:pt x="1516" y="471"/>
                    </a:lnTo>
                    <a:moveTo>
                      <a:pt x="1561" y="477"/>
                    </a:moveTo>
                    <a:lnTo>
                      <a:pt x="1561" y="477"/>
                    </a:lnTo>
                    <a:lnTo>
                      <a:pt x="1679" y="495"/>
                    </a:lnTo>
                    <a:moveTo>
                      <a:pt x="1723" y="501"/>
                    </a:moveTo>
                    <a:lnTo>
                      <a:pt x="1723" y="501"/>
                    </a:lnTo>
                    <a:lnTo>
                      <a:pt x="1757" y="506"/>
                    </a:lnTo>
                  </a:path>
                </a:pathLst>
              </a:custGeom>
              <a:noFill/>
              <a:ln w="1270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2" name="Freeform 52"/>
              <p:cNvSpPr>
                <a:spLocks noEditPoints="1"/>
              </p:cNvSpPr>
              <p:nvPr/>
            </p:nvSpPr>
            <p:spPr bwMode="auto">
              <a:xfrm>
                <a:off x="6707188" y="4981575"/>
                <a:ext cx="1733550" cy="539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55" y="56"/>
                  </a:cxn>
                  <a:cxn ang="0">
                    <a:pos x="55" y="0"/>
                  </a:cxn>
                  <a:cxn ang="0">
                    <a:pos x="55" y="0"/>
                  </a:cxn>
                  <a:cxn ang="0">
                    <a:pos x="0" y="56"/>
                  </a:cxn>
                  <a:cxn ang="0">
                    <a:pos x="507" y="237"/>
                  </a:cxn>
                  <a:cxn ang="0">
                    <a:pos x="507" y="237"/>
                  </a:cxn>
                  <a:cxn ang="0">
                    <a:pos x="563" y="292"/>
                  </a:cxn>
                  <a:cxn ang="0">
                    <a:pos x="563" y="237"/>
                  </a:cxn>
                  <a:cxn ang="0">
                    <a:pos x="563" y="237"/>
                  </a:cxn>
                  <a:cxn ang="0">
                    <a:pos x="507" y="292"/>
                  </a:cxn>
                  <a:cxn ang="0">
                    <a:pos x="1076" y="406"/>
                  </a:cxn>
                  <a:cxn ang="0">
                    <a:pos x="1076" y="406"/>
                  </a:cxn>
                  <a:cxn ang="0">
                    <a:pos x="1132" y="461"/>
                  </a:cxn>
                  <a:cxn ang="0">
                    <a:pos x="1132" y="406"/>
                  </a:cxn>
                  <a:cxn ang="0">
                    <a:pos x="1132" y="406"/>
                  </a:cxn>
                  <a:cxn ang="0">
                    <a:pos x="1076" y="461"/>
                  </a:cxn>
                  <a:cxn ang="0">
                    <a:pos x="1756" y="507"/>
                  </a:cxn>
                  <a:cxn ang="0">
                    <a:pos x="1756" y="507"/>
                  </a:cxn>
                  <a:cxn ang="0">
                    <a:pos x="1812" y="562"/>
                  </a:cxn>
                  <a:cxn ang="0">
                    <a:pos x="1812" y="507"/>
                  </a:cxn>
                  <a:cxn ang="0">
                    <a:pos x="1812" y="507"/>
                  </a:cxn>
                  <a:cxn ang="0">
                    <a:pos x="1756" y="562"/>
                  </a:cxn>
                </a:cxnLst>
                <a:rect l="0" t="0" r="r" b="b"/>
                <a:pathLst>
                  <a:path w="1812" h="562">
                    <a:moveTo>
                      <a:pt x="0" y="0"/>
                    </a:moveTo>
                    <a:lnTo>
                      <a:pt x="0" y="0"/>
                    </a:lnTo>
                    <a:lnTo>
                      <a:pt x="55" y="56"/>
                    </a:lnTo>
                    <a:moveTo>
                      <a:pt x="55" y="0"/>
                    </a:moveTo>
                    <a:lnTo>
                      <a:pt x="55" y="0"/>
                    </a:lnTo>
                    <a:lnTo>
                      <a:pt x="0" y="56"/>
                    </a:lnTo>
                    <a:moveTo>
                      <a:pt x="507" y="237"/>
                    </a:moveTo>
                    <a:lnTo>
                      <a:pt x="507" y="237"/>
                    </a:lnTo>
                    <a:lnTo>
                      <a:pt x="563" y="292"/>
                    </a:lnTo>
                    <a:moveTo>
                      <a:pt x="563" y="237"/>
                    </a:moveTo>
                    <a:lnTo>
                      <a:pt x="563" y="237"/>
                    </a:lnTo>
                    <a:lnTo>
                      <a:pt x="507" y="292"/>
                    </a:lnTo>
                    <a:moveTo>
                      <a:pt x="1076" y="406"/>
                    </a:moveTo>
                    <a:lnTo>
                      <a:pt x="1076" y="406"/>
                    </a:lnTo>
                    <a:lnTo>
                      <a:pt x="1132" y="461"/>
                    </a:lnTo>
                    <a:moveTo>
                      <a:pt x="1132" y="406"/>
                    </a:moveTo>
                    <a:lnTo>
                      <a:pt x="1132" y="406"/>
                    </a:lnTo>
                    <a:lnTo>
                      <a:pt x="1076" y="461"/>
                    </a:lnTo>
                    <a:moveTo>
                      <a:pt x="1756" y="507"/>
                    </a:moveTo>
                    <a:lnTo>
                      <a:pt x="1756" y="507"/>
                    </a:lnTo>
                    <a:lnTo>
                      <a:pt x="1812" y="562"/>
                    </a:lnTo>
                    <a:moveTo>
                      <a:pt x="1812" y="507"/>
                    </a:moveTo>
                    <a:lnTo>
                      <a:pt x="1812" y="507"/>
                    </a:lnTo>
                    <a:lnTo>
                      <a:pt x="1756" y="562"/>
                    </a:lnTo>
                  </a:path>
                </a:pathLst>
              </a:custGeom>
              <a:noFill/>
              <a:ln w="635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3" name="Freeform 53"/>
              <p:cNvSpPr>
                <a:spLocks noEditPoints="1"/>
              </p:cNvSpPr>
              <p:nvPr/>
            </p:nvSpPr>
            <p:spPr bwMode="auto">
              <a:xfrm>
                <a:off x="7583488" y="6057900"/>
                <a:ext cx="66675" cy="107950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10" y="10"/>
                  </a:cxn>
                  <a:cxn ang="0">
                    <a:pos x="36" y="0"/>
                  </a:cxn>
                  <a:cxn ang="0">
                    <a:pos x="60" y="10"/>
                  </a:cxn>
                  <a:cxn ang="0">
                    <a:pos x="70" y="38"/>
                  </a:cxn>
                  <a:cxn ang="0">
                    <a:pos x="60" y="67"/>
                  </a:cxn>
                  <a:cxn ang="0">
                    <a:pos x="36" y="79"/>
                  </a:cxn>
                  <a:cxn ang="0">
                    <a:pos x="24" y="76"/>
                  </a:cxn>
                  <a:cxn ang="0">
                    <a:pos x="14" y="68"/>
                  </a:cxn>
                  <a:cxn ang="0">
                    <a:pos x="14" y="112"/>
                  </a:cxn>
                  <a:cxn ang="0">
                    <a:pos x="0" y="112"/>
                  </a:cxn>
                  <a:cxn ang="0">
                    <a:pos x="0" y="39"/>
                  </a:cxn>
                  <a:cxn ang="0">
                    <a:pos x="33" y="4"/>
                  </a:cxn>
                  <a:cxn ang="0">
                    <a:pos x="33" y="4"/>
                  </a:cxn>
                  <a:cxn ang="0">
                    <a:pos x="19" y="12"/>
                  </a:cxn>
                  <a:cxn ang="0">
                    <a:pos x="14" y="34"/>
                  </a:cxn>
                  <a:cxn ang="0">
                    <a:pos x="20" y="63"/>
                  </a:cxn>
                  <a:cxn ang="0">
                    <a:pos x="36" y="74"/>
                  </a:cxn>
                  <a:cxn ang="0">
                    <a:pos x="51" y="67"/>
                  </a:cxn>
                  <a:cxn ang="0">
                    <a:pos x="55" y="45"/>
                  </a:cxn>
                  <a:cxn ang="0">
                    <a:pos x="49" y="15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70" h="112">
                    <a:moveTo>
                      <a:pt x="0" y="39"/>
                    </a:moveTo>
                    <a:lnTo>
                      <a:pt x="0" y="39"/>
                    </a:lnTo>
                    <a:cubicBezTo>
                      <a:pt x="0" y="27"/>
                      <a:pt x="3" y="17"/>
                      <a:pt x="10" y="10"/>
                    </a:cubicBezTo>
                    <a:cubicBezTo>
                      <a:pt x="16" y="3"/>
                      <a:pt x="25" y="0"/>
                      <a:pt x="36" y="0"/>
                    </a:cubicBezTo>
                    <a:cubicBezTo>
                      <a:pt x="46" y="0"/>
                      <a:pt x="54" y="3"/>
                      <a:pt x="60" y="10"/>
                    </a:cubicBezTo>
                    <a:cubicBezTo>
                      <a:pt x="67" y="17"/>
                      <a:pt x="70" y="26"/>
                      <a:pt x="70" y="38"/>
                    </a:cubicBezTo>
                    <a:cubicBezTo>
                      <a:pt x="70" y="50"/>
                      <a:pt x="66" y="60"/>
                      <a:pt x="60" y="67"/>
                    </a:cubicBezTo>
                    <a:cubicBezTo>
                      <a:pt x="54" y="75"/>
                      <a:pt x="46" y="79"/>
                      <a:pt x="36" y="79"/>
                    </a:cubicBezTo>
                    <a:cubicBezTo>
                      <a:pt x="32" y="79"/>
                      <a:pt x="28" y="78"/>
                      <a:pt x="24" y="76"/>
                    </a:cubicBezTo>
                    <a:cubicBezTo>
                      <a:pt x="20" y="74"/>
                      <a:pt x="16" y="71"/>
                      <a:pt x="14" y="68"/>
                    </a:cubicBezTo>
                    <a:lnTo>
                      <a:pt x="14" y="112"/>
                    </a:lnTo>
                    <a:lnTo>
                      <a:pt x="0" y="112"/>
                    </a:lnTo>
                    <a:lnTo>
                      <a:pt x="0" y="39"/>
                    </a:lnTo>
                    <a:close/>
                    <a:moveTo>
                      <a:pt x="33" y="4"/>
                    </a:moveTo>
                    <a:lnTo>
                      <a:pt x="33" y="4"/>
                    </a:lnTo>
                    <a:cubicBezTo>
                      <a:pt x="27" y="4"/>
                      <a:pt x="22" y="7"/>
                      <a:pt x="19" y="12"/>
                    </a:cubicBezTo>
                    <a:cubicBezTo>
                      <a:pt x="16" y="17"/>
                      <a:pt x="14" y="24"/>
                      <a:pt x="14" y="34"/>
                    </a:cubicBezTo>
                    <a:cubicBezTo>
                      <a:pt x="14" y="46"/>
                      <a:pt x="16" y="55"/>
                      <a:pt x="20" y="63"/>
                    </a:cubicBezTo>
                    <a:cubicBezTo>
                      <a:pt x="25" y="70"/>
                      <a:pt x="30" y="74"/>
                      <a:pt x="36" y="74"/>
                    </a:cubicBezTo>
                    <a:cubicBezTo>
                      <a:pt x="43" y="74"/>
                      <a:pt x="48" y="71"/>
                      <a:pt x="51" y="67"/>
                    </a:cubicBezTo>
                    <a:cubicBezTo>
                      <a:pt x="54" y="62"/>
                      <a:pt x="55" y="55"/>
                      <a:pt x="55" y="45"/>
                    </a:cubicBezTo>
                    <a:cubicBezTo>
                      <a:pt x="55" y="32"/>
                      <a:pt x="53" y="23"/>
                      <a:pt x="49" y="15"/>
                    </a:cubicBezTo>
                    <a:cubicBezTo>
                      <a:pt x="45" y="8"/>
                      <a:pt x="40" y="4"/>
                      <a:pt x="33" y="4"/>
                    </a:cubicBez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6061075" y="5154613"/>
                <a:ext cx="103188" cy="57150"/>
              </a:xfrm>
              <a:custGeom>
                <a:avLst/>
                <a:gdLst/>
                <a:ahLst/>
                <a:cxnLst>
                  <a:cxn ang="0">
                    <a:pos x="65" y="29"/>
                  </a:cxn>
                  <a:cxn ang="0">
                    <a:pos x="65" y="29"/>
                  </a:cxn>
                  <a:cxn ang="0">
                    <a:pos x="28" y="40"/>
                  </a:cxn>
                  <a:cxn ang="0">
                    <a:pos x="15" y="50"/>
                  </a:cxn>
                  <a:cxn ang="0">
                    <a:pos x="17" y="54"/>
                  </a:cxn>
                  <a:cxn ang="0">
                    <a:pos x="24" y="56"/>
                  </a:cxn>
                  <a:cxn ang="0">
                    <a:pos x="24" y="60"/>
                  </a:cxn>
                  <a:cxn ang="0">
                    <a:pos x="19" y="60"/>
                  </a:cxn>
                  <a:cxn ang="0">
                    <a:pos x="5" y="57"/>
                  </a:cxn>
                  <a:cxn ang="0">
                    <a:pos x="0" y="49"/>
                  </a:cxn>
                  <a:cxn ang="0">
                    <a:pos x="51" y="27"/>
                  </a:cxn>
                  <a:cxn ang="0">
                    <a:pos x="57" y="26"/>
                  </a:cxn>
                  <a:cxn ang="0">
                    <a:pos x="18" y="16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0" y="7"/>
                  </a:cxn>
                  <a:cxn ang="0">
                    <a:pos x="2" y="2"/>
                  </a:cxn>
                  <a:cxn ang="0">
                    <a:pos x="7" y="0"/>
                  </a:cxn>
                  <a:cxn ang="0">
                    <a:pos x="33" y="10"/>
                  </a:cxn>
                  <a:cxn ang="0">
                    <a:pos x="65" y="24"/>
                  </a:cxn>
                  <a:cxn ang="0">
                    <a:pos x="81" y="22"/>
                  </a:cxn>
                  <a:cxn ang="0">
                    <a:pos x="93" y="22"/>
                  </a:cxn>
                  <a:cxn ang="0">
                    <a:pos x="105" y="23"/>
                  </a:cxn>
                  <a:cxn ang="0">
                    <a:pos x="108" y="28"/>
                  </a:cxn>
                  <a:cxn ang="0">
                    <a:pos x="105" y="34"/>
                  </a:cxn>
                  <a:cxn ang="0">
                    <a:pos x="97" y="36"/>
                  </a:cxn>
                  <a:cxn ang="0">
                    <a:pos x="83" y="34"/>
                  </a:cxn>
                  <a:cxn ang="0">
                    <a:pos x="65" y="29"/>
                  </a:cxn>
                  <a:cxn ang="0">
                    <a:pos x="65" y="29"/>
                  </a:cxn>
                </a:cxnLst>
                <a:rect l="0" t="0" r="r" b="b"/>
                <a:pathLst>
                  <a:path w="108" h="60">
                    <a:moveTo>
                      <a:pt x="65" y="29"/>
                    </a:moveTo>
                    <a:lnTo>
                      <a:pt x="65" y="29"/>
                    </a:lnTo>
                    <a:cubicBezTo>
                      <a:pt x="49" y="32"/>
                      <a:pt x="37" y="36"/>
                      <a:pt x="28" y="40"/>
                    </a:cubicBezTo>
                    <a:cubicBezTo>
                      <a:pt x="19" y="44"/>
                      <a:pt x="15" y="47"/>
                      <a:pt x="15" y="50"/>
                    </a:cubicBezTo>
                    <a:cubicBezTo>
                      <a:pt x="15" y="52"/>
                      <a:pt x="16" y="53"/>
                      <a:pt x="17" y="54"/>
                    </a:cubicBezTo>
                    <a:cubicBezTo>
                      <a:pt x="19" y="55"/>
                      <a:pt x="21" y="56"/>
                      <a:pt x="24" y="56"/>
                    </a:cubicBezTo>
                    <a:lnTo>
                      <a:pt x="24" y="60"/>
                    </a:lnTo>
                    <a:lnTo>
                      <a:pt x="19" y="60"/>
                    </a:lnTo>
                    <a:cubicBezTo>
                      <a:pt x="13" y="60"/>
                      <a:pt x="8" y="59"/>
                      <a:pt x="5" y="57"/>
                    </a:cubicBezTo>
                    <a:cubicBezTo>
                      <a:pt x="2" y="55"/>
                      <a:pt x="0" y="52"/>
                      <a:pt x="0" y="49"/>
                    </a:cubicBezTo>
                    <a:cubicBezTo>
                      <a:pt x="0" y="42"/>
                      <a:pt x="17" y="35"/>
                      <a:pt x="51" y="27"/>
                    </a:cubicBezTo>
                    <a:lnTo>
                      <a:pt x="57" y="26"/>
                    </a:lnTo>
                    <a:cubicBezTo>
                      <a:pt x="45" y="21"/>
                      <a:pt x="32" y="17"/>
                      <a:pt x="18" y="16"/>
                    </a:cubicBezTo>
                    <a:cubicBezTo>
                      <a:pt x="16" y="15"/>
                      <a:pt x="14" y="15"/>
                      <a:pt x="14" y="15"/>
                    </a:cubicBezTo>
                    <a:cubicBezTo>
                      <a:pt x="9" y="14"/>
                      <a:pt x="5" y="13"/>
                      <a:pt x="3" y="12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11" y="0"/>
                      <a:pt x="20" y="3"/>
                      <a:pt x="33" y="10"/>
                    </a:cubicBezTo>
                    <a:cubicBezTo>
                      <a:pt x="46" y="16"/>
                      <a:pt x="57" y="21"/>
                      <a:pt x="65" y="24"/>
                    </a:cubicBezTo>
                    <a:cubicBezTo>
                      <a:pt x="71" y="23"/>
                      <a:pt x="76" y="23"/>
                      <a:pt x="81" y="22"/>
                    </a:cubicBezTo>
                    <a:cubicBezTo>
                      <a:pt x="86" y="22"/>
                      <a:pt x="90" y="22"/>
                      <a:pt x="93" y="22"/>
                    </a:cubicBezTo>
                    <a:cubicBezTo>
                      <a:pt x="98" y="22"/>
                      <a:pt x="102" y="22"/>
                      <a:pt x="105" y="23"/>
                    </a:cubicBezTo>
                    <a:cubicBezTo>
                      <a:pt x="107" y="24"/>
                      <a:pt x="108" y="26"/>
                      <a:pt x="108" y="28"/>
                    </a:cubicBezTo>
                    <a:cubicBezTo>
                      <a:pt x="108" y="31"/>
                      <a:pt x="107" y="33"/>
                      <a:pt x="105" y="34"/>
                    </a:cubicBezTo>
                    <a:cubicBezTo>
                      <a:pt x="103" y="35"/>
                      <a:pt x="100" y="36"/>
                      <a:pt x="97" y="36"/>
                    </a:cubicBezTo>
                    <a:cubicBezTo>
                      <a:pt x="93" y="36"/>
                      <a:pt x="88" y="35"/>
                      <a:pt x="83" y="34"/>
                    </a:cubicBezTo>
                    <a:cubicBezTo>
                      <a:pt x="78" y="33"/>
                      <a:pt x="71" y="31"/>
                      <a:pt x="65" y="29"/>
                    </a:cubicBezTo>
                    <a:lnTo>
                      <a:pt x="6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6019800" y="5060950"/>
                <a:ext cx="142875" cy="349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4" y="16"/>
                  </a:cxn>
                  <a:cxn ang="0">
                    <a:pos x="74" y="21"/>
                  </a:cxn>
                  <a:cxn ang="0">
                    <a:pos x="115" y="15"/>
                  </a:cxn>
                  <a:cxn ang="0">
                    <a:pos x="148" y="0"/>
                  </a:cxn>
                  <a:cxn ang="0">
                    <a:pos x="148" y="9"/>
                  </a:cxn>
                  <a:cxn ang="0">
                    <a:pos x="125" y="23"/>
                  </a:cxn>
                  <a:cxn ang="0">
                    <a:pos x="112" y="29"/>
                  </a:cxn>
                  <a:cxn ang="0">
                    <a:pos x="88" y="35"/>
                  </a:cxn>
                  <a:cxn ang="0">
                    <a:pos x="75" y="36"/>
                  </a:cxn>
                  <a:cxn ang="0">
                    <a:pos x="34" y="29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148" h="36">
                    <a:moveTo>
                      <a:pt x="0" y="0"/>
                    </a:moveTo>
                    <a:lnTo>
                      <a:pt x="0" y="0"/>
                    </a:lnTo>
                    <a:cubicBezTo>
                      <a:pt x="15" y="8"/>
                      <a:pt x="27" y="13"/>
                      <a:pt x="34" y="16"/>
                    </a:cubicBezTo>
                    <a:cubicBezTo>
                      <a:pt x="46" y="19"/>
                      <a:pt x="59" y="21"/>
                      <a:pt x="74" y="21"/>
                    </a:cubicBezTo>
                    <a:cubicBezTo>
                      <a:pt x="89" y="21"/>
                      <a:pt x="103" y="19"/>
                      <a:pt x="115" y="15"/>
                    </a:cubicBezTo>
                    <a:cubicBezTo>
                      <a:pt x="123" y="12"/>
                      <a:pt x="134" y="7"/>
                      <a:pt x="148" y="0"/>
                    </a:cubicBezTo>
                    <a:lnTo>
                      <a:pt x="148" y="9"/>
                    </a:lnTo>
                    <a:cubicBezTo>
                      <a:pt x="136" y="17"/>
                      <a:pt x="129" y="21"/>
                      <a:pt x="125" y="23"/>
                    </a:cubicBezTo>
                    <a:cubicBezTo>
                      <a:pt x="122" y="25"/>
                      <a:pt x="118" y="27"/>
                      <a:pt x="112" y="29"/>
                    </a:cubicBezTo>
                    <a:cubicBezTo>
                      <a:pt x="104" y="32"/>
                      <a:pt x="96" y="34"/>
                      <a:pt x="88" y="35"/>
                    </a:cubicBezTo>
                    <a:cubicBezTo>
                      <a:pt x="83" y="36"/>
                      <a:pt x="79" y="36"/>
                      <a:pt x="75" y="36"/>
                    </a:cubicBezTo>
                    <a:cubicBezTo>
                      <a:pt x="59" y="36"/>
                      <a:pt x="46" y="33"/>
                      <a:pt x="34" y="29"/>
                    </a:cubicBezTo>
                    <a:cubicBezTo>
                      <a:pt x="26" y="26"/>
                      <a:pt x="15" y="19"/>
                      <a:pt x="0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6" name="Freeform 56"/>
              <p:cNvSpPr>
                <a:spLocks noEditPoints="1"/>
              </p:cNvSpPr>
              <p:nvPr/>
            </p:nvSpPr>
            <p:spPr bwMode="auto">
              <a:xfrm>
                <a:off x="6049963" y="4983163"/>
                <a:ext cx="84138" cy="66675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7" y="1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18" y="19"/>
                  </a:cxn>
                  <a:cxn ang="0">
                    <a:pos x="12" y="33"/>
                  </a:cxn>
                  <a:cxn ang="0">
                    <a:pos x="26" y="52"/>
                  </a:cxn>
                  <a:cxn ang="0">
                    <a:pos x="46" y="56"/>
                  </a:cxn>
                  <a:cxn ang="0">
                    <a:pos x="67" y="51"/>
                  </a:cxn>
                  <a:cxn ang="0">
                    <a:pos x="76" y="34"/>
                  </a:cxn>
                  <a:cxn ang="0">
                    <a:pos x="71" y="21"/>
                  </a:cxn>
                  <a:cxn ang="0">
                    <a:pos x="56" y="13"/>
                  </a:cxn>
                  <a:cxn ang="0">
                    <a:pos x="56" y="0"/>
                  </a:cxn>
                  <a:cxn ang="0">
                    <a:pos x="80" y="12"/>
                  </a:cxn>
                  <a:cxn ang="0">
                    <a:pos x="88" y="35"/>
                  </a:cxn>
                  <a:cxn ang="0">
                    <a:pos x="76" y="61"/>
                  </a:cxn>
                  <a:cxn ang="0">
                    <a:pos x="46" y="71"/>
                  </a:cxn>
                  <a:cxn ang="0">
                    <a:pos x="12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88" h="71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24"/>
                      <a:pt x="2" y="16"/>
                      <a:pt x="7" y="10"/>
                    </a:cubicBezTo>
                    <a:cubicBezTo>
                      <a:pt x="11" y="5"/>
                      <a:pt x="19" y="1"/>
                      <a:pt x="30" y="0"/>
                    </a:cubicBezTo>
                    <a:lnTo>
                      <a:pt x="30" y="13"/>
                    </a:lnTo>
                    <a:cubicBezTo>
                      <a:pt x="25" y="14"/>
                      <a:pt x="21" y="16"/>
                      <a:pt x="18" y="19"/>
                    </a:cubicBezTo>
                    <a:cubicBezTo>
                      <a:pt x="14" y="22"/>
                      <a:pt x="12" y="27"/>
                      <a:pt x="12" y="33"/>
                    </a:cubicBezTo>
                    <a:cubicBezTo>
                      <a:pt x="12" y="42"/>
                      <a:pt x="17" y="49"/>
                      <a:pt x="26" y="52"/>
                    </a:cubicBezTo>
                    <a:cubicBezTo>
                      <a:pt x="31" y="55"/>
                      <a:pt x="38" y="56"/>
                      <a:pt x="46" y="56"/>
                    </a:cubicBezTo>
                    <a:cubicBezTo>
                      <a:pt x="55" y="56"/>
                      <a:pt x="62" y="54"/>
                      <a:pt x="67" y="51"/>
                    </a:cubicBezTo>
                    <a:cubicBezTo>
                      <a:pt x="73" y="47"/>
                      <a:pt x="76" y="42"/>
                      <a:pt x="76" y="34"/>
                    </a:cubicBezTo>
                    <a:cubicBezTo>
                      <a:pt x="76" y="28"/>
                      <a:pt x="74" y="24"/>
                      <a:pt x="71" y="21"/>
                    </a:cubicBezTo>
                    <a:cubicBezTo>
                      <a:pt x="67" y="17"/>
                      <a:pt x="62" y="15"/>
                      <a:pt x="56" y="13"/>
                    </a:cubicBezTo>
                    <a:lnTo>
                      <a:pt x="56" y="0"/>
                    </a:lnTo>
                    <a:cubicBezTo>
                      <a:pt x="67" y="1"/>
                      <a:pt x="75" y="5"/>
                      <a:pt x="80" y="12"/>
                    </a:cubicBezTo>
                    <a:cubicBezTo>
                      <a:pt x="85" y="18"/>
                      <a:pt x="88" y="26"/>
                      <a:pt x="88" y="35"/>
                    </a:cubicBezTo>
                    <a:cubicBezTo>
                      <a:pt x="88" y="46"/>
                      <a:pt x="84" y="55"/>
                      <a:pt x="76" y="61"/>
                    </a:cubicBezTo>
                    <a:cubicBezTo>
                      <a:pt x="68" y="68"/>
                      <a:pt x="58" y="71"/>
                      <a:pt x="46" y="71"/>
                    </a:cubicBezTo>
                    <a:cubicBezTo>
                      <a:pt x="32" y="71"/>
                      <a:pt x="20" y="68"/>
                      <a:pt x="12" y="60"/>
                    </a:cubicBezTo>
                    <a:cubicBezTo>
                      <a:pt x="4" y="53"/>
                      <a:pt x="0" y="44"/>
                      <a:pt x="0" y="33"/>
                    </a:cubicBezTo>
                    <a:lnTo>
                      <a:pt x="0" y="33"/>
                    </a:lnTo>
                    <a:close/>
                    <a:moveTo>
                      <a:pt x="0" y="36"/>
                    </a:move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7" name="Freeform 57"/>
              <p:cNvSpPr>
                <a:spLocks noEditPoints="1"/>
              </p:cNvSpPr>
              <p:nvPr/>
            </p:nvSpPr>
            <p:spPr bwMode="auto">
              <a:xfrm>
                <a:off x="6146800" y="4926013"/>
                <a:ext cx="63500" cy="49213"/>
              </a:xfrm>
              <a:custGeom>
                <a:avLst/>
                <a:gdLst/>
                <a:ahLst/>
                <a:cxnLst>
                  <a:cxn ang="0">
                    <a:pos x="44" y="41"/>
                  </a:cxn>
                  <a:cxn ang="0">
                    <a:pos x="44" y="41"/>
                  </a:cxn>
                  <a:cxn ang="0">
                    <a:pos x="52" y="38"/>
                  </a:cxn>
                  <a:cxn ang="0">
                    <a:pos x="57" y="25"/>
                  </a:cxn>
                  <a:cxn ang="0">
                    <a:pos x="55" y="14"/>
                  </a:cxn>
                  <a:cxn ang="0">
                    <a:pos x="47" y="10"/>
                  </a:cxn>
                  <a:cxn ang="0">
                    <a:pos x="41" y="13"/>
                  </a:cxn>
                  <a:cxn ang="0">
                    <a:pos x="38" y="22"/>
                  </a:cxn>
                  <a:cxn ang="0">
                    <a:pos x="36" y="31"/>
                  </a:cxn>
                  <a:cxn ang="0">
                    <a:pos x="31" y="42"/>
                  </a:cxn>
                  <a:cxn ang="0">
                    <a:pos x="19" y="49"/>
                  </a:cxn>
                  <a:cxn ang="0">
                    <a:pos x="5" y="43"/>
                  </a:cxn>
                  <a:cxn ang="0">
                    <a:pos x="0" y="26"/>
                  </a:cxn>
                  <a:cxn ang="0">
                    <a:pos x="8" y="5"/>
                  </a:cxn>
                  <a:cxn ang="0">
                    <a:pos x="19" y="2"/>
                  </a:cxn>
                  <a:cxn ang="0">
                    <a:pos x="19" y="12"/>
                  </a:cxn>
                  <a:cxn ang="0">
                    <a:pos x="13" y="14"/>
                  </a:cxn>
                  <a:cxn ang="0">
                    <a:pos x="9" y="27"/>
                  </a:cxn>
                  <a:cxn ang="0">
                    <a:pos x="11" y="35"/>
                  </a:cxn>
                  <a:cxn ang="0">
                    <a:pos x="17" y="39"/>
                  </a:cxn>
                  <a:cxn ang="0">
                    <a:pos x="23" y="35"/>
                  </a:cxn>
                  <a:cxn ang="0">
                    <a:pos x="26" y="28"/>
                  </a:cxn>
                  <a:cxn ang="0">
                    <a:pos x="28" y="21"/>
                  </a:cxn>
                  <a:cxn ang="0">
                    <a:pos x="33" y="6"/>
                  </a:cxn>
                  <a:cxn ang="0">
                    <a:pos x="46" y="0"/>
                  </a:cxn>
                  <a:cxn ang="0">
                    <a:pos x="60" y="6"/>
                  </a:cxn>
                  <a:cxn ang="0">
                    <a:pos x="66" y="25"/>
                  </a:cxn>
                  <a:cxn ang="0">
                    <a:pos x="60" y="45"/>
                  </a:cxn>
                  <a:cxn ang="0">
                    <a:pos x="44" y="51"/>
                  </a:cxn>
                  <a:cxn ang="0">
                    <a:pos x="44" y="41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</a:cxnLst>
                <a:rect l="0" t="0" r="r" b="b"/>
                <a:pathLst>
                  <a:path w="66" h="51">
                    <a:moveTo>
                      <a:pt x="44" y="41"/>
                    </a:moveTo>
                    <a:lnTo>
                      <a:pt x="44" y="41"/>
                    </a:lnTo>
                    <a:cubicBezTo>
                      <a:pt x="48" y="41"/>
                      <a:pt x="50" y="40"/>
                      <a:pt x="52" y="38"/>
                    </a:cubicBezTo>
                    <a:cubicBezTo>
                      <a:pt x="55" y="36"/>
                      <a:pt x="57" y="31"/>
                      <a:pt x="57" y="25"/>
                    </a:cubicBezTo>
                    <a:cubicBezTo>
                      <a:pt x="57" y="21"/>
                      <a:pt x="56" y="17"/>
                      <a:pt x="55" y="14"/>
                    </a:cubicBezTo>
                    <a:cubicBezTo>
                      <a:pt x="53" y="11"/>
                      <a:pt x="50" y="10"/>
                      <a:pt x="47" y="10"/>
                    </a:cubicBezTo>
                    <a:cubicBezTo>
                      <a:pt x="44" y="10"/>
                      <a:pt x="42" y="11"/>
                      <a:pt x="41" y="13"/>
                    </a:cubicBezTo>
                    <a:cubicBezTo>
                      <a:pt x="40" y="15"/>
                      <a:pt x="39" y="18"/>
                      <a:pt x="38" y="22"/>
                    </a:cubicBezTo>
                    <a:lnTo>
                      <a:pt x="36" y="31"/>
                    </a:lnTo>
                    <a:cubicBezTo>
                      <a:pt x="34" y="36"/>
                      <a:pt x="33" y="40"/>
                      <a:pt x="31" y="42"/>
                    </a:cubicBezTo>
                    <a:cubicBezTo>
                      <a:pt x="28" y="47"/>
                      <a:pt x="24" y="49"/>
                      <a:pt x="19" y="49"/>
                    </a:cubicBezTo>
                    <a:cubicBezTo>
                      <a:pt x="14" y="49"/>
                      <a:pt x="9" y="47"/>
                      <a:pt x="5" y="43"/>
                    </a:cubicBezTo>
                    <a:cubicBezTo>
                      <a:pt x="2" y="39"/>
                      <a:pt x="0" y="33"/>
                      <a:pt x="0" y="26"/>
                    </a:cubicBezTo>
                    <a:cubicBezTo>
                      <a:pt x="0" y="16"/>
                      <a:pt x="2" y="10"/>
                      <a:pt x="8" y="5"/>
                    </a:cubicBezTo>
                    <a:cubicBezTo>
                      <a:pt x="11" y="3"/>
                      <a:pt x="15" y="2"/>
                      <a:pt x="19" y="2"/>
                    </a:cubicBezTo>
                    <a:lnTo>
                      <a:pt x="19" y="12"/>
                    </a:lnTo>
                    <a:cubicBezTo>
                      <a:pt x="17" y="12"/>
                      <a:pt x="15" y="13"/>
                      <a:pt x="13" y="14"/>
                    </a:cubicBezTo>
                    <a:cubicBezTo>
                      <a:pt x="10" y="16"/>
                      <a:pt x="9" y="21"/>
                      <a:pt x="9" y="27"/>
                    </a:cubicBezTo>
                    <a:cubicBezTo>
                      <a:pt x="9" y="30"/>
                      <a:pt x="9" y="33"/>
                      <a:pt x="11" y="35"/>
                    </a:cubicBezTo>
                    <a:cubicBezTo>
                      <a:pt x="12" y="38"/>
                      <a:pt x="14" y="39"/>
                      <a:pt x="17" y="39"/>
                    </a:cubicBezTo>
                    <a:cubicBezTo>
                      <a:pt x="20" y="39"/>
                      <a:pt x="22" y="37"/>
                      <a:pt x="23" y="35"/>
                    </a:cubicBezTo>
                    <a:cubicBezTo>
                      <a:pt x="24" y="33"/>
                      <a:pt x="25" y="31"/>
                      <a:pt x="26" y="28"/>
                    </a:cubicBezTo>
                    <a:lnTo>
                      <a:pt x="28" y="21"/>
                    </a:lnTo>
                    <a:cubicBezTo>
                      <a:pt x="29" y="13"/>
                      <a:pt x="31" y="8"/>
                      <a:pt x="33" y="6"/>
                    </a:cubicBezTo>
                    <a:cubicBezTo>
                      <a:pt x="36" y="2"/>
                      <a:pt x="40" y="0"/>
                      <a:pt x="46" y="0"/>
                    </a:cubicBezTo>
                    <a:cubicBezTo>
                      <a:pt x="51" y="0"/>
                      <a:pt x="56" y="2"/>
                      <a:pt x="60" y="6"/>
                    </a:cubicBezTo>
                    <a:cubicBezTo>
                      <a:pt x="64" y="10"/>
                      <a:pt x="66" y="16"/>
                      <a:pt x="66" y="25"/>
                    </a:cubicBezTo>
                    <a:cubicBezTo>
                      <a:pt x="66" y="34"/>
                      <a:pt x="64" y="41"/>
                      <a:pt x="60" y="45"/>
                    </a:cubicBezTo>
                    <a:cubicBezTo>
                      <a:pt x="55" y="49"/>
                      <a:pt x="50" y="51"/>
                      <a:pt x="44" y="51"/>
                    </a:cubicBezTo>
                    <a:lnTo>
                      <a:pt x="44" y="41"/>
                    </a:lnTo>
                    <a:close/>
                    <a:moveTo>
                      <a:pt x="0" y="25"/>
                    </a:move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6021388" y="4875213"/>
                <a:ext cx="109538" cy="4603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15" y="36"/>
                  </a:cxn>
                  <a:cxn ang="0">
                    <a:pos x="115" y="48"/>
                  </a:cxn>
                  <a:cxn ang="0">
                    <a:pos x="0" y="12"/>
                  </a:cxn>
                </a:cxnLst>
                <a:rect l="0" t="0" r="r" b="b"/>
                <a:pathLst>
                  <a:path w="115" h="48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15" y="36"/>
                    </a:lnTo>
                    <a:lnTo>
                      <a:pt x="115" y="4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09" name="Freeform 59"/>
              <p:cNvSpPr>
                <a:spLocks noEditPoints="1"/>
              </p:cNvSpPr>
              <p:nvPr/>
            </p:nvSpPr>
            <p:spPr bwMode="auto">
              <a:xfrm>
                <a:off x="6049963" y="4797425"/>
                <a:ext cx="84138" cy="74613"/>
              </a:xfrm>
              <a:custGeom>
                <a:avLst/>
                <a:gdLst/>
                <a:ahLst/>
                <a:cxnLst>
                  <a:cxn ang="0">
                    <a:pos x="63" y="64"/>
                  </a:cxn>
                  <a:cxn ang="0">
                    <a:pos x="63" y="64"/>
                  </a:cxn>
                  <a:cxn ang="0">
                    <a:pos x="73" y="60"/>
                  </a:cxn>
                  <a:cxn ang="0">
                    <a:pos x="76" y="49"/>
                  </a:cxn>
                  <a:cxn ang="0">
                    <a:pos x="73" y="35"/>
                  </a:cxn>
                  <a:cxn ang="0">
                    <a:pos x="54" y="23"/>
                  </a:cxn>
                  <a:cxn ang="0">
                    <a:pos x="43" y="23"/>
                  </a:cxn>
                  <a:cxn ang="0">
                    <a:pos x="46" y="30"/>
                  </a:cxn>
                  <a:cxn ang="0">
                    <a:pos x="47" y="38"/>
                  </a:cxn>
                  <a:cxn ang="0">
                    <a:pos x="49" y="46"/>
                  </a:cxn>
                  <a:cxn ang="0">
                    <a:pos x="52" y="58"/>
                  </a:cxn>
                  <a:cxn ang="0">
                    <a:pos x="63" y="64"/>
                  </a:cxn>
                  <a:cxn ang="0">
                    <a:pos x="63" y="64"/>
                  </a:cxn>
                  <a:cxn ang="0">
                    <a:pos x="35" y="30"/>
                  </a:cxn>
                  <a:cxn ang="0">
                    <a:pos x="35" y="30"/>
                  </a:cxn>
                  <a:cxn ang="0">
                    <a:pos x="31" y="24"/>
                  </a:cxn>
                  <a:cxn ang="0">
                    <a:pos x="26" y="23"/>
                  </a:cxn>
                  <a:cxn ang="0">
                    <a:pos x="15" y="28"/>
                  </a:cxn>
                  <a:cxn ang="0">
                    <a:pos x="12" y="43"/>
                  </a:cxn>
                  <a:cxn ang="0">
                    <a:pos x="18" y="58"/>
                  </a:cxn>
                  <a:cxn ang="0">
                    <a:pos x="28" y="62"/>
                  </a:cxn>
                  <a:cxn ang="0">
                    <a:pos x="28" y="75"/>
                  </a:cxn>
                  <a:cxn ang="0">
                    <a:pos x="6" y="65"/>
                  </a:cxn>
                  <a:cxn ang="0">
                    <a:pos x="0" y="42"/>
                  </a:cxn>
                  <a:cxn ang="0">
                    <a:pos x="6" y="19"/>
                  </a:cxn>
                  <a:cxn ang="0">
                    <a:pos x="23" y="9"/>
                  </a:cxn>
                  <a:cxn ang="0">
                    <a:pos x="71" y="9"/>
                  </a:cxn>
                  <a:cxn ang="0">
                    <a:pos x="75" y="9"/>
                  </a:cxn>
                  <a:cxn ang="0">
                    <a:pos x="76" y="5"/>
                  </a:cxn>
                  <a:cxn ang="0">
                    <a:pos x="76" y="3"/>
                  </a:cxn>
                  <a:cxn ang="0">
                    <a:pos x="76" y="0"/>
                  </a:cxn>
                  <a:cxn ang="0">
                    <a:pos x="86" y="0"/>
                  </a:cxn>
                  <a:cxn ang="0">
                    <a:pos x="87" y="5"/>
                  </a:cxn>
                  <a:cxn ang="0">
                    <a:pos x="87" y="10"/>
                  </a:cxn>
                  <a:cxn ang="0">
                    <a:pos x="82" y="20"/>
                  </a:cxn>
                  <a:cxn ang="0">
                    <a:pos x="75" y="23"/>
                  </a:cxn>
                  <a:cxn ang="0">
                    <a:pos x="84" y="35"/>
                  </a:cxn>
                  <a:cxn ang="0">
                    <a:pos x="88" y="53"/>
                  </a:cxn>
                  <a:cxn ang="0">
                    <a:pos x="81" y="72"/>
                  </a:cxn>
                  <a:cxn ang="0">
                    <a:pos x="64" y="79"/>
                  </a:cxn>
                  <a:cxn ang="0">
                    <a:pos x="46" y="72"/>
                  </a:cxn>
                  <a:cxn ang="0">
                    <a:pos x="38" y="53"/>
                  </a:cxn>
                  <a:cxn ang="0">
                    <a:pos x="35" y="30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88" h="79">
                    <a:moveTo>
                      <a:pt x="63" y="64"/>
                    </a:moveTo>
                    <a:lnTo>
                      <a:pt x="63" y="64"/>
                    </a:lnTo>
                    <a:cubicBezTo>
                      <a:pt x="67" y="64"/>
                      <a:pt x="71" y="63"/>
                      <a:pt x="73" y="60"/>
                    </a:cubicBezTo>
                    <a:cubicBezTo>
                      <a:pt x="75" y="57"/>
                      <a:pt x="76" y="53"/>
                      <a:pt x="76" y="49"/>
                    </a:cubicBezTo>
                    <a:cubicBezTo>
                      <a:pt x="76" y="44"/>
                      <a:pt x="75" y="40"/>
                      <a:pt x="73" y="35"/>
                    </a:cubicBezTo>
                    <a:cubicBezTo>
                      <a:pt x="69" y="27"/>
                      <a:pt x="63" y="23"/>
                      <a:pt x="54" y="23"/>
                    </a:cubicBezTo>
                    <a:lnTo>
                      <a:pt x="43" y="23"/>
                    </a:lnTo>
                    <a:cubicBezTo>
                      <a:pt x="44" y="25"/>
                      <a:pt x="45" y="27"/>
                      <a:pt x="46" y="30"/>
                    </a:cubicBezTo>
                    <a:cubicBezTo>
                      <a:pt x="47" y="33"/>
                      <a:pt x="47" y="35"/>
                      <a:pt x="47" y="38"/>
                    </a:cubicBezTo>
                    <a:lnTo>
                      <a:pt x="49" y="46"/>
                    </a:lnTo>
                    <a:cubicBezTo>
                      <a:pt x="49" y="52"/>
                      <a:pt x="50" y="55"/>
                      <a:pt x="52" y="58"/>
                    </a:cubicBezTo>
                    <a:cubicBezTo>
                      <a:pt x="54" y="62"/>
                      <a:pt x="58" y="64"/>
                      <a:pt x="63" y="64"/>
                    </a:cubicBezTo>
                    <a:lnTo>
                      <a:pt x="63" y="64"/>
                    </a:lnTo>
                    <a:close/>
                    <a:moveTo>
                      <a:pt x="35" y="30"/>
                    </a:moveTo>
                    <a:lnTo>
                      <a:pt x="35" y="30"/>
                    </a:lnTo>
                    <a:cubicBezTo>
                      <a:pt x="35" y="27"/>
                      <a:pt x="33" y="25"/>
                      <a:pt x="31" y="24"/>
                    </a:cubicBezTo>
                    <a:cubicBezTo>
                      <a:pt x="30" y="23"/>
                      <a:pt x="28" y="23"/>
                      <a:pt x="26" y="23"/>
                    </a:cubicBezTo>
                    <a:cubicBezTo>
                      <a:pt x="21" y="23"/>
                      <a:pt x="18" y="25"/>
                      <a:pt x="15" y="28"/>
                    </a:cubicBezTo>
                    <a:cubicBezTo>
                      <a:pt x="13" y="32"/>
                      <a:pt x="12" y="36"/>
                      <a:pt x="12" y="43"/>
                    </a:cubicBezTo>
                    <a:cubicBezTo>
                      <a:pt x="12" y="50"/>
                      <a:pt x="14" y="55"/>
                      <a:pt x="18" y="58"/>
                    </a:cubicBezTo>
                    <a:cubicBezTo>
                      <a:pt x="20" y="60"/>
                      <a:pt x="23" y="61"/>
                      <a:pt x="28" y="62"/>
                    </a:cubicBezTo>
                    <a:lnTo>
                      <a:pt x="28" y="75"/>
                    </a:lnTo>
                    <a:cubicBezTo>
                      <a:pt x="18" y="74"/>
                      <a:pt x="10" y="71"/>
                      <a:pt x="6" y="65"/>
                    </a:cubicBezTo>
                    <a:cubicBezTo>
                      <a:pt x="2" y="58"/>
                      <a:pt x="0" y="51"/>
                      <a:pt x="0" y="42"/>
                    </a:cubicBezTo>
                    <a:cubicBezTo>
                      <a:pt x="0" y="33"/>
                      <a:pt x="2" y="25"/>
                      <a:pt x="6" y="19"/>
                    </a:cubicBezTo>
                    <a:cubicBezTo>
                      <a:pt x="10" y="13"/>
                      <a:pt x="15" y="9"/>
                      <a:pt x="23" y="9"/>
                    </a:cubicBezTo>
                    <a:lnTo>
                      <a:pt x="71" y="9"/>
                    </a:lnTo>
                    <a:cubicBezTo>
                      <a:pt x="73" y="9"/>
                      <a:pt x="74" y="9"/>
                      <a:pt x="75" y="9"/>
                    </a:cubicBezTo>
                    <a:cubicBezTo>
                      <a:pt x="76" y="8"/>
                      <a:pt x="76" y="7"/>
                      <a:pt x="76" y="5"/>
                    </a:cubicBezTo>
                    <a:cubicBezTo>
                      <a:pt x="76" y="4"/>
                      <a:pt x="76" y="4"/>
                      <a:pt x="76" y="3"/>
                    </a:cubicBezTo>
                    <a:cubicBezTo>
                      <a:pt x="76" y="2"/>
                      <a:pt x="76" y="1"/>
                      <a:pt x="76" y="0"/>
                    </a:cubicBezTo>
                    <a:lnTo>
                      <a:pt x="86" y="0"/>
                    </a:lnTo>
                    <a:cubicBezTo>
                      <a:pt x="87" y="2"/>
                      <a:pt x="87" y="4"/>
                      <a:pt x="87" y="5"/>
                    </a:cubicBezTo>
                    <a:cubicBezTo>
                      <a:pt x="87" y="6"/>
                      <a:pt x="87" y="8"/>
                      <a:pt x="87" y="10"/>
                    </a:cubicBezTo>
                    <a:cubicBezTo>
                      <a:pt x="87" y="15"/>
                      <a:pt x="86" y="18"/>
                      <a:pt x="82" y="20"/>
                    </a:cubicBezTo>
                    <a:cubicBezTo>
                      <a:pt x="80" y="22"/>
                      <a:pt x="78" y="22"/>
                      <a:pt x="75" y="23"/>
                    </a:cubicBezTo>
                    <a:cubicBezTo>
                      <a:pt x="78" y="26"/>
                      <a:pt x="81" y="30"/>
                      <a:pt x="84" y="35"/>
                    </a:cubicBezTo>
                    <a:cubicBezTo>
                      <a:pt x="87" y="40"/>
                      <a:pt x="88" y="46"/>
                      <a:pt x="88" y="53"/>
                    </a:cubicBezTo>
                    <a:cubicBezTo>
                      <a:pt x="88" y="60"/>
                      <a:pt x="86" y="67"/>
                      <a:pt x="81" y="72"/>
                    </a:cubicBezTo>
                    <a:cubicBezTo>
                      <a:pt x="77" y="76"/>
                      <a:pt x="71" y="79"/>
                      <a:pt x="64" y="79"/>
                    </a:cubicBezTo>
                    <a:cubicBezTo>
                      <a:pt x="56" y="79"/>
                      <a:pt x="50" y="77"/>
                      <a:pt x="46" y="72"/>
                    </a:cubicBezTo>
                    <a:cubicBezTo>
                      <a:pt x="42" y="67"/>
                      <a:pt x="39" y="61"/>
                      <a:pt x="38" y="53"/>
                    </a:cubicBezTo>
                    <a:lnTo>
                      <a:pt x="35" y="30"/>
                    </a:lnTo>
                    <a:close/>
                    <a:moveTo>
                      <a:pt x="0" y="42"/>
                    </a:move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6019800" y="4752975"/>
                <a:ext cx="142875" cy="34925"/>
              </a:xfrm>
              <a:custGeom>
                <a:avLst/>
                <a:gdLst/>
                <a:ahLst/>
                <a:cxnLst>
                  <a:cxn ang="0">
                    <a:pos x="148" y="36"/>
                  </a:cxn>
                  <a:cxn ang="0">
                    <a:pos x="148" y="36"/>
                  </a:cxn>
                  <a:cxn ang="0">
                    <a:pos x="113" y="20"/>
                  </a:cxn>
                  <a:cxn ang="0">
                    <a:pos x="74" y="14"/>
                  </a:cxn>
                  <a:cxn ang="0">
                    <a:pos x="33" y="21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23" y="12"/>
                  </a:cxn>
                  <a:cxn ang="0">
                    <a:pos x="35" y="7"/>
                  </a:cxn>
                  <a:cxn ang="0">
                    <a:pos x="55" y="1"/>
                  </a:cxn>
                  <a:cxn ang="0">
                    <a:pos x="73" y="0"/>
                  </a:cxn>
                  <a:cxn ang="0">
                    <a:pos x="114" y="7"/>
                  </a:cxn>
                  <a:cxn ang="0">
                    <a:pos x="148" y="26"/>
                  </a:cxn>
                  <a:cxn ang="0">
                    <a:pos x="148" y="36"/>
                  </a:cxn>
                </a:cxnLst>
                <a:rect l="0" t="0" r="r" b="b"/>
                <a:pathLst>
                  <a:path w="148" h="36">
                    <a:moveTo>
                      <a:pt x="148" y="36"/>
                    </a:moveTo>
                    <a:lnTo>
                      <a:pt x="148" y="36"/>
                    </a:lnTo>
                    <a:cubicBezTo>
                      <a:pt x="132" y="28"/>
                      <a:pt x="120" y="22"/>
                      <a:pt x="113" y="20"/>
                    </a:cubicBezTo>
                    <a:cubicBezTo>
                      <a:pt x="102" y="16"/>
                      <a:pt x="89" y="14"/>
                      <a:pt x="74" y="14"/>
                    </a:cubicBezTo>
                    <a:cubicBezTo>
                      <a:pt x="59" y="14"/>
                      <a:pt x="45" y="17"/>
                      <a:pt x="33" y="21"/>
                    </a:cubicBezTo>
                    <a:cubicBezTo>
                      <a:pt x="25" y="23"/>
                      <a:pt x="14" y="28"/>
                      <a:pt x="0" y="36"/>
                    </a:cubicBezTo>
                    <a:lnTo>
                      <a:pt x="0" y="27"/>
                    </a:lnTo>
                    <a:cubicBezTo>
                      <a:pt x="12" y="19"/>
                      <a:pt x="20" y="14"/>
                      <a:pt x="23" y="12"/>
                    </a:cubicBezTo>
                    <a:cubicBezTo>
                      <a:pt x="26" y="10"/>
                      <a:pt x="30" y="9"/>
                      <a:pt x="35" y="7"/>
                    </a:cubicBezTo>
                    <a:cubicBezTo>
                      <a:pt x="42" y="4"/>
                      <a:pt x="48" y="2"/>
                      <a:pt x="55" y="1"/>
                    </a:cubicBezTo>
                    <a:cubicBezTo>
                      <a:pt x="61" y="0"/>
                      <a:pt x="67" y="0"/>
                      <a:pt x="73" y="0"/>
                    </a:cubicBezTo>
                    <a:cubicBezTo>
                      <a:pt x="88" y="0"/>
                      <a:pt x="102" y="2"/>
                      <a:pt x="114" y="7"/>
                    </a:cubicBezTo>
                    <a:cubicBezTo>
                      <a:pt x="122" y="10"/>
                      <a:pt x="133" y="16"/>
                      <a:pt x="148" y="26"/>
                    </a:cubicBezTo>
                    <a:lnTo>
                      <a:pt x="148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911" name="TextBox 910"/>
              <p:cNvSpPr txBox="1"/>
              <p:nvPr/>
            </p:nvSpPr>
            <p:spPr>
              <a:xfrm>
                <a:off x="7197804" y="4210380"/>
                <a:ext cx="1027845" cy="286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err="1" smtClean="0">
                    <a:solidFill>
                      <a:schemeClr val="tx1"/>
                    </a:solidFill>
                  </a:rPr>
                  <a:t>Microtearing</a:t>
                </a:r>
                <a:endParaRPr lang="en-US" b="0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2" name="TextBox 911"/>
              <p:cNvSpPr txBox="1"/>
              <p:nvPr/>
            </p:nvSpPr>
            <p:spPr>
              <a:xfrm>
                <a:off x="7467600" y="5410200"/>
                <a:ext cx="482824" cy="286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err="1" smtClean="0">
                    <a:solidFill>
                      <a:schemeClr val="accent2"/>
                    </a:solidFill>
                  </a:rPr>
                  <a:t>ExB</a:t>
                </a:r>
                <a:endParaRPr lang="en-US" b="0" i="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619" name="TextBox 618"/>
            <p:cNvSpPr txBox="1"/>
            <p:nvPr/>
          </p:nvSpPr>
          <p:spPr>
            <a:xfrm>
              <a:off x="5420235" y="3118582"/>
              <a:ext cx="9927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endParaRPr lang="en-US" sz="1600" i="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621" name="TextBox 620"/>
            <p:cNvSpPr txBox="1"/>
            <p:nvPr/>
          </p:nvSpPr>
          <p:spPr>
            <a:xfrm>
              <a:off x="5420235" y="5600800"/>
              <a:ext cx="9927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622" name="Freeform 5"/>
            <p:cNvSpPr>
              <a:spLocks/>
            </p:cNvSpPr>
            <p:nvPr/>
          </p:nvSpPr>
          <p:spPr bwMode="auto">
            <a:xfrm>
              <a:off x="4844759" y="3524294"/>
              <a:ext cx="605893" cy="17933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77" y="0"/>
                </a:cxn>
                <a:cxn ang="0">
                  <a:pos x="1177" y="3772"/>
                </a:cxn>
                <a:cxn ang="0">
                  <a:pos x="0" y="3772"/>
                </a:cxn>
                <a:cxn ang="0">
                  <a:pos x="0" y="0"/>
                </a:cxn>
              </a:cxnLst>
              <a:rect l="0" t="0" r="r" b="b"/>
              <a:pathLst>
                <a:path w="1177" h="3772">
                  <a:moveTo>
                    <a:pt x="0" y="0"/>
                  </a:moveTo>
                  <a:lnTo>
                    <a:pt x="0" y="0"/>
                  </a:lnTo>
                  <a:lnTo>
                    <a:pt x="1177" y="0"/>
                  </a:lnTo>
                  <a:lnTo>
                    <a:pt x="1177" y="3772"/>
                  </a:lnTo>
                  <a:lnTo>
                    <a:pt x="0" y="3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6"/>
            <p:cNvSpPr>
              <a:spLocks/>
            </p:cNvSpPr>
            <p:nvPr/>
          </p:nvSpPr>
          <p:spPr bwMode="auto">
            <a:xfrm>
              <a:off x="4848408" y="5317640"/>
              <a:ext cx="1991660" cy="1217"/>
            </a:xfrm>
            <a:custGeom>
              <a:avLst/>
              <a:gdLst/>
              <a:ahLst/>
              <a:cxnLst>
                <a:cxn ang="0">
                  <a:pos x="3867" y="0"/>
                </a:cxn>
                <a:cxn ang="0">
                  <a:pos x="3867" y="0"/>
                </a:cxn>
                <a:cxn ang="0">
                  <a:pos x="0" y="0"/>
                </a:cxn>
              </a:cxnLst>
              <a:rect l="0" t="0" r="r" b="b"/>
              <a:pathLst>
                <a:path w="3867">
                  <a:moveTo>
                    <a:pt x="3867" y="0"/>
                  </a:moveTo>
                  <a:lnTo>
                    <a:pt x="386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7"/>
            <p:cNvSpPr>
              <a:spLocks/>
            </p:cNvSpPr>
            <p:nvPr/>
          </p:nvSpPr>
          <p:spPr bwMode="auto">
            <a:xfrm>
              <a:off x="4848408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8"/>
            <p:cNvSpPr>
              <a:spLocks/>
            </p:cNvSpPr>
            <p:nvPr/>
          </p:nvSpPr>
          <p:spPr bwMode="auto">
            <a:xfrm>
              <a:off x="4948174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9"/>
            <p:cNvSpPr>
              <a:spLocks/>
            </p:cNvSpPr>
            <p:nvPr/>
          </p:nvSpPr>
          <p:spPr bwMode="auto">
            <a:xfrm>
              <a:off x="5047939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10"/>
            <p:cNvSpPr>
              <a:spLocks/>
            </p:cNvSpPr>
            <p:nvPr/>
          </p:nvSpPr>
          <p:spPr bwMode="auto">
            <a:xfrm>
              <a:off x="5147705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11"/>
            <p:cNvSpPr>
              <a:spLocks/>
            </p:cNvSpPr>
            <p:nvPr/>
          </p:nvSpPr>
          <p:spPr bwMode="auto">
            <a:xfrm>
              <a:off x="5246254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12"/>
            <p:cNvSpPr>
              <a:spLocks/>
            </p:cNvSpPr>
            <p:nvPr/>
          </p:nvSpPr>
          <p:spPr bwMode="auto">
            <a:xfrm>
              <a:off x="5347236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13"/>
            <p:cNvSpPr>
              <a:spLocks/>
            </p:cNvSpPr>
            <p:nvPr/>
          </p:nvSpPr>
          <p:spPr bwMode="auto">
            <a:xfrm>
              <a:off x="5445785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14"/>
            <p:cNvSpPr>
              <a:spLocks/>
            </p:cNvSpPr>
            <p:nvPr/>
          </p:nvSpPr>
          <p:spPr bwMode="auto">
            <a:xfrm>
              <a:off x="5545551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15"/>
            <p:cNvSpPr>
              <a:spLocks/>
            </p:cNvSpPr>
            <p:nvPr/>
          </p:nvSpPr>
          <p:spPr bwMode="auto">
            <a:xfrm>
              <a:off x="5645316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16"/>
            <p:cNvSpPr>
              <a:spLocks/>
            </p:cNvSpPr>
            <p:nvPr/>
          </p:nvSpPr>
          <p:spPr bwMode="auto">
            <a:xfrm>
              <a:off x="5745082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17"/>
            <p:cNvSpPr>
              <a:spLocks/>
            </p:cNvSpPr>
            <p:nvPr/>
          </p:nvSpPr>
          <p:spPr bwMode="auto">
            <a:xfrm>
              <a:off x="5843630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18"/>
            <p:cNvSpPr>
              <a:spLocks/>
            </p:cNvSpPr>
            <p:nvPr/>
          </p:nvSpPr>
          <p:spPr bwMode="auto">
            <a:xfrm>
              <a:off x="5944613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19"/>
            <p:cNvSpPr>
              <a:spLocks/>
            </p:cNvSpPr>
            <p:nvPr/>
          </p:nvSpPr>
          <p:spPr bwMode="auto">
            <a:xfrm>
              <a:off x="6043161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20"/>
            <p:cNvSpPr>
              <a:spLocks/>
            </p:cNvSpPr>
            <p:nvPr/>
          </p:nvSpPr>
          <p:spPr bwMode="auto">
            <a:xfrm>
              <a:off x="6142926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21"/>
            <p:cNvSpPr>
              <a:spLocks/>
            </p:cNvSpPr>
            <p:nvPr/>
          </p:nvSpPr>
          <p:spPr bwMode="auto">
            <a:xfrm>
              <a:off x="6242692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22"/>
            <p:cNvSpPr>
              <a:spLocks/>
            </p:cNvSpPr>
            <p:nvPr/>
          </p:nvSpPr>
          <p:spPr bwMode="auto">
            <a:xfrm>
              <a:off x="6342457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23"/>
            <p:cNvSpPr>
              <a:spLocks/>
            </p:cNvSpPr>
            <p:nvPr/>
          </p:nvSpPr>
          <p:spPr bwMode="auto">
            <a:xfrm>
              <a:off x="6441007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24"/>
            <p:cNvSpPr>
              <a:spLocks/>
            </p:cNvSpPr>
            <p:nvPr/>
          </p:nvSpPr>
          <p:spPr bwMode="auto">
            <a:xfrm>
              <a:off x="6541988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25"/>
            <p:cNvSpPr>
              <a:spLocks/>
            </p:cNvSpPr>
            <p:nvPr/>
          </p:nvSpPr>
          <p:spPr bwMode="auto">
            <a:xfrm>
              <a:off x="6640538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26"/>
            <p:cNvSpPr>
              <a:spLocks/>
            </p:cNvSpPr>
            <p:nvPr/>
          </p:nvSpPr>
          <p:spPr bwMode="auto">
            <a:xfrm>
              <a:off x="6740303" y="5317640"/>
              <a:ext cx="1217" cy="352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27"/>
            <p:cNvSpPr>
              <a:spLocks/>
            </p:cNvSpPr>
            <p:nvPr/>
          </p:nvSpPr>
          <p:spPr bwMode="auto">
            <a:xfrm>
              <a:off x="6840069" y="5317640"/>
              <a:ext cx="1217" cy="70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28"/>
            <p:cNvSpPr>
              <a:spLocks/>
            </p:cNvSpPr>
            <p:nvPr/>
          </p:nvSpPr>
          <p:spPr bwMode="auto">
            <a:xfrm>
              <a:off x="4848408" y="3527944"/>
              <a:ext cx="1217" cy="17896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767"/>
                </a:cxn>
              </a:cxnLst>
              <a:rect l="0" t="0" r="r" b="b"/>
              <a:pathLst>
                <a:path h="3767">
                  <a:moveTo>
                    <a:pt x="0" y="0"/>
                  </a:moveTo>
                  <a:lnTo>
                    <a:pt x="0" y="0"/>
                  </a:lnTo>
                  <a:lnTo>
                    <a:pt x="0" y="376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29"/>
            <p:cNvSpPr>
              <a:spLocks/>
            </p:cNvSpPr>
            <p:nvPr/>
          </p:nvSpPr>
          <p:spPr bwMode="auto">
            <a:xfrm>
              <a:off x="4772976" y="5317640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30"/>
            <p:cNvSpPr>
              <a:spLocks/>
            </p:cNvSpPr>
            <p:nvPr/>
          </p:nvSpPr>
          <p:spPr bwMode="auto">
            <a:xfrm>
              <a:off x="4810693" y="5219091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31"/>
            <p:cNvSpPr>
              <a:spLocks/>
            </p:cNvSpPr>
            <p:nvPr/>
          </p:nvSpPr>
          <p:spPr bwMode="auto">
            <a:xfrm>
              <a:off x="4772976" y="5121759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32"/>
            <p:cNvSpPr>
              <a:spLocks/>
            </p:cNvSpPr>
            <p:nvPr/>
          </p:nvSpPr>
          <p:spPr bwMode="auto">
            <a:xfrm>
              <a:off x="4810693" y="5019560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33"/>
            <p:cNvSpPr>
              <a:spLocks/>
            </p:cNvSpPr>
            <p:nvPr/>
          </p:nvSpPr>
          <p:spPr bwMode="auto">
            <a:xfrm>
              <a:off x="4772976" y="4922228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34"/>
            <p:cNvSpPr>
              <a:spLocks/>
            </p:cNvSpPr>
            <p:nvPr/>
          </p:nvSpPr>
          <p:spPr bwMode="auto">
            <a:xfrm>
              <a:off x="4810693" y="4823679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35"/>
            <p:cNvSpPr>
              <a:spLocks/>
            </p:cNvSpPr>
            <p:nvPr/>
          </p:nvSpPr>
          <p:spPr bwMode="auto">
            <a:xfrm>
              <a:off x="4772976" y="4722697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36"/>
            <p:cNvSpPr>
              <a:spLocks/>
            </p:cNvSpPr>
            <p:nvPr/>
          </p:nvSpPr>
          <p:spPr bwMode="auto">
            <a:xfrm>
              <a:off x="4810693" y="4624148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37"/>
            <p:cNvSpPr>
              <a:spLocks/>
            </p:cNvSpPr>
            <p:nvPr/>
          </p:nvSpPr>
          <p:spPr bwMode="auto">
            <a:xfrm>
              <a:off x="4772976" y="4523166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38"/>
            <p:cNvSpPr>
              <a:spLocks/>
            </p:cNvSpPr>
            <p:nvPr/>
          </p:nvSpPr>
          <p:spPr bwMode="auto">
            <a:xfrm>
              <a:off x="4810693" y="4424617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39"/>
            <p:cNvSpPr>
              <a:spLocks/>
            </p:cNvSpPr>
            <p:nvPr/>
          </p:nvSpPr>
          <p:spPr bwMode="auto">
            <a:xfrm>
              <a:off x="4772976" y="4326068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40"/>
            <p:cNvSpPr>
              <a:spLocks/>
            </p:cNvSpPr>
            <p:nvPr/>
          </p:nvSpPr>
          <p:spPr bwMode="auto">
            <a:xfrm>
              <a:off x="4810693" y="4225086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41"/>
            <p:cNvSpPr>
              <a:spLocks/>
            </p:cNvSpPr>
            <p:nvPr/>
          </p:nvSpPr>
          <p:spPr bwMode="auto">
            <a:xfrm>
              <a:off x="4772976" y="4126537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42"/>
            <p:cNvSpPr>
              <a:spLocks/>
            </p:cNvSpPr>
            <p:nvPr/>
          </p:nvSpPr>
          <p:spPr bwMode="auto">
            <a:xfrm>
              <a:off x="4810693" y="4025555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43"/>
            <p:cNvSpPr>
              <a:spLocks/>
            </p:cNvSpPr>
            <p:nvPr/>
          </p:nvSpPr>
          <p:spPr bwMode="auto">
            <a:xfrm>
              <a:off x="4772976" y="3927006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44"/>
            <p:cNvSpPr>
              <a:spLocks/>
            </p:cNvSpPr>
            <p:nvPr/>
          </p:nvSpPr>
          <p:spPr bwMode="auto">
            <a:xfrm>
              <a:off x="4810693" y="3828457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45"/>
            <p:cNvSpPr>
              <a:spLocks/>
            </p:cNvSpPr>
            <p:nvPr/>
          </p:nvSpPr>
          <p:spPr bwMode="auto">
            <a:xfrm>
              <a:off x="4772976" y="3727475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46"/>
            <p:cNvSpPr>
              <a:spLocks/>
            </p:cNvSpPr>
            <p:nvPr/>
          </p:nvSpPr>
          <p:spPr bwMode="auto">
            <a:xfrm>
              <a:off x="4810693" y="3628926"/>
              <a:ext cx="37717" cy="1217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47"/>
            <p:cNvSpPr>
              <a:spLocks/>
            </p:cNvSpPr>
            <p:nvPr/>
          </p:nvSpPr>
          <p:spPr bwMode="auto">
            <a:xfrm>
              <a:off x="4772976" y="3527944"/>
              <a:ext cx="75432" cy="121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48"/>
            <p:cNvSpPr>
              <a:spLocks/>
            </p:cNvSpPr>
            <p:nvPr/>
          </p:nvSpPr>
          <p:spPr bwMode="auto">
            <a:xfrm>
              <a:off x="4848408" y="3527944"/>
              <a:ext cx="1991660" cy="1217"/>
            </a:xfrm>
            <a:custGeom>
              <a:avLst/>
              <a:gdLst/>
              <a:ahLst/>
              <a:cxnLst>
                <a:cxn ang="0">
                  <a:pos x="3867" y="0"/>
                </a:cxn>
                <a:cxn ang="0">
                  <a:pos x="3867" y="0"/>
                </a:cxn>
                <a:cxn ang="0">
                  <a:pos x="0" y="0"/>
                </a:cxn>
              </a:cxnLst>
              <a:rect l="0" t="0" r="r" b="b"/>
              <a:pathLst>
                <a:path w="3867">
                  <a:moveTo>
                    <a:pt x="3867" y="0"/>
                  </a:moveTo>
                  <a:lnTo>
                    <a:pt x="386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49"/>
            <p:cNvSpPr>
              <a:spLocks/>
            </p:cNvSpPr>
            <p:nvPr/>
          </p:nvSpPr>
          <p:spPr bwMode="auto">
            <a:xfrm>
              <a:off x="4848408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50"/>
            <p:cNvSpPr>
              <a:spLocks/>
            </p:cNvSpPr>
            <p:nvPr/>
          </p:nvSpPr>
          <p:spPr bwMode="auto">
            <a:xfrm>
              <a:off x="4948174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51"/>
            <p:cNvSpPr>
              <a:spLocks/>
            </p:cNvSpPr>
            <p:nvPr/>
          </p:nvSpPr>
          <p:spPr bwMode="auto">
            <a:xfrm>
              <a:off x="5047939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52"/>
            <p:cNvSpPr>
              <a:spLocks/>
            </p:cNvSpPr>
            <p:nvPr/>
          </p:nvSpPr>
          <p:spPr bwMode="auto">
            <a:xfrm>
              <a:off x="5147705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53"/>
            <p:cNvSpPr>
              <a:spLocks/>
            </p:cNvSpPr>
            <p:nvPr/>
          </p:nvSpPr>
          <p:spPr bwMode="auto">
            <a:xfrm>
              <a:off x="5246254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54"/>
            <p:cNvSpPr>
              <a:spLocks/>
            </p:cNvSpPr>
            <p:nvPr/>
          </p:nvSpPr>
          <p:spPr bwMode="auto">
            <a:xfrm>
              <a:off x="5347236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55"/>
            <p:cNvSpPr>
              <a:spLocks/>
            </p:cNvSpPr>
            <p:nvPr/>
          </p:nvSpPr>
          <p:spPr bwMode="auto">
            <a:xfrm>
              <a:off x="5445785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56"/>
            <p:cNvSpPr>
              <a:spLocks/>
            </p:cNvSpPr>
            <p:nvPr/>
          </p:nvSpPr>
          <p:spPr bwMode="auto">
            <a:xfrm>
              <a:off x="5545551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57"/>
            <p:cNvSpPr>
              <a:spLocks/>
            </p:cNvSpPr>
            <p:nvPr/>
          </p:nvSpPr>
          <p:spPr bwMode="auto">
            <a:xfrm>
              <a:off x="5645316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58"/>
            <p:cNvSpPr>
              <a:spLocks/>
            </p:cNvSpPr>
            <p:nvPr/>
          </p:nvSpPr>
          <p:spPr bwMode="auto">
            <a:xfrm>
              <a:off x="5745082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59"/>
            <p:cNvSpPr>
              <a:spLocks/>
            </p:cNvSpPr>
            <p:nvPr/>
          </p:nvSpPr>
          <p:spPr bwMode="auto">
            <a:xfrm>
              <a:off x="5843630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60"/>
            <p:cNvSpPr>
              <a:spLocks/>
            </p:cNvSpPr>
            <p:nvPr/>
          </p:nvSpPr>
          <p:spPr bwMode="auto">
            <a:xfrm>
              <a:off x="5944613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61"/>
            <p:cNvSpPr>
              <a:spLocks/>
            </p:cNvSpPr>
            <p:nvPr/>
          </p:nvSpPr>
          <p:spPr bwMode="auto">
            <a:xfrm>
              <a:off x="6043161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62"/>
            <p:cNvSpPr>
              <a:spLocks/>
            </p:cNvSpPr>
            <p:nvPr/>
          </p:nvSpPr>
          <p:spPr bwMode="auto">
            <a:xfrm>
              <a:off x="6142926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63"/>
            <p:cNvSpPr>
              <a:spLocks/>
            </p:cNvSpPr>
            <p:nvPr/>
          </p:nvSpPr>
          <p:spPr bwMode="auto">
            <a:xfrm>
              <a:off x="6242692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64"/>
            <p:cNvSpPr>
              <a:spLocks/>
            </p:cNvSpPr>
            <p:nvPr/>
          </p:nvSpPr>
          <p:spPr bwMode="auto">
            <a:xfrm>
              <a:off x="6342457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65"/>
            <p:cNvSpPr>
              <a:spLocks/>
            </p:cNvSpPr>
            <p:nvPr/>
          </p:nvSpPr>
          <p:spPr bwMode="auto">
            <a:xfrm>
              <a:off x="6441007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66"/>
            <p:cNvSpPr>
              <a:spLocks/>
            </p:cNvSpPr>
            <p:nvPr/>
          </p:nvSpPr>
          <p:spPr bwMode="auto">
            <a:xfrm>
              <a:off x="6541988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67"/>
            <p:cNvSpPr>
              <a:spLocks/>
            </p:cNvSpPr>
            <p:nvPr/>
          </p:nvSpPr>
          <p:spPr bwMode="auto">
            <a:xfrm>
              <a:off x="6640538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68"/>
            <p:cNvSpPr>
              <a:spLocks/>
            </p:cNvSpPr>
            <p:nvPr/>
          </p:nvSpPr>
          <p:spPr bwMode="auto">
            <a:xfrm>
              <a:off x="6740303" y="3527944"/>
              <a:ext cx="1217" cy="3406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69"/>
            <p:cNvSpPr>
              <a:spLocks/>
            </p:cNvSpPr>
            <p:nvPr/>
          </p:nvSpPr>
          <p:spPr bwMode="auto">
            <a:xfrm>
              <a:off x="6840069" y="3527944"/>
              <a:ext cx="1217" cy="6935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70"/>
            <p:cNvSpPr>
              <a:spLocks/>
            </p:cNvSpPr>
            <p:nvPr/>
          </p:nvSpPr>
          <p:spPr bwMode="auto">
            <a:xfrm>
              <a:off x="6840069" y="3527944"/>
              <a:ext cx="1217" cy="17896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767"/>
                </a:cxn>
              </a:cxnLst>
              <a:rect l="0" t="0" r="r" b="b"/>
              <a:pathLst>
                <a:path h="3767">
                  <a:moveTo>
                    <a:pt x="0" y="0"/>
                  </a:moveTo>
                  <a:lnTo>
                    <a:pt x="0" y="0"/>
                  </a:lnTo>
                  <a:lnTo>
                    <a:pt x="0" y="376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71"/>
            <p:cNvSpPr>
              <a:spLocks/>
            </p:cNvSpPr>
            <p:nvPr/>
          </p:nvSpPr>
          <p:spPr bwMode="auto">
            <a:xfrm>
              <a:off x="6764636" y="5317640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72"/>
            <p:cNvSpPr>
              <a:spLocks/>
            </p:cNvSpPr>
            <p:nvPr/>
          </p:nvSpPr>
          <p:spPr bwMode="auto">
            <a:xfrm>
              <a:off x="6802352" y="5219091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73"/>
            <p:cNvSpPr>
              <a:spLocks/>
            </p:cNvSpPr>
            <p:nvPr/>
          </p:nvSpPr>
          <p:spPr bwMode="auto">
            <a:xfrm>
              <a:off x="6764636" y="5121759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74"/>
            <p:cNvSpPr>
              <a:spLocks/>
            </p:cNvSpPr>
            <p:nvPr/>
          </p:nvSpPr>
          <p:spPr bwMode="auto">
            <a:xfrm>
              <a:off x="6802352" y="5019560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75"/>
            <p:cNvSpPr>
              <a:spLocks/>
            </p:cNvSpPr>
            <p:nvPr/>
          </p:nvSpPr>
          <p:spPr bwMode="auto">
            <a:xfrm>
              <a:off x="6764636" y="4922228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76"/>
            <p:cNvSpPr>
              <a:spLocks/>
            </p:cNvSpPr>
            <p:nvPr/>
          </p:nvSpPr>
          <p:spPr bwMode="auto">
            <a:xfrm>
              <a:off x="6802352" y="4823679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77"/>
            <p:cNvSpPr>
              <a:spLocks/>
            </p:cNvSpPr>
            <p:nvPr/>
          </p:nvSpPr>
          <p:spPr bwMode="auto">
            <a:xfrm>
              <a:off x="6764636" y="4722697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78"/>
            <p:cNvSpPr>
              <a:spLocks/>
            </p:cNvSpPr>
            <p:nvPr/>
          </p:nvSpPr>
          <p:spPr bwMode="auto">
            <a:xfrm>
              <a:off x="6802352" y="4624148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79"/>
            <p:cNvSpPr>
              <a:spLocks/>
            </p:cNvSpPr>
            <p:nvPr/>
          </p:nvSpPr>
          <p:spPr bwMode="auto">
            <a:xfrm>
              <a:off x="6764636" y="4523166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80"/>
            <p:cNvSpPr>
              <a:spLocks/>
            </p:cNvSpPr>
            <p:nvPr/>
          </p:nvSpPr>
          <p:spPr bwMode="auto">
            <a:xfrm>
              <a:off x="6802352" y="4424617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81"/>
            <p:cNvSpPr>
              <a:spLocks/>
            </p:cNvSpPr>
            <p:nvPr/>
          </p:nvSpPr>
          <p:spPr bwMode="auto">
            <a:xfrm>
              <a:off x="6764636" y="4326068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82"/>
            <p:cNvSpPr>
              <a:spLocks/>
            </p:cNvSpPr>
            <p:nvPr/>
          </p:nvSpPr>
          <p:spPr bwMode="auto">
            <a:xfrm>
              <a:off x="6802352" y="4225086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83"/>
            <p:cNvSpPr>
              <a:spLocks/>
            </p:cNvSpPr>
            <p:nvPr/>
          </p:nvSpPr>
          <p:spPr bwMode="auto">
            <a:xfrm>
              <a:off x="6764636" y="4126537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84"/>
            <p:cNvSpPr>
              <a:spLocks/>
            </p:cNvSpPr>
            <p:nvPr/>
          </p:nvSpPr>
          <p:spPr bwMode="auto">
            <a:xfrm>
              <a:off x="6802352" y="4025555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85"/>
            <p:cNvSpPr>
              <a:spLocks/>
            </p:cNvSpPr>
            <p:nvPr/>
          </p:nvSpPr>
          <p:spPr bwMode="auto">
            <a:xfrm>
              <a:off x="6764636" y="3927006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86"/>
            <p:cNvSpPr>
              <a:spLocks/>
            </p:cNvSpPr>
            <p:nvPr/>
          </p:nvSpPr>
          <p:spPr bwMode="auto">
            <a:xfrm>
              <a:off x="6802352" y="3828457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87"/>
            <p:cNvSpPr>
              <a:spLocks/>
            </p:cNvSpPr>
            <p:nvPr/>
          </p:nvSpPr>
          <p:spPr bwMode="auto">
            <a:xfrm>
              <a:off x="6764636" y="3727475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88"/>
            <p:cNvSpPr>
              <a:spLocks/>
            </p:cNvSpPr>
            <p:nvPr/>
          </p:nvSpPr>
          <p:spPr bwMode="auto">
            <a:xfrm>
              <a:off x="6802352" y="3628926"/>
              <a:ext cx="37717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89"/>
            <p:cNvSpPr>
              <a:spLocks/>
            </p:cNvSpPr>
            <p:nvPr/>
          </p:nvSpPr>
          <p:spPr bwMode="auto">
            <a:xfrm>
              <a:off x="6764636" y="3527944"/>
              <a:ext cx="7543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90"/>
            <p:cNvSpPr>
              <a:spLocks/>
            </p:cNvSpPr>
            <p:nvPr/>
          </p:nvSpPr>
          <p:spPr bwMode="auto">
            <a:xfrm>
              <a:off x="4897074" y="3705576"/>
              <a:ext cx="1891895" cy="1283569"/>
            </a:xfrm>
            <a:custGeom>
              <a:avLst/>
              <a:gdLst/>
              <a:ahLst/>
              <a:cxnLst>
                <a:cxn ang="0">
                  <a:pos x="3674" y="2700"/>
                </a:cxn>
                <a:cxn ang="0">
                  <a:pos x="3674" y="2700"/>
                </a:cxn>
                <a:cxn ang="0">
                  <a:pos x="3480" y="2660"/>
                </a:cxn>
                <a:cxn ang="0">
                  <a:pos x="3287" y="2613"/>
                </a:cxn>
                <a:cxn ang="0">
                  <a:pos x="3094" y="2560"/>
                </a:cxn>
                <a:cxn ang="0">
                  <a:pos x="2900" y="2506"/>
                </a:cxn>
                <a:cxn ang="0">
                  <a:pos x="2707" y="2440"/>
                </a:cxn>
                <a:cxn ang="0">
                  <a:pos x="2514" y="2360"/>
                </a:cxn>
                <a:cxn ang="0">
                  <a:pos x="2320" y="2240"/>
                </a:cxn>
                <a:cxn ang="0">
                  <a:pos x="2127" y="2066"/>
                </a:cxn>
                <a:cxn ang="0">
                  <a:pos x="1934" y="1800"/>
                </a:cxn>
                <a:cxn ang="0">
                  <a:pos x="1740" y="1480"/>
                </a:cxn>
                <a:cxn ang="0">
                  <a:pos x="1547" y="1160"/>
                </a:cxn>
                <a:cxn ang="0">
                  <a:pos x="1354" y="866"/>
                </a:cxn>
                <a:cxn ang="0">
                  <a:pos x="1160" y="600"/>
                </a:cxn>
                <a:cxn ang="0">
                  <a:pos x="967" y="373"/>
                </a:cxn>
                <a:cxn ang="0">
                  <a:pos x="774" y="220"/>
                </a:cxn>
                <a:cxn ang="0">
                  <a:pos x="580" y="120"/>
                </a:cxn>
                <a:cxn ang="0">
                  <a:pos x="387" y="60"/>
                </a:cxn>
                <a:cxn ang="0">
                  <a:pos x="194" y="20"/>
                </a:cxn>
                <a:cxn ang="0">
                  <a:pos x="0" y="0"/>
                </a:cxn>
              </a:cxnLst>
              <a:rect l="0" t="0" r="r" b="b"/>
              <a:pathLst>
                <a:path w="3674" h="2700">
                  <a:moveTo>
                    <a:pt x="3674" y="2700"/>
                  </a:moveTo>
                  <a:lnTo>
                    <a:pt x="3674" y="2700"/>
                  </a:lnTo>
                  <a:lnTo>
                    <a:pt x="3480" y="2660"/>
                  </a:lnTo>
                  <a:lnTo>
                    <a:pt x="3287" y="2613"/>
                  </a:lnTo>
                  <a:lnTo>
                    <a:pt x="3094" y="2560"/>
                  </a:lnTo>
                  <a:lnTo>
                    <a:pt x="2900" y="2506"/>
                  </a:lnTo>
                  <a:lnTo>
                    <a:pt x="2707" y="2440"/>
                  </a:lnTo>
                  <a:lnTo>
                    <a:pt x="2514" y="2360"/>
                  </a:lnTo>
                  <a:lnTo>
                    <a:pt x="2320" y="2240"/>
                  </a:lnTo>
                  <a:lnTo>
                    <a:pt x="2127" y="2066"/>
                  </a:lnTo>
                  <a:lnTo>
                    <a:pt x="1934" y="1800"/>
                  </a:lnTo>
                  <a:lnTo>
                    <a:pt x="1740" y="1480"/>
                  </a:lnTo>
                  <a:lnTo>
                    <a:pt x="1547" y="1160"/>
                  </a:lnTo>
                  <a:lnTo>
                    <a:pt x="1354" y="866"/>
                  </a:lnTo>
                  <a:lnTo>
                    <a:pt x="1160" y="600"/>
                  </a:lnTo>
                  <a:lnTo>
                    <a:pt x="967" y="373"/>
                  </a:lnTo>
                  <a:lnTo>
                    <a:pt x="774" y="220"/>
                  </a:lnTo>
                  <a:lnTo>
                    <a:pt x="580" y="120"/>
                  </a:lnTo>
                  <a:lnTo>
                    <a:pt x="387" y="60"/>
                  </a:lnTo>
                  <a:lnTo>
                    <a:pt x="194" y="20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91"/>
            <p:cNvSpPr>
              <a:spLocks/>
            </p:cNvSpPr>
            <p:nvPr/>
          </p:nvSpPr>
          <p:spPr bwMode="auto">
            <a:xfrm>
              <a:off x="5293703" y="3808991"/>
              <a:ext cx="2433" cy="12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92"/>
            <p:cNvSpPr>
              <a:spLocks/>
            </p:cNvSpPr>
            <p:nvPr/>
          </p:nvSpPr>
          <p:spPr bwMode="auto">
            <a:xfrm>
              <a:off x="5692765" y="4255502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93"/>
            <p:cNvSpPr>
              <a:spLocks/>
            </p:cNvSpPr>
            <p:nvPr/>
          </p:nvSpPr>
          <p:spPr bwMode="auto">
            <a:xfrm>
              <a:off x="5692765" y="4255502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94"/>
            <p:cNvSpPr>
              <a:spLocks/>
            </p:cNvSpPr>
            <p:nvPr/>
          </p:nvSpPr>
          <p:spPr bwMode="auto">
            <a:xfrm>
              <a:off x="6090611" y="4768930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95"/>
            <p:cNvSpPr>
              <a:spLocks/>
            </p:cNvSpPr>
            <p:nvPr/>
          </p:nvSpPr>
          <p:spPr bwMode="auto">
            <a:xfrm>
              <a:off x="6090611" y="4768930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96"/>
            <p:cNvSpPr>
              <a:spLocks/>
            </p:cNvSpPr>
            <p:nvPr/>
          </p:nvSpPr>
          <p:spPr bwMode="auto">
            <a:xfrm>
              <a:off x="6488456" y="4921011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97"/>
            <p:cNvSpPr>
              <a:spLocks/>
            </p:cNvSpPr>
            <p:nvPr/>
          </p:nvSpPr>
          <p:spPr bwMode="auto">
            <a:xfrm>
              <a:off x="6488456" y="4921011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98"/>
            <p:cNvSpPr>
              <a:spLocks/>
            </p:cNvSpPr>
            <p:nvPr/>
          </p:nvSpPr>
          <p:spPr bwMode="auto">
            <a:xfrm>
              <a:off x="5193938" y="3795608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99"/>
            <p:cNvSpPr>
              <a:spLocks/>
            </p:cNvSpPr>
            <p:nvPr/>
          </p:nvSpPr>
          <p:spPr bwMode="auto">
            <a:xfrm>
              <a:off x="5593000" y="4115587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" name="Freeform 100"/>
            <p:cNvSpPr>
              <a:spLocks/>
            </p:cNvSpPr>
            <p:nvPr/>
          </p:nvSpPr>
          <p:spPr bwMode="auto">
            <a:xfrm>
              <a:off x="5593000" y="4115587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101"/>
            <p:cNvSpPr>
              <a:spLocks/>
            </p:cNvSpPr>
            <p:nvPr/>
          </p:nvSpPr>
          <p:spPr bwMode="auto">
            <a:xfrm>
              <a:off x="5990845" y="4689847"/>
              <a:ext cx="2433" cy="12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" name="Freeform 102"/>
            <p:cNvSpPr>
              <a:spLocks/>
            </p:cNvSpPr>
            <p:nvPr/>
          </p:nvSpPr>
          <p:spPr bwMode="auto">
            <a:xfrm>
              <a:off x="5990845" y="4689847"/>
              <a:ext cx="2433" cy="12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Freeform 103"/>
            <p:cNvSpPr>
              <a:spLocks/>
            </p:cNvSpPr>
            <p:nvPr/>
          </p:nvSpPr>
          <p:spPr bwMode="auto">
            <a:xfrm>
              <a:off x="6388690" y="4895462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" name="Freeform 104"/>
            <p:cNvSpPr>
              <a:spLocks/>
            </p:cNvSpPr>
            <p:nvPr/>
          </p:nvSpPr>
          <p:spPr bwMode="auto">
            <a:xfrm>
              <a:off x="6388690" y="4895462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105"/>
            <p:cNvSpPr>
              <a:spLocks/>
            </p:cNvSpPr>
            <p:nvPr/>
          </p:nvSpPr>
          <p:spPr bwMode="auto">
            <a:xfrm>
              <a:off x="6787752" y="4987927"/>
              <a:ext cx="2433" cy="12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" name="Freeform 106"/>
            <p:cNvSpPr>
              <a:spLocks/>
            </p:cNvSpPr>
            <p:nvPr/>
          </p:nvSpPr>
          <p:spPr bwMode="auto">
            <a:xfrm>
              <a:off x="6787752" y="4987927"/>
              <a:ext cx="2433" cy="12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107"/>
            <p:cNvSpPr>
              <a:spLocks/>
            </p:cNvSpPr>
            <p:nvPr/>
          </p:nvSpPr>
          <p:spPr bwMode="auto">
            <a:xfrm>
              <a:off x="4897074" y="3593644"/>
              <a:ext cx="1891895" cy="1397934"/>
            </a:xfrm>
            <a:custGeom>
              <a:avLst/>
              <a:gdLst/>
              <a:ahLst/>
              <a:cxnLst>
                <a:cxn ang="0">
                  <a:pos x="3674" y="2940"/>
                </a:cxn>
                <a:cxn ang="0">
                  <a:pos x="3674" y="2940"/>
                </a:cxn>
                <a:cxn ang="0">
                  <a:pos x="3480" y="2894"/>
                </a:cxn>
                <a:cxn ang="0">
                  <a:pos x="3287" y="2894"/>
                </a:cxn>
                <a:cxn ang="0">
                  <a:pos x="3094" y="2854"/>
                </a:cxn>
                <a:cxn ang="0">
                  <a:pos x="2900" y="2734"/>
                </a:cxn>
                <a:cxn ang="0">
                  <a:pos x="2514" y="2440"/>
                </a:cxn>
                <a:cxn ang="0">
                  <a:pos x="2320" y="2287"/>
                </a:cxn>
                <a:cxn ang="0">
                  <a:pos x="2127" y="2120"/>
                </a:cxn>
                <a:cxn ang="0">
                  <a:pos x="1934" y="1927"/>
                </a:cxn>
                <a:cxn ang="0">
                  <a:pos x="1740" y="1707"/>
                </a:cxn>
                <a:cxn ang="0">
                  <a:pos x="1547" y="1460"/>
                </a:cxn>
                <a:cxn ang="0">
                  <a:pos x="1354" y="1187"/>
                </a:cxn>
                <a:cxn ang="0">
                  <a:pos x="1160" y="907"/>
                </a:cxn>
                <a:cxn ang="0">
                  <a:pos x="967" y="627"/>
                </a:cxn>
                <a:cxn ang="0">
                  <a:pos x="774" y="394"/>
                </a:cxn>
                <a:cxn ang="0">
                  <a:pos x="580" y="220"/>
                </a:cxn>
                <a:cxn ang="0">
                  <a:pos x="387" y="107"/>
                </a:cxn>
                <a:cxn ang="0">
                  <a:pos x="194" y="40"/>
                </a:cxn>
                <a:cxn ang="0">
                  <a:pos x="0" y="0"/>
                </a:cxn>
              </a:cxnLst>
              <a:rect l="0" t="0" r="r" b="b"/>
              <a:pathLst>
                <a:path w="3674" h="2940">
                  <a:moveTo>
                    <a:pt x="3674" y="2940"/>
                  </a:moveTo>
                  <a:lnTo>
                    <a:pt x="3674" y="2940"/>
                  </a:lnTo>
                  <a:lnTo>
                    <a:pt x="3480" y="2894"/>
                  </a:lnTo>
                  <a:lnTo>
                    <a:pt x="3287" y="2894"/>
                  </a:lnTo>
                  <a:lnTo>
                    <a:pt x="3094" y="2854"/>
                  </a:lnTo>
                  <a:lnTo>
                    <a:pt x="2900" y="2734"/>
                  </a:lnTo>
                  <a:lnTo>
                    <a:pt x="2514" y="2440"/>
                  </a:lnTo>
                  <a:lnTo>
                    <a:pt x="2320" y="2287"/>
                  </a:lnTo>
                  <a:lnTo>
                    <a:pt x="2127" y="2120"/>
                  </a:lnTo>
                  <a:lnTo>
                    <a:pt x="1934" y="1927"/>
                  </a:lnTo>
                  <a:lnTo>
                    <a:pt x="1740" y="1707"/>
                  </a:lnTo>
                  <a:lnTo>
                    <a:pt x="1547" y="1460"/>
                  </a:lnTo>
                  <a:lnTo>
                    <a:pt x="1354" y="1187"/>
                  </a:lnTo>
                  <a:lnTo>
                    <a:pt x="1160" y="907"/>
                  </a:lnTo>
                  <a:lnTo>
                    <a:pt x="967" y="627"/>
                  </a:lnTo>
                  <a:lnTo>
                    <a:pt x="774" y="394"/>
                  </a:lnTo>
                  <a:lnTo>
                    <a:pt x="580" y="220"/>
                  </a:lnTo>
                  <a:lnTo>
                    <a:pt x="387" y="107"/>
                  </a:lnTo>
                  <a:lnTo>
                    <a:pt x="194" y="40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108"/>
            <p:cNvSpPr>
              <a:spLocks/>
            </p:cNvSpPr>
            <p:nvPr/>
          </p:nvSpPr>
          <p:spPr bwMode="auto">
            <a:xfrm>
              <a:off x="5095389" y="3643526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Freeform 109"/>
            <p:cNvSpPr>
              <a:spLocks/>
            </p:cNvSpPr>
            <p:nvPr/>
          </p:nvSpPr>
          <p:spPr bwMode="auto">
            <a:xfrm>
              <a:off x="5493234" y="4024339"/>
              <a:ext cx="1217" cy="12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Freeform 110"/>
            <p:cNvSpPr>
              <a:spLocks/>
            </p:cNvSpPr>
            <p:nvPr/>
          </p:nvSpPr>
          <p:spPr bwMode="auto">
            <a:xfrm>
              <a:off x="5493234" y="4024339"/>
              <a:ext cx="1217" cy="12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Freeform 111"/>
            <p:cNvSpPr>
              <a:spLocks/>
            </p:cNvSpPr>
            <p:nvPr/>
          </p:nvSpPr>
          <p:spPr bwMode="auto">
            <a:xfrm>
              <a:off x="5826597" y="4508566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Freeform 112"/>
            <p:cNvSpPr>
              <a:spLocks/>
            </p:cNvSpPr>
            <p:nvPr/>
          </p:nvSpPr>
          <p:spPr bwMode="auto">
            <a:xfrm>
              <a:off x="5826597" y="4508566"/>
              <a:ext cx="2433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Freeform 113"/>
            <p:cNvSpPr>
              <a:spLocks/>
            </p:cNvSpPr>
            <p:nvPr/>
          </p:nvSpPr>
          <p:spPr bwMode="auto">
            <a:xfrm>
              <a:off x="6290142" y="4822462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Freeform 114"/>
            <p:cNvSpPr>
              <a:spLocks/>
            </p:cNvSpPr>
            <p:nvPr/>
          </p:nvSpPr>
          <p:spPr bwMode="auto">
            <a:xfrm>
              <a:off x="6290142" y="4822462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Freeform 115"/>
            <p:cNvSpPr>
              <a:spLocks/>
            </p:cNvSpPr>
            <p:nvPr/>
          </p:nvSpPr>
          <p:spPr bwMode="auto">
            <a:xfrm>
              <a:off x="6687987" y="4968461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Freeform 116"/>
            <p:cNvSpPr>
              <a:spLocks/>
            </p:cNvSpPr>
            <p:nvPr/>
          </p:nvSpPr>
          <p:spPr bwMode="auto">
            <a:xfrm>
              <a:off x="6687987" y="4968461"/>
              <a:ext cx="1217" cy="24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57"/>
            <p:cNvSpPr>
              <a:spLocks/>
            </p:cNvSpPr>
            <p:nvPr/>
          </p:nvSpPr>
          <p:spPr bwMode="auto">
            <a:xfrm>
              <a:off x="6197676" y="4264019"/>
              <a:ext cx="166682" cy="354046"/>
            </a:xfrm>
            <a:custGeom>
              <a:avLst/>
              <a:gdLst/>
              <a:ahLst/>
              <a:cxnLst>
                <a:cxn ang="0">
                  <a:pos x="324" y="0"/>
                </a:cxn>
                <a:cxn ang="0">
                  <a:pos x="324" y="0"/>
                </a:cxn>
                <a:cxn ang="0">
                  <a:pos x="0" y="745"/>
                </a:cxn>
              </a:cxnLst>
              <a:rect l="0" t="0" r="r" b="b"/>
              <a:pathLst>
                <a:path w="324" h="745">
                  <a:moveTo>
                    <a:pt x="324" y="0"/>
                  </a:moveTo>
                  <a:lnTo>
                    <a:pt x="324" y="0"/>
                  </a:lnTo>
                  <a:lnTo>
                    <a:pt x="0" y="745"/>
                  </a:lnTo>
                </a:path>
              </a:pathLst>
            </a:custGeom>
            <a:noFill/>
            <a:ln w="9525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58"/>
            <p:cNvSpPr>
              <a:spLocks/>
            </p:cNvSpPr>
            <p:nvPr/>
          </p:nvSpPr>
          <p:spPr bwMode="auto">
            <a:xfrm>
              <a:off x="6168477" y="4568182"/>
              <a:ext cx="80299" cy="113149"/>
            </a:xfrm>
            <a:custGeom>
              <a:avLst/>
              <a:gdLst/>
              <a:ahLst/>
              <a:cxnLst>
                <a:cxn ang="0">
                  <a:pos x="156" y="55"/>
                </a:cxn>
                <a:cxn ang="0">
                  <a:pos x="156" y="55"/>
                </a:cxn>
                <a:cxn ang="0">
                  <a:pos x="156" y="55"/>
                </a:cxn>
                <a:cxn ang="0">
                  <a:pos x="0" y="239"/>
                </a:cxn>
                <a:cxn ang="0">
                  <a:pos x="26" y="0"/>
                </a:cxn>
                <a:cxn ang="0">
                  <a:pos x="64" y="88"/>
                </a:cxn>
                <a:cxn ang="0">
                  <a:pos x="156" y="55"/>
                </a:cxn>
              </a:cxnLst>
              <a:rect l="0" t="0" r="r" b="b"/>
              <a:pathLst>
                <a:path w="156" h="239">
                  <a:moveTo>
                    <a:pt x="156" y="55"/>
                  </a:moveTo>
                  <a:lnTo>
                    <a:pt x="156" y="55"/>
                  </a:lnTo>
                  <a:cubicBezTo>
                    <a:pt x="156" y="55"/>
                    <a:pt x="156" y="55"/>
                    <a:pt x="156" y="55"/>
                  </a:cubicBezTo>
                  <a:lnTo>
                    <a:pt x="0" y="239"/>
                  </a:lnTo>
                  <a:cubicBezTo>
                    <a:pt x="0" y="239"/>
                    <a:pt x="15" y="49"/>
                    <a:pt x="26" y="0"/>
                  </a:cubicBezTo>
                  <a:cubicBezTo>
                    <a:pt x="29" y="24"/>
                    <a:pt x="45" y="80"/>
                    <a:pt x="64" y="88"/>
                  </a:cubicBezTo>
                  <a:cubicBezTo>
                    <a:pt x="83" y="97"/>
                    <a:pt x="135" y="69"/>
                    <a:pt x="156" y="55"/>
                  </a:cubicBezTo>
                  <a:close/>
                </a:path>
              </a:pathLst>
            </a:custGeom>
            <a:solidFill>
              <a:srgbClr val="E3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59"/>
            <p:cNvSpPr>
              <a:spLocks/>
            </p:cNvSpPr>
            <p:nvPr/>
          </p:nvSpPr>
          <p:spPr bwMode="auto">
            <a:xfrm>
              <a:off x="5010224" y="3867390"/>
              <a:ext cx="150865" cy="484228"/>
            </a:xfrm>
            <a:custGeom>
              <a:avLst/>
              <a:gdLst/>
              <a:ahLst/>
              <a:cxnLst>
                <a:cxn ang="0">
                  <a:pos x="0" y="1020"/>
                </a:cxn>
                <a:cxn ang="0">
                  <a:pos x="0" y="1020"/>
                </a:cxn>
                <a:cxn ang="0">
                  <a:pos x="293" y="0"/>
                </a:cxn>
              </a:cxnLst>
              <a:rect l="0" t="0" r="r" b="b"/>
              <a:pathLst>
                <a:path w="293" h="1020">
                  <a:moveTo>
                    <a:pt x="0" y="1020"/>
                  </a:moveTo>
                  <a:lnTo>
                    <a:pt x="0" y="1020"/>
                  </a:lnTo>
                  <a:lnTo>
                    <a:pt x="293" y="0"/>
                  </a:lnTo>
                </a:path>
              </a:pathLst>
            </a:custGeom>
            <a:noFill/>
            <a:ln w="9525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60"/>
            <p:cNvSpPr>
              <a:spLocks/>
            </p:cNvSpPr>
            <p:nvPr/>
          </p:nvSpPr>
          <p:spPr bwMode="auto">
            <a:xfrm>
              <a:off x="5113639" y="3800474"/>
              <a:ext cx="71783" cy="114365"/>
            </a:xfrm>
            <a:custGeom>
              <a:avLst/>
              <a:gdLst/>
              <a:ahLst/>
              <a:cxnLst>
                <a:cxn ang="0">
                  <a:pos x="0" y="203"/>
                </a:cxn>
                <a:cxn ang="0">
                  <a:pos x="0" y="203"/>
                </a:cxn>
                <a:cxn ang="0">
                  <a:pos x="0" y="203"/>
                </a:cxn>
                <a:cxn ang="0">
                  <a:pos x="132" y="0"/>
                </a:cxn>
                <a:cxn ang="0">
                  <a:pos x="137" y="241"/>
                </a:cxn>
                <a:cxn ang="0">
                  <a:pos x="88" y="158"/>
                </a:cxn>
                <a:cxn ang="0">
                  <a:pos x="0" y="203"/>
                </a:cxn>
              </a:cxnLst>
              <a:rect l="0" t="0" r="r" b="b"/>
              <a:pathLst>
                <a:path w="141" h="241">
                  <a:moveTo>
                    <a:pt x="0" y="203"/>
                  </a:moveTo>
                  <a:lnTo>
                    <a:pt x="0" y="203"/>
                  </a:lnTo>
                  <a:cubicBezTo>
                    <a:pt x="0" y="203"/>
                    <a:pt x="0" y="203"/>
                    <a:pt x="0" y="203"/>
                  </a:cubicBezTo>
                  <a:lnTo>
                    <a:pt x="132" y="0"/>
                  </a:lnTo>
                  <a:cubicBezTo>
                    <a:pt x="132" y="0"/>
                    <a:pt x="141" y="191"/>
                    <a:pt x="137" y="241"/>
                  </a:cubicBezTo>
                  <a:cubicBezTo>
                    <a:pt x="130" y="217"/>
                    <a:pt x="107" y="163"/>
                    <a:pt x="88" y="158"/>
                  </a:cubicBezTo>
                  <a:cubicBezTo>
                    <a:pt x="68" y="152"/>
                    <a:pt x="19" y="186"/>
                    <a:pt x="0" y="203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Rectangle 161"/>
            <p:cNvSpPr>
              <a:spLocks noChangeArrowheads="1"/>
            </p:cNvSpPr>
            <p:nvPr/>
          </p:nvSpPr>
          <p:spPr bwMode="auto">
            <a:xfrm>
              <a:off x="4771760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9" name="Rectangle 162"/>
            <p:cNvSpPr>
              <a:spLocks noChangeArrowheads="1"/>
            </p:cNvSpPr>
            <p:nvPr/>
          </p:nvSpPr>
          <p:spPr bwMode="auto">
            <a:xfrm>
              <a:off x="4841108" y="5413756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0" name="Rectangle 163"/>
            <p:cNvSpPr>
              <a:spLocks noChangeArrowheads="1"/>
            </p:cNvSpPr>
            <p:nvPr/>
          </p:nvSpPr>
          <p:spPr bwMode="auto">
            <a:xfrm>
              <a:off x="4876392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1" name="Rectangle 164"/>
            <p:cNvSpPr>
              <a:spLocks noChangeArrowheads="1"/>
            </p:cNvSpPr>
            <p:nvPr/>
          </p:nvSpPr>
          <p:spPr bwMode="auto">
            <a:xfrm>
              <a:off x="5152571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2" name="Rectangle 165"/>
            <p:cNvSpPr>
              <a:spLocks noChangeArrowheads="1"/>
            </p:cNvSpPr>
            <p:nvPr/>
          </p:nvSpPr>
          <p:spPr bwMode="auto">
            <a:xfrm>
              <a:off x="5221921" y="5413756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3" name="Rectangle 166"/>
            <p:cNvSpPr>
              <a:spLocks noChangeArrowheads="1"/>
            </p:cNvSpPr>
            <p:nvPr/>
          </p:nvSpPr>
          <p:spPr bwMode="auto">
            <a:xfrm>
              <a:off x="5255987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4" name="Rectangle 167"/>
            <p:cNvSpPr>
              <a:spLocks noChangeArrowheads="1"/>
            </p:cNvSpPr>
            <p:nvPr/>
          </p:nvSpPr>
          <p:spPr bwMode="auto">
            <a:xfrm>
              <a:off x="5568667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5" name="Rectangle 168"/>
            <p:cNvSpPr>
              <a:spLocks noChangeArrowheads="1"/>
            </p:cNvSpPr>
            <p:nvPr/>
          </p:nvSpPr>
          <p:spPr bwMode="auto">
            <a:xfrm>
              <a:off x="5636799" y="5413756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6" name="Rectangle 169"/>
            <p:cNvSpPr>
              <a:spLocks noChangeArrowheads="1"/>
            </p:cNvSpPr>
            <p:nvPr/>
          </p:nvSpPr>
          <p:spPr bwMode="auto">
            <a:xfrm>
              <a:off x="5672082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7" name="Rectangle 170"/>
            <p:cNvSpPr>
              <a:spLocks noChangeArrowheads="1"/>
            </p:cNvSpPr>
            <p:nvPr/>
          </p:nvSpPr>
          <p:spPr bwMode="auto">
            <a:xfrm>
              <a:off x="5948262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8" name="Rectangle 171"/>
            <p:cNvSpPr>
              <a:spLocks noChangeArrowheads="1"/>
            </p:cNvSpPr>
            <p:nvPr/>
          </p:nvSpPr>
          <p:spPr bwMode="auto">
            <a:xfrm>
              <a:off x="6018828" y="5413756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9" name="Rectangle 172"/>
            <p:cNvSpPr>
              <a:spLocks noChangeArrowheads="1"/>
            </p:cNvSpPr>
            <p:nvPr/>
          </p:nvSpPr>
          <p:spPr bwMode="auto">
            <a:xfrm>
              <a:off x="6052894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0" name="Rectangle 173"/>
            <p:cNvSpPr>
              <a:spLocks noChangeArrowheads="1"/>
            </p:cNvSpPr>
            <p:nvPr/>
          </p:nvSpPr>
          <p:spPr bwMode="auto">
            <a:xfrm>
              <a:off x="6364357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1" name="Rectangle 174"/>
            <p:cNvSpPr>
              <a:spLocks noChangeArrowheads="1"/>
            </p:cNvSpPr>
            <p:nvPr/>
          </p:nvSpPr>
          <p:spPr bwMode="auto">
            <a:xfrm>
              <a:off x="6433707" y="5413756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2" name="Rectangle 175"/>
            <p:cNvSpPr>
              <a:spLocks noChangeArrowheads="1"/>
            </p:cNvSpPr>
            <p:nvPr/>
          </p:nvSpPr>
          <p:spPr bwMode="auto">
            <a:xfrm>
              <a:off x="6467773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3" name="Rectangle 176"/>
            <p:cNvSpPr>
              <a:spLocks noChangeArrowheads="1"/>
            </p:cNvSpPr>
            <p:nvPr/>
          </p:nvSpPr>
          <p:spPr bwMode="auto">
            <a:xfrm>
              <a:off x="6779236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4" name="Rectangle 177"/>
            <p:cNvSpPr>
              <a:spLocks noChangeArrowheads="1"/>
            </p:cNvSpPr>
            <p:nvPr/>
          </p:nvSpPr>
          <p:spPr bwMode="auto">
            <a:xfrm>
              <a:off x="6848585" y="5413756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5" name="Rectangle 178"/>
            <p:cNvSpPr>
              <a:spLocks noChangeArrowheads="1"/>
            </p:cNvSpPr>
            <p:nvPr/>
          </p:nvSpPr>
          <p:spPr bwMode="auto">
            <a:xfrm>
              <a:off x="6883868" y="541375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6" name="Rectangle 181"/>
            <p:cNvSpPr>
              <a:spLocks noChangeArrowheads="1"/>
            </p:cNvSpPr>
            <p:nvPr/>
          </p:nvSpPr>
          <p:spPr bwMode="auto">
            <a:xfrm>
              <a:off x="5619766" y="5691152"/>
              <a:ext cx="50" cy="21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7" name="Rectangle 182"/>
            <p:cNvSpPr>
              <a:spLocks noChangeArrowheads="1"/>
            </p:cNvSpPr>
            <p:nvPr/>
          </p:nvSpPr>
          <p:spPr bwMode="auto">
            <a:xfrm>
              <a:off x="5674516" y="5674119"/>
              <a:ext cx="50" cy="21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8" name="Rectangle 184"/>
            <p:cNvSpPr>
              <a:spLocks noChangeArrowheads="1"/>
            </p:cNvSpPr>
            <p:nvPr/>
          </p:nvSpPr>
          <p:spPr bwMode="auto">
            <a:xfrm>
              <a:off x="5850930" y="5674119"/>
              <a:ext cx="50" cy="21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9" name="Rectangle 186"/>
            <p:cNvSpPr>
              <a:spLocks noChangeArrowheads="1"/>
            </p:cNvSpPr>
            <p:nvPr/>
          </p:nvSpPr>
          <p:spPr bwMode="auto">
            <a:xfrm>
              <a:off x="6055328" y="5691152"/>
              <a:ext cx="50" cy="21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0" name="Rectangle 188"/>
            <p:cNvSpPr>
              <a:spLocks noChangeArrowheads="1"/>
            </p:cNvSpPr>
            <p:nvPr/>
          </p:nvSpPr>
          <p:spPr bwMode="auto">
            <a:xfrm>
              <a:off x="6185510" y="5676552"/>
              <a:ext cx="50" cy="21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1" name="Rectangle 189"/>
            <p:cNvSpPr>
              <a:spLocks noChangeArrowheads="1"/>
            </p:cNvSpPr>
            <p:nvPr/>
          </p:nvSpPr>
          <p:spPr bwMode="auto">
            <a:xfrm>
              <a:off x="6223226" y="5676552"/>
              <a:ext cx="50" cy="21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2" name="Rectangle 190"/>
            <p:cNvSpPr>
              <a:spLocks noChangeArrowheads="1"/>
            </p:cNvSpPr>
            <p:nvPr/>
          </p:nvSpPr>
          <p:spPr bwMode="auto">
            <a:xfrm>
              <a:off x="4551545" y="445381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3" name="Rectangle 191"/>
            <p:cNvSpPr>
              <a:spLocks noChangeArrowheads="1"/>
            </p:cNvSpPr>
            <p:nvPr/>
          </p:nvSpPr>
          <p:spPr bwMode="auto">
            <a:xfrm>
              <a:off x="4620895" y="4453816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4" name="Rectangle 192"/>
            <p:cNvSpPr>
              <a:spLocks noChangeArrowheads="1"/>
            </p:cNvSpPr>
            <p:nvPr/>
          </p:nvSpPr>
          <p:spPr bwMode="auto">
            <a:xfrm>
              <a:off x="4656177" y="4453816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5" name="Rectangle 193"/>
            <p:cNvSpPr>
              <a:spLocks noChangeArrowheads="1"/>
            </p:cNvSpPr>
            <p:nvPr/>
          </p:nvSpPr>
          <p:spPr bwMode="auto">
            <a:xfrm>
              <a:off x="4556412" y="5255591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6" name="Rectangle 194"/>
            <p:cNvSpPr>
              <a:spLocks noChangeArrowheads="1"/>
            </p:cNvSpPr>
            <p:nvPr/>
          </p:nvSpPr>
          <p:spPr bwMode="auto">
            <a:xfrm>
              <a:off x="4625761" y="5255591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7" name="Rectangle 195"/>
            <p:cNvSpPr>
              <a:spLocks noChangeArrowheads="1"/>
            </p:cNvSpPr>
            <p:nvPr/>
          </p:nvSpPr>
          <p:spPr bwMode="auto">
            <a:xfrm>
              <a:off x="4661044" y="5255591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8" name="Rectangle 196"/>
            <p:cNvSpPr>
              <a:spLocks noChangeArrowheads="1"/>
            </p:cNvSpPr>
            <p:nvPr/>
          </p:nvSpPr>
          <p:spPr bwMode="auto">
            <a:xfrm rot="16200000">
              <a:off x="4158566" y="4521949"/>
              <a:ext cx="177631" cy="208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9" name="Rectangle 197"/>
            <p:cNvSpPr>
              <a:spLocks noChangeArrowheads="1"/>
            </p:cNvSpPr>
            <p:nvPr/>
          </p:nvSpPr>
          <p:spPr bwMode="auto">
            <a:xfrm rot="16200000">
              <a:off x="4221833" y="4479367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0" name="Rectangle 198"/>
            <p:cNvSpPr>
              <a:spLocks noChangeArrowheads="1"/>
            </p:cNvSpPr>
            <p:nvPr/>
          </p:nvSpPr>
          <p:spPr bwMode="auto">
            <a:xfrm rot="16200000">
              <a:off x="4181683" y="4352835"/>
              <a:ext cx="131398" cy="208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1" name="Rectangle 199"/>
            <p:cNvSpPr>
              <a:spLocks noChangeArrowheads="1"/>
            </p:cNvSpPr>
            <p:nvPr/>
          </p:nvSpPr>
          <p:spPr bwMode="auto">
            <a:xfrm rot="16200000">
              <a:off x="4168300" y="4289569"/>
              <a:ext cx="158165" cy="208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2" name="Rectangle 200"/>
            <p:cNvSpPr>
              <a:spLocks noChangeArrowheads="1"/>
            </p:cNvSpPr>
            <p:nvPr/>
          </p:nvSpPr>
          <p:spPr bwMode="auto">
            <a:xfrm rot="16200000">
              <a:off x="4163433" y="4208053"/>
              <a:ext cx="167898" cy="208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3" name="Rectangle 201"/>
            <p:cNvSpPr>
              <a:spLocks noChangeArrowheads="1"/>
            </p:cNvSpPr>
            <p:nvPr/>
          </p:nvSpPr>
          <p:spPr bwMode="auto">
            <a:xfrm rot="16200000">
              <a:off x="4152483" y="4111937"/>
              <a:ext cx="188582" cy="208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4" name="Rectangle 202"/>
            <p:cNvSpPr>
              <a:spLocks noChangeArrowheads="1"/>
            </p:cNvSpPr>
            <p:nvPr/>
          </p:nvSpPr>
          <p:spPr bwMode="auto">
            <a:xfrm rot="16200000">
              <a:off x="4181683" y="4038938"/>
              <a:ext cx="131398" cy="208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2" name="Freeform 231"/>
            <p:cNvSpPr>
              <a:spLocks/>
            </p:cNvSpPr>
            <p:nvPr/>
          </p:nvSpPr>
          <p:spPr bwMode="auto">
            <a:xfrm>
              <a:off x="5111205" y="4767713"/>
              <a:ext cx="313896" cy="1217"/>
            </a:xfrm>
            <a:custGeom>
              <a:avLst/>
              <a:gdLst/>
              <a:ahLst/>
              <a:cxnLst>
                <a:cxn ang="0">
                  <a:pos x="609" y="0"/>
                </a:cxn>
                <a:cxn ang="0">
                  <a:pos x="609" y="0"/>
                </a:cxn>
                <a:cxn ang="0">
                  <a:pos x="0" y="0"/>
                </a:cxn>
              </a:cxnLst>
              <a:rect l="0" t="0" r="r" b="b"/>
              <a:pathLst>
                <a:path w="609">
                  <a:moveTo>
                    <a:pt x="609" y="0"/>
                  </a:moveTo>
                  <a:lnTo>
                    <a:pt x="609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Freeform 232"/>
            <p:cNvSpPr>
              <a:spLocks/>
            </p:cNvSpPr>
            <p:nvPr/>
          </p:nvSpPr>
          <p:spPr bwMode="auto">
            <a:xfrm>
              <a:off x="5035773" y="4733646"/>
              <a:ext cx="119232" cy="68133"/>
            </a:xfrm>
            <a:custGeom>
              <a:avLst/>
              <a:gdLst/>
              <a:ahLst/>
              <a:cxnLst>
                <a:cxn ang="0">
                  <a:pos x="232" y="141"/>
                </a:cxn>
                <a:cxn ang="0">
                  <a:pos x="232" y="141"/>
                </a:cxn>
                <a:cxn ang="0">
                  <a:pos x="232" y="142"/>
                </a:cxn>
                <a:cxn ang="0">
                  <a:pos x="0" y="71"/>
                </a:cxn>
                <a:cxn ang="0">
                  <a:pos x="230" y="0"/>
                </a:cxn>
                <a:cxn ang="0">
                  <a:pos x="164" y="70"/>
                </a:cxn>
                <a:cxn ang="0">
                  <a:pos x="232" y="141"/>
                </a:cxn>
              </a:cxnLst>
              <a:rect l="0" t="0" r="r" b="b"/>
              <a:pathLst>
                <a:path w="232" h="142">
                  <a:moveTo>
                    <a:pt x="232" y="141"/>
                  </a:moveTo>
                  <a:lnTo>
                    <a:pt x="232" y="141"/>
                  </a:lnTo>
                  <a:cubicBezTo>
                    <a:pt x="232" y="141"/>
                    <a:pt x="232" y="142"/>
                    <a:pt x="232" y="142"/>
                  </a:cubicBezTo>
                  <a:lnTo>
                    <a:pt x="0" y="71"/>
                  </a:lnTo>
                  <a:cubicBezTo>
                    <a:pt x="0" y="71"/>
                    <a:pt x="181" y="10"/>
                    <a:pt x="230" y="0"/>
                  </a:cubicBezTo>
                  <a:cubicBezTo>
                    <a:pt x="210" y="13"/>
                    <a:pt x="164" y="50"/>
                    <a:pt x="164" y="70"/>
                  </a:cubicBezTo>
                  <a:cubicBezTo>
                    <a:pt x="164" y="91"/>
                    <a:pt x="210" y="128"/>
                    <a:pt x="232" y="14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Freeform 233"/>
            <p:cNvSpPr>
              <a:spLocks/>
            </p:cNvSpPr>
            <p:nvPr/>
          </p:nvSpPr>
          <p:spPr bwMode="auto">
            <a:xfrm>
              <a:off x="5546767" y="5069443"/>
              <a:ext cx="369862" cy="12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18" y="0"/>
                </a:cxn>
              </a:cxnLst>
              <a:rect l="0" t="0" r="r" b="b"/>
              <a:pathLst>
                <a:path w="718">
                  <a:moveTo>
                    <a:pt x="0" y="0"/>
                  </a:moveTo>
                  <a:lnTo>
                    <a:pt x="0" y="0"/>
                  </a:lnTo>
                  <a:lnTo>
                    <a:pt x="718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Freeform 234"/>
            <p:cNvSpPr>
              <a:spLocks/>
            </p:cNvSpPr>
            <p:nvPr/>
          </p:nvSpPr>
          <p:spPr bwMode="auto">
            <a:xfrm>
              <a:off x="5872830" y="5036593"/>
              <a:ext cx="118016" cy="669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31" y="70"/>
                </a:cxn>
                <a:cxn ang="0">
                  <a:pos x="1" y="142"/>
                </a:cxn>
                <a:cxn ang="0">
                  <a:pos x="67" y="72"/>
                </a:cxn>
                <a:cxn ang="0">
                  <a:pos x="0" y="0"/>
                </a:cxn>
              </a:cxnLst>
              <a:rect l="0" t="0" r="r" b="b"/>
              <a:pathLst>
                <a:path w="231" h="142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231" y="70"/>
                  </a:lnTo>
                  <a:cubicBezTo>
                    <a:pt x="231" y="70"/>
                    <a:pt x="50" y="132"/>
                    <a:pt x="1" y="142"/>
                  </a:cubicBezTo>
                  <a:cubicBezTo>
                    <a:pt x="22" y="129"/>
                    <a:pt x="67" y="92"/>
                    <a:pt x="67" y="72"/>
                  </a:cubicBezTo>
                  <a:cubicBezTo>
                    <a:pt x="67" y="51"/>
                    <a:pt x="21" y="1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Rectangle 242"/>
            <p:cNvSpPr>
              <a:spLocks noChangeArrowheads="1"/>
            </p:cNvSpPr>
            <p:nvPr/>
          </p:nvSpPr>
          <p:spPr bwMode="auto">
            <a:xfrm>
              <a:off x="4556412" y="3662992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4" name="Rectangle 243"/>
            <p:cNvSpPr>
              <a:spLocks noChangeArrowheads="1"/>
            </p:cNvSpPr>
            <p:nvPr/>
          </p:nvSpPr>
          <p:spPr bwMode="auto">
            <a:xfrm>
              <a:off x="4624544" y="3662992"/>
              <a:ext cx="91249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5" name="Rectangle 244"/>
            <p:cNvSpPr>
              <a:spLocks noChangeArrowheads="1"/>
            </p:cNvSpPr>
            <p:nvPr/>
          </p:nvSpPr>
          <p:spPr bwMode="auto">
            <a:xfrm>
              <a:off x="4659828" y="3662992"/>
              <a:ext cx="126532" cy="155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47471" y="1371600"/>
              <a:ext cx="12987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/>
                <a:t>high-</a:t>
              </a:r>
              <a:r>
                <a:rPr lang="en-US" i="0" dirty="0" smtClean="0">
                  <a:latin typeface="Symbol" panose="05050102010706020507" pitchFamily="18" charset="2"/>
                </a:rPr>
                <a:t>n</a:t>
              </a:r>
              <a:r>
                <a:rPr lang="en-US" i="0" baseline="-25000" dirty="0" smtClean="0"/>
                <a:t>*</a:t>
              </a:r>
              <a:r>
                <a:rPr lang="en-US" i="0" dirty="0" smtClean="0"/>
                <a:t> H-mode</a:t>
              </a:r>
              <a:endParaRPr lang="en-US" i="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02844" y="4070829"/>
              <a:ext cx="7521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0" i="0" dirty="0" smtClean="0">
                  <a:solidFill>
                    <a:srgbClr val="FF0000"/>
                  </a:solidFill>
                </a:rPr>
                <a:t>Measured</a:t>
              </a:r>
              <a:endParaRPr lang="en-US" sz="1000" b="0" i="0" dirty="0">
                <a:solidFill>
                  <a:srgbClr val="FF0000"/>
                </a:solidFill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4800600" y="4299681"/>
              <a:ext cx="7232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0" i="0" dirty="0" smtClean="0"/>
                <a:t>Predicted</a:t>
              </a:r>
              <a:endParaRPr lang="en-US" sz="1000" b="0" i="0" dirty="0"/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5638800" y="5069443"/>
              <a:ext cx="7264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0" i="0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c</a:t>
              </a:r>
              <a:r>
                <a:rPr lang="en-US" sz="1000" b="0" i="0" baseline="-25000" dirty="0" err="1" smtClean="0">
                  <a:solidFill>
                    <a:schemeClr val="tx1"/>
                  </a:solidFill>
                </a:rPr>
                <a:t>e</a:t>
              </a:r>
              <a:r>
                <a:rPr lang="en-US" sz="1000" b="0" i="0" dirty="0" smtClean="0">
                  <a:solidFill>
                    <a:schemeClr val="tx1"/>
                  </a:solidFill>
                </a:rPr>
                <a:t> (RLW)</a:t>
              </a:r>
              <a:endParaRPr lang="en-US" sz="1000" b="0" i="0" dirty="0">
                <a:solidFill>
                  <a:schemeClr val="tx1"/>
                </a:solidFill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4777610" y="4794090"/>
              <a:ext cx="7505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i="0" dirty="0">
                  <a:solidFill>
                    <a:schemeClr val="tx1"/>
                  </a:solidFill>
                </a:rPr>
                <a:t>Ad-hoc </a:t>
              </a:r>
              <a:r>
                <a:rPr lang="en-US" sz="800" b="0" i="0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c</a:t>
              </a:r>
              <a:r>
                <a:rPr lang="en-US" sz="800" b="0" i="0" baseline="-25000" dirty="0" err="1" smtClean="0">
                  <a:solidFill>
                    <a:schemeClr val="tx1"/>
                  </a:solidFill>
                </a:rPr>
                <a:t>e</a:t>
              </a:r>
              <a:endParaRPr lang="en-US" sz="800" b="0" i="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800" b="0" i="0" dirty="0" smtClean="0">
                  <a:solidFill>
                    <a:schemeClr val="tx1"/>
                  </a:solidFill>
                </a:rPr>
                <a:t>20-30 m</a:t>
              </a:r>
              <a:r>
                <a:rPr lang="en-US" sz="800" b="0" i="0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sz="800" b="0" i="0" dirty="0" smtClean="0">
                  <a:solidFill>
                    <a:schemeClr val="tx1"/>
                  </a:solidFill>
                </a:rPr>
                <a:t>/s</a:t>
              </a:r>
            </a:p>
            <a:p>
              <a:pPr algn="ctr"/>
              <a:r>
                <a:rPr lang="en-US" sz="800" b="0" i="0" dirty="0" smtClean="0">
                  <a:solidFill>
                    <a:schemeClr val="tx1"/>
                  </a:solidFill>
                </a:rPr>
                <a:t>(GAE proxy)</a:t>
              </a:r>
              <a:endParaRPr lang="en-US" sz="800" b="0" i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83868" y="1447800"/>
            <a:ext cx="2260132" cy="4572000"/>
            <a:chOff x="6883868" y="1371600"/>
            <a:chExt cx="2260132" cy="4572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02" r="1" b="14746"/>
            <a:stretch/>
          </p:blipFill>
          <p:spPr bwMode="auto">
            <a:xfrm>
              <a:off x="6883868" y="3430991"/>
              <a:ext cx="2260132" cy="217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5" t="6716" r="52165" b="11173"/>
            <a:stretch/>
          </p:blipFill>
          <p:spPr bwMode="auto">
            <a:xfrm>
              <a:off x="6983842" y="1566446"/>
              <a:ext cx="2071894" cy="1763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9" name="TextBox 608"/>
            <p:cNvSpPr txBox="1"/>
            <p:nvPr/>
          </p:nvSpPr>
          <p:spPr>
            <a:xfrm>
              <a:off x="7467600" y="5605046"/>
              <a:ext cx="1295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7543800" y="1371600"/>
              <a:ext cx="1221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/>
                <a:t>low-</a:t>
              </a:r>
              <a:r>
                <a:rPr lang="en-US" i="0" dirty="0" smtClean="0">
                  <a:latin typeface="Symbol" panose="05050102010706020507" pitchFamily="18" charset="2"/>
                </a:rPr>
                <a:t>n</a:t>
              </a:r>
              <a:r>
                <a:rPr lang="en-US" i="0" baseline="-25000" dirty="0" smtClean="0"/>
                <a:t>*</a:t>
              </a:r>
              <a:r>
                <a:rPr lang="en-US" i="0" dirty="0" smtClean="0"/>
                <a:t> H-mode</a:t>
              </a:r>
              <a:endParaRPr lang="en-US" i="0" dirty="0"/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7467600" y="3166646"/>
              <a:ext cx="1295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i="0" dirty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53400" y="3657600"/>
              <a:ext cx="7906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800" dirty="0"/>
            </a:p>
            <a:p>
              <a:r>
                <a:rPr lang="en-US" sz="800" dirty="0" smtClean="0"/>
                <a:t> </a:t>
              </a:r>
              <a:r>
                <a:rPr lang="en-US" sz="800" dirty="0"/>
                <a:t> </a:t>
              </a:r>
              <a:r>
                <a:rPr lang="en-US" sz="800" dirty="0" smtClean="0"/>
                <a:t>                   </a:t>
              </a:r>
            </a:p>
          </p:txBody>
        </p:sp>
      </p:grpSp>
      <p:sp>
        <p:nvSpPr>
          <p:cNvPr id="322" name="TextBox 321"/>
          <p:cNvSpPr txBox="1"/>
          <p:nvPr/>
        </p:nvSpPr>
        <p:spPr>
          <a:xfrm>
            <a:off x="7746261" y="1856601"/>
            <a:ext cx="8643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        KBM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5715000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Kaye (2014)</a:t>
            </a:r>
            <a:endParaRPr lang="en-US" dirty="0"/>
          </a:p>
        </p:txBody>
      </p:sp>
      <p:sp>
        <p:nvSpPr>
          <p:cNvPr id="247" name="Content Placeholder 2"/>
          <p:cNvSpPr>
            <a:spLocks noGrp="1"/>
          </p:cNvSpPr>
          <p:nvPr>
            <p:ph idx="1"/>
          </p:nvPr>
        </p:nvSpPr>
        <p:spPr>
          <a:xfrm>
            <a:off x="76201" y="1561138"/>
            <a:ext cx="4038599" cy="373537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predictions using Rebut-</a:t>
            </a:r>
            <a:r>
              <a:rPr lang="en-US" sz="2000" dirty="0" err="1" smtClean="0"/>
              <a:t>Lallia</a:t>
            </a:r>
            <a:r>
              <a:rPr lang="en-US" sz="2000" dirty="0" smtClean="0"/>
              <a:t>-Watkins (1988) </a:t>
            </a:r>
            <a:r>
              <a:rPr lang="en-US" sz="2000" dirty="0" err="1" smtClean="0"/>
              <a:t>microtearing</a:t>
            </a:r>
            <a:r>
              <a:rPr lang="en-US" sz="2000" dirty="0" smtClean="0"/>
              <a:t> model show agreement</a:t>
            </a:r>
          </a:p>
          <a:p>
            <a:pPr lvl="1"/>
            <a:r>
              <a:rPr lang="en-US" sz="1800" dirty="0"/>
              <a:t>Poor agreement for lower </a:t>
            </a:r>
            <a:r>
              <a:rPr lang="en-US" sz="1800" dirty="0">
                <a:latin typeface="Symbol" panose="05050102010706020507" pitchFamily="18" charset="2"/>
              </a:rPr>
              <a:t>n</a:t>
            </a:r>
            <a:r>
              <a:rPr lang="en-US" sz="1800" baseline="-25000" dirty="0"/>
              <a:t>*</a:t>
            </a:r>
            <a:r>
              <a:rPr lang="en-US" sz="1800" dirty="0"/>
              <a:t> </a:t>
            </a:r>
            <a:r>
              <a:rPr lang="en-US" sz="1800" dirty="0" smtClean="0"/>
              <a:t>discharges</a:t>
            </a:r>
          </a:p>
          <a:p>
            <a:pPr lvl="1"/>
            <a:r>
              <a:rPr lang="en-US" sz="1800" dirty="0">
                <a:cs typeface="Calibri" pitchFamily="34" charset="0"/>
              </a:rPr>
              <a:t>Will test physics-based TGLF transport model in </a:t>
            </a:r>
            <a:r>
              <a:rPr lang="en-US" sz="1800" dirty="0" smtClean="0">
                <a:cs typeface="Calibri" pitchFamily="34" charset="0"/>
              </a:rPr>
              <a:t>FY15 (GA)</a:t>
            </a:r>
          </a:p>
          <a:p>
            <a:pPr marL="457200" lvl="1" indent="0">
              <a:buNone/>
            </a:pPr>
            <a:endParaRPr lang="en-US" sz="1800" dirty="0">
              <a:cs typeface="Calibri" pitchFamily="34" charset="0"/>
            </a:endParaRPr>
          </a:p>
          <a:p>
            <a:r>
              <a:rPr lang="en-US" sz="2000" dirty="0" smtClean="0">
                <a:cs typeface="Calibri" pitchFamily="34" charset="0"/>
              </a:rPr>
              <a:t>Beginning </a:t>
            </a:r>
            <a:r>
              <a:rPr lang="en-US" sz="2000" dirty="0">
                <a:cs typeface="Calibri" pitchFamily="34" charset="0"/>
              </a:rPr>
              <a:t>to investigate global </a:t>
            </a:r>
            <a:r>
              <a:rPr lang="en-US" sz="2000" dirty="0" smtClean="0">
                <a:cs typeface="Calibri" pitchFamily="34" charset="0"/>
              </a:rPr>
              <a:t>EM </a:t>
            </a:r>
            <a:r>
              <a:rPr lang="en-US" sz="2000" dirty="0">
                <a:cs typeface="Calibri" pitchFamily="34" charset="0"/>
              </a:rPr>
              <a:t>effects (</a:t>
            </a:r>
            <a:r>
              <a:rPr lang="en-US" sz="2000" dirty="0">
                <a:latin typeface="Symbol" panose="05050102010706020507" pitchFamily="18" charset="2"/>
                <a:cs typeface="Calibri" pitchFamily="34" charset="0"/>
              </a:rPr>
              <a:t>r</a:t>
            </a:r>
            <a:r>
              <a:rPr lang="en-US" sz="2000" baseline="-25000" dirty="0">
                <a:cs typeface="Calibri" pitchFamily="34" charset="0"/>
              </a:rPr>
              <a:t>*</a:t>
            </a:r>
            <a:r>
              <a:rPr lang="en-US" sz="2000" dirty="0">
                <a:cs typeface="Calibri" pitchFamily="34" charset="0"/>
              </a:rPr>
              <a:t>=</a:t>
            </a:r>
            <a:r>
              <a:rPr lang="en-US" sz="2000" dirty="0" err="1">
                <a:latin typeface="Symbol" panose="05050102010706020507" pitchFamily="18" charset="2"/>
                <a:cs typeface="Calibri" pitchFamily="34" charset="0"/>
              </a:rPr>
              <a:t>r</a:t>
            </a:r>
            <a:r>
              <a:rPr lang="en-US" sz="2000" baseline="-25000" dirty="0" err="1">
                <a:cs typeface="Calibri" pitchFamily="34" charset="0"/>
              </a:rPr>
              <a:t>s</a:t>
            </a:r>
            <a:r>
              <a:rPr lang="en-US" sz="2000" dirty="0">
                <a:cs typeface="Calibri" pitchFamily="34" charset="0"/>
              </a:rPr>
              <a:t>/a~1/120</a:t>
            </a:r>
            <a:r>
              <a:rPr lang="en-US" sz="2000" dirty="0" smtClean="0">
                <a:cs typeface="Calibri" pitchFamily="34" charset="0"/>
              </a:rPr>
              <a:t>)</a:t>
            </a:r>
          </a:p>
        </p:txBody>
      </p:sp>
      <p:sp>
        <p:nvSpPr>
          <p:cNvPr id="248" name="Content Placeholder 2"/>
          <p:cNvSpPr txBox="1">
            <a:spLocks/>
          </p:cNvSpPr>
          <p:nvPr/>
        </p:nvSpPr>
        <p:spPr bwMode="auto">
          <a:xfrm>
            <a:off x="76200" y="1024355"/>
            <a:ext cx="8229600" cy="49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err="1" smtClean="0">
                <a:cs typeface="Calibri" pitchFamily="34" charset="0"/>
              </a:rPr>
              <a:t>Microtearing</a:t>
            </a:r>
            <a:r>
              <a:rPr lang="en-US" b="0" i="0" kern="0" dirty="0" smtClean="0">
                <a:cs typeface="Calibri" pitchFamily="34" charset="0"/>
              </a:rPr>
              <a:t> (MT) instability dominant in </a:t>
            </a:r>
            <a:r>
              <a:rPr lang="en-US" b="0" i="0" u="sng" kern="0" dirty="0" smtClean="0">
                <a:cs typeface="Calibri" pitchFamily="34" charset="0"/>
              </a:rPr>
              <a:t>high-</a:t>
            </a:r>
            <a:r>
              <a:rPr lang="en-US" b="0" i="0" u="sng" kern="0" dirty="0" err="1" smtClean="0">
                <a:cs typeface="Calibri" pitchFamily="34" charset="0"/>
              </a:rPr>
              <a:t>collisionality</a:t>
            </a:r>
            <a:r>
              <a:rPr lang="en-US" b="0" i="0" kern="0" dirty="0" smtClean="0">
                <a:cs typeface="Calibri" pitchFamily="34" charset="0"/>
              </a:rPr>
              <a:t> H-modes</a:t>
            </a:r>
            <a:endParaRPr lang="en-US" b="0" i="0" kern="0" dirty="0"/>
          </a:p>
        </p:txBody>
      </p:sp>
      <p:sp>
        <p:nvSpPr>
          <p:cNvPr id="249" name="TextBox 248"/>
          <p:cNvSpPr txBox="1"/>
          <p:nvPr/>
        </p:nvSpPr>
        <p:spPr>
          <a:xfrm>
            <a:off x="457199" y="5241054"/>
            <a:ext cx="3429001" cy="52629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100" b="0" i="0" dirty="0" smtClean="0">
                <a:cs typeface="Calibri" pitchFamily="34" charset="0"/>
              </a:rPr>
              <a:t>Collaboration with UC-Boulder, GEM (Chowdhury),</a:t>
            </a:r>
          </a:p>
          <a:p>
            <a:r>
              <a:rPr lang="en-US" sz="1100" b="0" i="0" dirty="0" smtClean="0"/>
              <a:t>EM </a:t>
            </a:r>
            <a:r>
              <a:rPr lang="en-US" sz="1100" b="0" i="0" dirty="0"/>
              <a:t>in XGC1 </a:t>
            </a:r>
            <a:r>
              <a:rPr lang="en-US" sz="1100" b="0" i="0" dirty="0" smtClean="0"/>
              <a:t>(Lang, Ku) &amp; </a:t>
            </a:r>
            <a:r>
              <a:rPr lang="en-US" sz="1100" b="0" i="0" dirty="0" smtClean="0">
                <a:cs typeface="Calibri" pitchFamily="34" charset="0"/>
              </a:rPr>
              <a:t>GTS (</a:t>
            </a:r>
            <a:r>
              <a:rPr lang="en-US" sz="1100" b="0" i="0" dirty="0" err="1" smtClean="0">
                <a:cs typeface="Calibri" pitchFamily="34" charset="0"/>
              </a:rPr>
              <a:t>Startsev</a:t>
            </a:r>
            <a:r>
              <a:rPr lang="en-US" sz="1100" b="0" i="0" dirty="0" smtClean="0">
                <a:cs typeface="Calibri" pitchFamily="34" charset="0"/>
              </a:rPr>
              <a:t>, </a:t>
            </a:r>
            <a:r>
              <a:rPr lang="en-US" sz="1100" b="0" i="0" dirty="0">
                <a:cs typeface="Calibri" pitchFamily="34" charset="0"/>
              </a:rPr>
              <a:t>Wang) in </a:t>
            </a:r>
            <a:r>
              <a:rPr lang="en-US" sz="1100" b="0" i="0" dirty="0" smtClean="0">
                <a:cs typeface="Calibri" pitchFamily="34" charset="0"/>
              </a:rPr>
              <a:t>FY15 (</a:t>
            </a:r>
            <a:r>
              <a:rPr lang="en-US" sz="1100" b="0" i="0" dirty="0" smtClean="0"/>
              <a:t>PPPL-Theory)</a:t>
            </a:r>
            <a:endParaRPr lang="en-US" sz="1100" b="0" i="0" dirty="0" smtClean="0">
              <a:cs typeface="Calibri" pitchFamily="34" charset="0"/>
            </a:endParaRPr>
          </a:p>
        </p:txBody>
      </p:sp>
      <p:sp>
        <p:nvSpPr>
          <p:cNvPr id="24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21</a:t>
            </a:fld>
            <a:endParaRPr lang="en-US" sz="900" i="0" dirty="0" smtClean="0"/>
          </a:p>
        </p:txBody>
      </p:sp>
    </p:spTree>
    <p:extLst>
      <p:ext uri="{BB962C8B-B14F-4D97-AF65-F5344CB8AC3E}">
        <p14:creationId xmlns:p14="http://schemas.microsoft.com/office/powerpoint/2010/main" val="32612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inferred anomalous </a:t>
            </a:r>
            <a:br>
              <a:rPr lang="en-US" dirty="0" smtClean="0"/>
            </a:br>
            <a:r>
              <a:rPr lang="en-US" dirty="0" smtClean="0"/>
              <a:t>core electron transport in presence of CAE/GAEs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991600" cy="1278148"/>
          </a:xfrm>
        </p:spPr>
        <p:txBody>
          <a:bodyPr/>
          <a:lstStyle/>
          <a:p>
            <a:r>
              <a:rPr lang="en-US" sz="1800" dirty="0" smtClean="0"/>
              <a:t>Observation of high frequency CAE/GAE modes in plasma core associated with flattening of 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profile (</a:t>
            </a:r>
            <a:r>
              <a:rPr lang="en-US" sz="1800" dirty="0" err="1" smtClean="0"/>
              <a:t>Stutman</a:t>
            </a:r>
            <a:r>
              <a:rPr lang="en-US" sz="1800" dirty="0" smtClean="0"/>
              <a:t> et al., </a:t>
            </a:r>
            <a:r>
              <a:rPr lang="en-US" sz="1800" dirty="0" err="1" smtClean="0"/>
              <a:t>Tritz</a:t>
            </a:r>
            <a:r>
              <a:rPr lang="en-US" sz="1800" dirty="0" smtClean="0"/>
              <a:t> et al.)</a:t>
            </a:r>
          </a:p>
          <a:p>
            <a:pPr lvl="1"/>
            <a:r>
              <a:rPr lang="en-US" sz="1800" dirty="0" smtClean="0"/>
              <a:t>High level of transport (10-100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/s) inferred assuming classical beam physics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6" y="2086592"/>
            <a:ext cx="4639714" cy="423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678" y="3429000"/>
            <a:ext cx="2984500" cy="264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3078" y="2133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008080"/>
                </a:solidFill>
              </a:rPr>
              <a:t>BES spectra show mode amplitudes peaking from R=115 to 120 cm (r/a~0.2 to 0.3), in region of enhanced transport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638800"/>
            <a:ext cx="940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Stutman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46278" y="5791200"/>
            <a:ext cx="721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Smith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2315192"/>
            <a:ext cx="768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CAE/GAE</a:t>
            </a:r>
            <a:endParaRPr lang="en-US" sz="1000" i="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81400" y="3000992"/>
            <a:ext cx="30480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343400" y="2619992"/>
            <a:ext cx="457200" cy="4572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301086" y="6172200"/>
            <a:ext cx="491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80"/>
                </a:solidFill>
              </a:rPr>
              <a:t>Is enhanced transport the full picture?</a:t>
            </a:r>
            <a:endParaRPr lang="en-US" sz="2000" dirty="0">
              <a:solidFill>
                <a:srgbClr val="00808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74478" y="5943600"/>
            <a:ext cx="228600" cy="152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7878" y="3429000"/>
            <a:ext cx="2667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~</a:t>
            </a:r>
            <a:r>
              <a:rPr lang="en-US" sz="1100" b="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100" b="0" i="0" dirty="0" err="1" smtClean="0">
                <a:solidFill>
                  <a:schemeClr val="tx1"/>
                </a:solidFill>
              </a:rPr>
              <a:t>n</a:t>
            </a:r>
            <a:r>
              <a:rPr lang="en-US" sz="1100" b="0" i="0" dirty="0" smtClean="0">
                <a:solidFill>
                  <a:schemeClr val="tx1"/>
                </a:solidFill>
              </a:rPr>
              <a:t> amplitude of 738 </a:t>
            </a:r>
            <a:r>
              <a:rPr lang="en-US" sz="1100" b="0" i="0" dirty="0" err="1" smtClean="0">
                <a:solidFill>
                  <a:schemeClr val="tx1"/>
                </a:solidFill>
              </a:rPr>
              <a:t>kHZ</a:t>
            </a:r>
            <a:r>
              <a:rPr lang="en-US" sz="1100" b="0" i="0" dirty="0" smtClean="0">
                <a:solidFill>
                  <a:schemeClr val="tx1"/>
                </a:solidFill>
              </a:rPr>
              <a:t> CAE/GAE  </a:t>
            </a:r>
            <a:endParaRPr lang="en-US" sz="1100" b="0" i="0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22</a:t>
            </a:fld>
            <a:endParaRPr lang="en-US" sz="900" i="0" dirty="0" smtClean="0"/>
          </a:p>
        </p:txBody>
      </p:sp>
    </p:spTree>
    <p:extLst>
      <p:ext uri="{BB962C8B-B14F-4D97-AF65-F5344CB8AC3E}">
        <p14:creationId xmlns:p14="http://schemas.microsoft.com/office/powerpoint/2010/main" val="9614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Transport and Turbulence Research Plans for FY2015-17: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000" dirty="0" smtClean="0"/>
              <a:t>Develop reduced </a:t>
            </a:r>
            <a:r>
              <a:rPr lang="en-US" sz="2000" dirty="0" err="1" smtClean="0">
                <a:latin typeface="Symbol" panose="05050102010706020507" pitchFamily="18" charset="2"/>
              </a:rPr>
              <a:t>c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models, first </a:t>
            </a:r>
            <a:r>
              <a:rPr lang="en-US" sz="2000" dirty="0" err="1" smtClean="0">
                <a:latin typeface="Symbol" pitchFamily="18" charset="2"/>
              </a:rPr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data at higher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+ turbulence</a:t>
            </a:r>
            <a:endParaRPr lang="en-US" sz="1200" baseline="-250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56298" cy="3505200"/>
          </a:xfrm>
        </p:spPr>
        <p:txBody>
          <a:bodyPr/>
          <a:lstStyle/>
          <a:p>
            <a:r>
              <a:rPr lang="en-US" b="1" u="sng" dirty="0" smtClean="0"/>
              <a:t>FY15</a:t>
            </a:r>
            <a:r>
              <a:rPr lang="en-US" b="1" dirty="0" smtClean="0"/>
              <a:t>: </a:t>
            </a:r>
            <a:r>
              <a:rPr lang="en-US" dirty="0" smtClean="0"/>
              <a:t>Extend ST confinement </a:t>
            </a:r>
            <a:r>
              <a:rPr lang="en-US" dirty="0" err="1" smtClean="0"/>
              <a:t>scalings</a:t>
            </a:r>
            <a:r>
              <a:rPr lang="en-US" dirty="0" smtClean="0"/>
              <a:t> and understanding with up to 60% increase in B</a:t>
            </a:r>
            <a:r>
              <a:rPr lang="en-US" baseline="-25000" dirty="0" smtClean="0"/>
              <a:t>T</a:t>
            </a:r>
            <a:r>
              <a:rPr lang="en-US" dirty="0" smtClean="0"/>
              <a:t> and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endParaRPr lang="en-US" baseline="-25000" dirty="0" smtClean="0"/>
          </a:p>
          <a:p>
            <a:pPr marL="571500" lvl="1" indent="-228600"/>
            <a:r>
              <a:rPr lang="en-US" sz="1800" dirty="0" smtClean="0"/>
              <a:t>Measure low-k </a:t>
            </a:r>
            <a:r>
              <a:rPr lang="en-US" sz="1800" dirty="0" err="1" smtClean="0">
                <a:latin typeface="Symbol" pitchFamily="18" charset="2"/>
              </a:rPr>
              <a:t>d</a:t>
            </a:r>
            <a:r>
              <a:rPr lang="en-US" sz="1800" dirty="0" err="1" smtClean="0"/>
              <a:t>n</a:t>
            </a:r>
            <a:r>
              <a:rPr lang="en-US" sz="1800" dirty="0" smtClean="0"/>
              <a:t> (BES w/ increased edge channel count),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</a:t>
            </a:r>
            <a:r>
              <a:rPr lang="en-US" sz="1800" dirty="0" err="1" smtClean="0"/>
              <a:t>polarimetry</a:t>
            </a:r>
            <a:r>
              <a:rPr lang="en-US" sz="1800" dirty="0" smtClean="0"/>
              <a:t> data</a:t>
            </a:r>
          </a:p>
          <a:p>
            <a:endParaRPr lang="en-US" sz="600" dirty="0" smtClean="0"/>
          </a:p>
          <a:p>
            <a:r>
              <a:rPr lang="en-US" b="1" u="sng" dirty="0"/>
              <a:t>FY15-16</a:t>
            </a:r>
            <a:r>
              <a:rPr lang="en-US" b="1" dirty="0"/>
              <a:t>: </a:t>
            </a:r>
            <a:r>
              <a:rPr lang="en-US" dirty="0"/>
              <a:t>Develop and validate reduced transport models using ST data + linear and non-linear gyro-kinetic simulations</a:t>
            </a:r>
          </a:p>
          <a:p>
            <a:endParaRPr lang="en-US" sz="400" dirty="0"/>
          </a:p>
          <a:p>
            <a:r>
              <a:rPr lang="en-US" b="1" u="sng" dirty="0" smtClean="0"/>
              <a:t>FY16</a:t>
            </a:r>
            <a:r>
              <a:rPr lang="en-US" b="1" dirty="0" smtClean="0"/>
              <a:t>: </a:t>
            </a:r>
            <a:r>
              <a:rPr lang="en-US" dirty="0"/>
              <a:t>Extend </a:t>
            </a:r>
            <a:r>
              <a:rPr lang="en-US" dirty="0" smtClean="0"/>
              <a:t>confinement studies to full B</a:t>
            </a:r>
            <a:r>
              <a:rPr lang="en-US" baseline="-25000" dirty="0" smtClean="0"/>
              <a:t>T</a:t>
            </a:r>
            <a:r>
              <a:rPr lang="en-US" dirty="0" smtClean="0"/>
              <a:t>,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2-3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×</a:t>
            </a:r>
            <a:r>
              <a:rPr lang="en-US" dirty="0" smtClean="0">
                <a:sym typeface="Wingdings" panose="05000000000000000000" pitchFamily="2" charset="2"/>
              </a:rPr>
              <a:t> lower 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dirty="0" smtClean="0">
                <a:sym typeface="Wingdings" panose="05000000000000000000" pitchFamily="2" charset="2"/>
              </a:rPr>
              <a:t>*</a:t>
            </a:r>
            <a:endParaRPr lang="en-US" baseline="-250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4D8FA3-1173-4C67-8B35-A46415E96C7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657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512763" marR="0" lvl="0" indent="-227013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Initial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utilization of 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ew high-k FIR scattering system for ETG turbulence</a:t>
            </a:r>
          </a:p>
          <a:p>
            <a:pPr marL="628650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Measure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</a:rPr>
              <a:t>q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t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o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study turbulence anisotropy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508325"/>
            <a:ext cx="3039703" cy="16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48400" y="5300990"/>
            <a:ext cx="542026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IR16-1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6178" y="13716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4850040"/>
            <a:ext cx="5943600" cy="71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27013" lvl="0" indent="-2270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ncrem</a:t>
            </a:r>
            <a:r>
              <a:rPr lang="en-US" sz="22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ental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: Study turbulence vs. </a:t>
            </a:r>
            <a:r>
              <a:rPr lang="en-US" sz="2200" b="0" i="0" kern="0" dirty="0" smtClean="0">
                <a:solidFill>
                  <a:schemeClr val="tx1"/>
                </a:solidFill>
                <a:latin typeface="Symbol" panose="05050102010706020507" pitchFamily="18" charset="2"/>
                <a:cs typeface="+mn-cs"/>
              </a:rPr>
              <a:t>n</a:t>
            </a:r>
            <a:r>
              <a:rPr lang="en-US" sz="2200" b="0" i="0" kern="0" dirty="0">
                <a:solidFill>
                  <a:schemeClr val="tx1"/>
                </a:solidFill>
                <a:latin typeface="+mn-lt"/>
                <a:cs typeface="+mn-cs"/>
              </a:rPr>
              <a:t>*, rotation,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q with h</a:t>
            </a:r>
            <a:r>
              <a:rPr lang="en-US" sz="2200" b="0" i="0" kern="0" dirty="0" smtClean="0">
                <a:solidFill>
                  <a:schemeClr val="tx1"/>
                </a:solidFill>
              </a:rPr>
              <a:t>igh-k </a:t>
            </a:r>
            <a:r>
              <a:rPr lang="en-US" sz="2200" b="0" i="0" kern="0" dirty="0">
                <a:solidFill>
                  <a:schemeClr val="tx1"/>
                </a:solidFill>
              </a:rPr>
              <a:t>+ BES + </a:t>
            </a:r>
            <a:r>
              <a:rPr lang="en-US" sz="2200" b="0" i="0" kern="0" dirty="0" err="1" smtClean="0">
                <a:solidFill>
                  <a:schemeClr val="tx1"/>
                </a:solidFill>
              </a:rPr>
              <a:t>polarimetry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960" y="5715000"/>
            <a:ext cx="90562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u="sng" kern="0" dirty="0" smtClean="0"/>
              <a:t>FY17</a:t>
            </a:r>
            <a:r>
              <a:rPr lang="en-US" i="0" kern="0" dirty="0" smtClean="0"/>
              <a:t>:  </a:t>
            </a:r>
            <a:r>
              <a:rPr lang="en-US" b="0" i="0" kern="0" dirty="0" smtClean="0"/>
              <a:t>Assess impurity sources, edge/core impurity transport</a:t>
            </a:r>
            <a:endParaRPr lang="en-US" b="0" i="0" kern="0" baseline="-25000" dirty="0" smtClean="0"/>
          </a:p>
          <a:p>
            <a:pPr lvl="1"/>
            <a:r>
              <a:rPr lang="en-US" b="0" i="0" kern="0" dirty="0" smtClean="0"/>
              <a:t>Utilize new laser blow-off </a:t>
            </a:r>
            <a:r>
              <a:rPr lang="en-US" b="0" i="0" kern="0" dirty="0"/>
              <a:t>system (LLNL) for </a:t>
            </a:r>
            <a:r>
              <a:rPr lang="en-US" b="0" i="0" kern="0" dirty="0" smtClean="0"/>
              <a:t>edge impurity injection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8200" y="6215390"/>
            <a:ext cx="542026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Investigating coupling of CAEs to kinetic </a:t>
            </a:r>
            <a:r>
              <a:rPr lang="en-US" altLang="en-US" dirty="0" err="1" smtClean="0"/>
              <a:t>Alfv</a:t>
            </a:r>
            <a:r>
              <a:rPr lang="en-US" altLang="en-US" dirty="0" err="1" smtClean="0">
                <a:cs typeface="Arial" charset="0"/>
                <a:sym typeface="Symbol" pitchFamily="18" charset="2"/>
              </a:rPr>
              <a:t>é</a:t>
            </a:r>
            <a:r>
              <a:rPr lang="en-US" altLang="en-US" dirty="0" err="1" smtClean="0"/>
              <a:t>n</a:t>
            </a:r>
            <a:r>
              <a:rPr lang="en-US" altLang="en-US" dirty="0" smtClean="0"/>
              <a:t> waves (KAW) as </a:t>
            </a:r>
            <a:r>
              <a:rPr lang="en-US" altLang="en-US" dirty="0" smtClean="0">
                <a:sym typeface="Symbol" pitchFamily="18" charset="2"/>
              </a:rPr>
              <a:t>additional energy “loss” mechanism</a:t>
            </a:r>
            <a:endParaRPr lang="en-US" altLang="en-US" dirty="0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8050" y="990599"/>
            <a:ext cx="9065949" cy="1648625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altLang="en-US" sz="2000" dirty="0" smtClean="0"/>
              <a:t>GAE/CAEs cause large </a:t>
            </a:r>
            <a:r>
              <a:rPr lang="en-US" altLang="en-US" sz="2000" dirty="0" err="1" smtClean="0">
                <a:latin typeface="Symbol" panose="05050102010706020507" pitchFamily="18" charset="2"/>
              </a:rPr>
              <a:t>c</a:t>
            </a:r>
            <a:r>
              <a:rPr lang="en-US" altLang="en-US" sz="2000" baseline="-25000" dirty="0" err="1" smtClean="0"/>
              <a:t>e</a:t>
            </a:r>
            <a:r>
              <a:rPr lang="en-US" altLang="en-US" sz="2000" dirty="0" smtClean="0"/>
              <a:t> through stochastic orbits [</a:t>
            </a:r>
            <a:r>
              <a:rPr lang="en-US" altLang="en-US" sz="2000" dirty="0" err="1" smtClean="0"/>
              <a:t>Gorelenkov</a:t>
            </a:r>
            <a:r>
              <a:rPr lang="en-US" altLang="en-US" sz="2000" dirty="0" smtClean="0"/>
              <a:t>, NF 2010]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en-US" sz="2000" dirty="0" smtClean="0"/>
              <a:t>CAEs also couple to KAW - </a:t>
            </a:r>
            <a:r>
              <a:rPr lang="en-US" altLang="en-US" sz="2000" dirty="0" err="1" smtClean="0"/>
              <a:t>Poynting</a:t>
            </a:r>
            <a:r>
              <a:rPr lang="en-US" altLang="en-US" sz="2000" dirty="0" smtClean="0"/>
              <a:t> flux redistributes fast ion energy near mid-radius, E</a:t>
            </a:r>
            <a:r>
              <a:rPr lang="en-US" altLang="en-US" sz="2000" baseline="-25000" dirty="0" smtClean="0"/>
              <a:t>||</a:t>
            </a:r>
            <a:r>
              <a:rPr lang="en-US" altLang="en-US" sz="2000" dirty="0" smtClean="0"/>
              <a:t> resistively dissipates energy to thermal electrons</a:t>
            </a:r>
          </a:p>
          <a:p>
            <a:pPr marL="569913" lvl="1" indent="-169863"/>
            <a:r>
              <a:rPr lang="en-US" altLang="en-US" sz="1700" dirty="0" smtClean="0">
                <a:solidFill>
                  <a:srgbClr val="FF0000"/>
                </a:solidFill>
              </a:rPr>
              <a:t>P</a:t>
            </a:r>
            <a:r>
              <a:rPr lang="en-US" altLang="en-US" sz="1700" baseline="-25000" dirty="0" smtClean="0">
                <a:solidFill>
                  <a:srgbClr val="FF0000"/>
                </a:solidFill>
              </a:rPr>
              <a:t>CAE</a:t>
            </a:r>
            <a:r>
              <a:rPr lang="en-US" altLang="en-US" sz="1700" baseline="-25000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altLang="en-US" sz="1700" baseline="-25000" dirty="0" smtClean="0">
                <a:solidFill>
                  <a:srgbClr val="FF0000"/>
                </a:solidFill>
              </a:rPr>
              <a:t>KAW</a:t>
            </a:r>
            <a:r>
              <a:rPr lang="en-US" altLang="en-US" sz="1700" dirty="0" smtClean="0">
                <a:solidFill>
                  <a:srgbClr val="FF0000"/>
                </a:solidFill>
              </a:rPr>
              <a:t>~</a:t>
            </a:r>
            <a:r>
              <a:rPr lang="en-US" altLang="en-US" sz="1700" b="1" dirty="0" smtClean="0">
                <a:solidFill>
                  <a:srgbClr val="FF0000"/>
                </a:solidFill>
                <a:sym typeface="Symbol" pitchFamily="18" charset="2"/>
              </a:rPr>
              <a:t>0.4 MW</a:t>
            </a:r>
            <a:r>
              <a:rPr lang="en-US" altLang="en-US" sz="1700" dirty="0" smtClean="0">
                <a:solidFill>
                  <a:srgbClr val="FF0000"/>
                </a:solidFill>
                <a:sym typeface="Symbol" pitchFamily="18" charset="2"/>
              </a:rPr>
              <a:t> from QL estimate + </a:t>
            </a:r>
            <a:r>
              <a:rPr lang="en-US" altLang="en-US" sz="1700" dirty="0" smtClean="0">
                <a:solidFill>
                  <a:srgbClr val="FF0000"/>
                </a:solidFill>
              </a:rPr>
              <a:t>experimental mode </a:t>
            </a:r>
            <a:r>
              <a:rPr lang="en-US" altLang="en-US" sz="1700" dirty="0">
                <a:solidFill>
                  <a:srgbClr val="FF0000"/>
                </a:solidFill>
              </a:rPr>
              <a:t>amplitudes </a:t>
            </a:r>
            <a:r>
              <a:rPr lang="en-US" altLang="en-US" sz="1700" dirty="0" smtClean="0">
                <a:solidFill>
                  <a:srgbClr val="FF0000"/>
                </a:solidFill>
              </a:rPr>
              <a:t>(</a:t>
            </a:r>
            <a:r>
              <a:rPr lang="en-US" altLang="en-US" sz="1700" dirty="0" err="1" smtClean="0">
                <a:solidFill>
                  <a:srgbClr val="FF0000"/>
                </a:solidFill>
              </a:rPr>
              <a:t>Belova,IAEA</a:t>
            </a:r>
            <a:r>
              <a:rPr lang="en-US" altLang="en-US" sz="1700" dirty="0" smtClean="0">
                <a:solidFill>
                  <a:srgbClr val="FF0000"/>
                </a:solidFill>
              </a:rPr>
              <a:t> 2014)</a:t>
            </a:r>
          </a:p>
          <a:p>
            <a:pPr marL="569913" lvl="1" indent="-169863"/>
            <a:r>
              <a:rPr lang="en-US" altLang="en-US" sz="1700" dirty="0" smtClean="0">
                <a:solidFill>
                  <a:srgbClr val="FF0000"/>
                </a:solidFill>
                <a:sym typeface="Symbol" pitchFamily="18" charset="2"/>
              </a:rPr>
              <a:t>P</a:t>
            </a:r>
            <a:r>
              <a:rPr lang="en-US" altLang="en-US" sz="1700" baseline="-25000" dirty="0" smtClean="0">
                <a:solidFill>
                  <a:srgbClr val="FF0000"/>
                </a:solidFill>
                <a:sym typeface="Symbol" pitchFamily="18" charset="2"/>
              </a:rPr>
              <a:t>e,NBI</a:t>
            </a:r>
            <a:r>
              <a:rPr lang="en-US" altLang="en-US" sz="1700" dirty="0" smtClean="0">
                <a:solidFill>
                  <a:srgbClr val="FF0000"/>
                </a:solidFill>
                <a:sym typeface="Symbol" pitchFamily="18" charset="2"/>
              </a:rPr>
              <a:t>~</a:t>
            </a:r>
            <a:r>
              <a:rPr lang="en-US" altLang="en-US" sz="1700" b="1" dirty="0" smtClean="0">
                <a:solidFill>
                  <a:srgbClr val="FF0000"/>
                </a:solidFill>
                <a:sym typeface="Symbol" pitchFamily="18" charset="2"/>
              </a:rPr>
              <a:t>1.7 </a:t>
            </a:r>
            <a:r>
              <a:rPr lang="en-US" altLang="en-US" sz="1700" b="1" dirty="0">
                <a:solidFill>
                  <a:srgbClr val="FF0000"/>
                </a:solidFill>
                <a:sym typeface="Symbol" pitchFamily="18" charset="2"/>
              </a:rPr>
              <a:t>MW</a:t>
            </a:r>
            <a:r>
              <a:rPr lang="en-US" altLang="en-US" sz="17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en-US" sz="1700" dirty="0" smtClean="0">
                <a:solidFill>
                  <a:srgbClr val="FF0000"/>
                </a:solidFill>
                <a:sym typeface="Symbol" pitchFamily="18" charset="2"/>
              </a:rPr>
              <a:t>for </a:t>
            </a:r>
            <a:r>
              <a:rPr lang="en-US" altLang="en-US" sz="1700" dirty="0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r</a:t>
            </a:r>
            <a:r>
              <a:rPr lang="en-US" altLang="en-US" sz="1700" dirty="0" smtClean="0">
                <a:solidFill>
                  <a:srgbClr val="FF0000"/>
                </a:solidFill>
                <a:sym typeface="Symbol" pitchFamily="18" charset="2"/>
              </a:rPr>
              <a:t>&lt;0.3, </a:t>
            </a:r>
            <a:r>
              <a:rPr lang="en-US" altLang="en-US" sz="1700" dirty="0">
                <a:solidFill>
                  <a:srgbClr val="FF0000"/>
                </a:solidFill>
                <a:sym typeface="Symbol" pitchFamily="18" charset="2"/>
              </a:rPr>
              <a:t>NBI power deposited on core electrons</a:t>
            </a:r>
            <a:endParaRPr lang="en-US" altLang="en-US" sz="17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2667000"/>
            <a:ext cx="3429000" cy="3812234"/>
            <a:chOff x="228600" y="2525517"/>
            <a:chExt cx="3574441" cy="40276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525517"/>
              <a:ext cx="3574441" cy="4027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Box 4"/>
            <p:cNvSpPr txBox="1">
              <a:spLocks noChangeArrowheads="1"/>
            </p:cNvSpPr>
            <p:nvPr/>
          </p:nvSpPr>
          <p:spPr bwMode="auto">
            <a:xfrm>
              <a:off x="2514600" y="5915025"/>
              <a:ext cx="123983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100" i="0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sz="1100" i="0" baseline="-25000">
                  <a:solidFill>
                    <a:schemeClr val="bg1"/>
                  </a:solidFill>
                </a:rPr>
                <a:t>A</a:t>
              </a:r>
              <a:r>
                <a:rPr lang="en-US" altLang="en-US" sz="1100" i="0">
                  <a:solidFill>
                    <a:schemeClr val="bg1"/>
                  </a:solidFill>
                </a:rPr>
                <a:t>(R,Z)=</a:t>
              </a:r>
              <a:r>
                <a:rPr lang="en-US" altLang="en-US" sz="1100" i="0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sz="1100" i="0" baseline="-25000">
                  <a:solidFill>
                    <a:schemeClr val="bg1"/>
                  </a:solidFill>
                </a:rPr>
                <a:t>CAE</a:t>
              </a:r>
            </a:p>
          </p:txBody>
        </p:sp>
        <p:cxnSp>
          <p:nvCxnSpPr>
            <p:cNvPr id="11273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2916237" y="5581650"/>
              <a:ext cx="152400" cy="381000"/>
            </a:xfrm>
            <a:prstGeom prst="straightConnector1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4" name="TextBox 7"/>
            <p:cNvSpPr txBox="1">
              <a:spLocks noChangeArrowheads="1"/>
            </p:cNvSpPr>
            <p:nvPr/>
          </p:nvSpPr>
          <p:spPr bwMode="auto">
            <a:xfrm>
              <a:off x="609600" y="3072825"/>
              <a:ext cx="6158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CAE</a:t>
              </a:r>
            </a:p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(n=8)</a:t>
              </a:r>
              <a:endParaRPr lang="en-US" altLang="en-US" sz="1400" i="0" dirty="0">
                <a:solidFill>
                  <a:srgbClr val="FF0000"/>
                </a:solidFill>
              </a:endParaRPr>
            </a:p>
          </p:txBody>
        </p:sp>
        <p:sp>
          <p:nvSpPr>
            <p:cNvPr id="11275" name="TextBox 20"/>
            <p:cNvSpPr txBox="1">
              <a:spLocks noChangeArrowheads="1"/>
            </p:cNvSpPr>
            <p:nvPr/>
          </p:nvSpPr>
          <p:spPr bwMode="auto">
            <a:xfrm>
              <a:off x="2462212" y="3090863"/>
              <a:ext cx="604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>
                  <a:solidFill>
                    <a:srgbClr val="FF0000"/>
                  </a:solidFill>
                </a:rPr>
                <a:t>KAW</a:t>
              </a:r>
            </a:p>
          </p:txBody>
        </p:sp>
      </p:grpSp>
      <p:sp>
        <p:nvSpPr>
          <p:cNvPr id="11278" name="TextBox 14"/>
          <p:cNvSpPr txBox="1">
            <a:spLocks noChangeArrowheads="1"/>
          </p:cNvSpPr>
          <p:nvPr/>
        </p:nvSpPr>
        <p:spPr bwMode="auto">
          <a:xfrm>
            <a:off x="4025595" y="5689439"/>
            <a:ext cx="1835759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0" dirty="0">
                <a:solidFill>
                  <a:schemeClr val="tx1"/>
                </a:solidFill>
              </a:rPr>
              <a:t>E. </a:t>
            </a:r>
            <a:r>
              <a:rPr lang="en-US" altLang="en-US" i="0" dirty="0" err="1">
                <a:solidFill>
                  <a:schemeClr val="tx1"/>
                </a:solidFill>
              </a:rPr>
              <a:t>Belova</a:t>
            </a:r>
            <a:r>
              <a:rPr lang="en-US" altLang="en-US" i="0" dirty="0">
                <a:solidFill>
                  <a:schemeClr val="tx1"/>
                </a:solidFill>
              </a:rPr>
              <a:t> –  HYM code</a:t>
            </a:r>
          </a:p>
          <a:p>
            <a:pPr eaLnBrk="1" hangingPunct="1"/>
            <a:r>
              <a:rPr lang="en-US" altLang="en-US" i="0" dirty="0" smtClean="0">
                <a:solidFill>
                  <a:schemeClr val="tx1"/>
                </a:solidFill>
              </a:rPr>
              <a:t>(PPPL Theory)</a:t>
            </a:r>
            <a:endParaRPr lang="en-US" altLang="en-US" i="0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24</a:t>
            </a:fld>
            <a:endParaRPr lang="en-US" sz="900" dirty="0" smtClean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400800" y="2522220"/>
            <a:ext cx="2533649" cy="3924300"/>
            <a:chOff x="6229350" y="2057400"/>
            <a:chExt cx="2609850" cy="44958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72"/>
            <a:stretch/>
          </p:blipFill>
          <p:spPr bwMode="auto">
            <a:xfrm>
              <a:off x="6486525" y="2092569"/>
              <a:ext cx="20955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9"/>
            <a:stretch/>
          </p:blipFill>
          <p:spPr bwMode="auto">
            <a:xfrm>
              <a:off x="6229350" y="4149969"/>
              <a:ext cx="2609850" cy="240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67610" y="2057400"/>
              <a:ext cx="1585496" cy="493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i="0" dirty="0" smtClean="0"/>
                <a:t>Radial </a:t>
              </a:r>
              <a:r>
                <a:rPr lang="en-US" sz="1100" i="0" dirty="0" err="1" smtClean="0"/>
                <a:t>Poynting</a:t>
              </a:r>
              <a:r>
                <a:rPr lang="en-US" sz="1100" i="0" dirty="0" smtClean="0"/>
                <a:t> flux</a:t>
              </a:r>
            </a:p>
            <a:p>
              <a:pPr algn="ctr"/>
              <a:r>
                <a:rPr lang="en-US" sz="1100" i="0" dirty="0" smtClean="0">
                  <a:sym typeface="Symbol"/>
                </a:rPr>
                <a:t>EB</a:t>
              </a:r>
              <a:r>
                <a:rPr lang="en-US" sz="1100" i="0" baseline="-25000" dirty="0" smtClean="0">
                  <a:sym typeface="Symbol"/>
                </a:rPr>
                <a:t>R</a:t>
              </a:r>
              <a:endParaRPr lang="en-US" sz="1100" i="0" baseline="-25000" dirty="0"/>
            </a:p>
          </p:txBody>
        </p:sp>
        <p:sp>
          <p:nvSpPr>
            <p:cNvPr id="11276" name="TextBox 9"/>
            <p:cNvSpPr txBox="1">
              <a:spLocks noChangeArrowheads="1"/>
            </p:cNvSpPr>
            <p:nvPr/>
          </p:nvSpPr>
          <p:spPr bwMode="auto">
            <a:xfrm>
              <a:off x="6753225" y="4406370"/>
              <a:ext cx="59022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100" i="0" dirty="0"/>
                <a:t>~</a:t>
              </a:r>
              <a:r>
                <a:rPr lang="en-US" altLang="en-US" sz="1100" i="0" dirty="0" err="1" smtClean="0">
                  <a:latin typeface="Symbol" pitchFamily="18" charset="2"/>
                </a:rPr>
                <a:t>r</a:t>
              </a:r>
              <a:r>
                <a:rPr lang="en-US" altLang="en-US" sz="1100" i="0" baseline="-25000" dirty="0" err="1" smtClean="0"/>
                <a:t>beam</a:t>
              </a:r>
              <a:endParaRPr lang="en-US" altLang="en-US" sz="1100" i="0" dirty="0"/>
            </a:p>
          </p:txBody>
        </p:sp>
        <p:cxnSp>
          <p:nvCxnSpPr>
            <p:cNvPr id="11277" name="Straight Arrow Connector 13"/>
            <p:cNvCxnSpPr>
              <a:cxnSpLocks noChangeShapeType="1"/>
            </p:cNvCxnSpPr>
            <p:nvPr/>
          </p:nvCxnSpPr>
          <p:spPr bwMode="auto">
            <a:xfrm>
              <a:off x="7094515" y="4806418"/>
              <a:ext cx="496910" cy="0"/>
            </a:xfrm>
            <a:prstGeom prst="straightConnector1">
              <a:avLst/>
            </a:prstGeom>
            <a:noFill/>
            <a:ln w="15875" algn="ctr">
              <a:solidFill>
                <a:schemeClr val="accent2"/>
              </a:solidFill>
              <a:round/>
              <a:headEnd type="arrow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3"/>
            <p:cNvCxnSpPr>
              <a:cxnSpLocks noChangeShapeType="1"/>
            </p:cNvCxnSpPr>
            <p:nvPr/>
          </p:nvCxnSpPr>
          <p:spPr bwMode="auto">
            <a:xfrm>
              <a:off x="7086600" y="4724400"/>
              <a:ext cx="0" cy="175260"/>
            </a:xfrm>
            <a:prstGeom prst="straightConnector1">
              <a:avLst/>
            </a:prstGeom>
            <a:noFill/>
            <a:ln w="15875" algn="ctr">
              <a:solidFill>
                <a:schemeClr val="accent2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Arrow Connector 13"/>
            <p:cNvCxnSpPr>
              <a:cxnSpLocks noChangeShapeType="1"/>
            </p:cNvCxnSpPr>
            <p:nvPr/>
          </p:nvCxnSpPr>
          <p:spPr bwMode="auto">
            <a:xfrm>
              <a:off x="7583510" y="4728210"/>
              <a:ext cx="0" cy="175260"/>
            </a:xfrm>
            <a:prstGeom prst="straightConnector1">
              <a:avLst/>
            </a:prstGeom>
            <a:noFill/>
            <a:ln w="15875" algn="ctr">
              <a:solidFill>
                <a:schemeClr val="accent2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TextBox 4"/>
          <p:cNvSpPr txBox="1"/>
          <p:nvPr/>
        </p:nvSpPr>
        <p:spPr>
          <a:xfrm>
            <a:off x="3733800" y="3143071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Up to 25% of electron heating power transferred to KAW off-axis?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4676775" y="2632055"/>
            <a:ext cx="533400" cy="533400"/>
          </a:xfrm>
          <a:prstGeom prst="downArrow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6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ounded Rectangle 18"/>
          <p:cNvSpPr>
            <a:spLocks noChangeArrowheads="1"/>
          </p:cNvSpPr>
          <p:nvPr/>
        </p:nvSpPr>
        <p:spPr bwMode="auto">
          <a:xfrm>
            <a:off x="33194" y="3678331"/>
            <a:ext cx="9074727" cy="2857500"/>
          </a:xfrm>
          <a:prstGeom prst="roundRect">
            <a:avLst>
              <a:gd name="adj" fmla="val 7227"/>
            </a:avLst>
          </a:prstGeom>
          <a:solidFill>
            <a:schemeClr val="bg1">
              <a:lumMod val="95000"/>
              <a:alpha val="74901"/>
            </a:schemeClr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100">
              <a:ea typeface="Arial" charset="0"/>
            </a:endParaRPr>
          </a:p>
        </p:txBody>
      </p:sp>
      <p:sp>
        <p:nvSpPr>
          <p:cNvPr id="31747" name="Rectangle 28"/>
          <p:cNvSpPr>
            <a:spLocks noChangeArrowheads="1"/>
          </p:cNvSpPr>
          <p:nvPr/>
        </p:nvSpPr>
        <p:spPr bwMode="auto">
          <a:xfrm>
            <a:off x="202046" y="3710548"/>
            <a:ext cx="3225512" cy="27832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110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altLang="en-US" smtClean="0"/>
              <a:t>Validated reduced models for EP transport; </a:t>
            </a:r>
            <a:br>
              <a:rPr lang="en-US" altLang="en-US" smtClean="0"/>
            </a:br>
            <a:r>
              <a:rPr lang="en-US" altLang="en-US" smtClean="0"/>
              <a:t>extend validation beyond present DIII-D collaboration </a:t>
            </a:r>
          </a:p>
        </p:txBody>
      </p:sp>
      <p:sp>
        <p:nvSpPr>
          <p:cNvPr id="31750" name="TextBox 9"/>
          <p:cNvSpPr txBox="1">
            <a:spLocks noChangeArrowheads="1"/>
          </p:cNvSpPr>
          <p:nvPr/>
        </p:nvSpPr>
        <p:spPr bwMode="auto">
          <a:xfrm>
            <a:off x="3733800" y="3671328"/>
            <a:ext cx="5230525" cy="299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/>
          <a:lstStyle>
            <a:lvl1pPr marL="225425" indent="-2254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568325" indent="-171450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101"/>
              </a:spcAft>
              <a:buFont typeface="Lucida Grande" charset="0"/>
              <a:buChar char="-"/>
            </a:pPr>
            <a:r>
              <a:rPr lang="en-US" altLang="en-US" sz="1800" b="0" i="0" dirty="0">
                <a:solidFill>
                  <a:srgbClr val="2D2DB9"/>
                </a:solidFill>
              </a:rPr>
              <a:t>New </a:t>
            </a:r>
            <a:r>
              <a:rPr lang="ja-JP" altLang="en-US" sz="1800" b="0" i="0" dirty="0">
                <a:solidFill>
                  <a:srgbClr val="2D2DB9"/>
                </a:solidFill>
              </a:rPr>
              <a:t>“</a:t>
            </a:r>
            <a:r>
              <a:rPr lang="en-US" altLang="ja-JP" sz="1800" b="0" i="0" dirty="0">
                <a:solidFill>
                  <a:srgbClr val="2D2DB9"/>
                </a:solidFill>
              </a:rPr>
              <a:t>kick</a:t>
            </a:r>
            <a:r>
              <a:rPr lang="ja-JP" altLang="en-US" sz="1800" b="0" i="0" dirty="0">
                <a:solidFill>
                  <a:srgbClr val="2D2DB9"/>
                </a:solidFill>
              </a:rPr>
              <a:t>”</a:t>
            </a:r>
            <a:r>
              <a:rPr lang="en-US" altLang="ja-JP" sz="1800" b="0" i="0" dirty="0">
                <a:solidFill>
                  <a:srgbClr val="2D2DB9"/>
                </a:solidFill>
              </a:rPr>
              <a:t> model being implemented in NUBEAM/TRANSP for low-f AEs (</a:t>
            </a:r>
            <a:r>
              <a:rPr lang="en-US" altLang="ja-JP" sz="1800" b="0" i="0" dirty="0">
                <a:solidFill>
                  <a:srgbClr val="2D2DB9"/>
                </a:solidFill>
                <a:latin typeface="Symbol" pitchFamily="18" charset="2"/>
              </a:rPr>
              <a:t>m</a:t>
            </a:r>
            <a:r>
              <a:rPr lang="en-US" altLang="ja-JP" sz="1800" b="0" i="0" dirty="0">
                <a:solidFill>
                  <a:srgbClr val="2D2DB9"/>
                </a:solidFill>
              </a:rPr>
              <a:t> conserved)</a:t>
            </a:r>
          </a:p>
          <a:p>
            <a:pPr marL="687388" lvl="1" indent="-290513" eaLnBrk="1" hangingPunct="1">
              <a:spcAft>
                <a:spcPts val="101"/>
              </a:spcAft>
              <a:buFont typeface="Wingdings" panose="05000000000000000000" pitchFamily="2" charset="2"/>
              <a:buChar char="Ø"/>
            </a:pPr>
            <a:r>
              <a:rPr lang="en-US" altLang="en-US" sz="1400" b="0" i="0" dirty="0">
                <a:solidFill>
                  <a:srgbClr val="FF0000"/>
                </a:solidFill>
              </a:rPr>
              <a:t>Uses a probability distribution </a:t>
            </a:r>
            <a:r>
              <a:rPr lang="en-US" altLang="en-US" sz="1400" b="0" dirty="0">
                <a:solidFill>
                  <a:srgbClr val="FF0000"/>
                </a:solidFill>
              </a:rPr>
              <a:t>p</a:t>
            </a:r>
            <a:r>
              <a:rPr lang="en-US" altLang="en-US" sz="1400" b="0" i="0" dirty="0">
                <a:solidFill>
                  <a:srgbClr val="FF0000"/>
                </a:solidFill>
              </a:rPr>
              <a:t>(</a:t>
            </a:r>
            <a:r>
              <a:rPr lang="en-US" altLang="en-US" sz="1400" b="0" i="0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en-US" sz="1400" b="0" i="0" dirty="0" err="1">
                <a:solidFill>
                  <a:srgbClr val="FF0000"/>
                </a:solidFill>
              </a:rPr>
              <a:t>E,</a:t>
            </a:r>
            <a:r>
              <a:rPr lang="en-US" altLang="en-US" sz="1400" b="0" i="0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en-US" sz="1400" b="0" i="0" dirty="0" err="1">
                <a:solidFill>
                  <a:srgbClr val="FF0000"/>
                </a:solidFill>
              </a:rPr>
              <a:t>P</a:t>
            </a:r>
            <a:r>
              <a:rPr lang="en-US" altLang="en-US" sz="1400" b="0" i="0" baseline="-25000" dirty="0" err="1">
                <a:solidFill>
                  <a:srgbClr val="FF0000"/>
                </a:solidFill>
                <a:latin typeface="Symbol" pitchFamily="18" charset="2"/>
              </a:rPr>
              <a:t>z</a:t>
            </a:r>
            <a:r>
              <a:rPr lang="en-US" altLang="en-US" sz="1400" b="0" i="0" dirty="0" err="1">
                <a:solidFill>
                  <a:srgbClr val="FF0000"/>
                </a:solidFill>
                <a:latin typeface="Symbol" pitchFamily="18" charset="2"/>
              </a:rPr>
              <a:t>|</a:t>
            </a:r>
            <a:r>
              <a:rPr lang="en-US" altLang="en-US" sz="1400" b="0" i="0" dirty="0" err="1">
                <a:solidFill>
                  <a:srgbClr val="FF0000"/>
                </a:solidFill>
              </a:rPr>
              <a:t>P</a:t>
            </a:r>
            <a:r>
              <a:rPr lang="en-US" altLang="en-US" sz="1400" b="0" i="0" baseline="-25000" dirty="0" err="1">
                <a:solidFill>
                  <a:srgbClr val="FF0000"/>
                </a:solidFill>
                <a:latin typeface="Symbol" pitchFamily="18" charset="2"/>
              </a:rPr>
              <a:t>z</a:t>
            </a:r>
            <a:r>
              <a:rPr lang="en-US" altLang="en-US" sz="1400" b="0" i="0" dirty="0" err="1">
                <a:solidFill>
                  <a:srgbClr val="FF0000"/>
                </a:solidFill>
              </a:rPr>
              <a:t>,E,</a:t>
            </a:r>
            <a:r>
              <a:rPr lang="en-US" altLang="en-US" sz="1400" b="0" i="0" dirty="0" err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en-US" sz="1400" b="0" i="0" dirty="0">
                <a:solidFill>
                  <a:srgbClr val="FF0000"/>
                </a:solidFill>
              </a:rPr>
              <a:t>)</a:t>
            </a:r>
            <a:r>
              <a:rPr lang="en-US" altLang="en-US" sz="1400" b="0" dirty="0">
                <a:solidFill>
                  <a:srgbClr val="FF0000"/>
                </a:solidFill>
              </a:rPr>
              <a:t> </a:t>
            </a:r>
            <a:r>
              <a:rPr lang="en-US" altLang="en-US" sz="1400" b="0" i="0" dirty="0">
                <a:solidFill>
                  <a:srgbClr val="FF0000"/>
                </a:solidFill>
              </a:rPr>
              <a:t> to model phase-space </a:t>
            </a:r>
            <a:r>
              <a:rPr lang="en-US" altLang="en-US" sz="1400" b="0" dirty="0">
                <a:solidFill>
                  <a:srgbClr val="FF0000"/>
                </a:solidFill>
              </a:rPr>
              <a:t>kicks</a:t>
            </a:r>
            <a:r>
              <a:rPr lang="en-US" altLang="en-US" sz="1400" b="0" i="0" dirty="0">
                <a:solidFill>
                  <a:srgbClr val="FF0000"/>
                </a:solidFill>
              </a:rPr>
              <a:t> by instabilities</a:t>
            </a:r>
          </a:p>
          <a:p>
            <a:pPr marL="682625" lvl="1" indent="-285750" eaLnBrk="1" hangingPunct="1">
              <a:spcAft>
                <a:spcPts val="101"/>
              </a:spcAft>
              <a:buFont typeface="Wingdings" panose="05000000000000000000" pitchFamily="2" charset="2"/>
              <a:buChar char="Ø"/>
            </a:pPr>
            <a:r>
              <a:rPr lang="en-US" altLang="en-US" sz="1400" b="0" i="0" dirty="0">
                <a:solidFill>
                  <a:srgbClr val="FF0000"/>
                </a:solidFill>
              </a:rPr>
              <a:t>Provides detailed evolution of </a:t>
            </a:r>
            <a:r>
              <a:rPr lang="en-US" altLang="en-US" sz="1400" b="0" i="0" dirty="0" err="1">
                <a:solidFill>
                  <a:srgbClr val="FF0000"/>
                </a:solidFill>
              </a:rPr>
              <a:t>F</a:t>
            </a:r>
            <a:r>
              <a:rPr lang="en-US" altLang="en-US" sz="1400" b="0" i="0" baseline="-25000" dirty="0" err="1">
                <a:solidFill>
                  <a:srgbClr val="FF0000"/>
                </a:solidFill>
              </a:rPr>
              <a:t>nb</a:t>
            </a:r>
            <a:r>
              <a:rPr lang="en-US" altLang="en-US" sz="1400" b="0" i="0" dirty="0">
                <a:solidFill>
                  <a:srgbClr val="FF0000"/>
                </a:solidFill>
              </a:rPr>
              <a:t>(</a:t>
            </a:r>
            <a:r>
              <a:rPr lang="en-US" altLang="en-US" sz="1400" b="0" dirty="0" err="1">
                <a:solidFill>
                  <a:srgbClr val="FF0000"/>
                </a:solidFill>
              </a:rPr>
              <a:t>P</a:t>
            </a:r>
            <a:r>
              <a:rPr lang="en-US" altLang="en-US" sz="1400" b="0" baseline="-25000" dirty="0" err="1">
                <a:solidFill>
                  <a:srgbClr val="FF0000"/>
                </a:solidFill>
                <a:latin typeface="Symbol" pitchFamily="18" charset="2"/>
              </a:rPr>
              <a:t>z</a:t>
            </a:r>
            <a:r>
              <a:rPr lang="en-US" altLang="en-US" sz="1400" b="0" dirty="0" err="1">
                <a:solidFill>
                  <a:srgbClr val="FF0000"/>
                </a:solidFill>
              </a:rPr>
              <a:t>,E,</a:t>
            </a:r>
            <a:r>
              <a:rPr lang="en-US" altLang="en-US" sz="1400" b="0" dirty="0" err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en-US" sz="1400" b="0" i="0" dirty="0">
                <a:solidFill>
                  <a:srgbClr val="FF0000"/>
                </a:solidFill>
              </a:rPr>
              <a:t>), hence accurate estimates for NB-driven current</a:t>
            </a:r>
          </a:p>
          <a:p>
            <a:pPr eaLnBrk="1" hangingPunct="1">
              <a:spcAft>
                <a:spcPts val="101"/>
              </a:spcAft>
              <a:buFont typeface="Lucida Grande" charset="0"/>
              <a:buChar char="-"/>
            </a:pPr>
            <a:endParaRPr lang="en-US" altLang="en-US" sz="400" b="0" i="0" dirty="0" smtClean="0">
              <a:solidFill>
                <a:srgbClr val="2D2DB9"/>
              </a:solidFill>
            </a:endParaRPr>
          </a:p>
          <a:p>
            <a:pPr eaLnBrk="1" hangingPunct="1">
              <a:spcAft>
                <a:spcPts val="101"/>
              </a:spcAft>
              <a:buFont typeface="Lucida Grande" charset="0"/>
              <a:buChar char="-"/>
            </a:pPr>
            <a:r>
              <a:rPr lang="en-US" altLang="en-US" sz="1800" b="0" i="0" dirty="0" smtClean="0">
                <a:solidFill>
                  <a:srgbClr val="2D2DB9"/>
                </a:solidFill>
              </a:rPr>
              <a:t>Can </a:t>
            </a:r>
            <a:r>
              <a:rPr lang="en-US" altLang="en-US" sz="1800" b="0" i="0" dirty="0">
                <a:solidFill>
                  <a:srgbClr val="2D2DB9"/>
                </a:solidFill>
              </a:rPr>
              <a:t>handle multiple instabilities with arbitrary, time-varying mode </a:t>
            </a:r>
            <a:r>
              <a:rPr lang="en-US" altLang="en-US" sz="1800" b="0" i="0" dirty="0" smtClean="0">
                <a:solidFill>
                  <a:srgbClr val="2D2DB9"/>
                </a:solidFill>
              </a:rPr>
              <a:t>amplitude</a:t>
            </a:r>
          </a:p>
          <a:p>
            <a:pPr eaLnBrk="1" hangingPunct="1">
              <a:spcAft>
                <a:spcPts val="101"/>
              </a:spcAft>
              <a:buFont typeface="Lucida Grande" charset="0"/>
              <a:buChar char="-"/>
            </a:pPr>
            <a:endParaRPr lang="en-US" altLang="en-US" sz="400" b="0" i="0" dirty="0">
              <a:solidFill>
                <a:srgbClr val="2D2DB9"/>
              </a:solidFill>
            </a:endParaRPr>
          </a:p>
          <a:p>
            <a:pPr eaLnBrk="1" hangingPunct="1">
              <a:spcAft>
                <a:spcPts val="101"/>
              </a:spcAft>
              <a:buFont typeface="Lucida Grande" charset="0"/>
              <a:buChar char="-"/>
            </a:pPr>
            <a:r>
              <a:rPr lang="en-US" altLang="en-US" sz="1800" b="0" i="0" dirty="0">
                <a:solidFill>
                  <a:srgbClr val="2D2DB9"/>
                </a:solidFill>
              </a:rPr>
              <a:t>Initial validation with stand-alone NUBEAM successful for TAEs, kink-like modes on NSTX</a:t>
            </a:r>
          </a:p>
        </p:txBody>
      </p:sp>
      <p:pic>
        <p:nvPicPr>
          <p:cNvPr id="31751" name="Picture 17" descr="fitr_neutr_139048_t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" y="3689537"/>
            <a:ext cx="3297671" cy="28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14"/>
          <p:cNvSpPr txBox="1">
            <a:spLocks noChangeArrowheads="1"/>
          </p:cNvSpPr>
          <p:nvPr/>
        </p:nvSpPr>
        <p:spPr bwMode="auto">
          <a:xfrm rot="-5400000">
            <a:off x="2625466" y="4865115"/>
            <a:ext cx="1735511" cy="26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 b="0"/>
              <a:t>M. Podestà, PPCF 2014</a:t>
            </a:r>
          </a:p>
        </p:txBody>
      </p:sp>
      <p:sp>
        <p:nvSpPr>
          <p:cNvPr id="18" name="Rounded Rectangle 22"/>
          <p:cNvSpPr>
            <a:spLocks noChangeArrowheads="1"/>
          </p:cNvSpPr>
          <p:nvPr/>
        </p:nvSpPr>
        <p:spPr bwMode="auto">
          <a:xfrm>
            <a:off x="28864" y="987519"/>
            <a:ext cx="9074727" cy="2622176"/>
          </a:xfrm>
          <a:prstGeom prst="roundRect">
            <a:avLst>
              <a:gd name="adj" fmla="val 7227"/>
            </a:avLst>
          </a:prstGeom>
          <a:solidFill>
            <a:srgbClr val="CCECFF">
              <a:alpha val="74510"/>
            </a:srgbClr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100">
              <a:ea typeface="Arial" charset="0"/>
            </a:endParaRPr>
          </a:p>
        </p:txBody>
      </p:sp>
      <p:sp>
        <p:nvSpPr>
          <p:cNvPr id="31754" name="Rectangle 18"/>
          <p:cNvSpPr>
            <a:spLocks noChangeArrowheads="1"/>
          </p:cNvSpPr>
          <p:nvPr/>
        </p:nvSpPr>
        <p:spPr bwMode="auto">
          <a:xfrm>
            <a:off x="5056910" y="1033743"/>
            <a:ext cx="3831648" cy="25325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1100"/>
          </a:p>
        </p:txBody>
      </p:sp>
      <p:sp>
        <p:nvSpPr>
          <p:cNvPr id="31755" name="TextBox 9"/>
          <p:cNvSpPr txBox="1">
            <a:spLocks noChangeArrowheads="1"/>
          </p:cNvSpPr>
          <p:nvPr/>
        </p:nvSpPr>
        <p:spPr bwMode="auto">
          <a:xfrm>
            <a:off x="0" y="973512"/>
            <a:ext cx="5181023" cy="264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/>
          <a:lstStyle>
            <a:lvl1pPr marL="225425" indent="-2254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225425" indent="11747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359"/>
              </a:spcAft>
              <a:buFont typeface="Lucida Grande" charset="0"/>
              <a:buChar char="-"/>
            </a:pPr>
            <a:r>
              <a:rPr lang="ja-JP" altLang="en-US" sz="1700" b="0" i="0" dirty="0">
                <a:solidFill>
                  <a:srgbClr val="2D2DB9"/>
                </a:solidFill>
              </a:rPr>
              <a:t>“</a:t>
            </a:r>
            <a:r>
              <a:rPr lang="en-US" altLang="ja-JP" sz="1700" b="0" i="0" dirty="0">
                <a:solidFill>
                  <a:srgbClr val="2D2DB9"/>
                </a:solidFill>
              </a:rPr>
              <a:t>Critical Gradient</a:t>
            </a:r>
            <a:r>
              <a:rPr lang="ja-JP" altLang="en-US" sz="1700" b="0" i="0" dirty="0">
                <a:solidFill>
                  <a:srgbClr val="2D2DB9"/>
                </a:solidFill>
              </a:rPr>
              <a:t>”</a:t>
            </a:r>
            <a:r>
              <a:rPr lang="en-US" altLang="ja-JP" sz="1700" b="0" i="0" dirty="0">
                <a:solidFill>
                  <a:srgbClr val="2D2DB9"/>
                </a:solidFill>
              </a:rPr>
              <a:t> 1.5D model predicts relaxed fast ion profiles for given instabilities</a:t>
            </a:r>
          </a:p>
          <a:p>
            <a:pPr eaLnBrk="1" hangingPunct="1">
              <a:spcAft>
                <a:spcPts val="359"/>
              </a:spcAft>
              <a:buFont typeface="Lucida Grande" charset="0"/>
              <a:buChar char="-"/>
            </a:pPr>
            <a:endParaRPr lang="en-US" altLang="en-US" sz="700" b="0" i="0" dirty="0" smtClean="0">
              <a:solidFill>
                <a:srgbClr val="2D2DB9"/>
              </a:solidFill>
            </a:endParaRPr>
          </a:p>
          <a:p>
            <a:pPr eaLnBrk="1" hangingPunct="1">
              <a:spcAft>
                <a:spcPts val="359"/>
              </a:spcAft>
              <a:buFont typeface="Lucida Grande" charset="0"/>
              <a:buChar char="-"/>
            </a:pPr>
            <a:r>
              <a:rPr lang="en-US" altLang="en-US" sz="1700" b="0" i="0" dirty="0" smtClean="0">
                <a:solidFill>
                  <a:srgbClr val="2D2DB9"/>
                </a:solidFill>
              </a:rPr>
              <a:t>Being </a:t>
            </a:r>
            <a:r>
              <a:rPr lang="en-US" altLang="en-US" sz="1700" b="0" i="0" dirty="0">
                <a:solidFill>
                  <a:srgbClr val="2D2DB9"/>
                </a:solidFill>
              </a:rPr>
              <a:t>validated on DIII-D, </a:t>
            </a:r>
            <a:r>
              <a:rPr lang="en-US" altLang="en-US" sz="1700" b="0" i="0" dirty="0" smtClean="0">
                <a:solidFill>
                  <a:srgbClr val="2D2DB9"/>
                </a:solidFill>
              </a:rPr>
              <a:t>NSTX </a:t>
            </a:r>
            <a:r>
              <a:rPr lang="en-US" altLang="en-US" sz="1700" b="0" i="0" dirty="0" smtClean="0">
                <a:solidFill>
                  <a:srgbClr val="2D2DB9"/>
                </a:solidFill>
                <a:sym typeface="Wingdings" panose="05000000000000000000" pitchFamily="2" charset="2"/>
              </a:rPr>
              <a:t> NSTX-U</a:t>
            </a:r>
            <a:endParaRPr lang="en-US" altLang="en-US" sz="1700" b="0" i="0" dirty="0">
              <a:solidFill>
                <a:srgbClr val="2D2DB9"/>
              </a:solidFill>
            </a:endParaRPr>
          </a:p>
          <a:p>
            <a:pPr eaLnBrk="1" hangingPunct="1">
              <a:spcAft>
                <a:spcPts val="359"/>
              </a:spcAft>
              <a:buFont typeface="Lucida Grande" charset="0"/>
              <a:buChar char="-"/>
            </a:pPr>
            <a:endParaRPr lang="en-US" altLang="en-US" sz="700" b="0" i="0" dirty="0" smtClean="0">
              <a:solidFill>
                <a:srgbClr val="3333CC"/>
              </a:solidFill>
            </a:endParaRPr>
          </a:p>
          <a:p>
            <a:pPr eaLnBrk="1" hangingPunct="1">
              <a:spcAft>
                <a:spcPts val="359"/>
              </a:spcAft>
              <a:buFont typeface="Lucida Grande" charset="0"/>
              <a:buChar char="-"/>
            </a:pPr>
            <a:r>
              <a:rPr lang="en-US" altLang="en-US" sz="1700" b="0" i="0" dirty="0" smtClean="0">
                <a:solidFill>
                  <a:srgbClr val="3333CC"/>
                </a:solidFill>
              </a:rPr>
              <a:t>Motivates </a:t>
            </a:r>
            <a:r>
              <a:rPr lang="en-US" altLang="en-US" sz="1700" b="0" i="0" dirty="0">
                <a:solidFill>
                  <a:srgbClr val="3333CC"/>
                </a:solidFill>
              </a:rPr>
              <a:t>2D, more accurate </a:t>
            </a:r>
            <a:r>
              <a:rPr lang="en-US" altLang="en-US" sz="1700" b="0" i="0" dirty="0" smtClean="0">
                <a:solidFill>
                  <a:srgbClr val="3333CC"/>
                </a:solidFill>
              </a:rPr>
              <a:t>quasi-linear </a:t>
            </a:r>
            <a:r>
              <a:rPr lang="en-US" altLang="en-US" sz="1700" b="0" i="0" dirty="0">
                <a:solidFill>
                  <a:srgbClr val="3333CC"/>
                </a:solidFill>
              </a:rPr>
              <a:t>model</a:t>
            </a:r>
            <a:r>
              <a:rPr lang="en-US" altLang="en-US" b="0" i="0" dirty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spcAft>
                <a:spcPts val="359"/>
              </a:spcAft>
              <a:buFont typeface="Lucida Grande" charset="0"/>
              <a:buChar char="-"/>
            </a:pPr>
            <a:r>
              <a:rPr lang="en-US" altLang="en-US" b="0" i="0" dirty="0">
                <a:solidFill>
                  <a:srgbClr val="FF0000"/>
                </a:solidFill>
              </a:rPr>
              <a:t>Improve treatment of resonances in velocity space</a:t>
            </a:r>
          </a:p>
          <a:p>
            <a:pPr lvl="1" eaLnBrk="1" hangingPunct="1">
              <a:spcAft>
                <a:spcPts val="359"/>
              </a:spcAft>
              <a:buFont typeface="Lucida Grande" charset="0"/>
              <a:buChar char="-"/>
            </a:pPr>
            <a:r>
              <a:rPr lang="en-US" altLang="en-US" b="0" i="0" dirty="0">
                <a:solidFill>
                  <a:srgbClr val="FF0000"/>
                </a:solidFill>
              </a:rPr>
              <a:t>Working towards inclusion in TRANSP</a:t>
            </a:r>
          </a:p>
          <a:p>
            <a:pPr eaLnBrk="1" hangingPunct="1">
              <a:spcAft>
                <a:spcPts val="359"/>
              </a:spcAft>
              <a:buFont typeface="Lucida Grande" charset="0"/>
              <a:buChar char="-"/>
            </a:pPr>
            <a:r>
              <a:rPr lang="en-US" altLang="en-US" sz="1700" b="0" i="0" dirty="0">
                <a:solidFill>
                  <a:srgbClr val="2D2DB9"/>
                </a:solidFill>
              </a:rPr>
              <a:t>Promising tool for ITER predictions</a:t>
            </a:r>
          </a:p>
        </p:txBody>
      </p:sp>
      <p:pic>
        <p:nvPicPr>
          <p:cNvPr id="31756" name="Picture 24" descr="nbiprofEbars_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98" y="994522"/>
            <a:ext cx="3810000" cy="258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Box 24"/>
          <p:cNvSpPr txBox="1">
            <a:spLocks noChangeArrowheads="1"/>
          </p:cNvSpPr>
          <p:nvPr/>
        </p:nvSpPr>
        <p:spPr bwMode="auto">
          <a:xfrm>
            <a:off x="5592331" y="1086971"/>
            <a:ext cx="2334818" cy="28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48" tIns="41025" rIns="82048" bIns="41025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/>
              <a:t>Validation of CGM on DIII-D</a:t>
            </a:r>
          </a:p>
        </p:txBody>
      </p:sp>
      <p:grpSp>
        <p:nvGrpSpPr>
          <p:cNvPr id="31758" name="Group 20"/>
          <p:cNvGrpSpPr>
            <a:grpSpLocks/>
          </p:cNvGrpSpPr>
          <p:nvPr/>
        </p:nvGrpSpPr>
        <p:grpSpPr bwMode="auto">
          <a:xfrm>
            <a:off x="5637068" y="2986374"/>
            <a:ext cx="3124489" cy="261610"/>
            <a:chOff x="5236275" y="2162304"/>
            <a:chExt cx="2072953" cy="262127"/>
          </a:xfrm>
        </p:grpSpPr>
        <p:sp>
          <p:nvSpPr>
            <p:cNvPr id="31762" name="TextBox 26"/>
            <p:cNvSpPr txBox="1">
              <a:spLocks noChangeArrowheads="1"/>
            </p:cNvSpPr>
            <p:nvPr/>
          </p:nvSpPr>
          <p:spPr bwMode="auto">
            <a:xfrm>
              <a:off x="5236275" y="2162304"/>
              <a:ext cx="2072953" cy="26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37931725" indent="-37474525" eaLnBrk="0" hangingPunct="0"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eaLnBrk="0" hangingPunct="0"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eaLnBrk="0" hangingPunct="0"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eaLnBrk="0" hangingPunct="0"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3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100" dirty="0"/>
                <a:t>on-axis                                            </a:t>
              </a:r>
              <a:r>
                <a:rPr lang="en-US" altLang="en-US" sz="1100" dirty="0" smtClean="0"/>
                <a:t>     off-axis</a:t>
              </a:r>
              <a:endParaRPr lang="en-US" altLang="en-US" sz="1100" dirty="0"/>
            </a:p>
          </p:txBody>
        </p:sp>
        <p:cxnSp>
          <p:nvCxnSpPr>
            <p:cNvPr id="31763" name="Straight Arrow Connector 27"/>
            <p:cNvCxnSpPr>
              <a:cxnSpLocks noChangeShapeType="1"/>
            </p:cNvCxnSpPr>
            <p:nvPr/>
          </p:nvCxnSpPr>
          <p:spPr bwMode="auto">
            <a:xfrm>
              <a:off x="5738921" y="2314704"/>
              <a:ext cx="1112316" cy="1588"/>
            </a:xfrm>
            <a:prstGeom prst="straightConnector1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59" name="TextBox 14"/>
          <p:cNvSpPr txBox="1">
            <a:spLocks noChangeArrowheads="1"/>
          </p:cNvSpPr>
          <p:nvPr/>
        </p:nvSpPr>
        <p:spPr bwMode="auto">
          <a:xfrm rot="-5400000">
            <a:off x="7669762" y="2110383"/>
            <a:ext cx="2589126" cy="2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 b="0"/>
              <a:t>W. Heidbrink, N. Gorelenkov, NF 2013</a:t>
            </a:r>
          </a:p>
        </p:txBody>
      </p:sp>
      <p:sp>
        <p:nvSpPr>
          <p:cNvPr id="31760" name="TextBox 14"/>
          <p:cNvSpPr txBox="1">
            <a:spLocks noChangeArrowheads="1"/>
          </p:cNvSpPr>
          <p:nvPr/>
        </p:nvSpPr>
        <p:spPr bwMode="auto">
          <a:xfrm>
            <a:off x="3071091" y="3321144"/>
            <a:ext cx="1811194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 b="0"/>
              <a:t>N. Gorelenkov, APS 2012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25</a:t>
            </a:fld>
            <a:endParaRPr lang="en-US" sz="900" i="0" dirty="0" smtClean="0"/>
          </a:p>
        </p:txBody>
      </p:sp>
    </p:spTree>
    <p:extLst>
      <p:ext uri="{BB962C8B-B14F-4D97-AF65-F5344CB8AC3E}">
        <p14:creationId xmlns:p14="http://schemas.microsoft.com/office/powerpoint/2010/main" val="4937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Energetic Particle Physics Research Plans for FY2015-17:</a:t>
            </a:r>
            <a:br>
              <a:rPr lang="en-US" sz="1800" u="sng" dirty="0" smtClean="0"/>
            </a:br>
            <a:r>
              <a:rPr lang="en-US" sz="2000" dirty="0" smtClean="0"/>
              <a:t>Develop full + reduced fast-ion transport models, characterize new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NBI</a:t>
            </a:r>
            <a:endParaRPr lang="en-US" sz="1800" u="sng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839200" cy="838200"/>
          </a:xfrm>
        </p:spPr>
        <p:txBody>
          <a:bodyPr/>
          <a:lstStyle/>
          <a:p>
            <a:pPr lvl="0">
              <a:defRPr/>
            </a:pPr>
            <a:r>
              <a:rPr lang="en-US" b="1" u="sng" dirty="0" smtClean="0"/>
              <a:t>FY15</a:t>
            </a:r>
            <a:r>
              <a:rPr lang="en-US" b="1" dirty="0" smtClean="0"/>
              <a:t>: </a:t>
            </a:r>
            <a:r>
              <a:rPr lang="en-US" dirty="0"/>
              <a:t>Measure fast-ion (FI) density profiles, confinement, current drive, AE </a:t>
            </a:r>
            <a:r>
              <a:rPr lang="en-US" dirty="0" smtClean="0"/>
              <a:t>stability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B383D-258B-4A27-A886-E68083E2C75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ex_nstxu_fi_profs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76401"/>
            <a:ext cx="3657600" cy="20573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981200" y="3616927"/>
            <a:ext cx="4800600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4233672" y="16002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7899" y="4099559"/>
            <a:ext cx="8839200" cy="222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u="sng" dirty="0">
                <a:latin typeface="Arial" pitchFamily="34" charset="0"/>
              </a:rPr>
              <a:t>FY15-16</a:t>
            </a:r>
            <a:r>
              <a:rPr lang="en-US" b="0" i="0" dirty="0">
                <a:latin typeface="Arial" pitchFamily="34" charset="0"/>
              </a:rPr>
              <a:t>:  Develop model </a:t>
            </a:r>
            <a:r>
              <a:rPr lang="en-US" b="0" i="0" dirty="0" err="1">
                <a:latin typeface="Symbol" pitchFamily="18" charset="2"/>
              </a:rPr>
              <a:t>c</a:t>
            </a:r>
            <a:r>
              <a:rPr lang="en-US" b="0" i="0" baseline="-25000" dirty="0" err="1">
                <a:latin typeface="Arial" pitchFamily="34" charset="0"/>
              </a:rPr>
              <a:t>e</a:t>
            </a:r>
            <a:r>
              <a:rPr lang="en-US" b="0" i="0" baseline="-25000" dirty="0">
                <a:latin typeface="Arial" pitchFamily="34" charset="0"/>
              </a:rPr>
              <a:t>, AE</a:t>
            </a:r>
            <a:r>
              <a:rPr lang="en-US" b="0" i="0" dirty="0">
                <a:latin typeface="Arial" pitchFamily="34" charset="0"/>
              </a:rPr>
              <a:t> using measured CAE/GAE mode structures and HYM/ORBIT simulations (w/ T&amp;T group</a:t>
            </a:r>
            <a:r>
              <a:rPr lang="en-US" b="0" i="0" dirty="0" smtClean="0">
                <a:latin typeface="Arial" pitchFamily="34" charset="0"/>
              </a:rPr>
              <a:t>)</a:t>
            </a:r>
            <a:endParaRPr lang="en-US" i="0" u="sng" kern="0" dirty="0" smtClean="0"/>
          </a:p>
          <a:p>
            <a:endParaRPr lang="en-US" sz="900" i="0" u="sng" kern="0" dirty="0" smtClean="0"/>
          </a:p>
          <a:p>
            <a:r>
              <a:rPr lang="en-US" i="0" u="sng" kern="0" dirty="0" smtClean="0"/>
              <a:t>FY17</a:t>
            </a:r>
            <a:r>
              <a:rPr lang="en-US" i="0" kern="0" dirty="0" smtClean="0"/>
              <a:t>: </a:t>
            </a:r>
            <a:r>
              <a:rPr lang="en-US" b="0" i="0" kern="0" dirty="0"/>
              <a:t>Assess role of fast-ion driven instabilities versus micro-turbulence in plasma thermal energy </a:t>
            </a:r>
            <a:r>
              <a:rPr lang="en-US" b="0" i="0" kern="0" dirty="0" smtClean="0"/>
              <a:t>transport</a:t>
            </a:r>
          </a:p>
          <a:p>
            <a:pPr lvl="1"/>
            <a:r>
              <a:rPr lang="en-US" b="0" i="0" kern="0" dirty="0" smtClean="0"/>
              <a:t>Joint milestone between transport / energetic particle groups</a:t>
            </a:r>
            <a:endParaRPr lang="en-US" b="0" i="0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552959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3400" y="2743200"/>
            <a:ext cx="510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i="0" kern="0" dirty="0" smtClean="0"/>
              <a:t>Complete reduced model for AE-induced fast ion losses in TRANSP</a:t>
            </a:r>
          </a:p>
          <a:p>
            <a:pPr marL="569913" lvl="1" indent="-225425"/>
            <a:r>
              <a:rPr lang="en-US" b="0" i="0" kern="0" dirty="0" smtClean="0"/>
              <a:t>Needed for NBICD in STs/ATs/ITER</a:t>
            </a:r>
            <a:endParaRPr lang="en-US" sz="200" b="0" i="0" kern="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6200" y="1986288"/>
            <a:ext cx="518160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800046" lvl="1" indent="-342900">
              <a:buFont typeface="Arial" panose="020B0604020202020204" pitchFamily="34" charset="0"/>
              <a:buChar char="‒"/>
              <a:defRPr/>
            </a:pPr>
            <a:r>
              <a:rPr lang="en-US" b="0" i="0" kern="0" dirty="0" smtClean="0"/>
              <a:t>Exploit new 2</a:t>
            </a:r>
            <a:r>
              <a:rPr lang="en-US" b="0" i="0" kern="0" baseline="30000" dirty="0" smtClean="0"/>
              <a:t>nd</a:t>
            </a:r>
            <a:r>
              <a:rPr lang="en-US" b="0" i="0" kern="0" dirty="0" smtClean="0"/>
              <a:t> NBI and higher B</a:t>
            </a:r>
            <a:r>
              <a:rPr lang="en-US" b="0" i="0" kern="0" baseline="-25000" dirty="0" smtClean="0"/>
              <a:t>T</a:t>
            </a:r>
            <a:r>
              <a:rPr lang="en-US" b="0" i="0" kern="0" dirty="0" smtClean="0"/>
              <a:t>, access to reduced </a:t>
            </a:r>
            <a:r>
              <a:rPr lang="en-US" b="0" i="0" kern="0" dirty="0" err="1" smtClean="0"/>
              <a:t>v</a:t>
            </a:r>
            <a:r>
              <a:rPr lang="en-US" b="0" i="0" kern="0" baseline="-25000" dirty="0" err="1" smtClean="0"/>
              <a:t>fast</a:t>
            </a:r>
            <a:r>
              <a:rPr lang="en-US" b="0" i="0" kern="0" dirty="0" smtClean="0"/>
              <a:t> / </a:t>
            </a:r>
            <a:r>
              <a:rPr lang="en-US" b="0" i="0" kern="0" dirty="0" err="1" smtClean="0"/>
              <a:t>v</a:t>
            </a:r>
            <a:r>
              <a:rPr lang="en-US" b="0" i="0" kern="0" baseline="-25000" dirty="0" err="1" smtClean="0"/>
              <a:t>A</a:t>
            </a:r>
            <a:endParaRPr lang="en-US" b="0" i="0" kern="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8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800" i="0" dirty="0"/>
              <a:t>FY15-17 planned research supports </a:t>
            </a:r>
            <a:br>
              <a:rPr lang="en-US" sz="2800" i="0" dirty="0"/>
            </a:br>
            <a:r>
              <a:rPr lang="en-US" sz="2800" i="0" dirty="0"/>
              <a:t>5 highest priority goals of NSTX-U 5 year plan:</a:t>
            </a:r>
            <a:endParaRPr lang="en-US" sz="2800" i="0" kern="0" dirty="0" smtClean="0">
              <a:solidFill>
                <a:schemeClr val="tx1"/>
              </a:solidFill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1524000" y="1905143"/>
            <a:ext cx="7543800" cy="434325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Explore unique ST parameter regimes to advance predictive capability - for ITER and </a:t>
            </a: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beyond</a:t>
            </a:r>
          </a:p>
          <a:p>
            <a:pPr marL="515937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Reduced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* + high-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  <a:cs typeface="Calibri" pitchFamily="34" charset="0"/>
              </a:rPr>
              <a:t>b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 + varied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q and rotation to extend understanding</a:t>
            </a:r>
            <a:endParaRPr lang="en-US" sz="1800" b="0" i="0" kern="0" dirty="0">
              <a:solidFill>
                <a:schemeClr val="bg1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1050" i="0" kern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solutions for PMI challenge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High-flux-expansion snowflake/X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+ radiative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detachment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Assess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high-Z PFCs + liquid Li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as integrated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PMI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solution</a:t>
            </a:r>
            <a:endParaRPr lang="en-US" sz="1800" b="0" i="0" kern="0" dirty="0">
              <a:solidFill>
                <a:schemeClr val="accent6"/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i="0" kern="0" dirty="0" smtClean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Advance </a:t>
            </a:r>
            <a:r>
              <a:rPr lang="en-US" sz="2400" i="0" kern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ST </a:t>
            </a: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for FNSF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100% non-inductive sustainment at FNSF normalized performance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Develop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and understand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non-inductive start-up, ramp-up/overdrive</a:t>
            </a:r>
            <a:endParaRPr lang="en-US" sz="1600" b="0" i="0" kern="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27</a:t>
            </a:fld>
            <a:endParaRPr lang="en-US" sz="900" smtClean="0"/>
          </a:p>
        </p:txBody>
      </p:sp>
      <p:sp>
        <p:nvSpPr>
          <p:cNvPr id="9" name="Pentagon 8"/>
          <p:cNvSpPr/>
          <p:nvPr/>
        </p:nvSpPr>
        <p:spPr bwMode="auto">
          <a:xfrm>
            <a:off x="76200" y="3429000"/>
            <a:ext cx="1371600" cy="1447800"/>
          </a:xfrm>
          <a:prstGeom prst="homePlate">
            <a:avLst>
              <a:gd name="adj" fmla="val 1384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i="0" dirty="0" smtClean="0">
                <a:solidFill>
                  <a:schemeClr val="tx1"/>
                </a:solidFill>
                <a:latin typeface="Helvetica" pitchFamily="-128" charset="0"/>
              </a:rPr>
              <a:t>Boundary Science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-128" charset="0"/>
            </a:endParaRPr>
          </a:p>
          <a:p>
            <a:pPr marL="174625" indent="-114300">
              <a:spcBef>
                <a:spcPct val="20000"/>
              </a:spcBef>
              <a:buFontTx/>
              <a:buChar char="•"/>
            </a:pPr>
            <a:r>
              <a:rPr lang="en-US" i="0" dirty="0">
                <a:solidFill>
                  <a:srgbClr val="C00000"/>
                </a:solidFill>
                <a:latin typeface="Helvetica" pitchFamily="-128" charset="0"/>
              </a:rPr>
              <a:t>Pedestal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Helvetica" pitchFamily="-128" charset="0"/>
              </a:rPr>
              <a:t>Divertor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elvetica" pitchFamily="-128" charset="0"/>
              </a:rPr>
              <a:t> / SOL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i="0" dirty="0" smtClean="0">
                <a:solidFill>
                  <a:srgbClr val="C00000"/>
                </a:solidFill>
                <a:latin typeface="Helvetica" pitchFamily="-128" charset="0"/>
              </a:rPr>
              <a:t>Materials and PFCs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</a:t>
            </a:r>
            <a:r>
              <a:rPr lang="en-US" dirty="0"/>
              <a:t>of radiative snowflake being performed in preparation for NSTX-U operation and </a:t>
            </a:r>
            <a:r>
              <a:rPr lang="en-US" dirty="0" smtClean="0"/>
              <a:t>design </a:t>
            </a:r>
            <a:r>
              <a:rPr lang="en-US" dirty="0"/>
              <a:t>of ST-FNSF</a:t>
            </a:r>
            <a:endParaRPr lang="en-US" dirty="0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6324600" cy="2667000"/>
          </a:xfrm>
        </p:spPr>
        <p:txBody>
          <a:bodyPr/>
          <a:lstStyle/>
          <a:p>
            <a:r>
              <a:rPr lang="en-US" sz="1800" dirty="0" smtClean="0"/>
              <a:t>ELM heat deposition from fast thermography</a:t>
            </a:r>
          </a:p>
          <a:p>
            <a:pPr marL="457200" lvl="1" indent="-168275"/>
            <a:r>
              <a:rPr lang="en-US" sz="1600" dirty="0" err="1" smtClean="0"/>
              <a:t>A</a:t>
            </a:r>
            <a:r>
              <a:rPr lang="en-US" sz="1600" baseline="-25000" dirty="0" err="1" smtClean="0"/>
              <a:t>wet</a:t>
            </a:r>
            <a:r>
              <a:rPr lang="en-US" sz="1600" dirty="0" smtClean="0"/>
              <a:t> decreases </a:t>
            </a:r>
            <a:r>
              <a:rPr lang="en-US" sz="1600" dirty="0"/>
              <a:t>during </a:t>
            </a:r>
            <a:r>
              <a:rPr lang="en-US" sz="1600" dirty="0" smtClean="0"/>
              <a:t>Type</a:t>
            </a:r>
            <a:r>
              <a:rPr lang="en-US" sz="1600" dirty="0"/>
              <a:t>-I and III ELMs </a:t>
            </a:r>
            <a:endParaRPr lang="en-US" sz="1600" dirty="0" smtClean="0"/>
          </a:p>
          <a:p>
            <a:pPr marL="457200" lvl="1" indent="-168275"/>
            <a:r>
              <a:rPr lang="en-US" sz="1600" dirty="0" err="1" smtClean="0"/>
              <a:t>A</a:t>
            </a:r>
            <a:r>
              <a:rPr lang="en-US" sz="1600" baseline="-25000" dirty="0" err="1" smtClean="0"/>
              <a:t>wet</a:t>
            </a:r>
            <a:r>
              <a:rPr lang="en-US" sz="1600" dirty="0" smtClean="0"/>
              <a:t> </a:t>
            </a:r>
            <a:r>
              <a:rPr lang="en-US" sz="1600" dirty="0"/>
              <a:t>decrease leads to </a:t>
            </a:r>
            <a:r>
              <a:rPr lang="en-US" sz="1600" dirty="0" err="1"/>
              <a:t>q</a:t>
            </a:r>
            <a:r>
              <a:rPr lang="en-US" sz="1600" baseline="-25000" dirty="0" err="1"/>
              <a:t>peak</a:t>
            </a:r>
            <a:r>
              <a:rPr lang="en-US" sz="1600" dirty="0"/>
              <a:t> increase with increase of ELM energy loss </a:t>
            </a:r>
            <a:r>
              <a:rPr lang="en-US" sz="1600" dirty="0" smtClean="0"/>
              <a:t>– mitigation needed </a:t>
            </a:r>
            <a:r>
              <a:rPr lang="en-US" sz="1600" b="1" dirty="0" smtClean="0"/>
              <a:t>(e.g., with rad. snowflake)</a:t>
            </a:r>
            <a:endParaRPr lang="en-US" sz="1800" b="1" dirty="0" smtClean="0"/>
          </a:p>
          <a:p>
            <a:endParaRPr lang="en-US" sz="1000" dirty="0" smtClean="0"/>
          </a:p>
          <a:p>
            <a:r>
              <a:rPr lang="en-US" sz="1800" dirty="0" smtClean="0"/>
              <a:t>UEDGE modeling of ST-FNSF divertor </a:t>
            </a:r>
          </a:p>
          <a:p>
            <a:pPr marL="457200" lvl="1" indent="-168275"/>
            <a:r>
              <a:rPr lang="en-US" sz="1600" dirty="0" smtClean="0"/>
              <a:t>Nitrogen-seeded tilted-plate and long-legged snowflake divertor provided 3x reduction in heat flux from ≤ 25 MW/m</a:t>
            </a:r>
            <a:r>
              <a:rPr lang="en-US" sz="1600" baseline="30000" dirty="0" smtClean="0"/>
              <a:t>2</a:t>
            </a:r>
          </a:p>
          <a:p>
            <a:pPr marL="746125" lvl="2" indent="-174625"/>
            <a:r>
              <a:rPr lang="en-US" sz="1600" dirty="0" smtClean="0"/>
              <a:t>NSTX-like transport </a:t>
            </a:r>
            <a:r>
              <a:rPr lang="en-US" sz="1600" dirty="0" err="1" smtClean="0">
                <a:latin typeface="Symbol" charset="2"/>
                <a:cs typeface="Symbol" charset="2"/>
              </a:rPr>
              <a:t>c</a:t>
            </a:r>
            <a:r>
              <a:rPr lang="en-US" sz="1600" baseline="-25000" dirty="0" err="1" smtClean="0"/>
              <a:t>i,e</a:t>
            </a:r>
            <a:r>
              <a:rPr lang="en-US" sz="1600" dirty="0" smtClean="0"/>
              <a:t>= 2-4 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/s</a:t>
            </a:r>
          </a:p>
          <a:p>
            <a:pPr marL="746125" lvl="2" indent="-174625"/>
            <a:r>
              <a:rPr lang="en-US" sz="1600" dirty="0" smtClean="0"/>
              <a:t>P</a:t>
            </a:r>
            <a:r>
              <a:rPr lang="en-US" sz="1600" baseline="-25000" dirty="0" smtClean="0"/>
              <a:t>SOL</a:t>
            </a:r>
            <a:r>
              <a:rPr lang="en-US" sz="1600" dirty="0" smtClean="0"/>
              <a:t>=30 MW, 4% nitrogen, R=1 (saturated metal plate)</a:t>
            </a:r>
          </a:p>
        </p:txBody>
      </p:sp>
      <p:sp>
        <p:nvSpPr>
          <p:cNvPr id="3076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73C22-C402-4A32-AA5B-C300AC9D36CA}" type="slidenum">
              <a:rPr lang="en-US" smtClean="0">
                <a:ea typeface="ＭＳ Ｐゴシック" pitchFamily="34" charset="-128"/>
                <a:cs typeface="Arial" charset="0"/>
              </a:rPr>
              <a:pPr>
                <a:defRPr/>
              </a:pPr>
              <a:t>28</a:t>
            </a:fld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904870"/>
              </p:ext>
            </p:extLst>
          </p:nvPr>
        </p:nvGraphicFramePr>
        <p:xfrm>
          <a:off x="-16329" y="3962400"/>
          <a:ext cx="4131129" cy="248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855292"/>
              </p:ext>
            </p:extLst>
          </p:nvPr>
        </p:nvGraphicFramePr>
        <p:xfrm>
          <a:off x="3581400" y="3937930"/>
          <a:ext cx="331128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 descr="Screen Shot 2014-06-06 at 6.45.34 PM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0" y="4343400"/>
            <a:ext cx="2202776" cy="1905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066800"/>
            <a:ext cx="2291907" cy="284659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096000" y="2130552"/>
            <a:ext cx="2090928" cy="263652"/>
            <a:chOff x="6096000" y="2130552"/>
            <a:chExt cx="2090928" cy="263652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6096000" y="2130552"/>
              <a:ext cx="990600" cy="190500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Rounded Rectangle 16"/>
            <p:cNvSpPr/>
            <p:nvPr/>
          </p:nvSpPr>
          <p:spPr bwMode="auto">
            <a:xfrm>
              <a:off x="7196328" y="2247900"/>
              <a:ext cx="990600" cy="146304"/>
            </a:xfrm>
            <a:prstGeom prst="round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Collisionless</a:t>
            </a:r>
            <a:r>
              <a:rPr lang="en-US" sz="2400" dirty="0" smtClean="0"/>
              <a:t> XGC1 simulations indicate that the SOL heat flux width is set primarily by neoclassical processes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42785" y="2895600"/>
            <a:ext cx="3473556" cy="2955942"/>
            <a:chOff x="5642785" y="2895600"/>
            <a:chExt cx="3473556" cy="295594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2785" y="2895600"/>
              <a:ext cx="3473556" cy="295594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996406" y="3084944"/>
              <a:ext cx="1321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i="0" dirty="0" err="1" smtClean="0">
                  <a:latin typeface="Symbol" charset="2"/>
                  <a:cs typeface="Symbol" charset="2"/>
                </a:rPr>
                <a:t>l</a:t>
              </a:r>
              <a:r>
                <a:rPr lang="en-US" sz="1800" b="0" i="0" baseline="-25000" dirty="0" err="1" smtClean="0"/>
                <a:t>q,mid</a:t>
              </a:r>
              <a:r>
                <a:rPr lang="en-US" sz="1800" b="0" i="0" dirty="0" smtClean="0"/>
                <a:t> (mm)</a:t>
              </a:r>
              <a:endParaRPr lang="en-US" sz="1800" b="0" i="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" y="2590800"/>
            <a:ext cx="5211576" cy="3615154"/>
            <a:chOff x="76200" y="2514600"/>
            <a:chExt cx="5211576" cy="361515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2611172"/>
              <a:ext cx="2989670" cy="34664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2000" y="4297534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/>
                <a:t>I</a:t>
              </a:r>
              <a:r>
                <a:rPr lang="en-US" sz="1400" i="0" baseline="-25000" dirty="0" smtClean="0"/>
                <a:t>p</a:t>
              </a:r>
              <a:r>
                <a:rPr lang="en-US" sz="1400" i="0" dirty="0" smtClean="0"/>
                <a:t> = 0.7 MA</a:t>
              </a:r>
              <a:endParaRPr lang="en-US" sz="1400" i="0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2556870"/>
              <a:ext cx="2925576" cy="357288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27010" y="4297534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/>
                <a:t>I</a:t>
              </a:r>
              <a:r>
                <a:rPr lang="en-US" sz="1400" i="0" baseline="-25000" dirty="0" smtClean="0"/>
                <a:t>p</a:t>
              </a:r>
              <a:r>
                <a:rPr lang="en-US" sz="1400" i="0" dirty="0" smtClean="0"/>
                <a:t> = 1.0 MA</a:t>
              </a:r>
              <a:endParaRPr lang="en-US" sz="1400" i="0" dirty="0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09600" y="2611615"/>
              <a:ext cx="3886200" cy="3048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76400" y="2514600"/>
              <a:ext cx="2078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i="0" dirty="0" smtClean="0">
                  <a:solidFill>
                    <a:srgbClr val="FF0000"/>
                  </a:solidFill>
                </a:rPr>
                <a:t>300 mg Li deposition</a:t>
              </a:r>
              <a:endParaRPr lang="en-US" sz="1600" b="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86200" y="990600"/>
            <a:ext cx="510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>
                <a:solidFill>
                  <a:schemeClr val="tx1"/>
                </a:solidFill>
              </a:rPr>
              <a:t>Blobs do not appear to widen the heat load width </a:t>
            </a:r>
            <a:r>
              <a:rPr lang="en-US" sz="1800" b="0" i="0" dirty="0" smtClean="0">
                <a:solidFill>
                  <a:schemeClr val="tx1"/>
                </a:solidFill>
              </a:rPr>
              <a:t>above </a:t>
            </a:r>
            <a:r>
              <a:rPr lang="en-US" sz="1800" b="0" i="0" dirty="0">
                <a:solidFill>
                  <a:schemeClr val="tx1"/>
                </a:solidFill>
              </a:rPr>
              <a:t>the neoclassical width (</a:t>
            </a:r>
            <a:r>
              <a:rPr lang="en-US" sz="1800" b="0" i="0" dirty="0" smtClean="0">
                <a:solidFill>
                  <a:schemeClr val="tx1"/>
                </a:solidFill>
              </a:rPr>
              <a:t>~</a:t>
            </a:r>
            <a:r>
              <a:rPr lang="en-US" sz="1800" b="0" i="0" dirty="0" err="1">
                <a:solidFill>
                  <a:schemeClr val="tx1"/>
                </a:solidFill>
              </a:rPr>
              <a:t>Δ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banana</a:t>
            </a:r>
            <a:r>
              <a:rPr lang="en-US" sz="1800" b="0" i="0" dirty="0">
                <a:solidFill>
                  <a:schemeClr val="tx1"/>
                </a:solidFill>
              </a:rPr>
              <a:t> </a:t>
            </a:r>
            <a:r>
              <a:rPr lang="en-US" sz="1800" b="0" i="0" dirty="0" smtClean="0">
                <a:solidFill>
                  <a:schemeClr val="tx1"/>
                </a:solidFill>
              </a:rPr>
              <a:t>~1</a:t>
            </a:r>
            <a:r>
              <a:rPr lang="en-US" sz="1800" b="0" i="0" dirty="0">
                <a:solidFill>
                  <a:schemeClr val="tx1"/>
                </a:solidFill>
              </a:rPr>
              <a:t>/</a:t>
            </a:r>
            <a:r>
              <a:rPr lang="en-US" sz="1800" b="0" i="0" dirty="0" smtClean="0">
                <a:solidFill>
                  <a:schemeClr val="tx1"/>
                </a:solidFill>
              </a:rPr>
              <a:t>I</a:t>
            </a:r>
            <a:r>
              <a:rPr lang="en-US" sz="1800" b="0" i="0" baseline="-25000" dirty="0" smtClean="0">
                <a:solidFill>
                  <a:schemeClr val="tx1"/>
                </a:solidFill>
              </a:rPr>
              <a:t>p</a:t>
            </a:r>
            <a:r>
              <a:rPr lang="en-US" sz="1800" b="0" i="0" dirty="0">
                <a:solidFill>
                  <a:schemeClr val="tx1"/>
                </a:solidFill>
              </a:rPr>
              <a:t> </a:t>
            </a:r>
            <a:r>
              <a:rPr lang="en-US" sz="1800" b="0" i="0" dirty="0" smtClean="0">
                <a:solidFill>
                  <a:schemeClr val="tx1"/>
                </a:solidFill>
              </a:rPr>
              <a:t>from XGC0)</a:t>
            </a:r>
          </a:p>
          <a:p>
            <a:r>
              <a:rPr lang="en-US" sz="1800" b="0" i="0" dirty="0" smtClean="0">
                <a:solidFill>
                  <a:schemeClr val="tx1"/>
                </a:solidFill>
              </a:rPr>
              <a:t>Predicted variation of I</a:t>
            </a:r>
            <a:r>
              <a:rPr lang="en-US" sz="1800" b="0" i="0" baseline="-25000" dirty="0" smtClean="0">
                <a:solidFill>
                  <a:schemeClr val="tx1"/>
                </a:solidFill>
              </a:rPr>
              <a:t>p</a:t>
            </a:r>
            <a:r>
              <a:rPr lang="en-US" sz="1800" b="0" i="0" baseline="30000" dirty="0" smtClean="0">
                <a:solidFill>
                  <a:schemeClr val="tx1"/>
                </a:solidFill>
              </a:rPr>
              <a:t>-0.8</a:t>
            </a:r>
            <a:r>
              <a:rPr lang="en-US" sz="1800" b="0" i="0" dirty="0" smtClean="0">
                <a:solidFill>
                  <a:schemeClr val="tx1"/>
                </a:solidFill>
              </a:rPr>
              <a:t> is consistent with observation (for 300 mg Li dep.)</a:t>
            </a:r>
            <a:endParaRPr lang="en-US" sz="1800" b="0" i="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3657600" cy="1524000"/>
          </a:xfrm>
        </p:spPr>
        <p:txBody>
          <a:bodyPr/>
          <a:lstStyle/>
          <a:p>
            <a:pPr marL="227013" indent="-227013"/>
            <a:r>
              <a:rPr lang="en-US" sz="1800" dirty="0" smtClean="0"/>
              <a:t>XGC1 (</a:t>
            </a:r>
            <a:r>
              <a:rPr lang="en-US" sz="1800" dirty="0" err="1" smtClean="0"/>
              <a:t>collisionless</a:t>
            </a:r>
            <a:r>
              <a:rPr lang="en-US" sz="1800" dirty="0" smtClean="0"/>
              <a:t>) predicts “blob” related turbulence</a:t>
            </a:r>
            <a:endParaRPr lang="en-US" sz="1400" dirty="0" smtClean="0"/>
          </a:p>
          <a:p>
            <a:pPr marL="460375" lvl="1" indent="-174625"/>
            <a:r>
              <a:rPr lang="en-US" sz="1600" dirty="0" smtClean="0"/>
              <a:t>Blobs stronger in SOL than in pedestal</a:t>
            </a:r>
          </a:p>
          <a:p>
            <a:pPr marL="460375" lvl="1" indent="-174625"/>
            <a:r>
              <a:rPr lang="en-US" sz="1600" dirty="0" smtClean="0"/>
              <a:t>Stronger at higher I</a:t>
            </a:r>
            <a:r>
              <a:rPr lang="en-US" sz="1600" baseline="-25000" dirty="0" smtClean="0"/>
              <a:t>p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152400" y="6183868"/>
            <a:ext cx="891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sng" dirty="0" smtClean="0">
                <a:solidFill>
                  <a:srgbClr val="008080"/>
                </a:solidFill>
              </a:rPr>
              <a:t>Future Work</a:t>
            </a:r>
            <a:r>
              <a:rPr lang="en-US" sz="1800" b="0" i="0" dirty="0" smtClean="0">
                <a:solidFill>
                  <a:srgbClr val="008080"/>
                </a:solidFill>
              </a:rPr>
              <a:t>: Extend to finite collisionality and recycling to determine effect on SOL </a:t>
            </a:r>
            <a:r>
              <a:rPr lang="en-US" sz="1800" b="0" i="0" dirty="0" err="1" smtClean="0">
                <a:solidFill>
                  <a:srgbClr val="008080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0" i="0" baseline="-25000" dirty="0" err="1" smtClean="0">
                <a:solidFill>
                  <a:srgbClr val="008080"/>
                </a:solidFill>
              </a:rPr>
              <a:t>q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NSTX Upgrade mission elements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079" y="966816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442971" y="972241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Explore </a:t>
            </a:r>
            <a:r>
              <a:rPr lang="en-US" sz="2400" i="0" kern="0" dirty="0">
                <a:solidFill>
                  <a:schemeClr val="tx1"/>
                </a:solidFill>
              </a:rPr>
              <a:t>unique ST parameter regimes to advance predictive capability - for 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</a:rPr>
              <a:t>solutions for the plasma-material interface </a:t>
            </a:r>
            <a:r>
              <a:rPr lang="en-US" sz="2400" i="0" kern="0" dirty="0" smtClean="0">
                <a:solidFill>
                  <a:schemeClr val="tx1"/>
                </a:solidFill>
              </a:rPr>
              <a:t>(PMI) challenge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</a:rPr>
              <a:t>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87724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81725" y="3867841"/>
            <a:ext cx="1018205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86784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213" y="287724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867400" y="4343400"/>
            <a:ext cx="3233216" cy="2133600"/>
            <a:chOff x="5867400" y="4343400"/>
            <a:chExt cx="3233216" cy="21336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239000" y="4419600"/>
              <a:ext cx="1861616" cy="27699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 smtClean="0"/>
                <a:t>ST-FNSF/Pilot</a:t>
              </a:r>
              <a:endParaRPr lang="en-US" sz="18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3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6" t="19942" r="39637" b="19400"/>
            <a:stretch/>
          </p:blipFill>
          <p:spPr bwMode="auto">
            <a:xfrm>
              <a:off x="7568431" y="5169158"/>
              <a:ext cx="1375544" cy="130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NSTX BES </a:t>
            </a:r>
            <a:r>
              <a:rPr lang="en-US" dirty="0"/>
              <a:t>measurements </a:t>
            </a:r>
            <a:r>
              <a:rPr lang="en-US" dirty="0" smtClean="0"/>
              <a:t>used to identify 2 </a:t>
            </a:r>
            <a:r>
              <a:rPr lang="en-US" dirty="0"/>
              <a:t>or 3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ELM groups </a:t>
            </a:r>
            <a:r>
              <a:rPr lang="en-US" dirty="0"/>
              <a:t>with </a:t>
            </a:r>
            <a:r>
              <a:rPr lang="en-US" dirty="0" smtClean="0"/>
              <a:t>distinct nonlinear evolution patterns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990600" y="990600"/>
            <a:ext cx="76200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3429000" y="5181600"/>
            <a:ext cx="5044112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28600" y="5358110"/>
            <a:ext cx="2895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i="0" dirty="0" smtClean="0">
                <a:solidFill>
                  <a:srgbClr val="3333FF"/>
                </a:solidFill>
              </a:rPr>
              <a:t>NSTX </a:t>
            </a:r>
            <a:r>
              <a:rPr lang="en-US" sz="1800" i="0" dirty="0">
                <a:solidFill>
                  <a:srgbClr val="3333FF"/>
                </a:solidFill>
              </a:rPr>
              <a:t>ELM groups occur in </a:t>
            </a:r>
            <a:r>
              <a:rPr lang="en-US" sz="1800" i="0" dirty="0" smtClean="0">
                <a:solidFill>
                  <a:srgbClr val="3333FF"/>
                </a:solidFill>
              </a:rPr>
              <a:t>distinct </a:t>
            </a:r>
            <a:r>
              <a:rPr lang="en-US" sz="1800" i="0" dirty="0">
                <a:solidFill>
                  <a:srgbClr val="3333FF"/>
                </a:solidFill>
              </a:rPr>
              <a:t>regions of parameter </a:t>
            </a:r>
            <a:r>
              <a:rPr lang="en-US" sz="1800" i="0" dirty="0" smtClean="0">
                <a:solidFill>
                  <a:srgbClr val="3333FF"/>
                </a:solidFill>
              </a:rPr>
              <a:t>space:</a:t>
            </a:r>
            <a:endParaRPr lang="en-US" sz="1800" i="0" dirty="0">
              <a:solidFill>
                <a:srgbClr val="3333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990600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33FF"/>
                </a:solidFill>
              </a:rPr>
              <a:t>Smith (UW)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Magnum-PSI experiments on high-temperature Li show strongly reduced erosion and stable cloud production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" y="914400"/>
            <a:ext cx="5486400" cy="3352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Gross erosion measured </a:t>
            </a:r>
            <a:r>
              <a:rPr lang="en-US" dirty="0" err="1" smtClean="0"/>
              <a:t>spectroscopically</a:t>
            </a:r>
            <a:r>
              <a:rPr lang="en-US" dirty="0" smtClean="0"/>
              <a:t> in </a:t>
            </a:r>
            <a:r>
              <a:rPr lang="en-US" dirty="0" err="1" smtClean="0"/>
              <a:t>divertor</a:t>
            </a:r>
            <a:r>
              <a:rPr lang="en-US" dirty="0" smtClean="0"/>
              <a:t>-like plasma</a:t>
            </a:r>
          </a:p>
          <a:p>
            <a:pPr lvl="1"/>
            <a:r>
              <a:rPr lang="en-US" dirty="0" smtClean="0"/>
              <a:t>Neon plasma reproduces Langmuir Law</a:t>
            </a:r>
          </a:p>
          <a:p>
            <a:pPr lvl="1"/>
            <a:r>
              <a:rPr lang="en-US" dirty="0" smtClean="0"/>
              <a:t>Deuterium </a:t>
            </a:r>
            <a:r>
              <a:rPr lang="en-US" i="1" u="sng" dirty="0" smtClean="0"/>
              <a:t>suppresses</a:t>
            </a:r>
            <a:r>
              <a:rPr lang="en-US" dirty="0" smtClean="0"/>
              <a:t> erosion</a:t>
            </a:r>
          </a:p>
          <a:p>
            <a:r>
              <a:rPr lang="en-US" dirty="0" smtClean="0"/>
              <a:t>Reduced gross erosion and strong re-deposition result in 10</a:t>
            </a:r>
            <a:r>
              <a:rPr lang="en-US" dirty="0" smtClean="0">
                <a:latin typeface="Calibri"/>
              </a:rPr>
              <a:t>×</a:t>
            </a:r>
            <a:r>
              <a:rPr lang="en-US" dirty="0" smtClean="0"/>
              <a:t> longer lifetime of 1 micron coating</a:t>
            </a:r>
          </a:p>
          <a:p>
            <a:pPr lvl="1"/>
            <a:r>
              <a:rPr lang="en-US" dirty="0" smtClean="0"/>
              <a:t>Consistent with Li trapping in pre-sheath</a:t>
            </a:r>
          </a:p>
          <a:p>
            <a:pPr lvl="1"/>
            <a:r>
              <a:rPr lang="en-US" dirty="0" smtClean="0"/>
              <a:t>Pre-sheath scale length consistent with neutral Li emission region (~3mm)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6169405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Jaworski</a:t>
            </a:r>
            <a:r>
              <a:rPr lang="en-US" dirty="0" smtClean="0"/>
              <a:t>, PSI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33900"/>
            <a:ext cx="3886200" cy="194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9869" y="4164568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Neutral Li emission, t=2.5s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405850" y="4648200"/>
            <a:ext cx="0" cy="190500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Right Arrow 11"/>
          <p:cNvSpPr/>
          <p:nvPr/>
        </p:nvSpPr>
        <p:spPr bwMode="auto">
          <a:xfrm>
            <a:off x="1143000" y="4953000"/>
            <a:ext cx="1524000" cy="121718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 smtClean="0">
                <a:solidFill>
                  <a:srgbClr val="FFFF00"/>
                </a:solidFill>
                <a:latin typeface="Helvetica" pitchFamily="-128" charset="0"/>
              </a:rPr>
              <a:t>Incident Plasma</a:t>
            </a:r>
            <a:endParaRPr kumimoji="0" lang="en-US" sz="18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Helvetica" pitchFamily="-12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81400" y="4952999"/>
            <a:ext cx="990600" cy="1066801"/>
          </a:xfrm>
          <a:prstGeom prst="rect">
            <a:avLst/>
          </a:prstGeom>
          <a:solidFill>
            <a:schemeClr val="tx2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-128" charset="0"/>
              </a:rPr>
              <a:t>Target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3581400" cy="335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942201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Abrams, PSI 2014</a:t>
            </a:r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Boundary Science Research Plans for FY2015-17: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Advance snowflake, </a:t>
            </a:r>
            <a:r>
              <a:rPr lang="en-US" sz="2000" dirty="0" err="1" smtClean="0"/>
              <a:t>cryo</a:t>
            </a:r>
            <a:r>
              <a:rPr lang="en-US" sz="2000" dirty="0" smtClean="0"/>
              <a:t>, pedestal, SOL studies, extend to higher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I</a:t>
            </a:r>
            <a:r>
              <a:rPr lang="en-US" sz="2000" baseline="-25000" dirty="0" smtClean="0"/>
              <a:t>P</a:t>
            </a:r>
            <a:endParaRPr lang="en-US" sz="1800" baseline="-250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0" y="1066800"/>
            <a:ext cx="698339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 pedestal structure, SOL width,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ELM types,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snowflake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 at up to 60% higher 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cs typeface="Helvetica"/>
              </a:rPr>
              <a:t>×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higher P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NBI</a:t>
            </a: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6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569913" lvl="0" indent="-225425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Lithium </a:t>
            </a:r>
            <a:r>
              <a:rPr lang="en-US" sz="2200" b="0" i="0" kern="0" dirty="0">
                <a:solidFill>
                  <a:schemeClr val="tx1"/>
                </a:solidFill>
                <a:latin typeface="+mn-lt"/>
                <a:cs typeface="+mn-cs"/>
              </a:rPr>
              <a:t>granule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injector (LGI) ELM triggering for impurity </a:t>
            </a:r>
            <a:r>
              <a:rPr lang="en-US" sz="2200" b="0" i="0" kern="0" dirty="0">
                <a:solidFill>
                  <a:schemeClr val="tx1"/>
                </a:solidFill>
                <a:latin typeface="+mn-lt"/>
                <a:cs typeface="+mn-cs"/>
              </a:rPr>
              <a:t>control, Li coating performance in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NSTX-U - compare to EAST/DIII-D results</a:t>
            </a: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sz="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54" name="Picture 53" descr="lambda_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966281"/>
            <a:ext cx="2057400" cy="231031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29200" y="1828800"/>
            <a:ext cx="69342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4600" y="4477938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6591300" y="1492844"/>
            <a:ext cx="495300" cy="364121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8683447" cy="2438400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US" b="1" u="sng" dirty="0" smtClean="0"/>
              <a:t>FY16</a:t>
            </a:r>
            <a:r>
              <a:rPr lang="en-US" b="1" dirty="0"/>
              <a:t>: </a:t>
            </a:r>
            <a:r>
              <a:rPr lang="en-US" b="1" dirty="0" smtClean="0"/>
              <a:t> </a:t>
            </a:r>
            <a:r>
              <a:rPr lang="en-US" dirty="0" smtClean="0"/>
              <a:t>Increase</a:t>
            </a:r>
            <a:r>
              <a:rPr lang="en-US" b="1" dirty="0" smtClean="0"/>
              <a:t> </a:t>
            </a:r>
            <a:r>
              <a:rPr lang="en-US" dirty="0" smtClean="0"/>
              <a:t>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2MA </a:t>
            </a:r>
            <a:r>
              <a:rPr lang="en-US" dirty="0">
                <a:sym typeface="Wingdings" panose="05000000000000000000" pitchFamily="2" charset="2"/>
              </a:rPr>
              <a:t> t</a:t>
            </a:r>
            <a:r>
              <a:rPr lang="en-US" dirty="0"/>
              <a:t>est snowflake, detachment, PFCs with q</a:t>
            </a:r>
            <a:r>
              <a:rPr lang="en-US" baseline="-25000" dirty="0"/>
              <a:t>||</a:t>
            </a:r>
            <a:r>
              <a:rPr lang="en-US" dirty="0"/>
              <a:t> up to 4-5</a:t>
            </a:r>
            <a:r>
              <a:rPr lang="en-US" dirty="0">
                <a:latin typeface="Calibri"/>
              </a:rPr>
              <a:t>× </a:t>
            </a:r>
            <a:r>
              <a:rPr lang="en-US" dirty="0"/>
              <a:t>higher than NSTX</a:t>
            </a:r>
            <a:endParaRPr lang="en-US" baseline="-25000" dirty="0"/>
          </a:p>
          <a:p>
            <a:pPr marL="569913" indent="-220663"/>
            <a:r>
              <a:rPr lang="en-US" sz="2200" dirty="0"/>
              <a:t>A</a:t>
            </a:r>
            <a:r>
              <a:rPr lang="en-US" sz="2200" dirty="0" smtClean="0"/>
              <a:t>ssess </a:t>
            </a:r>
            <a:r>
              <a:rPr lang="en-US" sz="2200" dirty="0"/>
              <a:t>high-Z </a:t>
            </a:r>
            <a:r>
              <a:rPr lang="en-US" sz="2200" dirty="0" smtClean="0"/>
              <a:t>+ lithium coated PFC performance </a:t>
            </a:r>
            <a:r>
              <a:rPr lang="en-US" sz="2200" dirty="0"/>
              <a:t>with 1 row </a:t>
            </a:r>
            <a:r>
              <a:rPr lang="en-US" sz="2200" dirty="0" smtClean="0"/>
              <a:t>of high-Z tiles on </a:t>
            </a:r>
            <a:r>
              <a:rPr lang="en-US" sz="2200" dirty="0"/>
              <a:t>outboard </a:t>
            </a:r>
            <a:r>
              <a:rPr lang="en-US" sz="2200" dirty="0" err="1" smtClean="0"/>
              <a:t>divertor</a:t>
            </a:r>
            <a:r>
              <a:rPr lang="en-US" sz="2200" dirty="0" smtClean="0"/>
              <a:t> (at large R)</a:t>
            </a:r>
            <a:endParaRPr lang="en-US" sz="2200" dirty="0"/>
          </a:p>
          <a:p>
            <a:endParaRPr lang="en-US" sz="400" dirty="0" smtClean="0"/>
          </a:p>
          <a:p>
            <a:r>
              <a:rPr lang="en-US" b="1" u="sng" dirty="0" smtClean="0"/>
              <a:t>FY17</a:t>
            </a:r>
            <a:r>
              <a:rPr lang="en-US" b="1" dirty="0" smtClean="0"/>
              <a:t> </a:t>
            </a:r>
            <a:r>
              <a:rPr lang="en-US" sz="2000" dirty="0" smtClean="0"/>
              <a:t>(incremental)</a:t>
            </a:r>
            <a:r>
              <a:rPr lang="en-US" dirty="0"/>
              <a:t>: </a:t>
            </a:r>
            <a:r>
              <a:rPr lang="en-US" dirty="0" smtClean="0"/>
              <a:t>Investigate power/momentum </a:t>
            </a:r>
            <a:r>
              <a:rPr lang="en-US" dirty="0"/>
              <a:t>balance for high </a:t>
            </a:r>
            <a:r>
              <a:rPr lang="en-US" dirty="0" smtClean="0"/>
              <a:t>density </a:t>
            </a:r>
            <a:r>
              <a:rPr lang="en-US" dirty="0" err="1" smtClean="0"/>
              <a:t>divertor</a:t>
            </a:r>
            <a:r>
              <a:rPr lang="en-US" dirty="0" smtClean="0"/>
              <a:t> operation (vapor shielding baseline)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001000" y="5284253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600" y="6163056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IR17-1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3280935"/>
            <a:ext cx="8534400" cy="75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69913" indent="-225425">
              <a:lnSpc>
                <a:spcPct val="90000"/>
              </a:lnSpc>
            </a:pPr>
            <a:r>
              <a:rPr lang="en-US" sz="2200" b="0" i="0" kern="0" dirty="0" smtClean="0"/>
              <a:t>EAST: assess long-pulse particle/impurity control with triggered ELMs, </a:t>
            </a:r>
            <a:r>
              <a:rPr lang="en-US" sz="2200" b="0" i="0" kern="0" dirty="0" err="1" smtClean="0"/>
              <a:t>cryo</a:t>
            </a:r>
            <a:r>
              <a:rPr lang="en-US" sz="2200" b="0" i="0" kern="0" dirty="0" smtClean="0"/>
              <a:t>-pumping, </a:t>
            </a:r>
            <a:r>
              <a:rPr lang="en-US" sz="2200" b="0" i="0" kern="0" dirty="0" err="1" smtClean="0"/>
              <a:t>lithiumization</a:t>
            </a:r>
            <a:r>
              <a:rPr lang="en-US" sz="2200" b="0" i="0" kern="0" dirty="0" smtClean="0"/>
              <a:t>, high-Z PFCs</a:t>
            </a:r>
          </a:p>
          <a:p>
            <a:endParaRPr lang="en-US" b="0" i="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8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800" i="0" dirty="0"/>
              <a:t>FY15-17 planned research supports </a:t>
            </a:r>
            <a:br>
              <a:rPr lang="en-US" sz="2800" i="0" dirty="0"/>
            </a:br>
            <a:r>
              <a:rPr lang="en-US" sz="2800" i="0" dirty="0"/>
              <a:t>5 highest priority goals of NSTX-U 5 year plan:</a:t>
            </a:r>
            <a:endParaRPr lang="en-US" sz="2800" i="0" kern="0" dirty="0" smtClean="0">
              <a:solidFill>
                <a:schemeClr val="tx1"/>
              </a:solidFill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1524000" y="1905143"/>
            <a:ext cx="7543800" cy="434325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Explore unique ST parameter regimes to advance predictive capability - for ITER and </a:t>
            </a: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beyond</a:t>
            </a:r>
          </a:p>
          <a:p>
            <a:pPr marL="515937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Reduced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* + high-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  <a:cs typeface="Calibri" pitchFamily="34" charset="0"/>
              </a:rPr>
              <a:t>b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 + varied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q and rotation to extend understanding</a:t>
            </a:r>
            <a:endParaRPr lang="en-US" sz="1800" b="0" i="0" kern="0" dirty="0">
              <a:solidFill>
                <a:schemeClr val="bg1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1050" i="0" kern="0" dirty="0" smtClean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Develop </a:t>
            </a:r>
            <a:r>
              <a:rPr lang="en-US" sz="2400" i="0" kern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solutions for PMI challenge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High-flux-expansion snowflake/X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+ radiative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detachment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Assess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high-Z PFCs + liquid Li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as integrated </a:t>
            </a:r>
            <a:r>
              <a:rPr lang="en-US" sz="1800" b="0" i="0" kern="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PMI </a:t>
            </a:r>
            <a:r>
              <a:rPr lang="en-US" sz="1800" b="0" i="0" kern="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itchFamily="34" charset="0"/>
              </a:rPr>
              <a:t>solution</a:t>
            </a:r>
            <a:endParaRPr lang="en-US" sz="1800" b="0" i="0" kern="0" dirty="0">
              <a:solidFill>
                <a:schemeClr val="bg1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i="0" kern="0" dirty="0" smtClean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ST </a:t>
            </a:r>
            <a:r>
              <a:rPr lang="en-US" sz="24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for FNSF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100% non-inductive sustainment at FNSF normalized performance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Develop </a:t>
            </a:r>
            <a:r>
              <a:rPr lang="en-US" sz="1800" b="0" i="0" kern="0" dirty="0">
                <a:solidFill>
                  <a:schemeClr val="accent6"/>
                </a:solidFill>
                <a:latin typeface="+mn-lt"/>
                <a:cs typeface="Calibri" pitchFamily="34" charset="0"/>
              </a:rPr>
              <a:t>and understand </a:t>
            </a:r>
            <a:r>
              <a:rPr lang="en-US" sz="1800" b="0" i="0" kern="0" dirty="0" smtClean="0">
                <a:solidFill>
                  <a:schemeClr val="accent6"/>
                </a:solidFill>
                <a:latin typeface="+mn-lt"/>
                <a:cs typeface="Calibri" pitchFamily="34" charset="0"/>
              </a:rPr>
              <a:t>non-inductive start-up, ramp-up/overdrive</a:t>
            </a:r>
            <a:endParaRPr lang="en-US" sz="1600" b="0" i="0" kern="0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33</a:t>
            </a:fld>
            <a:endParaRPr lang="en-US" sz="900" smtClean="0"/>
          </a:p>
        </p:txBody>
      </p:sp>
      <p:sp>
        <p:nvSpPr>
          <p:cNvPr id="10" name="Pentagon 9"/>
          <p:cNvSpPr/>
          <p:nvPr/>
        </p:nvSpPr>
        <p:spPr bwMode="auto">
          <a:xfrm>
            <a:off x="76200" y="4724400"/>
            <a:ext cx="1371600" cy="1600200"/>
          </a:xfrm>
          <a:prstGeom prst="homePlate">
            <a:avLst>
              <a:gd name="adj" fmla="val 1384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i="0" dirty="0" smtClean="0">
                <a:solidFill>
                  <a:schemeClr val="tx1"/>
                </a:solidFill>
                <a:latin typeface="Helvetica" pitchFamily="-128" charset="0"/>
              </a:rPr>
              <a:t>Integrated Scenarios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-128" charset="0"/>
            </a:endParaRP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i="0" dirty="0" smtClean="0">
                <a:solidFill>
                  <a:srgbClr val="C00000"/>
                </a:solidFill>
                <a:latin typeface="Helvetica" pitchFamily="-128" charset="0"/>
              </a:rPr>
              <a:t>Adv. scenarios and control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Helvetica" pitchFamily="-128" charset="0"/>
            </a:endParaRP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i="0" dirty="0" smtClean="0">
                <a:solidFill>
                  <a:srgbClr val="C00000"/>
                </a:solidFill>
                <a:latin typeface="Helvetica" pitchFamily="-128" charset="0"/>
              </a:rPr>
              <a:t>Start-up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i="0" dirty="0" smtClean="0">
                <a:solidFill>
                  <a:srgbClr val="C00000"/>
                </a:solidFill>
                <a:latin typeface="Helvetica" pitchFamily="-128" charset="0"/>
              </a:rPr>
              <a:t>Wave heating and CD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NSTX-U is developing a range of profile control actuators for detailed physics studies, scenario optimization for FNSF</a:t>
            </a:r>
          </a:p>
        </p:txBody>
      </p:sp>
      <p:pic>
        <p:nvPicPr>
          <p:cNvPr id="33806" name="Picture 3" descr="Fig29.pdf"/>
          <p:cNvPicPr>
            <a:picLocks noChangeAspect="1"/>
          </p:cNvPicPr>
          <p:nvPr/>
        </p:nvPicPr>
        <p:blipFill>
          <a:blip r:embed="rId2" cstate="print"/>
          <a:srcRect l="54314" t="33333" r="3987" b="34445"/>
          <a:stretch>
            <a:fillRect/>
          </a:stretch>
        </p:blipFill>
        <p:spPr bwMode="auto">
          <a:xfrm>
            <a:off x="825500" y="1698625"/>
            <a:ext cx="2493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3" cstate="print"/>
          <a:srcRect l="15491" t="3333" r="47124" b="76334"/>
          <a:stretch>
            <a:fillRect/>
          </a:stretch>
        </p:blipFill>
        <p:spPr bwMode="auto">
          <a:xfrm>
            <a:off x="685800" y="4370388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1033463" y="4187825"/>
            <a:ext cx="226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4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931863" y="6122988"/>
            <a:ext cx="19716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1606550" y="6275388"/>
            <a:ext cx="9699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Outer Gap</a:t>
            </a:r>
          </a:p>
        </p:txBody>
      </p:sp>
      <p:sp>
        <p:nvSpPr>
          <p:cNvPr id="33812" name="Rectangle 17"/>
          <p:cNvSpPr>
            <a:spLocks noChangeArrowheads="1"/>
          </p:cNvSpPr>
          <p:nvPr/>
        </p:nvSpPr>
        <p:spPr bwMode="auto">
          <a:xfrm>
            <a:off x="1309688" y="1958975"/>
            <a:ext cx="1247775" cy="68421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defTabSz="911225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13" name="TextBox 16"/>
          <p:cNvSpPr txBox="1">
            <a:spLocks noChangeArrowheads="1"/>
          </p:cNvSpPr>
          <p:nvPr/>
        </p:nvSpPr>
        <p:spPr bwMode="auto">
          <a:xfrm>
            <a:off x="1241425" y="1860550"/>
            <a:ext cx="137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800 kA and 1 T</a:t>
            </a:r>
          </a:p>
          <a:p>
            <a:r>
              <a:rPr lang="en-US" sz="1000" i="0" dirty="0">
                <a:solidFill>
                  <a:srgbClr val="FF0000"/>
                </a:solidFill>
              </a:rPr>
              <a:t>[50,60,70,130] cm</a:t>
            </a:r>
          </a:p>
          <a:p>
            <a:r>
              <a:rPr lang="en-US" sz="1000" i="0" dirty="0"/>
              <a:t>[50,60,120,130] cm</a:t>
            </a:r>
          </a:p>
          <a:p>
            <a:r>
              <a:rPr lang="en-US" sz="1000" i="0" dirty="0">
                <a:solidFill>
                  <a:schemeClr val="tx1"/>
                </a:solidFill>
              </a:rPr>
              <a:t>[60,70,110,120] cm</a:t>
            </a:r>
          </a:p>
          <a:p>
            <a:r>
              <a:rPr lang="en-US" sz="1000" i="0" dirty="0">
                <a:solidFill>
                  <a:srgbClr val="008000"/>
                </a:solidFill>
              </a:rPr>
              <a:t>[70,110,120,130] cm</a:t>
            </a:r>
          </a:p>
        </p:txBody>
      </p: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4419600" y="1144588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"/>
          <p:cNvGrpSpPr/>
          <p:nvPr/>
        </p:nvGrpSpPr>
        <p:grpSpPr>
          <a:xfrm>
            <a:off x="5105400" y="895350"/>
            <a:ext cx="3810000" cy="5657850"/>
            <a:chOff x="284163" y="895350"/>
            <a:chExt cx="3810000" cy="5657850"/>
          </a:xfrm>
        </p:grpSpPr>
        <p:sp>
          <p:nvSpPr>
            <p:cNvPr id="33795" name="Text Box 17"/>
            <p:cNvSpPr txBox="1">
              <a:spLocks noChangeArrowheads="1"/>
            </p:cNvSpPr>
            <p:nvPr/>
          </p:nvSpPr>
          <p:spPr bwMode="auto">
            <a:xfrm>
              <a:off x="284163" y="1282700"/>
              <a:ext cx="3810000" cy="2159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</a:rPr>
                <a:t>Torque Profiles From 6 Different NB Sources</a:t>
              </a:r>
            </a:p>
          </p:txBody>
        </p:sp>
        <p:sp>
          <p:nvSpPr>
            <p:cNvPr id="33796" name="Text Box 18"/>
            <p:cNvSpPr txBox="1">
              <a:spLocks noChangeArrowheads="1"/>
            </p:cNvSpPr>
            <p:nvPr/>
          </p:nvSpPr>
          <p:spPr bwMode="auto">
            <a:xfrm>
              <a:off x="787400" y="2589213"/>
              <a:ext cx="7683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4625" indent="-174625">
                <a:lnSpc>
                  <a:spcPct val="70000"/>
                </a:lnSpc>
              </a:pPr>
              <a:r>
                <a:rPr lang="en-US"/>
                <a:t>Neutral 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Beams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(TRANSP)</a:t>
              </a:r>
            </a:p>
          </p:txBody>
        </p:sp>
        <p:sp>
          <p:nvSpPr>
            <p:cNvPr id="33797" name="TextBox 10"/>
            <p:cNvSpPr txBox="1">
              <a:spLocks noChangeArrowheads="1"/>
            </p:cNvSpPr>
            <p:nvPr/>
          </p:nvSpPr>
          <p:spPr bwMode="auto">
            <a:xfrm>
              <a:off x="685800" y="895350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2000" i="0">
                  <a:solidFill>
                    <a:srgbClr val="FF0000"/>
                  </a:solidFill>
                </a:rPr>
                <a:t>Rotation Profile Actuators</a:t>
              </a:r>
            </a:p>
          </p:txBody>
        </p:sp>
        <p:pic>
          <p:nvPicPr>
            <p:cNvPr id="33798" name="Picture 24" descr="Screen shot 2012-04-09 at 1.44.52 PM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238" y="1550988"/>
              <a:ext cx="2632075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25" descr="Screen shot 2012-04-09 at 1.47.52 PM.png"/>
            <p:cNvPicPr>
              <a:picLocks noChangeAspect="1"/>
            </p:cNvPicPr>
            <p:nvPr/>
          </p:nvPicPr>
          <p:blipFill>
            <a:blip r:embed="rId5" cstate="print"/>
            <a:srcRect l="2895" b="4422"/>
            <a:stretch>
              <a:fillRect/>
            </a:stretch>
          </p:blipFill>
          <p:spPr bwMode="auto">
            <a:xfrm>
              <a:off x="549275" y="4267200"/>
              <a:ext cx="3186113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Box 32"/>
            <p:cNvSpPr txBox="1">
              <a:spLocks noChangeArrowheads="1"/>
            </p:cNvSpPr>
            <p:nvPr/>
          </p:nvSpPr>
          <p:spPr bwMode="auto">
            <a:xfrm>
              <a:off x="2016125" y="1611313"/>
              <a:ext cx="114776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>
                  <a:solidFill>
                    <a:srgbClr val="A14796"/>
                  </a:solidFill>
                </a:rPr>
                <a:t>Largest R</a:t>
              </a:r>
              <a:r>
                <a:rPr lang="en-US" sz="1300" baseline="-25000">
                  <a:solidFill>
                    <a:srgbClr val="A14796"/>
                  </a:solidFill>
                </a:rPr>
                <a:t>tan</a:t>
              </a:r>
              <a:endParaRPr lang="en-US" sz="1300">
                <a:solidFill>
                  <a:srgbClr val="A14796"/>
                </a:solidFill>
              </a:endParaRPr>
            </a:p>
          </p:txBody>
        </p:sp>
        <p:sp>
          <p:nvSpPr>
            <p:cNvPr id="33801" name="TextBox 33"/>
            <p:cNvSpPr txBox="1">
              <a:spLocks noChangeArrowheads="1"/>
            </p:cNvSpPr>
            <p:nvPr/>
          </p:nvSpPr>
          <p:spPr bwMode="auto">
            <a:xfrm>
              <a:off x="1714500" y="3225800"/>
              <a:ext cx="123031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>
                  <a:solidFill>
                    <a:srgbClr val="FF0000"/>
                  </a:solidFill>
                </a:rPr>
                <a:t>Smallest R</a:t>
              </a:r>
              <a:r>
                <a:rPr lang="en-US" sz="1300" baseline="-25000">
                  <a:solidFill>
                    <a:srgbClr val="FF0000"/>
                  </a:solidFill>
                </a:rPr>
                <a:t>tan</a:t>
              </a:r>
              <a:endParaRPr lang="en-US" sz="1300">
                <a:solidFill>
                  <a:srgbClr val="FF0000"/>
                </a:solidFill>
              </a:endParaRPr>
            </a:p>
          </p:txBody>
        </p:sp>
        <p:cxnSp>
          <p:nvCxnSpPr>
            <p:cNvPr id="33802" name="Straight Connector 35"/>
            <p:cNvCxnSpPr>
              <a:cxnSpLocks noChangeShapeType="1"/>
            </p:cNvCxnSpPr>
            <p:nvPr/>
          </p:nvCxnSpPr>
          <p:spPr bwMode="auto">
            <a:xfrm rot="16200000" flipV="1">
              <a:off x="1951038" y="3022600"/>
              <a:ext cx="336550" cy="698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3803" name="Straight Connector 36"/>
            <p:cNvCxnSpPr>
              <a:cxnSpLocks noChangeShapeType="1"/>
            </p:cNvCxnSpPr>
            <p:nvPr/>
          </p:nvCxnSpPr>
          <p:spPr bwMode="auto">
            <a:xfrm rot="5400000">
              <a:off x="2413794" y="1928019"/>
              <a:ext cx="212725" cy="39687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  <p:sp>
          <p:nvSpPr>
            <p:cNvPr id="33804" name="TextBox 18"/>
            <p:cNvSpPr txBox="1">
              <a:spLocks noChangeArrowheads="1"/>
            </p:cNvSpPr>
            <p:nvPr/>
          </p:nvSpPr>
          <p:spPr bwMode="auto">
            <a:xfrm>
              <a:off x="630238" y="6249988"/>
              <a:ext cx="1243012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b="0" i="0">
                  <a:solidFill>
                    <a:srgbClr val="000000"/>
                  </a:solidFill>
                </a:rPr>
                <a:t>Zhu, et al., PRL</a:t>
              </a:r>
            </a:p>
          </p:txBody>
        </p:sp>
        <p:sp>
          <p:nvSpPr>
            <p:cNvPr id="33805" name="Text Box 17"/>
            <p:cNvSpPr txBox="1">
              <a:spLocks noChangeArrowheads="1"/>
            </p:cNvSpPr>
            <p:nvPr/>
          </p:nvSpPr>
          <p:spPr bwMode="auto">
            <a:xfrm>
              <a:off x="1670050" y="4435475"/>
              <a:ext cx="1316038" cy="2159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chemeClr val="tx1"/>
                  </a:solidFill>
                </a:rPr>
                <a:t>(n=3)</a:t>
              </a:r>
            </a:p>
          </p:txBody>
        </p:sp>
        <p:sp>
          <p:nvSpPr>
            <p:cNvPr id="33819" name="Text Box 17"/>
            <p:cNvSpPr txBox="1">
              <a:spLocks noChangeArrowheads="1"/>
            </p:cNvSpPr>
            <p:nvPr/>
          </p:nvSpPr>
          <p:spPr bwMode="auto">
            <a:xfrm>
              <a:off x="803275" y="4038600"/>
              <a:ext cx="3159125" cy="3447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i="0" dirty="0">
                  <a:solidFill>
                    <a:schemeClr val="tx1"/>
                  </a:solidFill>
                </a:rPr>
                <a:t>Measured and Calculated Torque Profiles from 3D Fields</a:t>
              </a:r>
            </a:p>
          </p:txBody>
        </p:sp>
      </p:grpSp>
      <p:sp>
        <p:nvSpPr>
          <p:cNvPr id="2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Free-boundary TRANSP now being used routinely </a:t>
            </a:r>
            <a:br>
              <a:rPr lang="en-US" dirty="0" smtClean="0"/>
            </a:br>
            <a:r>
              <a:rPr lang="en-US" dirty="0" smtClean="0"/>
              <a:t>to model NSTX-U non-inductive ramp-up (+ other scenarios)</a:t>
            </a:r>
            <a:endParaRPr lang="en-US" dirty="0"/>
          </a:p>
        </p:txBody>
      </p:sp>
      <p:pic>
        <p:nvPicPr>
          <p:cNvPr id="10" name="Picture 9" descr="Screen shot 2014-06-05 at 4.55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706" y="1828800"/>
            <a:ext cx="2543894" cy="4634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67200" y="2133600"/>
            <a:ext cx="2360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tx1"/>
                </a:solidFill>
              </a:rPr>
              <a:t>ISOLVER </a:t>
            </a:r>
            <a:r>
              <a:rPr lang="en-US" sz="1800" b="0" i="0" dirty="0" err="1" smtClean="0">
                <a:solidFill>
                  <a:schemeClr val="tx1"/>
                </a:solidFill>
              </a:rPr>
              <a:t>equilbrium</a:t>
            </a:r>
            <a:r>
              <a:rPr lang="en-US" sz="1800" b="0" i="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800" b="0" i="0" dirty="0" smtClean="0">
                <a:solidFill>
                  <a:schemeClr val="tx1"/>
                </a:solidFill>
              </a:rPr>
              <a:t>t = 3.5s</a:t>
            </a:r>
          </a:p>
          <a:p>
            <a:r>
              <a:rPr lang="en-US" sz="1800" b="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b="0" i="0" dirty="0" smtClean="0">
                <a:solidFill>
                  <a:schemeClr val="tx1"/>
                </a:solidFill>
              </a:rPr>
              <a:t>~2.50</a:t>
            </a:r>
          </a:p>
          <a:p>
            <a:r>
              <a:rPr lang="en-US" sz="1800" b="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0" dirty="0" smtClean="0">
                <a:solidFill>
                  <a:schemeClr val="tx1"/>
                </a:solidFill>
              </a:rPr>
              <a:t>~0.75</a:t>
            </a:r>
            <a:endParaRPr lang="en-US" sz="1800" b="0" i="0" dirty="0">
              <a:solidFill>
                <a:schemeClr val="tx1"/>
              </a:solidFill>
            </a:endParaRP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304800" y="5651389"/>
            <a:ext cx="5791200" cy="82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/>
          <a:p>
            <a:pPr marL="114300" indent="-114300">
              <a:lnSpc>
                <a:spcPct val="6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HHFW used at t &lt; 0.5 to ramp to ~400kA and heat target plasma</a:t>
            </a:r>
          </a:p>
          <a:p>
            <a:pPr marL="114300" indent="-114300">
              <a:lnSpc>
                <a:spcPct val="6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Final state: </a:t>
            </a:r>
            <a:r>
              <a:rPr lang="en-US" sz="1400" b="0" i="0" dirty="0" err="1" smtClean="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sz="1400" b="0" i="0" baseline="-25000" dirty="0" err="1" smtClean="0">
                <a:solidFill>
                  <a:schemeClr val="tx1"/>
                </a:solidFill>
                <a:latin typeface="Arial" charset="0"/>
              </a:rPr>
              <a:t>e,lin</a:t>
            </a:r>
            <a:r>
              <a:rPr lang="en-US" sz="1400" b="0" i="0" baseline="-25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= 8x10</a:t>
            </a:r>
            <a:r>
              <a:rPr lang="en-US" sz="1400" b="0" i="0" baseline="30000" dirty="0" smtClean="0">
                <a:solidFill>
                  <a:schemeClr val="tx1"/>
                </a:solidFill>
                <a:latin typeface="Arial" charset="0"/>
              </a:rPr>
              <a:t>19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 m</a:t>
            </a:r>
            <a:r>
              <a:rPr lang="en-US" sz="1400" b="0" i="0" baseline="30000" dirty="0" smtClean="0">
                <a:solidFill>
                  <a:schemeClr val="tx1"/>
                </a:solidFill>
                <a:latin typeface="Arial" charset="0"/>
              </a:rPr>
              <a:t>-2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 ~900kA non-inductive, ~60% bootstrap</a:t>
            </a:r>
          </a:p>
          <a:p>
            <a:pPr marL="114300" indent="-114300">
              <a:lnSpc>
                <a:spcPct val="6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400" b="0" i="0" baseline="-25000" dirty="0" smtClean="0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~7%, </a:t>
            </a:r>
            <a:r>
              <a:rPr lang="en-US" sz="1400" b="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400" b="0" i="0" baseline="-25000" dirty="0" smtClean="0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~6%, </a:t>
            </a:r>
            <a:r>
              <a:rPr lang="en-US" sz="1400" b="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400" b="0" i="0" baseline="-25000" dirty="0" err="1" smtClean="0">
                <a:solidFill>
                  <a:schemeClr val="tx1"/>
                </a:solidFill>
                <a:latin typeface="Arial" charset="0"/>
              </a:rPr>
              <a:t>FAST</a:t>
            </a:r>
            <a:r>
              <a:rPr lang="en-US" sz="1400" b="0" i="0" baseline="-25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/ </a:t>
            </a:r>
            <a:r>
              <a:rPr lang="en-US" sz="1400" b="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400" b="0" i="0" baseline="-25000" dirty="0" smtClean="0">
                <a:solidFill>
                  <a:schemeClr val="tx1"/>
                </a:solidFill>
                <a:latin typeface="Arial" charset="0"/>
              </a:rPr>
              <a:t>TOT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~0.25-0.35, H</a:t>
            </a:r>
            <a:r>
              <a:rPr lang="en-US" sz="1400" b="0" i="0" baseline="-25000" dirty="0" smtClean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~1.2 (</a:t>
            </a:r>
            <a:r>
              <a:rPr lang="en-US" sz="1400" b="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1400" b="0" i="0" baseline="-25000" dirty="0" smtClean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en-US" sz="1400" b="0" i="0" dirty="0" smtClean="0">
                <a:solidFill>
                  <a:schemeClr val="tx1"/>
                </a:solidFill>
                <a:latin typeface="Arial" charset="0"/>
              </a:rPr>
              <a:t>~70ms)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9144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kern="0" dirty="0" smtClean="0">
                <a:solidFill>
                  <a:schemeClr val="tx1"/>
                </a:solidFill>
              </a:rPr>
              <a:t>First ramp-up modelling with </a:t>
            </a:r>
            <a:r>
              <a:rPr lang="en-US" sz="2000" b="0" i="0" kern="0" dirty="0">
                <a:solidFill>
                  <a:schemeClr val="tx1"/>
                </a:solidFill>
              </a:rPr>
              <a:t>self-consistent NBI</a:t>
            </a:r>
            <a:r>
              <a:rPr lang="en-US" sz="2000" b="0" i="0" kern="0" dirty="0" smtClean="0">
                <a:solidFill>
                  <a:schemeClr val="tx1"/>
                </a:solidFill>
              </a:rPr>
              <a:t> </a:t>
            </a:r>
            <a:r>
              <a:rPr lang="en-US" sz="2000" b="0" i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i="0" kern="0" dirty="0" smtClean="0">
                <a:solidFill>
                  <a:srgbClr val="FF0000"/>
                </a:solidFill>
              </a:rPr>
              <a:t>2</a:t>
            </a:r>
            <a:r>
              <a:rPr lang="en-US" sz="2000" i="0" kern="0" baseline="30000" dirty="0" smtClean="0">
                <a:solidFill>
                  <a:srgbClr val="FF0000"/>
                </a:solidFill>
              </a:rPr>
              <a:t>nd</a:t>
            </a:r>
            <a:r>
              <a:rPr lang="en-US" sz="2000" i="0" kern="0" dirty="0" smtClean="0">
                <a:solidFill>
                  <a:srgbClr val="FF0000"/>
                </a:solidFill>
              </a:rPr>
              <a:t> NB line can ramp-up current from HHFW-heated plasma and sustain stationary 900kA</a:t>
            </a:r>
            <a:endParaRPr lang="en-US" sz="2000" i="0" kern="0" dirty="0">
              <a:solidFill>
                <a:srgbClr val="FF0000"/>
              </a:solidFill>
            </a:endParaRPr>
          </a:p>
        </p:txBody>
      </p:sp>
      <p:pic>
        <p:nvPicPr>
          <p:cNvPr id="4206" name="Picture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52600"/>
            <a:ext cx="40481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/>
          <a:stretch>
            <a:fillRect/>
          </a:stretch>
        </p:blipFill>
        <p:spPr bwMode="auto">
          <a:xfrm>
            <a:off x="87313" y="1087438"/>
            <a:ext cx="5103812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TRANSP used for simulating toroidal rotation control </a:t>
            </a:r>
            <a:br>
              <a:rPr lang="en-US" altLang="en-US" dirty="0" smtClean="0"/>
            </a:br>
            <a:r>
              <a:rPr lang="en-US" altLang="en-US" dirty="0" smtClean="0"/>
              <a:t>using NBI and magnetic braking (NTV) as actuators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b="8154"/>
          <a:stretch>
            <a:fillRect/>
          </a:stretch>
        </p:blipFill>
        <p:spPr bwMode="auto">
          <a:xfrm>
            <a:off x="5554663" y="1209675"/>
            <a:ext cx="33051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32388" y="919163"/>
            <a:ext cx="396081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i="0" u="sng" kern="0" dirty="0">
                <a:solidFill>
                  <a:srgbClr val="66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3D coil current and NBI power (actuators)</a:t>
            </a:r>
            <a:endParaRPr lang="en-US" sz="1600" b="0" i="0" dirty="0">
              <a:solidFill>
                <a:srgbClr val="66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b="5141"/>
          <a:stretch>
            <a:fillRect/>
          </a:stretch>
        </p:blipFill>
        <p:spPr bwMode="auto">
          <a:xfrm>
            <a:off x="5554663" y="3951288"/>
            <a:ext cx="34004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9"/>
          <p:cNvSpPr txBox="1">
            <a:spLocks noChangeArrowheads="1"/>
          </p:cNvSpPr>
          <p:nvPr/>
        </p:nvSpPr>
        <p:spPr bwMode="auto">
          <a:xfrm>
            <a:off x="900113" y="5102225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0" i="0">
                <a:solidFill>
                  <a:schemeClr val="tx1"/>
                </a:solidFill>
              </a:rPr>
              <a:t>t (s)</a:t>
            </a:r>
          </a:p>
        </p:txBody>
      </p:sp>
      <p:sp>
        <p:nvSpPr>
          <p:cNvPr id="53255" name="Rectangle 3"/>
          <p:cNvSpPr>
            <a:spLocks noChangeArrowheads="1"/>
          </p:cNvSpPr>
          <p:nvPr/>
        </p:nvSpPr>
        <p:spPr bwMode="auto">
          <a:xfrm>
            <a:off x="3298825" y="5510213"/>
            <a:ext cx="404813" cy="185737"/>
          </a:xfrm>
          <a:prstGeom prst="rect">
            <a:avLst/>
          </a:prstGeom>
          <a:solidFill>
            <a:srgbClr val="CBCBCB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3256" name="Rectangle 12"/>
          <p:cNvSpPr>
            <a:spLocks noChangeArrowheads="1"/>
          </p:cNvSpPr>
          <p:nvPr/>
        </p:nvSpPr>
        <p:spPr bwMode="auto">
          <a:xfrm>
            <a:off x="1123950" y="5564188"/>
            <a:ext cx="406400" cy="185737"/>
          </a:xfrm>
          <a:prstGeom prst="rect">
            <a:avLst/>
          </a:prstGeom>
          <a:solidFill>
            <a:srgbClr val="CBCBCB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3257" name="Rectangle 13"/>
          <p:cNvSpPr>
            <a:spLocks noChangeArrowheads="1"/>
          </p:cNvSpPr>
          <p:nvPr/>
        </p:nvSpPr>
        <p:spPr bwMode="auto">
          <a:xfrm rot="16200000" flipV="1">
            <a:off x="-254793" y="3024981"/>
            <a:ext cx="1189038" cy="117475"/>
          </a:xfrm>
          <a:prstGeom prst="rect">
            <a:avLst/>
          </a:prstGeom>
          <a:solidFill>
            <a:srgbClr val="CBCBCB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3258" name="Content Placeholder 2"/>
          <p:cNvSpPr>
            <a:spLocks noGrp="1"/>
          </p:cNvSpPr>
          <p:nvPr>
            <p:ph idx="1"/>
          </p:nvPr>
        </p:nvSpPr>
        <p:spPr>
          <a:xfrm>
            <a:off x="92075" y="5900738"/>
            <a:ext cx="5592763" cy="577850"/>
          </a:xfrm>
        </p:spPr>
        <p:txBody>
          <a:bodyPr/>
          <a:lstStyle/>
          <a:p>
            <a:r>
              <a:rPr lang="en-US" altLang="en-US" sz="2000" smtClean="0"/>
              <a:t>This case uses pre-programmed 3D coil current and NBI feedback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91213" y="4181475"/>
            <a:ext cx="2874962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0" i="0" u="sng" kern="0" dirty="0">
                <a:solidFill>
                  <a:srgbClr val="66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Rotation evolution vs. desired</a:t>
            </a:r>
          </a:p>
          <a:p>
            <a:pPr algn="ctr">
              <a:defRPr/>
            </a:pPr>
            <a:r>
              <a:rPr lang="en-US" sz="1600" b="0" i="0" u="sng" kern="0" dirty="0">
                <a:solidFill>
                  <a:srgbClr val="66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rotation </a:t>
            </a:r>
            <a:r>
              <a:rPr lang="en-US" sz="1600" b="0" i="0" u="sng" kern="0" dirty="0" err="1">
                <a:solidFill>
                  <a:srgbClr val="66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setpoints</a:t>
            </a:r>
            <a:endParaRPr lang="en-US" sz="1600" b="0" i="0" dirty="0">
              <a:solidFill>
                <a:srgbClr val="66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60" name="TextBox 15"/>
          <p:cNvSpPr txBox="1">
            <a:spLocks noChangeArrowheads="1"/>
          </p:cNvSpPr>
          <p:nvPr/>
        </p:nvSpPr>
        <p:spPr bwMode="auto">
          <a:xfrm>
            <a:off x="5981700" y="5229225"/>
            <a:ext cx="1606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0" i="0">
                <a:solidFill>
                  <a:srgbClr val="0000FF"/>
                </a:solidFill>
              </a:rPr>
              <a:t>desired </a:t>
            </a:r>
            <a:r>
              <a:rPr lang="en-US" altLang="en-US" sz="1600" b="0" i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altLang="en-US" sz="1600" b="0" i="0" baseline="-2500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en-US" altLang="en-US" sz="1600" b="0" i="0">
                <a:solidFill>
                  <a:srgbClr val="0000FF"/>
                </a:solidFill>
              </a:rPr>
              <a:t> (#1)</a:t>
            </a:r>
          </a:p>
        </p:txBody>
      </p:sp>
      <p:sp>
        <p:nvSpPr>
          <p:cNvPr id="53261" name="TextBox 16"/>
          <p:cNvSpPr txBox="1">
            <a:spLocks noChangeArrowheads="1"/>
          </p:cNvSpPr>
          <p:nvPr/>
        </p:nvSpPr>
        <p:spPr bwMode="auto">
          <a:xfrm>
            <a:off x="6099175" y="5657850"/>
            <a:ext cx="154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0" i="0">
                <a:solidFill>
                  <a:schemeClr val="tx1"/>
                </a:solidFill>
              </a:rPr>
              <a:t>desired </a:t>
            </a:r>
            <a:r>
              <a:rPr lang="en-US" altLang="en-US" sz="1600" b="0" i="0">
                <a:solidFill>
                  <a:schemeClr val="tx1"/>
                </a:solidFill>
                <a:latin typeface="Symbol" pitchFamily="18" charset="2"/>
              </a:rPr>
              <a:t>w</a:t>
            </a:r>
            <a:r>
              <a:rPr lang="en-US" altLang="en-US" sz="1600" b="0" i="0" baseline="-2500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en-US" altLang="en-US" sz="1600" b="0" i="0">
                <a:solidFill>
                  <a:schemeClr val="tx1"/>
                </a:solidFill>
              </a:rPr>
              <a:t> (#2)</a:t>
            </a:r>
          </a:p>
        </p:txBody>
      </p:sp>
      <p:cxnSp>
        <p:nvCxnSpPr>
          <p:cNvPr id="53262" name="Straight Arrow Connector 5"/>
          <p:cNvCxnSpPr>
            <a:cxnSpLocks noChangeShapeType="1"/>
          </p:cNvCxnSpPr>
          <p:nvPr/>
        </p:nvCxnSpPr>
        <p:spPr bwMode="auto">
          <a:xfrm>
            <a:off x="7461250" y="5414963"/>
            <a:ext cx="190500" cy="9683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Straight Arrow Connector 19"/>
          <p:cNvCxnSpPr>
            <a:cxnSpLocks noChangeShapeType="1"/>
          </p:cNvCxnSpPr>
          <p:nvPr/>
        </p:nvCxnSpPr>
        <p:spPr bwMode="auto">
          <a:xfrm>
            <a:off x="7588250" y="5861050"/>
            <a:ext cx="190500" cy="9525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264" name="Group 20"/>
          <p:cNvGrpSpPr>
            <a:grpSpLocks/>
          </p:cNvGrpSpPr>
          <p:nvPr/>
        </p:nvGrpSpPr>
        <p:grpSpPr bwMode="auto">
          <a:xfrm>
            <a:off x="7605713" y="4829175"/>
            <a:ext cx="1271587" cy="314325"/>
            <a:chOff x="6477000" y="5101291"/>
            <a:chExt cx="914400" cy="313018"/>
          </a:xfrm>
        </p:grpSpPr>
        <p:cxnSp>
          <p:nvCxnSpPr>
            <p:cNvPr id="53279" name="Straight Connector 21"/>
            <p:cNvCxnSpPr>
              <a:cxnSpLocks noChangeShapeType="1"/>
            </p:cNvCxnSpPr>
            <p:nvPr/>
          </p:nvCxnSpPr>
          <p:spPr bwMode="auto">
            <a:xfrm>
              <a:off x="6477000" y="5101291"/>
              <a:ext cx="0" cy="308909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280" name="Straight Connector 22"/>
            <p:cNvCxnSpPr>
              <a:cxnSpLocks noChangeShapeType="1"/>
            </p:cNvCxnSpPr>
            <p:nvPr/>
          </p:nvCxnSpPr>
          <p:spPr bwMode="auto">
            <a:xfrm>
              <a:off x="7391400" y="5105400"/>
              <a:ext cx="0" cy="308909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281" name="Straight Connector 23"/>
            <p:cNvCxnSpPr>
              <a:cxnSpLocks noChangeShapeType="1"/>
            </p:cNvCxnSpPr>
            <p:nvPr/>
          </p:nvCxnSpPr>
          <p:spPr bwMode="auto">
            <a:xfrm>
              <a:off x="6477000" y="5255745"/>
              <a:ext cx="9144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265" name="TextBox 26"/>
          <p:cNvSpPr txBox="1">
            <a:spLocks noChangeArrowheads="1"/>
          </p:cNvSpPr>
          <p:nvPr/>
        </p:nvSpPr>
        <p:spPr bwMode="auto">
          <a:xfrm>
            <a:off x="7656513" y="4714875"/>
            <a:ext cx="115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rgbClr val="FF0000"/>
                </a:solidFill>
              </a:rPr>
              <a:t>feedback on</a:t>
            </a:r>
          </a:p>
        </p:txBody>
      </p:sp>
      <p:sp>
        <p:nvSpPr>
          <p:cNvPr id="53266" name="TextBox 27"/>
          <p:cNvSpPr txBox="1">
            <a:spLocks noChangeArrowheads="1"/>
          </p:cNvSpPr>
          <p:nvPr/>
        </p:nvSpPr>
        <p:spPr bwMode="auto">
          <a:xfrm rot="-5400000">
            <a:off x="4408488" y="4979987"/>
            <a:ext cx="199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chemeClr val="tx1"/>
                </a:solidFill>
              </a:rPr>
              <a:t>Plasma rotation (rad/s)</a:t>
            </a:r>
          </a:p>
        </p:txBody>
      </p:sp>
      <p:sp>
        <p:nvSpPr>
          <p:cNvPr id="53267" name="TextBox 28"/>
          <p:cNvSpPr txBox="1">
            <a:spLocks noChangeArrowheads="1"/>
          </p:cNvSpPr>
          <p:nvPr/>
        </p:nvSpPr>
        <p:spPr bwMode="auto">
          <a:xfrm>
            <a:off x="7691438" y="6265863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chemeClr val="tx1"/>
                </a:solidFill>
              </a:rPr>
              <a:t>t (s)</a:t>
            </a:r>
          </a:p>
        </p:txBody>
      </p:sp>
      <p:sp>
        <p:nvSpPr>
          <p:cNvPr id="53268" name="TextBox 30"/>
          <p:cNvSpPr txBox="1">
            <a:spLocks noChangeArrowheads="1"/>
          </p:cNvSpPr>
          <p:nvPr/>
        </p:nvSpPr>
        <p:spPr bwMode="auto">
          <a:xfrm>
            <a:off x="6523038" y="3684588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chemeClr val="tx1"/>
                </a:solidFill>
              </a:rPr>
              <a:t>t (s)</a:t>
            </a:r>
          </a:p>
        </p:txBody>
      </p:sp>
      <p:sp>
        <p:nvSpPr>
          <p:cNvPr id="53269" name="TextBox 31"/>
          <p:cNvSpPr txBox="1">
            <a:spLocks noChangeArrowheads="1"/>
          </p:cNvSpPr>
          <p:nvPr/>
        </p:nvSpPr>
        <p:spPr bwMode="auto">
          <a:xfrm>
            <a:off x="8255000" y="3684588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chemeClr val="tx1"/>
                </a:solidFill>
              </a:rPr>
              <a:t>t (s)</a:t>
            </a:r>
          </a:p>
        </p:txBody>
      </p:sp>
      <p:sp>
        <p:nvSpPr>
          <p:cNvPr id="53270" name="TextBox 32"/>
          <p:cNvSpPr txBox="1">
            <a:spLocks noChangeArrowheads="1"/>
          </p:cNvSpPr>
          <p:nvPr/>
        </p:nvSpPr>
        <p:spPr bwMode="auto">
          <a:xfrm rot="-5400000">
            <a:off x="4508501" y="2355850"/>
            <a:ext cx="170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chemeClr val="tx1"/>
                </a:solidFill>
              </a:rPr>
              <a:t>3D Coil Current (A)</a:t>
            </a:r>
          </a:p>
        </p:txBody>
      </p:sp>
      <p:sp>
        <p:nvSpPr>
          <p:cNvPr id="53271" name="Rectangle 17"/>
          <p:cNvSpPr>
            <a:spLocks noChangeArrowheads="1"/>
          </p:cNvSpPr>
          <p:nvPr/>
        </p:nvSpPr>
        <p:spPr bwMode="auto">
          <a:xfrm>
            <a:off x="7207250" y="2079625"/>
            <a:ext cx="185738" cy="84455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3272" name="TextBox 33"/>
          <p:cNvSpPr txBox="1">
            <a:spLocks noChangeArrowheads="1"/>
          </p:cNvSpPr>
          <p:nvPr/>
        </p:nvSpPr>
        <p:spPr bwMode="auto">
          <a:xfrm rot="-5400000">
            <a:off x="6492875" y="2309813"/>
            <a:ext cx="1508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chemeClr val="tx1"/>
                </a:solidFill>
              </a:rPr>
              <a:t>NBI power (MW)</a:t>
            </a:r>
          </a:p>
        </p:txBody>
      </p:sp>
      <p:cxnSp>
        <p:nvCxnSpPr>
          <p:cNvPr id="53273" name="Straight Connector 6"/>
          <p:cNvCxnSpPr>
            <a:cxnSpLocks noChangeShapeType="1"/>
          </p:cNvCxnSpPr>
          <p:nvPr/>
        </p:nvCxnSpPr>
        <p:spPr bwMode="auto">
          <a:xfrm>
            <a:off x="7545388" y="1304925"/>
            <a:ext cx="7286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4" name="Straight Connector 18"/>
          <p:cNvCxnSpPr>
            <a:cxnSpLocks noChangeShapeType="1"/>
          </p:cNvCxnSpPr>
          <p:nvPr/>
        </p:nvCxnSpPr>
        <p:spPr bwMode="auto">
          <a:xfrm flipV="1">
            <a:off x="8266113" y="1209675"/>
            <a:ext cx="19050" cy="2628900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5" name="TextBox 34"/>
          <p:cNvSpPr txBox="1">
            <a:spLocks noChangeArrowheads="1"/>
          </p:cNvSpPr>
          <p:nvPr/>
        </p:nvSpPr>
        <p:spPr bwMode="auto">
          <a:xfrm>
            <a:off x="7462838" y="3043238"/>
            <a:ext cx="115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b="0" i="0">
                <a:solidFill>
                  <a:srgbClr val="FF0000"/>
                </a:solidFill>
              </a:rPr>
              <a:t>feedback on</a:t>
            </a:r>
          </a:p>
        </p:txBody>
      </p:sp>
      <p:cxnSp>
        <p:nvCxnSpPr>
          <p:cNvPr id="53276" name="Straight Connector 25"/>
          <p:cNvCxnSpPr>
            <a:cxnSpLocks noChangeShapeType="1"/>
          </p:cNvCxnSpPr>
          <p:nvPr/>
        </p:nvCxnSpPr>
        <p:spPr bwMode="auto">
          <a:xfrm>
            <a:off x="8266113" y="3351213"/>
            <a:ext cx="5000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7" name="TextBox 8"/>
          <p:cNvSpPr txBox="1">
            <a:spLocks noChangeArrowheads="1"/>
          </p:cNvSpPr>
          <p:nvPr/>
        </p:nvSpPr>
        <p:spPr bwMode="auto">
          <a:xfrm rot="-5400000">
            <a:off x="-1039813" y="3338513"/>
            <a:ext cx="251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0" i="0">
                <a:solidFill>
                  <a:schemeClr val="tx1"/>
                </a:solidFill>
              </a:rPr>
              <a:t>Plasma rotation (rad/s)</a:t>
            </a:r>
          </a:p>
        </p:txBody>
      </p:sp>
      <p:sp>
        <p:nvSpPr>
          <p:cNvPr id="53278" name="TextBox 10"/>
          <p:cNvSpPr txBox="1">
            <a:spLocks noChangeArrowheads="1"/>
          </p:cNvSpPr>
          <p:nvPr/>
        </p:nvSpPr>
        <p:spPr bwMode="auto">
          <a:xfrm rot="-1247098">
            <a:off x="2921000" y="5184775"/>
            <a:ext cx="2043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0" i="0">
                <a:solidFill>
                  <a:schemeClr val="tx1"/>
                </a:solidFill>
              </a:rPr>
              <a:t>Normalized radius</a:t>
            </a:r>
          </a:p>
        </p:txBody>
      </p:sp>
      <p:sp>
        <p:nvSpPr>
          <p:cNvPr id="3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Advanced Scenarios and Control Research Plans for FY2015-17:</a:t>
            </a:r>
            <a:br>
              <a:rPr lang="en-US" sz="1800" u="sng" dirty="0" smtClean="0"/>
            </a:br>
            <a:r>
              <a:rPr lang="en-US" sz="2000" dirty="0" smtClean="0"/>
              <a:t>Implement advanced controls, explore high non-inductive &amp; 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scenarios</a:t>
            </a:r>
            <a:endParaRPr lang="en-US" sz="1800" u="sng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86400"/>
          </a:xfrm>
        </p:spPr>
        <p:txBody>
          <a:bodyPr/>
          <a:lstStyle/>
          <a:p>
            <a:pPr>
              <a:defRPr/>
            </a:pPr>
            <a:r>
              <a:rPr lang="en-US" b="1" u="sng" dirty="0" smtClean="0"/>
              <a:t>FY15</a:t>
            </a:r>
            <a:r>
              <a:rPr lang="en-US" b="1" dirty="0" smtClean="0"/>
              <a:t>: </a:t>
            </a:r>
            <a:r>
              <a:rPr lang="en-US" dirty="0" smtClean="0"/>
              <a:t>Re-establish NSTX-U control and plasma scenarios</a:t>
            </a:r>
          </a:p>
          <a:p>
            <a:pPr lvl="1">
              <a:defRPr/>
            </a:pPr>
            <a:r>
              <a:rPr lang="en-US" dirty="0" smtClean="0"/>
              <a:t>Vertical/shape control, NBI beta feedback control, EF/RWM control</a:t>
            </a:r>
          </a:p>
          <a:p>
            <a:pPr>
              <a:lnSpc>
                <a:spcPct val="80000"/>
              </a:lnSpc>
              <a:defRPr/>
            </a:pPr>
            <a:endParaRPr lang="en-US" sz="1000" dirty="0" smtClean="0"/>
          </a:p>
          <a:p>
            <a:pPr marL="749300" indent="-341313">
              <a:lnSpc>
                <a:spcPct val="80000"/>
              </a:lnSpc>
              <a:defRPr/>
            </a:pPr>
            <a:r>
              <a:rPr lang="en-US" dirty="0" smtClean="0"/>
              <a:t>Assess new 2</a:t>
            </a:r>
            <a:r>
              <a:rPr lang="en-US" baseline="30000" dirty="0" smtClean="0"/>
              <a:t>nd</a:t>
            </a:r>
            <a:r>
              <a:rPr lang="en-US" dirty="0" smtClean="0"/>
              <a:t> NBI current-drive vs. R</a:t>
            </a:r>
            <a:r>
              <a:rPr lang="en-US" baseline="-25000" dirty="0" smtClean="0"/>
              <a:t>TAN</a:t>
            </a:r>
            <a:r>
              <a:rPr lang="en-US" dirty="0" smtClean="0"/>
              <a:t>, n</a:t>
            </a:r>
            <a:r>
              <a:rPr lang="en-US" baseline="-25000" dirty="0" smtClean="0"/>
              <a:t>e</a:t>
            </a:r>
            <a:r>
              <a:rPr lang="en-US" dirty="0" smtClean="0"/>
              <a:t>, outer gap</a:t>
            </a:r>
          </a:p>
          <a:p>
            <a:pPr marL="1035050" lvl="1" indent="-341313">
              <a:lnSpc>
                <a:spcPct val="80000"/>
              </a:lnSpc>
              <a:defRPr/>
            </a:pPr>
            <a:r>
              <a:rPr lang="en-US" dirty="0" smtClean="0"/>
              <a:t>Push toward 100% non-inductive at higher B</a:t>
            </a:r>
            <a:r>
              <a:rPr lang="en-US" baseline="-25000" dirty="0" smtClean="0"/>
              <a:t>T</a:t>
            </a:r>
            <a:r>
              <a:rPr lang="en-US" dirty="0" smtClean="0"/>
              <a:t>, P</a:t>
            </a:r>
            <a:r>
              <a:rPr lang="en-US" baseline="-25000" dirty="0" smtClean="0"/>
              <a:t>NBI</a:t>
            </a:r>
          </a:p>
          <a:p>
            <a:pPr marL="1035050" lvl="1" indent="-341313">
              <a:lnSpc>
                <a:spcPct val="80000"/>
              </a:lnSpc>
              <a:defRPr/>
            </a:pPr>
            <a:r>
              <a:rPr lang="en-US" dirty="0"/>
              <a:t>Quantify impact of broadened J(r</a:t>
            </a:r>
            <a:r>
              <a:rPr lang="en-US" dirty="0" smtClean="0"/>
              <a:t>), </a:t>
            </a:r>
            <a:r>
              <a:rPr lang="en-US" dirty="0"/>
              <a:t>p(r) on </a:t>
            </a:r>
            <a:r>
              <a:rPr lang="en-US" dirty="0" smtClean="0"/>
              <a:t>confinement</a:t>
            </a:r>
            <a:r>
              <a:rPr lang="en-US" dirty="0"/>
              <a:t>, </a:t>
            </a:r>
            <a:r>
              <a:rPr lang="en-US" dirty="0" smtClean="0"/>
              <a:t>stability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marL="749300" indent="-341313">
              <a:defRPr/>
            </a:pPr>
            <a:r>
              <a:rPr lang="en-US" dirty="0" smtClean="0"/>
              <a:t>Explore scenarios (</a:t>
            </a:r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, l</a:t>
            </a:r>
            <a:r>
              <a:rPr lang="en-US" baseline="-25000" dirty="0" smtClean="0"/>
              <a:t>i</a:t>
            </a:r>
            <a:r>
              <a:rPr lang="en-US" dirty="0" smtClean="0"/>
              <a:t>, MHD) at up to 60% higher I</a:t>
            </a:r>
            <a:r>
              <a:rPr lang="en-US" baseline="-25000" dirty="0" smtClean="0"/>
              <a:t>P</a:t>
            </a:r>
            <a:r>
              <a:rPr lang="en-US" dirty="0" smtClean="0"/>
              <a:t>, B</a:t>
            </a:r>
            <a:r>
              <a:rPr lang="en-US" baseline="-25000" dirty="0" smtClean="0"/>
              <a:t>T</a:t>
            </a:r>
          </a:p>
          <a:p>
            <a:pPr>
              <a:lnSpc>
                <a:spcPct val="80000"/>
              </a:lnSpc>
              <a:defRPr/>
            </a:pPr>
            <a:endParaRPr lang="en-US" sz="400" dirty="0" smtClean="0"/>
          </a:p>
          <a:p>
            <a:pPr>
              <a:lnSpc>
                <a:spcPct val="80000"/>
              </a:lnSpc>
              <a:defRPr/>
            </a:pPr>
            <a:endParaRPr lang="en-US" sz="1000" dirty="0" smtClean="0"/>
          </a:p>
          <a:p>
            <a:pPr>
              <a:lnSpc>
                <a:spcPct val="80000"/>
              </a:lnSpc>
              <a:defRPr/>
            </a:pPr>
            <a:r>
              <a:rPr lang="en-US" b="1" u="sng" dirty="0" smtClean="0"/>
              <a:t>FY16</a:t>
            </a:r>
            <a:r>
              <a:rPr lang="en-US" b="1" dirty="0" smtClean="0"/>
              <a:t>: </a:t>
            </a:r>
            <a:r>
              <a:rPr lang="en-US" dirty="0" smtClean="0"/>
              <a:t>Explore </a:t>
            </a:r>
            <a:r>
              <a:rPr lang="en-US" dirty="0"/>
              <a:t>scenarios </a:t>
            </a:r>
            <a:r>
              <a:rPr lang="en-US" dirty="0" smtClean="0"/>
              <a:t>at full I</a:t>
            </a:r>
            <a:r>
              <a:rPr lang="en-US" baseline="-25000" dirty="0" smtClean="0"/>
              <a:t>P</a:t>
            </a:r>
            <a:r>
              <a:rPr lang="en-US" dirty="0" smtClean="0"/>
              <a:t> and B</a:t>
            </a:r>
            <a:r>
              <a:rPr lang="en-US" baseline="-25000" dirty="0" smtClean="0"/>
              <a:t>T</a:t>
            </a:r>
            <a:r>
              <a:rPr lang="en-US" dirty="0" smtClean="0"/>
              <a:t> capability of NSTX-U</a:t>
            </a:r>
            <a:endParaRPr lang="en-US" baseline="-25000" dirty="0"/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Goal:  Access 100% non-inductive, test small I</a:t>
            </a:r>
            <a:r>
              <a:rPr lang="en-US" baseline="-25000" dirty="0" smtClean="0"/>
              <a:t>P</a:t>
            </a:r>
            <a:r>
              <a:rPr lang="en-US" dirty="0" smtClean="0"/>
              <a:t> overdrive</a:t>
            </a:r>
          </a:p>
          <a:p>
            <a:pPr lvl="1">
              <a:lnSpc>
                <a:spcPct val="80000"/>
              </a:lnSpc>
              <a:defRPr/>
            </a:pPr>
            <a:endParaRPr lang="en-US" sz="800" dirty="0"/>
          </a:p>
          <a:p>
            <a:pPr>
              <a:lnSpc>
                <a:spcPct val="80000"/>
              </a:lnSpc>
              <a:defRPr/>
            </a:pPr>
            <a:r>
              <a:rPr lang="en-US" b="1" u="sng" dirty="0" smtClean="0"/>
              <a:t>FY17</a:t>
            </a:r>
            <a:r>
              <a:rPr lang="en-US" b="1" dirty="0"/>
              <a:t>: </a:t>
            </a:r>
            <a:r>
              <a:rPr lang="en-US" dirty="0"/>
              <a:t>Control of current and rotation profiles to improve global stability limits and extend high performance operation</a:t>
            </a:r>
          </a:p>
          <a:p>
            <a:pPr>
              <a:lnSpc>
                <a:spcPct val="80000"/>
              </a:lnSpc>
              <a:defRPr/>
            </a:pPr>
            <a:endParaRPr lang="en-US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91400" y="3925294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2633990"/>
            <a:ext cx="6858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JRT-2015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0" y="10668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1197" y="47244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29200"/>
            <a:ext cx="1350397" cy="144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7" y="5060110"/>
            <a:ext cx="1332470" cy="14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7" y="5067220"/>
            <a:ext cx="2345115" cy="14097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70" y="5051622"/>
            <a:ext cx="1413227" cy="140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11114"/>
            <a:ext cx="9144000" cy="903287"/>
          </a:xfrm>
        </p:spPr>
        <p:txBody>
          <a:bodyPr/>
          <a:lstStyle/>
          <a:p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Plasma initiation with small or no transformer is unique </a:t>
            </a:r>
            <a:b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challenge for ST-based Fusion Nuclear Science Facility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5181600"/>
            <a:ext cx="9067800" cy="1143000"/>
          </a:xfrm>
        </p:spPr>
        <p:txBody>
          <a:bodyPr/>
          <a:lstStyle/>
          <a:p>
            <a:pPr marL="231748" indent="-231748">
              <a:defRPr/>
            </a:pPr>
            <a:r>
              <a:rPr lang="en-US" sz="2000" b="1" dirty="0" smtClean="0"/>
              <a:t>NSTX-U 5 year plan goal:</a:t>
            </a:r>
          </a:p>
          <a:p>
            <a:pPr marL="631751" lvl="1" indent="-231748">
              <a:defRPr/>
            </a:pPr>
            <a:r>
              <a:rPr lang="en-US" dirty="0" smtClean="0"/>
              <a:t>Generate ~0.4MA closed-flux start-up current with </a:t>
            </a:r>
            <a:r>
              <a:rPr lang="en-US" dirty="0" err="1" smtClean="0"/>
              <a:t>helicity</a:t>
            </a:r>
            <a:r>
              <a:rPr lang="en-US" dirty="0" smtClean="0"/>
              <a:t> injection</a:t>
            </a:r>
          </a:p>
          <a:p>
            <a:pPr marL="631751" lvl="1" indent="-231748">
              <a:defRPr/>
            </a:pPr>
            <a:r>
              <a:rPr lang="en-US" dirty="0" smtClean="0"/>
              <a:t>Heat CHI with ECH and/or fast wave, ramp 0.4MA to 0.8-1MA with NBI</a:t>
            </a:r>
          </a:p>
          <a:p>
            <a:pPr>
              <a:buFont typeface="Arial" pitchFamily="34" charset="0"/>
              <a:buNone/>
              <a:defRPr/>
            </a:pPr>
            <a:endParaRPr lang="en-US" sz="2000" b="1" dirty="0" smtClean="0"/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51026"/>
            <a:ext cx="20574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381000" y="1371600"/>
            <a:ext cx="2209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/>
              <a:t>ST-FNSF has no/small central solenoid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BF7E5-5F05-4F35-8777-97D2D16D80B7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9" y="1676400"/>
            <a:ext cx="4747437" cy="3581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4928" y="1143000"/>
            <a:ext cx="371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accent2"/>
                </a:solidFill>
              </a:rPr>
              <a:t>NSTX-U Non-Inductive Strategy:</a:t>
            </a:r>
            <a:endParaRPr lang="en-US" sz="1800" i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en-US" dirty="0" smtClean="0"/>
              <a:t>TSC code successfully used to interpret NSTX, </a:t>
            </a:r>
            <a:br>
              <a:rPr lang="en-US" altLang="en-US" dirty="0" smtClean="0"/>
            </a:br>
            <a:r>
              <a:rPr lang="en-US" altLang="en-US" dirty="0" smtClean="0"/>
              <a:t>now using to optimize NSTX-U coil currents for CHI operation</a:t>
            </a:r>
            <a:endParaRPr lang="en-US" altLang="en-US" sz="1800" dirty="0" smtClean="0"/>
          </a:p>
        </p:txBody>
      </p:sp>
      <p:cxnSp>
        <p:nvCxnSpPr>
          <p:cNvPr id="30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962400"/>
            <a:ext cx="5774436" cy="2487168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76200" y="1178278"/>
            <a:ext cx="5486399" cy="232692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indent="-227013">
              <a:buClr>
                <a:srgbClr val="010000"/>
              </a:buClr>
            </a:pPr>
            <a:r>
              <a:rPr lang="en-US" altLang="en-US" sz="2000" i="0" dirty="0" smtClean="0"/>
              <a:t>Favorable PF coil current evolution for NSTX-U transient CHI identified:</a:t>
            </a:r>
          </a:p>
          <a:p>
            <a:pPr marL="460375" lvl="1" indent="-233363">
              <a:buClr>
                <a:srgbClr val="010000"/>
              </a:buClr>
            </a:pPr>
            <a:r>
              <a:rPr lang="en-US" altLang="en-US" sz="1800" b="0" i="0" dirty="0" smtClean="0">
                <a:solidFill>
                  <a:schemeClr val="accent2"/>
                </a:solidFill>
              </a:rPr>
              <a:t>Initiate CHI with PF1C injector coil</a:t>
            </a:r>
          </a:p>
          <a:p>
            <a:pPr marL="460375" lvl="1" indent="-233363">
              <a:buClr>
                <a:srgbClr val="010000"/>
              </a:buClr>
            </a:pPr>
            <a:r>
              <a:rPr lang="en-US" altLang="en-US" sz="1800" b="0" i="0" dirty="0" smtClean="0">
                <a:solidFill>
                  <a:schemeClr val="accent2"/>
                </a:solidFill>
              </a:rPr>
              <a:t>Grow CHI plasma into magnetic well</a:t>
            </a:r>
          </a:p>
          <a:p>
            <a:pPr marL="460375" lvl="1" indent="-233363">
              <a:buClr>
                <a:srgbClr val="010000"/>
              </a:buClr>
            </a:pPr>
            <a:r>
              <a:rPr lang="en-US" altLang="en-US" sz="1800" b="0" i="0" dirty="0" smtClean="0">
                <a:solidFill>
                  <a:schemeClr val="accent2"/>
                </a:solidFill>
              </a:rPr>
              <a:t>Provide buffer flux with PF1CU (absorber coil</a:t>
            </a:r>
            <a:r>
              <a:rPr lang="en-US" altLang="en-US" sz="1800" b="0" i="0" dirty="0"/>
              <a:t>)</a:t>
            </a:r>
            <a:endParaRPr lang="en-US" altLang="en-US" sz="1800" b="0" i="0" dirty="0" smtClean="0">
              <a:solidFill>
                <a:schemeClr val="accent2"/>
              </a:solidFill>
            </a:endParaRPr>
          </a:p>
          <a:p>
            <a:pPr marL="460375" lvl="1" indent="-233363">
              <a:buClr>
                <a:srgbClr val="010000"/>
              </a:buClr>
            </a:pPr>
            <a:r>
              <a:rPr lang="en-US" altLang="en-US" sz="1800" b="0" i="0" dirty="0" smtClean="0">
                <a:solidFill>
                  <a:schemeClr val="accent2"/>
                </a:solidFill>
              </a:rPr>
              <a:t>PF1AL, PF2L, PF3L adjusted as needed to reduce/optimize injector currents</a:t>
            </a:r>
          </a:p>
          <a:p>
            <a:pPr marL="914400" lvl="2" indent="0">
              <a:buClr>
                <a:srgbClr val="010000"/>
              </a:buClr>
              <a:buFontTx/>
              <a:buNone/>
            </a:pP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66800" y="366926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FF0000"/>
                </a:solidFill>
              </a:rPr>
              <a:t>NSTX-U Vessel Geometry, 100 </a:t>
            </a:r>
            <a:r>
              <a:rPr lang="en-US" sz="1800" b="0" i="0" dirty="0" err="1" smtClean="0">
                <a:solidFill>
                  <a:srgbClr val="FF0000"/>
                </a:solidFill>
              </a:rPr>
              <a:t>eV</a:t>
            </a:r>
            <a:endParaRPr lang="en-US" sz="1800" b="0" i="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9067" y="5540169"/>
            <a:ext cx="3141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/>
              <a:t>CHI generated toroidal current increases approximately linearly with injector flux as expected</a:t>
            </a:r>
            <a:endParaRPr lang="en-US" sz="1600" b="0" i="0" dirty="0"/>
          </a:p>
        </p:txBody>
      </p:sp>
      <p:grpSp>
        <p:nvGrpSpPr>
          <p:cNvPr id="6" name="Group 5"/>
          <p:cNvGrpSpPr/>
          <p:nvPr/>
        </p:nvGrpSpPr>
        <p:grpSpPr>
          <a:xfrm>
            <a:off x="6008370" y="1066800"/>
            <a:ext cx="3059430" cy="4526431"/>
            <a:chOff x="6084570" y="958850"/>
            <a:chExt cx="3059430" cy="45264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4570" y="958850"/>
              <a:ext cx="3059430" cy="42090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2565" y="5168924"/>
              <a:ext cx="2591435" cy="316357"/>
            </a:xfrm>
            <a:prstGeom prst="rect">
              <a:avLst/>
            </a:prstGeom>
          </p:spPr>
        </p:pic>
      </p:grpSp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39</a:t>
            </a:fld>
            <a:endParaRPr lang="en-US" sz="900" i="0" dirty="0" smtClean="0"/>
          </a:p>
        </p:txBody>
      </p:sp>
    </p:spTree>
    <p:extLst>
      <p:ext uri="{BB962C8B-B14F-4D97-AF65-F5344CB8AC3E}">
        <p14:creationId xmlns:p14="http://schemas.microsoft.com/office/powerpoint/2010/main" val="23752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8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800" i="0" dirty="0"/>
              <a:t>FY15-17 planned research supports </a:t>
            </a:r>
            <a:br>
              <a:rPr lang="en-US" sz="2800" i="0" dirty="0"/>
            </a:br>
            <a:r>
              <a:rPr lang="en-US" sz="2800" i="0" dirty="0"/>
              <a:t>5 highest priority goals of NSTX-U 5 year plan:</a:t>
            </a:r>
            <a:endParaRPr lang="en-US" sz="2800" i="0" kern="0" dirty="0" smtClean="0">
              <a:solidFill>
                <a:schemeClr val="tx1"/>
              </a:solidFill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381000" y="1905143"/>
            <a:ext cx="8458200" cy="434325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Explore unique ST parameter regimes to advance predictive capability - for ITER and </a:t>
            </a:r>
            <a:r>
              <a:rPr lang="en-US" sz="28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beyond</a:t>
            </a:r>
          </a:p>
          <a:p>
            <a:pPr marL="515937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Reduced </a:t>
            </a:r>
            <a:r>
              <a:rPr lang="en-US" sz="2000" b="0" i="0" kern="0" dirty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* + high-</a:t>
            </a:r>
            <a:r>
              <a:rPr lang="en-US" sz="2000" b="0" i="0" kern="0" dirty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b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 + varied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q and rotation to extend understanding</a:t>
            </a:r>
            <a:endParaRPr lang="en-US" sz="2000" b="0" i="0" kern="0" dirty="0">
              <a:solidFill>
                <a:schemeClr val="accent2"/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1100" i="0" kern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Develop </a:t>
            </a:r>
            <a:r>
              <a:rPr lang="en-US" sz="28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solutions for PMI challenge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High-flux-expansion snowflake/X 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+ radiative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detachment</a:t>
            </a:r>
          </a:p>
          <a:p>
            <a:pPr marL="517525" lvl="1" indent="-285750" defTabSz="5207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Assess 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high-Z PFCs + liquid Li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as integrated 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PMI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solution</a:t>
            </a:r>
            <a:endParaRPr lang="en-US" sz="2000" b="0" i="0" kern="0" dirty="0">
              <a:solidFill>
                <a:schemeClr val="accent2"/>
              </a:solidFill>
              <a:latin typeface="+mn-lt"/>
              <a:cs typeface="Calibri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1400" i="0" kern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31775" indent="-231775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Advance </a:t>
            </a:r>
            <a:r>
              <a:rPr lang="en-US" sz="2800" i="0" kern="0" dirty="0">
                <a:solidFill>
                  <a:schemeClr val="tx1"/>
                </a:solidFill>
                <a:latin typeface="Arial Narrow" panose="020B0606020202030204" pitchFamily="34" charset="0"/>
              </a:rPr>
              <a:t>ST </a:t>
            </a:r>
            <a:r>
              <a:rPr lang="en-US" sz="2800" i="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for FNSF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100% non-inductive sustainment at FNSF normalized performance</a:t>
            </a:r>
          </a:p>
          <a:p>
            <a:pPr marL="517525" lvl="1" indent="-285750" defTabSz="804769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Develop 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Calibri" pitchFamily="34" charset="0"/>
              </a:rPr>
              <a:t>and understand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non-inductive start-up, ramp-up/overdrive</a:t>
            </a:r>
            <a:endParaRPr lang="en-US" sz="1800" b="0" i="0" kern="0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711751" y="1219200"/>
            <a:ext cx="7746449" cy="430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2800" b="1" i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Mission Elements and </a:t>
            </a:r>
            <a:r>
              <a:rPr lang="en-US" sz="2800" b="1" i="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Year Plan 5 Highest Priorities</a:t>
            </a:r>
            <a:endParaRPr lang="en-US" sz="2800" b="1" i="0" dirty="0">
              <a:solidFill>
                <a:schemeClr val="accent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4</a:t>
            </a:fld>
            <a:endParaRPr lang="en-US" sz="900" smtClean="0"/>
          </a:p>
        </p:txBody>
      </p:sp>
    </p:spTree>
    <p:extLst>
      <p:ext uri="{BB962C8B-B14F-4D97-AF65-F5344CB8AC3E}">
        <p14:creationId xmlns:p14="http://schemas.microsoft.com/office/powerpoint/2010/main" val="15431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NIMROD simulations suggest Transient CHI has </a:t>
            </a:r>
            <a:br>
              <a:rPr lang="en-US" dirty="0" smtClean="0"/>
            </a:br>
            <a:r>
              <a:rPr lang="en-US" dirty="0" smtClean="0"/>
              <a:t>resemblance to 2D Sweet Parker-type reconnection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93138" y="1295400"/>
            <a:ext cx="4898462" cy="22233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Clr>
                <a:srgbClr val="010000"/>
              </a:buClr>
              <a:buNone/>
            </a:pPr>
            <a:endParaRPr lang="en-US" altLang="en-US" b="0" i="0" baseline="-25000" dirty="0" smtClean="0"/>
          </a:p>
          <a:p>
            <a:pPr>
              <a:buClr>
                <a:srgbClr val="010000"/>
              </a:buClr>
            </a:pPr>
            <a:r>
              <a:rPr lang="en-US" altLang="en-US" sz="2000" b="0" i="0" dirty="0" smtClean="0"/>
              <a:t>With reduction of injector voltage &amp; current a toroidal E-field is generated in the injector region</a:t>
            </a:r>
          </a:p>
          <a:p>
            <a:pPr lvl="1">
              <a:buClr>
                <a:srgbClr val="010000"/>
              </a:buClr>
            </a:pPr>
            <a:r>
              <a:rPr lang="en-US" altLang="en-US" sz="1600" b="0" i="0" dirty="0" err="1" smtClean="0"/>
              <a:t>E</a:t>
            </a:r>
            <a:r>
              <a:rPr lang="en-US" altLang="en-US" sz="1600" b="0" i="0" baseline="-25000" dirty="0" err="1" smtClean="0"/>
              <a:t>toroidal</a:t>
            </a:r>
            <a:r>
              <a:rPr lang="en-US" altLang="en-US" sz="1600" b="0" i="0" dirty="0" smtClean="0"/>
              <a:t> X </a:t>
            </a:r>
            <a:r>
              <a:rPr lang="en-US" altLang="en-US" sz="1600" b="0" i="0" dirty="0" err="1" smtClean="0"/>
              <a:t>B</a:t>
            </a:r>
            <a:r>
              <a:rPr lang="en-US" altLang="en-US" sz="1600" b="0" i="0" baseline="-25000" dirty="0" err="1" smtClean="0"/>
              <a:t>poloidal</a:t>
            </a:r>
            <a:r>
              <a:rPr lang="en-US" altLang="en-US" sz="1600" b="0" i="0" dirty="0" smtClean="0"/>
              <a:t> drift brings oppositely directed field lines closer and cause reconnection generating closed flux</a:t>
            </a:r>
          </a:p>
          <a:p>
            <a:pPr marL="914400" lvl="2" indent="0">
              <a:buClr>
                <a:srgbClr val="010000"/>
              </a:buClr>
              <a:buFontTx/>
              <a:buNone/>
            </a:pPr>
            <a:endParaRPr lang="en-US" alt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582834" y="6056067"/>
            <a:ext cx="234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F. Ebrahimi, et al., </a:t>
            </a:r>
            <a:r>
              <a:rPr lang="en-US" i="0" dirty="0" err="1" smtClean="0">
                <a:solidFill>
                  <a:schemeClr val="tx1"/>
                </a:solidFill>
              </a:rPr>
              <a:t>PoP</a:t>
            </a:r>
            <a:r>
              <a:rPr lang="en-US" i="0" dirty="0" smtClean="0">
                <a:solidFill>
                  <a:schemeClr val="tx1"/>
                </a:solidFill>
              </a:rPr>
              <a:t> (2013)</a:t>
            </a:r>
          </a:p>
          <a:p>
            <a:r>
              <a:rPr lang="en-US" i="0" dirty="0" smtClean="0">
                <a:solidFill>
                  <a:schemeClr val="tx1"/>
                </a:solidFill>
              </a:rPr>
              <a:t>F. Ebrahimi, et al., </a:t>
            </a:r>
            <a:r>
              <a:rPr lang="en-US" i="0" dirty="0" err="1" smtClean="0">
                <a:solidFill>
                  <a:schemeClr val="tx1"/>
                </a:solidFill>
              </a:rPr>
              <a:t>PoP</a:t>
            </a:r>
            <a:r>
              <a:rPr lang="en-US" i="0" dirty="0" smtClean="0">
                <a:solidFill>
                  <a:schemeClr val="tx1"/>
                </a:solidFill>
              </a:rPr>
              <a:t> (2014)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394200" y="3707561"/>
            <a:ext cx="4673600" cy="2037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sz="2000" b="0" i="0" dirty="0"/>
              <a:t>Elongated Sweet-Parker-type current sheet forms in injector </a:t>
            </a:r>
            <a:r>
              <a:rPr lang="en-US" altLang="en-US" sz="2000" b="0" i="0" dirty="0" smtClean="0"/>
              <a:t>region</a:t>
            </a:r>
          </a:p>
          <a:p>
            <a:pPr>
              <a:buClr>
                <a:srgbClr val="010000"/>
              </a:buClr>
            </a:pPr>
            <a:endParaRPr lang="en-US" altLang="en-US" sz="1600" b="0" i="0" dirty="0"/>
          </a:p>
          <a:p>
            <a:pPr>
              <a:buClr>
                <a:srgbClr val="010000"/>
              </a:buClr>
            </a:pPr>
            <a:r>
              <a:rPr lang="en-US" altLang="en-US" sz="2000" b="0" i="0" dirty="0" smtClean="0">
                <a:solidFill>
                  <a:srgbClr val="FF0000"/>
                </a:solidFill>
              </a:rPr>
              <a:t>Higher-n modes/MHD not strongly impacting 2D reconnection and closed-flux current generation</a:t>
            </a:r>
            <a:endParaRPr lang="en-US" altLang="en-US" sz="1600" b="0" i="0" baseline="-25000" dirty="0" smtClean="0">
              <a:solidFill>
                <a:srgbClr val="FF0000"/>
              </a:solidFill>
            </a:endParaRPr>
          </a:p>
          <a:p>
            <a:pPr lvl="1">
              <a:buClr>
                <a:srgbClr val="010000"/>
              </a:buClr>
            </a:pPr>
            <a:endParaRPr lang="en-US" altLang="en-US" b="0" i="0" baseline="-25000" dirty="0" smtClean="0"/>
          </a:p>
          <a:p>
            <a:pPr marL="914400" lvl="2" indent="0">
              <a:buClr>
                <a:srgbClr val="010000"/>
              </a:buClr>
              <a:buFontTx/>
              <a:buNone/>
            </a:pPr>
            <a:endParaRPr lang="en-US" altLang="en-US" sz="1400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0" y="927121"/>
            <a:ext cx="4018153" cy="5628788"/>
            <a:chOff x="0" y="977921"/>
            <a:chExt cx="4018153" cy="5628788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3210983"/>
              <a:ext cx="4018153" cy="3395726"/>
              <a:chOff x="0" y="3210983"/>
              <a:chExt cx="4018153" cy="339572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3210983"/>
                <a:ext cx="4018153" cy="3395726"/>
                <a:chOff x="0" y="1670050"/>
                <a:chExt cx="4018153" cy="3395726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1670050"/>
                  <a:ext cx="4018153" cy="3395726"/>
                </a:xfrm>
                <a:prstGeom prst="rect">
                  <a:avLst/>
                </a:prstGeom>
              </p:spPr>
            </p:pic>
            <p:cxnSp>
              <p:nvCxnSpPr>
                <p:cNvPr id="5" name="Straight Arrow Connector 4"/>
                <p:cNvCxnSpPr/>
                <p:nvPr/>
              </p:nvCxnSpPr>
              <p:spPr bwMode="auto">
                <a:xfrm>
                  <a:off x="1346200" y="3124200"/>
                  <a:ext cx="753533" cy="414867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" name="Straight Arrow Connector 7"/>
                <p:cNvCxnSpPr/>
                <p:nvPr/>
              </p:nvCxnSpPr>
              <p:spPr bwMode="auto">
                <a:xfrm flipH="1" flipV="1">
                  <a:off x="2582333" y="3767667"/>
                  <a:ext cx="778934" cy="397933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2" name="Straight Arrow Connector 11"/>
                <p:cNvCxnSpPr/>
                <p:nvPr/>
              </p:nvCxnSpPr>
              <p:spPr bwMode="auto">
                <a:xfrm flipV="1">
                  <a:off x="2548467" y="2429933"/>
                  <a:ext cx="347133" cy="7112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" name="Straight Arrow Connector 13"/>
                <p:cNvCxnSpPr/>
                <p:nvPr/>
              </p:nvCxnSpPr>
              <p:spPr bwMode="auto">
                <a:xfrm flipH="1">
                  <a:off x="2006600" y="4064000"/>
                  <a:ext cx="152400" cy="3810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1481666" y="1964267"/>
                  <a:ext cx="23647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Direction of plasma flows</a:t>
                  </a:r>
                </a:p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In Injector Region only</a:t>
                  </a:r>
                  <a:endParaRPr lang="en-US" sz="1400" i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2404533" y="4851400"/>
                <a:ext cx="474134" cy="32173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04067" y="4512734"/>
                <a:ext cx="9256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/>
                  <a:t>Current</a:t>
                </a:r>
              </a:p>
              <a:p>
                <a:r>
                  <a:rPr lang="en-US" sz="1600" i="0" dirty="0" smtClean="0"/>
                  <a:t>sheet</a:t>
                </a:r>
                <a:endParaRPr lang="en-US" sz="1600" i="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214966" y="977921"/>
              <a:ext cx="2472690" cy="2255393"/>
              <a:chOff x="1214966" y="977921"/>
              <a:chExt cx="2472690" cy="2255393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966" y="977921"/>
                <a:ext cx="2472690" cy="2255393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1532466" y="2514600"/>
                <a:ext cx="45719" cy="330199"/>
              </a:xfrm>
              <a:prstGeom prst="rect">
                <a:avLst/>
              </a:prstGeom>
              <a:solidFill>
                <a:srgbClr val="FF33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 bwMode="auto">
            <a:xfrm flipH="1">
              <a:off x="736600" y="3064933"/>
              <a:ext cx="914400" cy="414867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226733" y="3090333"/>
              <a:ext cx="1727200" cy="3810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Bent Arrow 20"/>
          <p:cNvSpPr/>
          <p:nvPr/>
        </p:nvSpPr>
        <p:spPr bwMode="auto">
          <a:xfrm>
            <a:off x="474134" y="2489200"/>
            <a:ext cx="872066" cy="829733"/>
          </a:xfrm>
          <a:prstGeom prst="ben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1000" i="0" smtClean="0"/>
              <a:pPr algn="r">
                <a:defRPr/>
              </a:pPr>
              <a:t>40</a:t>
            </a:fld>
            <a:endParaRPr lang="en-US" sz="1000" i="0" smtClean="0"/>
          </a:p>
        </p:txBody>
      </p:sp>
    </p:spTree>
    <p:extLst>
      <p:ext uri="{BB962C8B-B14F-4D97-AF65-F5344CB8AC3E}">
        <p14:creationId xmlns:p14="http://schemas.microsoft.com/office/powerpoint/2010/main" val="37940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CHI current </a:t>
            </a:r>
            <a:r>
              <a:rPr lang="en-US" sz="2200" dirty="0"/>
              <a:t>sheet </a:t>
            </a:r>
            <a:r>
              <a:rPr lang="en-US" sz="2200" dirty="0" smtClean="0"/>
              <a:t>unstable </a:t>
            </a:r>
            <a:r>
              <a:rPr lang="en-US" sz="2200" dirty="0" smtClean="0">
                <a:sym typeface="Wingdings" panose="05000000000000000000" pitchFamily="2" charset="2"/>
              </a:rPr>
              <a:t> </a:t>
            </a:r>
            <a:r>
              <a:rPr lang="en-US" sz="2200" dirty="0" smtClean="0"/>
              <a:t>formation </a:t>
            </a:r>
            <a:r>
              <a:rPr lang="en-US" sz="2200" dirty="0"/>
              <a:t>of </a:t>
            </a:r>
            <a:r>
              <a:rPr lang="en-US" sz="2200" dirty="0" err="1" smtClean="0"/>
              <a:t>plasmoids</a:t>
            </a:r>
            <a:r>
              <a:rPr lang="en-US" sz="2200" dirty="0" smtClean="0"/>
              <a:t> </a:t>
            </a:r>
            <a:r>
              <a:rPr lang="en-US" sz="2200" dirty="0" smtClean="0">
                <a:sym typeface="Wingdings" panose="05000000000000000000" pitchFamily="2" charset="2"/>
              </a:rPr>
              <a:t> </a:t>
            </a:r>
            <a:r>
              <a:rPr lang="en-US" sz="2200" dirty="0" smtClean="0"/>
              <a:t>merging</a:t>
            </a:r>
            <a:br>
              <a:rPr lang="en-US" sz="2200" dirty="0" smtClean="0"/>
            </a:br>
            <a:r>
              <a:rPr lang="en-US" sz="2000" b="0" dirty="0" smtClean="0"/>
              <a:t>NSTX may provide first lab observation of </a:t>
            </a:r>
            <a:r>
              <a:rPr lang="en-US" sz="2000" b="0" dirty="0" err="1" smtClean="0"/>
              <a:t>plasmoids</a:t>
            </a:r>
            <a:r>
              <a:rPr lang="en-US" sz="2000" b="0" dirty="0" smtClean="0"/>
              <a:t> - relevant to astrophysics</a:t>
            </a:r>
            <a:endParaRPr lang="en-US" sz="2000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4343400" cy="268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97" y="1219200"/>
            <a:ext cx="4325303" cy="246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0"/>
            <a:ext cx="4540568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1000" i="0" smtClean="0"/>
              <a:pPr algn="r">
                <a:defRPr/>
              </a:pPr>
              <a:t>41</a:t>
            </a:fld>
            <a:endParaRPr lang="en-US" sz="1000" i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137" y="3943501"/>
            <a:ext cx="2765222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8253" y="6019800"/>
            <a:ext cx="3348994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chemeClr val="accent2"/>
                </a:solidFill>
              </a:rPr>
              <a:t>Possible NSTX </a:t>
            </a:r>
            <a:r>
              <a:rPr lang="en-US" sz="1400" i="0" dirty="0" err="1" smtClean="0">
                <a:solidFill>
                  <a:schemeClr val="accent2"/>
                </a:solidFill>
              </a:rPr>
              <a:t>plasmoids</a:t>
            </a:r>
            <a:r>
              <a:rPr lang="en-US" sz="1400" i="0" dirty="0" smtClean="0">
                <a:solidFill>
                  <a:schemeClr val="accent2"/>
                </a:solidFill>
              </a:rPr>
              <a:t> during CHI</a:t>
            </a:r>
          </a:p>
          <a:p>
            <a:pPr algn="ctr"/>
            <a:r>
              <a:rPr lang="en-US" sz="1050" b="0" i="0" dirty="0" err="1" smtClean="0">
                <a:solidFill>
                  <a:schemeClr val="accent2"/>
                </a:solidFill>
              </a:rPr>
              <a:t>Ebrahimi</a:t>
            </a:r>
            <a:r>
              <a:rPr lang="en-US" sz="1050" b="0" i="0" dirty="0" smtClean="0">
                <a:solidFill>
                  <a:schemeClr val="accent2"/>
                </a:solidFill>
              </a:rPr>
              <a:t> and Raman – submitted to PRL (2015)</a:t>
            </a:r>
          </a:p>
        </p:txBody>
      </p:sp>
    </p:spTree>
    <p:extLst>
      <p:ext uri="{BB962C8B-B14F-4D97-AF65-F5344CB8AC3E}">
        <p14:creationId xmlns:p14="http://schemas.microsoft.com/office/powerpoint/2010/main" val="16229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1800" u="sng" dirty="0" smtClean="0"/>
              <a:t>Solenoid-Free Start-up and Ramp-up Research Plans for FY2015-17:</a:t>
            </a:r>
            <a:br>
              <a:rPr lang="en-US" sz="1800" u="sng" dirty="0" smtClean="0"/>
            </a:br>
            <a:r>
              <a:rPr lang="en-US" dirty="0" smtClean="0"/>
              <a:t>Prepare CHI for NSTX-U, assess CHI/NBI start-up/ramp-up</a:t>
            </a:r>
            <a:endParaRPr lang="en-US" sz="1800" u="sng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29BC57-4010-4190-BB11-557654EC338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416956"/>
            <a:ext cx="6330696" cy="49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en-US" sz="27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</a:t>
            </a:r>
            <a:r>
              <a:rPr kumimoji="0" lang="en-US" sz="27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 NSTX-U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 impact of new injector,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gap, higher B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400" b="0" i="0" kern="0" dirty="0" smtClean="0">
              <a:solidFill>
                <a:schemeClr val="tx1"/>
              </a:solidFill>
            </a:endParaRP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700" i="0" u="sng" kern="0" dirty="0" smtClean="0">
                <a:solidFill>
                  <a:schemeClr val="tx1"/>
                </a:solidFill>
              </a:rPr>
              <a:t>FY15-16</a:t>
            </a:r>
            <a:r>
              <a:rPr lang="en-US" sz="2700" i="0" kern="0" dirty="0">
                <a:solidFill>
                  <a:schemeClr val="tx1"/>
                </a:solidFill>
              </a:rPr>
              <a:t>: </a:t>
            </a:r>
            <a:r>
              <a:rPr lang="en-US" sz="2700" b="0" i="0" kern="0" dirty="0">
                <a:solidFill>
                  <a:schemeClr val="tx1"/>
                </a:solidFill>
              </a:rPr>
              <a:t>Initial tests of small NBI+BS overdrive ramp-up using new 2</a:t>
            </a:r>
            <a:r>
              <a:rPr lang="en-US" sz="2700" b="0" i="0" kern="0" baseline="30000" dirty="0">
                <a:solidFill>
                  <a:schemeClr val="tx1"/>
                </a:solidFill>
              </a:rPr>
              <a:t>nd</a:t>
            </a:r>
            <a:r>
              <a:rPr lang="en-US" sz="2700" b="0" i="0" kern="0" dirty="0">
                <a:solidFill>
                  <a:schemeClr val="tx1"/>
                </a:solidFill>
              </a:rPr>
              <a:t> NBI and higher </a:t>
            </a:r>
            <a:r>
              <a:rPr lang="en-US" sz="2700" b="0" i="0" kern="0" dirty="0" smtClean="0">
                <a:solidFill>
                  <a:schemeClr val="tx1"/>
                </a:solidFill>
              </a:rPr>
              <a:t>B</a:t>
            </a:r>
            <a:r>
              <a:rPr lang="en-US" sz="2700" b="0" i="0" kern="0" baseline="-25000" dirty="0" smtClean="0">
                <a:solidFill>
                  <a:schemeClr val="tx1"/>
                </a:solidFill>
              </a:rPr>
              <a:t>T</a:t>
            </a: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400" b="0" i="0" kern="0" dirty="0" smtClean="0">
              <a:solidFill>
                <a:schemeClr val="tx1"/>
              </a:solidFill>
            </a:endParaRP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700" i="0" u="sng" kern="0" dirty="0" smtClean="0">
                <a:solidFill>
                  <a:schemeClr val="tx1"/>
                </a:solidFill>
              </a:rPr>
              <a:t>FY17</a:t>
            </a:r>
            <a:r>
              <a:rPr lang="en-US" sz="2700" i="0" kern="0" dirty="0" smtClean="0">
                <a:solidFill>
                  <a:schemeClr val="tx1"/>
                </a:solidFill>
              </a:rPr>
              <a:t>: </a:t>
            </a:r>
            <a:r>
              <a:rPr lang="en-US" sz="2700" b="0" i="0" kern="0" dirty="0" smtClean="0">
                <a:solidFill>
                  <a:schemeClr val="tx1"/>
                </a:solidFill>
              </a:rPr>
              <a:t>Assess </a:t>
            </a:r>
            <a:r>
              <a:rPr lang="en-US" sz="2700" b="0" i="0" kern="0" dirty="0">
                <a:solidFill>
                  <a:schemeClr val="tx1"/>
                </a:solidFill>
              </a:rPr>
              <a:t>transient CHI current start-up potential in </a:t>
            </a:r>
            <a:r>
              <a:rPr lang="en-US" sz="2700" b="0" i="0" kern="0" dirty="0" smtClean="0">
                <a:solidFill>
                  <a:schemeClr val="tx1"/>
                </a:solidFill>
              </a:rPr>
              <a:t>NSTX-U</a:t>
            </a:r>
          </a:p>
          <a:p>
            <a:pPr marL="800006" lvl="1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 smtClean="0">
                <a:solidFill>
                  <a:schemeClr val="accent6"/>
                </a:solidFill>
              </a:rPr>
              <a:t>Characterize maximum start-up current vs. injector flux, CHI voltage, toroidal field, high-power ECH (if available – incremental)</a:t>
            </a:r>
          </a:p>
          <a:p>
            <a:pPr marL="800006" lvl="1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 smtClean="0">
                <a:solidFill>
                  <a:schemeClr val="accent6"/>
                </a:solidFill>
              </a:rPr>
              <a:t>Study reconnection region </a:t>
            </a:r>
            <a:r>
              <a:rPr lang="en-US" sz="2000" b="0" i="0" kern="0" dirty="0">
                <a:solidFill>
                  <a:schemeClr val="accent6"/>
                </a:solidFill>
              </a:rPr>
              <a:t>and </a:t>
            </a:r>
            <a:r>
              <a:rPr lang="en-US" sz="2000" b="0" i="0" kern="0" dirty="0" err="1">
                <a:solidFill>
                  <a:schemeClr val="accent6"/>
                </a:solidFill>
              </a:rPr>
              <a:t>plasmoid</a:t>
            </a:r>
            <a:r>
              <a:rPr lang="en-US" sz="2000" b="0" i="0" kern="0" dirty="0">
                <a:solidFill>
                  <a:schemeClr val="accent6"/>
                </a:solidFill>
              </a:rPr>
              <a:t> </a:t>
            </a:r>
            <a:r>
              <a:rPr lang="en-US" sz="2000" b="0" i="0" kern="0" dirty="0" smtClean="0">
                <a:solidFill>
                  <a:schemeClr val="accent6"/>
                </a:solidFill>
              </a:rPr>
              <a:t>instabilities with improved cameras/imaging</a:t>
            </a:r>
            <a:endParaRPr lang="en-US" sz="2700" b="0" i="0" kern="0" dirty="0">
              <a:solidFill>
                <a:schemeClr val="tx1"/>
              </a:solidFill>
            </a:endParaRP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700" b="0" i="0" kern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TW-Fig-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27" y="1142999"/>
            <a:ext cx="2379473" cy="340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 bwMode="auto">
          <a:xfrm>
            <a:off x="6354876" y="1916875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4196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R17-4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Wave Physics Research Plans for FY2015-17:</a:t>
            </a:r>
            <a:br>
              <a:rPr lang="en-US" sz="1800" u="sng" dirty="0" smtClean="0"/>
            </a:br>
            <a:r>
              <a:rPr lang="en-US" sz="2200" dirty="0" smtClean="0"/>
              <a:t>Finalize ECH/EBW design, </a:t>
            </a:r>
            <a:r>
              <a:rPr lang="fr-FR" sz="2200" dirty="0" err="1" smtClean="0"/>
              <a:t>simulate</a:t>
            </a:r>
            <a:r>
              <a:rPr lang="fr-FR" sz="2200" dirty="0" smtClean="0"/>
              <a:t> &amp; </a:t>
            </a:r>
            <a:r>
              <a:rPr lang="fr-FR" sz="2200" dirty="0" err="1" smtClean="0"/>
              <a:t>develop</a:t>
            </a:r>
            <a:r>
              <a:rPr lang="fr-FR" sz="2200" dirty="0" smtClean="0"/>
              <a:t> </a:t>
            </a:r>
            <a:r>
              <a:rPr lang="fr-FR" sz="2200" dirty="0" err="1" smtClean="0"/>
              <a:t>reliable</a:t>
            </a:r>
            <a:r>
              <a:rPr lang="fr-FR" sz="2200" dirty="0" smtClean="0"/>
              <a:t> FW H-mode</a:t>
            </a:r>
            <a:endParaRPr lang="en-US" sz="22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123E4B-4B97-470C-8D19-B39015751AC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143000"/>
            <a:ext cx="906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990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4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Support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1MW/28GHz ECH/EBW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0" i="0" kern="0" dirty="0" smtClean="0">
                <a:solidFill>
                  <a:schemeClr val="tx1"/>
                </a:solidFill>
              </a:rPr>
              <a:t>engineering design</a:t>
            </a:r>
            <a:endParaRPr kumimoji="0" lang="en-US" sz="24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27063" lvl="1" indent="-223838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ECH to heat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CHI, form target for HHFW/NBI</a:t>
            </a:r>
          </a:p>
          <a:p>
            <a:pPr marL="627063" lvl="1" indent="-223838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EBW H&amp;CD for start-up, sustainment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963" y="2057400"/>
            <a:ext cx="887890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u="sng" kern="0" dirty="0" smtClean="0"/>
              <a:t>FY16</a:t>
            </a:r>
            <a:r>
              <a:rPr lang="en-US" i="0" kern="0" dirty="0" smtClean="0"/>
              <a:t>:  </a:t>
            </a:r>
            <a:r>
              <a:rPr lang="en-US" b="0" i="0" kern="0" dirty="0" smtClean="0"/>
              <a:t>Assess fast-wave SOL losses and core  thermal and fast ion interactions at increased B</a:t>
            </a:r>
            <a:r>
              <a:rPr lang="en-US" b="0" i="0" kern="0" baseline="-25000" dirty="0" smtClean="0"/>
              <a:t>T</a:t>
            </a:r>
            <a:r>
              <a:rPr lang="en-US" b="0" i="0" kern="0" dirty="0" smtClean="0"/>
              <a:t>, I</a:t>
            </a:r>
            <a:r>
              <a:rPr lang="en-US" b="0" i="0" kern="0" baseline="-25000" dirty="0" smtClean="0"/>
              <a:t>P</a:t>
            </a:r>
          </a:p>
          <a:p>
            <a:endParaRPr lang="en-US" b="0" i="0" kern="0" dirty="0" smtClean="0"/>
          </a:p>
          <a:p>
            <a:endParaRPr lang="en-US" b="0" i="0" kern="0" dirty="0"/>
          </a:p>
          <a:p>
            <a:endParaRPr lang="en-US" b="0" i="0" kern="0" dirty="0" smtClean="0"/>
          </a:p>
          <a:p>
            <a:endParaRPr lang="en-US" b="0" i="0" kern="0" dirty="0"/>
          </a:p>
          <a:p>
            <a:endParaRPr lang="en-US" sz="1200" b="0" i="0" kern="0" dirty="0" smtClean="0"/>
          </a:p>
          <a:p>
            <a:endParaRPr lang="en-US" b="0" i="0" kern="0" dirty="0"/>
          </a:p>
          <a:p>
            <a:endParaRPr lang="en-US" b="0" i="0" kern="0" dirty="0" smtClean="0"/>
          </a:p>
          <a:p>
            <a:r>
              <a:rPr lang="en-US" i="0" u="sng" kern="0" dirty="0" smtClean="0"/>
              <a:t>FY17</a:t>
            </a:r>
            <a:r>
              <a:rPr lang="en-US" i="0" kern="0" dirty="0" smtClean="0"/>
              <a:t>: </a:t>
            </a:r>
            <a:r>
              <a:rPr lang="en-US" b="0" i="0" kern="0" dirty="0" smtClean="0"/>
              <a:t>Utilize ECH/EBW (incremental) for non-inductive start-up studies – couple to CHI </a:t>
            </a:r>
            <a:r>
              <a:rPr lang="en-US" b="0" i="0" kern="0" dirty="0" smtClean="0">
                <a:sym typeface="Wingdings" panose="05000000000000000000" pitchFamily="2" charset="2"/>
              </a:rPr>
              <a:t> </a:t>
            </a:r>
            <a:r>
              <a:rPr lang="en-US" b="0" i="0" kern="0" dirty="0" smtClean="0"/>
              <a:t>HHFW heating </a:t>
            </a:r>
            <a:r>
              <a:rPr lang="en-US" b="0" i="0" kern="0" dirty="0" smtClean="0">
                <a:sym typeface="Wingdings" panose="05000000000000000000" pitchFamily="2" charset="2"/>
              </a:rPr>
              <a:t> </a:t>
            </a:r>
            <a:r>
              <a:rPr lang="en-US" b="0" i="0" kern="0" dirty="0" smtClean="0"/>
              <a:t>NBI ramp-up</a:t>
            </a:r>
            <a:endParaRPr lang="en-US" b="0" i="0" kern="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4114800" cy="253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68204" y="2536195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95800" y="3142743"/>
            <a:ext cx="4480759" cy="2419857"/>
            <a:chOff x="4495800" y="3142743"/>
            <a:chExt cx="4480759" cy="241985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3142743"/>
              <a:ext cx="2347159" cy="2419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207012"/>
              <a:ext cx="1881940" cy="652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876800" y="5088399"/>
              <a:ext cx="1070194" cy="233910"/>
            </a:xfrm>
            <a:prstGeom prst="rect">
              <a:avLst/>
            </a:prstGeom>
            <a:solidFill>
              <a:srgbClr val="CCEC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tIns="0" bIns="18288" rtlCol="0">
              <a:spAutoFit/>
            </a:bodyPr>
            <a:lstStyle/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N. </a:t>
              </a:r>
              <a:r>
                <a:rPr lang="en-US" sz="1400" i="0" dirty="0" err="1" smtClean="0">
                  <a:solidFill>
                    <a:schemeClr val="tx1"/>
                  </a:solidFill>
                </a:rPr>
                <a:t>Bertelli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495800" y="3326869"/>
              <a:ext cx="19581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0" dirty="0" smtClean="0">
                  <a:latin typeface="Arial Narrow" panose="020B0606020202030204" pitchFamily="34" charset="0"/>
                </a:rPr>
                <a:t>AORSA modeling:</a:t>
              </a:r>
            </a:p>
            <a:p>
              <a:r>
                <a:rPr lang="en-US" sz="1800" i="0" dirty="0" smtClean="0">
                  <a:latin typeface="Arial Narrow" panose="020B0606020202030204" pitchFamily="34" charset="0"/>
                </a:rPr>
                <a:t>higher B </a:t>
              </a:r>
              <a:r>
                <a:rPr lang="en-US" sz="1800" i="0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1800" i="0" dirty="0" smtClean="0">
                  <a:latin typeface="Arial Narrow" panose="020B0606020202030204" pitchFamily="34" charset="0"/>
                </a:rPr>
                <a:t>lower SOL losses</a:t>
              </a:r>
              <a:endParaRPr lang="en-US" sz="1800" i="0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9154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FY15-17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FY14-16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configuration study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748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i="0" dirty="0">
                <a:solidFill>
                  <a:srgbClr val="3333CC"/>
                </a:solidFill>
                <a:ea typeface="ＭＳ Ｐゴシック" pitchFamily="1" charset="-128"/>
              </a:rPr>
              <a:t>Administration </a:t>
            </a:r>
            <a:r>
              <a:rPr lang="en-US" i="0" dirty="0" smtClean="0">
                <a:solidFill>
                  <a:srgbClr val="3333CC"/>
                </a:solidFill>
                <a:ea typeface="ＭＳ Ｐゴシック" pitchFamily="1" charset="-128"/>
              </a:rPr>
              <a:t>FY2016 </a:t>
            </a:r>
            <a:r>
              <a:rPr lang="en-US" i="0" dirty="0">
                <a:solidFill>
                  <a:srgbClr val="3333CC"/>
                </a:solidFill>
                <a:ea typeface="ＭＳ Ｐゴシック" pitchFamily="1" charset="-128"/>
              </a:rPr>
              <a:t>request-level provides </a:t>
            </a:r>
            <a:r>
              <a:rPr lang="en-US" i="0" dirty="0" smtClean="0">
                <a:solidFill>
                  <a:srgbClr val="3333CC"/>
                </a:solidFill>
                <a:ea typeface="ＭＳ Ｐゴシック" pitchFamily="1" charset="-128"/>
              </a:rPr>
              <a:t>run-time and full </a:t>
            </a:r>
            <a:r>
              <a:rPr lang="en-US" i="0" dirty="0">
                <a:solidFill>
                  <a:srgbClr val="3333CC"/>
                </a:solidFill>
                <a:ea typeface="ＭＳ Ｐゴシック" pitchFamily="1" charset="-128"/>
              </a:rPr>
              <a:t>field + current to exploit most new Upgrade capabilities</a:t>
            </a:r>
            <a:endParaRPr lang="en-US" sz="2000" i="0" kern="0" dirty="0" smtClean="0"/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60007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990600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990600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FY2015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11"/>
          <p:cNvSpPr txBox="1">
            <a:spLocks noChangeArrowheads="1"/>
          </p:cNvSpPr>
          <p:nvPr/>
        </p:nvSpPr>
        <p:spPr bwMode="auto">
          <a:xfrm>
            <a:off x="2133193" y="1312862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12862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14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06031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40439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9" name="Text Box 23"/>
          <p:cNvSpPr txBox="1">
            <a:spLocks noChangeArrowheads="1"/>
          </p:cNvSpPr>
          <p:nvPr/>
        </p:nvSpPr>
        <p:spPr bwMode="auto">
          <a:xfrm>
            <a:off x="1341698" y="6147961"/>
            <a:ext cx="2466575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Quantify impact of broadened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J(r) and p(r) on 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confinement, stability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3886199" y="614796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 algn="ctr"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391103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3884473" y="4648200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fast-wave SOL losses, core  thermal and fast ion interactions at increased field and current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604418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893666" y="604023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52936" y="604023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4917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40296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5586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6477000" y="3487701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role of fast-ion driven instabilities versus micro-turbulence in plasma thermal energy transport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7000" y="33528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648200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09701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392701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25456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990600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12862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14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92173" y="4509701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2578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3532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763374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123826" y="1306284"/>
            <a:ext cx="1177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</a:rPr>
              <a:t>Run </a:t>
            </a:r>
            <a:r>
              <a:rPr lang="en-US" sz="1400" b="1" i="0" dirty="0">
                <a:solidFill>
                  <a:srgbClr val="0000CC"/>
                </a:solidFill>
              </a:rPr>
              <a:t>Weeks:</a:t>
            </a:r>
          </a:p>
        </p:txBody>
      </p:sp>
      <p:sp>
        <p:nvSpPr>
          <p:cNvPr id="117" name="Text Box 23"/>
          <p:cNvSpPr txBox="1">
            <a:spLocks noChangeArrowheads="1"/>
          </p:cNvSpPr>
          <p:nvPr/>
        </p:nvSpPr>
        <p:spPr bwMode="auto">
          <a:xfrm>
            <a:off x="6477862" y="6147961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476997" y="604214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4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445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i="0" kern="0" dirty="0" smtClean="0">
                <a:solidFill>
                  <a:srgbClr val="3333CC"/>
                </a:solidFill>
                <a:ea typeface="ＭＳ Ｐゴシック" pitchFamily="1" charset="-128"/>
              </a:rPr>
              <a:t>                accelerates transport and </a:t>
            </a:r>
            <a:r>
              <a:rPr lang="en-US" i="0" kern="0" dirty="0" err="1" smtClean="0">
                <a:solidFill>
                  <a:srgbClr val="3333CC"/>
                </a:solidFill>
                <a:ea typeface="ＭＳ Ｐゴシック" pitchFamily="1" charset="-128"/>
              </a:rPr>
              <a:t>divertor</a:t>
            </a:r>
            <a:r>
              <a:rPr lang="en-US" i="0" kern="0" dirty="0" smtClean="0">
                <a:solidFill>
                  <a:srgbClr val="3333CC"/>
                </a:solidFill>
                <a:ea typeface="ＭＳ Ｐゴシック" pitchFamily="1" charset="-128"/>
              </a:rPr>
              <a:t> research</a:t>
            </a:r>
            <a:r>
              <a:rPr lang="en-US" i="0" kern="0" dirty="0">
                <a:solidFill>
                  <a:srgbClr val="3333CC"/>
                </a:solidFill>
                <a:ea typeface="ＭＳ Ｐゴシック" pitchFamily="1" charset="-128"/>
              </a:rPr>
              <a:t>, </a:t>
            </a:r>
            <a:r>
              <a:rPr lang="en-US" i="0" kern="0" dirty="0" smtClean="0">
                <a:solidFill>
                  <a:srgbClr val="3333CC"/>
                </a:solidFill>
                <a:ea typeface="ＭＳ Ｐゴシック" pitchFamily="1" charset="-128"/>
              </a:rPr>
              <a:t>strongly utilizes facility, supports 5YP enhancements</a:t>
            </a:r>
            <a:endParaRPr lang="en-US" sz="2000" i="0" kern="0" dirty="0" smtClean="0"/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60007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990600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990600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FY2015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11"/>
          <p:cNvSpPr txBox="1">
            <a:spLocks noChangeArrowheads="1"/>
          </p:cNvSpPr>
          <p:nvPr/>
        </p:nvSpPr>
        <p:spPr bwMode="auto">
          <a:xfrm>
            <a:off x="2133193" y="1312862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5105183" y="1312862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12862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14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06031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40439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9" name="Text Box 23"/>
          <p:cNvSpPr txBox="1">
            <a:spLocks noChangeArrowheads="1"/>
          </p:cNvSpPr>
          <p:nvPr/>
        </p:nvSpPr>
        <p:spPr bwMode="auto">
          <a:xfrm>
            <a:off x="1341698" y="6147961"/>
            <a:ext cx="2466575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Quantify impact of broadened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J(r) and p(r) on 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confinement, stability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3886199" y="614796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 algn="ctr"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391103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3884473" y="4648200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fast-wave SOL losses, core  thermal and fast ion interactions at increased field and current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7" name="Text Box 27"/>
          <p:cNvSpPr txBox="1">
            <a:spLocks noChangeArrowheads="1"/>
          </p:cNvSpPr>
          <p:nvPr/>
        </p:nvSpPr>
        <p:spPr bwMode="auto">
          <a:xfrm>
            <a:off x="3884473" y="3484614"/>
            <a:ext cx="2516327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Assess 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confinement and local transport </a:t>
            </a: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and turbulence 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at low </a:t>
            </a:r>
            <a:r>
              <a:rPr lang="en-US" i="0" dirty="0" smtClean="0">
                <a:solidFill>
                  <a:srgbClr val="008080"/>
                </a:solidFill>
                <a:latin typeface="Symbol" panose="05050102010706020507" pitchFamily="18" charset="2"/>
              </a:rPr>
              <a:t>n</a:t>
            </a:r>
            <a:r>
              <a:rPr lang="en-US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* with full confinement and diagnostic capabilities</a:t>
            </a:r>
            <a:endParaRPr lang="en-US" b="0" i="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894157" y="3308230"/>
            <a:ext cx="428878" cy="179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900" i="0" dirty="0" smtClean="0">
                <a:latin typeface="Arial Narrow" panose="020B0606020202030204" pitchFamily="34" charset="0"/>
              </a:rPr>
              <a:t>IR16-1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23826" y="1306284"/>
            <a:ext cx="1177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</a:rPr>
              <a:t>Run </a:t>
            </a:r>
            <a:r>
              <a:rPr lang="en-US" sz="1400" b="1" i="0" dirty="0">
                <a:solidFill>
                  <a:srgbClr val="0000CC"/>
                </a:solidFill>
              </a:rPr>
              <a:t>Weeks:</a:t>
            </a: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604418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893666" y="604023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52936" y="604023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4917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40296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5586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6477000" y="3487701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role of fast-ion driven instabilities versus micro-turbulence in plasma thermal energy transport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7000" y="33528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648200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09701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392701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25456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4" name="Text Box 27"/>
          <p:cNvSpPr txBox="1">
            <a:spLocks noChangeArrowheads="1"/>
          </p:cNvSpPr>
          <p:nvPr/>
        </p:nvSpPr>
        <p:spPr bwMode="auto">
          <a:xfrm>
            <a:off x="6477000" y="2419055"/>
            <a:ext cx="2516325" cy="52133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Investigation of power and momentum balance for high density and impurity fraction </a:t>
            </a:r>
            <a:r>
              <a:rPr lang="en-US" i="0" dirty="0" err="1">
                <a:solidFill>
                  <a:srgbClr val="008080"/>
                </a:solidFill>
                <a:latin typeface="Arial Narrow" panose="020B0606020202030204" pitchFamily="34" charset="0"/>
              </a:rPr>
              <a:t>divertor</a:t>
            </a:r>
            <a:r>
              <a:rPr lang="en-US" i="0" dirty="0">
                <a:solidFill>
                  <a:srgbClr val="008080"/>
                </a:solidFill>
                <a:latin typeface="Arial Narrow" panose="020B0606020202030204" pitchFamily="34" charset="0"/>
              </a:rPr>
              <a:t> operation</a:t>
            </a:r>
            <a:endParaRPr lang="en-US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76999" y="2286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990600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7697710" y="1312862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12862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14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92173" y="4509701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2578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3532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763374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R15-3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54864" y="69850"/>
            <a:ext cx="1926336" cy="387795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18285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FFFF"/>
                </a:solidFill>
                <a:latin typeface="+mn-lt"/>
              </a:rPr>
              <a:t>Incremental</a:t>
            </a:r>
            <a:endParaRPr lang="en-US" sz="240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6477862" y="6147961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76997" y="604214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5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9154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FY14-16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FY14-16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ST-FNSF mission and configuration study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009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Supporting ITER through ITPA participation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1524000"/>
          </a:xfrm>
        </p:spPr>
        <p:txBody>
          <a:bodyPr/>
          <a:lstStyle/>
          <a:p>
            <a:r>
              <a:rPr lang="en-US" dirty="0" smtClean="0"/>
              <a:t>Representatives in every Task Group, leadership in several:</a:t>
            </a:r>
          </a:p>
          <a:p>
            <a:pPr marL="460375" lvl="1" indent="-230188">
              <a:lnSpc>
                <a:spcPct val="80000"/>
              </a:lnSpc>
            </a:pPr>
            <a:r>
              <a:rPr lang="en-US" sz="1800" dirty="0" smtClean="0"/>
              <a:t>R. </a:t>
            </a:r>
            <a:r>
              <a:rPr lang="en-US" sz="1800" dirty="0" err="1" smtClean="0"/>
              <a:t>Maingi</a:t>
            </a:r>
            <a:r>
              <a:rPr lang="en-US" sz="1800" dirty="0" smtClean="0"/>
              <a:t>: chair of Pedestal and Edge Physics TG</a:t>
            </a:r>
          </a:p>
          <a:p>
            <a:pPr marL="460375" lvl="1" indent="-230188">
              <a:lnSpc>
                <a:spcPct val="80000"/>
              </a:lnSpc>
            </a:pPr>
            <a:r>
              <a:rPr lang="en-US" sz="1800" dirty="0" smtClean="0"/>
              <a:t>S. </a:t>
            </a:r>
            <a:r>
              <a:rPr lang="en-US" sz="1800" dirty="0" err="1" smtClean="0"/>
              <a:t>Sabbagh</a:t>
            </a:r>
            <a:r>
              <a:rPr lang="en-US" sz="1800" dirty="0" smtClean="0"/>
              <a:t>: Leads WG on RWM code benchmarking, RWM stability &amp; control</a:t>
            </a:r>
          </a:p>
          <a:p>
            <a:r>
              <a:rPr lang="en-US" dirty="0" smtClean="0"/>
              <a:t>Active in 31 JEX/JACs with many contributors from NSTX-U</a:t>
            </a:r>
          </a:p>
        </p:txBody>
      </p:sp>
      <p:sp>
        <p:nvSpPr>
          <p:cNvPr id="13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46321094"/>
              </p:ext>
            </p:extLst>
          </p:nvPr>
        </p:nvGraphicFramePr>
        <p:xfrm>
          <a:off x="152400" y="2362200"/>
          <a:ext cx="7239001" cy="3987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/>
                <a:gridCol w="3367370"/>
                <a:gridCol w="518830"/>
                <a:gridCol w="2895601"/>
              </a:tblGrid>
              <a:tr h="249080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00" b="1" dirty="0" smtClean="0">
                          <a:solidFill>
                            <a:schemeClr val="accent2"/>
                          </a:solidFill>
                        </a:rPr>
                        <a:t>Pedestal, Scrape-Off</a:t>
                      </a:r>
                      <a:r>
                        <a:rPr lang="en-US" sz="1000" b="1" baseline="0" dirty="0" smtClean="0">
                          <a:solidFill>
                            <a:schemeClr val="accent2"/>
                          </a:solidFill>
                        </a:rPr>
                        <a:t> Layer, </a:t>
                      </a:r>
                      <a:r>
                        <a:rPr lang="en-US" sz="1000" b="1" baseline="0" dirty="0" err="1" smtClean="0">
                          <a:solidFill>
                            <a:schemeClr val="accent2"/>
                          </a:solidFill>
                        </a:rPr>
                        <a:t>Divertor</a:t>
                      </a:r>
                      <a:endParaRPr lang="en-US" sz="10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2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PEP-26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Critical edge parameters for achieving L-H transitions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PEP-37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Effect of low-Z impurity on pedestal and global confinement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PEP-28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Physics of H-mode access with different X-point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height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DSOL-31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Leading edge power loading and </a:t>
                      </a:r>
                      <a:r>
                        <a:rPr lang="en-GB" sz="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monoblock</a:t>
                      </a: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shaping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PEP-29</a:t>
                      </a: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Vertical jolts/kicks for ELM triggering and control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DSOL-34</a:t>
                      </a: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Far-SOL fluxes and link to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detachment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PEP-30</a:t>
                      </a:r>
                      <a:endParaRPr lang="en-US" sz="6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ELM control by pellet pacing in ITER-like </a:t>
                      </a:r>
                      <a:r>
                        <a:rPr lang="en-GB" sz="700" b="1" i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conditions</a:t>
                      </a:r>
                      <a:endParaRPr lang="en-US" sz="7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DSOL-35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In-out </a:t>
                      </a:r>
                      <a:r>
                        <a:rPr lang="en-GB" sz="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divertor</a:t>
                      </a: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ELM energy density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asymmetries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PEP-31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Pedestal structure and edge relaxation mechanisms in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I-mode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</a:tr>
              <a:tr h="249080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00" b="1" dirty="0" smtClean="0">
                          <a:solidFill>
                            <a:srgbClr val="3333CC"/>
                          </a:solidFill>
                          <a:latin typeface="+mn-lt"/>
                        </a:rPr>
                        <a:t>Energetic Particles</a:t>
                      </a:r>
                      <a:endParaRPr lang="en-US" sz="1000" b="1" dirty="0">
                        <a:solidFill>
                          <a:srgbClr val="3333CC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6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EP-6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Fast ion losses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+ associated </a:t>
                      </a: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heat loads from edge perturbations (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ELMs, RMPs</a:t>
                      </a: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</a:tr>
              <a:tr h="249080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00" b="1" dirty="0" smtClean="0">
                          <a:solidFill>
                            <a:srgbClr val="3333CC"/>
                          </a:solidFill>
                          <a:latin typeface="+mn-lt"/>
                        </a:rPr>
                        <a:t>Integrated Operating Scenarios</a:t>
                      </a:r>
                      <a:endParaRPr lang="en-US" sz="1000" b="1" dirty="0">
                        <a:solidFill>
                          <a:srgbClr val="3333CC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IOS-1.2</a:t>
                      </a: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Divertor</a:t>
                      </a: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heat flux reduction in ITER baseline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scenario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IOS-3.3</a:t>
                      </a: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Core confinement for q(0)=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</a:tr>
              <a:tr h="172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IOS-1.3</a:t>
                      </a: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Operation near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GB" sz="600" baseline="-25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LH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IOS-5.2</a:t>
                      </a: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Maintaining ICRH coupling in expected ITER regime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</a:tr>
              <a:tr h="172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IOS-2.1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Compare helium H-modes in different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devices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66"/>
                    </a:solidFill>
                  </a:tcPr>
                </a:tc>
              </a:tr>
              <a:tr h="249080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00" b="1" dirty="0" smtClean="0">
                          <a:solidFill>
                            <a:srgbClr val="3333CC"/>
                          </a:solidFill>
                          <a:latin typeface="+mn-lt"/>
                        </a:rPr>
                        <a:t>Macroscopic</a:t>
                      </a:r>
                      <a:r>
                        <a:rPr lang="en-US" sz="1000" b="1" baseline="0" dirty="0" smtClean="0">
                          <a:solidFill>
                            <a:srgbClr val="3333CC"/>
                          </a:solidFill>
                          <a:latin typeface="+mn-lt"/>
                        </a:rPr>
                        <a:t> Stability and Control</a:t>
                      </a:r>
                      <a:endParaRPr lang="en-US" sz="1000" b="1" dirty="0">
                        <a:solidFill>
                          <a:srgbClr val="3333CC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Disruption mitigation by massive gas jets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MDC-18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Evaluation of axisymmetric control aspects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2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MDC-8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Current drive prevention/stabilization of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NTMs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MDC-19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Error field control at low plasma rotation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MDC-15</a:t>
                      </a:r>
                      <a:endParaRPr lang="en-US" sz="600" b="1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Disruption database development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MDC-21</a:t>
                      </a:r>
                      <a:endParaRPr lang="en-US" sz="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Global mode stabilization physics and control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3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MDC-17</a:t>
                      </a:r>
                      <a:endParaRPr lang="en-US" sz="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Active disruption avoidance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MDC-22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Disruption prediction for ITER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49080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000" b="1" dirty="0" smtClean="0">
                          <a:solidFill>
                            <a:srgbClr val="3333CC"/>
                          </a:solidFill>
                          <a:latin typeface="+mn-lt"/>
                        </a:rPr>
                        <a:t>Transport and Turbulence</a:t>
                      </a:r>
                      <a:endParaRPr lang="en-US" sz="1000" b="1" dirty="0">
                        <a:solidFill>
                          <a:srgbClr val="3333CC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08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TC-9</a:t>
                      </a: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Scaling of intrinsic plasma rotation with no external momentum input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TC-15</a:t>
                      </a:r>
                      <a:endParaRPr lang="en-US" sz="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Dependence of momentum and particle pinch on </a:t>
                      </a:r>
                      <a:r>
                        <a:rPr lang="en-GB" sz="7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collisionality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</a:tr>
              <a:tr h="1632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TC-10</a:t>
                      </a:r>
                      <a:endParaRPr lang="en-US" sz="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Experimental </a:t>
                      </a:r>
                      <a:r>
                        <a:rPr lang="en-GB" sz="7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ID of </a:t>
                      </a: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ITG, </a:t>
                      </a:r>
                      <a:r>
                        <a:rPr lang="en-GB" sz="7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TEM, ETG </a:t>
                      </a: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turbulence and comparison with codes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TC-17</a:t>
                      </a:r>
                      <a:endParaRPr lang="en-US" sz="600" b="1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GB" sz="700" b="1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scaling of intrinsic torque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</a:tr>
              <a:tr h="172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TC-11</a:t>
                      </a:r>
                      <a:endParaRPr lang="en-US" sz="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He and impurity profiles and transport coefficients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TC-19</a:t>
                      </a:r>
                      <a:endParaRPr lang="en-US" sz="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Characteristics of I-mode </a:t>
                      </a:r>
                      <a:r>
                        <a:rPr lang="en-GB" sz="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plasmas</a:t>
                      </a:r>
                      <a:endParaRPr lang="en-US" sz="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</a:tr>
              <a:tr h="172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TC-14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RF rotation </a:t>
                      </a:r>
                      <a:r>
                        <a:rPr lang="en-GB" sz="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drive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TC-24</a:t>
                      </a:r>
                      <a:endParaRPr lang="en-US" sz="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Impact of resonant magnetic </a:t>
                      </a:r>
                      <a:r>
                        <a:rPr lang="en-GB" sz="7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perturb. </a:t>
                      </a:r>
                      <a:r>
                        <a:rPr lang="en-GB" sz="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on </a:t>
                      </a:r>
                      <a:r>
                        <a:rPr lang="en-GB" sz="7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transport, confinement</a:t>
                      </a:r>
                      <a:endParaRPr lang="en-US" sz="7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67600" y="2667000"/>
            <a:ext cx="1524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Maingi</a:t>
            </a:r>
            <a:r>
              <a:rPr lang="en-US" sz="1050" dirty="0" smtClean="0"/>
              <a:t> (chair), </a:t>
            </a:r>
            <a:r>
              <a:rPr lang="en-US" sz="1050" dirty="0" err="1" smtClean="0"/>
              <a:t>Ahn</a:t>
            </a:r>
            <a:r>
              <a:rPr lang="en-US" sz="1050" dirty="0"/>
              <a:t>, </a:t>
            </a:r>
            <a:r>
              <a:rPr lang="en-US" sz="1050" dirty="0" err="1" smtClean="0"/>
              <a:t>Canik</a:t>
            </a:r>
            <a:r>
              <a:rPr lang="en-US" sz="1050" dirty="0" smtClean="0"/>
              <a:t>, </a:t>
            </a:r>
            <a:r>
              <a:rPr lang="en-US" sz="1050" dirty="0"/>
              <a:t>Chang,</a:t>
            </a:r>
            <a:r>
              <a:rPr lang="en-US" sz="1050" dirty="0" smtClean="0"/>
              <a:t> Diallo, </a:t>
            </a:r>
            <a:r>
              <a:rPr lang="en-US" sz="1050" dirty="0" err="1" smtClean="0"/>
              <a:t>Goldston</a:t>
            </a:r>
            <a:r>
              <a:rPr lang="en-US" sz="1050" dirty="0" smtClean="0"/>
              <a:t>, </a:t>
            </a:r>
            <a:r>
              <a:rPr lang="en-US" sz="1050" dirty="0" err="1" smtClean="0"/>
              <a:t>Jaworski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3461519"/>
            <a:ext cx="16764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Fredrickson, Fu, </a:t>
            </a:r>
            <a:r>
              <a:rPr lang="en-US" sz="1050" dirty="0" err="1" smtClean="0"/>
              <a:t>Gorelenkov</a:t>
            </a:r>
            <a:r>
              <a:rPr lang="en-US" sz="1050" dirty="0" smtClean="0"/>
              <a:t>, </a:t>
            </a:r>
            <a:r>
              <a:rPr lang="en-US" sz="1050" dirty="0" err="1"/>
              <a:t>Heidbrink</a:t>
            </a:r>
            <a:r>
              <a:rPr lang="en-US" sz="1050" dirty="0"/>
              <a:t>, </a:t>
            </a:r>
            <a:r>
              <a:rPr lang="en-US" sz="1050" dirty="0" smtClean="0"/>
              <a:t>Kramer, </a:t>
            </a:r>
            <a:r>
              <a:rPr lang="en-US" sz="1050" dirty="0" err="1" smtClean="0"/>
              <a:t>Podestá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4080302"/>
            <a:ext cx="1397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Gerhardt, Kessel, </a:t>
            </a:r>
            <a:r>
              <a:rPr lang="en-US" sz="1050" dirty="0" err="1" smtClean="0"/>
              <a:t>Poli</a:t>
            </a:r>
            <a:r>
              <a:rPr lang="en-US" sz="1050" dirty="0" smtClean="0"/>
              <a:t>, Gates, Boyer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4876800"/>
            <a:ext cx="16764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Sabbagh</a:t>
            </a:r>
            <a:r>
              <a:rPr lang="en-US" sz="1050" dirty="0" smtClean="0"/>
              <a:t>, </a:t>
            </a:r>
            <a:r>
              <a:rPr lang="en-US" sz="1050" dirty="0" err="1" smtClean="0"/>
              <a:t>Berkery</a:t>
            </a:r>
            <a:r>
              <a:rPr lang="en-US" sz="1050" dirty="0" smtClean="0"/>
              <a:t>, </a:t>
            </a:r>
            <a:r>
              <a:rPr lang="en-US" sz="1050" dirty="0" err="1" smtClean="0"/>
              <a:t>Jardin</a:t>
            </a:r>
            <a:r>
              <a:rPr lang="en-US" sz="1050" dirty="0" smtClean="0"/>
              <a:t>, Park, </a:t>
            </a:r>
            <a:r>
              <a:rPr lang="en-US" sz="1050" dirty="0" err="1" smtClean="0"/>
              <a:t>Zakharov</a:t>
            </a:r>
            <a:r>
              <a:rPr lang="en-US" sz="1050" dirty="0" smtClean="0"/>
              <a:t>, Gerhardt, Menard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5791200"/>
            <a:ext cx="1600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Kaye (previous chair), Ren, </a:t>
            </a:r>
            <a:r>
              <a:rPr lang="en-US" sz="1050" dirty="0" err="1" smtClean="0"/>
              <a:t>Guttenfelder</a:t>
            </a:r>
            <a:r>
              <a:rPr lang="en-US" sz="1050" dirty="0" smtClean="0"/>
              <a:t>, McKee/Smith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240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NSTX-U / U.S. ST researchers led LDRD-funded </a:t>
            </a:r>
            <a:br>
              <a:rPr lang="en-US" dirty="0" smtClean="0"/>
            </a:br>
            <a:r>
              <a:rPr lang="en-US" dirty="0" smtClean="0"/>
              <a:t>study of Mission and Configuration of an ST-FNSF</a:t>
            </a:r>
            <a:endParaRPr lang="en-US" sz="2000" dirty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8AD24-0ACE-4073-B65A-0225D554BC49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0" y="990600"/>
            <a:ext cx="7239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b="0" i="0" kern="0" dirty="0" smtClean="0">
                <a:ea typeface="ＭＳ Ｐゴシック" charset="-128"/>
              </a:rPr>
              <a:t>FY2014 / Final Results: 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i="0" kern="0" dirty="0" smtClean="0">
                <a:ea typeface="ＭＳ Ｐゴシック" charset="-128"/>
              </a:rPr>
              <a:t>Identified coil configuration compatible with:</a:t>
            </a: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sz="1400" b="0" i="0" kern="0" dirty="0" smtClean="0">
                <a:ea typeface="ＭＳ Ｐゴシック" charset="-128"/>
              </a:rPr>
              <a:t>Breeding in CS end region + vertical maintenance</a:t>
            </a: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sz="1400" b="0" i="0" kern="0" dirty="0">
                <a:ea typeface="ＭＳ Ｐゴシック" charset="-128"/>
              </a:rPr>
              <a:t>Ex-vessel </a:t>
            </a:r>
            <a:r>
              <a:rPr lang="en-US" sz="1400" b="0" i="0" kern="0" dirty="0" smtClean="0">
                <a:ea typeface="ＭＳ Ｐゴシック" charset="-128"/>
              </a:rPr>
              <a:t>PF </a:t>
            </a:r>
            <a:r>
              <a:rPr lang="en-US" sz="1400" b="0" i="0" kern="0" dirty="0">
                <a:ea typeface="ＭＳ Ｐゴシック" charset="-128"/>
              </a:rPr>
              <a:t>coils </a:t>
            </a:r>
            <a:r>
              <a:rPr lang="en-US" sz="1400" b="0" i="0" kern="0" dirty="0" smtClean="0">
                <a:ea typeface="ＭＳ Ｐゴシック" charset="-128"/>
              </a:rPr>
              <a:t>on outboard, </a:t>
            </a:r>
            <a:r>
              <a:rPr lang="en-US" sz="1400" b="0" i="0" kern="0" dirty="0">
                <a:ea typeface="ＭＳ Ｐゴシック" charset="-128"/>
              </a:rPr>
              <a:t>can be </a:t>
            </a:r>
            <a:r>
              <a:rPr lang="en-US" sz="1400" b="0" i="0" kern="0" dirty="0" smtClean="0">
                <a:ea typeface="ＭＳ Ｐゴシック" charset="-128"/>
              </a:rPr>
              <a:t>S/C, support range of l</a:t>
            </a:r>
            <a:r>
              <a:rPr lang="en-US" sz="1400" b="0" i="0" kern="0" baseline="-25000" dirty="0" smtClean="0">
                <a:ea typeface="ＭＳ Ｐゴシック" charset="-128"/>
              </a:rPr>
              <a:t>i</a:t>
            </a:r>
            <a:r>
              <a:rPr lang="en-US" sz="1400" b="0" i="0" kern="0" dirty="0">
                <a:ea typeface="ＭＳ Ｐゴシック" charset="-128"/>
              </a:rPr>
              <a:t> </a:t>
            </a:r>
            <a:r>
              <a:rPr lang="en-US" sz="1400" b="0" i="0" kern="0" dirty="0" smtClean="0">
                <a:ea typeface="ＭＳ Ｐゴシック" charset="-128"/>
              </a:rPr>
              <a:t>and </a:t>
            </a:r>
            <a:r>
              <a:rPr lang="en-US" sz="1400" b="0" i="0" kern="0" dirty="0" err="1" smtClean="0">
                <a:latin typeface="Symbol" panose="05050102010706020507" pitchFamily="18" charset="2"/>
                <a:ea typeface="ＭＳ Ｐゴシック" charset="-128"/>
              </a:rPr>
              <a:t>b</a:t>
            </a:r>
            <a:r>
              <a:rPr lang="en-US" sz="1400" b="0" i="0" kern="0" baseline="-25000" dirty="0" err="1" smtClean="0">
                <a:ea typeface="ＭＳ Ｐゴシック" charset="-128"/>
              </a:rPr>
              <a:t>N</a:t>
            </a:r>
            <a:endParaRPr lang="en-US" sz="1400" b="0" i="0" kern="0" baseline="-25000" dirty="0" smtClean="0">
              <a:ea typeface="ＭＳ Ｐゴシック" charset="-128"/>
            </a:endParaRP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sz="1400" b="0" i="0" kern="0" dirty="0" err="1" smtClean="0">
                <a:ea typeface="ＭＳ Ｐゴシック" charset="-128"/>
              </a:rPr>
              <a:t>Divertor</a:t>
            </a:r>
            <a:r>
              <a:rPr lang="en-US" sz="1400" b="0" i="0" kern="0" dirty="0" smtClean="0">
                <a:ea typeface="ＭＳ Ｐゴシック" charset="-128"/>
              </a:rPr>
              <a:t> power exhaust:  </a:t>
            </a:r>
            <a:r>
              <a:rPr lang="en-US" sz="1400" b="0" i="0" kern="0" dirty="0" err="1" smtClean="0">
                <a:ea typeface="ＭＳ Ｐゴシック" charset="-128"/>
              </a:rPr>
              <a:t>q</a:t>
            </a:r>
            <a:r>
              <a:rPr lang="en-US" sz="1400" b="0" i="0" kern="0" baseline="-25000" dirty="0" err="1" smtClean="0">
                <a:ea typeface="ＭＳ Ｐゴシック" charset="-128"/>
              </a:rPr>
              <a:t>peak</a:t>
            </a:r>
            <a:r>
              <a:rPr lang="en-US" sz="1400" b="0" i="0" kern="0" dirty="0" smtClean="0">
                <a:ea typeface="ＭＳ Ｐゴシック" charset="-128"/>
              </a:rPr>
              <a:t> ~ </a:t>
            </a:r>
            <a:r>
              <a:rPr lang="en-US" sz="1400" b="0" i="0" kern="0" dirty="0" smtClean="0">
                <a:ea typeface="ＭＳ Ｐゴシック" charset="-128"/>
                <a:sym typeface="Wingdings" panose="05000000000000000000" pitchFamily="2" charset="2"/>
              </a:rPr>
              <a:t>3-5MW/m</a:t>
            </a:r>
            <a:r>
              <a:rPr lang="en-US" sz="1400" b="0" i="0" kern="0" baseline="30000" dirty="0" smtClean="0">
                <a:ea typeface="ＭＳ Ｐゴシック" charset="-128"/>
                <a:sym typeface="Wingdings" panose="05000000000000000000" pitchFamily="2" charset="2"/>
              </a:rPr>
              <a:t>2</a:t>
            </a:r>
            <a:r>
              <a:rPr lang="en-US" sz="1400" b="0" i="0" kern="0" dirty="0" smtClean="0">
                <a:ea typeface="ＭＳ Ｐゴシック" charset="-128"/>
                <a:sym typeface="Wingdings" panose="05000000000000000000" pitchFamily="2" charset="2"/>
              </a:rPr>
              <a:t>, partially detached</a:t>
            </a:r>
            <a:endParaRPr lang="en-US" sz="1400" b="0" i="0" kern="0" dirty="0" smtClean="0">
              <a:ea typeface="ＭＳ Ｐゴシック" charset="-128"/>
            </a:endParaRP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kern="0" dirty="0" smtClean="0">
                <a:ea typeface="ＭＳ Ｐゴシック" charset="-128"/>
              </a:rPr>
              <a:t>p</a:t>
            </a:r>
            <a:r>
              <a:rPr lang="en-US" b="0" i="0" kern="0" dirty="0" smtClean="0">
                <a:ea typeface="ＭＳ Ｐゴシック" charset="-128"/>
              </a:rPr>
              <a:t>, </a:t>
            </a:r>
            <a:r>
              <a:rPr lang="en-US" b="0" kern="0" dirty="0" smtClean="0">
                <a:ea typeface="ＭＳ Ｐゴシック" charset="-128"/>
              </a:rPr>
              <a:t>J</a:t>
            </a:r>
            <a:r>
              <a:rPr lang="en-US" b="0" i="0" kern="0" baseline="-25000" dirty="0" smtClean="0">
                <a:ea typeface="ＭＳ Ｐゴシック" charset="-128"/>
              </a:rPr>
              <a:t>BS</a:t>
            </a:r>
            <a:r>
              <a:rPr lang="en-US" b="0" i="0" kern="0" dirty="0" smtClean="0">
                <a:ea typeface="ＭＳ Ｐゴシック" charset="-128"/>
              </a:rPr>
              <a:t>(r) important for l</a:t>
            </a:r>
            <a:r>
              <a:rPr lang="en-US" b="0" i="0" kern="0" baseline="-25000" dirty="0" smtClean="0">
                <a:ea typeface="ＭＳ Ｐゴシック" charset="-128"/>
              </a:rPr>
              <a:t>i</a:t>
            </a:r>
            <a:r>
              <a:rPr lang="en-US" b="0" i="0" kern="0" dirty="0" smtClean="0">
                <a:ea typeface="ＭＳ Ｐゴシック" charset="-128"/>
              </a:rPr>
              <a:t> / </a:t>
            </a:r>
            <a:r>
              <a:rPr lang="en-US" b="0" i="0" kern="0" dirty="0" smtClean="0">
                <a:latin typeface="Symbol" panose="05050102010706020507" pitchFamily="18" charset="2"/>
                <a:ea typeface="ＭＳ Ｐゴシック" charset="-128"/>
              </a:rPr>
              <a:t>k </a:t>
            </a:r>
            <a:r>
              <a:rPr lang="en-US" b="0" i="0" kern="0" dirty="0" smtClean="0">
                <a:ea typeface="ＭＳ Ｐゴシック" charset="-128"/>
              </a:rPr>
              <a:t>/ PF coils – assess in NSTX-U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i="0" kern="0" dirty="0" smtClean="0">
                <a:ea typeface="ＭＳ Ｐゴシック" charset="-128"/>
              </a:rPr>
              <a:t>Carried out free-boundary TRANSP simulations for NNBI+BS current drive, fusion performance, </a:t>
            </a:r>
            <a:r>
              <a:rPr lang="en-US" b="0" i="0" kern="0" dirty="0" err="1" smtClean="0">
                <a:ea typeface="ＭＳ Ｐゴシック" charset="-128"/>
              </a:rPr>
              <a:t>neutronics</a:t>
            </a:r>
            <a:endParaRPr lang="en-US" b="0" i="0" kern="0" dirty="0" smtClean="0">
              <a:ea typeface="ＭＳ Ｐゴシック" charset="-128"/>
            </a:endParaRP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b="0" i="0" kern="0" dirty="0" smtClean="0">
                <a:ea typeface="ＭＳ Ｐゴシック" charset="-128"/>
              </a:rPr>
              <a:t>Tritium </a:t>
            </a:r>
            <a:r>
              <a:rPr lang="en-US" b="0" i="0" kern="0" dirty="0">
                <a:ea typeface="ＭＳ Ｐゴシック" charset="-128"/>
              </a:rPr>
              <a:t>breeding ratio (TBR) ~ 1 </a:t>
            </a:r>
            <a:r>
              <a:rPr lang="en-US" b="0" i="0" kern="0" dirty="0" smtClean="0">
                <a:ea typeface="ＭＳ Ｐゴシック" charset="-128"/>
              </a:rPr>
              <a:t>requires large enough R</a:t>
            </a:r>
            <a:r>
              <a:rPr lang="en-US" b="0" i="0" kern="0" baseline="-25000" dirty="0" smtClean="0">
                <a:ea typeface="ＭＳ Ｐゴシック" charset="-128"/>
              </a:rPr>
              <a:t>0</a:t>
            </a:r>
            <a:r>
              <a:rPr lang="en-US" b="0" i="0" kern="0" dirty="0">
                <a:ea typeface="ＭＳ Ｐゴシック" charset="-128"/>
              </a:rPr>
              <a:t> </a:t>
            </a:r>
            <a:r>
              <a:rPr lang="en-US" b="0" i="0" kern="0" dirty="0" smtClean="0">
                <a:ea typeface="ＭＳ Ｐゴシック" charset="-128"/>
              </a:rPr>
              <a:t>and breeding blankets </a:t>
            </a:r>
            <a:r>
              <a:rPr lang="en-US" b="0" i="0" kern="0" dirty="0">
                <a:ea typeface="ＭＳ Ｐゴシック" charset="-128"/>
              </a:rPr>
              <a:t>near </a:t>
            </a:r>
            <a:r>
              <a:rPr lang="en-US" b="0" i="0" kern="0" dirty="0" smtClean="0">
                <a:ea typeface="ＭＳ Ｐゴシック" charset="-128"/>
              </a:rPr>
              <a:t>top + bottom </a:t>
            </a:r>
            <a:r>
              <a:rPr lang="en-US" b="0" i="0" kern="0" dirty="0">
                <a:ea typeface="ＭＳ Ｐゴシック" charset="-128"/>
              </a:rPr>
              <a:t>of </a:t>
            </a:r>
            <a:r>
              <a:rPr lang="en-US" b="0" i="0" kern="0" dirty="0" err="1" smtClean="0">
                <a:ea typeface="ＭＳ Ｐゴシック" charset="-128"/>
              </a:rPr>
              <a:t>centerstack</a:t>
            </a:r>
            <a:endParaRPr lang="en-US" b="0" i="0" kern="0" dirty="0">
              <a:ea typeface="ＭＳ Ｐゴシック" charset="-128"/>
            </a:endParaRPr>
          </a:p>
          <a:p>
            <a:pPr marL="457200" lvl="1" indent="-228600">
              <a:buFont typeface="Arial" charset="0"/>
              <a:buChar char="–"/>
              <a:defRPr/>
            </a:pPr>
            <a:endParaRPr lang="en-US" b="0" i="0" kern="0" dirty="0" smtClean="0">
              <a:ea typeface="ＭＳ Ｐゴシック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147030" y="1066800"/>
            <a:ext cx="2920770" cy="3280410"/>
            <a:chOff x="6147030" y="1066800"/>
            <a:chExt cx="2920770" cy="3280410"/>
          </a:xfrm>
        </p:grpSpPr>
        <p:pic>
          <p:nvPicPr>
            <p:cNvPr id="17" name="Picture 1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3155" y="1066800"/>
              <a:ext cx="1604645" cy="3280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7086600" y="1600200"/>
              <a:ext cx="734420" cy="762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7086600" y="1600200"/>
              <a:ext cx="1178877" cy="705816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934200" y="1524000"/>
              <a:ext cx="152400" cy="762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6147030" y="1143214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0" dirty="0" smtClean="0">
                  <a:solidFill>
                    <a:schemeClr val="tx1"/>
                  </a:solidFill>
                </a:rPr>
                <a:t>Blanket regions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7086600" y="1600200"/>
              <a:ext cx="734420" cy="21336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1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96" y="4495800"/>
            <a:ext cx="2113804" cy="20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22" y="4343400"/>
            <a:ext cx="2131647" cy="21488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487876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</a:rPr>
              <a:t>R</a:t>
            </a:r>
            <a:r>
              <a:rPr lang="en-US" sz="2400" i="0" baseline="-25000" dirty="0">
                <a:solidFill>
                  <a:schemeClr val="tx1"/>
                </a:solidFill>
              </a:rPr>
              <a:t>0</a:t>
            </a:r>
            <a:r>
              <a:rPr lang="en-US" sz="2400" i="0" dirty="0">
                <a:solidFill>
                  <a:schemeClr val="tx1"/>
                </a:solidFill>
              </a:rPr>
              <a:t> = 1.7m</a:t>
            </a:r>
          </a:p>
          <a:p>
            <a:pPr algn="ctr"/>
            <a:r>
              <a:rPr lang="en-US" sz="2400" i="0" dirty="0" smtClean="0">
                <a:solidFill>
                  <a:schemeClr val="tx1"/>
                </a:solidFill>
              </a:rPr>
              <a:t>TBR ~ 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12460" y="4878762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</a:rPr>
              <a:t>R</a:t>
            </a:r>
            <a:r>
              <a:rPr lang="en-US" sz="2400" i="0" baseline="-25000" dirty="0">
                <a:solidFill>
                  <a:schemeClr val="tx1"/>
                </a:solidFill>
              </a:rPr>
              <a:t>0</a:t>
            </a:r>
            <a:r>
              <a:rPr lang="en-US" sz="2400" i="0" dirty="0">
                <a:solidFill>
                  <a:schemeClr val="tx1"/>
                </a:solidFill>
              </a:rPr>
              <a:t> = </a:t>
            </a:r>
            <a:r>
              <a:rPr lang="en-US" sz="2400" i="0" dirty="0" smtClean="0">
                <a:solidFill>
                  <a:schemeClr val="tx1"/>
                </a:solidFill>
              </a:rPr>
              <a:t>1m</a:t>
            </a:r>
            <a:endParaRPr lang="en-US" sz="2400" i="0" dirty="0">
              <a:solidFill>
                <a:schemeClr val="tx1"/>
              </a:solidFill>
            </a:endParaRPr>
          </a:p>
          <a:p>
            <a:pPr algn="ctr"/>
            <a:r>
              <a:rPr lang="en-US" sz="2400" i="0" dirty="0" smtClean="0">
                <a:solidFill>
                  <a:schemeClr val="tx1"/>
                </a:solidFill>
              </a:rPr>
              <a:t>TBR ~ 0.9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86600" y="5814536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Breeding at back of blanket important for tangential NBI ducts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 flipV="1">
            <a:off x="6096000" y="5524189"/>
            <a:ext cx="1016460" cy="41941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NSTX-U 5 year plan: Develop physics/scenario understanding needed to assess ST viability as FNSF/DEMO, support ITER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2400" y="4244714"/>
            <a:ext cx="7337298" cy="1593444"/>
            <a:chOff x="152400" y="4244714"/>
            <a:chExt cx="7337298" cy="1593444"/>
          </a:xfrm>
        </p:grpSpPr>
        <p:sp>
          <p:nvSpPr>
            <p:cNvPr id="240" name="TextBox 239"/>
            <p:cNvSpPr txBox="1"/>
            <p:nvPr/>
          </p:nvSpPr>
          <p:spPr>
            <a:xfrm>
              <a:off x="152400" y="5394960"/>
              <a:ext cx="1695450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Snowflake and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radiative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exhaust location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19100" y="4908061"/>
              <a:ext cx="1428750" cy="525272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heat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[MW] with</a:t>
              </a:r>
            </a:p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q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peak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&lt; 10MW/m</a:t>
              </a:r>
              <a:r>
                <a:rPr lang="en-US" sz="1600" i="0" baseline="30000" dirty="0" smtClean="0">
                  <a:solidFill>
                    <a:schemeClr val="tx1"/>
                  </a:solidFill>
                  <a:latin typeface="Arial Narrow" pitchFamily="34" charset="0"/>
                </a:rPr>
                <a:t>2</a:t>
              </a:r>
            </a:p>
            <a:p>
              <a:pPr algn="r">
                <a:lnSpc>
                  <a:spcPct val="80000"/>
                </a:lnSpc>
              </a:pP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38" name="Chevron 237"/>
            <p:cNvSpPr/>
            <p:nvPr/>
          </p:nvSpPr>
          <p:spPr bwMode="auto">
            <a:xfrm>
              <a:off x="4495800" y="4244714"/>
              <a:ext cx="2993898" cy="1372061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39" name="Chevron 238"/>
            <p:cNvSpPr/>
            <p:nvPr/>
          </p:nvSpPr>
          <p:spPr bwMode="auto">
            <a:xfrm>
              <a:off x="4338638" y="5187960"/>
              <a:ext cx="2195513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1" name="Pentagon 240"/>
            <p:cNvSpPr/>
            <p:nvPr/>
          </p:nvSpPr>
          <p:spPr bwMode="auto">
            <a:xfrm>
              <a:off x="1847850" y="5446104"/>
              <a:ext cx="4880610" cy="323850"/>
            </a:xfrm>
            <a:prstGeom prst="homePlate">
              <a:avLst>
                <a:gd name="adj" fmla="val 5852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2023684" y="5446104"/>
              <a:ext cx="679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2719388" y="5446104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or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267200" y="5446104"/>
              <a:ext cx="1356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+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5" name="Pentagon 424"/>
            <p:cNvSpPr/>
            <p:nvPr/>
          </p:nvSpPr>
          <p:spPr bwMode="auto">
            <a:xfrm>
              <a:off x="1847850" y="5008289"/>
              <a:ext cx="5343525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223360" y="5008289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310918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81193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574122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20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4661294" y="5255968"/>
              <a:ext cx="2190023" cy="246221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heat-flux control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80342"/>
              </p:ext>
            </p:extLst>
          </p:nvPr>
        </p:nvGraphicFramePr>
        <p:xfrm>
          <a:off x="1066800" y="990600"/>
          <a:ext cx="6400800" cy="241447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76200" y="3104176"/>
            <a:ext cx="7811453" cy="1634512"/>
            <a:chOff x="76200" y="3205998"/>
            <a:chExt cx="7811453" cy="1634512"/>
          </a:xfrm>
        </p:grpSpPr>
        <p:sp>
          <p:nvSpPr>
            <p:cNvPr id="138" name="TextBox 137"/>
            <p:cNvSpPr txBox="1"/>
            <p:nvPr/>
          </p:nvSpPr>
          <p:spPr>
            <a:xfrm>
              <a:off x="76200" y="4061733"/>
              <a:ext cx="1771650" cy="393954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NBI+BS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ramp-up: initial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final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04800" y="4495800"/>
              <a:ext cx="15430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CHI closed-flux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current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0" name="Chevron 139"/>
            <p:cNvSpPr/>
            <p:nvPr/>
          </p:nvSpPr>
          <p:spPr bwMode="auto">
            <a:xfrm>
              <a:off x="4600575" y="3205998"/>
              <a:ext cx="3287078" cy="15382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1" name="Pentagon 140"/>
            <p:cNvSpPr/>
            <p:nvPr/>
          </p:nvSpPr>
          <p:spPr bwMode="auto">
            <a:xfrm>
              <a:off x="1847850" y="4096585"/>
              <a:ext cx="5424488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2" name="Chevron 141"/>
            <p:cNvSpPr/>
            <p:nvPr/>
          </p:nvSpPr>
          <p:spPr bwMode="auto">
            <a:xfrm>
              <a:off x="4519613" y="4258510"/>
              <a:ext cx="2590800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3" name="Pentagon 142"/>
            <p:cNvSpPr/>
            <p:nvPr/>
          </p:nvSpPr>
          <p:spPr bwMode="auto">
            <a:xfrm>
              <a:off x="1847850" y="4501398"/>
              <a:ext cx="5262563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43100" y="4501398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0.15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968976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0.3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561609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481638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– 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909888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556671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0.5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0.9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481638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1" name="Chevron 150"/>
            <p:cNvSpPr/>
            <p:nvPr/>
          </p:nvSpPr>
          <p:spPr bwMode="auto">
            <a:xfrm>
              <a:off x="4495800" y="4343400"/>
              <a:ext cx="809625" cy="2428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2636098"/>
            <a:ext cx="7353300" cy="1241622"/>
            <a:chOff x="0" y="2636098"/>
            <a:chExt cx="7353300" cy="1241622"/>
          </a:xfrm>
        </p:grpSpPr>
        <p:sp>
          <p:nvSpPr>
            <p:cNvPr id="197" name="TextBox 196"/>
            <p:cNvSpPr txBox="1"/>
            <p:nvPr/>
          </p:nvSpPr>
          <p:spPr>
            <a:xfrm>
              <a:off x="419100" y="2709284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Sustained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19100" y="3103833"/>
              <a:ext cx="1428750" cy="21800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/ </a:t>
              </a: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(NSTX)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0" y="3533010"/>
              <a:ext cx="18478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Non-inductive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fraction (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D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≥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CR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0" name="Chevron 199"/>
            <p:cNvSpPr/>
            <p:nvPr/>
          </p:nvSpPr>
          <p:spPr bwMode="auto">
            <a:xfrm>
              <a:off x="4291013" y="2636098"/>
              <a:ext cx="2024063" cy="72866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1" name="Pentagon 200"/>
            <p:cNvSpPr/>
            <p:nvPr/>
          </p:nvSpPr>
          <p:spPr bwMode="auto">
            <a:xfrm>
              <a:off x="1847851" y="2636098"/>
              <a:ext cx="42100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079563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730855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5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105025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3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6" name="Chevron 205"/>
            <p:cNvSpPr/>
            <p:nvPr/>
          </p:nvSpPr>
          <p:spPr bwMode="auto">
            <a:xfrm>
              <a:off x="5554028" y="2878985"/>
              <a:ext cx="1380173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7" name="Chevron 206"/>
            <p:cNvSpPr/>
            <p:nvPr/>
          </p:nvSpPr>
          <p:spPr bwMode="auto">
            <a:xfrm>
              <a:off x="4290410" y="3286960"/>
              <a:ext cx="2707290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8" name="Pentagon 207"/>
            <p:cNvSpPr/>
            <p:nvPr/>
          </p:nvSpPr>
          <p:spPr bwMode="auto">
            <a:xfrm>
              <a:off x="1847850" y="3048000"/>
              <a:ext cx="52387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168068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152775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4609498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481638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0.1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4" name="Pentagon 213"/>
            <p:cNvSpPr/>
            <p:nvPr/>
          </p:nvSpPr>
          <p:spPr bwMode="auto">
            <a:xfrm>
              <a:off x="1847850" y="3533010"/>
              <a:ext cx="55054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024063" y="353301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70 – 90%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2909888" y="3533010"/>
              <a:ext cx="9753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80 – 110%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611846" y="3533010"/>
              <a:ext cx="984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90 – 120%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5481638" y="3533010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100 – 140%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316" name="TextBox 315"/>
          <p:cNvSpPr txBox="1"/>
          <p:nvPr/>
        </p:nvSpPr>
        <p:spPr>
          <a:xfrm>
            <a:off x="3865279" y="2636098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NCC</a:t>
            </a:r>
            <a:endParaRPr lang="en-US" sz="1800" i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3962972" y="4267200"/>
            <a:ext cx="532828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ECH / EBW</a:t>
            </a:r>
            <a:endParaRPr lang="en-US" sz="1800" i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3865279" y="3021403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Cryo</a:t>
            </a:r>
            <a:endParaRPr lang="en-US" sz="1800" i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318533"/>
            <a:ext cx="7558600" cy="1204986"/>
            <a:chOff x="152400" y="1318533"/>
            <a:chExt cx="7558600" cy="1204986"/>
          </a:xfrm>
        </p:grpSpPr>
        <p:sp>
          <p:nvSpPr>
            <p:cNvPr id="179" name="TextBox 178"/>
            <p:cNvSpPr txBox="1"/>
            <p:nvPr/>
          </p:nvSpPr>
          <p:spPr>
            <a:xfrm>
              <a:off x="419100" y="1637424"/>
              <a:ext cx="1428750" cy="51930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Structural force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and coil heating 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limit fractions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52400" y="1374778"/>
              <a:ext cx="1695450" cy="17235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Max B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[T],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[MA]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19100" y="2309133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Nominal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pulse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[s]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3" name="Chevron 182"/>
            <p:cNvSpPr/>
            <p:nvPr/>
          </p:nvSpPr>
          <p:spPr bwMode="auto">
            <a:xfrm>
              <a:off x="3327630" y="1340932"/>
              <a:ext cx="2487383" cy="746760"/>
            </a:xfrm>
            <a:prstGeom prst="chevron">
              <a:avLst>
                <a:gd name="adj" fmla="val 70734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4" name="Chevron 183"/>
            <p:cNvSpPr/>
            <p:nvPr/>
          </p:nvSpPr>
          <p:spPr bwMode="auto">
            <a:xfrm>
              <a:off x="3767138" y="1855282"/>
              <a:ext cx="2122170" cy="57150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5" name="Pentagon 184"/>
            <p:cNvSpPr/>
            <p:nvPr/>
          </p:nvSpPr>
          <p:spPr bwMode="auto">
            <a:xfrm>
              <a:off x="1847851" y="2175783"/>
              <a:ext cx="354924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6" name="Pentagon 185"/>
            <p:cNvSpPr/>
            <p:nvPr/>
          </p:nvSpPr>
          <p:spPr bwMode="auto">
            <a:xfrm>
              <a:off x="1847851" y="1763842"/>
              <a:ext cx="457667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7" name="Pentagon 186"/>
            <p:cNvSpPr/>
            <p:nvPr/>
          </p:nvSpPr>
          <p:spPr bwMode="auto">
            <a:xfrm>
              <a:off x="1847851" y="1340932"/>
              <a:ext cx="354443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188" name="Group 414"/>
            <p:cNvGrpSpPr/>
            <p:nvPr/>
          </p:nvGrpSpPr>
          <p:grpSpPr>
            <a:xfrm>
              <a:off x="1959564" y="1318533"/>
              <a:ext cx="1785809" cy="1195804"/>
              <a:chOff x="1220941" y="1932801"/>
              <a:chExt cx="1428647" cy="956643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1295400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 –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124006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2 – 4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1220941" y="2286000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0.5, 0.5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1981200" y="2286000"/>
                <a:ext cx="668388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1.0, 0.75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1220941" y="1932801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0.8, 1.6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118338" y="1932801"/>
                <a:ext cx="37087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1, 2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97" name="TextBox 296"/>
            <p:cNvSpPr txBox="1"/>
            <p:nvPr/>
          </p:nvSpPr>
          <p:spPr>
            <a:xfrm>
              <a:off x="4730855" y="2175783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307" name="Chevron 306"/>
            <p:cNvSpPr/>
            <p:nvPr/>
          </p:nvSpPr>
          <p:spPr bwMode="auto">
            <a:xfrm>
              <a:off x="5181600" y="1760032"/>
              <a:ext cx="860093" cy="739602"/>
            </a:xfrm>
            <a:prstGeom prst="chevron">
              <a:avLst>
                <a:gd name="adj" fmla="val 6114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08" name="Pentagon 307"/>
            <p:cNvSpPr/>
            <p:nvPr/>
          </p:nvSpPr>
          <p:spPr bwMode="auto">
            <a:xfrm>
              <a:off x="5148072" y="1657086"/>
              <a:ext cx="2437451" cy="483945"/>
            </a:xfrm>
            <a:prstGeom prst="homePlate">
              <a:avLst>
                <a:gd name="adj" fmla="val 30968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0" name="Pentagon 309"/>
            <p:cNvSpPr/>
            <p:nvPr/>
          </p:nvSpPr>
          <p:spPr bwMode="auto">
            <a:xfrm rot="3366527">
              <a:off x="7092566" y="1905084"/>
              <a:ext cx="752924" cy="483945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4649774" y="1760032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1.0, 1.0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172200"/>
            <a:ext cx="9144000" cy="3693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Off-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midplane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non-axisymmetric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control coils </a:t>
            </a:r>
            <a:r>
              <a:rPr lang="en-US" sz="2000" i="0" dirty="0">
                <a:solidFill>
                  <a:schemeClr val="accent6"/>
                </a:solidFill>
                <a:latin typeface="Arial Narrow" panose="020B0606020202030204" pitchFamily="34" charset="0"/>
              </a:rPr>
              <a:t>(</a:t>
            </a:r>
            <a:r>
              <a:rPr lang="en-US" sz="200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NCC</a:t>
            </a:r>
            <a:r>
              <a:rPr lang="en-US" sz="2000" i="0" dirty="0">
                <a:solidFill>
                  <a:schemeClr val="accent6"/>
                </a:solidFill>
                <a:latin typeface="Arial Narrow" panose="020B0606020202030204" pitchFamily="34" charset="0"/>
              </a:rPr>
              <a:t>): 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rotation profile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control (NTV),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sustain high </a:t>
            </a:r>
            <a:r>
              <a:rPr lang="en-US" sz="1800" b="0" i="0" dirty="0" err="1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N</a:t>
            </a:r>
            <a:endParaRPr lang="en-US" sz="1800" b="0" i="0" baseline="-25000" dirty="0">
              <a:solidFill>
                <a:schemeClr val="tx1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4425" y="5895201"/>
            <a:ext cx="4086575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1800" i="0" dirty="0" smtClean="0">
                <a:solidFill>
                  <a:schemeClr val="accent6"/>
                </a:solidFill>
              </a:rPr>
              <a:t>: 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access lowest </a:t>
            </a:r>
            <a:r>
              <a:rPr lang="en-US" sz="1800" b="0" i="0" dirty="0" smtClean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en-US" sz="1800" b="0" i="0" dirty="0" smtClean="0">
                <a:solidFill>
                  <a:schemeClr val="tx1"/>
                </a:solidFill>
              </a:rPr>
              <a:t>*,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compare to Li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4039172" y="5895201"/>
            <a:ext cx="5104828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 / EBW</a:t>
            </a:r>
            <a:r>
              <a:rPr lang="en-US" sz="1800" i="0" dirty="0" smtClean="0">
                <a:solidFill>
                  <a:schemeClr val="accent6"/>
                </a:solidFill>
              </a:rPr>
              <a:t>: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bridge 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gap from start-up to ramp-up</a:t>
            </a:r>
          </a:p>
        </p:txBody>
      </p:sp>
      <p:sp>
        <p:nvSpPr>
          <p:cNvPr id="323" name="Right Arrow 322"/>
          <p:cNvSpPr/>
          <p:nvPr/>
        </p:nvSpPr>
        <p:spPr bwMode="auto">
          <a:xfrm rot="10800000" flipH="1">
            <a:off x="6882103" y="2541525"/>
            <a:ext cx="1804697" cy="3075249"/>
          </a:xfrm>
          <a:prstGeom prst="rightArrow">
            <a:avLst>
              <a:gd name="adj1" fmla="val 100000"/>
              <a:gd name="adj2" fmla="val 19179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324" name="TextBox 323"/>
          <p:cNvSpPr txBox="1">
            <a:spLocks noChangeArrowheads="1"/>
          </p:cNvSpPr>
          <p:nvPr/>
        </p:nvSpPr>
        <p:spPr bwMode="auto">
          <a:xfrm>
            <a:off x="6891840" y="3277850"/>
            <a:ext cx="1718760" cy="144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Inform choice </a:t>
            </a:r>
          </a:p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of FNSF/DEMO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aspect ratio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and </a:t>
            </a:r>
            <a:r>
              <a:rPr lang="en-US" sz="2400" i="0" dirty="0" err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</a:t>
            </a:r>
            <a:endParaRPr lang="en-US" sz="2400" i="0" dirty="0" smtClean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2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37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5" grpId="0"/>
      <p:bldP spid="317" grpId="0"/>
      <p:bldP spid="21" grpId="0"/>
      <p:bldP spid="321" grpId="0"/>
      <p:bldP spid="3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9154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FY14-16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FY14-16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mission and configuration study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453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NSTX-U program well-aligned with </a:t>
            </a:r>
            <a:br>
              <a:rPr lang="en-US" sz="2800" dirty="0" smtClean="0"/>
            </a:br>
            <a:r>
              <a:rPr lang="en-US" sz="2800" dirty="0" smtClean="0"/>
              <a:t>priorities of upcoming FES workshops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867400" cy="5257800"/>
          </a:xfrm>
        </p:spPr>
        <p:txBody>
          <a:bodyPr/>
          <a:lstStyle/>
          <a:p>
            <a:r>
              <a:rPr lang="en-US" dirty="0"/>
              <a:t>Plasma material interactions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Scrape </a:t>
            </a:r>
            <a:r>
              <a:rPr lang="en-US" dirty="0"/>
              <a:t>off </a:t>
            </a:r>
            <a:r>
              <a:rPr lang="en-US" dirty="0" smtClean="0"/>
              <a:t>layer / </a:t>
            </a:r>
            <a:r>
              <a:rPr lang="en-US" dirty="0" err="1" smtClean="0"/>
              <a:t>divertor</a:t>
            </a:r>
            <a:r>
              <a:rPr lang="en-US" dirty="0" smtClean="0"/>
              <a:t> physics 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PMI </a:t>
            </a:r>
            <a:r>
              <a:rPr lang="en-US" dirty="0"/>
              <a:t>and long pulse </a:t>
            </a:r>
            <a:r>
              <a:rPr lang="en-US" dirty="0" err="1"/>
              <a:t>divertor</a:t>
            </a:r>
            <a:r>
              <a:rPr lang="en-US" dirty="0"/>
              <a:t> simulators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Engineering </a:t>
            </a:r>
            <a:r>
              <a:rPr lang="en-US" dirty="0"/>
              <a:t>innovations for plasma exhaust 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Plasma core-edge integration</a:t>
            </a:r>
          </a:p>
          <a:p>
            <a:r>
              <a:rPr lang="en-US" dirty="0" smtClean="0"/>
              <a:t>Transients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Disruption prediction, avoidance, mitigation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ELM suppression with RMP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Naturally ELM-free operation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ELM pacing</a:t>
            </a:r>
          </a:p>
          <a:p>
            <a:r>
              <a:rPr lang="en-US" dirty="0"/>
              <a:t>Integrated </a:t>
            </a:r>
            <a:r>
              <a:rPr lang="en-US" dirty="0" smtClean="0"/>
              <a:t>Simulations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Disruption prevention, avoidance, </a:t>
            </a:r>
            <a:r>
              <a:rPr lang="en-US" dirty="0" smtClean="0"/>
              <a:t>mitigation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Plasma </a:t>
            </a:r>
            <a:r>
              <a:rPr lang="en-US" dirty="0" smtClean="0"/>
              <a:t>boundary (</a:t>
            </a:r>
            <a:r>
              <a:rPr lang="en-US" dirty="0" err="1" smtClean="0"/>
              <a:t>Ped</a:t>
            </a:r>
            <a:r>
              <a:rPr lang="en-US" dirty="0" smtClean="0"/>
              <a:t>, SOL, PMI)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Whole device modeling</a:t>
            </a:r>
            <a:endParaRPr lang="en-US" dirty="0"/>
          </a:p>
          <a:p>
            <a:endParaRPr lang="en-US" sz="600" dirty="0" smtClean="0"/>
          </a:p>
          <a:p>
            <a:r>
              <a:rPr lang="en-US" dirty="0" smtClean="0"/>
              <a:t>Plasma science frontiers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943600" y="1371600"/>
            <a:ext cx="320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Low-A, advanced </a:t>
            </a:r>
            <a:r>
              <a:rPr lang="en-US" sz="1800" b="0" i="0" kern="0" dirty="0" err="1" smtClean="0">
                <a:solidFill>
                  <a:srgbClr val="C00000"/>
                </a:solidFill>
              </a:rPr>
              <a:t>divertors</a:t>
            </a:r>
            <a:endParaRPr lang="en-US" sz="1800" b="0" i="0" kern="0" dirty="0" smtClean="0">
              <a:solidFill>
                <a:srgbClr val="C00000"/>
              </a:solidFill>
            </a:endParaRP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MAPP + surface science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Liquid metal PFCs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Long-term NSTX-U goal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943600" y="3124200"/>
            <a:ext cx="320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Kinetic MHD, PCS, MGI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NCC RMP (incremental)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Li-wall scenarios, EPH 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Granule injector, 3D fields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943600" y="472440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Kinetic MHD codes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XGC, UEDGE,</a:t>
            </a:r>
            <a:r>
              <a:rPr lang="en-US" sz="1800" b="0" i="0" kern="0" dirty="0">
                <a:solidFill>
                  <a:srgbClr val="C00000"/>
                </a:solidFill>
              </a:rPr>
              <a:t> </a:t>
            </a:r>
            <a:r>
              <a:rPr lang="en-US" sz="1800" b="0" i="0" kern="0" dirty="0" err="1">
                <a:solidFill>
                  <a:srgbClr val="C00000"/>
                </a:solidFill>
              </a:rPr>
              <a:t>Walldyn</a:t>
            </a:r>
            <a:r>
              <a:rPr lang="en-US" sz="1800" b="0" i="0" kern="0" dirty="0">
                <a:solidFill>
                  <a:srgbClr val="C00000"/>
                </a:solidFill>
              </a:rPr>
              <a:t>,</a:t>
            </a:r>
            <a:r>
              <a:rPr lang="en-US" sz="1800" b="0" i="0" kern="0" dirty="0" smtClean="0">
                <a:solidFill>
                  <a:srgbClr val="C00000"/>
                </a:solidFill>
              </a:rPr>
              <a:t> …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TRANSP, control models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943600" y="588264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EM turbulence, </a:t>
            </a:r>
            <a:r>
              <a:rPr lang="en-US" sz="1800" b="0" i="0" kern="0" dirty="0" err="1" smtClean="0">
                <a:solidFill>
                  <a:srgbClr val="C00000"/>
                </a:solidFill>
              </a:rPr>
              <a:t>plasmoids</a:t>
            </a:r>
            <a:endParaRPr lang="en-US" sz="1800" b="0" i="0" kern="0" dirty="0" smtClean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0136" y="990600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u="sng" dirty="0" smtClean="0">
                <a:solidFill>
                  <a:srgbClr val="C00000"/>
                </a:solidFill>
              </a:rPr>
              <a:t>NSTX-U contributions: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33C90874-6456-4313-A71B-28FFE84276E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u="sng" dirty="0" smtClean="0"/>
              <a:t>Summary</a:t>
            </a:r>
            <a:r>
              <a:rPr lang="en-US" sz="2800" dirty="0" smtClean="0"/>
              <a:t>:  NSTX-U FY2015-17 research plan strongly supports FES vision, scientific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067800" cy="4495800"/>
          </a:xfrm>
        </p:spPr>
        <p:txBody>
          <a:bodyPr rIns="0"/>
          <a:lstStyle/>
          <a:p>
            <a:pPr marL="169843" indent="-169843">
              <a:defRPr/>
            </a:pPr>
            <a:r>
              <a:rPr lang="en-US" b="1" dirty="0" smtClean="0">
                <a:cs typeface="Arial" pitchFamily="34" charset="0"/>
              </a:rPr>
              <a:t>Foundations</a:t>
            </a:r>
            <a:endParaRPr lang="en-US" dirty="0" smtClean="0">
              <a:cs typeface="Arial" pitchFamily="34" charset="0"/>
            </a:endParaRPr>
          </a:p>
          <a:p>
            <a:pPr marL="457146" lvl="1" indent="-225399">
              <a:defRPr/>
            </a:pP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Expect transport, stability discoveries in new high-</a:t>
            </a:r>
            <a:r>
              <a:rPr lang="en-US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 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+ low-</a:t>
            </a:r>
            <a:r>
              <a:rPr lang="en-US" dirty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*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regime</a:t>
            </a:r>
          </a:p>
          <a:p>
            <a:pPr marL="457146" lvl="1" indent="-225399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Core: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Non-linear AE* / fast-ion dynamics, disruptions, response to 3D </a:t>
            </a:r>
            <a:r>
              <a:rPr lang="en-US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B</a:t>
            </a:r>
          </a:p>
          <a:p>
            <a:pPr marL="457200" lvl="1" indent="-228600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Boundary: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SOL-widths &amp; turbulence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advanced </a:t>
            </a:r>
            <a:r>
              <a:rPr lang="en-US" dirty="0" err="1" smtClean="0">
                <a:solidFill>
                  <a:srgbClr val="3333FF"/>
                </a:solidFill>
                <a:cs typeface="Arial" pitchFamily="34" charset="0"/>
              </a:rPr>
              <a:t>divertors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, Li-based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PFCs</a:t>
            </a:r>
          </a:p>
          <a:p>
            <a:pPr marL="57197" indent="-228600">
              <a:defRPr/>
            </a:pPr>
            <a:endParaRPr lang="en-US" dirty="0" smtClean="0">
              <a:solidFill>
                <a:srgbClr val="3333FF"/>
              </a:solidFill>
              <a:cs typeface="Arial" pitchFamily="34" charset="0"/>
            </a:endParaRPr>
          </a:p>
          <a:p>
            <a:pPr marL="169843" indent="-169843">
              <a:defRPr/>
            </a:pPr>
            <a:r>
              <a:rPr lang="en-US" b="1" dirty="0" smtClean="0">
                <a:cs typeface="Arial" pitchFamily="34" charset="0"/>
              </a:rPr>
              <a:t>Long-Pulse</a:t>
            </a:r>
          </a:p>
          <a:p>
            <a:pPr marL="457146" lvl="1" indent="-225399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PMI: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EAST collaboration: long-pulse 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performance of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high-Z, liquid metals</a:t>
            </a:r>
            <a:endParaRPr lang="en-US" dirty="0">
              <a:solidFill>
                <a:srgbClr val="3333FF"/>
              </a:solidFill>
              <a:cs typeface="Arial" pitchFamily="34" charset="0"/>
            </a:endParaRPr>
          </a:p>
          <a:p>
            <a:pPr marL="457146" lvl="1" indent="-225399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FNSF: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NSTX-U provides critical data on confinement, stability, sustainment</a:t>
            </a:r>
          </a:p>
          <a:p>
            <a:pPr marL="169843" indent="-169843">
              <a:defRPr/>
            </a:pPr>
            <a:endParaRPr lang="en-US" b="1" dirty="0" smtClean="0">
              <a:cs typeface="Arial" pitchFamily="34" charset="0"/>
            </a:endParaRPr>
          </a:p>
          <a:p>
            <a:pPr marL="169843" indent="-169843">
              <a:defRPr/>
            </a:pPr>
            <a:r>
              <a:rPr lang="en-US" b="1" dirty="0" smtClean="0">
                <a:cs typeface="Arial" pitchFamily="34" charset="0"/>
              </a:rPr>
              <a:t>High-Power</a:t>
            </a:r>
          </a:p>
          <a:p>
            <a:pPr marL="457200" lvl="1" indent="-228600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Robust Control: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Goal: high-</a:t>
            </a:r>
            <a:r>
              <a:rPr lang="en-US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 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+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full non-inductive, disruption avoidance</a:t>
            </a:r>
            <a:endParaRPr lang="en-US" dirty="0">
              <a:solidFill>
                <a:srgbClr val="3333FF"/>
              </a:solidFill>
              <a:cs typeface="Arial" pitchFamily="34" charset="0"/>
            </a:endParaRPr>
          </a:p>
          <a:p>
            <a:pPr marL="457146" lvl="1" indent="-225399">
              <a:defRPr/>
            </a:pPr>
            <a:endParaRPr lang="en-US" sz="2200" dirty="0" smtClean="0">
              <a:solidFill>
                <a:srgbClr val="3333FF"/>
              </a:solidFill>
              <a:cs typeface="Arial" pitchFamily="34" charset="0"/>
            </a:endParaRPr>
          </a:p>
          <a:p>
            <a:pPr marL="457146" lvl="1" indent="-225399">
              <a:defRPr/>
            </a:pPr>
            <a:endParaRPr lang="en-US" sz="2400" dirty="0" smtClean="0">
              <a:solidFill>
                <a:srgbClr val="3333FF"/>
              </a:solidFill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90874-6456-4313-A71B-28FFE84276E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8976" y="5717536"/>
            <a:ext cx="8802624" cy="6832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i="0" dirty="0" smtClean="0">
                <a:solidFill>
                  <a:srgbClr val="FF0000"/>
                </a:solidFill>
                <a:cs typeface="Arial" pitchFamily="34" charset="0"/>
              </a:rPr>
              <a:t>Incremental funding needed to fully utilize NSTX-U </a:t>
            </a:r>
          </a:p>
          <a:p>
            <a:pPr algn="ctr">
              <a:lnSpc>
                <a:spcPct val="80000"/>
              </a:lnSpc>
            </a:pPr>
            <a:r>
              <a:rPr lang="en-US" sz="2400" i="0" dirty="0" smtClean="0">
                <a:solidFill>
                  <a:srgbClr val="FF0000"/>
                </a:solidFill>
                <a:cs typeface="Arial" pitchFamily="34" charset="0"/>
              </a:rPr>
              <a:t>facility and implement 5YP facility enhancements</a:t>
            </a:r>
            <a:endParaRPr lang="en-US" sz="24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NSTX Upgrade will access next factor of two </a:t>
            </a:r>
            <a:br>
              <a:rPr lang="en-US" dirty="0" smtClean="0">
                <a:solidFill>
                  <a:srgbClr val="3333CC"/>
                </a:solidFill>
              </a:rPr>
            </a:br>
            <a:r>
              <a:rPr lang="en-US" dirty="0" smtClean="0">
                <a:solidFill>
                  <a:srgbClr val="3333CC"/>
                </a:solidFill>
              </a:rPr>
              <a:t>increase in performance to bridge gaps to next-step 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5449824"/>
            <a:ext cx="5410200" cy="1066800"/>
          </a:xfrm>
        </p:spPr>
        <p:txBody>
          <a:bodyPr/>
          <a:lstStyle/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Non-inductive start-up, ramp-up, sustainment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Confinement scaling (esp. electron transport)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Stability and steady-state control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err="1" smtClean="0">
                <a:solidFill>
                  <a:srgbClr val="FF0000"/>
                </a:solidFill>
              </a:rPr>
              <a:t>Divertor</a:t>
            </a:r>
            <a:r>
              <a:rPr lang="en-US" sz="1800" b="1" dirty="0" smtClean="0">
                <a:solidFill>
                  <a:srgbClr val="FF0000"/>
                </a:solidFill>
              </a:rPr>
              <a:t> solutions for mitigating high heat flux</a:t>
            </a:r>
          </a:p>
          <a:p>
            <a:pPr>
              <a:lnSpc>
                <a:spcPct val="75000"/>
              </a:lnSpc>
            </a:pPr>
            <a:endParaRPr lang="en-US" sz="2000" b="1" dirty="0"/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34758" y="5273675"/>
            <a:ext cx="3648435" cy="13849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solidFill>
                  <a:schemeClr val="tx1"/>
                </a:solidFill>
                <a:ea typeface="ＭＳ Ｐゴシック" pitchFamily="34" charset="-128"/>
              </a:rPr>
              <a:t>* Includes 4MW of high-harmonic fast-wave (HHFW) heating power</a:t>
            </a:r>
          </a:p>
        </p:txBody>
      </p:sp>
      <p:pic>
        <p:nvPicPr>
          <p:cNvPr id="5" name="Picture 24" descr="nstx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007" y="990602"/>
            <a:ext cx="1081193" cy="1219199"/>
          </a:xfrm>
          <a:prstGeom prst="rect">
            <a:avLst/>
          </a:prstGeom>
          <a:noFill/>
        </p:spPr>
      </p:pic>
      <p:pic>
        <p:nvPicPr>
          <p:cNvPr id="6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90600"/>
            <a:ext cx="1143000" cy="122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9926" t="20512" r="13466" b="3590"/>
          <a:stretch>
            <a:fillRect/>
          </a:stretch>
        </p:blipFill>
        <p:spPr bwMode="auto">
          <a:xfrm>
            <a:off x="6326338" y="1066801"/>
            <a:ext cx="1141262" cy="11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1" y="990600"/>
            <a:ext cx="100049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848603" y="1845711"/>
            <a:ext cx="1356465" cy="3436865"/>
            <a:chOff x="7698092" y="1143000"/>
            <a:chExt cx="1586507" cy="4019725"/>
          </a:xfrm>
        </p:grpSpPr>
        <p:pic>
          <p:nvPicPr>
            <p:cNvPr id="10" name="Picture 10" descr="C:\Users\jmenard\Documents\My Files\PPPL\Projects\Vector\vector_3d_cutaway_v2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83572" y="3874169"/>
              <a:ext cx="1097882" cy="11430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698092" y="4856748"/>
              <a:ext cx="1504009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VECTOR (A=2.3)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9308" y="2503714"/>
              <a:ext cx="994118" cy="11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840689" y="3573379"/>
              <a:ext cx="1237780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JUST (A=1.8)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14945" y="1143000"/>
              <a:ext cx="1030868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698096" y="2209799"/>
              <a:ext cx="1586503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ARIES-ST (A=1.6)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68313" y="1143002"/>
            <a:ext cx="1375675" cy="5355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Low-A </a:t>
            </a:r>
          </a:p>
          <a:p>
            <a:pPr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Power Plants</a:t>
            </a:r>
            <a:endParaRPr lang="en-US" sz="18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8" name="Pentagon 17"/>
          <p:cNvSpPr>
            <a:spLocks noChangeAspect="1"/>
          </p:cNvSpPr>
          <p:nvPr/>
        </p:nvSpPr>
        <p:spPr bwMode="auto">
          <a:xfrm>
            <a:off x="7391402" y="2264664"/>
            <a:ext cx="527967" cy="2962656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grpSp>
        <p:nvGrpSpPr>
          <p:cNvPr id="17" name="Group 21"/>
          <p:cNvGrpSpPr/>
          <p:nvPr/>
        </p:nvGrpSpPr>
        <p:grpSpPr>
          <a:xfrm>
            <a:off x="152400" y="5562600"/>
            <a:ext cx="2971800" cy="838200"/>
            <a:chOff x="228600" y="5562600"/>
            <a:chExt cx="2971800" cy="838200"/>
          </a:xfrm>
        </p:grpSpPr>
        <p:sp>
          <p:nvSpPr>
            <p:cNvPr id="20" name="Right Arrow 19"/>
            <p:cNvSpPr/>
            <p:nvPr/>
          </p:nvSpPr>
          <p:spPr bwMode="auto">
            <a:xfrm>
              <a:off x="228600" y="5562600"/>
              <a:ext cx="2971800" cy="838200"/>
            </a:xfrm>
            <a:prstGeom prst="rightArrow">
              <a:avLst>
                <a:gd name="adj1" fmla="val 100000"/>
                <a:gd name="adj2" fmla="val 21429"/>
              </a:avLst>
            </a:prstGeom>
            <a:solidFill>
              <a:srgbClr val="FFFFCC"/>
            </a:solidFill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 smtClean="0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5638800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0000"/>
                  </a:solidFill>
                </a:rPr>
                <a:t>Key issues to resolve for next-step STs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3" name="Group 51"/>
          <p:cNvGraphicFramePr>
            <a:graphicFrameLocks noGrp="1"/>
          </p:cNvGraphicFramePr>
          <p:nvPr/>
        </p:nvGraphicFramePr>
        <p:xfrm>
          <a:off x="152399" y="2260188"/>
          <a:ext cx="7239002" cy="298022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67121"/>
                <a:gridCol w="896661"/>
                <a:gridCol w="1113692"/>
                <a:gridCol w="1097364"/>
                <a:gridCol w="1097364"/>
                <a:gridCol w="1066800"/>
              </a:tblGrid>
              <a:tr h="87172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 Upgrade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Material Interface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Nuclear Science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Pilot Plant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Major Radius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[m]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1.6 – 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Aspect Ratio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/ 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Current [MA]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 –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11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18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Toroidal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Field [T]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2.4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Auxiliary Power [MW]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19*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 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22 –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 –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P/R [MW/m]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70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P/S [MW/m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0.4-0.6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0.6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 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Gain 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 –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990601"/>
            <a:ext cx="914400" cy="11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Supporting ITER through massive gas injection (MGI) research for disruption mitigation</a:t>
            </a:r>
            <a:endParaRPr lang="en-US" sz="2800" dirty="0"/>
          </a:p>
        </p:txBody>
      </p:sp>
      <p:pic>
        <p:nvPicPr>
          <p:cNvPr id="7" name="Picture 6" descr="Macintosh HD:Users:rraman:Desktop:newvalve-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6670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800600" y="1003619"/>
            <a:ext cx="4343400" cy="2425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NSTX-U researchers successfully tested, will utilize pulsed-induction MGI valves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Same design as is being developed for ITER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Builds on designs used on JET and TEXTOR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Eliminates magnetic material in valve that can saturate in external magnetic field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Sub-ms opening time </a:t>
            </a:r>
            <a:r>
              <a:rPr lang="en-US" sz="1800" b="0" i="0" dirty="0" smtClean="0"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800" b="0" i="0" dirty="0" smtClean="0">
                <a:latin typeface="Arial Narrow" pitchFamily="34" charset="0"/>
              </a:rPr>
              <a:t> well suited for MGI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i="0" dirty="0" smtClean="0">
                <a:latin typeface="Arial Narrow" pitchFamily="34" charset="0"/>
              </a:rPr>
              <a:t>Can operate at very high pressure (5-10kTorr)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800600" y="3657600"/>
            <a:ext cx="2209800" cy="838200"/>
          </a:xfrm>
          <a:prstGeom prst="rect">
            <a:avLst/>
          </a:prstGeom>
          <a:solidFill>
            <a:srgbClr val="FFFFFF">
              <a:alpha val="8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80000"/>
              </a:lnSpc>
            </a:pPr>
            <a:r>
              <a:rPr lang="en-US" sz="1100" b="0" i="0" dirty="0" smtClean="0">
                <a:solidFill>
                  <a:srgbClr val="FF0000"/>
                </a:solidFill>
                <a:latin typeface="Arial Narrow" pitchFamily="34" charset="0"/>
              </a:rPr>
              <a:t>Discharging small capacitor through a pancake coil (in solenoid chamber) induces image currents on conducting (non-magnetic) piston, which causes it open on a sub ms time scale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990600"/>
            <a:ext cx="472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MGI research will assess gas penetration </a:t>
            </a:r>
            <a:r>
              <a:rPr lang="en-US" sz="2000" i="0" dirty="0">
                <a:solidFill>
                  <a:schemeClr val="tx1"/>
                </a:solidFill>
                <a:latin typeface="Arial Narrow" pitchFamily="34" charset="0"/>
              </a:rPr>
              <a:t>efficiency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at different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34" charset="0"/>
              </a:rPr>
              <a:t>poloidal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 locations</a:t>
            </a:r>
            <a:endParaRPr lang="en-US" sz="20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52400" y="5105400"/>
            <a:ext cx="434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>
                <a:latin typeface="Arial Narrow" pitchFamily="34" charset="0"/>
              </a:rPr>
              <a:t>NSTX-U can offer new insight by:</a:t>
            </a:r>
          </a:p>
          <a:p>
            <a:pPr marL="347663" lvl="1" indent="-119063">
              <a:lnSpc>
                <a:spcPct val="80000"/>
              </a:lnSpc>
            </a:pPr>
            <a:r>
              <a:rPr lang="en-US" sz="1800" b="0" i="0" dirty="0" smtClean="0">
                <a:latin typeface="Arial Narrow" pitchFamily="34" charset="0"/>
              </a:rPr>
              <a:t>Reducing the amount of gas</a:t>
            </a:r>
          </a:p>
          <a:p>
            <a:pPr marL="347663" lvl="1" indent="-119063">
              <a:lnSpc>
                <a:spcPct val="80000"/>
              </a:lnSpc>
            </a:pPr>
            <a:r>
              <a:rPr lang="en-US" sz="1800" b="0" i="0" dirty="0" smtClean="0">
                <a:latin typeface="Arial Narrow" pitchFamily="34" charset="0"/>
              </a:rPr>
              <a:t>Injecting </a:t>
            </a:r>
            <a:r>
              <a:rPr lang="en-US" sz="1800" b="0" i="0" dirty="0">
                <a:latin typeface="Arial Narrow" pitchFamily="34" charset="0"/>
              </a:rPr>
              <a:t>gas into the private flux and lower x-point regions of </a:t>
            </a:r>
            <a:r>
              <a:rPr lang="en-US" sz="1800" b="0" i="0" dirty="0" err="1">
                <a:latin typeface="Arial Narrow" pitchFamily="34" charset="0"/>
              </a:rPr>
              <a:t>divertor</a:t>
            </a:r>
            <a:r>
              <a:rPr lang="en-US" sz="1800" b="0" i="0" dirty="0">
                <a:latin typeface="Arial Narrow" pitchFamily="34" charset="0"/>
              </a:rPr>
              <a:t> </a:t>
            </a:r>
            <a:r>
              <a:rPr lang="en-US" sz="1800" b="0" i="0" dirty="0" smtClean="0">
                <a:latin typeface="Arial Narrow" pitchFamily="34" charset="0"/>
              </a:rPr>
              <a:t>to </a:t>
            </a:r>
            <a:r>
              <a:rPr lang="en-US" sz="1800" b="0" i="0" dirty="0">
                <a:latin typeface="Arial Narrow" pitchFamily="34" charset="0"/>
              </a:rPr>
              <a:t>determine if </a:t>
            </a:r>
            <a:r>
              <a:rPr lang="en-US" sz="1800" b="0" i="0" dirty="0" smtClean="0">
                <a:latin typeface="Arial Narrow" pitchFamily="34" charset="0"/>
              </a:rPr>
              <a:t>these are more </a:t>
            </a:r>
            <a:r>
              <a:rPr lang="en-US" sz="1800" b="0" i="0" dirty="0">
                <a:latin typeface="Arial Narrow" pitchFamily="34" charset="0"/>
              </a:rPr>
              <a:t>desirable </a:t>
            </a:r>
            <a:r>
              <a:rPr lang="en-US" sz="1800" b="0" i="0" dirty="0" smtClean="0">
                <a:latin typeface="Arial Narrow" pitchFamily="34" charset="0"/>
              </a:rPr>
              <a:t>locations </a:t>
            </a:r>
            <a:r>
              <a:rPr lang="en-US" sz="1800" b="0" i="0" dirty="0">
                <a:latin typeface="Arial Narrow" pitchFamily="34" charset="0"/>
              </a:rPr>
              <a:t>for </a:t>
            </a:r>
            <a:r>
              <a:rPr lang="en-US" sz="1800" b="0" i="0" dirty="0" smtClean="0">
                <a:latin typeface="Arial Narrow" pitchFamily="34" charset="0"/>
              </a:rPr>
              <a:t>MGI</a:t>
            </a:r>
            <a:endParaRPr lang="en-US" sz="1800" b="0" i="0" dirty="0">
              <a:latin typeface="Arial Narrow" pitchFamily="34" charset="0"/>
            </a:endParaRPr>
          </a:p>
        </p:txBody>
      </p:sp>
      <p:grpSp>
        <p:nvGrpSpPr>
          <p:cNvPr id="18" name="Group 14"/>
          <p:cNvGrpSpPr/>
          <p:nvPr/>
        </p:nvGrpSpPr>
        <p:grpSpPr>
          <a:xfrm>
            <a:off x="1947895" y="1828800"/>
            <a:ext cx="2562225" cy="2498756"/>
            <a:chOff x="1859501" y="1828800"/>
            <a:chExt cx="2562225" cy="2498756"/>
          </a:xfrm>
        </p:grpSpPr>
        <p:pic>
          <p:nvPicPr>
            <p:cNvPr id="19" name="Picture 1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7" b="19221"/>
            <a:stretch/>
          </p:blipFill>
          <p:spPr bwMode="auto">
            <a:xfrm>
              <a:off x="1859501" y="1828800"/>
              <a:ext cx="2562225" cy="249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5" t="85915" r="55911" b="1920"/>
            <a:stretch/>
          </p:blipFill>
          <p:spPr bwMode="auto">
            <a:xfrm>
              <a:off x="1928379" y="3476526"/>
              <a:ext cx="497941" cy="4074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2295053" y="3548958"/>
              <a:ext cx="361345" cy="9054"/>
            </a:xfrm>
            <a:prstGeom prst="straightConnector1">
              <a:avLst/>
            </a:prstGeom>
            <a:noFill/>
            <a:ln w="158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1970729" y="4401050"/>
            <a:ext cx="2601271" cy="6093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0" i="0" dirty="0">
                <a:solidFill>
                  <a:srgbClr val="FF0000"/>
                </a:solidFill>
                <a:latin typeface="Arial Narrow" pitchFamily="34" charset="0"/>
              </a:rPr>
              <a:t>Predictive capability</a:t>
            </a:r>
            <a:r>
              <a:rPr lang="en-US" sz="1400" b="0" i="0" dirty="0" smtClean="0">
                <a:solidFill>
                  <a:srgbClr val="FF0000"/>
                </a:solidFill>
                <a:latin typeface="Arial Narrow" pitchFamily="34" charset="0"/>
              </a:rPr>
              <a:t>: Modeling using </a:t>
            </a:r>
            <a:r>
              <a:rPr lang="en-US" sz="1400" b="0" i="0" dirty="0">
                <a:solidFill>
                  <a:srgbClr val="FF0000"/>
                </a:solidFill>
                <a:latin typeface="Arial Narrow" pitchFamily="34" charset="0"/>
              </a:rPr>
              <a:t>DEGAS-2 is quantifying the gas penetration past the SOL for </a:t>
            </a:r>
            <a:r>
              <a:rPr lang="en-US" sz="1400" b="0" i="0" dirty="0" smtClean="0">
                <a:solidFill>
                  <a:srgbClr val="FF0000"/>
                </a:solidFill>
                <a:latin typeface="Arial Narrow" pitchFamily="34" charset="0"/>
              </a:rPr>
              <a:t>NSTX-U</a:t>
            </a:r>
            <a:endParaRPr lang="en-US" sz="1400" b="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722095" y="914400"/>
            <a:ext cx="2305" cy="55626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228600" y="1752600"/>
            <a:ext cx="1503472" cy="3396066"/>
            <a:chOff x="228600" y="1676400"/>
            <a:chExt cx="1503472" cy="339606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" t="5798" r="52988" b="8030"/>
            <a:stretch/>
          </p:blipFill>
          <p:spPr bwMode="auto">
            <a:xfrm>
              <a:off x="228600" y="1676400"/>
              <a:ext cx="1503472" cy="31518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Straight Arrow Connector 26"/>
            <p:cNvCxnSpPr/>
            <p:nvPr/>
          </p:nvCxnSpPr>
          <p:spPr bwMode="auto">
            <a:xfrm flipV="1">
              <a:off x="509186" y="4261612"/>
              <a:ext cx="0" cy="41198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360195" y="473391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rgbClr val="FF0000"/>
                  </a:solidFill>
                </a:rPr>
                <a:t>1</a:t>
              </a:r>
              <a:endParaRPr lang="en-US" sz="1600" i="0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82752" y="3003083"/>
              <a:ext cx="192024" cy="432816"/>
            </a:xfrm>
            <a:prstGeom prst="ellipse">
              <a:avLst/>
            </a:prstGeom>
            <a:solidFill>
              <a:srgbClr val="F2E8DA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19200" y="1828800"/>
              <a:ext cx="381000" cy="152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419600" y="6172200"/>
            <a:ext cx="1676400" cy="341632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050" i="0" dirty="0" smtClean="0">
                <a:solidFill>
                  <a:schemeClr val="tx1"/>
                </a:solidFill>
              </a:rPr>
              <a:t>R. Raman (University of Washington)</a:t>
            </a:r>
            <a:endParaRPr lang="en-US" sz="1050" i="0" dirty="0">
              <a:solidFill>
                <a:schemeClr val="tx1"/>
              </a:solidFill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55</a:t>
            </a:fld>
            <a:endParaRPr lang="en-US" sz="900" i="0" dirty="0" smtClean="0"/>
          </a:p>
        </p:txBody>
      </p:sp>
    </p:spTree>
    <p:extLst>
      <p:ext uri="{BB962C8B-B14F-4D97-AF65-F5344CB8AC3E}">
        <p14:creationId xmlns:p14="http://schemas.microsoft.com/office/powerpoint/2010/main" val="428733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766762"/>
          </a:xfrm>
        </p:spPr>
        <p:txBody>
          <a:bodyPr/>
          <a:lstStyle/>
          <a:p>
            <a:r>
              <a:rPr lang="en-US" dirty="0" smtClean="0"/>
              <a:t>Joint NSTX/Theory Partnership Aimed at Understanding ITER-Relevant Halo Current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19627"/>
            <a:ext cx="8915400" cy="560977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Dynamics of the halo currents and forces are critical for ITER</a:t>
            </a:r>
          </a:p>
          <a:p>
            <a:pPr lvl="1"/>
            <a:r>
              <a:rPr lang="en-US" sz="1800" dirty="0" smtClean="0"/>
              <a:t>Particular concern: the halo current asymmetry magnitude and its rotation</a:t>
            </a:r>
          </a:p>
          <a:p>
            <a:r>
              <a:rPr lang="en-US" dirty="0" smtClean="0"/>
              <a:t>Key physics questions being addressed: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role of boundary conditions (v</a:t>
            </a:r>
            <a:r>
              <a:rPr lang="en-US" baseline="-25000" dirty="0" smtClean="0"/>
              <a:t>N</a:t>
            </a:r>
            <a:r>
              <a:rPr lang="en-US" dirty="0" smtClean="0"/>
              <a:t>=0, or not) in determining halo/hiro currents</a:t>
            </a:r>
          </a:p>
          <a:p>
            <a:pPr lvl="1"/>
            <a:r>
              <a:rPr lang="en-US" dirty="0"/>
              <a:t>The role of </a:t>
            </a:r>
            <a:r>
              <a:rPr lang="en-US" dirty="0" smtClean="0"/>
              <a:t>model </a:t>
            </a:r>
            <a:r>
              <a:rPr lang="en-US" dirty="0"/>
              <a:t>assumptions (sharp boundary vs. diffuse </a:t>
            </a:r>
            <a:r>
              <a:rPr lang="en-US" dirty="0" smtClean="0"/>
              <a:t>halo currents)</a:t>
            </a:r>
          </a:p>
          <a:p>
            <a:pPr lvl="1"/>
            <a:r>
              <a:rPr lang="en-US" dirty="0" smtClean="0"/>
              <a:t>Halo current distributions in arbitrary conducting structures </a:t>
            </a:r>
          </a:p>
          <a:p>
            <a:r>
              <a:rPr lang="en-US" i="1" dirty="0" smtClean="0"/>
              <a:t>Possible</a:t>
            </a:r>
            <a:r>
              <a:rPr lang="en-US" dirty="0" smtClean="0"/>
              <a:t> </a:t>
            </a:r>
            <a:r>
              <a:rPr lang="en-US" dirty="0"/>
              <a:t>diagnostics fall </a:t>
            </a:r>
            <a:r>
              <a:rPr lang="en-US" dirty="0" smtClean="0"/>
              <a:t>into </a:t>
            </a:r>
            <a:r>
              <a:rPr lang="en-US" dirty="0"/>
              <a:t>four </a:t>
            </a:r>
            <a:r>
              <a:rPr lang="en-US" dirty="0" smtClean="0"/>
              <a:t>areas:</a:t>
            </a:r>
            <a:endParaRPr lang="en-US" dirty="0"/>
          </a:p>
          <a:p>
            <a:pPr lvl="1"/>
            <a:r>
              <a:rPr lang="en-US" dirty="0"/>
              <a:t>Shunt tiles of the type previous implemented on NSTX</a:t>
            </a:r>
          </a:p>
          <a:p>
            <a:pPr lvl="2"/>
            <a:r>
              <a:rPr lang="en-US" dirty="0"/>
              <a:t>Limited array of shunt tiles will be present for first </a:t>
            </a:r>
            <a:r>
              <a:rPr lang="en-US" dirty="0" smtClean="0"/>
              <a:t>run</a:t>
            </a:r>
            <a:endParaRPr lang="en-US" dirty="0"/>
          </a:p>
          <a:p>
            <a:pPr lvl="1"/>
            <a:r>
              <a:rPr lang="en-US" dirty="0"/>
              <a:t>Novel diagnostic tiles to assess currents flowing along tile surfaces</a:t>
            </a:r>
          </a:p>
          <a:p>
            <a:pPr lvl="1"/>
            <a:r>
              <a:rPr lang="en-US" dirty="0"/>
              <a:t>3-axis magnetic sensors in the divertor to assess local forces and </a:t>
            </a:r>
            <a:r>
              <a:rPr lang="en-US" dirty="0" smtClean="0"/>
              <a:t>non-</a:t>
            </a:r>
            <a:r>
              <a:rPr lang="en-US" dirty="0" err="1" smtClean="0"/>
              <a:t>axisymmetries</a:t>
            </a:r>
            <a:endParaRPr lang="en-US" dirty="0"/>
          </a:p>
          <a:p>
            <a:pPr lvl="1"/>
            <a:r>
              <a:rPr lang="en-US" dirty="0"/>
              <a:t>Poloidal arrays of magnetic sensors to enable measurements of the “I</a:t>
            </a:r>
            <a:r>
              <a:rPr lang="en-US" baseline="-25000" dirty="0"/>
              <a:t>P</a:t>
            </a:r>
            <a:r>
              <a:rPr lang="en-US" dirty="0"/>
              <a:t> asymmetry” as in </a:t>
            </a:r>
            <a:r>
              <a:rPr lang="en-US" dirty="0" smtClean="0"/>
              <a:t>JET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56</a:t>
            </a:fld>
            <a:endParaRPr lang="en-US" sz="900" i="0" dirty="0" smtClean="0"/>
          </a:p>
        </p:txBody>
      </p:sp>
    </p:spTree>
    <p:extLst>
      <p:ext uri="{BB962C8B-B14F-4D97-AF65-F5344CB8AC3E}">
        <p14:creationId xmlns:p14="http://schemas.microsoft.com/office/powerpoint/2010/main" val="63755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Lithium Granule Injector (LGI) is newly demonstrated tool </a:t>
            </a:r>
            <a:br>
              <a:rPr lang="en-US" dirty="0" smtClean="0"/>
            </a:br>
            <a:r>
              <a:rPr lang="en-US" dirty="0" smtClean="0"/>
              <a:t>for pedestal/ELM control and scenario optimization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0" y="1066800"/>
            <a:ext cx="5334000" cy="5410200"/>
          </a:xfrm>
        </p:spPr>
        <p:txBody>
          <a:bodyPr>
            <a:noAutofit/>
          </a:bodyPr>
          <a:lstStyle/>
          <a:p>
            <a:pPr marL="228600" indent="-228600"/>
            <a:r>
              <a:rPr lang="en-US" dirty="0" smtClean="0"/>
              <a:t>Successful EAST and DIII-D demonstrations / collaborations </a:t>
            </a:r>
          </a:p>
          <a:p>
            <a:pPr marL="457200" lvl="1" indent="-228600"/>
            <a:r>
              <a:rPr lang="en-US" dirty="0" smtClean="0"/>
              <a:t>Capable of up to 0.5 kHz injection</a:t>
            </a:r>
          </a:p>
          <a:p>
            <a:endParaRPr lang="en-US" sz="800" dirty="0" smtClean="0"/>
          </a:p>
          <a:p>
            <a:pPr marL="228600" indent="-228600"/>
            <a:r>
              <a:rPr lang="en-US" dirty="0" smtClean="0"/>
              <a:t>LGI will be tested on NSTX-U for high-frequency ELM pacing</a:t>
            </a:r>
          </a:p>
          <a:p>
            <a:pPr marL="457200" lvl="1" indent="-228600"/>
            <a:r>
              <a:rPr lang="en-US" dirty="0" smtClean="0"/>
              <a:t>Possible density control technique:</a:t>
            </a:r>
          </a:p>
          <a:p>
            <a:pPr marL="857204" lvl="2" indent="-228600"/>
            <a:r>
              <a:rPr lang="en-US" dirty="0" smtClean="0"/>
              <a:t>Combine Li coatings for D pumping with  LGI for ELM-expulsion of carbon</a:t>
            </a:r>
          </a:p>
          <a:p>
            <a:pPr marL="457200" lvl="1" indent="-228600"/>
            <a:r>
              <a:rPr lang="en-US" dirty="0" smtClean="0"/>
              <a:t>Goal: reduce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eff</a:t>
            </a:r>
            <a:r>
              <a:rPr lang="en-US" dirty="0" smtClean="0"/>
              <a:t> to ~2-2.5</a:t>
            </a:r>
          </a:p>
          <a:p>
            <a:pPr marL="457200" lvl="1" indent="-228600"/>
            <a:r>
              <a:rPr lang="en-US" dirty="0" smtClean="0"/>
              <a:t>Injection of Li granules could also potentially replenish PFC Li coatings</a:t>
            </a:r>
          </a:p>
          <a:p>
            <a:endParaRPr lang="en-US" sz="800" dirty="0" smtClean="0"/>
          </a:p>
          <a:p>
            <a:pPr marL="228600" indent="-228600"/>
            <a:r>
              <a:rPr lang="en-US" dirty="0" smtClean="0"/>
              <a:t>ASDEX-U/JET/ITER: potentially interested in testing B/Be granules for ELM pacing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3087E-BCCB-45BD-8BD6-B0A47A89EDD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4" t="13504" r="720" b="11268"/>
          <a:stretch/>
        </p:blipFill>
        <p:spPr bwMode="auto">
          <a:xfrm>
            <a:off x="197235" y="968727"/>
            <a:ext cx="3003165" cy="261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72494" y="3905250"/>
            <a:ext cx="2770347" cy="2571750"/>
            <a:chOff x="990600" y="3657600"/>
            <a:chExt cx="3078163" cy="2857500"/>
          </a:xfrm>
        </p:grpSpPr>
        <p:pic>
          <p:nvPicPr>
            <p:cNvPr id="208" name="Picture 2" descr="hg2012090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2"/>
            <a:stretch/>
          </p:blipFill>
          <p:spPr bwMode="auto">
            <a:xfrm>
              <a:off x="1600200" y="3657600"/>
              <a:ext cx="2468563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g2012090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886"/>
            <a:stretch/>
          </p:blipFill>
          <p:spPr bwMode="auto">
            <a:xfrm>
              <a:off x="990600" y="3657600"/>
              <a:ext cx="652751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447800" y="6195060"/>
              <a:ext cx="304800" cy="12954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7015" y="3733800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EAST data</a:t>
            </a:r>
            <a:endParaRPr lang="en-US" sz="1600" i="0" dirty="0"/>
          </a:p>
        </p:txBody>
      </p:sp>
    </p:spTree>
    <p:extLst>
      <p:ext uri="{BB962C8B-B14F-4D97-AF65-F5344CB8AC3E}">
        <p14:creationId xmlns:p14="http://schemas.microsoft.com/office/powerpoint/2010/main" val="17144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model estimates of energy </a:t>
            </a:r>
            <a:br>
              <a:rPr lang="en-US" dirty="0" smtClean="0"/>
            </a:br>
            <a:r>
              <a:rPr lang="en-US" dirty="0" smtClean="0"/>
              <a:t>transport </a:t>
            </a:r>
            <a:r>
              <a:rPr lang="en-US" dirty="0"/>
              <a:t>due to </a:t>
            </a:r>
            <a:r>
              <a:rPr lang="en-US" dirty="0" err="1"/>
              <a:t>Alfv</a:t>
            </a:r>
            <a:r>
              <a:rPr lang="en-US" dirty="0" err="1">
                <a:cs typeface="Arial"/>
              </a:rPr>
              <a:t>é</a:t>
            </a:r>
            <a:r>
              <a:rPr lang="en-US" dirty="0" err="1"/>
              <a:t>n</a:t>
            </a:r>
            <a:r>
              <a:rPr lang="en-US" dirty="0"/>
              <a:t> </a:t>
            </a:r>
            <a:r>
              <a:rPr lang="en-US" dirty="0" err="1"/>
              <a:t>eigenmodes</a:t>
            </a:r>
            <a:endParaRPr lang="en-US" altLang="en-US" dirty="0" smtClean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58</a:t>
            </a:fld>
            <a:endParaRPr lang="en-US" dirty="0" smtClean="0">
              <a:solidFill>
                <a:srgbClr val="33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2"/>
            <a:ext cx="6019801" cy="3428998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/>
              <a:t>Assumed</a:t>
            </a:r>
            <a:r>
              <a:rPr lang="en-US" dirty="0" smtClean="0"/>
              <a:t> GAE, CAE mode structures, amplitude, polarity used previously to model </a:t>
            </a:r>
            <a:r>
              <a:rPr lang="en-US" dirty="0" err="1" smtClean="0">
                <a:latin typeface="Symbol" panose="05050102010706020507" pitchFamily="18" charset="2"/>
              </a:rPr>
              <a:t>c</a:t>
            </a:r>
            <a:r>
              <a:rPr lang="en-US" baseline="-25000" dirty="0" err="1" smtClean="0"/>
              <a:t>e,EP</a:t>
            </a:r>
            <a:r>
              <a:rPr lang="en-US" dirty="0" smtClean="0"/>
              <a:t> from ORBIT modeling (</a:t>
            </a:r>
            <a:r>
              <a:rPr lang="en-US" dirty="0" err="1" smtClean="0"/>
              <a:t>Gorelenkov</a:t>
            </a:r>
            <a:r>
              <a:rPr lang="en-US" dirty="0" smtClean="0"/>
              <a:t>, 2010; </a:t>
            </a:r>
            <a:r>
              <a:rPr lang="en-US" dirty="0" err="1" smtClean="0"/>
              <a:t>Tritz</a:t>
            </a:r>
            <a:r>
              <a:rPr lang="en-US" dirty="0" smtClean="0"/>
              <a:t>, 2012)</a:t>
            </a:r>
          </a:p>
          <a:p>
            <a:r>
              <a:rPr lang="en-US" dirty="0" smtClean="0"/>
              <a:t>Measured n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,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n</a:t>
            </a:r>
            <a:r>
              <a:rPr lang="en-US" dirty="0"/>
              <a:t> + dispersion allow distinction of </a:t>
            </a:r>
            <a:r>
              <a:rPr lang="en-US" dirty="0" smtClean="0"/>
              <a:t>GAE, CAE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HYM </a:t>
            </a:r>
            <a:r>
              <a:rPr lang="en-US" dirty="0"/>
              <a:t>simulations </a:t>
            </a:r>
            <a:r>
              <a:rPr lang="en-US" dirty="0" smtClean="0"/>
              <a:t>predict both GAE and CAE</a:t>
            </a:r>
            <a:endParaRPr lang="en-US" dirty="0"/>
          </a:p>
          <a:p>
            <a:pPr lvl="1"/>
            <a:r>
              <a:rPr lang="en-US" dirty="0" err="1" smtClean="0"/>
              <a:t>E.g</a:t>
            </a:r>
            <a:r>
              <a:rPr lang="en-US" dirty="0"/>
              <a:t>, counter propagating GAE frequencies consistent, mode structure shows some discrepancies</a:t>
            </a:r>
            <a:endParaRPr lang="en-US" dirty="0" smtClean="0"/>
          </a:p>
          <a:p>
            <a:pPr lvl="1"/>
            <a:r>
              <a:rPr lang="en-US" dirty="0" smtClean="0"/>
              <a:t>Measured displacements used to estimate CAE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KAW power channeling,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CAE</a:t>
            </a:r>
            <a:r>
              <a:rPr lang="en-US" baseline="-25000" dirty="0" err="1" smtClean="0">
                <a:sym typeface="Symbol"/>
              </a:rPr>
              <a:t></a:t>
            </a:r>
            <a:r>
              <a:rPr lang="en-US" baseline="-25000" dirty="0" err="1" smtClean="0"/>
              <a:t>KAW</a:t>
            </a:r>
            <a:r>
              <a:rPr lang="en-US" dirty="0" err="1" smtClean="0"/>
              <a:t>~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B)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B~</a:t>
            </a:r>
            <a:r>
              <a:rPr lang="en-US" dirty="0" smtClean="0">
                <a:sym typeface="Symbol"/>
              </a:rPr>
              <a:t></a:t>
            </a:r>
            <a:endParaRPr lang="en-US" dirty="0" smtClean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096000" y="1197396"/>
            <a:ext cx="2895601" cy="2999283"/>
            <a:chOff x="7239000" y="1201486"/>
            <a:chExt cx="1769110" cy="1832456"/>
          </a:xfrm>
        </p:grpSpPr>
        <p:pic>
          <p:nvPicPr>
            <p:cNvPr id="11" name="Picture 10" descr="The Other Side V:Users:ncrocker:Documents:Presentations:IAEA 2014:submission to US IAEA Committee:figures:dn_mag_refl_svd_mode_amplR1p16_141398_t580_583_f383_800_for_IAEA_2014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1981200"/>
              <a:ext cx="1764665" cy="1052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The Other Side V:Users:ncrocker:Documents:Presentations:IAEA 2014:submission to US IAEA Committee:figures:mag_refl_svd_mode_spectra_and_analyzed_modes_141398_t580_583_for_IAEA_2014_alt.pn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01"/>
            <a:stretch/>
          </p:blipFill>
          <p:spPr bwMode="auto">
            <a:xfrm>
              <a:off x="7247255" y="1201486"/>
              <a:ext cx="1760855" cy="80257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8311538" y="2430846"/>
              <a:ext cx="38847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871560" y="2430846"/>
              <a:ext cx="38847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7763934" y="2191038"/>
              <a:ext cx="6037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 smtClean="0">
                  <a:solidFill>
                    <a:srgbClr val="FF0000"/>
                  </a:solidFill>
                </a:rPr>
                <a:t>GAEs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10176" y="2186805"/>
              <a:ext cx="5951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/>
                <a:t>CAEs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86600" y="866001"/>
            <a:ext cx="1532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Crocker, NF (2013)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382740" y="4419600"/>
            <a:ext cx="2761260" cy="2085511"/>
            <a:chOff x="3505200" y="4419600"/>
            <a:chExt cx="2761260" cy="20855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4505788"/>
              <a:ext cx="2761260" cy="19993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35132" y="4419600"/>
              <a:ext cx="114646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0" dirty="0" smtClean="0"/>
                <a:t>n=6</a:t>
              </a:r>
            </a:p>
            <a:p>
              <a:r>
                <a:rPr lang="en-US" i="0" dirty="0" err="1" smtClean="0"/>
                <a:t>f</a:t>
              </a:r>
              <a:r>
                <a:rPr lang="en-US" i="0" baseline="-25000" dirty="0" err="1" smtClean="0"/>
                <a:t>exp</a:t>
              </a:r>
              <a:r>
                <a:rPr lang="en-US" i="0" baseline="-25000" dirty="0" smtClean="0"/>
                <a:t> </a:t>
              </a:r>
              <a:r>
                <a:rPr lang="en-US" i="0" dirty="0" smtClean="0"/>
                <a:t>= 560 kHz</a:t>
              </a:r>
            </a:p>
            <a:p>
              <a:r>
                <a:rPr lang="en-US" i="0" dirty="0" err="1" smtClean="0"/>
                <a:t>f</a:t>
              </a:r>
              <a:r>
                <a:rPr lang="en-US" i="0" baseline="-25000" dirty="0" err="1" smtClean="0"/>
                <a:t>sim</a:t>
              </a:r>
              <a:r>
                <a:rPr lang="en-US" i="0" baseline="-25000" dirty="0" smtClean="0"/>
                <a:t> </a:t>
              </a:r>
              <a:r>
                <a:rPr lang="en-US" i="0" dirty="0" smtClean="0"/>
                <a:t>= 590 kHz</a:t>
              </a:r>
              <a:endParaRPr lang="en-US" i="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57600" y="4459069"/>
            <a:ext cx="2742973" cy="2084141"/>
            <a:chOff x="6401027" y="4459069"/>
            <a:chExt cx="2742973" cy="208414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027" y="4543887"/>
              <a:ext cx="2742973" cy="199932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930732" y="4459069"/>
              <a:ext cx="114646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0" dirty="0" smtClean="0">
                  <a:solidFill>
                    <a:srgbClr val="008000"/>
                  </a:solidFill>
                </a:rPr>
                <a:t>n=7</a:t>
              </a:r>
            </a:p>
            <a:p>
              <a:r>
                <a:rPr lang="en-US" i="0" dirty="0" err="1" smtClean="0">
                  <a:solidFill>
                    <a:srgbClr val="008000"/>
                  </a:solidFill>
                </a:rPr>
                <a:t>f</a:t>
              </a:r>
              <a:r>
                <a:rPr lang="en-US" i="0" baseline="-25000" dirty="0" err="1" smtClean="0">
                  <a:solidFill>
                    <a:srgbClr val="008000"/>
                  </a:solidFill>
                </a:rPr>
                <a:t>exp</a:t>
              </a:r>
              <a:r>
                <a:rPr lang="en-US" i="0" baseline="-25000" dirty="0" smtClean="0">
                  <a:solidFill>
                    <a:srgbClr val="008000"/>
                  </a:solidFill>
                </a:rPr>
                <a:t> </a:t>
              </a:r>
              <a:r>
                <a:rPr lang="en-US" i="0" dirty="0" smtClean="0">
                  <a:solidFill>
                    <a:srgbClr val="008000"/>
                  </a:solidFill>
                </a:rPr>
                <a:t>= 520 kHz</a:t>
              </a:r>
            </a:p>
            <a:p>
              <a:r>
                <a:rPr lang="en-US" i="0" dirty="0" err="1" smtClean="0">
                  <a:solidFill>
                    <a:srgbClr val="008000"/>
                  </a:solidFill>
                </a:rPr>
                <a:t>f</a:t>
              </a:r>
              <a:r>
                <a:rPr lang="en-US" i="0" baseline="-25000" dirty="0" err="1" smtClean="0">
                  <a:solidFill>
                    <a:srgbClr val="008000"/>
                  </a:solidFill>
                </a:rPr>
                <a:t>sim</a:t>
              </a:r>
              <a:r>
                <a:rPr lang="en-US" i="0" baseline="-25000" dirty="0" smtClean="0">
                  <a:solidFill>
                    <a:srgbClr val="008000"/>
                  </a:solidFill>
                </a:rPr>
                <a:t> </a:t>
              </a:r>
              <a:r>
                <a:rPr lang="en-US" i="0" dirty="0" smtClean="0">
                  <a:solidFill>
                    <a:srgbClr val="008000"/>
                  </a:solidFill>
                </a:rPr>
                <a:t>= 510 kHz</a:t>
              </a:r>
              <a:endParaRPr lang="en-US" i="0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>
            <a:off x="7696200" y="3810000"/>
            <a:ext cx="217983" cy="6096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6324600" y="3662470"/>
            <a:ext cx="1102939" cy="75713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52400" y="4614106"/>
            <a:ext cx="3276600" cy="1634294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500" b="0" i="0" dirty="0" smtClean="0">
                <a:cs typeface="Calibri" pitchFamily="34" charset="0"/>
              </a:rPr>
              <a:t>Will test additional physics in HYM simulations in FY14-16</a:t>
            </a:r>
          </a:p>
          <a:p>
            <a:r>
              <a:rPr lang="en-US" sz="1500" b="0" i="0" dirty="0" smtClean="0">
                <a:cs typeface="Calibri" pitchFamily="34" charset="0"/>
              </a:rPr>
              <a:t>(E. </a:t>
            </a:r>
            <a:r>
              <a:rPr lang="en-US" sz="1500" b="0" i="0" dirty="0" err="1" smtClean="0">
                <a:cs typeface="Calibri" pitchFamily="34" charset="0"/>
              </a:rPr>
              <a:t>Belova</a:t>
            </a:r>
            <a:r>
              <a:rPr lang="en-US" sz="1500" b="0" i="0" dirty="0" smtClean="0">
                <a:cs typeface="Calibri" pitchFamily="34" charset="0"/>
              </a:rPr>
              <a:t>, PPPL Theory)</a:t>
            </a:r>
          </a:p>
          <a:p>
            <a:endParaRPr lang="en-US" sz="1500" b="0" i="0" dirty="0">
              <a:cs typeface="Calibri" pitchFamily="34" charset="0"/>
            </a:endParaRPr>
          </a:p>
          <a:p>
            <a:r>
              <a:rPr lang="en-US" sz="1500" b="0" i="0" dirty="0">
                <a:cs typeface="Calibri" pitchFamily="34" charset="0"/>
              </a:rPr>
              <a:t>FY17</a:t>
            </a:r>
            <a:r>
              <a:rPr lang="en-US" sz="1500" b="0" i="0" dirty="0" smtClean="0">
                <a:cs typeface="Calibri" pitchFamily="34" charset="0"/>
              </a:rPr>
              <a:t>+ goal of fully nonlinear, self-consistent HYM predictions of </a:t>
            </a:r>
            <a:r>
              <a:rPr lang="en-US" sz="1500" b="0" i="0" dirty="0" err="1">
                <a:latin typeface="Symbol" panose="05050102010706020507" pitchFamily="18" charset="2"/>
                <a:cs typeface="Calibri" pitchFamily="34" charset="0"/>
              </a:rPr>
              <a:t>c</a:t>
            </a:r>
            <a:r>
              <a:rPr lang="en-US" sz="1500" b="0" i="0" baseline="-25000" dirty="0" err="1" smtClean="0">
                <a:cs typeface="Calibri" pitchFamily="34" charset="0"/>
              </a:rPr>
              <a:t>e,EP</a:t>
            </a:r>
            <a:r>
              <a:rPr lang="en-US" sz="1500" b="0" i="0" dirty="0" smtClean="0">
                <a:cs typeface="Calibri" pitchFamily="34" charset="0"/>
              </a:rPr>
              <a:t> and P</a:t>
            </a:r>
            <a:r>
              <a:rPr lang="en-US" sz="1500" b="0" i="0" baseline="-25000" dirty="0" smtClean="0">
                <a:cs typeface="Calibri" pitchFamily="34" charset="0"/>
              </a:rPr>
              <a:t>CAE</a:t>
            </a:r>
            <a:r>
              <a:rPr lang="en-US" sz="1500" b="0" i="0" baseline="-25000" dirty="0" smtClean="0">
                <a:cs typeface="Calibri" pitchFamily="34" charset="0"/>
                <a:sym typeface="Symbol"/>
              </a:rPr>
              <a:t></a:t>
            </a:r>
            <a:r>
              <a:rPr lang="en-US" sz="1500" b="0" i="0" baseline="-25000" dirty="0" smtClean="0">
                <a:cs typeface="Calibri" pitchFamily="34" charset="0"/>
              </a:rPr>
              <a:t>KAW</a:t>
            </a:r>
            <a:endParaRPr lang="en-US" sz="1500" b="0" i="0" dirty="0" smtClean="0"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1200" y="6324600"/>
            <a:ext cx="1688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Crocker, IAEA (2014)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57200" y="2415469"/>
            <a:ext cx="5486400" cy="480131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500" b="0" i="0" dirty="0" smtClean="0">
                <a:cs typeface="Calibri" pitchFamily="34" charset="0"/>
              </a:rPr>
              <a:t>Will use </a:t>
            </a:r>
            <a:r>
              <a:rPr lang="en-US" sz="1500" b="0" i="0" u="sng" dirty="0" smtClean="0">
                <a:cs typeface="Calibri" pitchFamily="34" charset="0"/>
              </a:rPr>
              <a:t>measured</a:t>
            </a:r>
            <a:r>
              <a:rPr lang="en-US" sz="1500" b="0" i="0" dirty="0" smtClean="0">
                <a:cs typeface="Calibri" pitchFamily="34" charset="0"/>
              </a:rPr>
              <a:t> mode structures, amplitude, polarity in ORBIT simulations to model </a:t>
            </a:r>
            <a:r>
              <a:rPr lang="en-US" sz="1500" b="0" i="0" dirty="0" err="1" smtClean="0">
                <a:latin typeface="Symbol" panose="05050102010706020507" pitchFamily="18" charset="2"/>
                <a:cs typeface="Calibri" pitchFamily="34" charset="0"/>
              </a:rPr>
              <a:t>c</a:t>
            </a:r>
            <a:r>
              <a:rPr lang="en-US" sz="1500" b="0" i="0" baseline="-25000" dirty="0" err="1" smtClean="0">
                <a:cs typeface="Calibri" pitchFamily="34" charset="0"/>
              </a:rPr>
              <a:t>e,EP</a:t>
            </a:r>
            <a:r>
              <a:rPr lang="en-US" sz="1500" b="0" i="0" dirty="0" smtClean="0">
                <a:cs typeface="Calibri" pitchFamily="34" charset="0"/>
              </a:rPr>
              <a:t> in FY14-16 (Crocker, UCLA)</a:t>
            </a:r>
          </a:p>
        </p:txBody>
      </p:sp>
    </p:spTree>
    <p:extLst>
      <p:ext uri="{BB962C8B-B14F-4D97-AF65-F5344CB8AC3E}">
        <p14:creationId xmlns:p14="http://schemas.microsoft.com/office/powerpoint/2010/main" val="18323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82CCBD-EFDF-C849-814B-DF51C7D686ED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3" name="Rectangle 95"/>
          <p:cNvSpPr>
            <a:spLocks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2400" i="0" dirty="0" smtClean="0"/>
              <a:t>Developing scheme </a:t>
            </a:r>
            <a:r>
              <a:rPr lang="en-US" sz="2400" i="0" dirty="0"/>
              <a:t>to </a:t>
            </a:r>
            <a:r>
              <a:rPr lang="en-US" sz="2400" i="0" dirty="0" smtClean="0"/>
              <a:t>compute </a:t>
            </a:r>
            <a:r>
              <a:rPr lang="en-US" sz="2400" i="0" dirty="0"/>
              <a:t>fast ion </a:t>
            </a:r>
            <a:r>
              <a:rPr lang="en-US" sz="2400" i="0" dirty="0" smtClean="0"/>
              <a:t>redistribution from</a:t>
            </a:r>
          </a:p>
          <a:p>
            <a:pPr algn="ctr"/>
            <a:r>
              <a:rPr lang="en-US" sz="2400" i="0" dirty="0" smtClean="0"/>
              <a:t> *</a:t>
            </a:r>
            <a:r>
              <a:rPr lang="en-US" sz="2400" i="0" dirty="0"/>
              <a:t>AE in </a:t>
            </a:r>
            <a:r>
              <a:rPr lang="en-US" sz="2400" i="0" dirty="0" smtClean="0"/>
              <a:t>NUBEAM/TRANSP using probabilistic methods</a:t>
            </a:r>
            <a:endParaRPr lang="en-US" sz="2400" i="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62" y="1533581"/>
            <a:ext cx="5380938" cy="373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2066981"/>
            <a:ext cx="3657600" cy="32929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" name="TextBox 23"/>
          <p:cNvSpPr txBox="1"/>
          <p:nvPr/>
        </p:nvSpPr>
        <p:spPr>
          <a:xfrm>
            <a:off x="6019800" y="5943600"/>
            <a:ext cx="1596228" cy="26468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M. </a:t>
            </a:r>
            <a:r>
              <a:rPr lang="en-US" sz="1600" i="0" dirty="0" err="1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Podestá</a:t>
            </a:r>
            <a:endParaRPr lang="en-US" sz="1600" i="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9099" y="169764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tx1"/>
                </a:solidFill>
              </a:rPr>
              <a:t>Methodology: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 rot="21250821">
            <a:off x="3916550" y="4790799"/>
            <a:ext cx="1389237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943600"/>
            <a:ext cx="14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FF3300"/>
                </a:solidFill>
              </a:rPr>
              <a:t>Supports R(14-2)</a:t>
            </a:r>
            <a:endParaRPr lang="en-US" i="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6</a:t>
            </a:fld>
            <a:endParaRPr lang="en-US" sz="900" smtClean="0"/>
          </a:p>
        </p:txBody>
      </p:sp>
      <p:sp>
        <p:nvSpPr>
          <p:cNvPr id="21" name="Pentagon 20"/>
          <p:cNvSpPr/>
          <p:nvPr/>
        </p:nvSpPr>
        <p:spPr bwMode="auto">
          <a:xfrm>
            <a:off x="76200" y="1295400"/>
            <a:ext cx="4343400" cy="381000"/>
          </a:xfrm>
          <a:prstGeom prst="homePlate">
            <a:avLst>
              <a:gd name="adj" fmla="val 0"/>
            </a:avLst>
          </a:prstGeom>
          <a:solidFill>
            <a:srgbClr val="D0DEF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i="0" dirty="0" smtClean="0">
                <a:ea typeface="ＭＳ Ｐゴシック" pitchFamily="-108" charset="-128"/>
              </a:rPr>
              <a:t>2015-2019</a:t>
            </a:r>
            <a:endParaRPr lang="en-US" sz="2400" b="1" i="0" dirty="0">
              <a:ea typeface="ＭＳ Ｐゴシック" pitchFamily="-108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381000"/>
          </a:xfrm>
        </p:spPr>
        <p:txBody>
          <a:bodyPr/>
          <a:lstStyle/>
          <a:p>
            <a:r>
              <a:rPr lang="en-US" dirty="0"/>
              <a:t>10 year goal: Integrate high-performance core + metal </a:t>
            </a:r>
            <a:r>
              <a:rPr lang="en-US" dirty="0" smtClean="0"/>
              <a:t>walls</a:t>
            </a:r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38100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l"/>
            <a:r>
              <a:rPr lang="en-US" i="0" kern="0" dirty="0" smtClean="0">
                <a:latin typeface="+mn-lt"/>
              </a:rPr>
              <a:t>    5 year goal: Establish core physics/scenarios for ST</a:t>
            </a:r>
            <a:endParaRPr lang="en-US" i="0" kern="0" dirty="0">
              <a:latin typeface="+mn-lt"/>
            </a:endParaRPr>
          </a:p>
        </p:txBody>
      </p:sp>
      <p:sp>
        <p:nvSpPr>
          <p:cNvPr id="28" name="Pentagon 27"/>
          <p:cNvSpPr/>
          <p:nvPr/>
        </p:nvSpPr>
        <p:spPr bwMode="auto">
          <a:xfrm>
            <a:off x="76198" y="5562600"/>
            <a:ext cx="4343402" cy="8382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15888" marR="0" indent="-115888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i="0" dirty="0" smtClean="0">
                <a:latin typeface="Arial Narrow" panose="020B0606020202030204" pitchFamily="34" charset="0"/>
              </a:rPr>
              <a:t>Lower A or higher A?</a:t>
            </a:r>
          </a:p>
          <a:p>
            <a:pPr marL="115888" marR="0" indent="-115888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i="0" dirty="0" smtClean="0">
                <a:latin typeface="Arial Narrow" panose="020B0606020202030204" pitchFamily="34" charset="0"/>
              </a:rPr>
              <a:t>Standard, snowflake, </a:t>
            </a:r>
            <a:r>
              <a:rPr lang="en-US" sz="2000" b="1" i="0" dirty="0">
                <a:latin typeface="Arial Narrow" panose="020B0606020202030204" pitchFamily="34" charset="0"/>
              </a:rPr>
              <a:t>S</a:t>
            </a:r>
            <a:r>
              <a:rPr lang="en-US" sz="2000" b="1" i="0" dirty="0" smtClean="0">
                <a:latin typeface="Arial Narrow" panose="020B0606020202030204" pitchFamily="34" charset="0"/>
              </a:rPr>
              <a:t>uper-X (MAST-U)?</a:t>
            </a:r>
            <a:endParaRPr lang="en-US" sz="2000" b="1" i="0" dirty="0">
              <a:latin typeface="Arial Narrow" panose="020B0606020202030204" pitchFamily="34" charset="0"/>
            </a:endParaRPr>
          </a:p>
        </p:txBody>
      </p:sp>
      <p:sp>
        <p:nvSpPr>
          <p:cNvPr id="31" name="Pentagon 30"/>
          <p:cNvSpPr/>
          <p:nvPr/>
        </p:nvSpPr>
        <p:spPr bwMode="auto">
          <a:xfrm>
            <a:off x="75558" y="4788902"/>
            <a:ext cx="4344044" cy="773698"/>
          </a:xfrm>
          <a:prstGeom prst="homePlate">
            <a:avLst>
              <a:gd name="adj" fmla="val 0"/>
            </a:avLst>
          </a:prstGeom>
          <a:solidFill>
            <a:srgbClr val="D0DEF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1" i="0" dirty="0" smtClean="0">
                <a:latin typeface="Arial Narrow" panose="020B0606020202030204" pitchFamily="34" charset="0"/>
                <a:ea typeface="ＭＳ Ｐゴシック" pitchFamily="-108" charset="-128"/>
              </a:rPr>
              <a:t>Inform choice of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1" i="0" dirty="0" smtClean="0">
                <a:latin typeface="Arial Narrow" panose="020B0606020202030204" pitchFamily="34" charset="0"/>
                <a:ea typeface="ＭＳ Ｐゴシック" pitchFamily="-108" charset="-128"/>
              </a:rPr>
              <a:t>FNSF configuration: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199" y="1809115"/>
            <a:ext cx="4343402" cy="2915285"/>
            <a:chOff x="76199" y="2266315"/>
            <a:chExt cx="4343402" cy="2915285"/>
          </a:xfrm>
        </p:grpSpPr>
        <p:sp>
          <p:nvSpPr>
            <p:cNvPr id="2" name="Down Arrow 1"/>
            <p:cNvSpPr/>
            <p:nvPr/>
          </p:nvSpPr>
          <p:spPr bwMode="auto">
            <a:xfrm>
              <a:off x="838200" y="4495800"/>
              <a:ext cx="2743200" cy="685800"/>
            </a:xfrm>
            <a:prstGeom prst="downArrow">
              <a:avLst>
                <a:gd name="adj1" fmla="val 85897"/>
                <a:gd name="adj2" fmla="val 64814"/>
              </a:avLst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4" name="Pentagon 33"/>
            <p:cNvSpPr/>
            <p:nvPr/>
          </p:nvSpPr>
          <p:spPr bwMode="auto">
            <a:xfrm>
              <a:off x="76840" y="2743200"/>
              <a:ext cx="4342760" cy="1905000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Non-inductive start-up, ramp-up</a:t>
              </a: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i="0" dirty="0">
                  <a:latin typeface="Arial Narrow" panose="020B0606020202030204" pitchFamily="34" charset="0"/>
                </a:rPr>
                <a:t>C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onfinement vs. </a:t>
              </a:r>
              <a:r>
                <a:rPr lang="en-US" sz="2000" b="1" i="0" dirty="0" smtClean="0">
                  <a:latin typeface="Symbol" panose="05050102010706020507" pitchFamily="18" charset="2"/>
                </a:rPr>
                <a:t>b</a:t>
              </a:r>
              <a:r>
                <a:rPr lang="en-US" sz="2000" b="1" i="0" baseline="-25000" dirty="0" smtClean="0">
                  <a:latin typeface="Arial Narrow" panose="020B0606020202030204" pitchFamily="34" charset="0"/>
                </a:rPr>
                <a:t> 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,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collisionality</a:t>
              </a:r>
              <a:endParaRPr lang="en-US" sz="2000" b="1" i="0" dirty="0" smtClean="0">
                <a:latin typeface="Arial Narrow" panose="020B0606020202030204" pitchFamily="34" charset="0"/>
              </a:endParaRP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Sustain high </a:t>
              </a:r>
              <a:r>
                <a:rPr lang="en-US" sz="2000" b="1" i="0" dirty="0" smtClean="0">
                  <a:latin typeface="Symbol" panose="05050102010706020507" pitchFamily="18" charset="2"/>
                </a:rPr>
                <a:t>b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 with advanced control</a:t>
              </a:r>
              <a:endParaRPr lang="en-US" sz="2000" b="1" i="0" dirty="0">
                <a:latin typeface="Arial Narrow" panose="020B0606020202030204" pitchFamily="34" charset="0"/>
              </a:endParaRP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Mitigate </a:t>
              </a:r>
              <a:r>
                <a:rPr lang="en-US" sz="2000" b="1" i="0" dirty="0">
                  <a:latin typeface="Arial Narrow" panose="020B0606020202030204" pitchFamily="34" charset="0"/>
                </a:rPr>
                <a:t>high 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heat fluxes</a:t>
              </a: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Test high-Z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, Li vapor shielding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Pentagon 34"/>
            <p:cNvSpPr/>
            <p:nvPr/>
          </p:nvSpPr>
          <p:spPr bwMode="auto">
            <a:xfrm>
              <a:off x="76199" y="2266315"/>
              <a:ext cx="4343402" cy="470047"/>
            </a:xfrm>
            <a:prstGeom prst="homePlate">
              <a:avLst>
                <a:gd name="adj" fmla="val 0"/>
              </a:avLst>
            </a:prstGeom>
            <a:solidFill>
              <a:srgbClr val="D0DEF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Establish ST physics / scenarios: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19600" y="1295400"/>
            <a:ext cx="4648201" cy="5105400"/>
            <a:chOff x="4419600" y="1295400"/>
            <a:chExt cx="4648201" cy="5105400"/>
          </a:xfrm>
        </p:grpSpPr>
        <p:sp>
          <p:nvSpPr>
            <p:cNvPr id="44" name="Pentagon 43"/>
            <p:cNvSpPr/>
            <p:nvPr/>
          </p:nvSpPr>
          <p:spPr bwMode="auto">
            <a:xfrm>
              <a:off x="4724400" y="5562600"/>
              <a:ext cx="4343401" cy="838200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High-Z acceptable?  or need high-Z + Li?</a:t>
              </a:r>
            </a:p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Assess for both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 and first-wall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  <p:sp>
          <p:nvSpPr>
            <p:cNvPr id="45" name="Pentagon 44"/>
            <p:cNvSpPr/>
            <p:nvPr/>
          </p:nvSpPr>
          <p:spPr bwMode="auto">
            <a:xfrm>
              <a:off x="4724400" y="4788902"/>
              <a:ext cx="4343401" cy="773698"/>
            </a:xfrm>
            <a:prstGeom prst="homePlate">
              <a:avLst>
                <a:gd name="adj" fmla="val 0"/>
              </a:avLst>
            </a:prstGeom>
            <a:solidFill>
              <a:srgbClr val="FFCC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Inform choice of FNSF / DEMO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plasma facing materials:</a:t>
              </a:r>
            </a:p>
          </p:txBody>
        </p:sp>
        <p:sp>
          <p:nvSpPr>
            <p:cNvPr id="51" name="Down Arrow 50"/>
            <p:cNvSpPr/>
            <p:nvPr/>
          </p:nvSpPr>
          <p:spPr bwMode="auto">
            <a:xfrm rot="16200000">
              <a:off x="3381058" y="2847656"/>
              <a:ext cx="2381885" cy="304802"/>
            </a:xfrm>
            <a:prstGeom prst="downArrow">
              <a:avLst>
                <a:gd name="adj1" fmla="val 100000"/>
                <a:gd name="adj2" fmla="val 54730"/>
              </a:avLst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2" name="Pentagon 51"/>
            <p:cNvSpPr/>
            <p:nvPr/>
          </p:nvSpPr>
          <p:spPr bwMode="auto">
            <a:xfrm>
              <a:off x="4724400" y="1295400"/>
              <a:ext cx="4343400" cy="381000"/>
            </a:xfrm>
            <a:prstGeom prst="homePlate">
              <a:avLst>
                <a:gd name="adj" fmla="val 0"/>
              </a:avLst>
            </a:prstGeom>
            <a:solidFill>
              <a:srgbClr val="FFCC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ea typeface="ＭＳ Ｐゴシック" pitchFamily="-108" charset="-128"/>
                </a:rPr>
                <a:t>2020-2024</a:t>
              </a:r>
              <a:endParaRPr lang="en-US" sz="2400" b="1" i="0" dirty="0">
                <a:ea typeface="ＭＳ Ｐゴシック" pitchFamily="-108" charset="-128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724400" y="1809115"/>
              <a:ext cx="4343400" cy="2915285"/>
              <a:chOff x="228601" y="2266315"/>
              <a:chExt cx="4343400" cy="2915285"/>
            </a:xfrm>
          </p:grpSpPr>
          <p:sp>
            <p:nvSpPr>
              <p:cNvPr id="54" name="Down Arrow 53"/>
              <p:cNvSpPr/>
              <p:nvPr/>
            </p:nvSpPr>
            <p:spPr bwMode="auto">
              <a:xfrm>
                <a:off x="990601" y="4495800"/>
                <a:ext cx="2743200" cy="685800"/>
              </a:xfrm>
              <a:prstGeom prst="downArrow">
                <a:avLst>
                  <a:gd name="adj1" fmla="val 85897"/>
                  <a:gd name="adj2" fmla="val 64814"/>
                </a:avLst>
              </a:prstGeom>
              <a:solidFill>
                <a:schemeClr val="bg1">
                  <a:lumMod val="8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5" name="Pentagon 54"/>
              <p:cNvSpPr/>
              <p:nvPr/>
            </p:nvSpPr>
            <p:spPr bwMode="auto">
              <a:xfrm>
                <a:off x="228601" y="2743200"/>
                <a:ext cx="4343400" cy="1905000"/>
              </a:xfrm>
              <a:prstGeom prst="homePlate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 smtClean="0">
                    <a:latin typeface="Arial Narrow" panose="020B0606020202030204" pitchFamily="34" charset="0"/>
                  </a:rPr>
                  <a:t>Convert all PFCs from C to high-Z</a:t>
                </a: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>
                    <a:latin typeface="Arial Narrow" panose="020B0606020202030204" pitchFamily="34" charset="0"/>
                  </a:rPr>
                  <a:t>S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tatic </a:t>
                </a:r>
                <a:r>
                  <a:rPr lang="en-US" sz="2000" b="1" i="0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 f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lowing Li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divertor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 module(s), full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toroidal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 flowing Li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divertor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, high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T</a:t>
                </a:r>
                <a:r>
                  <a:rPr lang="en-US" sz="2000" b="1" i="0" baseline="-25000" dirty="0" err="1" smtClean="0">
                    <a:latin typeface="Arial Narrow" panose="020B0606020202030204" pitchFamily="34" charset="0"/>
                  </a:rPr>
                  <a:t>wall</a:t>
                </a:r>
                <a:endParaRPr lang="en-US" sz="2000" b="1" i="0" baseline="-25000" dirty="0" smtClean="0">
                  <a:latin typeface="Arial Narrow" panose="020B0606020202030204" pitchFamily="34" charset="0"/>
                </a:endParaRP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 smtClean="0">
                    <a:latin typeface="Arial Narrow" panose="020B0606020202030204" pitchFamily="34" charset="0"/>
                  </a:rPr>
                  <a:t>5s </a:t>
                </a:r>
                <a:r>
                  <a:rPr lang="en-US" sz="2000" b="1" i="0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10-20s for </a:t>
                </a:r>
                <a:r>
                  <a:rPr lang="en-US" sz="2000" b="1" i="0" dirty="0">
                    <a:latin typeface="Arial Narrow" panose="020B0606020202030204" pitchFamily="34" charset="0"/>
                  </a:rPr>
                  <a:t>PFC/LM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equilibration</a:t>
                </a: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>
                    <a:latin typeface="Arial Narrow" panose="020B0606020202030204" pitchFamily="34" charset="0"/>
                  </a:rPr>
                  <a:t>Assess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ST with high-Z</a:t>
                </a:r>
                <a:r>
                  <a:rPr lang="en-US" sz="2000" b="1" i="0" dirty="0">
                    <a:latin typeface="Arial Narrow" panose="020B0606020202030204" pitchFamily="34" charset="0"/>
                  </a:rPr>
                  <a:t>, high-Z +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Li</a:t>
                </a:r>
                <a:endParaRPr lang="en-US" sz="2000" b="1" i="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56" name="Pentagon 55"/>
              <p:cNvSpPr/>
              <p:nvPr/>
            </p:nvSpPr>
            <p:spPr bwMode="auto">
              <a:xfrm>
                <a:off x="228601" y="2266315"/>
                <a:ext cx="4343400" cy="470047"/>
              </a:xfrm>
              <a:prstGeom prst="homePlate">
                <a:avLst>
                  <a:gd name="adj" fmla="val 0"/>
                </a:avLst>
              </a:prstGeom>
              <a:solidFill>
                <a:srgbClr val="FFCCCC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defRPr/>
                </a:pPr>
                <a:r>
                  <a:rPr lang="en-US" sz="2400" b="1" i="0" dirty="0">
                    <a:latin typeface="Arial Narrow" panose="020B0606020202030204" pitchFamily="34" charset="0"/>
                    <a:ea typeface="ＭＳ Ｐゴシック" pitchFamily="-108" charset="-128"/>
                  </a:rPr>
                  <a:t>High-performance + metal walls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571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914400" y="935558"/>
            <a:ext cx="4343400" cy="716707"/>
          </a:xfrm>
          <a:prstGeom prst="rect">
            <a:avLst/>
          </a:prstGeom>
          <a:solidFill>
            <a:srgbClr val="FFC000">
              <a:alpha val="31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22" y="4107481"/>
            <a:ext cx="3136703" cy="2445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Momentum transport predictions being used to help constrain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5791200" cy="47244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altLang="en-US" sz="2600" dirty="0" err="1"/>
              <a:t>Coriolis</a:t>
            </a:r>
            <a:r>
              <a:rPr lang="en-US" altLang="en-US" sz="2600" dirty="0"/>
              <a:t> </a:t>
            </a:r>
            <a:r>
              <a:rPr lang="en-US" altLang="en-US" sz="2600" dirty="0" smtClean="0"/>
              <a:t>pinch (</a:t>
            </a:r>
            <a:r>
              <a:rPr lang="en-US" altLang="en-US" sz="2600" b="1" u="sng" dirty="0" smtClean="0"/>
              <a:t>#2</a:t>
            </a:r>
            <a:r>
              <a:rPr lang="en-US" altLang="en-US" sz="2600" dirty="0" smtClean="0"/>
              <a:t>) </a:t>
            </a:r>
            <a:r>
              <a:rPr lang="en-US" altLang="en-US" sz="2600" dirty="0"/>
              <a:t>for ITG generally describes conventional aspect ratio results</a:t>
            </a:r>
          </a:p>
          <a:p>
            <a:pPr lvl="1">
              <a:defRPr/>
            </a:pPr>
            <a:r>
              <a:rPr lang="en-US" altLang="en-US" sz="2100" dirty="0" err="1"/>
              <a:t>M</a:t>
            </a:r>
            <a:r>
              <a:rPr lang="en-US" altLang="en-US" sz="2100" dirty="0" err="1" smtClean="0"/>
              <a:t>icrotearing</a:t>
            </a:r>
            <a:r>
              <a:rPr lang="en-US" altLang="en-US" sz="2100" dirty="0" smtClean="0"/>
              <a:t> </a:t>
            </a:r>
            <a:r>
              <a:rPr lang="en-US" altLang="en-US" sz="2100" dirty="0"/>
              <a:t>(MT) </a:t>
            </a:r>
            <a:r>
              <a:rPr lang="en-US" altLang="en-US" sz="2100" dirty="0" smtClean="0"/>
              <a:t>&amp; </a:t>
            </a:r>
            <a:r>
              <a:rPr lang="en-US" altLang="en-US" sz="2100" dirty="0"/>
              <a:t>kinetic ballooning modes (KBM) </a:t>
            </a:r>
            <a:r>
              <a:rPr lang="en-US" altLang="en-US" sz="2100" dirty="0" smtClean="0"/>
              <a:t>predicted in </a:t>
            </a:r>
            <a:r>
              <a:rPr lang="en-US" altLang="en-US" sz="2100" dirty="0"/>
              <a:t>NSTX </a:t>
            </a:r>
            <a:r>
              <a:rPr lang="en-US" altLang="en-US" sz="2100" dirty="0" smtClean="0"/>
              <a:t>H-modes, </a:t>
            </a:r>
            <a:r>
              <a:rPr lang="en-US" altLang="en-US" sz="2100" dirty="0"/>
              <a:t>calculated pinch </a:t>
            </a:r>
            <a:r>
              <a:rPr lang="en-US" altLang="en-US" sz="2100" dirty="0" smtClean="0"/>
              <a:t>is inconsistent</a:t>
            </a:r>
          </a:p>
          <a:p>
            <a:pPr lvl="1">
              <a:defRPr/>
            </a:pPr>
            <a:endParaRPr lang="en-US" altLang="en-US" dirty="0" smtClean="0"/>
          </a:p>
          <a:p>
            <a:pPr lvl="1"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sz="2300" dirty="0" smtClean="0"/>
          </a:p>
          <a:p>
            <a:pPr>
              <a:defRPr/>
            </a:pPr>
            <a:r>
              <a:rPr lang="en-US" altLang="en-US" sz="2600" dirty="0" smtClean="0"/>
              <a:t>Simulation </a:t>
            </a:r>
            <a:r>
              <a:rPr lang="en-US" altLang="en-US" sz="2600" dirty="0"/>
              <a:t>challenges at high </a:t>
            </a:r>
            <a:r>
              <a:rPr lang="en-US" altLang="en-US" sz="2600" dirty="0" smtClean="0">
                <a:latin typeface="Symbol" panose="05050102010706020507" pitchFamily="18" charset="2"/>
              </a:rPr>
              <a:t>b</a:t>
            </a:r>
            <a:r>
              <a:rPr lang="en-US" altLang="en-US" sz="2600" dirty="0" smtClean="0"/>
              <a:t> motivated </a:t>
            </a:r>
            <a:r>
              <a:rPr lang="en-US" altLang="en-US" sz="2600" dirty="0"/>
              <a:t>analysis in low </a:t>
            </a:r>
            <a:r>
              <a:rPr lang="en-US" altLang="en-US" sz="2600" dirty="0" smtClean="0">
                <a:latin typeface="Symbol" panose="05050102010706020507" pitchFamily="18" charset="2"/>
              </a:rPr>
              <a:t>b</a:t>
            </a:r>
            <a:r>
              <a:rPr lang="en-US" altLang="en-US" sz="2600" dirty="0" smtClean="0"/>
              <a:t> L-modes</a:t>
            </a:r>
            <a:endParaRPr lang="en-US" altLang="en-US" sz="2600" dirty="0"/>
          </a:p>
          <a:p>
            <a:pPr lvl="1">
              <a:defRPr/>
            </a:pPr>
            <a:r>
              <a:rPr lang="en-US" altLang="en-US" sz="2100" dirty="0" smtClean="0"/>
              <a:t>Nonlinear </a:t>
            </a:r>
            <a:r>
              <a:rPr lang="en-US" altLang="en-US" sz="2100" dirty="0"/>
              <a:t>simulations </a:t>
            </a:r>
            <a:r>
              <a:rPr lang="en-US" altLang="en-US" sz="2100" dirty="0" smtClean="0"/>
              <a:t>with E</a:t>
            </a:r>
            <a:r>
              <a:rPr lang="en-US" altLang="en-US" sz="2100" dirty="0" smtClean="0">
                <a:sym typeface="Symbol"/>
              </a:rPr>
              <a:t></a:t>
            </a:r>
            <a:r>
              <a:rPr lang="en-US" altLang="en-US" sz="2100" dirty="0" smtClean="0"/>
              <a:t>B shear (</a:t>
            </a:r>
            <a:r>
              <a:rPr lang="en-US" altLang="en-US" sz="2100" b="1" u="sng" dirty="0" smtClean="0"/>
              <a:t>#4</a:t>
            </a:r>
            <a:r>
              <a:rPr lang="en-US" altLang="en-US" sz="2100" dirty="0" smtClean="0"/>
              <a:t>) predict </a:t>
            </a:r>
            <a:r>
              <a:rPr lang="en-US" altLang="en-US" sz="2100" dirty="0"/>
              <a:t>weak pinch, even for low </a:t>
            </a:r>
            <a:r>
              <a:rPr lang="en-US" altLang="en-US" sz="2100" dirty="0">
                <a:latin typeface="Symbol" panose="05050102010706020507" pitchFamily="18" charset="2"/>
              </a:rPr>
              <a:t>b</a:t>
            </a:r>
            <a:r>
              <a:rPr lang="en-US" altLang="en-US" sz="2100" dirty="0"/>
              <a:t> ITG</a:t>
            </a:r>
            <a:endParaRPr lang="en-US" altLang="en-US" sz="2100" dirty="0">
              <a:latin typeface="Symbol" panose="05050102010706020507" pitchFamily="18" charset="2"/>
            </a:endParaRPr>
          </a:p>
          <a:p>
            <a:pPr lvl="1">
              <a:defRPr/>
            </a:pPr>
            <a:r>
              <a:rPr lang="en-US" altLang="en-US" sz="2100" dirty="0"/>
              <a:t>Led </a:t>
            </a:r>
            <a:r>
              <a:rPr lang="en-US" altLang="en-US" sz="2100" dirty="0" err="1"/>
              <a:t>perturbative</a:t>
            </a:r>
            <a:r>
              <a:rPr lang="en-US" altLang="en-US" sz="2100" dirty="0"/>
              <a:t> L-mode experiments at MAST using 3D </a:t>
            </a:r>
            <a:r>
              <a:rPr lang="en-US" altLang="en-US" sz="2100" dirty="0">
                <a:latin typeface="Symbol" panose="05050102010706020507" pitchFamily="18" charset="2"/>
              </a:rPr>
              <a:t>d</a:t>
            </a:r>
            <a:r>
              <a:rPr lang="en-US" altLang="en-US" sz="2100" dirty="0"/>
              <a:t>B</a:t>
            </a:r>
            <a:r>
              <a:rPr lang="en-US" altLang="en-US" sz="2100" dirty="0" smtClean="0"/>
              <a:t> </a:t>
            </a:r>
            <a:r>
              <a:rPr lang="en-US" altLang="en-US" sz="2100" dirty="0"/>
              <a:t>fields (2013</a:t>
            </a:r>
            <a:r>
              <a:rPr lang="en-US" altLang="en-US" sz="2100" dirty="0" smtClean="0"/>
              <a:t>) – analysis ongoing</a:t>
            </a:r>
          </a:p>
          <a:p>
            <a:pPr>
              <a:defRPr/>
            </a:pPr>
            <a:endParaRPr lang="en-US" altLang="en-US" sz="3100" dirty="0" smtClean="0"/>
          </a:p>
          <a:p>
            <a:pPr>
              <a:defRPr/>
            </a:pPr>
            <a:r>
              <a:rPr lang="en-US" altLang="en-US" sz="2600" dirty="0" smtClean="0"/>
              <a:t>Investigating </a:t>
            </a:r>
            <a:r>
              <a:rPr lang="en-US" altLang="en-US" sz="2600" dirty="0"/>
              <a:t>finite-</a:t>
            </a:r>
            <a:r>
              <a:rPr lang="en-US" altLang="en-US" sz="2600" dirty="0">
                <a:latin typeface="Symbol" panose="05050102010706020507" pitchFamily="18" charset="2"/>
              </a:rPr>
              <a:t>r</a:t>
            </a:r>
            <a:r>
              <a:rPr lang="en-US" altLang="en-US" sz="2600" baseline="-25000" dirty="0"/>
              <a:t>*</a:t>
            </a:r>
            <a:r>
              <a:rPr lang="en-US" altLang="en-US" sz="2600" dirty="0"/>
              <a:t> </a:t>
            </a:r>
            <a:r>
              <a:rPr lang="en-US" altLang="en-US" sz="2600" dirty="0" smtClean="0"/>
              <a:t>effects for momentum transport in low-</a:t>
            </a:r>
            <a:r>
              <a:rPr lang="en-US" altLang="en-US" sz="2600" dirty="0" smtClean="0">
                <a:latin typeface="Symbol" panose="05050102010706020507" pitchFamily="18" charset="2"/>
              </a:rPr>
              <a:t>b</a:t>
            </a:r>
            <a:r>
              <a:rPr lang="en-US" altLang="en-US" sz="2600" dirty="0" smtClean="0"/>
              <a:t> L-mode</a:t>
            </a:r>
            <a:endParaRPr lang="en-US" altLang="en-US" sz="2600" dirty="0"/>
          </a:p>
          <a:p>
            <a:pPr lvl="1">
              <a:defRPr/>
            </a:pPr>
            <a:r>
              <a:rPr lang="en-US" altLang="en-US" sz="2100" u="sng" dirty="0" smtClean="0"/>
              <a:t>Global</a:t>
            </a:r>
            <a:r>
              <a:rPr lang="en-US" altLang="en-US" sz="2100" dirty="0" smtClean="0"/>
              <a:t> GTS, GYRO &amp; XGC1 (</a:t>
            </a:r>
            <a:r>
              <a:rPr lang="en-US" altLang="en-US" sz="2100" dirty="0" err="1" smtClean="0">
                <a:latin typeface="Symbol" panose="05050102010706020507" pitchFamily="18" charset="2"/>
              </a:rPr>
              <a:t>d</a:t>
            </a:r>
            <a:r>
              <a:rPr lang="en-US" altLang="en-US" sz="2100" dirty="0" err="1" smtClean="0"/>
              <a:t>f</a:t>
            </a:r>
            <a:r>
              <a:rPr lang="en-US" altLang="en-US" sz="2100" dirty="0" smtClean="0"/>
              <a:t>) simulations predict </a:t>
            </a:r>
            <a:r>
              <a:rPr lang="en-US" altLang="en-US" sz="2100" dirty="0"/>
              <a:t>inward directed residual stress </a:t>
            </a:r>
            <a:r>
              <a:rPr lang="en-US" altLang="en-US" sz="2100" dirty="0" smtClean="0"/>
              <a:t>(</a:t>
            </a:r>
            <a:r>
              <a:rPr lang="en-US" altLang="en-US" sz="2100" b="1" u="sng" dirty="0" smtClean="0"/>
              <a:t>#5</a:t>
            </a:r>
            <a:r>
              <a:rPr lang="en-US" altLang="en-US" sz="2100" dirty="0" smtClean="0"/>
              <a:t>) in </a:t>
            </a:r>
            <a:r>
              <a:rPr lang="en-US" altLang="en-US" sz="2100" dirty="0"/>
              <a:t>absence of </a:t>
            </a:r>
            <a:r>
              <a:rPr lang="en-US" altLang="en-US" sz="2100" dirty="0" smtClean="0"/>
              <a:t>flow (u=u</a:t>
            </a:r>
            <a:r>
              <a:rPr lang="en-US" altLang="en-US" sz="2100" dirty="0" smtClean="0">
                <a:sym typeface="Symbol"/>
              </a:rPr>
              <a:t></a:t>
            </a:r>
            <a:r>
              <a:rPr lang="en-US" altLang="en-US" sz="2100" dirty="0" smtClean="0"/>
              <a:t>=</a:t>
            </a:r>
            <a:r>
              <a:rPr lang="en-US" altLang="en-US" sz="2100" dirty="0" err="1" smtClean="0">
                <a:latin typeface="Symbol" panose="05050102010706020507" pitchFamily="18" charset="2"/>
              </a:rPr>
              <a:t>g</a:t>
            </a:r>
            <a:r>
              <a:rPr lang="en-US" altLang="en-US" sz="2100" baseline="-25000" dirty="0" err="1" smtClean="0"/>
              <a:t>E</a:t>
            </a:r>
            <a:r>
              <a:rPr lang="en-US" altLang="en-US" sz="2100" dirty="0" smtClean="0"/>
              <a:t>=0)</a:t>
            </a:r>
            <a:endParaRPr lang="en-US" altLang="en-US" sz="21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60</a:t>
            </a:fld>
            <a:endParaRPr lang="en-US" sz="9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5859307"/>
            <a:ext cx="2449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008000"/>
                </a:solidFill>
              </a:rPr>
              <a:t>Inward </a:t>
            </a:r>
            <a:r>
              <a:rPr lang="en-US" i="0" dirty="0">
                <a:solidFill>
                  <a:srgbClr val="008000"/>
                </a:solidFill>
              </a:rPr>
              <a:t>directed residual </a:t>
            </a:r>
            <a:r>
              <a:rPr lang="en-US" i="0" dirty="0" smtClean="0">
                <a:solidFill>
                  <a:srgbClr val="008000"/>
                </a:solidFill>
              </a:rPr>
              <a:t>stress</a:t>
            </a:r>
            <a:endParaRPr lang="en-US" i="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4487707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/>
              <a:t>ITG in low </a:t>
            </a:r>
            <a:r>
              <a:rPr lang="en-US" i="0" dirty="0">
                <a:latin typeface="Symbol" panose="05050102010706020507" pitchFamily="18" charset="2"/>
              </a:rPr>
              <a:t>b</a:t>
            </a:r>
            <a:r>
              <a:rPr lang="en-US" i="0" dirty="0"/>
              <a:t> NSTX L-mode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116802"/>
              </p:ext>
            </p:extLst>
          </p:nvPr>
        </p:nvGraphicFramePr>
        <p:xfrm>
          <a:off x="1016000" y="1244600"/>
          <a:ext cx="4165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" name="Equation" r:id="rId5" imgW="2336760" imgH="241200" progId="Equation.3">
                  <p:embed/>
                </p:oleObj>
              </mc:Choice>
              <mc:Fallback>
                <p:oleObj name="Equation" r:id="rId5" imgW="2336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1244600"/>
                        <a:ext cx="4165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6248400" y="911423"/>
            <a:ext cx="2781315" cy="2898577"/>
            <a:chOff x="6248400" y="990600"/>
            <a:chExt cx="2781315" cy="289857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15" y="1127223"/>
              <a:ext cx="2438400" cy="24669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147241" y="2583358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/>
                <a:t>KBM</a:t>
              </a:r>
            </a:p>
            <a:p>
              <a:r>
                <a:rPr lang="en-US" i="0" dirty="0" err="1" smtClean="0"/>
                <a:t>k</a:t>
              </a:r>
              <a:r>
                <a:rPr lang="en-US" i="0" baseline="-25000" dirty="0" err="1" smtClean="0">
                  <a:latin typeface="Symbol" panose="05050102010706020507" pitchFamily="18" charset="2"/>
                </a:rPr>
                <a:t>q</a:t>
              </a:r>
              <a:r>
                <a:rPr lang="en-US" i="0" dirty="0" err="1" smtClean="0">
                  <a:latin typeface="Symbol" panose="05050102010706020507" pitchFamily="18" charset="2"/>
                </a:rPr>
                <a:t>r</a:t>
              </a:r>
              <a:r>
                <a:rPr lang="en-US" i="0" baseline="-25000" dirty="0" err="1" smtClean="0"/>
                <a:t>s</a:t>
              </a:r>
              <a:r>
                <a:rPr lang="en-US" i="0" dirty="0" smtClean="0"/>
                <a:t>&lt;0.4</a:t>
              </a:r>
              <a:endParaRPr lang="en-US" i="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58000" y="990600"/>
              <a:ext cx="1976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/>
                <a:t>high </a:t>
              </a:r>
              <a:r>
                <a:rPr lang="en-US" i="0" dirty="0" smtClean="0">
                  <a:latin typeface="Symbol" panose="05050102010706020507" pitchFamily="18" charset="2"/>
                </a:rPr>
                <a:t>b</a:t>
              </a:r>
              <a:r>
                <a:rPr lang="en-US" i="0" dirty="0" smtClean="0"/>
                <a:t> H-modes (r/a~0.7)</a:t>
              </a:r>
              <a:endParaRPr lang="en-US" i="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47836" y="3581400"/>
              <a:ext cx="21818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err="1" smtClean="0"/>
                <a:t>RV</a:t>
              </a:r>
              <a:r>
                <a:rPr lang="en-US" sz="1400" i="0" baseline="-25000" dirty="0" err="1" smtClean="0">
                  <a:latin typeface="Symbol" panose="05050102010706020507" pitchFamily="18" charset="2"/>
                </a:rPr>
                <a:t>j</a:t>
              </a:r>
              <a:r>
                <a:rPr lang="en-US" sz="1400" i="0" dirty="0" smtClean="0"/>
                <a:t>/</a:t>
              </a:r>
              <a:r>
                <a:rPr lang="en-US" sz="1400" i="0" dirty="0" err="1" smtClean="0">
                  <a:latin typeface="Symbol" panose="05050102010706020507" pitchFamily="18" charset="2"/>
                </a:rPr>
                <a:t>c</a:t>
              </a:r>
              <a:r>
                <a:rPr lang="en-US" sz="1400" i="0" baseline="-25000" dirty="0" err="1" smtClean="0">
                  <a:latin typeface="Symbol" panose="05050102010706020507" pitchFamily="18" charset="2"/>
                </a:rPr>
                <a:t>j</a:t>
              </a:r>
              <a:r>
                <a:rPr lang="en-US" sz="1400" i="0" dirty="0" smtClean="0"/>
                <a:t> (QL simulations)</a:t>
              </a:r>
              <a:endParaRPr lang="en-US" sz="1400" i="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5453183" y="2206823"/>
              <a:ext cx="18982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err="1" smtClean="0"/>
                <a:t>RV</a:t>
              </a:r>
              <a:r>
                <a:rPr lang="en-US" sz="1400" i="0" baseline="-25000" dirty="0" err="1" smtClean="0">
                  <a:latin typeface="Symbol" panose="05050102010706020507" pitchFamily="18" charset="2"/>
                </a:rPr>
                <a:t>j</a:t>
              </a:r>
              <a:r>
                <a:rPr lang="en-US" sz="1400" i="0" dirty="0" smtClean="0"/>
                <a:t>/</a:t>
              </a:r>
              <a:r>
                <a:rPr lang="en-US" sz="1400" i="0" dirty="0" err="1" smtClean="0">
                  <a:latin typeface="Symbol" panose="05050102010706020507" pitchFamily="18" charset="2"/>
                </a:rPr>
                <a:t>c</a:t>
              </a:r>
              <a:r>
                <a:rPr lang="en-US" sz="1400" i="0" baseline="-25000" dirty="0" err="1" smtClean="0">
                  <a:latin typeface="Symbol" panose="05050102010706020507" pitchFamily="18" charset="2"/>
                </a:rPr>
                <a:t>j</a:t>
              </a:r>
              <a:r>
                <a:rPr lang="en-US" sz="1400" i="0" dirty="0" smtClean="0"/>
                <a:t> (experiment)</a:t>
              </a:r>
              <a:endParaRPr lang="en-US" sz="1400" i="0" dirty="0"/>
            </a:p>
          </p:txBody>
        </p:sp>
      </p:grpSp>
      <p:sp>
        <p:nvSpPr>
          <p:cNvPr id="25" name="TextBox 24"/>
          <p:cNvSpPr txBox="1"/>
          <p:nvPr/>
        </p:nvSpPr>
        <p:spPr>
          <a:xfrm rot="16200000">
            <a:off x="5581447" y="2087641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Kaye (2009)</a:t>
            </a:r>
            <a:endParaRPr lang="en-US" sz="1400" b="0" i="0" dirty="0"/>
          </a:p>
        </p:txBody>
      </p:sp>
      <p:sp>
        <p:nvSpPr>
          <p:cNvPr id="34" name="Rectangle 33"/>
          <p:cNvSpPr/>
          <p:nvPr/>
        </p:nvSpPr>
        <p:spPr bwMode="auto">
          <a:xfrm>
            <a:off x="2438400" y="990600"/>
            <a:ext cx="304800" cy="276999"/>
          </a:xfrm>
          <a:prstGeom prst="rect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" pitchFamily="-128" charset="0"/>
              </a:rPr>
              <a:t>#2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3200400" y="990600"/>
            <a:ext cx="304800" cy="276999"/>
          </a:xfrm>
          <a:prstGeom prst="rect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" pitchFamily="-128" charset="0"/>
              </a:rPr>
              <a:t>#3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3962400" y="990600"/>
            <a:ext cx="304800" cy="276999"/>
          </a:xfrm>
          <a:prstGeom prst="rect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" pitchFamily="-128" charset="0"/>
              </a:rPr>
              <a:t>#4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4724400" y="990600"/>
            <a:ext cx="304800" cy="276999"/>
          </a:xfrm>
          <a:prstGeom prst="rect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" pitchFamily="-128" charset="0"/>
              </a:rPr>
              <a:t>#5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752600" y="990600"/>
            <a:ext cx="304800" cy="276999"/>
          </a:xfrm>
          <a:prstGeom prst="rect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" pitchFamily="-128" charset="0"/>
              </a:rPr>
              <a:t>#1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5334000" y="5791200"/>
            <a:ext cx="606622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066800" y="2979646"/>
            <a:ext cx="3919833" cy="449354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400" b="0" i="0" dirty="0" smtClean="0">
                <a:cs typeface="Calibri" pitchFamily="34" charset="0"/>
              </a:rPr>
              <a:t>Investigating centrifugal effects (</a:t>
            </a:r>
            <a:r>
              <a:rPr lang="en-US" sz="1400" i="0" u="sng" dirty="0" smtClean="0">
                <a:cs typeface="Calibri" pitchFamily="34" charset="0"/>
              </a:rPr>
              <a:t>#3</a:t>
            </a:r>
            <a:r>
              <a:rPr lang="en-US" sz="1400" b="0" i="0" dirty="0" smtClean="0">
                <a:cs typeface="Calibri" pitchFamily="34" charset="0"/>
              </a:rPr>
              <a:t>) in FY14, collaboration with U-Bayreuth, GKW (</a:t>
            </a:r>
            <a:r>
              <a:rPr lang="en-US" sz="1400" b="0" i="0" dirty="0" err="1" smtClean="0">
                <a:cs typeface="Calibri" pitchFamily="34" charset="0"/>
              </a:rPr>
              <a:t>Buccholz</a:t>
            </a:r>
            <a:r>
              <a:rPr lang="en-US" sz="1400" b="0" i="0" dirty="0" smtClean="0">
                <a:cs typeface="Calibri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38400" y="4953000"/>
            <a:ext cx="2161025" cy="23391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400" b="0" i="0" dirty="0" smtClean="0">
                <a:cs typeface="Calibri" pitchFamily="34" charset="0"/>
              </a:rPr>
              <a:t>Collaboration with CCFE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33601" y="6243090"/>
            <a:ext cx="3276599" cy="23391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400" b="0" i="0" dirty="0" smtClean="0">
                <a:cs typeface="Calibri" pitchFamily="34" charset="0"/>
              </a:rPr>
              <a:t>Ongoing global benchmark in FY14-15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029200" y="2667000"/>
            <a:ext cx="911422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524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flow shear can destabilize Kelvin-Helmholtz (K-H) instability in NSTX (Wang, TTF 2014)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AFE9D361-F75F-4FBB-8BD2-938629B6E822}" type="slidenum">
              <a:rPr lang="en-US" sz="900" smtClean="0"/>
              <a:pPr algn="r">
                <a:defRPr/>
              </a:pPr>
              <a:t>61</a:t>
            </a:fld>
            <a:endParaRPr lang="en-US" sz="900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667500" cy="685799"/>
          </a:xfrm>
        </p:spPr>
        <p:txBody>
          <a:bodyPr>
            <a:noAutofit/>
          </a:bodyPr>
          <a:lstStyle/>
          <a:p>
            <a:r>
              <a:rPr lang="en-US" sz="2000" dirty="0" smtClean="0"/>
              <a:t>K-H instability expected for |</a:t>
            </a:r>
            <a:r>
              <a:rPr lang="en-US" sz="2000" dirty="0" err="1" smtClean="0"/>
              <a:t>ML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/</a:t>
            </a:r>
            <a:r>
              <a:rPr lang="en-US" sz="2000" dirty="0" err="1" smtClean="0"/>
              <a:t>L</a:t>
            </a:r>
            <a:r>
              <a:rPr lang="en-US" sz="2000" baseline="-25000" dirty="0" err="1" smtClean="0">
                <a:latin typeface="Symbol" panose="05050102010706020507" pitchFamily="18" charset="2"/>
              </a:rPr>
              <a:t>w</a:t>
            </a:r>
            <a:r>
              <a:rPr lang="en-US" sz="2000" dirty="0" smtClean="0"/>
              <a:t>|&gt;1 from linear analytic theory (</a:t>
            </a:r>
            <a:r>
              <a:rPr lang="en-US" sz="2000" dirty="0" err="1" smtClean="0"/>
              <a:t>Catto</a:t>
            </a:r>
            <a:r>
              <a:rPr lang="en-US" sz="2000" dirty="0" smtClean="0"/>
              <a:t>, 1973; </a:t>
            </a:r>
            <a:r>
              <a:rPr lang="en-US" sz="2000" dirty="0" err="1" smtClean="0"/>
              <a:t>Garbet</a:t>
            </a:r>
            <a:r>
              <a:rPr lang="en-US" sz="2000" dirty="0" smtClean="0"/>
              <a:t>, 1999)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400"/>
            <a:ext cx="2133600" cy="170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9262"/>
            <a:ext cx="4552756" cy="1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0" y="1905001"/>
            <a:ext cx="42672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/>
              <a:t>K-H identified in global electrostatic ITG simulations for NSTX low </a:t>
            </a:r>
            <a:r>
              <a:rPr lang="en-US" sz="2000" b="0" i="0" kern="0" dirty="0" smtClean="0">
                <a:latin typeface="Symbol" panose="05050102010706020507" pitchFamily="18" charset="2"/>
              </a:rPr>
              <a:t>b</a:t>
            </a:r>
            <a:r>
              <a:rPr lang="en-US" sz="2000" b="0" i="0" kern="0" dirty="0" smtClean="0"/>
              <a:t> L-mode (Ren, 2013)</a:t>
            </a:r>
          </a:p>
          <a:p>
            <a:pPr lvl="1"/>
            <a:r>
              <a:rPr lang="en-US" sz="1800" b="0" i="0" kern="0" dirty="0" smtClean="0"/>
              <a:t>Mostly unstable K-H modes have finite k</a:t>
            </a:r>
            <a:r>
              <a:rPr lang="en-US" sz="1800" b="0" i="0" kern="0" baseline="-25000" dirty="0" smtClean="0"/>
              <a:t>|| </a:t>
            </a:r>
            <a:r>
              <a:rPr lang="en-US" sz="1800" b="0" i="0" kern="0" dirty="0" smtClean="0"/>
              <a:t>(shifted away from </a:t>
            </a:r>
            <a:r>
              <a:rPr lang="en-US" sz="1800" b="0" i="0" kern="0" dirty="0" err="1" smtClean="0"/>
              <a:t>nq</a:t>
            </a:r>
            <a:r>
              <a:rPr lang="en-US" sz="1800" b="0" i="0" kern="0" dirty="0" smtClean="0"/>
              <a:t>=m)</a:t>
            </a:r>
            <a:endParaRPr lang="en-US" sz="1800" b="0" i="0" kern="0" baseline="-25000" dirty="0" smtClean="0"/>
          </a:p>
          <a:p>
            <a:endParaRPr lang="en-US" sz="2000" b="0" i="0" kern="0" dirty="0" smtClean="0"/>
          </a:p>
          <a:p>
            <a:endParaRPr lang="en-US" sz="2000" b="0" i="0" kern="0" dirty="0" smtClean="0"/>
          </a:p>
          <a:p>
            <a:r>
              <a:rPr lang="en-US" sz="2000" b="0" i="0" kern="0" dirty="0" smtClean="0"/>
              <a:t>K-H/ITG + neoclassical close to experiment </a:t>
            </a:r>
            <a:r>
              <a:rPr lang="en-US" sz="2000" b="0" i="0" kern="0" dirty="0" smtClean="0">
                <a:latin typeface="Symbol" panose="05050102010706020507" pitchFamily="18" charset="2"/>
              </a:rPr>
              <a:t>c</a:t>
            </a:r>
            <a:r>
              <a:rPr lang="en-US" sz="2000" b="0" i="0" kern="0" baseline="-25000" dirty="0" smtClean="0"/>
              <a:t>i</a:t>
            </a:r>
          </a:p>
          <a:p>
            <a:pPr lvl="1"/>
            <a:r>
              <a:rPr lang="en-US" sz="1800" b="0" i="0" kern="0" dirty="0" smtClean="0"/>
              <a:t> </a:t>
            </a:r>
            <a:r>
              <a:rPr lang="en-US" sz="1800" b="0" i="0" kern="0" dirty="0" err="1" smtClean="0">
                <a:latin typeface="Symbol" panose="05050102010706020507" pitchFamily="18" charset="2"/>
              </a:rPr>
              <a:t>c</a:t>
            </a:r>
            <a:r>
              <a:rPr lang="en-US" sz="1800" b="0" i="0" kern="0" baseline="-25000" dirty="0" err="1" smtClean="0"/>
              <a:t>e</a:t>
            </a:r>
            <a:r>
              <a:rPr lang="en-US" sz="1800" b="0" i="0" kern="0" dirty="0" smtClean="0"/>
              <a:t> </a:t>
            </a:r>
            <a:r>
              <a:rPr lang="en-US" sz="1800" b="0" i="0" kern="0" dirty="0" err="1" smtClean="0"/>
              <a:t>underpredicted</a:t>
            </a:r>
            <a:endParaRPr lang="en-US" sz="1800" b="0" i="0" kern="0" dirty="0" smtClean="0"/>
          </a:p>
          <a:p>
            <a:pPr lvl="1"/>
            <a:r>
              <a:rPr lang="en-US" sz="1800" b="0" i="0" kern="0" dirty="0" smtClean="0"/>
              <a:t>ETG possibly important</a:t>
            </a:r>
            <a:endParaRPr lang="en-US" sz="1800" b="0" i="0" kern="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810000" y="3657600"/>
            <a:ext cx="5334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5362238" y="2472092"/>
            <a:ext cx="904415" cy="276999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0" dirty="0" smtClean="0">
                <a:solidFill>
                  <a:schemeClr val="tx1"/>
                </a:solidFill>
              </a:rPr>
              <a:t>GTS code</a:t>
            </a:r>
            <a:endParaRPr lang="en-US" altLang="en-US" i="0" dirty="0">
              <a:solidFill>
                <a:schemeClr val="tx1"/>
              </a:solidFill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152400" y="5939135"/>
            <a:ext cx="3689859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0" dirty="0" smtClean="0">
                <a:solidFill>
                  <a:schemeClr val="tx1"/>
                </a:solidFill>
              </a:rPr>
              <a:t>Nonlinear ETG simulations to be run in FY14-15 to investigate contribution in NSTX L-modes</a:t>
            </a:r>
            <a:endParaRPr lang="en-US" altLang="en-US" i="0" dirty="0">
              <a:solidFill>
                <a:schemeClr val="tx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3825"/>
            <a:ext cx="2667000" cy="5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3842259" y="4876800"/>
            <a:ext cx="501141" cy="304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229600" y="38862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nq</a:t>
            </a:r>
            <a:r>
              <a:rPr lang="en-US" dirty="0" smtClean="0">
                <a:solidFill>
                  <a:srgbClr val="FF0000"/>
                </a:solidFill>
              </a:rPr>
              <a:t>=m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848600" y="3886200"/>
            <a:ext cx="457200" cy="1385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833" y="4572000"/>
            <a:ext cx="2257567" cy="19713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578491"/>
            <a:ext cx="2320833" cy="19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5 year plan goal: access performance levels</a:t>
            </a:r>
            <a:br>
              <a:rPr lang="en-US" sz="2800" dirty="0" smtClean="0"/>
            </a:br>
            <a:r>
              <a:rPr lang="en-US" sz="2800" dirty="0" smtClean="0"/>
              <a:t>of next-steps, approach Pilot-Plant regimes</a:t>
            </a:r>
            <a:endParaRPr lang="en-US" sz="2800" dirty="0"/>
          </a:p>
        </p:txBody>
      </p:sp>
      <p:sp>
        <p:nvSpPr>
          <p:cNvPr id="118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4648200" cy="4724400"/>
          </a:xfrm>
        </p:spPr>
        <p:txBody>
          <a:bodyPr/>
          <a:lstStyle/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Full non-inductive (NI) current drive for steady-state operation</a:t>
            </a:r>
          </a:p>
          <a:p>
            <a:pPr marL="631751" lvl="1" indent="-231748" defTabSz="912706"/>
            <a:r>
              <a:rPr lang="en-US" sz="1800" b="1" dirty="0" smtClean="0">
                <a:ea typeface="ヒラギノ角ゴ Pro W3" charset="-128"/>
              </a:rPr>
              <a:t>ST requires NI start-up/ramp-up</a:t>
            </a:r>
          </a:p>
          <a:p>
            <a:pPr marL="231748" indent="-231748" defTabSz="912706"/>
            <a:endParaRPr lang="en-US" sz="18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High confinement to minimize auxiliary heating, device size</a:t>
            </a:r>
          </a:p>
          <a:p>
            <a:pPr marL="231748" lvl="1" indent="-231748" defTabSz="912706"/>
            <a:endParaRPr lang="en-US" sz="32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Sustained high </a:t>
            </a:r>
            <a:r>
              <a:rPr lang="en-US" sz="2200" b="1" dirty="0" smtClean="0">
                <a:latin typeface="Symbol" pitchFamily="18" charset="2"/>
                <a:ea typeface="ヒラギノ角ゴ Pro W3" charset="-128"/>
              </a:rPr>
              <a:t>b</a:t>
            </a:r>
            <a:r>
              <a:rPr lang="en-US" sz="2200" b="1" dirty="0" smtClean="0">
                <a:ea typeface="ヒラギノ角ゴ Pro W3" charset="-128"/>
              </a:rPr>
              <a:t> to minimize magnet size, forces, power</a:t>
            </a:r>
          </a:p>
          <a:p>
            <a:pPr marL="231748" indent="-231748" defTabSz="912706"/>
            <a:endParaRPr lang="en-US" sz="32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err="1" smtClean="0">
                <a:ea typeface="ヒラギノ角ゴ Pro W3" charset="-128"/>
              </a:rPr>
              <a:t>Divertor</a:t>
            </a:r>
            <a:r>
              <a:rPr lang="en-US" sz="2200" b="1" dirty="0" smtClean="0">
                <a:ea typeface="ヒラギノ角ゴ Pro W3" charset="-128"/>
              </a:rPr>
              <a:t>/first-wall survival with intense power/particle fluxes</a:t>
            </a:r>
          </a:p>
          <a:p>
            <a:endParaRPr lang="en-US" sz="2200" b="1" dirty="0"/>
          </a:p>
        </p:txBody>
      </p:sp>
      <p:sp>
        <p:nvSpPr>
          <p:cNvPr id="9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grpSp>
        <p:nvGrpSpPr>
          <p:cNvPr id="3" name="Group 97"/>
          <p:cNvGrpSpPr/>
          <p:nvPr/>
        </p:nvGrpSpPr>
        <p:grpSpPr>
          <a:xfrm>
            <a:off x="5365340" y="914401"/>
            <a:ext cx="3184301" cy="1471896"/>
            <a:chOff x="5136739" y="966504"/>
            <a:chExt cx="3184301" cy="1471896"/>
          </a:xfrm>
        </p:grpSpPr>
        <p:pic>
          <p:nvPicPr>
            <p:cNvPr id="68" name="Picture 67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966504"/>
              <a:ext cx="2377440" cy="1471896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 bwMode="auto">
            <a:xfrm>
              <a:off x="6096000" y="1576104"/>
              <a:ext cx="457200" cy="693581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91200" y="21612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0.5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91200" y="10182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91200" y="19326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91200" y="17040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0.7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791200" y="14754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91200" y="12468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0.9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6629400" y="1499904"/>
              <a:ext cx="457200" cy="585504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7162800" y="1423704"/>
              <a:ext cx="457200" cy="7620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7696200" y="1202885"/>
              <a:ext cx="457200" cy="46738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  <a:endParaRPr lang="en-US" sz="800" i="0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096000" y="1104599"/>
              <a:ext cx="1094852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Bootstrap fraction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36739" y="1441665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f</a:t>
              </a:r>
              <a:r>
                <a:rPr lang="en-US" sz="24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BS</a:t>
              </a:r>
              <a:endParaRPr lang="en-US" sz="24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oup 96"/>
          <p:cNvGrpSpPr/>
          <p:nvPr/>
        </p:nvGrpSpPr>
        <p:grpSpPr>
          <a:xfrm>
            <a:off x="5257800" y="2286001"/>
            <a:ext cx="3291840" cy="1471896"/>
            <a:chOff x="5029200" y="2490504"/>
            <a:chExt cx="3291840" cy="1471896"/>
          </a:xfrm>
        </p:grpSpPr>
        <p:pic>
          <p:nvPicPr>
            <p:cNvPr id="51" name="Picture 50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2490504"/>
              <a:ext cx="2377440" cy="147189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791200" y="37015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91200" y="2546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2.0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91200" y="3460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1.2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91200" y="32322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1.4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91200" y="3003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91200" y="2775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29200" y="2971800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</a:rPr>
                <a:t>H</a:t>
              </a:r>
              <a:r>
                <a:rPr lang="en-US" sz="24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98y2</a:t>
              </a:r>
              <a:endParaRPr lang="en-US" sz="24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096000" y="3404904"/>
              <a:ext cx="457200" cy="405096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6629400" y="3276600"/>
              <a:ext cx="457200" cy="356904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7162800" y="3124200"/>
              <a:ext cx="457200" cy="4572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7696200" y="2819400"/>
              <a:ext cx="457200" cy="6858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096000" y="2634734"/>
              <a:ext cx="1487587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Normalized Confinement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" name="Group 98"/>
          <p:cNvGrpSpPr/>
          <p:nvPr/>
        </p:nvGrpSpPr>
        <p:grpSpPr>
          <a:xfrm>
            <a:off x="5410200" y="3657601"/>
            <a:ext cx="3139440" cy="1471896"/>
            <a:chOff x="5181600" y="3938304"/>
            <a:chExt cx="3139440" cy="1471896"/>
          </a:xfrm>
        </p:grpSpPr>
        <p:pic>
          <p:nvPicPr>
            <p:cNvPr id="79" name="Picture 78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3938304"/>
              <a:ext cx="2377440" cy="147189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791200" y="51493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3.0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791200" y="39942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8.0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91200" y="4908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4.0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791200" y="4680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5.0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91200" y="4451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6.0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91200" y="4222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7.0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81600" y="4343400"/>
              <a:ext cx="489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24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N</a:t>
              </a:r>
              <a:endParaRPr lang="en-US" sz="24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096000" y="4547904"/>
              <a:ext cx="457200" cy="609600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629400" y="4700304"/>
              <a:ext cx="457200" cy="381000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162800" y="4624104"/>
              <a:ext cx="457200" cy="6096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7696200" y="4267200"/>
              <a:ext cx="457200" cy="4572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4082534"/>
              <a:ext cx="990656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Normalized Beta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pic>
        <p:nvPicPr>
          <p:cNvPr id="101" name="Picture 100" descr="lined_graph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5081304"/>
            <a:ext cx="2377440" cy="1471896"/>
          </a:xfrm>
          <a:prstGeom prst="rect">
            <a:avLst/>
          </a:prstGeom>
        </p:spPr>
      </p:pic>
      <p:grpSp>
        <p:nvGrpSpPr>
          <p:cNvPr id="6" name="Group 115"/>
          <p:cNvGrpSpPr/>
          <p:nvPr/>
        </p:nvGrpSpPr>
        <p:grpSpPr>
          <a:xfrm>
            <a:off x="5334000" y="5137254"/>
            <a:ext cx="3048000" cy="1339747"/>
            <a:chOff x="5105400" y="5137253"/>
            <a:chExt cx="3048000" cy="1339747"/>
          </a:xfrm>
        </p:grpSpPr>
        <p:sp>
          <p:nvSpPr>
            <p:cNvPr id="102" name="TextBox 101"/>
            <p:cNvSpPr txBox="1"/>
            <p:nvPr/>
          </p:nvSpPr>
          <p:spPr>
            <a:xfrm>
              <a:off x="5791200" y="62923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791200" y="5137253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791200" y="6051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0.2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791200" y="5823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0.4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1200" y="5594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91200" y="5365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096000" y="5638800"/>
              <a:ext cx="457200" cy="381000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6629400" y="5181600"/>
              <a:ext cx="457200" cy="457200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7162800" y="5181600"/>
              <a:ext cx="457200" cy="5334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696200" y="5181600"/>
              <a:ext cx="457200" cy="3810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641768" y="6199632"/>
              <a:ext cx="1511632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Power exhaust challenge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7" name="Group 114"/>
            <p:cNvGrpSpPr/>
            <p:nvPr/>
          </p:nvGrpSpPr>
          <p:grpSpPr>
            <a:xfrm>
              <a:off x="5105400" y="5486400"/>
              <a:ext cx="644728" cy="609600"/>
              <a:chOff x="5146472" y="5562600"/>
              <a:chExt cx="644728" cy="609600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5181600" y="5562600"/>
                <a:ext cx="5918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P/S</a:t>
                </a:r>
                <a:endParaRPr lang="en-US" sz="1600" i="0" baseline="-2500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146472" y="5910590"/>
                <a:ext cx="64472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[MW/m</a:t>
                </a:r>
                <a:r>
                  <a:rPr lang="en-US" sz="1100" i="0" baseline="30000" dirty="0" smtClean="0">
                    <a:solidFill>
                      <a:schemeClr val="tx1"/>
                    </a:solidFill>
                    <a:latin typeface="Arial Narrow" pitchFamily="34" charset="0"/>
                  </a:rPr>
                  <a:t>2</a:t>
                </a:r>
                <a:r>
                  <a:rPr lang="en-US" sz="11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]</a:t>
                </a:r>
                <a:endParaRPr lang="en-US" sz="900" i="0" baseline="-2500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24" name="Right Arrow 123"/>
          <p:cNvSpPr/>
          <p:nvPr/>
        </p:nvSpPr>
        <p:spPr bwMode="auto">
          <a:xfrm>
            <a:off x="4724400" y="16002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5" name="Right Arrow 124"/>
          <p:cNvSpPr/>
          <p:nvPr/>
        </p:nvSpPr>
        <p:spPr bwMode="auto">
          <a:xfrm>
            <a:off x="4724400" y="29718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6" name="Right Arrow 125"/>
          <p:cNvSpPr/>
          <p:nvPr/>
        </p:nvSpPr>
        <p:spPr bwMode="auto">
          <a:xfrm>
            <a:off x="4724400" y="43434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7" name="Right Arrow 126"/>
          <p:cNvSpPr/>
          <p:nvPr/>
        </p:nvSpPr>
        <p:spPr bwMode="auto">
          <a:xfrm>
            <a:off x="4724400" y="56388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63912" y="990600"/>
            <a:ext cx="4360467" cy="3385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Requirements for </a:t>
            </a:r>
            <a:r>
              <a:rPr lang="en-US" sz="1600" i="0" dirty="0" err="1" smtClean="0"/>
              <a:t>tokamak</a:t>
            </a:r>
            <a:r>
              <a:rPr lang="en-US" sz="1600" i="0" dirty="0" smtClean="0"/>
              <a:t> / ST next-steps:</a:t>
            </a:r>
            <a:endParaRPr lang="en-US" sz="16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has already accessed A,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needed for ST-based FNSF – next step is to access &amp; control 100% non-inductive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4649787" y="914400"/>
            <a:ext cx="4037013" cy="5515466"/>
            <a:chOff x="228600" y="939309"/>
            <a:chExt cx="4037013" cy="5515466"/>
          </a:xfrm>
        </p:grpSpPr>
        <p:pic>
          <p:nvPicPr>
            <p:cNvPr id="5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50880" r="52588" b="30592"/>
            <a:stretch>
              <a:fillRect/>
            </a:stretch>
          </p:blipFill>
          <p:spPr bwMode="auto">
            <a:xfrm>
              <a:off x="228600" y="1747838"/>
              <a:ext cx="3151188" cy="208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51387" r="9262" b="32780"/>
            <a:stretch>
              <a:fillRect/>
            </a:stretch>
          </p:blipFill>
          <p:spPr bwMode="auto">
            <a:xfrm>
              <a:off x="3429000" y="1752600"/>
              <a:ext cx="836613" cy="181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19"/>
            <p:cNvSpPr txBox="1">
              <a:spLocks noChangeArrowheads="1"/>
            </p:cNvSpPr>
            <p:nvPr/>
          </p:nvSpPr>
          <p:spPr bwMode="auto">
            <a:xfrm>
              <a:off x="673971" y="939309"/>
              <a:ext cx="3210642" cy="584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4" tIns="45678" rIns="91354" bIns="45678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rgbClr val="FF0000"/>
                  </a:solidFill>
                </a:rPr>
                <a:t>NSTX-U TRANSP predictions:</a:t>
              </a:r>
            </a:p>
            <a:p>
              <a:pPr algn="ctr"/>
              <a:r>
                <a:rPr lang="en-US" sz="1600" i="0" dirty="0" smtClean="0">
                  <a:solidFill>
                    <a:srgbClr val="FF0000"/>
                  </a:solidFill>
                </a:rPr>
                <a:t>B</a:t>
              </a:r>
              <a:r>
                <a:rPr lang="en-US" sz="1600" i="0" baseline="-25000" dirty="0" smtClean="0">
                  <a:solidFill>
                    <a:srgbClr val="FF0000"/>
                  </a:solidFill>
                </a:rPr>
                <a:t>T</a:t>
              </a:r>
              <a:r>
                <a:rPr lang="en-US" sz="1600" i="0" dirty="0" smtClean="0">
                  <a:solidFill>
                    <a:srgbClr val="FF0000"/>
                  </a:solidFill>
                </a:rPr>
                <a:t>=1.0 </a:t>
              </a:r>
              <a:r>
                <a:rPr lang="en-US" sz="1600" i="0" dirty="0">
                  <a:solidFill>
                    <a:srgbClr val="FF0000"/>
                  </a:solidFill>
                </a:rPr>
                <a:t>T, I</a:t>
              </a:r>
              <a:r>
                <a:rPr lang="en-US" sz="1600" i="0" baseline="-25000" dirty="0">
                  <a:solidFill>
                    <a:srgbClr val="FF0000"/>
                  </a:solidFill>
                </a:rPr>
                <a:t>P</a:t>
              </a:r>
              <a:r>
                <a:rPr lang="en-US" sz="1600" i="0" dirty="0">
                  <a:solidFill>
                    <a:srgbClr val="FF0000"/>
                  </a:solidFill>
                </a:rPr>
                <a:t>=1 MA, </a:t>
              </a:r>
              <a:r>
                <a:rPr lang="en-US" sz="1600" i="0" dirty="0" err="1">
                  <a:solidFill>
                    <a:srgbClr val="FF0000"/>
                  </a:solidFill>
                </a:rPr>
                <a:t>P</a:t>
              </a:r>
              <a:r>
                <a:rPr lang="en-US" sz="1600" i="0" baseline="-25000" dirty="0" err="1">
                  <a:solidFill>
                    <a:srgbClr val="FF0000"/>
                  </a:solidFill>
                </a:rPr>
                <a:t>inj</a:t>
              </a:r>
              <a:r>
                <a:rPr lang="en-US" sz="1600" i="0" dirty="0">
                  <a:solidFill>
                    <a:srgbClr val="FF0000"/>
                  </a:solidFill>
                </a:rPr>
                <a:t>=12.6 MW</a:t>
              </a:r>
            </a:p>
          </p:txBody>
        </p:sp>
        <p:pic>
          <p:nvPicPr>
            <p:cNvPr id="8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71237" r="52588" b="8444"/>
            <a:stretch>
              <a:fillRect/>
            </a:stretch>
          </p:blipFill>
          <p:spPr bwMode="auto">
            <a:xfrm>
              <a:off x="228600" y="4168775"/>
              <a:ext cx="3151188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747713" y="1512888"/>
              <a:ext cx="297180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994" tIns="40995" rIns="81994" bIns="40995">
              <a:spAutoFit/>
            </a:bodyPr>
            <a:lstStyle/>
            <a:p>
              <a:r>
                <a:rPr lang="en-US" sz="1300" i="0">
                  <a:solidFill>
                    <a:srgbClr val="000000"/>
                  </a:solidFill>
                </a:rPr>
                <a:t>Contours of Non-Inductive Fraction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1509713" y="3898900"/>
              <a:ext cx="1471612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994" tIns="40995" rIns="81994" bIns="40995">
              <a:spAutoFit/>
            </a:bodyPr>
            <a:lstStyle/>
            <a:p>
              <a:r>
                <a:rPr lang="en-US" sz="1300" i="0">
                  <a:solidFill>
                    <a:srgbClr val="000000"/>
                  </a:solidFill>
                </a:rPr>
                <a:t>Contours of q</a:t>
              </a:r>
              <a:r>
                <a:rPr lang="en-US" sz="1300" i="0" baseline="-25000">
                  <a:solidFill>
                    <a:srgbClr val="000000"/>
                  </a:solidFill>
                </a:rPr>
                <a:t>min</a:t>
              </a:r>
              <a:endParaRPr lang="en-US" sz="1300" i="0">
                <a:solidFill>
                  <a:srgbClr val="000000"/>
                </a:solidFill>
              </a:endParaRPr>
            </a:p>
          </p:txBody>
        </p:sp>
        <p:pic>
          <p:nvPicPr>
            <p:cNvPr id="11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71370" r="9262" b="13313"/>
            <a:stretch>
              <a:fillRect/>
            </a:stretch>
          </p:blipFill>
          <p:spPr bwMode="auto">
            <a:xfrm>
              <a:off x="3379788" y="4168775"/>
              <a:ext cx="836612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04655"/>
            <a:ext cx="3733800" cy="292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Screen shot 2012-04-11 at 1.18.45 P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965691"/>
            <a:ext cx="3429000" cy="25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Non-inductive ramp-up from ~0.4MA to ~1MA projected </a:t>
            </a:r>
            <a:br>
              <a:rPr lang="en-US" dirty="0" smtClean="0"/>
            </a:br>
            <a:r>
              <a:rPr lang="en-US" dirty="0" smtClean="0"/>
              <a:t>to be possible with new CS + more tangential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1111250"/>
            <a:ext cx="5334000" cy="117475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1800" b="1" dirty="0" smtClean="0">
                <a:latin typeface="Arial Narrow" pitchFamily="34" charset="0"/>
              </a:rPr>
              <a:t>More tangential NBI provides 3-4x higher CD at low I</a:t>
            </a:r>
            <a:r>
              <a:rPr lang="en-US" sz="1800" b="1" baseline="-25000" dirty="0" smtClean="0">
                <a:latin typeface="Arial Narrow" pitchFamily="34" charset="0"/>
              </a:rPr>
              <a:t>P</a:t>
            </a:r>
            <a:r>
              <a:rPr lang="en-US" sz="1800" b="1" dirty="0" smtClean="0">
                <a:latin typeface="Arial Narrow" pitchFamily="34" charset="0"/>
              </a:rPr>
              <a:t>:</a:t>
            </a:r>
          </a:p>
          <a:p>
            <a:pPr marL="342900" lvl="1" indent="-168275">
              <a:lnSpc>
                <a:spcPct val="90000"/>
              </a:lnSpc>
            </a:pPr>
            <a:r>
              <a:rPr lang="en-US" sz="1600" dirty="0" smtClean="0"/>
              <a:t>2x higher absorption (40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80%) at low I</a:t>
            </a:r>
            <a:r>
              <a:rPr lang="en-US" sz="1600" baseline="-25000" dirty="0" smtClean="0"/>
              <a:t>P </a:t>
            </a:r>
            <a:r>
              <a:rPr lang="en-US" sz="1600" dirty="0" smtClean="0"/>
              <a:t>= 0.4MA</a:t>
            </a:r>
          </a:p>
          <a:p>
            <a:pPr marL="517525" lvl="2" indent="-174625">
              <a:lnSpc>
                <a:spcPct val="90000"/>
              </a:lnSpc>
            </a:pPr>
            <a:r>
              <a:rPr lang="en-US" sz="1400" dirty="0" smtClean="0"/>
              <a:t>Now modeling coupling to 0.2-0.3MA (TRANSP)</a:t>
            </a:r>
          </a:p>
          <a:p>
            <a:pPr marL="342900" lvl="1" indent="-168275">
              <a:lnSpc>
                <a:spcPct val="90000"/>
              </a:lnSpc>
            </a:pPr>
            <a:r>
              <a:rPr lang="en-US" sz="1600" dirty="0" smtClean="0"/>
              <a:t>1.5-2x higher current drive efficiency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8679" name="AutoShape 12"/>
          <p:cNvSpPr>
            <a:spLocks noChangeArrowheads="1"/>
          </p:cNvSpPr>
          <p:nvPr/>
        </p:nvSpPr>
        <p:spPr bwMode="auto">
          <a:xfrm>
            <a:off x="3968962" y="3886200"/>
            <a:ext cx="1212638" cy="114935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743200"/>
            <a:ext cx="4191000" cy="3581400"/>
            <a:chOff x="228600" y="2362200"/>
            <a:chExt cx="4703366" cy="4114800"/>
          </a:xfrm>
        </p:grpSpPr>
        <p:pic>
          <p:nvPicPr>
            <p:cNvPr id="28682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28683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4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5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1585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Present NBI</a:t>
              </a:r>
            </a:p>
          </p:txBody>
        </p:sp>
        <p:sp>
          <p:nvSpPr>
            <p:cNvPr id="28687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9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0" name="Text Box 22"/>
            <p:cNvSpPr txBox="1">
              <a:spLocks noChangeArrowheads="1"/>
            </p:cNvSpPr>
            <p:nvPr/>
          </p:nvSpPr>
          <p:spPr bwMode="auto">
            <a:xfrm>
              <a:off x="3135401" y="4783243"/>
              <a:ext cx="1550294" cy="49506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More tangential 2</a:t>
              </a:r>
              <a:r>
                <a:rPr lang="en-US" sz="1400" baseline="30000">
                  <a:solidFill>
                    <a:schemeClr val="tx1"/>
                  </a:solidFill>
                </a:rPr>
                <a:t>nd</a:t>
              </a:r>
              <a:r>
                <a:rPr lang="en-US" sz="1400">
                  <a:solidFill>
                    <a:schemeClr val="tx1"/>
                  </a:solidFill>
                </a:rPr>
                <a:t> NBI</a:t>
              </a:r>
            </a:p>
          </p:txBody>
        </p:sp>
        <p:sp>
          <p:nvSpPr>
            <p:cNvPr id="28691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2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4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5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6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81" name="TextBox 46"/>
          <p:cNvSpPr txBox="1">
            <a:spLocks noChangeArrowheads="1"/>
          </p:cNvSpPr>
          <p:nvPr/>
        </p:nvSpPr>
        <p:spPr bwMode="auto">
          <a:xfrm>
            <a:off x="5270500" y="1082695"/>
            <a:ext cx="38735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/>
                <a:sym typeface="Wingdings" pitchFamily="2" charset="2"/>
              </a:rPr>
              <a:t>TSC simulation of non-inductive ramp-up from initial </a:t>
            </a: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  <a:cs typeface="Arial"/>
                <a:sym typeface="Wingdings" pitchFamily="2" charset="2"/>
              </a:rPr>
              <a:t>CHI target</a:t>
            </a:r>
          </a:p>
          <a:p>
            <a:pPr marL="342900" lvl="1" indent="-114300"/>
            <a:r>
              <a:rPr lang="en-US" sz="1400" b="0" i="0" dirty="0" smtClean="0">
                <a:latin typeface="Arial"/>
                <a:cs typeface="Arial"/>
                <a:sym typeface="Wingdings" pitchFamily="2" charset="2"/>
              </a:rPr>
              <a:t>- Simulations now being improved to use TRANSP/NUBEAM  loop within TSC</a:t>
            </a:r>
          </a:p>
          <a:p>
            <a:pPr marL="342900" lvl="1" indent="-114300">
              <a:buFontTx/>
              <a:buChar char="-"/>
            </a:pPr>
            <a:r>
              <a:rPr lang="en-US" sz="1400" b="0" i="0" dirty="0" smtClean="0">
                <a:latin typeface="Arial"/>
                <a:cs typeface="Arial"/>
                <a:sym typeface="Wingdings" pitchFamily="2" charset="2"/>
              </a:rPr>
              <a:t>Experimental challenges: </a:t>
            </a:r>
          </a:p>
          <a:p>
            <a:pPr marL="457200" lvl="2" indent="-114300">
              <a:buFont typeface="Arial" pitchFamily="34" charset="0"/>
              <a:buChar char="•"/>
            </a:pPr>
            <a:r>
              <a:rPr lang="en-US" sz="1400" b="0" i="0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Maximum NBI power in low </a:t>
            </a:r>
            <a:r>
              <a:rPr lang="en-US" sz="1400" b="0" i="0" dirty="0" err="1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l</a:t>
            </a:r>
            <a:r>
              <a:rPr lang="en-US" sz="1400" b="0" i="0" baseline="-25000" dirty="0" err="1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i</a:t>
            </a:r>
            <a:r>
              <a:rPr lang="en-US" sz="1400" b="0" i="0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 CHI plasma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725" y="2971800"/>
            <a:ext cx="3851275" cy="328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6617" y="6364129"/>
            <a:ext cx="251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0" dirty="0" smtClean="0">
                <a:solidFill>
                  <a:schemeClr val="tx1"/>
                </a:solidFill>
              </a:rPr>
              <a:t>R. Raman, F. </a:t>
            </a:r>
            <a:r>
              <a:rPr lang="en-US" sz="900" i="0" dirty="0" err="1" smtClean="0">
                <a:solidFill>
                  <a:schemeClr val="tx1"/>
                </a:solidFill>
              </a:rPr>
              <a:t>Poli</a:t>
            </a:r>
            <a:r>
              <a:rPr lang="en-US" sz="900" i="0" dirty="0" smtClean="0">
                <a:solidFill>
                  <a:schemeClr val="tx1"/>
                </a:solidFill>
              </a:rPr>
              <a:t>, C.E. </a:t>
            </a:r>
            <a:r>
              <a:rPr lang="en-US" sz="900" i="0" dirty="0" err="1" smtClean="0">
                <a:solidFill>
                  <a:schemeClr val="tx1"/>
                </a:solidFill>
              </a:rPr>
              <a:t>Kessel</a:t>
            </a:r>
            <a:r>
              <a:rPr lang="en-US" sz="900" i="0" dirty="0">
                <a:solidFill>
                  <a:schemeClr val="tx1"/>
                </a:solidFill>
              </a:rPr>
              <a:t>,</a:t>
            </a:r>
            <a:r>
              <a:rPr lang="en-US" sz="900" i="0" dirty="0" smtClean="0">
                <a:solidFill>
                  <a:schemeClr val="tx1"/>
                </a:solidFill>
              </a:rPr>
              <a:t> S.C. </a:t>
            </a:r>
            <a:r>
              <a:rPr lang="en-US" sz="900" i="0" dirty="0" err="1" smtClean="0">
                <a:solidFill>
                  <a:schemeClr val="tx1"/>
                </a:solidFill>
              </a:rPr>
              <a:t>Jardin</a:t>
            </a:r>
            <a:endParaRPr lang="en-US" sz="900" i="0" dirty="0">
              <a:solidFill>
                <a:schemeClr val="tx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0652" y="5181600"/>
            <a:ext cx="118512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4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>
                <a:solidFill>
                  <a:srgbClr val="2D2DB9"/>
                </a:solidFill>
              </a:rPr>
              <a:t>AORSA predicts RF field amplitude in SOL increases when Fast-Wave cut-off is “open” in front of antenna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0" y="6254750"/>
            <a:ext cx="52244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i="0" dirty="0">
                <a:solidFill>
                  <a:srgbClr val="660066"/>
                </a:solidFill>
                <a:latin typeface="+mj-lt"/>
                <a:ea typeface="MS PGothic" charset="0"/>
                <a:cs typeface="MS PGothic" charset="0"/>
              </a:rPr>
              <a:t>[N. </a:t>
            </a:r>
            <a:r>
              <a:rPr lang="en-US" b="0" i="0" dirty="0" err="1">
                <a:solidFill>
                  <a:srgbClr val="660066"/>
                </a:solidFill>
                <a:latin typeface="+mj-lt"/>
                <a:ea typeface="MS PGothic" charset="0"/>
                <a:cs typeface="MS PGothic" charset="0"/>
              </a:rPr>
              <a:t>Bertelli</a:t>
            </a:r>
            <a:r>
              <a:rPr lang="en-US" b="0" i="0" dirty="0">
                <a:solidFill>
                  <a:srgbClr val="660066"/>
                </a:solidFill>
                <a:latin typeface="+mj-lt"/>
                <a:ea typeface="MS PGothic" charset="0"/>
                <a:cs typeface="MS PGothic" charset="0"/>
              </a:rPr>
              <a:t>, et al., accepted for publication in Nuclear Fusion (June 2014)]</a:t>
            </a:r>
          </a:p>
        </p:txBody>
      </p:sp>
      <p:pic>
        <p:nvPicPr>
          <p:cNvPr id="47108" name="Picture 5" descr="Bertelli_APS_invited_talk_official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996950" y="974725"/>
            <a:ext cx="716756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marL="0" indent="0" algn="ctr">
              <a:spcBef>
                <a:spcPts val="1400"/>
              </a:spcBef>
              <a:defRPr/>
            </a:pPr>
            <a:r>
              <a:rPr lang="en-US" sz="2200" i="0" dirty="0" err="1" smtClean="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200" i="0" baseline="-25000" dirty="0" err="1" smtClean="0">
                <a:solidFill>
                  <a:schemeClr val="tx1"/>
                </a:solidFill>
                <a:latin typeface="Arial" charset="0"/>
              </a:rPr>
              <a:t>tot</a:t>
            </a:r>
            <a:r>
              <a:rPr lang="en-US" sz="2200" i="0" baseline="-25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</a:rPr>
              <a:t>for </a:t>
            </a:r>
            <a:r>
              <a:rPr lang="en-US" sz="2200" i="0" dirty="0" err="1" smtClean="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sz="2200" i="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f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</a:rPr>
              <a:t> = -21,</a:t>
            </a:r>
            <a:r>
              <a:rPr lang="en-US" sz="220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</a:t>
            </a:r>
            <a:r>
              <a:rPr lang="en-US" sz="220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Df</a:t>
            </a:r>
            <a:r>
              <a:rPr lang="en-US" sz="220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</a:rPr>
              <a:t>= -150</a:t>
            </a:r>
            <a:r>
              <a:rPr lang="en-US" sz="2200" i="0" baseline="30000" dirty="0" smtClean="0">
                <a:solidFill>
                  <a:schemeClr val="tx1"/>
                </a:solidFill>
                <a:latin typeface="Arial" charset="0"/>
              </a:rPr>
              <a:t>o</a:t>
            </a:r>
            <a:r>
              <a:rPr lang="en-US" sz="2200" i="0" dirty="0" smtClean="0">
                <a:solidFill>
                  <a:schemeClr val="tx1"/>
                </a:solidFill>
                <a:latin typeface="Arial" charset="0"/>
              </a:rPr>
              <a:t> (for NSTX Shot# 130608)</a:t>
            </a:r>
            <a:endParaRPr lang="en-US" sz="2000" i="0" dirty="0" smtClean="0">
              <a:solidFill>
                <a:srgbClr val="660066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ts val="1200"/>
              </a:spcBef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ts val="3600"/>
              </a:spcBef>
              <a:buFont typeface="Wingdings" charset="0"/>
              <a:buChar char="Ø"/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ts val="3600"/>
              </a:spcBef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ts val="3600"/>
              </a:spcBef>
              <a:buFont typeface="Wingdings" charset="0"/>
              <a:buChar char="Ø"/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ts val="3600"/>
              </a:spcBef>
              <a:buFont typeface="Wingdings" charset="0"/>
              <a:buChar char="Ø"/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ts val="3600"/>
              </a:spcBef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ts val="3600"/>
              </a:spcBef>
              <a:defRPr/>
            </a:pPr>
            <a:endParaRPr lang="en-US" sz="2200" i="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ECH </a:t>
            </a:r>
            <a:r>
              <a:rPr lang="en-US" sz="2800" dirty="0"/>
              <a:t>is a game changer for non-inductive ramp-up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972622"/>
            <a:ext cx="7359549" cy="48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5638800"/>
            <a:ext cx="876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ECH heats low temperature plasma to 1keV in 30ms</a:t>
            </a:r>
          </a:p>
          <a:p>
            <a:pPr lvl="1"/>
            <a:r>
              <a:rPr lang="en-US" b="0" i="0" kern="0" dirty="0" smtClean="0"/>
              <a:t>However, accessibility limited to low density (but compatible with CHI)</a:t>
            </a:r>
            <a:endParaRPr lang="en-US" b="0" i="0" kern="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ECH creates </a:t>
            </a:r>
            <a:r>
              <a:rPr lang="en-US" sz="2800" dirty="0" smtClean="0"/>
              <a:t>flat-top </a:t>
            </a:r>
            <a:r>
              <a:rPr lang="en-US" sz="2800" dirty="0"/>
              <a:t>temperature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638800"/>
            <a:ext cx="8763000" cy="838200"/>
          </a:xfrm>
        </p:spPr>
        <p:txBody>
          <a:bodyPr/>
          <a:lstStyle/>
          <a:p>
            <a:r>
              <a:rPr lang="en-US" dirty="0" smtClean="0"/>
              <a:t>When </a:t>
            </a:r>
            <a:r>
              <a:rPr lang="en-US" dirty="0"/>
              <a:t>combined with EC, lowest phasing most favorable</a:t>
            </a:r>
          </a:p>
          <a:p>
            <a:pPr lvl="1"/>
            <a:r>
              <a:rPr lang="en-US" dirty="0" smtClean="0"/>
              <a:t>Half </a:t>
            </a:r>
            <a:r>
              <a:rPr lang="en-US" dirty="0"/>
              <a:t>power needed to drive 400kA compared to w/o EC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7" y="1002839"/>
            <a:ext cx="7244863" cy="463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EC+HHFW sustain broad current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81600"/>
            <a:ext cx="8763000" cy="1295400"/>
          </a:xfrm>
        </p:spPr>
        <p:txBody>
          <a:bodyPr/>
          <a:lstStyle/>
          <a:p>
            <a:r>
              <a:rPr lang="en-US" dirty="0" smtClean="0"/>
              <a:t>Start </a:t>
            </a:r>
            <a:r>
              <a:rPr lang="en-US" dirty="0"/>
              <a:t>with EC+HHFW at lowest phasing</a:t>
            </a:r>
          </a:p>
          <a:p>
            <a:r>
              <a:rPr lang="en-US" dirty="0"/>
              <a:t>I</a:t>
            </a:r>
            <a:r>
              <a:rPr lang="en-US" dirty="0" smtClean="0"/>
              <a:t>ncrease </a:t>
            </a:r>
            <a:r>
              <a:rPr lang="en-US" dirty="0"/>
              <a:t>phasing and transition to NBI phase</a:t>
            </a:r>
          </a:p>
          <a:p>
            <a:pPr lvl="1"/>
            <a:r>
              <a:rPr lang="en-US" dirty="0" smtClean="0"/>
              <a:t>Lower </a:t>
            </a:r>
            <a:r>
              <a:rPr lang="en-US" dirty="0"/>
              <a:t>HHFW power </a:t>
            </a:r>
            <a:r>
              <a:rPr lang="en-US" dirty="0" smtClean="0"/>
              <a:t>needed!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010400" cy="373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26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i="0" dirty="0">
                <a:solidFill>
                  <a:schemeClr val="accent2"/>
                </a:solidFill>
                <a:latin typeface="+mn-lt"/>
                <a:ea typeface="ＭＳ Ｐゴシック" charset="0"/>
                <a:cs typeface="ＭＳ Ｐゴシック" charset="0"/>
              </a:rPr>
              <a:t>NSTX-U Research Team Has Been Scientifically Productive</a:t>
            </a:r>
          </a:p>
          <a:p>
            <a:pPr algn="ctr" eaLnBrk="0" hangingPunct="0">
              <a:lnSpc>
                <a:spcPts val="2600"/>
              </a:lnSpc>
              <a:spcBef>
                <a:spcPct val="0"/>
              </a:spcBef>
              <a:buFontTx/>
              <a:buNone/>
              <a:defRPr/>
            </a:pPr>
            <a:r>
              <a:rPr lang="en-US" sz="1800" i="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Very Active in Scientific Conferences, Publications, and Collaborations</a:t>
            </a:r>
            <a:endParaRPr lang="en-US" sz="2800" i="0" dirty="0">
              <a:solidFill>
                <a:srgbClr val="FF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67725" y="6600825"/>
            <a:ext cx="676275" cy="257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8557EF45-6959-4252-9922-903EB6756ACD}" type="slidenum">
              <a:rPr lang="en-US" altLang="en-US" sz="1000" i="0">
                <a:solidFill>
                  <a:schemeClr val="accent2"/>
                </a:solidFill>
                <a:latin typeface="Arial" pitchFamily="34" charset="0"/>
              </a:rPr>
              <a:pPr/>
              <a:t>7</a:t>
            </a:fld>
            <a:endParaRPr lang="en-US" altLang="en-US" sz="1000" i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130300"/>
            <a:ext cx="88392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Strong APS meeting </a:t>
            </a:r>
            <a:r>
              <a:rPr lang="en-US" sz="2200" b="0" i="0" dirty="0">
                <a:latin typeface="Helvetica Neue"/>
                <a:ea typeface="ＭＳ Ｐゴシック" charset="0"/>
                <a:cs typeface="Helvetica Neue"/>
              </a:rPr>
              <a:t>participation in the fall </a:t>
            </a: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2014: 1 ST review talk, 5 invited talks, 44 additional presentations.   Three NSTX APS-DPP press releases available on the web.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0" i="0" dirty="0">
                <a:solidFill>
                  <a:srgbClr val="000000"/>
                </a:solidFill>
                <a:latin typeface="Helvetica Neue"/>
                <a:cs typeface="Helvetica Neue"/>
              </a:rPr>
              <a:t>Significant collaboration research contributions are being made in diverse science areas by the NSTX-U research team. </a:t>
            </a:r>
            <a:endParaRPr lang="en-US" sz="2200" b="0" i="0" dirty="0" smtClean="0">
              <a:solidFill>
                <a:srgbClr val="000000"/>
              </a:solidFill>
              <a:latin typeface="Helvetica Neue"/>
              <a:cs typeface="Helvetica Neue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On-going active research collaboration particularly with DIII-D and C-Mod.  Several activities resulted in 2014 IAEA papers.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Strong NSTX-U and ST-FNSF related engineering / technology presentations at the 2014 PSI, SOFE and TOFE meetings.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All of the FY 2014 milestones were completed on schedule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54 </a:t>
            </a:r>
            <a:r>
              <a:rPr lang="en-US" sz="2200" b="0" i="0" dirty="0" smtClean="0">
                <a:ea typeface="ＭＳ Ｐゴシック" charset="0"/>
                <a:cs typeface="Helvetica Neue"/>
              </a:rPr>
              <a:t>refereed</a:t>
            </a: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 publications for CY 2014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0" i="0" dirty="0" smtClean="0">
                <a:latin typeface="Helvetica Neue"/>
                <a:ea typeface="ＭＳ Ｐゴシック" charset="0"/>
                <a:cs typeface="Helvetica Neue"/>
              </a:rPr>
              <a:t>NSTX-U will host next International ST workshop - November 2015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endParaRPr lang="en-US" sz="2200" b="0" i="0" dirty="0">
              <a:latin typeface="Helvetica Neue"/>
              <a:ea typeface="ＭＳ Ｐゴシック" charset="0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263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Partnering with PPPL theory to enhance NSTX-U </a:t>
            </a:r>
            <a:br>
              <a:rPr lang="en-US" sz="2800" dirty="0" smtClean="0"/>
            </a:br>
            <a:r>
              <a:rPr lang="en-US" sz="2800" dirty="0" smtClean="0"/>
              <a:t>modeling supporting high-priority research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105400"/>
          </a:xfrm>
        </p:spPr>
        <p:txBody>
          <a:bodyPr/>
          <a:lstStyle/>
          <a:p>
            <a:r>
              <a:rPr lang="en-US" sz="2000" b="1" dirty="0" smtClean="0"/>
              <a:t>Energetic particle research:</a:t>
            </a:r>
          </a:p>
          <a:p>
            <a:pPr marL="404813" lvl="1" indent="-234950"/>
            <a:r>
              <a:rPr lang="en-US" sz="1800" dirty="0" smtClean="0"/>
              <a:t>Use the HYM, NOVA-K codes code (fully kinetic ions and drift and kinetic electrons) to study CAE, GAE, KAW eﬀects on energy ﬂuxes and electron transport</a:t>
            </a:r>
          </a:p>
          <a:p>
            <a:pPr marL="404813" lvl="1" indent="-234950"/>
            <a:r>
              <a:rPr lang="en-US" sz="1800" dirty="0" smtClean="0"/>
              <a:t>M3D-K nonlinear multi-mode TAE studies leading to avalanche production</a:t>
            </a:r>
          </a:p>
          <a:p>
            <a:pPr marL="404813" lvl="1" indent="-234950"/>
            <a:r>
              <a:rPr lang="en-US" sz="1800" dirty="0" smtClean="0"/>
              <a:t>Extend TAE quasi-linear model to calculate fast-ion diffusion in NSTX-U</a:t>
            </a:r>
          </a:p>
          <a:p>
            <a:endParaRPr lang="en-US" sz="700" dirty="0" smtClean="0"/>
          </a:p>
          <a:p>
            <a:r>
              <a:rPr lang="en-US" sz="2000" b="1" dirty="0" smtClean="0"/>
              <a:t>Transport:</a:t>
            </a:r>
          </a:p>
          <a:p>
            <a:pPr marL="404813" lvl="1" indent="-234950"/>
            <a:r>
              <a:rPr lang="en-US" sz="1800" dirty="0" smtClean="0"/>
              <a:t>Implement E-M effects in global GTS (for core) and XGC-1 (for edge) to enable studies of micro-tearing in NSTX/NSTX-U</a:t>
            </a:r>
          </a:p>
          <a:p>
            <a:pPr marL="404813" lvl="1" indent="-234950"/>
            <a:r>
              <a:rPr lang="en-US" sz="1800" i="1" dirty="0" smtClean="0">
                <a:solidFill>
                  <a:srgbClr val="FF0000"/>
                </a:solidFill>
              </a:rPr>
              <a:t>Comparative study of role of collisionality in transport in NSTX and DIII-D</a:t>
            </a:r>
          </a:p>
          <a:p>
            <a:endParaRPr lang="en-US" sz="700" dirty="0" smtClean="0"/>
          </a:p>
          <a:p>
            <a:r>
              <a:rPr lang="en-US" sz="2000" b="1" dirty="0" smtClean="0"/>
              <a:t>Stability:</a:t>
            </a:r>
          </a:p>
          <a:p>
            <a:pPr marL="404813" lvl="1" indent="-234950"/>
            <a:r>
              <a:rPr lang="en-US" sz="1800" dirty="0" smtClean="0"/>
              <a:t>VDE and beta-limit disruptions using M3D/M3D-C1</a:t>
            </a:r>
          </a:p>
          <a:p>
            <a:pPr marL="404813" lvl="1" indent="-234950"/>
            <a:r>
              <a:rPr lang="en-US" sz="1800" dirty="0" smtClean="0"/>
              <a:t>Use </a:t>
            </a:r>
            <a:r>
              <a:rPr lang="en-US" sz="1800" dirty="0" err="1" smtClean="0"/>
              <a:t>stellarator</a:t>
            </a:r>
            <a:r>
              <a:rPr lang="en-US" sz="1800" dirty="0" smtClean="0"/>
              <a:t> tools for 3D equilibrium and coil optimization for proposed NSTX-U off-</a:t>
            </a:r>
            <a:r>
              <a:rPr lang="en-US" sz="1800" dirty="0" err="1" smtClean="0"/>
              <a:t>midplane</a:t>
            </a:r>
            <a:r>
              <a:rPr lang="en-US" sz="1800" dirty="0" smtClean="0"/>
              <a:t> non-axisymmetric control coils (NCC)</a:t>
            </a:r>
          </a:p>
          <a:p>
            <a:pPr marL="404813" lvl="1" indent="-234950"/>
            <a:r>
              <a:rPr lang="en-US" sz="1800" dirty="0" smtClean="0"/>
              <a:t>Halo current diagnostic planning, future implementation and measurements</a:t>
            </a:r>
            <a:endParaRPr lang="en-US" sz="1800" dirty="0"/>
          </a:p>
        </p:txBody>
      </p:sp>
      <p:sp>
        <p:nvSpPr>
          <p:cNvPr id="4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A5C58C-FD11-4B94-BFF4-CA8E3597B327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Arial" pitchFamily="34" charset="0"/>
                <a:ea typeface="Gulim" pitchFamily="34" charset="-127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" pitchFamily="34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Overview of FY2014-15 NSTX-U research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638800"/>
          </a:xfrm>
        </p:spPr>
        <p:txBody>
          <a:bodyPr rIns="0"/>
          <a:lstStyle/>
          <a:p>
            <a:r>
              <a:rPr lang="en-US" sz="2800" dirty="0"/>
              <a:t>Collaborations supporting NSTX-U, ITER, FNSF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sz="2400" dirty="0"/>
              <a:t>DIII-D: </a:t>
            </a:r>
            <a:r>
              <a:rPr lang="en-US" sz="2400" dirty="0" smtClean="0"/>
              <a:t> Snowflake/detachment </a:t>
            </a:r>
            <a:r>
              <a:rPr lang="en-US" sz="2400" dirty="0"/>
              <a:t>control, </a:t>
            </a:r>
            <a:r>
              <a:rPr lang="en-US" sz="2400" dirty="0" smtClean="0"/>
              <a:t>core transport</a:t>
            </a:r>
            <a:endParaRPr lang="en-US" sz="2400" dirty="0"/>
          </a:p>
          <a:p>
            <a:pPr marL="519113" lvl="1" indent="-341313">
              <a:lnSpc>
                <a:spcPct val="90000"/>
              </a:lnSpc>
            </a:pPr>
            <a:r>
              <a:rPr lang="en-US" sz="2400" dirty="0" smtClean="0"/>
              <a:t>C-Mod:  Boundary - pedestal structure/KBM, </a:t>
            </a:r>
            <a:r>
              <a:rPr lang="en-US" sz="2400" dirty="0"/>
              <a:t>high-Z </a:t>
            </a:r>
            <a:r>
              <a:rPr lang="en-US" sz="2400" dirty="0" smtClean="0"/>
              <a:t>PFCs</a:t>
            </a:r>
            <a:endParaRPr lang="en-US" sz="2400" dirty="0"/>
          </a:p>
          <a:p>
            <a:pPr marL="519113" lvl="1" indent="-341313">
              <a:lnSpc>
                <a:spcPct val="90000"/>
              </a:lnSpc>
            </a:pPr>
            <a:r>
              <a:rPr lang="en-US" sz="2400" dirty="0"/>
              <a:t>KSTAR:  </a:t>
            </a:r>
            <a:r>
              <a:rPr lang="en-US" sz="2400" dirty="0" smtClean="0"/>
              <a:t>MHD - NTV </a:t>
            </a:r>
            <a:r>
              <a:rPr lang="en-US" sz="2400" dirty="0"/>
              <a:t>physics, </a:t>
            </a:r>
            <a:r>
              <a:rPr lang="en-US" sz="2400" dirty="0" smtClean="0"/>
              <a:t>kink stability</a:t>
            </a:r>
            <a:r>
              <a:rPr lang="en-US" sz="2400" dirty="0"/>
              <a:t>, plasma </a:t>
            </a:r>
            <a:r>
              <a:rPr lang="en-US" sz="2400" dirty="0" smtClean="0"/>
              <a:t>control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sz="2400" dirty="0" smtClean="0"/>
              <a:t>York/MAST:  Synthetic aperture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-wave imaging (DBS, BXO)</a:t>
            </a:r>
          </a:p>
          <a:p>
            <a:pPr marL="519113" lvl="1" indent="-341313"/>
            <a:endParaRPr lang="en-US" sz="1200" dirty="0" smtClean="0"/>
          </a:p>
          <a:p>
            <a:r>
              <a:rPr lang="en-US" sz="2800" dirty="0" smtClean="0"/>
              <a:t>Prepare for NSTX-U operation</a:t>
            </a:r>
            <a:endParaRPr lang="en-US" sz="2800" dirty="0"/>
          </a:p>
          <a:p>
            <a:pPr marL="519113" lvl="1" indent="-287338">
              <a:lnSpc>
                <a:spcPct val="90000"/>
              </a:lnSpc>
            </a:pPr>
            <a:r>
              <a:rPr lang="en-US" sz="2400" dirty="0"/>
              <a:t>Finish data analysis, publications from NSTX, collaborations</a:t>
            </a:r>
          </a:p>
          <a:p>
            <a:pPr marL="519113" lvl="1" indent="-287338">
              <a:lnSpc>
                <a:spcPct val="90000"/>
              </a:lnSpc>
            </a:pPr>
            <a:r>
              <a:rPr lang="en-US" sz="2400" dirty="0" smtClean="0"/>
              <a:t>Physics </a:t>
            </a:r>
            <a:r>
              <a:rPr lang="en-US" sz="2400" dirty="0" smtClean="0">
                <a:sym typeface="Wingdings" panose="05000000000000000000" pitchFamily="2" charset="2"/>
              </a:rPr>
              <a:t> engineering </a:t>
            </a:r>
            <a:r>
              <a:rPr lang="en-US" sz="2400" dirty="0" smtClean="0"/>
              <a:t>design </a:t>
            </a:r>
            <a:r>
              <a:rPr lang="en-US" sz="2400" dirty="0"/>
              <a:t>of </a:t>
            </a:r>
            <a:r>
              <a:rPr lang="en-US" sz="2400" dirty="0" smtClean="0"/>
              <a:t>facility enhancements:</a:t>
            </a:r>
          </a:p>
          <a:p>
            <a:pPr marL="914400" lvl="2" indent="-225425">
              <a:lnSpc>
                <a:spcPct val="90000"/>
              </a:lnSpc>
            </a:pPr>
            <a:r>
              <a:rPr lang="en-US" sz="2200" dirty="0" smtClean="0"/>
              <a:t>Row </a:t>
            </a:r>
            <a:r>
              <a:rPr lang="en-US" sz="2200" dirty="0"/>
              <a:t>of high-Z tiles on outboard </a:t>
            </a:r>
            <a:r>
              <a:rPr lang="en-US" sz="2200" dirty="0" err="1" smtClean="0"/>
              <a:t>divertor</a:t>
            </a:r>
            <a:endParaRPr lang="en-US" sz="2200" dirty="0" smtClean="0"/>
          </a:p>
          <a:p>
            <a:pPr marL="914400" lvl="2" indent="-225425">
              <a:lnSpc>
                <a:spcPct val="90000"/>
              </a:lnSpc>
            </a:pPr>
            <a:r>
              <a:rPr lang="en-US" sz="2200" dirty="0" smtClean="0"/>
              <a:t>Lower </a:t>
            </a:r>
            <a:r>
              <a:rPr lang="en-US" sz="2200" dirty="0" err="1" smtClean="0"/>
              <a:t>divertor</a:t>
            </a:r>
            <a:r>
              <a:rPr lang="en-US" sz="2200" dirty="0" smtClean="0"/>
              <a:t> </a:t>
            </a:r>
            <a:r>
              <a:rPr lang="en-US" sz="2200" dirty="0" err="1" smtClean="0"/>
              <a:t>cryo</a:t>
            </a:r>
            <a:r>
              <a:rPr lang="en-US" sz="2200" dirty="0" smtClean="0"/>
              <a:t>-pump</a:t>
            </a:r>
          </a:p>
          <a:p>
            <a:pPr marL="914400" lvl="2" indent="-225425">
              <a:lnSpc>
                <a:spcPct val="90000"/>
              </a:lnSpc>
            </a:pPr>
            <a:r>
              <a:rPr lang="en-US" sz="2200" dirty="0" smtClean="0"/>
              <a:t>Non-axisymmetric control coil (NCC) specification</a:t>
            </a:r>
          </a:p>
          <a:p>
            <a:pPr marL="914400" lvl="2" indent="-225425">
              <a:lnSpc>
                <a:spcPct val="90000"/>
              </a:lnSpc>
            </a:pPr>
            <a:r>
              <a:rPr lang="en-US" sz="2200" dirty="0" smtClean="0"/>
              <a:t>ECH/EBW </a:t>
            </a:r>
            <a:r>
              <a:rPr lang="en-US" sz="2200" dirty="0"/>
              <a:t>for </a:t>
            </a:r>
            <a:r>
              <a:rPr lang="en-US" sz="2200" dirty="0" smtClean="0"/>
              <a:t>start-up/ramp-up</a:t>
            </a:r>
          </a:p>
          <a:p>
            <a:pPr marL="511175" lvl="1" indent="-285750">
              <a:lnSpc>
                <a:spcPct val="90000"/>
              </a:lnSpc>
            </a:pPr>
            <a:r>
              <a:rPr lang="en-US" sz="2400" dirty="0" smtClean="0"/>
              <a:t>Prepare </a:t>
            </a:r>
            <a:r>
              <a:rPr lang="en-US" sz="2400" dirty="0"/>
              <a:t>diagnostics, control system, analysis for NSTX-U </a:t>
            </a:r>
            <a:r>
              <a:rPr lang="en-US" sz="2400" dirty="0" smtClean="0"/>
              <a:t>ops</a:t>
            </a:r>
            <a:endParaRPr 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i="0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86238</TotalTime>
  <Words>7057</Words>
  <Application>Microsoft Office PowerPoint</Application>
  <PresentationFormat>On-screen Show (4:3)</PresentationFormat>
  <Paragraphs>1322</Paragraphs>
  <Slides>68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1_Blank Presentation</vt:lpstr>
      <vt:lpstr>Equation</vt:lpstr>
      <vt:lpstr>PowerPoint Presentation</vt:lpstr>
      <vt:lpstr>Outline</vt:lpstr>
      <vt:lpstr>NSTX Upgrade mission elements</vt:lpstr>
      <vt:lpstr>PowerPoint Presentation</vt:lpstr>
      <vt:lpstr>NSTX-U 5 year plan: Develop physics/scenario understanding needed to assess ST viability as FNSF/DEMO, support ITER</vt:lpstr>
      <vt:lpstr>10 year goal: Integrate high-performance core + metal walls</vt:lpstr>
      <vt:lpstr>PowerPoint Presentation</vt:lpstr>
      <vt:lpstr>Partnering with PPPL theory to enhance NSTX-U  modeling supporting high-priority research areas</vt:lpstr>
      <vt:lpstr>Overview of FY2014-15 NSTX-U research activities</vt:lpstr>
      <vt:lpstr>New NSTX-U Science organizational structure for 2015: 3 Science Groups, 9 Topical Science Groups, 1 Task Force</vt:lpstr>
      <vt:lpstr>Operations goals for first 2 run-months of FY15</vt:lpstr>
      <vt:lpstr>Overview of FY2015-17 NSTX-U research activities</vt:lpstr>
      <vt:lpstr>PowerPoint Presentation</vt:lpstr>
      <vt:lpstr>PowerPoint Presentation</vt:lpstr>
      <vt:lpstr>Kinetic stability theory and comparison to NSTX is setting the stage for practical use in NSTX-U for disruption avoidance</vt:lpstr>
      <vt:lpstr>Non-axisymmetric control coils (NCC) (incremental)  will enhance physics studies and control</vt:lpstr>
      <vt:lpstr>Simulations of VDEs have begun using M3D-C1 </vt:lpstr>
      <vt:lpstr>Halo current diagnostic upgrade planned</vt:lpstr>
      <vt:lpstr>Macroscopic Stability Research Plans for FY2015-17: Complete 3D coil design, re-establish high-b ops, assess MGI and halos</vt:lpstr>
      <vt:lpstr>NSTX-U will study low- and high-Z impurity transport to assess potentially strong rotation effects</vt:lpstr>
      <vt:lpstr>Testing reduced ce models for micro-tearing turbulence ST providing unique access to high-b electromagnetic effects</vt:lpstr>
      <vt:lpstr>Large inferred anomalous  core electron transport in presence of CAE/GAEs</vt:lpstr>
      <vt:lpstr>Transport and Turbulence Research Plans for FY2015-17: Develop reduced ce models, first tE data at higher BT, IP + turbulence</vt:lpstr>
      <vt:lpstr>Investigating coupling of CAEs to kinetic Alfvén waves (KAW) as additional energy “loss” mechanism</vt:lpstr>
      <vt:lpstr>Validated reduced models for EP transport;  extend validation beyond present DIII-D collaboration </vt:lpstr>
      <vt:lpstr>Energetic Particle Physics Research Plans for FY2015-17: Develop full + reduced fast-ion transport models, characterize new 2nd NBI</vt:lpstr>
      <vt:lpstr>PowerPoint Presentation</vt:lpstr>
      <vt:lpstr>Modeling of radiative snowflake being performed in preparation for NSTX-U operation and design of ST-FNSF</vt:lpstr>
      <vt:lpstr>Collisionless XGC1 simulations indicate that the SOL heat flux width is set primarily by neoclassical processes</vt:lpstr>
      <vt:lpstr>NSTX BES measurements used to identify 2 or 3  ELM groups with distinct nonlinear evolution patterns</vt:lpstr>
      <vt:lpstr>Magnum-PSI experiments on high-temperature Li show strongly reduced erosion and stable cloud production</vt:lpstr>
      <vt:lpstr>Boundary Science Research Plans for FY2015-17: Advance snowflake, cryo, pedestal, SOL studies, extend to higher BT, IP</vt:lpstr>
      <vt:lpstr>PowerPoint Presentation</vt:lpstr>
      <vt:lpstr>NSTX-U is developing a range of profile control actuators for detailed physics studies, scenario optimization for FNSF</vt:lpstr>
      <vt:lpstr>Free-boundary TRANSP now being used routinely  to model NSTX-U non-inductive ramp-up (+ other scenarios)</vt:lpstr>
      <vt:lpstr>TRANSP used for simulating toroidal rotation control  using NBI and magnetic braking (NTV) as actuators</vt:lpstr>
      <vt:lpstr>Advanced Scenarios and Control Research Plans for FY2015-17: Implement advanced controls, explore high non-inductive &amp; IP scenarios</vt:lpstr>
      <vt:lpstr>Plasma initiation with small or no transformer is unique  challenge for ST-based Fusion Nuclear Science Facility</vt:lpstr>
      <vt:lpstr>TSC code successfully used to interpret NSTX,  now using to optimize NSTX-U coil currents for CHI operation</vt:lpstr>
      <vt:lpstr>NIMROD simulations suggest Transient CHI has  resemblance to 2D Sweet Parker-type reconnection</vt:lpstr>
      <vt:lpstr>CHI current sheet unstable  formation of plasmoids  merging NSTX may provide first lab observation of plasmoids - relevant to astrophysics</vt:lpstr>
      <vt:lpstr>Solenoid-Free Start-up and Ramp-up Research Plans for FY2015-17: Prepare CHI for NSTX-U, assess CHI/NBI start-up/ramp-up</vt:lpstr>
      <vt:lpstr>Wave Physics Research Plans for FY2015-17: Finalize ECH/EBW design, simulate &amp; develop reliable FW H-mode</vt:lpstr>
      <vt:lpstr>Outline</vt:lpstr>
      <vt:lpstr>PowerPoint Presentation</vt:lpstr>
      <vt:lpstr>PowerPoint Presentation</vt:lpstr>
      <vt:lpstr>Outline</vt:lpstr>
      <vt:lpstr>Supporting ITER through ITPA participation</vt:lpstr>
      <vt:lpstr>NSTX-U / U.S. ST researchers led LDRD-funded  study of Mission and Configuration of an ST-FNSF</vt:lpstr>
      <vt:lpstr>Outline</vt:lpstr>
      <vt:lpstr>NSTX-U program well-aligned with  priorities of upcoming FES workshops</vt:lpstr>
      <vt:lpstr>Summary:  NSTX-U FY2015-17 research plan strongly supports FES vision, scientific organization</vt:lpstr>
      <vt:lpstr>Backup Slides</vt:lpstr>
      <vt:lpstr>NSTX Upgrade will access next factor of two  increase in performance to bridge gaps to next-step STs</vt:lpstr>
      <vt:lpstr>Supporting ITER through massive gas injection (MGI) research for disruption mitigation</vt:lpstr>
      <vt:lpstr>Joint NSTX/Theory Partnership Aimed at Understanding ITER-Relevant Halo Current Physics</vt:lpstr>
      <vt:lpstr>Lithium Granule Injector (LGI) is newly demonstrated tool  for pedestal/ELM control and scenario optimization</vt:lpstr>
      <vt:lpstr>Improving model estimates of energy  transport due to Alfvén eigenmodes</vt:lpstr>
      <vt:lpstr>PowerPoint Presentation</vt:lpstr>
      <vt:lpstr>Momentum transport predictions being used to help constrain theory</vt:lpstr>
      <vt:lpstr>Strong flow shear can destabilize Kelvin-Helmholtz (K-H) instability in NSTX (Wang, TTF 2014)</vt:lpstr>
      <vt:lpstr>5 year plan goal: access performance levels of next-steps, approach Pilot-Plant regimes</vt:lpstr>
      <vt:lpstr>NSTX has already accessed A, bN, k needed for ST-based FNSF – next step is to access &amp; control 100% non-inductive</vt:lpstr>
      <vt:lpstr>Non-inductive ramp-up from ~0.4MA to ~1MA projected  to be possible with new CS + more tangential 2nd NBI</vt:lpstr>
      <vt:lpstr>AORSA predicts RF field amplitude in SOL increases when Fast-Wave cut-off is “open” in front of antenna</vt:lpstr>
      <vt:lpstr>ECH is a game changer for non-inductive ramp-up</vt:lpstr>
      <vt:lpstr>ECH creates flat-top temperature conditions</vt:lpstr>
      <vt:lpstr>EC+HHFW sustain broad current profiles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Jonathan E. Menard</cp:lastModifiedBy>
  <cp:revision>13275</cp:revision>
  <dcterms:created xsi:type="dcterms:W3CDTF">2003-10-01T16:23:57Z</dcterms:created>
  <dcterms:modified xsi:type="dcterms:W3CDTF">2015-03-25T15:03:32Z</dcterms:modified>
</cp:coreProperties>
</file>