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68" r:id="rId2"/>
    <p:sldId id="400" r:id="rId3"/>
    <p:sldId id="433" r:id="rId4"/>
    <p:sldId id="429" r:id="rId5"/>
    <p:sldId id="397" r:id="rId6"/>
    <p:sldId id="411" r:id="rId7"/>
    <p:sldId id="428" r:id="rId8"/>
    <p:sldId id="437" r:id="rId9"/>
    <p:sldId id="435" r:id="rId10"/>
    <p:sldId id="366" r:id="rId11"/>
    <p:sldId id="342" r:id="rId12"/>
    <p:sldId id="399" r:id="rId13"/>
    <p:sldId id="417" r:id="rId14"/>
    <p:sldId id="390" r:id="rId15"/>
    <p:sldId id="431" r:id="rId16"/>
    <p:sldId id="424" r:id="rId17"/>
    <p:sldId id="436" r:id="rId18"/>
    <p:sldId id="408" r:id="rId19"/>
    <p:sldId id="389" r:id="rId20"/>
    <p:sldId id="344" r:id="rId21"/>
    <p:sldId id="388" r:id="rId22"/>
    <p:sldId id="348" r:id="rId23"/>
    <p:sldId id="434" r:id="rId24"/>
    <p:sldId id="345" r:id="rId25"/>
    <p:sldId id="343" r:id="rId26"/>
    <p:sldId id="349" r:id="rId27"/>
    <p:sldId id="412" r:id="rId28"/>
    <p:sldId id="414" r:id="rId29"/>
    <p:sldId id="351" r:id="rId30"/>
    <p:sldId id="337" r:id="rId31"/>
    <p:sldId id="418" r:id="rId32"/>
    <p:sldId id="438" r:id="rId33"/>
    <p:sldId id="430" r:id="rId34"/>
    <p:sldId id="419" r:id="rId35"/>
    <p:sldId id="420" r:id="rId36"/>
    <p:sldId id="421" r:id="rId37"/>
    <p:sldId id="35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sayuki Ono" initials="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2A4FF"/>
    <a:srgbClr val="1162DD"/>
    <a:srgbClr val="0000FF"/>
    <a:srgbClr val="28BF99"/>
    <a:srgbClr val="035EFF"/>
    <a:srgbClr val="7489F5"/>
    <a:srgbClr val="C4BD97"/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9651" autoAdjust="0"/>
  </p:normalViewPr>
  <p:slideViewPr>
    <p:cSldViewPr>
      <p:cViewPr>
        <p:scale>
          <a:sx n="100" d="100"/>
          <a:sy n="100" d="100"/>
        </p:scale>
        <p:origin x="-1848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1-26T14:03:24.230" idx="6">
    <p:pos x="10" y="10"/>
    <p:text>NSTX-U researchers are working along side our engineers to get ready the critical facility capabilities.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1-26T14:03:24.230" idx="7">
    <p:pos x="10" y="10"/>
    <p:text>NSTX-U researchers are working along side our engineers to get ready the critical facility capabilities.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1-26T13:31:46.221" idx="8">
    <p:pos x="10" y="10"/>
    <p:text>collaborators 
new capability
enhanced capability
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D468FC11-57F2-9442-B199-8E6ED14239F6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9450"/>
            <a:ext cx="4625975" cy="3470275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35223" indent="-28277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3111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83558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3600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48844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40893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39333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45784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B82C423-7128-A049-9253-674AFEFBE625}" type="slidenum">
              <a:rPr lang="en-US" sz="1100" b="0" i="0">
                <a:solidFill>
                  <a:schemeClr val="tx1"/>
                </a:solidFill>
                <a:latin typeface="Arial" charset="0"/>
              </a:rPr>
              <a:pPr eaLnBrk="1" hangingPunct="1"/>
              <a:t>23</a:t>
            </a:fld>
            <a:endParaRPr lang="en-US" sz="11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9450"/>
            <a:ext cx="4625975" cy="3470275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03126582-817B-004F-B384-675E4DB23C2D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24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8350" cy="3435350"/>
          </a:xfrm>
          <a:solidFill>
            <a:srgbClr val="FFFFFF"/>
          </a:solidFill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9751"/>
            <a:ext cx="5039320" cy="411994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539" tIns="45772" rIns="91539" bIns="45772"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4072C0D1-CAC5-8841-A841-FB1581728545}" type="slidenum">
              <a:rPr lang="en-US" b="0" i="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rPr>
              <a:pPr eaLnBrk="1" hangingPunct="1"/>
              <a:t>25</a:t>
            </a:fld>
            <a:endParaRPr lang="en-US" b="0" i="0">
              <a:solidFill>
                <a:schemeClr val="tx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8350" cy="3435350"/>
          </a:xfrm>
          <a:solidFill>
            <a:srgbClr val="FFFFFF"/>
          </a:solidFill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9751"/>
            <a:ext cx="5039320" cy="411994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539" tIns="45772" rIns="91539" bIns="45772"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D468FC11-57F2-9442-B199-8E6ED14239F6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27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9450"/>
            <a:ext cx="4625975" cy="3470275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31AE7CF0-65D3-B74E-BE84-B7C3CE551BF4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28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479" tIns="45241" rIns="90479" bIns="45241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74E3E1F6-9A27-2048-89CB-43918E44F6E4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29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74E3E1F6-9A27-2048-89CB-43918E44F6E4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30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0412" cy="3429000"/>
          </a:xfrm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</a:rPr>
              <a:t>A bunch of sensors give conditioned current inputs</a:t>
            </a:r>
          </a:p>
          <a:p>
            <a:r>
              <a:rPr lang="en-US">
                <a:latin typeface="Times New Roman" charset="0"/>
              </a:rPr>
              <a:t>Output is Go/NoGo… Fault/No Fault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35856" indent="-283022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32086" indent="-226417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84921" indent="-226417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37756" indent="-226417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490591" indent="-226417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43425" indent="-226417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396260" indent="-226417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49094" indent="-226417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7449B1D5-CFBD-3E42-A4B3-EA4CB39F5E48}" type="slidenum">
              <a:rPr lang="en-US" sz="1100" b="0" i="0">
                <a:solidFill>
                  <a:schemeClr val="tx1"/>
                </a:solidFill>
                <a:latin typeface="Times New Roman" charset="0"/>
              </a:rPr>
              <a:pPr eaLnBrk="1" hangingPunct="1"/>
              <a:t>31</a:t>
            </a:fld>
            <a:endParaRPr lang="en-US" sz="1100" b="0" i="0">
              <a:solidFill>
                <a:schemeClr val="tx1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100BFB73-1B13-3D40-B7BB-5B86DE6713D9}" type="slidenum">
              <a:rPr lang="en-US" b="0" i="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rPr>
              <a:pPr eaLnBrk="1" hangingPunct="1"/>
              <a:t>36</a:t>
            </a:fld>
            <a:endParaRPr lang="en-US" b="0" i="0">
              <a:solidFill>
                <a:schemeClr val="tx1"/>
              </a:solidFill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4CE2E3-D627-4B4B-AACF-BBF74C6C753E}" type="slidenum">
              <a:rPr lang="en-US" altLang="ja-JP" smtClean="0"/>
              <a:pPr/>
              <a:t>37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D468FC11-57F2-9442-B199-8E6ED14239F6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6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9450"/>
            <a:ext cx="4625975" cy="3470275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35223" indent="-28277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3111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83558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3600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48844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40893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39333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45784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B82C423-7128-A049-9253-674AFEFBE625}" type="slidenum">
              <a:rPr lang="en-US" sz="1100" b="0" i="0">
                <a:solidFill>
                  <a:schemeClr val="tx1"/>
                </a:solidFill>
                <a:latin typeface="Arial" charset="0"/>
              </a:rPr>
              <a:pPr eaLnBrk="1" hangingPunct="1"/>
              <a:t>7</a:t>
            </a:fld>
            <a:endParaRPr lang="en-US" sz="11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9450"/>
            <a:ext cx="4625975" cy="3470275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35223" indent="-28277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3111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83558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3600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48844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40893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39333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45784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B82C423-7128-A049-9253-674AFEFBE625}" type="slidenum">
              <a:rPr lang="en-US" sz="1100" b="0" i="0">
                <a:solidFill>
                  <a:schemeClr val="tx1"/>
                </a:solidFill>
                <a:latin typeface="Arial" charset="0"/>
              </a:rPr>
              <a:pPr eaLnBrk="1" hangingPunct="1"/>
              <a:t>9</a:t>
            </a:fld>
            <a:endParaRPr lang="en-US" sz="11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9450"/>
            <a:ext cx="4625975" cy="3470275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FF4B2F15-C2B6-EA41-8299-431C4F18CF7F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10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6763" cy="3433763"/>
          </a:xfrm>
          <a:solidFill>
            <a:srgbClr val="FFFFFF"/>
          </a:solidFill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9751"/>
            <a:ext cx="5039320" cy="411994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561" tIns="45782" rIns="91561" bIns="45782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22C4AB7-2511-7A49-B5BA-4F013434F262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11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95325"/>
            <a:ext cx="4565650" cy="3425825"/>
          </a:xfrm>
          <a:solidFill>
            <a:srgbClr val="FFFFFF"/>
          </a:solidFill>
          <a:ln/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3"/>
            <a:ext cx="5485805" cy="41154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35223" indent="-282778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3111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83558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36003" indent="-226223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48844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40893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393338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45784" indent="-226223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8B82C423-7128-A049-9253-674AFEFBE625}" type="slidenum">
              <a:rPr lang="en-US" sz="1100" b="0" i="0">
                <a:solidFill>
                  <a:schemeClr val="tx1"/>
                </a:solidFill>
                <a:latin typeface="Arial" charset="0"/>
              </a:rPr>
              <a:pPr eaLnBrk="1" hangingPunct="1"/>
              <a:t>17</a:t>
            </a:fld>
            <a:endParaRPr lang="en-US" sz="11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79450"/>
            <a:ext cx="4625975" cy="3470275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F725D0CC-097A-EC4D-B874-64710F018D71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19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8350" cy="3435350"/>
          </a:xfrm>
          <a:solidFill>
            <a:srgbClr val="FFFFFF"/>
          </a:solidFill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9751"/>
            <a:ext cx="5039320" cy="411994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539" tIns="45772" rIns="91539" bIns="45772"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02756" indent="-270291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081164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513629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1946095" indent="-216233" eaLnBrk="0" hangingPunct="0"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378560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811026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243491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675957" indent="-216233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fld id="{02653C83-2376-BF42-85EA-CAC241F4A965}" type="slidenum">
              <a:rPr lang="en-US" b="0" i="0">
                <a:solidFill>
                  <a:schemeClr val="tx1"/>
                </a:solidFill>
                <a:latin typeface="Times New Roman" charset="0"/>
              </a:rPr>
              <a:pPr eaLnBrk="1" hangingPunct="1"/>
              <a:t>20</a:t>
            </a:fld>
            <a:endParaRPr lang="en-US" b="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4213"/>
            <a:ext cx="4578350" cy="3435350"/>
          </a:xfrm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9751"/>
            <a:ext cx="5039320" cy="411994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539" tIns="45772" rIns="91539" bIns="45772"/>
          <a:lstStyle/>
          <a:p>
            <a:pPr eaLnBrk="1" hangingPunct="1">
              <a:spcBef>
                <a:spcPct val="0"/>
              </a:spcBef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98427-58B0-CD43-8950-2DF2603B4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029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3"/>
          <p:cNvSpPr>
            <a:spLocks noGrp="1" noChangeArrowheads="1"/>
          </p:cNvSpPr>
          <p:nvPr>
            <p:ph type="dt" sz="half" idx="10"/>
          </p:nvPr>
        </p:nvSpPr>
        <p:spPr>
          <a:xfrm>
            <a:off x="6553200" y="6248400"/>
            <a:ext cx="259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369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82000" y="6629400"/>
            <a:ext cx="762000" cy="152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B4750-CAB8-CC48-97B3-E208C97FF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60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857DAFA4-BCEE-42DF-A2B0-B987E297254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98645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8159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8763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771900"/>
            <a:ext cx="8763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28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7391400" y="6611779"/>
            <a:ext cx="10667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13, 2016</a:t>
            </a:r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590800" y="6610290"/>
            <a:ext cx="4419600" cy="400110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Ono NSTX-U FWP 2018 BPM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</a:rPr>
              <a:t>Masa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Ono and J. Menard</a:t>
            </a:r>
          </a:p>
          <a:p>
            <a:endParaRPr lang="en-US" dirty="0"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066800"/>
            <a:ext cx="8839200" cy="1143000"/>
          </a:xfrm>
        </p:spPr>
        <p:txBody>
          <a:bodyPr>
            <a:normAutofit fontScale="90000"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dirty="0" smtClean="0">
                <a:solidFill>
                  <a:srgbClr val="1532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NSTX-U Facility and Diagnostic Plans</a:t>
            </a:r>
            <a:r>
              <a:rPr lang="en-US" dirty="0">
                <a:solidFill>
                  <a:srgbClr val="1532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 </a:t>
            </a:r>
            <a:r>
              <a:rPr lang="en-US" dirty="0" smtClean="0">
                <a:solidFill>
                  <a:srgbClr val="1532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for FY 2016- 2018</a:t>
            </a:r>
            <a:endParaRPr lang="en-US" dirty="0">
              <a:solidFill>
                <a:srgbClr val="1532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FWP 2018 Budget Planning Meeting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April 13, 2016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15025"/>
            <a:ext cx="1606138" cy="56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ChangeArrowheads="1"/>
          </p:cNvSpPr>
          <p:nvPr/>
        </p:nvSpPr>
        <p:spPr bwMode="auto">
          <a:xfrm>
            <a:off x="0" y="254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r>
              <a:rPr lang="en-US" sz="3200" i="0" dirty="0">
                <a:solidFill>
                  <a:srgbClr val="0000FF"/>
                </a:solidFill>
                <a:latin typeface="Arial" charset="0"/>
              </a:rPr>
              <a:t>Enhanced Capability for PMI Research</a:t>
            </a:r>
          </a:p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r>
              <a:rPr lang="en-US" sz="3200" i="0" dirty="0">
                <a:solidFill>
                  <a:srgbClr val="FF0000"/>
                </a:solidFill>
                <a:latin typeface="Arial" charset="0"/>
              </a:rPr>
              <a:t>Multi-Institutional Contributions</a:t>
            </a:r>
            <a:endParaRPr lang="en-US" sz="2800" i="0" dirty="0">
              <a:solidFill>
                <a:srgbClr val="FF0000"/>
              </a:solidFill>
              <a:latin typeface="Arial" charset="0"/>
            </a:endParaRPr>
          </a:p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endParaRPr lang="en-US" sz="2400" i="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3794" name="Text Box 122"/>
          <p:cNvSpPr txBox="1">
            <a:spLocks noChangeArrowheads="1"/>
          </p:cNvSpPr>
          <p:nvPr/>
        </p:nvSpPr>
        <p:spPr bwMode="auto">
          <a:xfrm>
            <a:off x="8664575" y="1624013"/>
            <a:ext cx="4318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77800" indent="-1778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chemeClr val="bg1"/>
                </a:solidFill>
              </a:rPr>
              <a:t>ORNL</a:t>
            </a:r>
          </a:p>
        </p:txBody>
      </p:sp>
      <p:sp>
        <p:nvSpPr>
          <p:cNvPr id="33797" name="Text Box 13"/>
          <p:cNvSpPr txBox="1">
            <a:spLocks noChangeArrowheads="1"/>
          </p:cNvSpPr>
          <p:nvPr/>
        </p:nvSpPr>
        <p:spPr bwMode="auto">
          <a:xfrm>
            <a:off x="4684713" y="1074738"/>
            <a:ext cx="3811587" cy="5699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/>
              <a:t>Divertor Imaging</a:t>
            </a:r>
          </a:p>
          <a:p>
            <a:pPr eaLnBrk="1" hangingPunct="1">
              <a:buFontTx/>
              <a:buNone/>
            </a:pPr>
            <a:r>
              <a:rPr lang="en-US" sz="1400" i="0"/>
              <a:t>Spectrometer</a:t>
            </a:r>
            <a:endParaRPr lang="en-US" sz="1400" i="0">
              <a:solidFill>
                <a:srgbClr val="081DFF"/>
              </a:solidFill>
              <a:latin typeface="Helvetica Neu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3798" name="Rectangle 151"/>
          <p:cNvSpPr>
            <a:spLocks noChangeArrowheads="1"/>
          </p:cNvSpPr>
          <p:nvPr/>
        </p:nvSpPr>
        <p:spPr bwMode="auto">
          <a:xfrm>
            <a:off x="685800" y="4114800"/>
            <a:ext cx="2378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400" i="0" dirty="0">
                <a:solidFill>
                  <a:srgbClr val="008000"/>
                </a:solidFill>
              </a:rPr>
              <a:t>Dual-band fast IR Camera</a:t>
            </a:r>
          </a:p>
        </p:txBody>
      </p:sp>
      <p:sp>
        <p:nvSpPr>
          <p:cNvPr id="33799" name="Rectangle 157"/>
          <p:cNvSpPr>
            <a:spLocks noChangeArrowheads="1"/>
          </p:cNvSpPr>
          <p:nvPr/>
        </p:nvSpPr>
        <p:spPr bwMode="auto">
          <a:xfrm>
            <a:off x="6570663" y="1033463"/>
            <a:ext cx="214153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400" dirty="0" smtClean="0">
                <a:solidFill>
                  <a:srgbClr val="0000FF"/>
                </a:solidFill>
              </a:rPr>
              <a:t>Multiple</a:t>
            </a:r>
            <a:r>
              <a:rPr lang="en-US" sz="1400" i="0" dirty="0" smtClean="0">
                <a:solidFill>
                  <a:srgbClr val="0000FF"/>
                </a:solidFill>
              </a:rPr>
              <a:t> </a:t>
            </a:r>
            <a:r>
              <a:rPr lang="en-US" sz="1400" i="0" dirty="0">
                <a:solidFill>
                  <a:srgbClr val="0000FF"/>
                </a:solidFill>
              </a:rPr>
              <a:t>fast 2D visible and IR cameras with full </a:t>
            </a:r>
            <a:r>
              <a:rPr lang="en-US" sz="1400" i="0" dirty="0" err="1">
                <a:solidFill>
                  <a:srgbClr val="0000FF"/>
                </a:solidFill>
              </a:rPr>
              <a:t>divertor</a:t>
            </a:r>
            <a:r>
              <a:rPr lang="en-US" sz="1400" i="0" dirty="0">
                <a:solidFill>
                  <a:srgbClr val="0000FF"/>
                </a:solidFill>
              </a:rPr>
              <a:t> coverage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3800" name="Picture 21" descr="gnugnu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2087563"/>
            <a:ext cx="1362075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Rectangle 18"/>
          <p:cNvSpPr>
            <a:spLocks noChangeArrowheads="1"/>
          </p:cNvSpPr>
          <p:nvPr/>
        </p:nvSpPr>
        <p:spPr bwMode="auto">
          <a:xfrm>
            <a:off x="6789738" y="2141538"/>
            <a:ext cx="5508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100" i="0">
                <a:solidFill>
                  <a:schemeClr val="bg1"/>
                </a:solidFill>
              </a:rPr>
              <a:t>Li I</a:t>
            </a:r>
            <a:endParaRPr lang="en-US" sz="1100">
              <a:solidFill>
                <a:schemeClr val="bg1"/>
              </a:solidFill>
            </a:endParaRPr>
          </a:p>
        </p:txBody>
      </p:sp>
      <p:pic>
        <p:nvPicPr>
          <p:cNvPr id="33802" name="Picture 15" descr="gnu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3195638"/>
            <a:ext cx="1366837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Rectangle 19"/>
          <p:cNvSpPr>
            <a:spLocks noChangeArrowheads="1"/>
          </p:cNvSpPr>
          <p:nvPr/>
        </p:nvSpPr>
        <p:spPr bwMode="auto">
          <a:xfrm>
            <a:off x="6824663" y="3259138"/>
            <a:ext cx="76993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100" i="0">
                <a:solidFill>
                  <a:schemeClr val="bg1"/>
                </a:solidFill>
              </a:rPr>
              <a:t>C II</a:t>
            </a:r>
          </a:p>
        </p:txBody>
      </p:sp>
      <p:pic>
        <p:nvPicPr>
          <p:cNvPr id="33804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r="7735"/>
          <a:stretch>
            <a:fillRect/>
          </a:stretch>
        </p:blipFill>
        <p:spPr bwMode="auto">
          <a:xfrm>
            <a:off x="4724400" y="4800600"/>
            <a:ext cx="1789113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6" name="Text Box 58"/>
          <p:cNvSpPr txBox="1">
            <a:spLocks noChangeArrowheads="1"/>
          </p:cNvSpPr>
          <p:nvPr/>
        </p:nvSpPr>
        <p:spPr bwMode="auto">
          <a:xfrm>
            <a:off x="6578600" y="1790700"/>
            <a:ext cx="18288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i="0">
                <a:solidFill>
                  <a:schemeClr val="tx1"/>
                </a:solidFill>
              </a:rPr>
              <a:t>LLNL, ORNL, UT-K</a:t>
            </a:r>
          </a:p>
        </p:txBody>
      </p:sp>
      <p:sp>
        <p:nvSpPr>
          <p:cNvPr id="33807" name="Text Box 58"/>
          <p:cNvSpPr txBox="1">
            <a:spLocks noChangeArrowheads="1"/>
          </p:cNvSpPr>
          <p:nvPr/>
        </p:nvSpPr>
        <p:spPr bwMode="auto">
          <a:xfrm>
            <a:off x="4572000" y="6248400"/>
            <a:ext cx="1955800" cy="307777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i="0" dirty="0">
                <a:solidFill>
                  <a:schemeClr val="tx1"/>
                </a:solidFill>
              </a:rPr>
              <a:t>U. of </a:t>
            </a:r>
            <a:r>
              <a:rPr lang="en-US" sz="1400" i="0" dirty="0" smtClean="0">
                <a:solidFill>
                  <a:schemeClr val="tx1"/>
                </a:solidFill>
              </a:rPr>
              <a:t>Illinois, PPPL</a:t>
            </a:r>
            <a:endParaRPr lang="en-US" sz="1400" i="0" dirty="0">
              <a:solidFill>
                <a:schemeClr val="tx1"/>
              </a:solidFill>
            </a:endParaRPr>
          </a:p>
        </p:txBody>
      </p:sp>
      <p:pic>
        <p:nvPicPr>
          <p:cNvPr id="33808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604963"/>
            <a:ext cx="2838450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9" name="Text Box 58"/>
          <p:cNvSpPr txBox="1">
            <a:spLocks noChangeArrowheads="1"/>
          </p:cNvSpPr>
          <p:nvPr/>
        </p:nvSpPr>
        <p:spPr bwMode="auto">
          <a:xfrm>
            <a:off x="5930900" y="2260600"/>
            <a:ext cx="6858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i="0">
                <a:solidFill>
                  <a:schemeClr val="tx1"/>
                </a:solidFill>
              </a:rPr>
              <a:t>LLNL</a:t>
            </a:r>
          </a:p>
        </p:txBody>
      </p:sp>
      <p:cxnSp>
        <p:nvCxnSpPr>
          <p:cNvPr id="33810" name="Straight Arrow Connector 143"/>
          <p:cNvCxnSpPr>
            <a:cxnSpLocks noChangeShapeType="1"/>
          </p:cNvCxnSpPr>
          <p:nvPr/>
        </p:nvCxnSpPr>
        <p:spPr bwMode="auto">
          <a:xfrm flipH="1" flipV="1">
            <a:off x="5245100" y="3868738"/>
            <a:ext cx="1079500" cy="550862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3811" name="Group 43"/>
          <p:cNvGrpSpPr>
            <a:grpSpLocks/>
          </p:cNvGrpSpPr>
          <p:nvPr/>
        </p:nvGrpSpPr>
        <p:grpSpPr bwMode="auto">
          <a:xfrm flipH="1">
            <a:off x="3275013" y="1714500"/>
            <a:ext cx="1208087" cy="2628900"/>
            <a:chOff x="702782" y="942975"/>
            <a:chExt cx="2561119" cy="5572125"/>
          </a:xfrm>
        </p:grpSpPr>
        <p:pic>
          <p:nvPicPr>
            <p:cNvPr id="33821" name="Picture 103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41"/>
            <a:stretch>
              <a:fillRect/>
            </a:stretch>
          </p:blipFill>
          <p:spPr bwMode="auto">
            <a:xfrm>
              <a:off x="702782" y="942975"/>
              <a:ext cx="2048355" cy="557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22" name="Line 1034"/>
            <p:cNvSpPr>
              <a:spLocks noChangeShapeType="1"/>
            </p:cNvSpPr>
            <p:nvPr/>
          </p:nvSpPr>
          <p:spPr bwMode="auto">
            <a:xfrm flipH="1" flipV="1">
              <a:off x="914401" y="1498600"/>
              <a:ext cx="914400" cy="4241800"/>
            </a:xfrm>
            <a:prstGeom prst="line">
              <a:avLst/>
            </a:prstGeom>
            <a:noFill/>
            <a:ln w="50800">
              <a:solidFill>
                <a:srgbClr val="00A1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3" name="Line 1035"/>
            <p:cNvSpPr>
              <a:spLocks noChangeShapeType="1"/>
            </p:cNvSpPr>
            <p:nvPr/>
          </p:nvSpPr>
          <p:spPr bwMode="auto">
            <a:xfrm flipV="1">
              <a:off x="1854201" y="1663700"/>
              <a:ext cx="114300" cy="4038600"/>
            </a:xfrm>
            <a:prstGeom prst="line">
              <a:avLst/>
            </a:prstGeom>
            <a:noFill/>
            <a:ln w="50800">
              <a:solidFill>
                <a:srgbClr val="00A1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4" name="Line 1051"/>
            <p:cNvSpPr>
              <a:spLocks noChangeShapeType="1"/>
            </p:cNvSpPr>
            <p:nvPr/>
          </p:nvSpPr>
          <p:spPr bwMode="auto">
            <a:xfrm flipV="1">
              <a:off x="1854201" y="5562600"/>
              <a:ext cx="1155700" cy="190500"/>
            </a:xfrm>
            <a:prstGeom prst="line">
              <a:avLst/>
            </a:prstGeom>
            <a:noFill/>
            <a:ln w="50800">
              <a:solidFill>
                <a:srgbClr val="00A1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5" name="Oval 1053"/>
            <p:cNvSpPr>
              <a:spLocks noChangeArrowheads="1"/>
            </p:cNvSpPr>
            <p:nvPr/>
          </p:nvSpPr>
          <p:spPr bwMode="auto">
            <a:xfrm>
              <a:off x="990601" y="14986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6" name="Oval 1054"/>
            <p:cNvSpPr>
              <a:spLocks noChangeArrowheads="1"/>
            </p:cNvSpPr>
            <p:nvPr/>
          </p:nvSpPr>
          <p:spPr bwMode="auto">
            <a:xfrm>
              <a:off x="1130301" y="14986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7" name="Oval 1055"/>
            <p:cNvSpPr>
              <a:spLocks noChangeArrowheads="1"/>
            </p:cNvSpPr>
            <p:nvPr/>
          </p:nvSpPr>
          <p:spPr bwMode="auto">
            <a:xfrm>
              <a:off x="1384301" y="14986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8" name="Oval 1056"/>
            <p:cNvSpPr>
              <a:spLocks noChangeArrowheads="1"/>
            </p:cNvSpPr>
            <p:nvPr/>
          </p:nvSpPr>
          <p:spPr bwMode="auto">
            <a:xfrm>
              <a:off x="1562101" y="15621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29" name="Oval 1057"/>
            <p:cNvSpPr>
              <a:spLocks noChangeArrowheads="1"/>
            </p:cNvSpPr>
            <p:nvPr/>
          </p:nvSpPr>
          <p:spPr bwMode="auto">
            <a:xfrm>
              <a:off x="1739901" y="16256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30" name="Oval 1058"/>
            <p:cNvSpPr>
              <a:spLocks noChangeArrowheads="1"/>
            </p:cNvSpPr>
            <p:nvPr/>
          </p:nvSpPr>
          <p:spPr bwMode="auto">
            <a:xfrm>
              <a:off x="876301" y="1714500"/>
              <a:ext cx="114300" cy="1397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31" name="Line 1059"/>
            <p:cNvSpPr>
              <a:spLocks noChangeShapeType="1"/>
            </p:cNvSpPr>
            <p:nvPr/>
          </p:nvSpPr>
          <p:spPr bwMode="auto">
            <a:xfrm>
              <a:off x="1892301" y="1701800"/>
              <a:ext cx="1371600" cy="17780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32" name="Rectangle 1060"/>
            <p:cNvSpPr>
              <a:spLocks noChangeArrowheads="1"/>
            </p:cNvSpPr>
            <p:nvPr/>
          </p:nvSpPr>
          <p:spPr bwMode="auto">
            <a:xfrm>
              <a:off x="1206501" y="1371600"/>
              <a:ext cx="317500" cy="304800"/>
            </a:xfrm>
            <a:prstGeom prst="rect">
              <a:avLst/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3833" name="Line 1061"/>
            <p:cNvSpPr>
              <a:spLocks noChangeShapeType="1"/>
            </p:cNvSpPr>
            <p:nvPr/>
          </p:nvSpPr>
          <p:spPr bwMode="auto">
            <a:xfrm>
              <a:off x="1549401" y="1752600"/>
              <a:ext cx="1676400" cy="173990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sp>
        <p:nvSpPr>
          <p:cNvPr id="33813" name="Text Box 58"/>
          <p:cNvSpPr txBox="1">
            <a:spLocks noChangeArrowheads="1"/>
          </p:cNvSpPr>
          <p:nvPr/>
        </p:nvSpPr>
        <p:spPr bwMode="auto">
          <a:xfrm>
            <a:off x="2133600" y="3390900"/>
            <a:ext cx="838200" cy="307777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i="0" dirty="0">
                <a:solidFill>
                  <a:schemeClr val="tx1"/>
                </a:solidFill>
              </a:rPr>
              <a:t>ORNL</a:t>
            </a:r>
          </a:p>
        </p:txBody>
      </p:sp>
      <p:pic>
        <p:nvPicPr>
          <p:cNvPr id="33814" name="Picture 0" descr="dualband_splitter_schemati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99096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6" name="Picture 104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251936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817" name="Straight Arrow Connector 54"/>
          <p:cNvCxnSpPr>
            <a:cxnSpLocks noChangeShapeType="1"/>
          </p:cNvCxnSpPr>
          <p:nvPr/>
        </p:nvCxnSpPr>
        <p:spPr bwMode="auto">
          <a:xfrm flipV="1">
            <a:off x="2590800" y="4051300"/>
            <a:ext cx="1384300" cy="520700"/>
          </a:xfrm>
          <a:prstGeom prst="straightConnector1">
            <a:avLst/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19" name="TextBox 59"/>
          <p:cNvSpPr txBox="1">
            <a:spLocks noChangeArrowheads="1"/>
          </p:cNvSpPr>
          <p:nvPr/>
        </p:nvSpPr>
        <p:spPr bwMode="auto">
          <a:xfrm>
            <a:off x="342900" y="1003300"/>
            <a:ext cx="3467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US" sz="1400" i="0" dirty="0" err="1">
                <a:solidFill>
                  <a:srgbClr val="FF0000"/>
                </a:solidFill>
              </a:rPr>
              <a:t>Divertor</a:t>
            </a:r>
            <a:r>
              <a:rPr lang="en-US" sz="1400" i="0" dirty="0">
                <a:solidFill>
                  <a:srgbClr val="FF0000"/>
                </a:solidFill>
              </a:rPr>
              <a:t> fast eroding thermocouples</a:t>
            </a:r>
          </a:p>
        </p:txBody>
      </p:sp>
      <p:sp>
        <p:nvSpPr>
          <p:cNvPr id="4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553200"/>
            <a:ext cx="1905000" cy="457200"/>
          </a:xfrm>
          <a:prstGeom prst="rect">
            <a:avLst/>
          </a:prstGeo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>
                <a:latin typeface="Times" charset="0"/>
              </a:rPr>
              <a:pPr algn="r">
                <a:buNone/>
              </a:pPr>
              <a:t>10</a:t>
            </a:fld>
            <a:endParaRPr lang="en-US" sz="1400" b="0" dirty="0">
              <a:latin typeface="Times" charset="0"/>
            </a:endParaRPr>
          </a:p>
        </p:txBody>
      </p:sp>
      <p:sp>
        <p:nvSpPr>
          <p:cNvPr id="40" name="Rectangle 57"/>
          <p:cNvSpPr>
            <a:spLocks noChangeArrowheads="1"/>
          </p:cNvSpPr>
          <p:nvPr/>
        </p:nvSpPr>
        <p:spPr bwMode="auto">
          <a:xfrm>
            <a:off x="3733800" y="4343400"/>
            <a:ext cx="2971800" cy="4526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lnSpc>
                <a:spcPts val="1380"/>
              </a:lnSpc>
              <a:buFontTx/>
              <a:buNone/>
            </a:pPr>
            <a:r>
              <a:rPr lang="en-US" sz="1400" dirty="0">
                <a:solidFill>
                  <a:srgbClr val="FF3300"/>
                </a:solidFill>
              </a:rPr>
              <a:t>MAPP probe for between-shots surface analysis – </a:t>
            </a:r>
            <a:r>
              <a:rPr lang="en-US" sz="1400" dirty="0" smtClean="0">
                <a:solidFill>
                  <a:srgbClr val="FF3300"/>
                </a:solidFill>
              </a:rPr>
              <a:t>Now taking data</a:t>
            </a:r>
            <a:endParaRPr lang="en-US" sz="1400" dirty="0">
              <a:solidFill>
                <a:srgbClr val="FF33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3200" y="4267200"/>
            <a:ext cx="1732290" cy="235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7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11"/>
          <p:cNvGrpSpPr>
            <a:grpSpLocks/>
          </p:cNvGrpSpPr>
          <p:nvPr/>
        </p:nvGrpSpPr>
        <p:grpSpPr bwMode="auto">
          <a:xfrm>
            <a:off x="2565400" y="1057275"/>
            <a:ext cx="3835400" cy="4276725"/>
            <a:chOff x="1616074" y="895350"/>
            <a:chExt cx="4937126" cy="5505450"/>
          </a:xfrm>
        </p:grpSpPr>
        <p:pic>
          <p:nvPicPr>
            <p:cNvPr id="31791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57" b="8821"/>
            <a:stretch>
              <a:fillRect/>
            </a:stretch>
          </p:blipFill>
          <p:spPr bwMode="auto">
            <a:xfrm>
              <a:off x="1616074" y="1136417"/>
              <a:ext cx="4937126" cy="5264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92" name="TextBox 7"/>
            <p:cNvSpPr txBox="1">
              <a:spLocks noChangeArrowheads="1"/>
            </p:cNvSpPr>
            <p:nvPr/>
          </p:nvSpPr>
          <p:spPr bwMode="auto">
            <a:xfrm>
              <a:off x="3276599" y="895350"/>
              <a:ext cx="1600200" cy="515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sz="2000" i="0">
                  <a:solidFill>
                    <a:schemeClr val="tx1"/>
                  </a:solidFill>
                  <a:latin typeface="Arial" charset="0"/>
                  <a:ea typeface="ヒラギノ角ゴ Pro W3" charset="0"/>
                  <a:cs typeface="ヒラギノ角ゴ Pro W3" charset="0"/>
                </a:rPr>
                <a:t>LITERs</a:t>
              </a:r>
              <a:endParaRPr lang="en-US" sz="1800" i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endParaRPr>
            </a:p>
          </p:txBody>
        </p:sp>
        <p:cxnSp>
          <p:nvCxnSpPr>
            <p:cNvPr id="31793" name="Straight Connector 2"/>
            <p:cNvCxnSpPr>
              <a:cxnSpLocks noChangeShapeType="1"/>
            </p:cNvCxnSpPr>
            <p:nvPr/>
          </p:nvCxnSpPr>
          <p:spPr bwMode="auto">
            <a:xfrm>
              <a:off x="4495800" y="2514600"/>
              <a:ext cx="0" cy="31242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94" name="Straight Connector 13"/>
            <p:cNvCxnSpPr>
              <a:cxnSpLocks noChangeShapeType="1"/>
            </p:cNvCxnSpPr>
            <p:nvPr/>
          </p:nvCxnSpPr>
          <p:spPr bwMode="auto">
            <a:xfrm>
              <a:off x="3733800" y="2514600"/>
              <a:ext cx="0" cy="31242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1746" name="Oval 1"/>
          <p:cNvSpPr>
            <a:spLocks noChangeArrowheads="1"/>
          </p:cNvSpPr>
          <p:nvPr/>
        </p:nvSpPr>
        <p:spPr bwMode="auto">
          <a:xfrm>
            <a:off x="3411538" y="2251075"/>
            <a:ext cx="466725" cy="4667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cxnSp>
        <p:nvCxnSpPr>
          <p:cNvPr id="31747" name="Straight Arrow Connector 4"/>
          <p:cNvCxnSpPr>
            <a:cxnSpLocks noChangeShapeType="1"/>
          </p:cNvCxnSpPr>
          <p:nvPr/>
        </p:nvCxnSpPr>
        <p:spPr bwMode="auto">
          <a:xfrm>
            <a:off x="1892300" y="2209800"/>
            <a:ext cx="1527175" cy="200025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0" y="762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3600" dirty="0" smtClean="0">
                <a:solidFill>
                  <a:srgbClr val="1532FF"/>
                </a:solidFill>
              </a:rPr>
              <a:t>First Year</a:t>
            </a:r>
            <a:r>
              <a:rPr lang="en-US" sz="3600" i="0" dirty="0" smtClean="0">
                <a:solidFill>
                  <a:srgbClr val="1532FF"/>
                </a:solidFill>
              </a:rPr>
              <a:t> </a:t>
            </a:r>
            <a:r>
              <a:rPr lang="en-US" sz="3600" i="0" dirty="0">
                <a:solidFill>
                  <a:srgbClr val="1532FF"/>
                </a:solidFill>
              </a:rPr>
              <a:t>Boundary Physics Tools</a:t>
            </a:r>
          </a:p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2800" i="0" dirty="0" err="1">
                <a:solidFill>
                  <a:srgbClr val="FF0000"/>
                </a:solidFill>
              </a:rPr>
              <a:t>Boronization</a:t>
            </a:r>
            <a:r>
              <a:rPr lang="en-US" sz="2800" i="0" dirty="0">
                <a:solidFill>
                  <a:srgbClr val="FF0000"/>
                </a:solidFill>
              </a:rPr>
              <a:t>, Lithium Evaporators, Granule </a:t>
            </a:r>
            <a:r>
              <a:rPr lang="en-US" sz="2800" i="0" dirty="0" smtClean="0">
                <a:solidFill>
                  <a:srgbClr val="FF0000"/>
                </a:solidFill>
              </a:rPr>
              <a:t>Injector</a:t>
            </a:r>
            <a:endParaRPr lang="en-US" sz="2400" i="0" dirty="0">
              <a:solidFill>
                <a:srgbClr val="FF0000"/>
              </a:solidFill>
            </a:endParaRPr>
          </a:p>
        </p:txBody>
      </p:sp>
      <p:sp>
        <p:nvSpPr>
          <p:cNvPr id="31756" name="TextBox 9"/>
          <p:cNvSpPr txBox="1">
            <a:spLocks noChangeArrowheads="1"/>
          </p:cNvSpPr>
          <p:nvPr/>
        </p:nvSpPr>
        <p:spPr bwMode="auto">
          <a:xfrm>
            <a:off x="152400" y="990600"/>
            <a:ext cx="2965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i="0" dirty="0">
                <a:solidFill>
                  <a:srgbClr val="000000"/>
                </a:solidFill>
              </a:rPr>
              <a:t>Lithium Evaporator (LITERs)</a:t>
            </a:r>
          </a:p>
        </p:txBody>
      </p:sp>
      <p:pic>
        <p:nvPicPr>
          <p:cNvPr id="31767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3150" y="2300288"/>
            <a:ext cx="10826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8" name="Text Box 48"/>
          <p:cNvSpPr txBox="1">
            <a:spLocks noChangeArrowheads="1"/>
          </p:cNvSpPr>
          <p:nvPr/>
        </p:nvSpPr>
        <p:spPr bwMode="auto">
          <a:xfrm>
            <a:off x="5740400" y="1033463"/>
            <a:ext cx="3403600" cy="17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75"/>
              </a:lnSpc>
              <a:buFontTx/>
              <a:buNone/>
            </a:pPr>
            <a:r>
              <a:rPr lang="en-US" sz="1600" i="0">
                <a:solidFill>
                  <a:schemeClr val="tx1"/>
                </a:solidFill>
                <a:latin typeface="Arial Narrow" charset="0"/>
              </a:rPr>
              <a:t>Granule injector (GI) for ELM pacing</a:t>
            </a:r>
            <a:endParaRPr lang="en-US" sz="1600" i="0">
              <a:solidFill>
                <a:schemeClr val="tx1"/>
              </a:solidFill>
              <a:latin typeface="Symbol" charset="0"/>
            </a:endParaRPr>
          </a:p>
        </p:txBody>
      </p:sp>
      <p:sp>
        <p:nvSpPr>
          <p:cNvPr id="31769" name="Rectangle 27"/>
          <p:cNvSpPr>
            <a:spLocks noChangeArrowheads="1"/>
          </p:cNvSpPr>
          <p:nvPr/>
        </p:nvSpPr>
        <p:spPr bwMode="auto">
          <a:xfrm>
            <a:off x="6189663" y="2362200"/>
            <a:ext cx="1066800" cy="1349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1770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7417" r="21712" b="12193"/>
          <a:stretch>
            <a:fillRect/>
          </a:stretch>
        </p:blipFill>
        <p:spPr bwMode="auto">
          <a:xfrm>
            <a:off x="7716838" y="1276350"/>
            <a:ext cx="111125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1" name="Content Placeholder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 t="9834" r="6441"/>
          <a:stretch>
            <a:fillRect/>
          </a:stretch>
        </p:blipFill>
        <p:spPr bwMode="auto">
          <a:xfrm>
            <a:off x="7702550" y="3314700"/>
            <a:ext cx="11906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2" name="TextBox 62"/>
          <p:cNvSpPr txBox="1">
            <a:spLocks noChangeArrowheads="1"/>
          </p:cNvSpPr>
          <p:nvPr/>
        </p:nvSpPr>
        <p:spPr bwMode="auto">
          <a:xfrm>
            <a:off x="7629525" y="4146550"/>
            <a:ext cx="1463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i="0">
                <a:solidFill>
                  <a:srgbClr val="000000"/>
                </a:solidFill>
              </a:rPr>
              <a:t>Rotating Impeller</a:t>
            </a:r>
          </a:p>
        </p:txBody>
      </p:sp>
      <p:sp>
        <p:nvSpPr>
          <p:cNvPr id="31773" name="TextBox 64511"/>
          <p:cNvSpPr txBox="1">
            <a:spLocks noChangeArrowheads="1"/>
          </p:cNvSpPr>
          <p:nvPr/>
        </p:nvSpPr>
        <p:spPr bwMode="auto">
          <a:xfrm>
            <a:off x="5834063" y="1295400"/>
            <a:ext cx="188912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400" i="0" dirty="0">
                <a:solidFill>
                  <a:srgbClr val="000000"/>
                </a:solidFill>
              </a:rPr>
              <a:t>Successfully tested</a:t>
            </a:r>
          </a:p>
          <a:p>
            <a:pPr eaLnBrk="1" hangingPunct="1">
              <a:buFontTx/>
              <a:buNone/>
            </a:pPr>
            <a:r>
              <a:rPr lang="en-US" sz="1400" i="0" dirty="0">
                <a:solidFill>
                  <a:srgbClr val="000000"/>
                </a:solidFill>
              </a:rPr>
              <a:t> on EAST and DIII-D</a:t>
            </a:r>
          </a:p>
          <a:p>
            <a:pPr eaLnBrk="1" hangingPunct="1">
              <a:buFontTx/>
              <a:buNone/>
            </a:pPr>
            <a:r>
              <a:rPr lang="en-US" sz="1400" i="0" dirty="0">
                <a:solidFill>
                  <a:srgbClr val="000000"/>
                </a:solidFill>
              </a:rPr>
              <a:t>Granules: Li, B</a:t>
            </a:r>
            <a:r>
              <a:rPr lang="en-US" sz="1400" i="0" baseline="-25000" dirty="0">
                <a:solidFill>
                  <a:srgbClr val="000000"/>
                </a:solidFill>
              </a:rPr>
              <a:t>4</a:t>
            </a:r>
            <a:r>
              <a:rPr lang="en-US" sz="1400" i="0" dirty="0">
                <a:solidFill>
                  <a:srgbClr val="000000"/>
                </a:solidFill>
              </a:rPr>
              <a:t>C, C</a:t>
            </a:r>
          </a:p>
          <a:p>
            <a:pPr eaLnBrk="1" hangingPunct="1">
              <a:buFontTx/>
              <a:buNone/>
            </a:pPr>
            <a:r>
              <a:rPr lang="en-US" sz="1400" i="0" dirty="0">
                <a:solidFill>
                  <a:srgbClr val="000000"/>
                </a:solidFill>
              </a:rPr>
              <a:t>f ~ up to 500 Hz</a:t>
            </a:r>
          </a:p>
        </p:txBody>
      </p:sp>
      <p:sp>
        <p:nvSpPr>
          <p:cNvPr id="31774" name="Rectangle 64513"/>
          <p:cNvSpPr>
            <a:spLocks noChangeArrowheads="1"/>
          </p:cNvSpPr>
          <p:nvPr/>
        </p:nvSpPr>
        <p:spPr bwMode="auto">
          <a:xfrm>
            <a:off x="4953000" y="5334000"/>
            <a:ext cx="990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400" b="1" i="0" dirty="0" err="1">
                <a:solidFill>
                  <a:srgbClr val="000000"/>
                </a:solidFill>
              </a:rPr>
              <a:t>dTMB</a:t>
            </a:r>
            <a:r>
              <a:rPr lang="en-US" sz="1400" b="1" i="0" dirty="0">
                <a:solidFill>
                  <a:srgbClr val="000000"/>
                </a:solidFill>
              </a:rPr>
              <a:t> Gas </a:t>
            </a:r>
            <a:r>
              <a:rPr lang="en-US" sz="1400" b="1" i="0" dirty="0" smtClean="0">
                <a:solidFill>
                  <a:srgbClr val="000000"/>
                </a:solidFill>
              </a:rPr>
              <a:t>Cabinet</a:t>
            </a:r>
          </a:p>
          <a:p>
            <a:pPr>
              <a:buFontTx/>
              <a:buNone/>
            </a:pPr>
            <a:r>
              <a:rPr lang="en-US" sz="1400" b="1" dirty="0">
                <a:solidFill>
                  <a:srgbClr val="000000"/>
                </a:solidFill>
              </a:rPr>
              <a:t>f</a:t>
            </a:r>
            <a:r>
              <a:rPr lang="en-US" sz="1400" b="1" dirty="0" smtClean="0">
                <a:solidFill>
                  <a:srgbClr val="000000"/>
                </a:solidFill>
              </a:rPr>
              <a:t>or safety</a:t>
            </a:r>
            <a:endParaRPr lang="en-US" sz="1400" b="1" i="0" dirty="0">
              <a:solidFill>
                <a:srgbClr val="000000"/>
              </a:solidFill>
            </a:endParaRPr>
          </a:p>
        </p:txBody>
      </p:sp>
      <p:pic>
        <p:nvPicPr>
          <p:cNvPr id="31775" name="Picture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19600"/>
            <a:ext cx="115887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6" name="Text Box 48"/>
          <p:cNvSpPr txBox="1">
            <a:spLocks noChangeArrowheads="1"/>
          </p:cNvSpPr>
          <p:nvPr/>
        </p:nvSpPr>
        <p:spPr bwMode="auto">
          <a:xfrm>
            <a:off x="1295400" y="5257800"/>
            <a:ext cx="3048000" cy="20935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575"/>
              </a:lnSpc>
              <a:buFontTx/>
              <a:buNone/>
            </a:pPr>
            <a:r>
              <a:rPr lang="en-US" sz="1600" i="0" dirty="0" err="1">
                <a:solidFill>
                  <a:schemeClr val="tx1"/>
                </a:solidFill>
                <a:latin typeface="Arial Narrow" charset="0"/>
              </a:rPr>
              <a:t>Boronization</a:t>
            </a:r>
            <a:r>
              <a:rPr lang="en-US" sz="1600" i="0" dirty="0">
                <a:solidFill>
                  <a:schemeClr val="tx1"/>
                </a:solidFill>
                <a:latin typeface="Arial Narrow" charset="0"/>
              </a:rPr>
              <a:t> System</a:t>
            </a:r>
            <a:endParaRPr lang="en-US" sz="1600" i="0" dirty="0">
              <a:solidFill>
                <a:schemeClr val="tx1"/>
              </a:solidFill>
              <a:latin typeface="Symbol" charset="0"/>
            </a:endParaRPr>
          </a:p>
        </p:txBody>
      </p:sp>
      <p:sp>
        <p:nvSpPr>
          <p:cNvPr id="31777" name="TextBox 68"/>
          <p:cNvSpPr txBox="1">
            <a:spLocks noChangeArrowheads="1"/>
          </p:cNvSpPr>
          <p:nvPr/>
        </p:nvSpPr>
        <p:spPr bwMode="auto">
          <a:xfrm>
            <a:off x="7010400" y="2379663"/>
            <a:ext cx="990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i="0">
                <a:solidFill>
                  <a:srgbClr val="000000"/>
                </a:solidFill>
              </a:rPr>
              <a:t>Granular Reservoir</a:t>
            </a:r>
          </a:p>
        </p:txBody>
      </p:sp>
      <p:cxnSp>
        <p:nvCxnSpPr>
          <p:cNvPr id="31778" name="Straight Arrow Connector 30"/>
          <p:cNvCxnSpPr>
            <a:cxnSpLocks noChangeShapeType="1"/>
            <a:stCxn id="31771" idx="1"/>
          </p:cNvCxnSpPr>
          <p:nvPr/>
        </p:nvCxnSpPr>
        <p:spPr bwMode="auto">
          <a:xfrm flipH="1">
            <a:off x="7256463" y="3778250"/>
            <a:ext cx="446087" cy="100013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79" name="Straight Arrow Connector 30"/>
          <p:cNvCxnSpPr>
            <a:cxnSpLocks noChangeShapeType="1"/>
            <a:stCxn id="31777" idx="0"/>
          </p:cNvCxnSpPr>
          <p:nvPr/>
        </p:nvCxnSpPr>
        <p:spPr bwMode="auto">
          <a:xfrm flipV="1">
            <a:off x="7505700" y="1993900"/>
            <a:ext cx="673100" cy="385763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1786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/>
          <a:stretch>
            <a:fillRect/>
          </a:stretch>
        </p:blipFill>
        <p:spPr bwMode="auto">
          <a:xfrm rot="-6041563">
            <a:off x="408705" y="1763279"/>
            <a:ext cx="1874838" cy="130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" y="3429000"/>
            <a:ext cx="25908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/>
            <a:r>
              <a:rPr lang="en-US" sz="1400" b="1" dirty="0" smtClean="0"/>
              <a:t>•  LITERs filing set </a:t>
            </a:r>
            <a:r>
              <a:rPr lang="en-US" sz="1400" b="1" dirty="0"/>
              <a:t>up in high bay south of NSTX-U Test </a:t>
            </a:r>
            <a:r>
              <a:rPr lang="en-US" sz="1400" b="1" dirty="0" smtClean="0"/>
              <a:t>Cell.</a:t>
            </a:r>
            <a:endParaRPr lang="en-US" sz="1400" b="1" dirty="0"/>
          </a:p>
          <a:p>
            <a:pPr marL="182880" indent="-182880"/>
            <a:r>
              <a:rPr lang="en-US" sz="1400" b="1" dirty="0" smtClean="0"/>
              <a:t>•  Argon purge system implemented for Li safety, used for the quick argon vent.</a:t>
            </a:r>
          </a:p>
          <a:p>
            <a:pPr marL="182880" indent="-182880"/>
            <a:r>
              <a:rPr lang="en-US" sz="1400" b="1" dirty="0" smtClean="0"/>
              <a:t>•  Expected to be operational in May.  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5410200"/>
            <a:ext cx="4495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365760"/>
            <a:r>
              <a:rPr lang="en-US" sz="1400" b="1" dirty="0" smtClean="0"/>
              <a:t>•  Multiple injection and glow made more uniform  </a:t>
            </a:r>
            <a:r>
              <a:rPr lang="en-US" sz="1400" b="1" dirty="0" err="1" smtClean="0"/>
              <a:t>boronization</a:t>
            </a:r>
            <a:r>
              <a:rPr lang="en-US" sz="1400" b="1" dirty="0" smtClean="0"/>
              <a:t>.</a:t>
            </a:r>
          </a:p>
          <a:p>
            <a:pPr marL="182880" indent="-365760"/>
            <a:r>
              <a:rPr lang="en-US" sz="1400" b="1" dirty="0" smtClean="0"/>
              <a:t>•  System is working very well.  Multiple # of  </a:t>
            </a:r>
            <a:r>
              <a:rPr lang="en-US" sz="1400" b="1" dirty="0" err="1" smtClean="0"/>
              <a:t>boronization</a:t>
            </a:r>
            <a:r>
              <a:rPr lang="en-US" sz="1400" b="1" dirty="0" smtClean="0"/>
              <a:t> including daily ones performed.  Also being used for He glow discharges.</a:t>
            </a:r>
            <a:endParaRPr lang="en-US" sz="1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467600" y="4495800"/>
            <a:ext cx="16002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/>
            <a:r>
              <a:rPr lang="en-US" sz="1400" b="1" dirty="0" smtClean="0"/>
              <a:t>• Granule injector installed on NSTX-U.</a:t>
            </a:r>
          </a:p>
          <a:p>
            <a:pPr marL="182880" indent="-182880"/>
            <a:r>
              <a:rPr lang="en-US" sz="1400" b="1" dirty="0" smtClean="0"/>
              <a:t>• Undergoing commissioning and initial injection during the next plasma operation.</a:t>
            </a:r>
            <a:endParaRPr lang="en-US" sz="1400" b="1" dirty="0"/>
          </a:p>
          <a:p>
            <a:pPr marL="182880" indent="-182880"/>
            <a:r>
              <a:rPr lang="en-US" sz="1400" b="1" dirty="0"/>
              <a:t> </a:t>
            </a:r>
          </a:p>
          <a:p>
            <a:pPr marL="182880" indent="-182880"/>
            <a:endParaRPr lang="en-US" sz="1400" b="1" dirty="0"/>
          </a:p>
        </p:txBody>
      </p:sp>
      <p:sp>
        <p:nvSpPr>
          <p:cNvPr id="28" name="Slide Number Placeholder 3"/>
          <p:cNvSpPr txBox="1">
            <a:spLocks/>
          </p:cNvSpPr>
          <p:nvPr/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8AFD17-9088-4C77-B107-6A6359279C2A}" type="slidenum">
              <a:rPr lang="en-US" sz="1400" smtClean="0">
                <a:latin typeface="Times" charset="0"/>
              </a:rPr>
              <a:pPr algn="r"/>
              <a:t>11</a:t>
            </a:fld>
            <a:endParaRPr lang="en-US" sz="14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6991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49866"/>
            <a:ext cx="4495799" cy="5462694"/>
          </a:xfrm>
        </p:spPr>
        <p:txBody>
          <a:bodyPr>
            <a:normAutofit/>
          </a:bodyPr>
          <a:lstStyle/>
          <a:p>
            <a:pPr>
              <a:lnSpc>
                <a:spcPts val="19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1" dirty="0" smtClean="0"/>
              <a:t>Successful FDR held in </a:t>
            </a:r>
            <a:br>
              <a:rPr lang="en-US" sz="2000" b="1" dirty="0" smtClean="0"/>
            </a:br>
            <a:r>
              <a:rPr lang="en-US" sz="2000" b="1" dirty="0" smtClean="0"/>
              <a:t>February</a:t>
            </a:r>
          </a:p>
          <a:p>
            <a:pPr lvl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dirty="0" smtClean="0"/>
              <a:t>82% of raw materials on-site</a:t>
            </a:r>
          </a:p>
          <a:p>
            <a:pPr lvl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dirty="0" smtClean="0"/>
              <a:t>Fabrication contract placed</a:t>
            </a:r>
          </a:p>
          <a:p>
            <a:pPr lvl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dirty="0" smtClean="0"/>
              <a:t>Schedule to be delivered in September in time for the installation in NSTX-U.</a:t>
            </a:r>
          </a:p>
          <a:p>
            <a:pPr lvl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endParaRPr lang="en-US" sz="800" b="1" dirty="0" smtClean="0"/>
          </a:p>
          <a:p>
            <a:pPr>
              <a:lnSpc>
                <a:spcPts val="19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1" dirty="0" smtClean="0"/>
              <a:t>Final design rated to 10 MW/m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for 1s heat flux for 1000s of cycles</a:t>
            </a:r>
          </a:p>
          <a:p>
            <a:pPr lvl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endParaRPr lang="en-US" sz="1600" b="1" dirty="0" smtClean="0"/>
          </a:p>
          <a:p>
            <a:pPr lvl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endParaRPr lang="en-US" sz="1600" b="1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254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3200" i="0" dirty="0" smtClean="0"/>
              <a:t>High</a:t>
            </a:r>
            <a:r>
              <a:rPr lang="en-US" sz="3200" i="0" dirty="0"/>
              <a:t>-Z Tile </a:t>
            </a:r>
            <a:r>
              <a:rPr lang="en-US" sz="3200" i="0" dirty="0" smtClean="0"/>
              <a:t>to be installed </a:t>
            </a:r>
            <a:r>
              <a:rPr lang="en-US" sz="3200" dirty="0" smtClean="0"/>
              <a:t>for FY 2017 run</a:t>
            </a:r>
            <a:endParaRPr lang="en-US" sz="2800" i="0" dirty="0" smtClean="0"/>
          </a:p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Design to replace a row of the graphite tiles in lower outer </a:t>
            </a:r>
            <a:r>
              <a:rPr lang="en-US" sz="2400" dirty="0" err="1" smtClean="0">
                <a:solidFill>
                  <a:srgbClr val="FF0000"/>
                </a:solidFill>
              </a:rPr>
              <a:t>divertor</a:t>
            </a:r>
            <a:endParaRPr lang="en-US" sz="2400" i="0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4" t="6286" r="19375" b="13065"/>
          <a:stretch/>
        </p:blipFill>
        <p:spPr>
          <a:xfrm>
            <a:off x="4622249" y="4384039"/>
            <a:ext cx="2235751" cy="2128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4" t="13208" r="16514" b="12169"/>
          <a:stretch/>
        </p:blipFill>
        <p:spPr>
          <a:xfrm>
            <a:off x="6612676" y="4384040"/>
            <a:ext cx="2471673" cy="21285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48200" y="4267200"/>
            <a:ext cx="19812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Surface heat flux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7912" y="4267200"/>
            <a:ext cx="19812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Temperature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2" name="Slide Number Placeholder 3"/>
          <p:cNvSpPr txBox="1">
            <a:spLocks/>
          </p:cNvSpPr>
          <p:nvPr/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8AFD17-9088-4C77-B107-6A6359279C2A}" type="slidenum">
              <a:rPr lang="en-US" sz="1400" smtClean="0">
                <a:latin typeface="Times" charset="0"/>
              </a:rPr>
              <a:pPr algn="r"/>
              <a:t>12</a:t>
            </a:fld>
            <a:endParaRPr lang="en-US" sz="1400" dirty="0">
              <a:latin typeface="Times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8" t="23232" r="24327" b="16000"/>
          <a:stretch>
            <a:fillRect/>
          </a:stretch>
        </p:blipFill>
        <p:spPr bwMode="auto">
          <a:xfrm>
            <a:off x="4546050" y="1066799"/>
            <a:ext cx="4538300" cy="304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t="18910" r="16666" b="12981"/>
          <a:stretch>
            <a:fillRect/>
          </a:stretch>
        </p:blipFill>
        <p:spPr bwMode="auto">
          <a:xfrm>
            <a:off x="4362526" y="1031492"/>
            <a:ext cx="2190674" cy="155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4191000" y="871008"/>
            <a:ext cx="2421676" cy="19483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315200" y="2438400"/>
            <a:ext cx="601326" cy="57679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18" idx="7"/>
            <a:endCxn id="7" idx="7"/>
          </p:cNvCxnSpPr>
          <p:nvPr/>
        </p:nvCxnSpPr>
        <p:spPr>
          <a:xfrm flipH="1" flipV="1">
            <a:off x="6258030" y="1156343"/>
            <a:ext cx="1570434" cy="13665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8" idx="3"/>
            <a:endCxn id="7" idx="4"/>
          </p:cNvCxnSpPr>
          <p:nvPr/>
        </p:nvCxnSpPr>
        <p:spPr>
          <a:xfrm flipH="1" flipV="1">
            <a:off x="5401838" y="2819400"/>
            <a:ext cx="2001424" cy="1113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4572000"/>
            <a:ext cx="1739900" cy="1971887"/>
          </a:xfrm>
          <a:prstGeom prst="rect">
            <a:avLst/>
          </a:prstGeom>
        </p:spPr>
      </p:pic>
      <p:sp>
        <p:nvSpPr>
          <p:cNvPr id="20" name="Content Placeholder 2"/>
          <p:cNvSpPr txBox="1">
            <a:spLocks/>
          </p:cNvSpPr>
          <p:nvPr/>
        </p:nvSpPr>
        <p:spPr>
          <a:xfrm>
            <a:off x="76200" y="3962400"/>
            <a:ext cx="4572000" cy="205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dirty="0" smtClean="0"/>
              <a:t>Installation flexibility introduced to accommodate “as built” vessel tolerances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6200" y="4724400"/>
            <a:ext cx="28194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dirty="0" smtClean="0"/>
              <a:t>Edge and access-way chamfers introduced to reduce heat-flux peaking</a:t>
            </a:r>
          </a:p>
          <a:p>
            <a:pPr lvl="3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endParaRPr lang="en-US" sz="1000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28600" y="5638800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Test cut from one of the  </a:t>
            </a:r>
            <a:r>
              <a:rPr lang="en-US" b="1" dirty="0" err="1"/>
              <a:t>castellations</a:t>
            </a:r>
            <a:r>
              <a:rPr lang="en-US" b="1" dirty="0"/>
              <a:t> performed</a:t>
            </a:r>
          </a:p>
          <a:p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667000" y="5638800"/>
            <a:ext cx="12954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08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5105400" cy="5410200"/>
          </a:xfrm>
        </p:spPr>
        <p:txBody>
          <a:bodyPr>
            <a:normAutofit/>
          </a:bodyPr>
          <a:lstStyle/>
          <a:p>
            <a:pPr>
              <a:lnSpc>
                <a:spcPts val="1975"/>
              </a:lnSpc>
              <a:spcAft>
                <a:spcPts val="900"/>
              </a:spcAft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Physics design completed in collaboration with ORNL.</a:t>
            </a:r>
          </a:p>
          <a:p>
            <a:pPr lvl="1">
              <a:lnSpc>
                <a:spcPts val="1975"/>
              </a:lnSpc>
              <a:spcAft>
                <a:spcPts val="900"/>
              </a:spcAft>
            </a:pPr>
            <a:r>
              <a:rPr lang="en-US" sz="1800" dirty="0">
                <a:latin typeface="Arial" charset="0"/>
                <a:ea typeface="ＭＳ Ｐゴシック" charset="0"/>
              </a:rPr>
              <a:t>Defined the geometry, plenum sizes, ability to pump various geometries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.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>
              <a:lnSpc>
                <a:spcPts val="1975"/>
              </a:lnSpc>
              <a:spcAft>
                <a:spcPts val="900"/>
              </a:spcAft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Conceptual design process has been initiated:</a:t>
            </a:r>
          </a:p>
          <a:p>
            <a:pPr lvl="1">
              <a:lnSpc>
                <a:spcPts val="1975"/>
              </a:lnSpc>
              <a:spcAft>
                <a:spcPts val="900"/>
              </a:spcAft>
            </a:pPr>
            <a:r>
              <a:rPr lang="en-US" sz="1800" dirty="0">
                <a:latin typeface="Arial" charset="0"/>
                <a:ea typeface="ＭＳ Ｐゴシック" charset="0"/>
              </a:rPr>
              <a:t>Draft GRD has been formulated.</a:t>
            </a:r>
          </a:p>
          <a:p>
            <a:pPr lvl="1">
              <a:lnSpc>
                <a:spcPts val="1975"/>
              </a:lnSpc>
              <a:spcAft>
                <a:spcPts val="900"/>
              </a:spcAft>
            </a:pPr>
            <a:r>
              <a:rPr lang="en-US" sz="1800" dirty="0">
                <a:latin typeface="Arial" charset="0"/>
                <a:ea typeface="ＭＳ Ｐゴシック" charset="0"/>
              </a:rPr>
              <a:t>Initial designer sketches of in-vessel implementation completed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.</a:t>
            </a:r>
          </a:p>
          <a:p>
            <a:pPr lvl="1">
              <a:lnSpc>
                <a:spcPts val="1975"/>
              </a:lnSpc>
              <a:spcAft>
                <a:spcPts val="900"/>
              </a:spcAft>
            </a:pPr>
            <a:r>
              <a:rPr lang="en-US" sz="1800" dirty="0" smtClean="0">
                <a:latin typeface="Arial" charset="0"/>
                <a:ea typeface="ＭＳ Ｐゴシック" charset="0"/>
              </a:rPr>
              <a:t>Two types of PFCs being investigated.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 lvl="1">
              <a:lnSpc>
                <a:spcPts val="1975"/>
              </a:lnSpc>
              <a:spcAft>
                <a:spcPts val="900"/>
              </a:spcAft>
            </a:pPr>
            <a:r>
              <a:rPr lang="en-US" sz="1800" dirty="0" smtClean="0">
                <a:latin typeface="Arial" charset="0"/>
                <a:ea typeface="ＭＳ Ｐゴシック" charset="0"/>
              </a:rPr>
              <a:t>CHI/lower bullnose section may be pursued as separate job as it may be enhanced for high Z and flowing Li in the future.</a:t>
            </a:r>
            <a:endParaRPr lang="en-US" sz="1800" dirty="0">
              <a:latin typeface="Arial" charset="0"/>
              <a:ea typeface="ＭＳ Ｐゴシック" charset="0"/>
            </a:endParaRPr>
          </a:p>
          <a:p>
            <a:pPr lvl="1">
              <a:lnSpc>
                <a:spcPts val="1975"/>
              </a:lnSpc>
              <a:spcAft>
                <a:spcPts val="900"/>
              </a:spcAft>
            </a:pPr>
            <a:r>
              <a:rPr lang="en-US" sz="1800" dirty="0">
                <a:latin typeface="Arial" charset="0"/>
                <a:ea typeface="ＭＳ Ｐゴシック" charset="0"/>
              </a:rPr>
              <a:t>Goal is to to have the system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ready </a:t>
            </a:r>
            <a:r>
              <a:rPr lang="en-US" sz="1800" dirty="0">
                <a:latin typeface="Arial" charset="0"/>
                <a:ea typeface="ＭＳ Ｐゴシック" charset="0"/>
              </a:rPr>
              <a:t>for </a:t>
            </a:r>
            <a:r>
              <a:rPr lang="en-US" sz="1800" dirty="0" smtClean="0">
                <a:latin typeface="Arial" charset="0"/>
                <a:ea typeface="ＭＳ Ｐゴシック" charset="0"/>
              </a:rPr>
              <a:t>installation in the 2018-2019 outage under </a:t>
            </a:r>
            <a:r>
              <a:rPr lang="en-US" sz="1800" dirty="0">
                <a:latin typeface="Arial" charset="0"/>
                <a:ea typeface="ＭＳ Ｐゴシック" charset="0"/>
              </a:rPr>
              <a:t>base funding.</a:t>
            </a:r>
          </a:p>
        </p:txBody>
      </p:sp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66800"/>
            <a:ext cx="33274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Oval 9"/>
          <p:cNvSpPr>
            <a:spLocks noChangeArrowheads="1"/>
          </p:cNvSpPr>
          <p:nvPr/>
        </p:nvSpPr>
        <p:spPr bwMode="auto">
          <a:xfrm>
            <a:off x="7848600" y="1676400"/>
            <a:ext cx="533400" cy="304800"/>
          </a:xfrm>
          <a:prstGeom prst="ellips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2" name="TextBox 10"/>
          <p:cNvSpPr txBox="1">
            <a:spLocks noChangeArrowheads="1"/>
          </p:cNvSpPr>
          <p:nvPr/>
        </p:nvSpPr>
        <p:spPr bwMode="auto">
          <a:xfrm>
            <a:off x="8382000" y="2705100"/>
            <a:ext cx="91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b="0" i="0"/>
              <a:t>Need 0.8 mTorr or better</a:t>
            </a:r>
          </a:p>
        </p:txBody>
      </p:sp>
      <p:cxnSp>
        <p:nvCxnSpPr>
          <p:cNvPr id="37893" name="Straight Arrow Connector 12"/>
          <p:cNvCxnSpPr>
            <a:cxnSpLocks noChangeShapeType="1"/>
          </p:cNvCxnSpPr>
          <p:nvPr/>
        </p:nvCxnSpPr>
        <p:spPr bwMode="auto">
          <a:xfrm flipH="1" flipV="1">
            <a:off x="8229600" y="1828800"/>
            <a:ext cx="304800" cy="7112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894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2875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400" i="0" dirty="0" smtClean="0">
                <a:solidFill>
                  <a:srgbClr val="0000FF"/>
                </a:solidFill>
                <a:latin typeface="Arial" charset="0"/>
              </a:rPr>
              <a:t>Lower </a:t>
            </a:r>
            <a:r>
              <a:rPr lang="en-US" sz="2400" i="0" dirty="0" err="1" smtClean="0">
                <a:solidFill>
                  <a:srgbClr val="0000FF"/>
                </a:solidFill>
                <a:latin typeface="Arial" charset="0"/>
              </a:rPr>
              <a:t>Divertor</a:t>
            </a:r>
            <a:r>
              <a:rPr lang="en-US" sz="2400" i="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i="0" dirty="0" err="1" smtClean="0">
                <a:solidFill>
                  <a:srgbClr val="0000FF"/>
                </a:solidFill>
                <a:latin typeface="Arial" charset="0"/>
              </a:rPr>
              <a:t>Cryo</a:t>
            </a:r>
            <a:r>
              <a:rPr lang="en-US" sz="2400" i="0" dirty="0">
                <a:solidFill>
                  <a:srgbClr val="0000FF"/>
                </a:solidFill>
                <a:latin typeface="Arial" charset="0"/>
              </a:rPr>
              <a:t>-pump </a:t>
            </a:r>
            <a:r>
              <a:rPr lang="en-US" sz="2400" i="0" dirty="0" smtClean="0">
                <a:solidFill>
                  <a:srgbClr val="0000FF"/>
                </a:solidFill>
                <a:latin typeface="Arial" charset="0"/>
              </a:rPr>
              <a:t>to </a:t>
            </a:r>
            <a:r>
              <a:rPr lang="en-US" sz="2400" i="0" dirty="0">
                <a:solidFill>
                  <a:srgbClr val="0000FF"/>
                </a:solidFill>
                <a:latin typeface="Arial" charset="0"/>
              </a:rPr>
              <a:t>Provide Pumping over a Wide Range of </a:t>
            </a:r>
            <a:r>
              <a:rPr lang="en-US" sz="2400" i="0" dirty="0" err="1">
                <a:solidFill>
                  <a:srgbClr val="0000FF"/>
                </a:solidFill>
                <a:latin typeface="Arial" charset="0"/>
              </a:rPr>
              <a:t>Divertor</a:t>
            </a:r>
            <a:r>
              <a:rPr lang="en-US" sz="2400" i="0" dirty="0">
                <a:solidFill>
                  <a:srgbClr val="0000FF"/>
                </a:solidFill>
                <a:latin typeface="Arial" charset="0"/>
              </a:rPr>
              <a:t> Geometries and Core </a:t>
            </a:r>
            <a:r>
              <a:rPr lang="en-US" sz="2400" i="0" dirty="0" smtClean="0">
                <a:solidFill>
                  <a:srgbClr val="0000FF"/>
                </a:solidFill>
                <a:latin typeface="Arial" charset="0"/>
              </a:rPr>
              <a:t>Densities</a:t>
            </a:r>
            <a:endParaRPr lang="en-US" sz="2400" i="0" dirty="0">
              <a:solidFill>
                <a:srgbClr val="0000FF"/>
              </a:solidFill>
              <a:latin typeface="Helvetica Neue" charset="0"/>
            </a:endParaRP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8AFD17-9088-4C77-B107-6A6359279C2A}" type="slidenum">
              <a:rPr lang="en-US" sz="1400" smtClean="0">
                <a:latin typeface="Times" charset="0"/>
              </a:rPr>
              <a:pPr algn="r"/>
              <a:t>13</a:t>
            </a:fld>
            <a:endParaRPr lang="en-US" sz="1400" dirty="0">
              <a:latin typeface="Times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679462" y="3620933"/>
            <a:ext cx="3538342" cy="387006"/>
          </a:xfrm>
        </p:spPr>
        <p:txBody>
          <a:bodyPr>
            <a:normAutofit/>
          </a:bodyPr>
          <a:lstStyle/>
          <a:p>
            <a:pPr marL="457200" lvl="1" indent="0">
              <a:buNone/>
              <a:defRPr/>
            </a:pPr>
            <a:endParaRPr lang="en-US" sz="1800" dirty="0" smtClean="0">
              <a:ea typeface="ＭＳ Ｐゴシック" charset="-128"/>
            </a:endParaRPr>
          </a:p>
          <a:p>
            <a:pPr>
              <a:defRPr/>
            </a:pPr>
            <a:endParaRPr lang="en-US" sz="2000" dirty="0" smtClean="0">
              <a:ea typeface="ＭＳ Ｐゴシック" charset="-128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607322" y="3886200"/>
            <a:ext cx="1326878" cy="1603329"/>
            <a:chOff x="3039374" y="1458710"/>
            <a:chExt cx="1828800" cy="2209826"/>
          </a:xfrm>
        </p:grpSpPr>
        <p:grpSp>
          <p:nvGrpSpPr>
            <p:cNvPr id="13" name="Group 12"/>
            <p:cNvGrpSpPr/>
            <p:nvPr/>
          </p:nvGrpSpPr>
          <p:grpSpPr>
            <a:xfrm>
              <a:off x="3039374" y="1458710"/>
              <a:ext cx="1828800" cy="2170331"/>
              <a:chOff x="3039374" y="1458710"/>
              <a:chExt cx="1828800" cy="2170331"/>
            </a:xfrm>
          </p:grpSpPr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9374" y="2325535"/>
                <a:ext cx="1828800" cy="13035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6" name="Straight Arrow Connector 15"/>
              <p:cNvCxnSpPr>
                <a:stCxn id="18" idx="2"/>
              </p:cNvCxnSpPr>
              <p:nvPr/>
            </p:nvCxnSpPr>
            <p:spPr>
              <a:xfrm flipH="1">
                <a:off x="3526447" y="2179850"/>
                <a:ext cx="381356" cy="82421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18" idx="2"/>
              </p:cNvCxnSpPr>
              <p:nvPr/>
            </p:nvCxnSpPr>
            <p:spPr>
              <a:xfrm>
                <a:off x="3907803" y="2179850"/>
                <a:ext cx="269287" cy="19332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3526447" y="1458710"/>
                <a:ext cx="762711" cy="7211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350C</a:t>
                </a:r>
              </a:p>
              <a:p>
                <a:r>
                  <a:rPr lang="en-US" sz="1400" dirty="0" smtClean="0"/>
                  <a:t>bake</a:t>
                </a:r>
                <a:endParaRPr lang="en-US" sz="1400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396311" y="3244335"/>
              <a:ext cx="424038" cy="424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91400" y="3886200"/>
            <a:ext cx="1492738" cy="1603329"/>
            <a:chOff x="4876800" y="1458709"/>
            <a:chExt cx="2057400" cy="2209825"/>
          </a:xfrm>
        </p:grpSpPr>
        <p:grpSp>
          <p:nvGrpSpPr>
            <p:cNvPr id="20" name="Group 19"/>
            <p:cNvGrpSpPr/>
            <p:nvPr/>
          </p:nvGrpSpPr>
          <p:grpSpPr>
            <a:xfrm>
              <a:off x="4876800" y="1458709"/>
              <a:ext cx="2057400" cy="2170332"/>
              <a:chOff x="4876800" y="1458709"/>
              <a:chExt cx="2057400" cy="2170332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5105400" y="2325535"/>
                <a:ext cx="1828800" cy="1303506"/>
                <a:chOff x="4572000" y="1333355"/>
                <a:chExt cx="1828800" cy="1303506"/>
              </a:xfrm>
            </p:grpSpPr>
            <p:pic>
              <p:nvPicPr>
                <p:cNvPr id="27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0" y="1333355"/>
                  <a:ext cx="1828800" cy="13035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8" name="Rectangle 27"/>
                <p:cNvSpPr/>
                <p:nvPr/>
              </p:nvSpPr>
              <p:spPr>
                <a:xfrm rot="5400000">
                  <a:off x="5316144" y="1832599"/>
                  <a:ext cx="86967" cy="7937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5791200" y="1380996"/>
                  <a:ext cx="463550" cy="71502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 rot="18938613">
                  <a:off x="5321932" y="1696687"/>
                  <a:ext cx="277937" cy="6741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 rot="18938613">
                  <a:off x="5538185" y="1480664"/>
                  <a:ext cx="277937" cy="67411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  <p:cxnSp>
            <p:nvCxnSpPr>
              <p:cNvPr id="23" name="Straight Arrow Connector 22"/>
              <p:cNvCxnSpPr>
                <a:stCxn id="25" idx="2"/>
              </p:cNvCxnSpPr>
              <p:nvPr/>
            </p:nvCxnSpPr>
            <p:spPr>
              <a:xfrm>
                <a:off x="5258156" y="2179850"/>
                <a:ext cx="228245" cy="8838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5651322" y="1458709"/>
                <a:ext cx="986117" cy="7211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dirty="0" smtClean="0"/>
                  <a:t>Passive</a:t>
                </a:r>
              </a:p>
              <a:p>
                <a:pPr algn="ctr"/>
                <a:r>
                  <a:rPr lang="en-US" sz="1400" dirty="0" smtClean="0"/>
                  <a:t>bake</a:t>
                </a:r>
                <a:endParaRPr lang="en-US" sz="14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876800" y="1458710"/>
                <a:ext cx="762711" cy="7211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350C</a:t>
                </a:r>
              </a:p>
              <a:p>
                <a:r>
                  <a:rPr lang="en-US" sz="1400" dirty="0" smtClean="0"/>
                  <a:t>bake</a:t>
                </a:r>
                <a:endParaRPr lang="en-US" sz="1400" dirty="0"/>
              </a:p>
            </p:txBody>
          </p:sp>
          <p:cxnSp>
            <p:nvCxnSpPr>
              <p:cNvPr id="26" name="Straight Arrow Connector 25"/>
              <p:cNvCxnSpPr>
                <a:stCxn id="24" idx="2"/>
              </p:cNvCxnSpPr>
              <p:nvPr/>
            </p:nvCxnSpPr>
            <p:spPr>
              <a:xfrm>
                <a:off x="6144381" y="2179849"/>
                <a:ext cx="82768" cy="2054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6436772" y="3244333"/>
              <a:ext cx="433220" cy="424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 flipV="1">
            <a:off x="5562600" y="5105400"/>
            <a:ext cx="285812" cy="6960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876800" y="5943600"/>
            <a:ext cx="908946" cy="39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 smtClean="0">
                <a:solidFill>
                  <a:srgbClr val="FF0000"/>
                </a:solidFill>
              </a:rPr>
              <a:t>CHI/ lower bullnose</a:t>
            </a:r>
          </a:p>
        </p:txBody>
      </p:sp>
      <p:cxnSp>
        <p:nvCxnSpPr>
          <p:cNvPr id="34" name="Straight Arrow Connector 33"/>
          <p:cNvCxnSpPr>
            <a:stCxn id="36" idx="0"/>
          </p:cNvCxnSpPr>
          <p:nvPr/>
        </p:nvCxnSpPr>
        <p:spPr>
          <a:xfrm flipV="1">
            <a:off x="6185287" y="4800600"/>
            <a:ext cx="63113" cy="1066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7" idx="0"/>
          </p:cNvCxnSpPr>
          <p:nvPr/>
        </p:nvCxnSpPr>
        <p:spPr>
          <a:xfrm flipH="1" flipV="1">
            <a:off x="6705600" y="4572000"/>
            <a:ext cx="267877" cy="14012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791200" y="5867400"/>
            <a:ext cx="788173" cy="68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 smtClean="0">
                <a:solidFill>
                  <a:srgbClr val="FF0000"/>
                </a:solidFill>
              </a:rPr>
              <a:t>Baffle diagonal / upper bullnose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486263" y="5973205"/>
            <a:ext cx="974427" cy="541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 smtClean="0">
                <a:solidFill>
                  <a:srgbClr val="FF0000"/>
                </a:solidFill>
              </a:rPr>
              <a:t>Baffle top / horizontal</a:t>
            </a:r>
          </a:p>
          <a:p>
            <a:pPr algn="ctr">
              <a:lnSpc>
                <a:spcPct val="80000"/>
              </a:lnSpc>
            </a:pPr>
            <a:r>
              <a:rPr lang="en-US" sz="1200" dirty="0" smtClean="0">
                <a:solidFill>
                  <a:srgbClr val="FF0000"/>
                </a:solidFill>
              </a:rPr>
              <a:t>tiles</a:t>
            </a:r>
            <a:endParaRPr lang="en-US" sz="1200" dirty="0">
              <a:solidFill>
                <a:srgbClr val="FF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410373" y="5460441"/>
            <a:ext cx="1657427" cy="1092759"/>
            <a:chOff x="340470" y="1661969"/>
            <a:chExt cx="2097930" cy="1383187"/>
          </a:xfrm>
        </p:grpSpPr>
        <p:sp>
          <p:nvSpPr>
            <p:cNvPr id="42" name="TextBox 41"/>
            <p:cNvSpPr txBox="1"/>
            <p:nvPr/>
          </p:nvSpPr>
          <p:spPr>
            <a:xfrm>
              <a:off x="340470" y="2318264"/>
              <a:ext cx="1470501" cy="334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High-Z, high q</a:t>
              </a:r>
              <a:r>
                <a:rPr lang="en-US" sz="1200" b="1" baseline="-25000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</a:t>
              </a:r>
              <a:endParaRPr lang="en-US" sz="1200" b="1" baseline="-25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889062" y="2435373"/>
              <a:ext cx="549338" cy="12719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888225" y="2076093"/>
              <a:ext cx="550175" cy="1192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75991" y="1948934"/>
              <a:ext cx="934981" cy="334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Graphite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871233" y="2835966"/>
              <a:ext cx="567167" cy="11926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80786" y="2710933"/>
              <a:ext cx="1398787" cy="334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High-Z, low q</a:t>
              </a:r>
              <a:r>
                <a:rPr lang="en-US" sz="1200" b="1" baseline="-250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</a:t>
              </a:r>
              <a:endParaRPr lang="en-US" sz="1200" b="1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00383" y="1661969"/>
              <a:ext cx="1089380" cy="334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PFC type:</a:t>
              </a:r>
              <a:endParaRPr lang="en-US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019800" y="3516868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PFC Options for CDR  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010400" y="4800600"/>
            <a:ext cx="417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11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2875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3200" i="0" dirty="0" err="1" smtClean="0">
                <a:solidFill>
                  <a:srgbClr val="0000FF"/>
                </a:solidFill>
                <a:latin typeface="Arial" charset="0"/>
              </a:rPr>
              <a:t>Divertor</a:t>
            </a:r>
            <a:r>
              <a:rPr lang="en-US" sz="3200" i="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200" i="0" dirty="0" err="1" smtClean="0">
                <a:solidFill>
                  <a:srgbClr val="0000FF"/>
                </a:solidFill>
                <a:latin typeface="Arial" charset="0"/>
              </a:rPr>
              <a:t>Cryo</a:t>
            </a:r>
            <a:r>
              <a:rPr lang="en-US" sz="3200" i="0" dirty="0">
                <a:solidFill>
                  <a:srgbClr val="0000FF"/>
                </a:solidFill>
                <a:latin typeface="Arial" charset="0"/>
              </a:rPr>
              <a:t>-pump </a:t>
            </a:r>
            <a:r>
              <a:rPr lang="en-US" sz="3200" i="0" dirty="0" smtClean="0">
                <a:solidFill>
                  <a:srgbClr val="0000FF"/>
                </a:solidFill>
                <a:latin typeface="Arial" charset="0"/>
              </a:rPr>
              <a:t>Design Activities Started</a:t>
            </a:r>
          </a:p>
          <a:p>
            <a:pPr algn="ctr" eaLnBrk="0" hangingPunct="0">
              <a:lnSpc>
                <a:spcPts val="2875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800" i="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Design also includes appropriate PFCs and L-He refrigerator</a:t>
            </a:r>
            <a:endParaRPr lang="en-US" sz="2400" dirty="0">
              <a:solidFill>
                <a:srgbClr val="FF0000"/>
              </a:solidFill>
              <a:latin typeface="Helvetica Neue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19800" y="1002268"/>
            <a:ext cx="3146030" cy="2960132"/>
            <a:chOff x="6019800" y="1002268"/>
            <a:chExt cx="3146030" cy="2960132"/>
          </a:xfrm>
        </p:grpSpPr>
        <p:pic>
          <p:nvPicPr>
            <p:cNvPr id="8" name="Picture 7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96" t="55941" r="10583" b="4486"/>
            <a:stretch/>
          </p:blipFill>
          <p:spPr bwMode="auto">
            <a:xfrm>
              <a:off x="6019800" y="1066799"/>
              <a:ext cx="3146030" cy="28956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" name="Group 1"/>
            <p:cNvGrpSpPr/>
            <p:nvPr/>
          </p:nvGrpSpPr>
          <p:grpSpPr>
            <a:xfrm>
              <a:off x="7620000" y="1002268"/>
              <a:ext cx="1524000" cy="1817132"/>
              <a:chOff x="7620000" y="1002268"/>
              <a:chExt cx="1524000" cy="1817132"/>
            </a:xfrm>
          </p:grpSpPr>
          <p:pic>
            <p:nvPicPr>
              <p:cNvPr id="9" name="Picture 8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" b="48787"/>
              <a:stretch/>
            </p:blipFill>
            <p:spPr bwMode="auto">
              <a:xfrm>
                <a:off x="7696200" y="1066800"/>
                <a:ext cx="1447800" cy="1219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7884106" y="1002268"/>
                <a:ext cx="114446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 smtClean="0">
                    <a:solidFill>
                      <a:schemeClr val="bg1"/>
                    </a:solidFill>
                  </a:rPr>
                  <a:t>Cryo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-ring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>
                <a:off x="7620000" y="2209800"/>
                <a:ext cx="533400" cy="6096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5" name="Picture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962400"/>
            <a:ext cx="3114194" cy="25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6019800" y="617220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>
                <a:solidFill>
                  <a:schemeClr val="bg1"/>
                </a:solidFill>
              </a:rPr>
              <a:t>Transfer line layout</a:t>
            </a:r>
            <a:endParaRPr lang="en-US" i="0" dirty="0">
              <a:solidFill>
                <a:schemeClr val="bg1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23446" y="1219200"/>
            <a:ext cx="5867400" cy="5181600"/>
          </a:xfrm>
        </p:spPr>
        <p:txBody>
          <a:bodyPr>
            <a:noAutofit/>
          </a:bodyPr>
          <a:lstStyle/>
          <a:p>
            <a:pPr>
              <a:lnSpc>
                <a:spcPts val="186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 smtClean="0"/>
              <a:t>Initial in-vessel geometry has been laid out.  MIT will design </a:t>
            </a:r>
            <a:r>
              <a:rPr lang="en-US" sz="2000" dirty="0" err="1" smtClean="0"/>
              <a:t>cryo</a:t>
            </a:r>
            <a:r>
              <a:rPr lang="en-US" sz="2000" dirty="0" smtClean="0"/>
              <a:t>-ring.</a:t>
            </a: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smtClean="0"/>
              <a:t>Pump radius, throat dimensions taken from the modeling.</a:t>
            </a: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smtClean="0"/>
              <a:t>The entire lower outer </a:t>
            </a:r>
            <a:r>
              <a:rPr lang="en-US" sz="1800" dirty="0" err="1" smtClean="0"/>
              <a:t>divertor</a:t>
            </a:r>
            <a:r>
              <a:rPr lang="en-US" sz="1800" dirty="0" smtClean="0"/>
              <a:t> region to be </a:t>
            </a:r>
            <a:r>
              <a:rPr lang="en-US" sz="1800" dirty="0" err="1" smtClean="0"/>
              <a:t>reduild</a:t>
            </a:r>
            <a:r>
              <a:rPr lang="en-US" sz="1800" dirty="0" smtClean="0"/>
              <a:t>.</a:t>
            </a:r>
          </a:p>
          <a:p>
            <a:pPr marL="182880" indent="-457200">
              <a:lnSpc>
                <a:spcPts val="186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 smtClean="0"/>
              <a:t>• </a:t>
            </a:r>
            <a:r>
              <a:rPr lang="en-US" sz="2000" dirty="0" err="1" smtClean="0"/>
              <a:t>Cryo</a:t>
            </a:r>
            <a:r>
              <a:rPr lang="en-US" sz="2000" dirty="0" smtClean="0"/>
              <a:t>-baffle design to be finalized at CDR. </a:t>
            </a:r>
            <a:endParaRPr lang="en-US" sz="1800" dirty="0" smtClean="0"/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/>
              <a:t>D</a:t>
            </a:r>
            <a:r>
              <a:rPr lang="en-US" sz="1800" dirty="0" smtClean="0"/>
              <a:t>iagnostic access and </a:t>
            </a:r>
            <a:r>
              <a:rPr lang="en-US" sz="1800" dirty="0" err="1" smtClean="0"/>
              <a:t>cryo</a:t>
            </a:r>
            <a:r>
              <a:rPr lang="en-US" sz="1800" dirty="0" smtClean="0"/>
              <a:t>-ring maintainability are major design consideration.</a:t>
            </a: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smtClean="0"/>
              <a:t>Two PFC options (Graphite or high Z) are pursued for CDR. </a:t>
            </a:r>
          </a:p>
          <a:p>
            <a:pPr marL="182880" indent="-457200">
              <a:lnSpc>
                <a:spcPts val="186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 smtClean="0"/>
              <a:t>• A 400W liquid He refrigerator considered to reduce NBI operational risk and operational cost savings.</a:t>
            </a: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smtClean="0"/>
              <a:t>A room adjacent to NSTX-U has been identified for energy efficient location with utilities already available.</a:t>
            </a: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smtClean="0"/>
              <a:t>Replaces the outdated TFTR-era L-He refrigerator reducing risks to the NBI operations.</a:t>
            </a: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8AFD17-9088-4C77-B107-6A6359279C2A}" type="slidenum">
              <a:rPr lang="en-US" sz="1400" smtClean="0">
                <a:latin typeface="Times" charset="0"/>
              </a:rPr>
              <a:pPr algn="r"/>
              <a:t>14</a:t>
            </a:fld>
            <a:endParaRPr lang="en-US" sz="14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6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8" descr="tc all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0" y="1066800"/>
            <a:ext cx="5486400" cy="382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9"/>
          <p:cNvSpPr txBox="1">
            <a:spLocks noChangeArrowheads="1"/>
          </p:cNvSpPr>
          <p:nvPr/>
        </p:nvSpPr>
        <p:spPr bwMode="auto">
          <a:xfrm>
            <a:off x="3200400" y="3287713"/>
            <a:ext cx="53975" cy="1825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9942" name="Text Box 10"/>
          <p:cNvSpPr txBox="1">
            <a:spLocks noChangeArrowheads="1"/>
          </p:cNvSpPr>
          <p:nvPr/>
        </p:nvSpPr>
        <p:spPr bwMode="auto">
          <a:xfrm>
            <a:off x="3276600" y="3516313"/>
            <a:ext cx="53975" cy="1825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381000" y="3886200"/>
            <a:ext cx="1371600" cy="738664"/>
          </a:xfrm>
          <a:prstGeom prst="rect">
            <a:avLst/>
          </a:prstGeom>
          <a:solidFill>
            <a:srgbClr val="C6D9F1"/>
          </a:solidFill>
          <a:ln w="9525">
            <a:solidFill>
              <a:srgbClr val="2E2ECB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600" i="0" dirty="0" smtClean="0">
                <a:solidFill>
                  <a:srgbClr val="000000"/>
                </a:solidFill>
                <a:latin typeface="Arial" charset="0"/>
              </a:rPr>
              <a:t>TFTR legacy liqui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d helium refrigerator</a:t>
            </a:r>
            <a:endParaRPr lang="en-US" sz="1600" i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94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800" i="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A </a:t>
            </a:r>
            <a:r>
              <a:rPr lang="en-US" sz="2800" dirty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n</a:t>
            </a:r>
            <a:r>
              <a:rPr lang="en-US" sz="2800" i="0" dirty="0" smtClean="0">
                <a:solidFill>
                  <a:srgbClr val="0000FF"/>
                </a:solidFill>
                <a:latin typeface="Arial" charset="0"/>
                <a:ea typeface="ＭＳ Ｐゴシック" charset="-128"/>
                <a:cs typeface="ＭＳ Ｐゴシック" charset="-128"/>
              </a:rPr>
              <a:t>ew efficient 400 W liquid helium (L-He) refrigerator to minimize down time risk and reduce operating cost</a:t>
            </a:r>
            <a:endParaRPr lang="en-US" sz="2800" i="0" dirty="0">
              <a:solidFill>
                <a:srgbClr val="0000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4876800"/>
            <a:ext cx="5638800" cy="16808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82880" indent="-457200">
              <a:lnSpc>
                <a:spcPts val="1760"/>
              </a:lnSpc>
            </a:pPr>
            <a:r>
              <a:rPr lang="en-US" dirty="0" smtClean="0"/>
              <a:t>• </a:t>
            </a:r>
            <a:r>
              <a:rPr lang="en-US" dirty="0" smtClean="0">
                <a:solidFill>
                  <a:srgbClr val="000000"/>
                </a:solidFill>
              </a:rPr>
              <a:t>36 </a:t>
            </a:r>
            <a:r>
              <a:rPr lang="en-US" dirty="0">
                <a:solidFill>
                  <a:srgbClr val="000000"/>
                </a:solidFill>
              </a:rPr>
              <a:t>years </a:t>
            </a:r>
            <a:r>
              <a:rPr lang="en-US" dirty="0" smtClean="0">
                <a:solidFill>
                  <a:srgbClr val="000000"/>
                </a:solidFill>
              </a:rPr>
              <a:t>old 800 W refrigerator </a:t>
            </a:r>
            <a:r>
              <a:rPr lang="en-US" dirty="0">
                <a:solidFill>
                  <a:srgbClr val="000000"/>
                </a:solidFill>
              </a:rPr>
              <a:t>for NBI #1 and 2 operating at near </a:t>
            </a:r>
            <a:r>
              <a:rPr lang="en-US" dirty="0" smtClean="0">
                <a:solidFill>
                  <a:srgbClr val="000000"/>
                </a:solidFill>
              </a:rPr>
              <a:t>capacity</a:t>
            </a:r>
            <a:r>
              <a:rPr lang="en-US" dirty="0"/>
              <a:t> </a:t>
            </a:r>
            <a:r>
              <a:rPr lang="en-US" dirty="0" smtClean="0"/>
              <a:t>due to </a:t>
            </a:r>
            <a:r>
              <a:rPr lang="en-US" dirty="0"/>
              <a:t>l</a:t>
            </a:r>
            <a:r>
              <a:rPr lang="en-US" dirty="0" smtClean="0"/>
              <a:t>ong piping causes significant heat loss – also quite expensive to operate and maintain.</a:t>
            </a:r>
          </a:p>
          <a:p>
            <a:pPr marL="182880" indent="-457200">
              <a:lnSpc>
                <a:spcPts val="1760"/>
              </a:lnSpc>
            </a:pPr>
            <a:r>
              <a:rPr lang="en-US" dirty="0" smtClean="0"/>
              <a:t>• If a cold box failure occurs, the repair will require reverse engineering</a:t>
            </a:r>
            <a:r>
              <a:rPr lang="en-US" dirty="0"/>
              <a:t> </a:t>
            </a:r>
            <a:r>
              <a:rPr lang="en-US" dirty="0" smtClean="0"/>
              <a:t>and loss of several months will severely impact NSTX-U operations.</a:t>
            </a:r>
            <a:endParaRPr lang="en-US" dirty="0"/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6019800" y="1066800"/>
            <a:ext cx="2209800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2E2ECB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600" i="0" dirty="0" smtClean="0">
                <a:solidFill>
                  <a:srgbClr val="000000"/>
                </a:solidFill>
                <a:latin typeface="Arial" charset="0"/>
              </a:rPr>
              <a:t>Proposed  400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W </a:t>
            </a:r>
            <a:r>
              <a:rPr lang="en-US" sz="1600" i="0" dirty="0" smtClean="0">
                <a:solidFill>
                  <a:srgbClr val="000000"/>
                </a:solidFill>
                <a:latin typeface="Arial" charset="0"/>
              </a:rPr>
              <a:t>L-He 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refrigerator ~ $2.5M </a:t>
            </a:r>
            <a:r>
              <a:rPr lang="en-US" sz="1600" i="0" dirty="0" smtClean="0">
                <a:solidFill>
                  <a:srgbClr val="000000"/>
                </a:solidFill>
                <a:latin typeface="Arial" charset="0"/>
              </a:rPr>
              <a:t> </a:t>
            </a:r>
            <a:endParaRPr lang="en-US" sz="1600" i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0600" y="2819400"/>
            <a:ext cx="2133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500 feet of supply and return </a:t>
            </a:r>
            <a:r>
              <a:rPr lang="en-US" dirty="0" smtClean="0">
                <a:solidFill>
                  <a:schemeClr val="bg1"/>
                </a:solidFill>
              </a:rPr>
              <a:t>piping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743200" y="3276600"/>
            <a:ext cx="4572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791200" y="1722706"/>
            <a:ext cx="3276600" cy="4776949"/>
          </a:xfrm>
          <a:prstGeom prst="rect">
            <a:avLst/>
          </a:prstGeom>
          <a:solidFill>
            <a:srgbClr val="FDEADA"/>
          </a:solidFill>
        </p:spPr>
        <p:txBody>
          <a:bodyPr wrap="square">
            <a:spAutoFit/>
          </a:bodyPr>
          <a:lstStyle/>
          <a:p>
            <a:pPr marL="182880" indent="-457200">
              <a:lnSpc>
                <a:spcPts val="1860"/>
              </a:lnSpc>
              <a:spcAft>
                <a:spcPts val="600"/>
              </a:spcAft>
            </a:pPr>
            <a:r>
              <a:rPr lang="en-US" dirty="0" smtClean="0"/>
              <a:t>• To be located in the </a:t>
            </a:r>
            <a:r>
              <a:rPr lang="en-US" dirty="0"/>
              <a:t>Cryogenics Compressor Room </a:t>
            </a:r>
            <a:r>
              <a:rPr lang="en-US" dirty="0" smtClean="0"/>
              <a:t>near </a:t>
            </a:r>
            <a:r>
              <a:rPr lang="en-US" dirty="0"/>
              <a:t>NSTX-</a:t>
            </a:r>
            <a:r>
              <a:rPr lang="en-US" dirty="0" smtClean="0"/>
              <a:t>U, accommodates all </a:t>
            </a:r>
            <a:r>
              <a:rPr lang="en-US" dirty="0"/>
              <a:t>envisioned loads </a:t>
            </a:r>
            <a:r>
              <a:rPr lang="en-US" dirty="0" smtClean="0"/>
              <a:t>by </a:t>
            </a:r>
            <a:r>
              <a:rPr lang="en-US" dirty="0"/>
              <a:t>benefit of </a:t>
            </a:r>
            <a:r>
              <a:rPr lang="en-US" dirty="0" smtClean="0"/>
              <a:t>greatly reduced </a:t>
            </a:r>
            <a:r>
              <a:rPr lang="en-US" dirty="0"/>
              <a:t>piping and heat </a:t>
            </a:r>
            <a:r>
              <a:rPr lang="en-US" dirty="0" smtClean="0"/>
              <a:t>loss (x 3-4). </a:t>
            </a:r>
          </a:p>
          <a:p>
            <a:pPr marL="182880" indent="-457200">
              <a:lnSpc>
                <a:spcPts val="1860"/>
              </a:lnSpc>
              <a:spcAft>
                <a:spcPts val="600"/>
              </a:spcAft>
            </a:pPr>
            <a:r>
              <a:rPr lang="en-US" dirty="0" smtClean="0"/>
              <a:t>• </a:t>
            </a:r>
            <a:r>
              <a:rPr lang="en-US" dirty="0"/>
              <a:t>The unit would reuse power and space previously used for a </a:t>
            </a:r>
            <a:r>
              <a:rPr lang="en-US" dirty="0" smtClean="0"/>
              <a:t>225 </a:t>
            </a:r>
            <a:r>
              <a:rPr lang="en-US" dirty="0"/>
              <a:t>Watt </a:t>
            </a:r>
            <a:r>
              <a:rPr lang="en-US" dirty="0" smtClean="0"/>
              <a:t>refrigerator with all the utilities and compressors available.</a:t>
            </a:r>
          </a:p>
          <a:p>
            <a:pPr marL="182880" indent="-457200">
              <a:lnSpc>
                <a:spcPts val="1860"/>
              </a:lnSpc>
              <a:spcAft>
                <a:spcPts val="600"/>
              </a:spcAft>
            </a:pPr>
            <a:r>
              <a:rPr lang="en-US" dirty="0" smtClean="0"/>
              <a:t>• Benefit:</a:t>
            </a:r>
          </a:p>
          <a:p>
            <a:pPr marL="468630" lvl="1" indent="-285750">
              <a:lnSpc>
                <a:spcPts val="1860"/>
              </a:lnSpc>
              <a:spcAft>
                <a:spcPts val="600"/>
              </a:spcAft>
              <a:buFontTx/>
              <a:buChar char="-"/>
            </a:pPr>
            <a:r>
              <a:rPr lang="en-US" dirty="0" smtClean="0"/>
              <a:t>Remove down time risk</a:t>
            </a:r>
          </a:p>
          <a:p>
            <a:pPr marL="468630" lvl="1" indent="-285750">
              <a:lnSpc>
                <a:spcPts val="1860"/>
              </a:lnSpc>
              <a:spcAft>
                <a:spcPts val="600"/>
              </a:spcAft>
              <a:buFontTx/>
              <a:buChar char="-"/>
            </a:pPr>
            <a:r>
              <a:rPr lang="en-US" dirty="0" smtClean="0"/>
              <a:t>Increase available L-He for NSTX-U including NBI and </a:t>
            </a:r>
            <a:r>
              <a:rPr lang="en-US" dirty="0" err="1" smtClean="0"/>
              <a:t>Divertor</a:t>
            </a:r>
            <a:r>
              <a:rPr lang="en-US" dirty="0" smtClean="0"/>
              <a:t> </a:t>
            </a:r>
            <a:r>
              <a:rPr lang="en-US" dirty="0" err="1" smtClean="0"/>
              <a:t>Cryo</a:t>
            </a:r>
            <a:r>
              <a:rPr lang="en-US" dirty="0" smtClean="0"/>
              <a:t>-pump.</a:t>
            </a:r>
          </a:p>
          <a:p>
            <a:pPr marL="468630" lvl="1" indent="-285750">
              <a:lnSpc>
                <a:spcPts val="1860"/>
              </a:lnSpc>
              <a:spcAft>
                <a:spcPts val="600"/>
              </a:spcAft>
              <a:buFontTx/>
              <a:buChar char="-"/>
            </a:pPr>
            <a:r>
              <a:rPr lang="en-US" dirty="0" smtClean="0"/>
              <a:t>Reduced operating and maintenance cost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0" y="2514600"/>
            <a:ext cx="960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NSTX-U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38200" y="1752600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Former TFTR Test Cell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0" y="1524000"/>
            <a:ext cx="457200" cy="609600"/>
          </a:xfrm>
          <a:prstGeom prst="rect">
            <a:avLst/>
          </a:prstGeom>
          <a:solidFill>
            <a:srgbClr val="FDEAD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486400" y="1600200"/>
            <a:ext cx="5334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1"/>
          </p:cNvCxnSpPr>
          <p:nvPr/>
        </p:nvCxnSpPr>
        <p:spPr>
          <a:xfrm flipH="1">
            <a:off x="4648200" y="1828800"/>
            <a:ext cx="685800" cy="304800"/>
          </a:xfrm>
          <a:prstGeom prst="straightConnector1">
            <a:avLst/>
          </a:prstGeom>
          <a:ln w="28575" cmpd="sng"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838200" y="4572000"/>
            <a:ext cx="0" cy="38100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>
                <a:latin typeface="Times" charset="0"/>
              </a:rPr>
              <a:pPr algn="r">
                <a:buNone/>
              </a:pPr>
              <a:t>15</a:t>
            </a:fld>
            <a:endParaRPr lang="en-US" sz="1400" b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48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2875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3200" dirty="0">
                <a:solidFill>
                  <a:srgbClr val="0000FF"/>
                </a:solidFill>
                <a:latin typeface="Arial" charset="0"/>
              </a:rPr>
              <a:t>I</a:t>
            </a:r>
            <a:r>
              <a:rPr lang="en-US" sz="3200" i="0" dirty="0" smtClean="0">
                <a:solidFill>
                  <a:srgbClr val="0000FF"/>
                </a:solidFill>
                <a:latin typeface="Arial" charset="0"/>
              </a:rPr>
              <a:t>mplement </a:t>
            </a:r>
            <a:r>
              <a:rPr lang="en-US" sz="3200" i="0" dirty="0" err="1" smtClean="0">
                <a:solidFill>
                  <a:srgbClr val="0000FF"/>
                </a:solidFill>
                <a:latin typeface="Arial" charset="0"/>
              </a:rPr>
              <a:t>Divertor</a:t>
            </a:r>
            <a:r>
              <a:rPr lang="en-US" sz="3200" i="0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200" i="0" dirty="0" err="1" smtClean="0">
                <a:solidFill>
                  <a:srgbClr val="0000FF"/>
                </a:solidFill>
                <a:latin typeface="Arial" charset="0"/>
              </a:rPr>
              <a:t>Cryo</a:t>
            </a:r>
            <a:r>
              <a:rPr lang="en-US" sz="3200" i="0" dirty="0" smtClean="0">
                <a:solidFill>
                  <a:srgbClr val="0000FF"/>
                </a:solidFill>
                <a:latin typeface="Arial" charset="0"/>
              </a:rPr>
              <a:t>-Pump with base funding </a:t>
            </a:r>
          </a:p>
          <a:p>
            <a:pPr algn="ctr" eaLnBrk="0" hangingPunct="0">
              <a:lnSpc>
                <a:spcPts val="2875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400" dirty="0" smtClean="0">
                <a:solidFill>
                  <a:srgbClr val="FF0000"/>
                </a:solidFill>
                <a:latin typeface="Arial" charset="0"/>
              </a:rPr>
              <a:t>Exploring various options to minimize cost for timely completion</a:t>
            </a:r>
            <a:endParaRPr lang="en-US" sz="2400" dirty="0">
              <a:solidFill>
                <a:srgbClr val="FF0000"/>
              </a:solidFill>
              <a:latin typeface="Helvetica Neue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19800" y="6172200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i="0" dirty="0" smtClean="0">
                <a:solidFill>
                  <a:schemeClr val="bg1"/>
                </a:solidFill>
              </a:rPr>
              <a:t>Transfer line layout</a:t>
            </a:r>
            <a:endParaRPr lang="en-US" i="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8AFD17-9088-4C77-B107-6A6359279C2A}" type="slidenum">
              <a:rPr lang="en-US" sz="1400" smtClean="0">
                <a:latin typeface="Times" charset="0"/>
              </a:rPr>
              <a:pPr algn="r"/>
              <a:t>16</a:t>
            </a:fld>
            <a:endParaRPr lang="en-US" sz="1400" dirty="0">
              <a:latin typeface="Times" charset="0"/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5486400" cy="341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ts val="186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000" dirty="0" smtClean="0"/>
              <a:t>Schedule for </a:t>
            </a:r>
            <a:r>
              <a:rPr lang="en-US" sz="2000" dirty="0" err="1" smtClean="0"/>
              <a:t>Cryo</a:t>
            </a:r>
            <a:r>
              <a:rPr lang="en-US" sz="2000" dirty="0" smtClean="0"/>
              <a:t>-pump and PFCs:</a:t>
            </a:r>
            <a:endParaRPr lang="en-US" sz="2000" dirty="0"/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Start formal design collaboration with MIT in Feb 2016.</a:t>
            </a:r>
            <a:endParaRPr lang="en-US" sz="1800" dirty="0">
              <a:solidFill>
                <a:srgbClr val="0000FF"/>
              </a:solidFill>
            </a:endParaRP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dirty="0">
                <a:solidFill>
                  <a:srgbClr val="0000FF"/>
                </a:solidFill>
              </a:rPr>
              <a:t>CDR – planned </a:t>
            </a:r>
            <a:r>
              <a:rPr lang="en-US" sz="1800" dirty="0" smtClean="0">
                <a:solidFill>
                  <a:srgbClr val="0000FF"/>
                </a:solidFill>
              </a:rPr>
              <a:t>in July 2016 with cost and schedule developed</a:t>
            </a:r>
            <a:endParaRPr lang="en-US" sz="1800" dirty="0">
              <a:solidFill>
                <a:srgbClr val="0000FF"/>
              </a:solidFill>
            </a:endParaRP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dirty="0">
                <a:solidFill>
                  <a:srgbClr val="0000FF"/>
                </a:solidFill>
              </a:rPr>
              <a:t>PDR – planned </a:t>
            </a:r>
            <a:r>
              <a:rPr lang="en-US" sz="1800" dirty="0" smtClean="0">
                <a:solidFill>
                  <a:srgbClr val="0000FF"/>
                </a:solidFill>
              </a:rPr>
              <a:t>in </a:t>
            </a:r>
            <a:r>
              <a:rPr lang="en-US" sz="1800" dirty="0">
                <a:solidFill>
                  <a:srgbClr val="0000FF"/>
                </a:solidFill>
              </a:rPr>
              <a:t>Nov. </a:t>
            </a:r>
            <a:r>
              <a:rPr lang="en-US" sz="1800" dirty="0" smtClean="0">
                <a:solidFill>
                  <a:srgbClr val="0000FF"/>
                </a:solidFill>
              </a:rPr>
              <a:t>2016 </a:t>
            </a:r>
            <a:endParaRPr lang="en-US" sz="1800" dirty="0">
              <a:solidFill>
                <a:srgbClr val="0000FF"/>
              </a:solidFill>
            </a:endParaRP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dirty="0">
                <a:solidFill>
                  <a:srgbClr val="0000FF"/>
                </a:solidFill>
              </a:rPr>
              <a:t>FDR – planned </a:t>
            </a:r>
            <a:r>
              <a:rPr lang="en-US" sz="1800" dirty="0" smtClean="0">
                <a:solidFill>
                  <a:srgbClr val="0000FF"/>
                </a:solidFill>
              </a:rPr>
              <a:t>in </a:t>
            </a:r>
            <a:r>
              <a:rPr lang="en-US" sz="1800" dirty="0">
                <a:solidFill>
                  <a:srgbClr val="0000FF"/>
                </a:solidFill>
              </a:rPr>
              <a:t>March 2017</a:t>
            </a: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dirty="0">
                <a:solidFill>
                  <a:srgbClr val="0000FF"/>
                </a:solidFill>
              </a:rPr>
              <a:t>Complete fabrication of in-vessel components – May 2018</a:t>
            </a: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dirty="0">
                <a:solidFill>
                  <a:srgbClr val="0000FF"/>
                </a:solidFill>
              </a:rPr>
              <a:t>Complete installation of in-vessel and ex-vessel components – Feb. </a:t>
            </a:r>
            <a:r>
              <a:rPr lang="en-US" sz="1800" dirty="0" smtClean="0">
                <a:solidFill>
                  <a:srgbClr val="0000FF"/>
                </a:solidFill>
              </a:rPr>
              <a:t>2019</a:t>
            </a:r>
            <a:endParaRPr lang="en-US" sz="1800" dirty="0">
              <a:solidFill>
                <a:srgbClr val="0000FF"/>
              </a:solidFill>
            </a:endParaRPr>
          </a:p>
        </p:txBody>
      </p:sp>
      <p:pic>
        <p:nvPicPr>
          <p:cNvPr id="18" name="Picture 17" descr="C:\Users\sraftopo\Data\NSTX\Cryo-Pumped Diverter\Pictures\jw-cryo-feedthru-concept4b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9" r="11919" b="24812"/>
          <a:stretch/>
        </p:blipFill>
        <p:spPr bwMode="auto">
          <a:xfrm>
            <a:off x="5867400" y="1066800"/>
            <a:ext cx="3097107" cy="2362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C:\Users\sraftopo\Data\NSTX\Cryo-Pumped Diverter\Pictures\jw-lower-divertor-concept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5"/>
          <a:stretch/>
        </p:blipFill>
        <p:spPr bwMode="auto">
          <a:xfrm>
            <a:off x="5867400" y="3581400"/>
            <a:ext cx="3124200" cy="28343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7400" y="3048000"/>
            <a:ext cx="327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Cryogenic vacuum </a:t>
            </a:r>
            <a:r>
              <a:rPr lang="en-US" sz="1400" dirty="0" err="1">
                <a:solidFill>
                  <a:srgbClr val="FFFFFF"/>
                </a:solidFill>
              </a:rPr>
              <a:t>feedthrough</a:t>
            </a:r>
            <a:r>
              <a:rPr lang="en-US" sz="1400" dirty="0">
                <a:solidFill>
                  <a:srgbClr val="FFFFFF"/>
                </a:solidFill>
              </a:rPr>
              <a:t> concept.</a:t>
            </a:r>
          </a:p>
          <a:p>
            <a:r>
              <a:rPr lang="en-US" sz="1400" dirty="0">
                <a:solidFill>
                  <a:srgbClr val="FFFFFF"/>
                </a:solidFill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7400" y="5715000"/>
            <a:ext cx="3124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FFFFFF"/>
                </a:solidFill>
              </a:rPr>
              <a:t>Cryopump</a:t>
            </a:r>
            <a:r>
              <a:rPr lang="en-US" sz="1400" dirty="0">
                <a:solidFill>
                  <a:srgbClr val="FFFFFF"/>
                </a:solidFill>
              </a:rPr>
              <a:t> with </a:t>
            </a:r>
            <a:r>
              <a:rPr lang="en-US" sz="1400" dirty="0" smtClean="0">
                <a:solidFill>
                  <a:srgbClr val="FFFFFF"/>
                </a:solidFill>
              </a:rPr>
              <a:t>redesigned </a:t>
            </a:r>
            <a:r>
              <a:rPr lang="en-US" sz="1400" dirty="0" err="1">
                <a:solidFill>
                  <a:srgbClr val="FFFFFF"/>
                </a:solidFill>
              </a:rPr>
              <a:t>divertor</a:t>
            </a:r>
            <a:r>
              <a:rPr lang="en-US" sz="1400" dirty="0">
                <a:solidFill>
                  <a:srgbClr val="FFFFFF"/>
                </a:solidFill>
              </a:rPr>
              <a:t> support structures</a:t>
            </a:r>
          </a:p>
        </p:txBody>
      </p:sp>
      <p:sp>
        <p:nvSpPr>
          <p:cNvPr id="20" name="Content Placeholder 16"/>
          <p:cNvSpPr>
            <a:spLocks noGrp="1"/>
          </p:cNvSpPr>
          <p:nvPr>
            <p:ph sz="half" idx="1"/>
          </p:nvPr>
        </p:nvSpPr>
        <p:spPr>
          <a:xfrm>
            <a:off x="228600" y="4647756"/>
            <a:ext cx="5486400" cy="1753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ts val="186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2000" dirty="0" smtClean="0"/>
              <a:t>Schedule for L-He refrigerator:</a:t>
            </a:r>
            <a:endParaRPr lang="en-US" sz="2000" dirty="0"/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PDR in June 2016 with external reviewers</a:t>
            </a: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dirty="0">
                <a:solidFill>
                  <a:srgbClr val="0000FF"/>
                </a:solidFill>
              </a:rPr>
              <a:t>S</a:t>
            </a:r>
            <a:r>
              <a:rPr lang="en-US" sz="1800" dirty="0" smtClean="0">
                <a:solidFill>
                  <a:srgbClr val="0000FF"/>
                </a:solidFill>
              </a:rPr>
              <a:t>tart procurement – Sep. 2016.</a:t>
            </a: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Start installation – June 2017</a:t>
            </a:r>
          </a:p>
          <a:p>
            <a:pPr lvl="1">
              <a:lnSpc>
                <a:spcPts val="186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dirty="0" smtClean="0">
                <a:solidFill>
                  <a:srgbClr val="0000FF"/>
                </a:solidFill>
              </a:rPr>
              <a:t>Commission – Oct. 2017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03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7295"/>
          <a:stretch>
            <a:fillRect/>
          </a:stretch>
        </p:blipFill>
        <p:spPr bwMode="auto">
          <a:xfrm>
            <a:off x="0" y="2330450"/>
            <a:ext cx="12954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79" descr="NB2 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660900"/>
            <a:ext cx="143351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81"/>
          <p:cNvSpPr txBox="1">
            <a:spLocks noChangeArrowheads="1"/>
          </p:cNvSpPr>
          <p:nvPr/>
        </p:nvSpPr>
        <p:spPr bwMode="auto">
          <a:xfrm>
            <a:off x="0" y="1905000"/>
            <a:ext cx="1279525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New </a:t>
            </a:r>
          </a:p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center-stack</a:t>
            </a:r>
          </a:p>
        </p:txBody>
      </p:sp>
      <p:sp>
        <p:nvSpPr>
          <p:cNvPr id="25604" name="Text Box 82"/>
          <p:cNvSpPr txBox="1">
            <a:spLocks noChangeArrowheads="1"/>
          </p:cNvSpPr>
          <p:nvPr/>
        </p:nvSpPr>
        <p:spPr bwMode="auto">
          <a:xfrm>
            <a:off x="76200" y="5697538"/>
            <a:ext cx="661988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2nd NBI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5562600" y="1524000"/>
            <a:ext cx="725488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06" name="Oval 19"/>
          <p:cNvSpPr>
            <a:spLocks noChangeArrowheads="1"/>
          </p:cNvSpPr>
          <p:nvPr/>
        </p:nvSpPr>
        <p:spPr bwMode="auto">
          <a:xfrm>
            <a:off x="6167438" y="3700463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07" name="Oval 19"/>
          <p:cNvSpPr>
            <a:spLocks noChangeArrowheads="1"/>
          </p:cNvSpPr>
          <p:nvPr/>
        </p:nvSpPr>
        <p:spPr bwMode="auto">
          <a:xfrm>
            <a:off x="3673475" y="2703512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08" name="Rectangle 20"/>
          <p:cNvSpPr>
            <a:spLocks noChangeArrowheads="1"/>
          </p:cNvSpPr>
          <p:nvPr/>
        </p:nvSpPr>
        <p:spPr bwMode="auto">
          <a:xfrm>
            <a:off x="2941638" y="2587625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Li granule injector</a:t>
            </a:r>
          </a:p>
        </p:txBody>
      </p:sp>
      <p:sp>
        <p:nvSpPr>
          <p:cNvPr id="25609" name="Rectangle 20"/>
          <p:cNvSpPr>
            <a:spLocks noChangeArrowheads="1"/>
          </p:cNvSpPr>
          <p:nvPr/>
        </p:nvSpPr>
        <p:spPr bwMode="auto">
          <a:xfrm>
            <a:off x="5608638" y="2374900"/>
            <a:ext cx="9144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High-Z   PFC diagnostics</a:t>
            </a:r>
          </a:p>
        </p:txBody>
      </p:sp>
      <p:sp>
        <p:nvSpPr>
          <p:cNvPr id="25610" name="Oval 19"/>
          <p:cNvSpPr>
            <a:spLocks noChangeArrowheads="1"/>
          </p:cNvSpPr>
          <p:nvPr/>
        </p:nvSpPr>
        <p:spPr bwMode="auto">
          <a:xfrm>
            <a:off x="6310313" y="2514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1" name="Oval 19"/>
          <p:cNvSpPr>
            <a:spLocks noChangeArrowheads="1"/>
          </p:cNvSpPr>
          <p:nvPr/>
        </p:nvSpPr>
        <p:spPr bwMode="auto">
          <a:xfrm>
            <a:off x="3648075" y="3825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2" name="Rectangle 20"/>
          <p:cNvSpPr>
            <a:spLocks noChangeArrowheads="1"/>
          </p:cNvSpPr>
          <p:nvPr/>
        </p:nvSpPr>
        <p:spPr bwMode="auto">
          <a:xfrm>
            <a:off x="5608638" y="3459163"/>
            <a:ext cx="1993900" cy="2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100" i="0">
                <a:solidFill>
                  <a:srgbClr val="FF0000"/>
                </a:solidFill>
                <a:cs typeface="Arial" charset="0"/>
              </a:rPr>
              <a:t>Off-midplane 3D coils (NCC)</a:t>
            </a:r>
          </a:p>
        </p:txBody>
      </p:sp>
      <p:sp>
        <p:nvSpPr>
          <p:cNvPr id="25613" name="Oval 19"/>
          <p:cNvSpPr>
            <a:spLocks noChangeArrowheads="1"/>
          </p:cNvSpPr>
          <p:nvPr/>
        </p:nvSpPr>
        <p:spPr bwMode="auto">
          <a:xfrm>
            <a:off x="3581400" y="48133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4" name="Oval 19"/>
          <p:cNvSpPr>
            <a:spLocks noChangeArrowheads="1"/>
          </p:cNvSpPr>
          <p:nvPr/>
        </p:nvSpPr>
        <p:spPr bwMode="auto">
          <a:xfrm>
            <a:off x="3733800" y="62849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5" name="Oval 19"/>
          <p:cNvSpPr>
            <a:spLocks noChangeArrowheads="1"/>
          </p:cNvSpPr>
          <p:nvPr/>
        </p:nvSpPr>
        <p:spPr bwMode="auto">
          <a:xfrm>
            <a:off x="6303963" y="62785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6" name="Rectangle 20"/>
          <p:cNvSpPr>
            <a:spLocks noChangeArrowheads="1"/>
          </p:cNvSpPr>
          <p:nvPr/>
        </p:nvSpPr>
        <p:spPr bwMode="auto">
          <a:xfrm>
            <a:off x="6446838" y="6186488"/>
            <a:ext cx="88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up to 1 MA plasma gun</a:t>
            </a:r>
          </a:p>
        </p:txBody>
      </p:sp>
      <p:sp>
        <p:nvSpPr>
          <p:cNvPr id="25617" name="Rectangle 20"/>
          <p:cNvSpPr>
            <a:spLocks noChangeArrowheads="1"/>
          </p:cNvSpPr>
          <p:nvPr/>
        </p:nvSpPr>
        <p:spPr bwMode="auto">
          <a:xfrm>
            <a:off x="6299200" y="1954213"/>
            <a:ext cx="1282700" cy="36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Lower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divertor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cryo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-pump</a:t>
            </a: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172200" y="207962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9" name="Rectangle 20"/>
          <p:cNvSpPr>
            <a:spLocks noChangeArrowheads="1"/>
          </p:cNvSpPr>
          <p:nvPr/>
        </p:nvSpPr>
        <p:spPr bwMode="auto">
          <a:xfrm>
            <a:off x="2895600" y="6034088"/>
            <a:ext cx="1143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Upgraded CHI for ~0.5MA</a:t>
            </a: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6172200" y="2819400"/>
            <a:ext cx="1438275" cy="34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0000"/>
              </a:lnSpc>
            </a:pPr>
            <a:r>
              <a:rPr lang="en-US" sz="1000" dirty="0">
                <a:solidFill>
                  <a:srgbClr val="FF0000"/>
                </a:solidFill>
              </a:rPr>
              <a:t>Graphite CHI/Lower Bullnose </a:t>
            </a:r>
            <a:endParaRPr lang="en-US" sz="1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5621" name="Oval 19"/>
          <p:cNvSpPr>
            <a:spLocks noChangeArrowheads="1"/>
          </p:cNvSpPr>
          <p:nvPr/>
        </p:nvSpPr>
        <p:spPr bwMode="auto">
          <a:xfrm>
            <a:off x="6340475" y="306387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2" name="Oval 19"/>
          <p:cNvSpPr>
            <a:spLocks noChangeArrowheads="1"/>
          </p:cNvSpPr>
          <p:nvPr/>
        </p:nvSpPr>
        <p:spPr bwMode="auto">
          <a:xfrm>
            <a:off x="6192838" y="52228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3" name="Oval 19"/>
          <p:cNvSpPr>
            <a:spLocks noChangeArrowheads="1"/>
          </p:cNvSpPr>
          <p:nvPr/>
        </p:nvSpPr>
        <p:spPr bwMode="auto">
          <a:xfrm>
            <a:off x="3851275" y="46482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4" name="Oval 19"/>
          <p:cNvSpPr>
            <a:spLocks noChangeArrowheads="1"/>
          </p:cNvSpPr>
          <p:nvPr/>
        </p:nvSpPr>
        <p:spPr bwMode="auto">
          <a:xfrm>
            <a:off x="6167438" y="422751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5" name="Rectangle 20"/>
          <p:cNvSpPr>
            <a:spLocks noChangeArrowheads="1"/>
          </p:cNvSpPr>
          <p:nvPr/>
        </p:nvSpPr>
        <p:spPr bwMode="auto">
          <a:xfrm>
            <a:off x="6303963" y="4211638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DBS, PCI, or other intermediate-k</a:t>
            </a:r>
          </a:p>
        </p:txBody>
      </p:sp>
      <p:sp>
        <p:nvSpPr>
          <p:cNvPr id="25626" name="Oval 19"/>
          <p:cNvSpPr>
            <a:spLocks noChangeArrowheads="1"/>
          </p:cNvSpPr>
          <p:nvPr/>
        </p:nvSpPr>
        <p:spPr bwMode="auto">
          <a:xfrm>
            <a:off x="3819525" y="53863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28" name="Rectangle 20"/>
          <p:cNvSpPr>
            <a:spLocks noChangeArrowheads="1"/>
          </p:cNvSpPr>
          <p:nvPr/>
        </p:nvSpPr>
        <p:spPr bwMode="auto">
          <a:xfrm>
            <a:off x="2971800" y="5345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Snowflake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29" name="TextBox 96"/>
          <p:cNvSpPr txBox="1">
            <a:spLocks noChangeArrowheads="1"/>
          </p:cNvSpPr>
          <p:nvPr/>
        </p:nvSpPr>
        <p:spPr bwMode="auto">
          <a:xfrm>
            <a:off x="1524000" y="1500188"/>
            <a:ext cx="12192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36576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i="0">
                <a:solidFill>
                  <a:srgbClr val="3333CC"/>
                </a:solidFill>
                <a:latin typeface="Arial Narrow" charset="0"/>
              </a:rPr>
              <a:t>Run Weeks:</a:t>
            </a:r>
          </a:p>
        </p:txBody>
      </p:sp>
      <p:sp>
        <p:nvSpPr>
          <p:cNvPr id="25630" name="Rectangle 43"/>
          <p:cNvSpPr>
            <a:spLocks noChangeArrowheads="1"/>
          </p:cNvSpPr>
          <p:nvPr/>
        </p:nvSpPr>
        <p:spPr bwMode="auto">
          <a:xfrm>
            <a:off x="0" y="76200"/>
            <a:ext cx="9144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ts val="2838"/>
              </a:lnSpc>
            </a:pPr>
            <a:r>
              <a:rPr lang="en-US" sz="3200" i="0" dirty="0">
                <a:solidFill>
                  <a:srgbClr val="0000CC"/>
                </a:solidFill>
                <a:ea typeface="MS PGothic" charset="0"/>
                <a:cs typeface="MS PGothic" charset="0"/>
              </a:rPr>
              <a:t>Five Year Facility Enhancement Plan </a:t>
            </a:r>
            <a:r>
              <a:rPr lang="en-US" sz="3200" i="0" dirty="0">
                <a:solidFill>
                  <a:srgbClr val="009973"/>
                </a:solidFill>
                <a:ea typeface="MS PGothic" charset="0"/>
                <a:cs typeface="MS PGothic" charset="0"/>
              </a:rPr>
              <a:t>(green – ongoing)</a:t>
            </a:r>
            <a:endParaRPr lang="en-US" sz="3200" i="0" dirty="0">
              <a:solidFill>
                <a:srgbClr val="FF0000"/>
              </a:solidFill>
              <a:ea typeface="MS PGothic" charset="0"/>
              <a:cs typeface="MS PGothic" charset="0"/>
            </a:endParaRPr>
          </a:p>
          <a:p>
            <a:pPr algn="ctr">
              <a:lnSpc>
                <a:spcPts val="2838"/>
              </a:lnSpc>
            </a:pPr>
            <a:r>
              <a:rPr lang="en-US" sz="2400" dirty="0">
                <a:solidFill>
                  <a:srgbClr val="FF0000"/>
                </a:solidFill>
                <a:ea typeface="MS PGothic" charset="0"/>
                <a:cs typeface="MS PGothic" charset="0"/>
              </a:rPr>
              <a:t>Incremental enables 5 year plan enhancements including NCC, ECH</a:t>
            </a:r>
          </a:p>
        </p:txBody>
      </p:sp>
      <p:sp>
        <p:nvSpPr>
          <p:cNvPr id="126" name="Rectangle 125"/>
          <p:cNvSpPr/>
          <p:nvPr/>
        </p:nvSpPr>
        <p:spPr bwMode="auto">
          <a:xfrm>
            <a:off x="4038600" y="1524000"/>
            <a:ext cx="473075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32" name="Rectangle 20"/>
          <p:cNvSpPr>
            <a:spLocks noChangeArrowheads="1"/>
          </p:cNvSpPr>
          <p:nvPr/>
        </p:nvSpPr>
        <p:spPr bwMode="auto">
          <a:xfrm>
            <a:off x="2819400" y="3581400"/>
            <a:ext cx="9144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MGI disruption mitigation</a:t>
            </a:r>
          </a:p>
        </p:txBody>
      </p:sp>
      <p:sp>
        <p:nvSpPr>
          <p:cNvPr id="25633" name="Rectangle 20"/>
          <p:cNvSpPr>
            <a:spLocks noChangeArrowheads="1"/>
          </p:cNvSpPr>
          <p:nvPr/>
        </p:nvSpPr>
        <p:spPr bwMode="auto">
          <a:xfrm>
            <a:off x="3687763" y="4799013"/>
            <a:ext cx="14779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 coil AE antenna</a:t>
            </a:r>
          </a:p>
        </p:txBody>
      </p:sp>
      <p:sp>
        <p:nvSpPr>
          <p:cNvPr id="25634" name="Rectangle 20"/>
          <p:cNvSpPr>
            <a:spLocks noChangeArrowheads="1"/>
          </p:cNvSpPr>
          <p:nvPr/>
        </p:nvSpPr>
        <p:spPr bwMode="auto">
          <a:xfrm>
            <a:off x="6319838" y="5148263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HHFW limiter upgrade</a:t>
            </a:r>
          </a:p>
        </p:txBody>
      </p:sp>
      <p:sp>
        <p:nvSpPr>
          <p:cNvPr id="25635" name="Rectangle 20"/>
          <p:cNvSpPr>
            <a:spLocks noChangeArrowheads="1"/>
          </p:cNvSpPr>
          <p:nvPr/>
        </p:nvSpPr>
        <p:spPr bwMode="auto">
          <a:xfrm>
            <a:off x="2362200" y="5099050"/>
            <a:ext cx="17986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00CC"/>
                </a:solidFill>
                <a:cs typeface="Arial" charset="0"/>
              </a:rPr>
              <a:t>Establish control of:</a:t>
            </a:r>
          </a:p>
        </p:txBody>
      </p:sp>
      <p:sp>
        <p:nvSpPr>
          <p:cNvPr id="25644" name="Rectangle 20"/>
          <p:cNvSpPr>
            <a:spLocks noChangeArrowheads="1"/>
          </p:cNvSpPr>
          <p:nvPr/>
        </p:nvSpPr>
        <p:spPr bwMode="auto">
          <a:xfrm>
            <a:off x="4052888" y="5127625"/>
            <a:ext cx="7334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defRPr/>
            </a:pPr>
            <a:r>
              <a:rPr lang="en-US" sz="1000" i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Rotation</a:t>
            </a:r>
          </a:p>
        </p:txBody>
      </p:sp>
      <p:sp>
        <p:nvSpPr>
          <p:cNvPr id="25638" name="Rectangle 20"/>
          <p:cNvSpPr>
            <a:spLocks noChangeArrowheads="1"/>
          </p:cNvSpPr>
          <p:nvPr/>
        </p:nvSpPr>
        <p:spPr bwMode="auto">
          <a:xfrm>
            <a:off x="3886200" y="4419600"/>
            <a:ext cx="838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High </a:t>
            </a:r>
            <a:r>
              <a:rPr lang="en-US" sz="1000" i="0" dirty="0" err="1">
                <a:solidFill>
                  <a:srgbClr val="009973"/>
                </a:solidFill>
                <a:cs typeface="Arial" charset="0"/>
              </a:rPr>
              <a:t>k</a:t>
            </a:r>
            <a:r>
              <a:rPr lang="en-US" sz="1000" i="0" baseline="-25000" dirty="0" err="1">
                <a:solidFill>
                  <a:srgbClr val="009973"/>
                </a:solidFill>
                <a:latin typeface="Symbol" charset="0"/>
                <a:cs typeface="Arial" charset="0"/>
              </a:rPr>
              <a:t>q</a:t>
            </a:r>
            <a:endParaRPr lang="en-US" sz="1000" i="0" baseline="-25000" dirty="0">
              <a:solidFill>
                <a:srgbClr val="009973"/>
              </a:solidFill>
              <a:latin typeface="Symbol" charset="0"/>
              <a:cs typeface="Arial" charset="0"/>
            </a:endParaRPr>
          </a:p>
        </p:txBody>
      </p:sp>
      <p:sp>
        <p:nvSpPr>
          <p:cNvPr id="25639" name="Oval 19"/>
          <p:cNvSpPr>
            <a:spLocks noChangeAspect="1" noChangeArrowheads="1"/>
          </p:cNvSpPr>
          <p:nvPr/>
        </p:nvSpPr>
        <p:spPr bwMode="auto">
          <a:xfrm>
            <a:off x="6172200" y="5867400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0" name="Oval 19"/>
          <p:cNvSpPr>
            <a:spLocks noChangeArrowheads="1"/>
          </p:cNvSpPr>
          <p:nvPr/>
        </p:nvSpPr>
        <p:spPr bwMode="auto">
          <a:xfrm>
            <a:off x="4511675" y="42354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1" name="Rectangle 20"/>
          <p:cNvSpPr>
            <a:spLocks noChangeArrowheads="1"/>
          </p:cNvSpPr>
          <p:nvPr/>
        </p:nvSpPr>
        <p:spPr bwMode="auto">
          <a:xfrm>
            <a:off x="3365500" y="4219575"/>
            <a:ext cx="14351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Laser blow-off</a:t>
            </a:r>
          </a:p>
        </p:txBody>
      </p:sp>
      <p:sp>
        <p:nvSpPr>
          <p:cNvPr id="25642" name="Oval 19"/>
          <p:cNvSpPr>
            <a:spLocks noChangeArrowheads="1"/>
          </p:cNvSpPr>
          <p:nvPr/>
        </p:nvSpPr>
        <p:spPr bwMode="auto">
          <a:xfrm>
            <a:off x="3505200" y="24368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3" name="Rectangle 20"/>
          <p:cNvSpPr>
            <a:spLocks noChangeArrowheads="1"/>
          </p:cNvSpPr>
          <p:nvPr/>
        </p:nvSpPr>
        <p:spPr bwMode="auto">
          <a:xfrm>
            <a:off x="2987675" y="2214563"/>
            <a:ext cx="11271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Boronization</a:t>
            </a:r>
          </a:p>
        </p:txBody>
      </p:sp>
      <p:sp>
        <p:nvSpPr>
          <p:cNvPr id="2" name="Oval 19"/>
          <p:cNvSpPr>
            <a:spLocks noChangeArrowheads="1"/>
          </p:cNvSpPr>
          <p:nvPr/>
        </p:nvSpPr>
        <p:spPr bwMode="auto">
          <a:xfrm>
            <a:off x="4587875" y="44640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5" name="Oval 19"/>
          <p:cNvSpPr>
            <a:spLocks noChangeArrowheads="1"/>
          </p:cNvSpPr>
          <p:nvPr/>
        </p:nvSpPr>
        <p:spPr bwMode="auto">
          <a:xfrm>
            <a:off x="6180138" y="399415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6" name="Rectangle 20"/>
          <p:cNvSpPr>
            <a:spLocks noChangeArrowheads="1"/>
          </p:cNvSpPr>
          <p:nvPr/>
        </p:nvSpPr>
        <p:spPr bwMode="auto">
          <a:xfrm>
            <a:off x="6296025" y="3900488"/>
            <a:ext cx="10271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5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Enhanced MHD sensors</a:t>
            </a:r>
          </a:p>
        </p:txBody>
      </p:sp>
      <p:sp>
        <p:nvSpPr>
          <p:cNvPr id="25647" name="Oval 19"/>
          <p:cNvSpPr>
            <a:spLocks noChangeArrowheads="1"/>
          </p:cNvSpPr>
          <p:nvPr/>
        </p:nvSpPr>
        <p:spPr bwMode="auto">
          <a:xfrm>
            <a:off x="6164263" y="4664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8" name="Rectangle 20"/>
          <p:cNvSpPr>
            <a:spLocks noChangeArrowheads="1"/>
          </p:cNvSpPr>
          <p:nvPr/>
        </p:nvSpPr>
        <p:spPr bwMode="auto">
          <a:xfrm>
            <a:off x="6294438" y="4646613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Neutron collimator</a:t>
            </a:r>
          </a:p>
        </p:txBody>
      </p:sp>
      <p:sp>
        <p:nvSpPr>
          <p:cNvPr id="25649" name="Rectangle 20"/>
          <p:cNvSpPr>
            <a:spLocks noChangeArrowheads="1"/>
          </p:cNvSpPr>
          <p:nvPr/>
        </p:nvSpPr>
        <p:spPr bwMode="auto">
          <a:xfrm>
            <a:off x="3962400" y="4600575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Charged fusion product</a:t>
            </a:r>
          </a:p>
        </p:txBody>
      </p:sp>
      <p:sp>
        <p:nvSpPr>
          <p:cNvPr id="25650" name="Oval 19"/>
          <p:cNvSpPr>
            <a:spLocks noChangeArrowheads="1"/>
          </p:cNvSpPr>
          <p:nvPr/>
        </p:nvSpPr>
        <p:spPr bwMode="auto">
          <a:xfrm>
            <a:off x="4526844" y="3978275"/>
            <a:ext cx="121356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r>
              <a:rPr lang="en-US" sz="1000" i="0" dirty="0" err="1" smtClean="0">
                <a:solidFill>
                  <a:srgbClr val="3366FF"/>
                </a:solidFill>
                <a:cs typeface="Arial" charset="0"/>
              </a:rPr>
              <a:t>sß</a:t>
            </a:r>
            <a:endParaRPr lang="en-US" sz="1000" i="0" dirty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1" name="Rectangle 20"/>
          <p:cNvSpPr>
            <a:spLocks noChangeArrowheads="1"/>
          </p:cNvSpPr>
          <p:nvPr/>
        </p:nvSpPr>
        <p:spPr bwMode="auto">
          <a:xfrm>
            <a:off x="3810000" y="3733800"/>
            <a:ext cx="1219200" cy="3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Upgraded halo sensors</a:t>
            </a:r>
          </a:p>
        </p:txBody>
      </p:sp>
      <p:sp>
        <p:nvSpPr>
          <p:cNvPr id="25652" name="Rectangle 20"/>
          <p:cNvSpPr>
            <a:spLocks noChangeArrowheads="1"/>
          </p:cNvSpPr>
          <p:nvPr/>
        </p:nvSpPr>
        <p:spPr bwMode="auto">
          <a:xfrm>
            <a:off x="3340100" y="1979613"/>
            <a:ext cx="13081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Pulse-burst MPTS</a:t>
            </a:r>
          </a:p>
        </p:txBody>
      </p:sp>
      <p:sp>
        <p:nvSpPr>
          <p:cNvPr id="25653" name="Oval 19"/>
          <p:cNvSpPr>
            <a:spLocks noChangeArrowheads="1"/>
          </p:cNvSpPr>
          <p:nvPr/>
        </p:nvSpPr>
        <p:spPr bwMode="auto">
          <a:xfrm>
            <a:off x="4408488" y="53276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4" name="TextBox 130"/>
          <p:cNvSpPr txBox="1">
            <a:spLocks noChangeArrowheads="1"/>
          </p:cNvSpPr>
          <p:nvPr/>
        </p:nvSpPr>
        <p:spPr bwMode="auto">
          <a:xfrm>
            <a:off x="3581400" y="1508125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18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5" name="TextBox 155"/>
          <p:cNvSpPr txBox="1">
            <a:spLocks noChangeArrowheads="1"/>
          </p:cNvSpPr>
          <p:nvPr/>
        </p:nvSpPr>
        <p:spPr bwMode="auto">
          <a:xfrm>
            <a:off x="6196013" y="1508125"/>
            <a:ext cx="5095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10-12</a:t>
            </a:r>
          </a:p>
        </p:txBody>
      </p:sp>
      <p:sp>
        <p:nvSpPr>
          <p:cNvPr id="25656" name="TextBox 130"/>
          <p:cNvSpPr txBox="1">
            <a:spLocks noChangeArrowheads="1"/>
          </p:cNvSpPr>
          <p:nvPr/>
        </p:nvSpPr>
        <p:spPr bwMode="auto">
          <a:xfrm>
            <a:off x="4473292" y="1508125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16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7" name="Oval 19"/>
          <p:cNvSpPr>
            <a:spLocks noChangeArrowheads="1"/>
          </p:cNvSpPr>
          <p:nvPr/>
        </p:nvSpPr>
        <p:spPr bwMode="auto">
          <a:xfrm>
            <a:off x="4411663" y="55641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grpSp>
        <p:nvGrpSpPr>
          <p:cNvPr id="25658" name="Group 182"/>
          <p:cNvGrpSpPr>
            <a:grpSpLocks/>
          </p:cNvGrpSpPr>
          <p:nvPr/>
        </p:nvGrpSpPr>
        <p:grpSpPr bwMode="auto">
          <a:xfrm>
            <a:off x="4572000" y="5546725"/>
            <a:ext cx="152400" cy="200025"/>
            <a:chOff x="5638800" y="5334020"/>
            <a:chExt cx="152400" cy="200586"/>
          </a:xfrm>
        </p:grpSpPr>
        <p:sp>
          <p:nvSpPr>
            <p:cNvPr id="25724" name="Rectangle 20"/>
            <p:cNvSpPr>
              <a:spLocks noChangeArrowheads="1"/>
            </p:cNvSpPr>
            <p:nvPr/>
          </p:nvSpPr>
          <p:spPr bwMode="auto">
            <a:xfrm>
              <a:off x="5638801" y="5334020"/>
              <a:ext cx="152399" cy="200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5712" rIns="0" bIns="45712">
              <a:spAutoFit/>
            </a:bodyPr>
            <a:lstStyle/>
            <a:p>
              <a:pPr defTabSz="912813" eaLnBrk="0" hangingPunct="0">
                <a:lnSpc>
                  <a:spcPct val="70000"/>
                </a:lnSpc>
              </a:pPr>
              <a:r>
                <a:rPr lang="en-US" sz="1000" i="0">
                  <a:solidFill>
                    <a:srgbClr val="009973"/>
                  </a:solidFill>
                  <a:cs typeface="Arial" charset="0"/>
                </a:rPr>
                <a:t>n</a:t>
              </a:r>
              <a:r>
                <a:rPr lang="en-US" sz="1000" i="0" baseline="-25000">
                  <a:solidFill>
                    <a:srgbClr val="009973"/>
                  </a:solidFill>
                  <a:cs typeface="Arial" charset="0"/>
                </a:rPr>
                <a:t>e</a:t>
              </a:r>
            </a:p>
          </p:txBody>
        </p:sp>
        <p:cxnSp>
          <p:nvCxnSpPr>
            <p:cNvPr id="25725" name="Straight Connector 186"/>
            <p:cNvCxnSpPr>
              <a:cxnSpLocks noChangeShapeType="1"/>
            </p:cNvCxnSpPr>
            <p:nvPr/>
          </p:nvCxnSpPr>
          <p:spPr bwMode="auto">
            <a:xfrm>
              <a:off x="5638800" y="5367429"/>
              <a:ext cx="82550" cy="0"/>
            </a:xfrm>
            <a:prstGeom prst="line">
              <a:avLst/>
            </a:prstGeom>
            <a:noFill/>
            <a:ln w="15875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659" name="Oval 19"/>
          <p:cNvSpPr>
            <a:spLocks noChangeArrowheads="1"/>
          </p:cNvSpPr>
          <p:nvPr/>
        </p:nvSpPr>
        <p:spPr bwMode="auto">
          <a:xfrm>
            <a:off x="3733800" y="30480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cxnSp>
        <p:nvCxnSpPr>
          <p:cNvPr id="25661" name="Straight Connector 114"/>
          <p:cNvCxnSpPr>
            <a:cxnSpLocks noChangeShapeType="1"/>
          </p:cNvCxnSpPr>
          <p:nvPr/>
        </p:nvCxnSpPr>
        <p:spPr bwMode="auto">
          <a:xfrm flipH="1" flipV="1">
            <a:off x="2590800" y="1828800"/>
            <a:ext cx="4648200" cy="4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62" name="Straight Connector 164"/>
          <p:cNvCxnSpPr>
            <a:cxnSpLocks noChangeShapeType="1"/>
          </p:cNvCxnSpPr>
          <p:nvPr/>
        </p:nvCxnSpPr>
        <p:spPr bwMode="auto">
          <a:xfrm flipH="1">
            <a:off x="2590800" y="5043488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5663" name="Group 1"/>
          <p:cNvGrpSpPr>
            <a:grpSpLocks/>
          </p:cNvGrpSpPr>
          <p:nvPr/>
        </p:nvGrpSpPr>
        <p:grpSpPr bwMode="auto">
          <a:xfrm>
            <a:off x="1371600" y="5105400"/>
            <a:ext cx="1219200" cy="1357313"/>
            <a:chOff x="1371600" y="5105400"/>
            <a:chExt cx="1219200" cy="1357085"/>
          </a:xfrm>
        </p:grpSpPr>
        <p:sp>
          <p:nvSpPr>
            <p:cNvPr id="86" name="Right Arrow 85"/>
            <p:cNvSpPr/>
            <p:nvPr/>
          </p:nvSpPr>
          <p:spPr bwMode="auto">
            <a:xfrm>
              <a:off x="1412875" y="51054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3" name="Text Box 12"/>
            <p:cNvSpPr txBox="1">
              <a:spLocks noChangeArrowheads="1"/>
            </p:cNvSpPr>
            <p:nvPr/>
          </p:nvSpPr>
          <p:spPr bwMode="auto">
            <a:xfrm>
              <a:off x="1371600" y="5486400"/>
              <a:ext cx="117792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Integrated Scenarios</a:t>
              </a:r>
            </a:p>
          </p:txBody>
        </p:sp>
      </p:grpSp>
      <p:grpSp>
        <p:nvGrpSpPr>
          <p:cNvPr id="25664" name="Group 2"/>
          <p:cNvGrpSpPr>
            <a:grpSpLocks/>
          </p:cNvGrpSpPr>
          <p:nvPr/>
        </p:nvGrpSpPr>
        <p:grpSpPr bwMode="auto">
          <a:xfrm>
            <a:off x="1371600" y="3503613"/>
            <a:ext cx="1219200" cy="1446212"/>
            <a:chOff x="1371600" y="3503612"/>
            <a:chExt cx="1219200" cy="1446213"/>
          </a:xfrm>
        </p:grpSpPr>
        <p:sp>
          <p:nvSpPr>
            <p:cNvPr id="88" name="Right Arrow 87"/>
            <p:cNvSpPr/>
            <p:nvPr/>
          </p:nvSpPr>
          <p:spPr bwMode="auto">
            <a:xfrm>
              <a:off x="1412875" y="3503612"/>
              <a:ext cx="1177925" cy="1446213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1" name="Text Box 12"/>
            <p:cNvSpPr txBox="1">
              <a:spLocks noChangeArrowheads="1"/>
            </p:cNvSpPr>
            <p:nvPr/>
          </p:nvSpPr>
          <p:spPr bwMode="auto">
            <a:xfrm>
              <a:off x="1371600" y="3925681"/>
              <a:ext cx="113347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Core Science</a:t>
              </a:r>
            </a:p>
          </p:txBody>
        </p:sp>
      </p:grpSp>
      <p:grpSp>
        <p:nvGrpSpPr>
          <p:cNvPr id="25665" name="Group 3"/>
          <p:cNvGrpSpPr>
            <a:grpSpLocks/>
          </p:cNvGrpSpPr>
          <p:nvPr/>
        </p:nvGrpSpPr>
        <p:grpSpPr bwMode="auto">
          <a:xfrm>
            <a:off x="1371600" y="1905000"/>
            <a:ext cx="1219200" cy="1447800"/>
            <a:chOff x="1371600" y="1905000"/>
            <a:chExt cx="1219200" cy="1447800"/>
          </a:xfrm>
        </p:grpSpPr>
        <p:sp>
          <p:nvSpPr>
            <p:cNvPr id="89" name="Right Arrow 88"/>
            <p:cNvSpPr/>
            <p:nvPr/>
          </p:nvSpPr>
          <p:spPr bwMode="auto">
            <a:xfrm>
              <a:off x="1412875" y="1905000"/>
              <a:ext cx="1177925" cy="14478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19" name="Text Box 12"/>
            <p:cNvSpPr txBox="1">
              <a:spLocks noChangeArrowheads="1"/>
            </p:cNvSpPr>
            <p:nvPr/>
          </p:nvSpPr>
          <p:spPr bwMode="auto">
            <a:xfrm>
              <a:off x="1371600" y="2069283"/>
              <a:ext cx="1142999" cy="108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Boundary Science 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US" sz="1600" b="0" i="0">
                  <a:solidFill>
                    <a:schemeClr val="tx1"/>
                  </a:solidFill>
                  <a:latin typeface="Arial Narrow" charset="0"/>
                </a:rPr>
                <a:t>+ Particle Control</a:t>
              </a:r>
            </a:p>
          </p:txBody>
        </p:sp>
      </p:grpSp>
      <p:graphicFrame>
        <p:nvGraphicFramePr>
          <p:cNvPr id="102" name="Table 101"/>
          <p:cNvGraphicFramePr>
            <a:graphicFrameLocks noGrp="1"/>
          </p:cNvGraphicFramePr>
          <p:nvPr/>
        </p:nvGraphicFramePr>
        <p:xfrm>
          <a:off x="2743200" y="977900"/>
          <a:ext cx="3863975" cy="241309"/>
        </p:xfrm>
        <a:graphic>
          <a:graphicData uri="http://schemas.openxmlformats.org/drawingml/2006/table">
            <a:tbl>
              <a:tblPr/>
              <a:tblGrid>
                <a:gridCol w="772795"/>
                <a:gridCol w="772795"/>
                <a:gridCol w="772795"/>
                <a:gridCol w="772795"/>
                <a:gridCol w="772795"/>
              </a:tblGrid>
              <a:tr h="2413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2015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2016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2017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2018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2019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80" name="TextBox 26"/>
          <p:cNvSpPr txBox="1">
            <a:spLocks noChangeArrowheads="1"/>
          </p:cNvSpPr>
          <p:nvPr/>
        </p:nvSpPr>
        <p:spPr bwMode="auto">
          <a:xfrm>
            <a:off x="1295400" y="1250950"/>
            <a:ext cx="2209800" cy="271463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i="0">
                <a:latin typeface="Arial" charset="0"/>
                <a:ea typeface="MS PGothic" charset="0"/>
                <a:cs typeface="MS PGothic" charset="0"/>
              </a:rPr>
              <a:t>Upgrade Outage</a:t>
            </a:r>
          </a:p>
        </p:txBody>
      </p:sp>
      <p:sp>
        <p:nvSpPr>
          <p:cNvPr id="25681" name="TextBox 26"/>
          <p:cNvSpPr txBox="1">
            <a:spLocks noChangeArrowheads="1"/>
          </p:cNvSpPr>
          <p:nvPr/>
        </p:nvSpPr>
        <p:spPr bwMode="auto">
          <a:xfrm>
            <a:off x="3505200" y="1250950"/>
            <a:ext cx="3101975" cy="27146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1.5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2 MA, 1s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5s</a:t>
            </a:r>
          </a:p>
        </p:txBody>
      </p:sp>
      <p:sp>
        <p:nvSpPr>
          <p:cNvPr id="25682" name="Oval 19"/>
          <p:cNvSpPr>
            <a:spLocks noChangeArrowheads="1"/>
          </p:cNvSpPr>
          <p:nvPr/>
        </p:nvSpPr>
        <p:spPr bwMode="auto">
          <a:xfrm>
            <a:off x="3521075" y="31638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3" name="Rectangle 20"/>
          <p:cNvSpPr>
            <a:spLocks noChangeArrowheads="1"/>
          </p:cNvSpPr>
          <p:nvPr/>
        </p:nvSpPr>
        <p:spPr bwMode="auto">
          <a:xfrm>
            <a:off x="2865438" y="3128963"/>
            <a:ext cx="8683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MAPP</a:t>
            </a:r>
          </a:p>
        </p:txBody>
      </p:sp>
      <p:sp>
        <p:nvSpPr>
          <p:cNvPr id="25684" name="Oval 19"/>
          <p:cNvSpPr>
            <a:spLocks noChangeArrowheads="1"/>
          </p:cNvSpPr>
          <p:nvPr/>
        </p:nvSpPr>
        <p:spPr bwMode="auto">
          <a:xfrm>
            <a:off x="3441700" y="42291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5" name="Oval 19"/>
          <p:cNvSpPr>
            <a:spLocks noChangeArrowheads="1"/>
          </p:cNvSpPr>
          <p:nvPr/>
        </p:nvSpPr>
        <p:spPr bwMode="auto">
          <a:xfrm>
            <a:off x="3441700" y="46736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6" name="Oval 19"/>
          <p:cNvSpPr>
            <a:spLocks noChangeArrowheads="1"/>
          </p:cNvSpPr>
          <p:nvPr/>
        </p:nvSpPr>
        <p:spPr bwMode="auto">
          <a:xfrm>
            <a:off x="3441700" y="44577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7" name="Rectangle 20"/>
          <p:cNvSpPr>
            <a:spLocks noChangeArrowheads="1"/>
          </p:cNvSpPr>
          <p:nvPr/>
        </p:nvSpPr>
        <p:spPr bwMode="auto">
          <a:xfrm>
            <a:off x="2540000" y="4202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42 ch MPTS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8" name="Rectangle 20"/>
          <p:cNvSpPr>
            <a:spLocks noChangeArrowheads="1"/>
          </p:cNvSpPr>
          <p:nvPr/>
        </p:nvSpPr>
        <p:spPr bwMode="auto">
          <a:xfrm>
            <a:off x="2565400" y="4430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48 ch BES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9" name="Rectangle 20"/>
          <p:cNvSpPr>
            <a:spLocks noChangeArrowheads="1"/>
          </p:cNvSpPr>
          <p:nvPr/>
        </p:nvSpPr>
        <p:spPr bwMode="auto">
          <a:xfrm>
            <a:off x="2616200" y="46466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MSE/LIF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90" name="Oval 19"/>
          <p:cNvSpPr>
            <a:spLocks noChangeArrowheads="1"/>
          </p:cNvSpPr>
          <p:nvPr/>
        </p:nvSpPr>
        <p:spPr bwMode="auto">
          <a:xfrm>
            <a:off x="3756025" y="56022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91" name="Rectangle 20"/>
          <p:cNvSpPr>
            <a:spLocks noChangeArrowheads="1"/>
          </p:cNvSpPr>
          <p:nvPr/>
        </p:nvSpPr>
        <p:spPr bwMode="auto">
          <a:xfrm>
            <a:off x="2984500" y="5573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FIReTIP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cxnSp>
        <p:nvCxnSpPr>
          <p:cNvPr id="25692" name="Straight Arrow Connector 107"/>
          <p:cNvCxnSpPr>
            <a:cxnSpLocks noChangeShapeType="1"/>
          </p:cNvCxnSpPr>
          <p:nvPr/>
        </p:nvCxnSpPr>
        <p:spPr bwMode="auto">
          <a:xfrm>
            <a:off x="6316663" y="3770313"/>
            <a:ext cx="952500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93" name="Straight Arrow Connector 108"/>
          <p:cNvCxnSpPr>
            <a:cxnSpLocks noChangeShapeType="1"/>
            <a:stCxn id="25639" idx="6"/>
          </p:cNvCxnSpPr>
          <p:nvPr/>
        </p:nvCxnSpPr>
        <p:spPr bwMode="auto">
          <a:xfrm>
            <a:off x="6308725" y="5935663"/>
            <a:ext cx="1006475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694" name="Picture 5" descr="Screen Shot 2014-11-29 at 9.09.58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4899025"/>
            <a:ext cx="522287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95" name="Group 2"/>
          <p:cNvGrpSpPr>
            <a:grpSpLocks/>
          </p:cNvGrpSpPr>
          <p:nvPr/>
        </p:nvGrpSpPr>
        <p:grpSpPr bwMode="auto">
          <a:xfrm>
            <a:off x="6981825" y="1076325"/>
            <a:ext cx="2022475" cy="823913"/>
            <a:chOff x="6571777" y="901125"/>
            <a:chExt cx="2023584" cy="823302"/>
          </a:xfrm>
        </p:grpSpPr>
        <p:sp>
          <p:nvSpPr>
            <p:cNvPr id="120" name="TextBox 103"/>
            <p:cNvSpPr txBox="1">
              <a:spLocks noChangeArrowheads="1"/>
            </p:cNvSpPr>
            <p:nvPr/>
          </p:nvSpPr>
          <p:spPr bwMode="auto">
            <a:xfrm>
              <a:off x="6571777" y="901125"/>
              <a:ext cx="2023584" cy="823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xtLst/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25000"/>
                </a:lnSpc>
                <a:defRPr/>
              </a:pPr>
              <a:r>
                <a:rPr lang="en-US" sz="1400" i="0" dirty="0" smtClean="0">
                  <a:solidFill>
                    <a:srgbClr val="FF0000"/>
                  </a:solidFill>
                </a:rPr>
                <a:t>Major enhancements: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 smtClean="0">
                  <a:solidFill>
                    <a:srgbClr val="FF0000"/>
                  </a:solidFill>
                </a:rPr>
                <a:t>       Base funding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>
                  <a:solidFill>
                    <a:srgbClr val="FF0000"/>
                  </a:solidFill>
                </a:rPr>
                <a:t> </a:t>
              </a:r>
              <a:r>
                <a:rPr lang="en-US" i="0" dirty="0" smtClean="0">
                  <a:solidFill>
                    <a:srgbClr val="FF0000"/>
                  </a:solidFill>
                </a:rPr>
                <a:t>      incremental funding</a:t>
              </a:r>
              <a:endParaRPr lang="en-US" i="0" dirty="0">
                <a:solidFill>
                  <a:srgbClr val="FF0000"/>
                </a:solidFill>
              </a:endParaRPr>
            </a:p>
          </p:txBody>
        </p:sp>
        <p:sp>
          <p:nvSpPr>
            <p:cNvPr id="25716" name="Oval 19"/>
            <p:cNvSpPr>
              <a:spLocks noChangeArrowheads="1"/>
            </p:cNvSpPr>
            <p:nvPr/>
          </p:nvSpPr>
          <p:spPr bwMode="auto">
            <a:xfrm>
              <a:off x="6716652" y="1254691"/>
              <a:ext cx="136525" cy="1365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  <p:sp>
          <p:nvSpPr>
            <p:cNvPr id="25717" name="Oval 19"/>
            <p:cNvSpPr>
              <a:spLocks noChangeArrowheads="1"/>
            </p:cNvSpPr>
            <p:nvPr/>
          </p:nvSpPr>
          <p:spPr bwMode="auto">
            <a:xfrm>
              <a:off x="6723568" y="1484997"/>
              <a:ext cx="136525" cy="1365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</p:grpSp>
      <p:pic>
        <p:nvPicPr>
          <p:cNvPr id="2569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27225"/>
            <a:ext cx="1624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3232150"/>
            <a:ext cx="14954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5" t="16010" r="32243" b="9567"/>
          <a:stretch>
            <a:fillRect/>
          </a:stretch>
        </p:blipFill>
        <p:spPr bwMode="auto">
          <a:xfrm>
            <a:off x="4127500" y="2362200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99" name="Oval 19"/>
          <p:cNvSpPr>
            <a:spLocks noChangeArrowheads="1"/>
          </p:cNvSpPr>
          <p:nvPr/>
        </p:nvSpPr>
        <p:spPr bwMode="auto">
          <a:xfrm>
            <a:off x="4495800" y="19970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0" name="Oval 19"/>
          <p:cNvSpPr>
            <a:spLocks noChangeArrowheads="1"/>
          </p:cNvSpPr>
          <p:nvPr/>
        </p:nvSpPr>
        <p:spPr bwMode="auto">
          <a:xfrm>
            <a:off x="4441825" y="2274887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1" name="TextBox 1"/>
          <p:cNvSpPr txBox="1">
            <a:spLocks noChangeArrowheads="1"/>
          </p:cNvSpPr>
          <p:nvPr/>
        </p:nvSpPr>
        <p:spPr bwMode="auto">
          <a:xfrm>
            <a:off x="1693863" y="974725"/>
            <a:ext cx="1036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0">
                <a:solidFill>
                  <a:schemeClr val="tx1"/>
                </a:solidFill>
              </a:rPr>
              <a:t>Fiscal Year:</a:t>
            </a:r>
          </a:p>
        </p:txBody>
      </p:sp>
      <p:sp>
        <p:nvSpPr>
          <p:cNvPr id="25704" name="Oval 19"/>
          <p:cNvSpPr>
            <a:spLocks noChangeArrowheads="1"/>
          </p:cNvSpPr>
          <p:nvPr/>
        </p:nvSpPr>
        <p:spPr bwMode="auto">
          <a:xfrm>
            <a:off x="5410200" y="4038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05" name="Oval 19"/>
          <p:cNvSpPr>
            <a:spLocks noChangeArrowheads="1"/>
          </p:cNvSpPr>
          <p:nvPr/>
        </p:nvSpPr>
        <p:spPr bwMode="auto">
          <a:xfrm>
            <a:off x="5084763" y="6299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06" name="Rectangle 20"/>
          <p:cNvSpPr>
            <a:spLocks noChangeArrowheads="1"/>
          </p:cNvSpPr>
          <p:nvPr/>
        </p:nvSpPr>
        <p:spPr bwMode="auto">
          <a:xfrm>
            <a:off x="5943600" y="5721350"/>
            <a:ext cx="130175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0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</a:pP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1 MW ECH/EBW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4876800" y="1524000"/>
            <a:ext cx="228600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708" name="TextBox 155"/>
          <p:cNvSpPr txBox="1">
            <a:spLocks noChangeArrowheads="1"/>
          </p:cNvSpPr>
          <p:nvPr/>
        </p:nvSpPr>
        <p:spPr bwMode="auto">
          <a:xfrm>
            <a:off x="5049838" y="1500188"/>
            <a:ext cx="5127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12-16</a:t>
            </a:r>
          </a:p>
        </p:txBody>
      </p:sp>
      <p:sp>
        <p:nvSpPr>
          <p:cNvPr id="25709" name="Rectangle 20"/>
          <p:cNvSpPr>
            <a:spLocks noChangeArrowheads="1"/>
          </p:cNvSpPr>
          <p:nvPr/>
        </p:nvSpPr>
        <p:spPr bwMode="auto">
          <a:xfrm>
            <a:off x="4381500" y="2133600"/>
            <a:ext cx="8382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5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 High-Z tile row on lower OBD</a:t>
            </a:r>
          </a:p>
        </p:txBody>
      </p:sp>
      <p:sp>
        <p:nvSpPr>
          <p:cNvPr id="25710" name="Rectangle 20"/>
          <p:cNvSpPr>
            <a:spLocks noChangeArrowheads="1"/>
          </p:cNvSpPr>
          <p:nvPr/>
        </p:nvSpPr>
        <p:spPr bwMode="auto">
          <a:xfrm>
            <a:off x="5257800" y="4191000"/>
            <a:ext cx="1143000" cy="21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ts val="938"/>
              </a:lnSpc>
            </a:pPr>
            <a:r>
              <a:rPr lang="en-US" sz="1000" dirty="0" smtClean="0">
                <a:cs typeface="Arial" charset="0"/>
              </a:rPr>
              <a:t>CPS </a:t>
            </a:r>
            <a:r>
              <a:rPr lang="en-US" sz="1000" i="0" dirty="0" smtClean="0">
                <a:solidFill>
                  <a:schemeClr val="tx1"/>
                </a:solidFill>
                <a:latin typeface="Symbol" charset="0"/>
                <a:cs typeface="Arial" charset="0"/>
              </a:rPr>
              <a:t>d</a:t>
            </a: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B </a:t>
            </a: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diag. </a:t>
            </a:r>
            <a:endParaRPr lang="en-US" sz="1000" i="0" baseline="-250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1" name="Rectangle 20"/>
          <p:cNvSpPr>
            <a:spLocks noChangeArrowheads="1"/>
          </p:cNvSpPr>
          <p:nvPr/>
        </p:nvSpPr>
        <p:spPr bwMode="auto">
          <a:xfrm>
            <a:off x="4475163" y="6070600"/>
            <a:ext cx="84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0.5-1 MA CHI</a:t>
            </a:r>
          </a:p>
        </p:txBody>
      </p:sp>
      <p:sp>
        <p:nvSpPr>
          <p:cNvPr id="25712" name="Rectangle 20"/>
          <p:cNvSpPr>
            <a:spLocks noChangeArrowheads="1"/>
          </p:cNvSpPr>
          <p:nvPr/>
        </p:nvSpPr>
        <p:spPr bwMode="auto">
          <a:xfrm>
            <a:off x="4759325" y="5072063"/>
            <a:ext cx="4873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q</a:t>
            </a:r>
            <a:r>
              <a:rPr lang="en-US" sz="1000" i="0" baseline="-25000">
                <a:solidFill>
                  <a:schemeClr val="tx1"/>
                </a:solidFill>
                <a:cs typeface="Arial" charset="0"/>
              </a:rPr>
              <a:t>min</a:t>
            </a:r>
            <a:endParaRPr lang="en-US" sz="1000" i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3" name="Oval 19"/>
          <p:cNvSpPr>
            <a:spLocks noChangeArrowheads="1"/>
          </p:cNvSpPr>
          <p:nvPr/>
        </p:nvSpPr>
        <p:spPr bwMode="auto">
          <a:xfrm>
            <a:off x="4892675" y="55499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14" name="Oval 19"/>
          <p:cNvSpPr>
            <a:spLocks noChangeArrowheads="1"/>
          </p:cNvSpPr>
          <p:nvPr/>
        </p:nvSpPr>
        <p:spPr bwMode="auto">
          <a:xfrm>
            <a:off x="4892675" y="5329238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14" name="Slide Number Placeholder 3"/>
          <p:cNvSpPr txBox="1">
            <a:spLocks/>
          </p:cNvSpPr>
          <p:nvPr/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8AFD17-9088-4C77-B107-6A6359279C2A}" type="slidenum">
              <a:rPr lang="en-US" sz="1400" smtClean="0">
                <a:latin typeface="Times" charset="0"/>
              </a:rPr>
              <a:pPr algn="r"/>
              <a:t>17</a:t>
            </a:fld>
            <a:endParaRPr lang="en-US" sz="1400" dirty="0">
              <a:latin typeface="Times" charset="0"/>
            </a:endParaRPr>
          </a:p>
        </p:txBody>
      </p:sp>
      <p:sp>
        <p:nvSpPr>
          <p:cNvPr id="115" name="Rectangle 20"/>
          <p:cNvSpPr>
            <a:spLocks noChangeArrowheads="1"/>
          </p:cNvSpPr>
          <p:nvPr/>
        </p:nvSpPr>
        <p:spPr bwMode="auto">
          <a:xfrm>
            <a:off x="3352800" y="2916467"/>
            <a:ext cx="868362" cy="20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 err="1" smtClean="0">
                <a:solidFill>
                  <a:srgbClr val="009973"/>
                </a:solidFill>
                <a:cs typeface="Arial" charset="0"/>
              </a:rPr>
              <a:t>LiTER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16" name="Rectangle 20"/>
          <p:cNvSpPr>
            <a:spLocks noChangeArrowheads="1"/>
          </p:cNvSpPr>
          <p:nvPr/>
        </p:nvSpPr>
        <p:spPr bwMode="auto">
          <a:xfrm>
            <a:off x="4389438" y="2755900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Upward</a:t>
            </a:r>
          </a:p>
          <a:p>
            <a:pPr defTabSz="912813" eaLnBrk="0" hangingPunct="0">
              <a:lnSpc>
                <a:spcPct val="70000"/>
              </a:lnSpc>
            </a:pPr>
            <a:r>
              <a:rPr lang="en-US" sz="1000" i="0" dirty="0" err="1">
                <a:solidFill>
                  <a:srgbClr val="009973"/>
                </a:solidFill>
                <a:cs typeface="Arial" charset="0"/>
              </a:rPr>
              <a:t>LiTER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17" name="Oval 19"/>
          <p:cNvSpPr>
            <a:spLocks noChangeArrowheads="1"/>
          </p:cNvSpPr>
          <p:nvPr/>
        </p:nvSpPr>
        <p:spPr bwMode="auto">
          <a:xfrm>
            <a:off x="4511675" y="3063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119" name="Rectangle 20"/>
          <p:cNvSpPr>
            <a:spLocks noChangeArrowheads="1"/>
          </p:cNvSpPr>
          <p:nvPr/>
        </p:nvSpPr>
        <p:spPr bwMode="auto">
          <a:xfrm>
            <a:off x="4953000" y="2895600"/>
            <a:ext cx="914400" cy="35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APD-based GPI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1" name="Oval 19"/>
          <p:cNvSpPr>
            <a:spLocks noChangeArrowheads="1"/>
          </p:cNvSpPr>
          <p:nvPr/>
        </p:nvSpPr>
        <p:spPr bwMode="auto">
          <a:xfrm>
            <a:off x="5105400" y="3124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2" name="Rectangle 20"/>
          <p:cNvSpPr>
            <a:spLocks noChangeArrowheads="1"/>
          </p:cNvSpPr>
          <p:nvPr/>
        </p:nvSpPr>
        <p:spPr bwMode="auto">
          <a:xfrm>
            <a:off x="4953000" y="2514600"/>
            <a:ext cx="838200" cy="35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Scanning MLP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3" name="Oval 19"/>
          <p:cNvSpPr>
            <a:spLocks noChangeArrowheads="1"/>
          </p:cNvSpPr>
          <p:nvPr/>
        </p:nvSpPr>
        <p:spPr bwMode="auto">
          <a:xfrm>
            <a:off x="5105400" y="2743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4" name="Rectangle 20"/>
          <p:cNvSpPr>
            <a:spLocks noChangeArrowheads="1"/>
          </p:cNvSpPr>
          <p:nvPr/>
        </p:nvSpPr>
        <p:spPr bwMode="auto">
          <a:xfrm>
            <a:off x="4343400" y="3505200"/>
            <a:ext cx="914400" cy="22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XICS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5" name="Oval 19"/>
          <p:cNvSpPr>
            <a:spLocks noChangeArrowheads="1"/>
          </p:cNvSpPr>
          <p:nvPr/>
        </p:nvSpPr>
        <p:spPr bwMode="auto">
          <a:xfrm>
            <a:off x="4495800" y="3581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7" name="Rectangle 20"/>
          <p:cNvSpPr>
            <a:spLocks noChangeArrowheads="1"/>
          </p:cNvSpPr>
          <p:nvPr/>
        </p:nvSpPr>
        <p:spPr bwMode="auto">
          <a:xfrm>
            <a:off x="5029200" y="5545138"/>
            <a:ext cx="838200" cy="18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50000"/>
              </a:lnSpc>
            </a:pPr>
            <a:r>
              <a:rPr lang="en-US" sz="1000" i="0" dirty="0" err="1">
                <a:solidFill>
                  <a:schemeClr val="tx1"/>
                </a:solidFill>
                <a:cs typeface="Arial" charset="0"/>
              </a:rPr>
              <a:t>Divertor</a:t>
            </a: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000" i="0" dirty="0" err="1">
                <a:solidFill>
                  <a:schemeClr val="tx1"/>
                </a:solidFill>
                <a:cs typeface="Arial" charset="0"/>
              </a:rPr>
              <a:t>P</a:t>
            </a:r>
            <a:r>
              <a:rPr lang="en-US" sz="1000" i="0" baseline="-25000" dirty="0" err="1">
                <a:solidFill>
                  <a:schemeClr val="tx1"/>
                </a:solidFill>
                <a:cs typeface="Arial" charset="0"/>
              </a:rPr>
              <a:t>rad</a:t>
            </a:r>
            <a:endParaRPr lang="en-US" sz="1000" i="0" baseline="-25000" dirty="0">
              <a:solidFill>
                <a:schemeClr val="tx1"/>
              </a:solidFill>
              <a:cs typeface="Arial" charset="0"/>
            </a:endParaRPr>
          </a:p>
        </p:txBody>
      </p:sp>
      <p:cxnSp>
        <p:nvCxnSpPr>
          <p:cNvPr id="128" name="Straight Connector 164"/>
          <p:cNvCxnSpPr>
            <a:cxnSpLocks noChangeShapeType="1"/>
          </p:cNvCxnSpPr>
          <p:nvPr/>
        </p:nvCxnSpPr>
        <p:spPr bwMode="auto">
          <a:xfrm flipH="1">
            <a:off x="2590800" y="3429000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9" name="Oval 128"/>
          <p:cNvSpPr/>
          <p:nvPr/>
        </p:nvSpPr>
        <p:spPr>
          <a:xfrm>
            <a:off x="990600" y="3200400"/>
            <a:ext cx="7848600" cy="2057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20"/>
          <p:cNvSpPr>
            <a:spLocks noChangeArrowheads="1"/>
          </p:cNvSpPr>
          <p:nvPr/>
        </p:nvSpPr>
        <p:spPr bwMode="auto">
          <a:xfrm>
            <a:off x="3886200" y="3124200"/>
            <a:ext cx="868362" cy="3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 smtClean="0">
                <a:solidFill>
                  <a:srgbClr val="009973"/>
                </a:solidFill>
                <a:cs typeface="Arial" charset="0"/>
              </a:rPr>
              <a:t>Resistive</a:t>
            </a:r>
          </a:p>
          <a:p>
            <a:pPr defTabSz="912813" eaLnBrk="0" hangingPunct="0">
              <a:lnSpc>
                <a:spcPct val="70000"/>
              </a:lnSpc>
            </a:pPr>
            <a:r>
              <a:rPr lang="en-US" sz="1000" dirty="0" smtClean="0">
                <a:solidFill>
                  <a:srgbClr val="009973"/>
                </a:solidFill>
                <a:cs typeface="Arial" charset="0"/>
              </a:rPr>
              <a:t>Bolometer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31" name="Oval 19"/>
          <p:cNvSpPr>
            <a:spLocks noChangeArrowheads="1"/>
          </p:cNvSpPr>
          <p:nvPr/>
        </p:nvSpPr>
        <p:spPr bwMode="auto">
          <a:xfrm>
            <a:off x="4511675" y="32924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74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ts val="27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3200" i="0" dirty="0" err="1" smtClean="0">
                <a:solidFill>
                  <a:srgbClr val="0000FF"/>
                </a:solidFill>
              </a:rPr>
              <a:t>Microturbulence</a:t>
            </a:r>
            <a:r>
              <a:rPr lang="en-US" sz="3200" i="0" dirty="0" smtClean="0">
                <a:solidFill>
                  <a:srgbClr val="0000FF"/>
                </a:solidFill>
              </a:rPr>
              <a:t> Diagnostics Being Enhanced</a:t>
            </a:r>
          </a:p>
          <a:p>
            <a:pPr algn="ctr" eaLnBrk="0" hangingPunct="0">
              <a:lnSpc>
                <a:spcPts val="278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2400" i="0" dirty="0" smtClean="0">
                <a:solidFill>
                  <a:srgbClr val="FF0000"/>
                </a:solidFill>
                <a:latin typeface="Helvetica Neue" charset="0"/>
              </a:rPr>
              <a:t>To measure ion to electron gyro-scale, magnetic fluctuations</a:t>
            </a:r>
            <a:endParaRPr lang="en-US" sz="1600" i="0" dirty="0">
              <a:solidFill>
                <a:srgbClr val="FF0000"/>
              </a:solidFill>
              <a:latin typeface="Helvetica Neue" charset="0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>
                <a:latin typeface="Times" charset="0"/>
              </a:rPr>
              <a:pPr algn="r">
                <a:buNone/>
              </a:pPr>
              <a:t>18</a:t>
            </a:fld>
            <a:endParaRPr lang="en-US" sz="1400" b="0" dirty="0">
              <a:latin typeface="Times" charset="0"/>
            </a:endParaRPr>
          </a:p>
        </p:txBody>
      </p:sp>
      <p:pic>
        <p:nvPicPr>
          <p:cNvPr id="12" name="Picture 12" descr="R140_ImageSpots-2D-Design-11March20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2435191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2247900" y="6324600"/>
            <a:ext cx="787400" cy="209550"/>
          </a:xfrm>
          <a:prstGeom prst="rect">
            <a:avLst/>
          </a:prstGeom>
          <a:solidFill>
            <a:srgbClr val="FFFFFF"/>
          </a:solidFill>
          <a:ln w="15875" cap="flat" cmpd="sng" algn="ctr">
            <a:solidFill>
              <a:srgbClr val="FFFF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90600"/>
            <a:ext cx="287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b="1" i="0" dirty="0" smtClean="0">
                <a:solidFill>
                  <a:srgbClr val="000000"/>
                </a:solidFill>
              </a:rPr>
              <a:t>Beam Emission Spectroscopy</a:t>
            </a:r>
          </a:p>
          <a:p>
            <a:pPr algn="ctr">
              <a:buNone/>
            </a:pPr>
            <a:r>
              <a:rPr lang="en-US" sz="1400" b="1" i="0" dirty="0" smtClean="0">
                <a:solidFill>
                  <a:srgbClr val="000000"/>
                </a:solidFill>
              </a:rPr>
              <a:t> for low k turbulence</a:t>
            </a:r>
          </a:p>
          <a:p>
            <a:pPr algn="ctr">
              <a:buNone/>
            </a:pPr>
            <a:r>
              <a:rPr lang="en-US" sz="1400" b="1" i="0" dirty="0" smtClean="0">
                <a:solidFill>
                  <a:srgbClr val="000000"/>
                </a:solidFill>
              </a:rPr>
              <a:t>48 </a:t>
            </a:r>
            <a:r>
              <a:rPr lang="en-US" sz="1400" b="1" i="0" dirty="0" err="1" smtClean="0">
                <a:solidFill>
                  <a:srgbClr val="000000"/>
                </a:solidFill>
              </a:rPr>
              <a:t>chs</a:t>
            </a:r>
            <a:r>
              <a:rPr lang="en-US" sz="1400" b="1" i="0" dirty="0" smtClean="0">
                <a:solidFill>
                  <a:srgbClr val="000000"/>
                </a:solidFill>
              </a:rPr>
              <a:t> being readied</a:t>
            </a:r>
            <a:endParaRPr lang="en-US" sz="1400" b="1" i="0" dirty="0">
              <a:solidFill>
                <a:srgbClr val="000000"/>
              </a:solidFill>
            </a:endParaRPr>
          </a:p>
        </p:txBody>
      </p:sp>
      <p:pic>
        <p:nvPicPr>
          <p:cNvPr id="46" name="Picture 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05839"/>
            <a:ext cx="3761855" cy="1489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" r="2405"/>
          <a:stretch>
            <a:fillRect/>
          </a:stretch>
        </p:blipFill>
        <p:spPr bwMode="auto">
          <a:xfrm>
            <a:off x="6489700" y="1066800"/>
            <a:ext cx="2654300" cy="332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3124200"/>
            <a:ext cx="3276600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400" b="1" i="0" dirty="0" smtClean="0">
                <a:solidFill>
                  <a:schemeClr val="tx1"/>
                </a:solidFill>
              </a:rPr>
              <a:t>Cross-Polarization Scattering for magnetic fluctuations being developed in collaboration with DIII-D and MAST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2463800" y="6324600"/>
            <a:ext cx="889000" cy="165100"/>
          </a:xfrm>
          <a:prstGeom prst="rect">
            <a:avLst/>
          </a:prstGeom>
          <a:solidFill>
            <a:srgbClr val="FFFFFF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>
              <a:ln>
                <a:noFill/>
              </a:ln>
              <a:solidFill>
                <a:srgbClr val="1822CD"/>
              </a:solidFill>
              <a:effectLst/>
              <a:latin typeface="Helvetica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60183" y="1113368"/>
            <a:ext cx="7660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rgbClr val="000000"/>
                </a:solidFill>
              </a:rPr>
              <a:t>Low k</a:t>
            </a:r>
            <a:endParaRPr lang="en-US" sz="1600" i="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93783" y="1151468"/>
            <a:ext cx="811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i="0" dirty="0" smtClean="0">
                <a:solidFill>
                  <a:srgbClr val="000000"/>
                </a:solidFill>
              </a:rPr>
              <a:t>High k</a:t>
            </a:r>
            <a:endParaRPr lang="en-US" sz="1600" i="0" dirty="0">
              <a:solidFill>
                <a:srgbClr val="00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3826238" y="1295345"/>
            <a:ext cx="1367545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189645" y="4038600"/>
            <a:ext cx="9797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0" dirty="0" smtClean="0"/>
              <a:t>UC Davis</a:t>
            </a:r>
            <a:endParaRPr lang="en-US" sz="1400" i="0" dirty="0"/>
          </a:p>
        </p:txBody>
      </p:sp>
      <p:sp>
        <p:nvSpPr>
          <p:cNvPr id="33" name="TextBox 32"/>
          <p:cNvSpPr txBox="1"/>
          <p:nvPr/>
        </p:nvSpPr>
        <p:spPr>
          <a:xfrm>
            <a:off x="5486400" y="6248400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0" dirty="0" smtClean="0"/>
              <a:t>UCLA</a:t>
            </a:r>
            <a:endParaRPr lang="en-US" sz="1400" i="0" dirty="0"/>
          </a:p>
        </p:txBody>
      </p:sp>
      <p:sp>
        <p:nvSpPr>
          <p:cNvPr id="22" name="Rectangle 21"/>
          <p:cNvSpPr/>
          <p:nvPr/>
        </p:nvSpPr>
        <p:spPr>
          <a:xfrm>
            <a:off x="7239000" y="1066800"/>
            <a:ext cx="1143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6781800" y="99060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b="1" i="0" dirty="0" smtClean="0">
                <a:solidFill>
                  <a:srgbClr val="000000"/>
                </a:solidFill>
              </a:rPr>
              <a:t>High-k scattering for ETG  </a:t>
            </a:r>
            <a:endParaRPr lang="en-US" sz="1600" b="1" i="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00" y="6248400"/>
            <a:ext cx="1584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Available for FY 17</a:t>
            </a:r>
            <a:endParaRPr lang="en-US" sz="1400" b="1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3811291"/>
            <a:ext cx="2819400" cy="2437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4132" t="15203" r="19541" b="11538"/>
          <a:stretch/>
        </p:blipFill>
        <p:spPr>
          <a:xfrm>
            <a:off x="304800" y="4419600"/>
            <a:ext cx="2438400" cy="2130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434340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CFFCC"/>
                </a:solidFill>
              </a:rPr>
              <a:t>BES-2D-Fiber</a:t>
            </a:r>
          </a:p>
          <a:p>
            <a:pPr algn="ctr"/>
            <a:r>
              <a:rPr lang="en-US" sz="1400" dirty="0" smtClean="0">
                <a:solidFill>
                  <a:srgbClr val="CCFFCC"/>
                </a:solidFill>
              </a:rPr>
              <a:t>Assembly</a:t>
            </a:r>
            <a:endParaRPr lang="en-US" sz="1400" dirty="0">
              <a:solidFill>
                <a:srgbClr val="CCFFCC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04800" y="6248400"/>
            <a:ext cx="108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i="0" dirty="0" smtClean="0"/>
              <a:t>U Wisconsin</a:t>
            </a:r>
            <a:endParaRPr lang="en-US" sz="1400" i="0" dirty="0"/>
          </a:p>
        </p:txBody>
      </p:sp>
      <p:grpSp>
        <p:nvGrpSpPr>
          <p:cNvPr id="7" name="Group 6"/>
          <p:cNvGrpSpPr/>
          <p:nvPr/>
        </p:nvGrpSpPr>
        <p:grpSpPr>
          <a:xfrm>
            <a:off x="6477000" y="4267200"/>
            <a:ext cx="2362200" cy="2117814"/>
            <a:chOff x="4916504" y="2954003"/>
            <a:chExt cx="4227496" cy="379013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7" cstate="print">
              <a:lum brigh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" t="3167" r="813" b="-403"/>
            <a:stretch/>
          </p:blipFill>
          <p:spPr bwMode="auto">
            <a:xfrm rot="16920000">
              <a:off x="4294784" y="3929857"/>
              <a:ext cx="3435997" cy="219255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7" name="Picture 26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2273" r="1506" b="892"/>
            <a:stretch/>
          </p:blipFill>
          <p:spPr bwMode="auto">
            <a:xfrm>
              <a:off x="6228798" y="4038600"/>
              <a:ext cx="2915202" cy="1906588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8" name="Content Placeholder 5"/>
            <p:cNvSpPr txBox="1">
              <a:spLocks/>
            </p:cNvSpPr>
            <p:nvPr/>
          </p:nvSpPr>
          <p:spPr bwMode="auto">
            <a:xfrm>
              <a:off x="5681493" y="5814599"/>
              <a:ext cx="3053395" cy="548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spcBef>
                  <a:spcPts val="600"/>
                </a:spcBef>
                <a:buNone/>
              </a:pPr>
              <a:r>
                <a:rPr lang="en-US" altLang="en-US" sz="1600" b="0" i="1" dirty="0" smtClean="0"/>
                <a:t>4x1 </a:t>
              </a:r>
              <a:r>
                <a:rPr lang="en-US" altLang="en-US" sz="1600" b="0" i="1" dirty="0" err="1" smtClean="0"/>
                <a:t>subharmonic</a:t>
              </a:r>
              <a:r>
                <a:rPr lang="en-US" altLang="en-US" sz="1600" b="0" i="1" dirty="0" smtClean="0"/>
                <a:t> mixer array</a:t>
              </a:r>
            </a:p>
          </p:txBody>
        </p:sp>
        <p:sp>
          <p:nvSpPr>
            <p:cNvPr id="31" name="Content Placeholder 5"/>
            <p:cNvSpPr txBox="1">
              <a:spLocks/>
            </p:cNvSpPr>
            <p:nvPr/>
          </p:nvSpPr>
          <p:spPr bwMode="auto">
            <a:xfrm>
              <a:off x="4928248" y="2954003"/>
              <a:ext cx="3930642" cy="51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eaLnBrk="1" hangingPunct="1">
                <a:spcBef>
                  <a:spcPts val="600"/>
                </a:spcBef>
                <a:buNone/>
              </a:pPr>
              <a:r>
                <a:rPr lang="en-US" altLang="en-US" sz="1600" b="0" i="1" dirty="0" smtClean="0"/>
                <a:t>Collection optics (Bay L)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895600" y="3124200"/>
            <a:ext cx="3200400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71800" y="6245423"/>
            <a:ext cx="2743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4–channel </a:t>
            </a:r>
            <a:r>
              <a:rPr lang="en-US" sz="1400" b="1" dirty="0" smtClean="0"/>
              <a:t>CPS system in 2017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53945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4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>
                <a:solidFill>
                  <a:srgbClr val="0000FF"/>
                </a:solidFill>
                <a:latin typeface="Helvetica Neue" charset="0"/>
                <a:ea typeface="ヒラギノ角ゴ Pro W3" charset="0"/>
                <a:cs typeface="ヒラギノ角ゴ Pro W3" charset="0"/>
              </a:rPr>
              <a:t>Enhanced FIDA will measure NBI distribution function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>
                <a:solidFill>
                  <a:srgbClr val="FF0000"/>
                </a:solidFill>
                <a:latin typeface="Helvetica Neue" charset="0"/>
                <a:ea typeface="ヒラギノ角ゴ Pro W3" charset="0"/>
                <a:cs typeface="ヒラギノ角ゴ Pro W3" charset="0"/>
              </a:rPr>
              <a:t>For NBI fast ion transport and current drive physics</a:t>
            </a:r>
          </a:p>
        </p:txBody>
      </p:sp>
      <p:sp>
        <p:nvSpPr>
          <p:cNvPr id="49154" name="TextBox 47"/>
          <p:cNvSpPr txBox="1">
            <a:spLocks noChangeArrowheads="1"/>
          </p:cNvSpPr>
          <p:nvPr/>
        </p:nvSpPr>
        <p:spPr bwMode="auto">
          <a:xfrm>
            <a:off x="7124700" y="2006600"/>
            <a:ext cx="765175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rgbClr val="0000FF"/>
                </a:solidFill>
              </a:rPr>
              <a:t>Vertical</a:t>
            </a:r>
          </a:p>
        </p:txBody>
      </p:sp>
      <p:sp>
        <p:nvSpPr>
          <p:cNvPr id="49155" name="TextBox 48"/>
          <p:cNvSpPr txBox="1">
            <a:spLocks noChangeArrowheads="1"/>
          </p:cNvSpPr>
          <p:nvPr/>
        </p:nvSpPr>
        <p:spPr bwMode="auto">
          <a:xfrm>
            <a:off x="7137400" y="3175000"/>
            <a:ext cx="976313" cy="276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rgbClr val="0000FF"/>
                </a:solidFill>
              </a:rPr>
              <a:t>Tangential</a:t>
            </a:r>
          </a:p>
        </p:txBody>
      </p:sp>
      <p:sp>
        <p:nvSpPr>
          <p:cNvPr id="49156" name="Rectangle 56"/>
          <p:cNvSpPr>
            <a:spLocks noChangeArrowheads="1"/>
          </p:cNvSpPr>
          <p:nvPr/>
        </p:nvSpPr>
        <p:spPr bwMode="auto">
          <a:xfrm>
            <a:off x="38100" y="938213"/>
            <a:ext cx="3530600" cy="61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spcBef>
                <a:spcPct val="0"/>
              </a:spcBef>
              <a:buFontTx/>
              <a:buNone/>
            </a:pPr>
            <a:r>
              <a:rPr lang="en-US" sz="1800" i="0" dirty="0">
                <a:solidFill>
                  <a:schemeClr val="tx1"/>
                </a:solidFill>
                <a:latin typeface="Helvetica Neue" charset="0"/>
              </a:rPr>
              <a:t>Fast Ion D-Alpha </a:t>
            </a:r>
            <a:r>
              <a:rPr lang="en-US" sz="1800" i="0" dirty="0" smtClean="0">
                <a:solidFill>
                  <a:schemeClr val="tx1"/>
                </a:solidFill>
                <a:latin typeface="Helvetica Neue" charset="0"/>
              </a:rPr>
              <a:t>Diagnostics</a:t>
            </a:r>
          </a:p>
          <a:p>
            <a:pPr algn="ctr" defTabSz="912813" eaLnBrk="0" hangingPunct="0">
              <a:spcBef>
                <a:spcPct val="0"/>
              </a:spcBef>
              <a:buFontTx/>
              <a:buNone/>
            </a:pPr>
            <a:r>
              <a:rPr lang="en-US" sz="1600" dirty="0" smtClean="0">
                <a:latin typeface="Helvetica Neue" charset="0"/>
              </a:rPr>
              <a:t>Taking data on NSTX-U</a:t>
            </a:r>
            <a:endParaRPr lang="en-US" sz="1600" i="0" dirty="0">
              <a:solidFill>
                <a:schemeClr val="tx1"/>
              </a:solidFill>
              <a:latin typeface="Helvetica Neue" charset="0"/>
            </a:endParaRPr>
          </a:p>
        </p:txBody>
      </p:sp>
      <p:cxnSp>
        <p:nvCxnSpPr>
          <p:cNvPr id="49157" name="Straight Arrow Connector 16"/>
          <p:cNvCxnSpPr>
            <a:cxnSpLocks noChangeShapeType="1"/>
          </p:cNvCxnSpPr>
          <p:nvPr/>
        </p:nvCxnSpPr>
        <p:spPr bwMode="auto">
          <a:xfrm rot="5400000" flipH="1" flipV="1">
            <a:off x="6474619" y="5782469"/>
            <a:ext cx="558800" cy="1588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9158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" b="49240"/>
          <a:stretch>
            <a:fillRect/>
          </a:stretch>
        </p:blipFill>
        <p:spPr bwMode="auto">
          <a:xfrm>
            <a:off x="3683000" y="1162050"/>
            <a:ext cx="33655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Rectangle 1"/>
          <p:cNvSpPr>
            <a:spLocks noChangeArrowheads="1"/>
          </p:cNvSpPr>
          <p:nvPr/>
        </p:nvSpPr>
        <p:spPr bwMode="auto">
          <a:xfrm>
            <a:off x="3479800" y="1371600"/>
            <a:ext cx="381000" cy="317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9160" name="Picture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1066800"/>
            <a:ext cx="2527300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Rectangle 56"/>
          <p:cNvSpPr>
            <a:spLocks noChangeArrowheads="1"/>
          </p:cNvSpPr>
          <p:nvPr/>
        </p:nvSpPr>
        <p:spPr bwMode="auto">
          <a:xfrm>
            <a:off x="3779838" y="938213"/>
            <a:ext cx="25781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spcBef>
                <a:spcPct val="0"/>
              </a:spcBef>
              <a:buFontTx/>
              <a:buNone/>
            </a:pPr>
            <a:r>
              <a:rPr lang="en-US" sz="1600" i="0">
                <a:solidFill>
                  <a:schemeClr val="tx1"/>
                </a:solidFill>
                <a:latin typeface="Helvetica Neue" charset="0"/>
              </a:rPr>
              <a:t>FIDA Views</a:t>
            </a:r>
          </a:p>
        </p:txBody>
      </p:sp>
      <p:sp>
        <p:nvSpPr>
          <p:cNvPr id="49162" name="TextBox 44"/>
          <p:cNvSpPr txBox="1">
            <a:spLocks noChangeArrowheads="1"/>
          </p:cNvSpPr>
          <p:nvPr/>
        </p:nvSpPr>
        <p:spPr bwMode="auto">
          <a:xfrm>
            <a:off x="127000" y="1572161"/>
            <a:ext cx="35687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00"/>
              </a:spcAft>
              <a:buFontTx/>
              <a:buNone/>
            </a:pPr>
            <a:r>
              <a:rPr lang="en-US" sz="1600" i="0" dirty="0"/>
              <a:t>• Both vertical (perpendicular) and new tangential (parallel) FIDA systems are ready. </a:t>
            </a:r>
          </a:p>
          <a:p>
            <a:pPr eaLnBrk="1" hangingPunct="1">
              <a:spcAft>
                <a:spcPts val="1200"/>
              </a:spcAft>
              <a:buFontTx/>
              <a:buNone/>
            </a:pPr>
            <a:r>
              <a:rPr lang="en-US" sz="1600" i="0" dirty="0"/>
              <a:t>• Both FIDA systems have 10 </a:t>
            </a:r>
            <a:r>
              <a:rPr lang="en-US" sz="1600" i="0" dirty="0" err="1"/>
              <a:t>ms</a:t>
            </a:r>
            <a:r>
              <a:rPr lang="en-US" sz="1600" i="0" dirty="0"/>
              <a:t>, </a:t>
            </a:r>
            <a:r>
              <a:rPr lang="ja-JP" altLang="en-US" sz="1600" i="0" dirty="0"/>
              <a:t>　</a:t>
            </a:r>
            <a:r>
              <a:rPr lang="en-US" altLang="ja-JP" sz="1600" i="0" dirty="0"/>
              <a:t>5 cm,  ≈</a:t>
            </a:r>
            <a:r>
              <a:rPr lang="ja-JP" altLang="en-US" sz="1600" i="0" dirty="0"/>
              <a:t>　</a:t>
            </a:r>
            <a:r>
              <a:rPr lang="en-US" altLang="ja-JP" sz="1600" i="0" dirty="0"/>
              <a:t>10 </a:t>
            </a:r>
            <a:r>
              <a:rPr lang="en-US" altLang="ja-JP" sz="1600" i="0" dirty="0" err="1"/>
              <a:t>keV</a:t>
            </a:r>
            <a:r>
              <a:rPr lang="en-US" altLang="ja-JP" sz="1600" i="0" dirty="0"/>
              <a:t> resolutions. </a:t>
            </a:r>
            <a:endParaRPr lang="en-US" sz="1600" i="0" dirty="0"/>
          </a:p>
        </p:txBody>
      </p:sp>
      <p:grpSp>
        <p:nvGrpSpPr>
          <p:cNvPr id="49164" name="Group 1"/>
          <p:cNvGrpSpPr>
            <a:grpSpLocks/>
          </p:cNvGrpSpPr>
          <p:nvPr/>
        </p:nvGrpSpPr>
        <p:grpSpPr bwMode="auto">
          <a:xfrm>
            <a:off x="4622800" y="1423988"/>
            <a:ext cx="4216400" cy="5078412"/>
            <a:chOff x="4165600" y="1385888"/>
            <a:chExt cx="4216400" cy="5078412"/>
          </a:xfrm>
        </p:grpSpPr>
        <p:grpSp>
          <p:nvGrpSpPr>
            <p:cNvPr id="49168" name="Group 1"/>
            <p:cNvGrpSpPr>
              <a:grpSpLocks/>
            </p:cNvGrpSpPr>
            <p:nvPr/>
          </p:nvGrpSpPr>
          <p:grpSpPr bwMode="auto">
            <a:xfrm>
              <a:off x="4165600" y="1385888"/>
              <a:ext cx="4216400" cy="5078412"/>
              <a:chOff x="4102057" y="922424"/>
              <a:chExt cx="4215894" cy="5078291"/>
            </a:xfrm>
          </p:grpSpPr>
          <p:pic>
            <p:nvPicPr>
              <p:cNvPr id="49173" name="Picture 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" t="34003" r="78532" b="33768"/>
              <a:stretch>
                <a:fillRect/>
              </a:stretch>
            </p:blipFill>
            <p:spPr bwMode="auto">
              <a:xfrm>
                <a:off x="5539825" y="3286089"/>
                <a:ext cx="2778126" cy="27146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174" name="TextBox 6"/>
              <p:cNvSpPr txBox="1">
                <a:spLocks noChangeArrowheads="1"/>
              </p:cNvSpPr>
              <p:nvPr/>
            </p:nvSpPr>
            <p:spPr bwMode="auto">
              <a:xfrm>
                <a:off x="7330290" y="2805330"/>
                <a:ext cx="918491" cy="4985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HHFW</a:t>
                </a:r>
              </a:p>
              <a:p>
                <a:pPr algn="ctr" eaLnBrk="1" hangingPunct="1">
                  <a:buFontTx/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Antennas</a:t>
                </a:r>
              </a:p>
            </p:txBody>
          </p:sp>
          <p:sp>
            <p:nvSpPr>
              <p:cNvPr id="49175" name="TextBox 7"/>
              <p:cNvSpPr txBox="1">
                <a:spLocks noChangeArrowheads="1"/>
              </p:cNvSpPr>
              <p:nvPr/>
            </p:nvSpPr>
            <p:spPr bwMode="auto">
              <a:xfrm>
                <a:off x="5815559" y="922424"/>
                <a:ext cx="824414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CHI Gap</a:t>
                </a: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H="1">
                <a:off x="5411588" y="1249441"/>
                <a:ext cx="731749" cy="387341"/>
              </a:xfrm>
              <a:prstGeom prst="straightConnector1">
                <a:avLst/>
              </a:prstGeom>
              <a:ln w="28575" cmpd="sng"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177" name="TextBox 9"/>
              <p:cNvSpPr txBox="1">
                <a:spLocks noChangeArrowheads="1"/>
              </p:cNvSpPr>
              <p:nvPr/>
            </p:nvSpPr>
            <p:spPr bwMode="auto">
              <a:xfrm>
                <a:off x="4102057" y="1684021"/>
                <a:ext cx="116668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2pPr>
                <a:lvl3pPr marL="11430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3pPr>
                <a:lvl4pPr marL="16002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4pPr>
                <a:lvl5pPr marL="2057400" indent="-228600" eaLnBrk="0" hangingPunct="0"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1200" b="1" i="1">
                    <a:solidFill>
                      <a:srgbClr val="1822CD"/>
                    </a:solidFill>
                    <a:latin typeface="Helvetica" charset="0"/>
                    <a:ea typeface="ＭＳ Ｐゴシック" charset="0"/>
                  </a:defRPr>
                </a:lvl9pPr>
              </a:lstStyle>
              <a:p>
                <a:pPr eaLnBrk="1" hangingPunct="1">
                  <a:buFontTx/>
                  <a:buNone/>
                </a:pPr>
                <a:r>
                  <a:rPr lang="en-US">
                    <a:solidFill>
                      <a:schemeClr val="bg1"/>
                    </a:solidFill>
                  </a:rPr>
                  <a:t>Center-Stack</a:t>
                </a:r>
              </a:p>
            </p:txBody>
          </p:sp>
        </p:grpSp>
        <p:sp>
          <p:nvSpPr>
            <p:cNvPr id="49169" name="TextBox 1"/>
            <p:cNvSpPr txBox="1">
              <a:spLocks noChangeArrowheads="1"/>
            </p:cNvSpPr>
            <p:nvPr/>
          </p:nvSpPr>
          <p:spPr bwMode="auto">
            <a:xfrm>
              <a:off x="6515100" y="4927600"/>
              <a:ext cx="6080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i="0">
                  <a:solidFill>
                    <a:schemeClr val="bg1"/>
                  </a:solidFill>
                </a:rPr>
                <a:t>sFLIP</a:t>
              </a:r>
            </a:p>
          </p:txBody>
        </p:sp>
        <p:sp>
          <p:nvSpPr>
            <p:cNvPr id="49170" name="Rectangle 2"/>
            <p:cNvSpPr>
              <a:spLocks noChangeArrowheads="1"/>
            </p:cNvSpPr>
            <p:nvPr/>
          </p:nvSpPr>
          <p:spPr bwMode="auto">
            <a:xfrm>
              <a:off x="5700713" y="3824288"/>
              <a:ext cx="119856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i="0">
                  <a:solidFill>
                    <a:srgbClr val="FFFFFF"/>
                  </a:solidFill>
                </a:rPr>
                <a:t>TAE antennas </a:t>
              </a: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49171" name="Straight Arrow Connector 6"/>
            <p:cNvCxnSpPr>
              <a:cxnSpLocks noChangeShapeType="1"/>
            </p:cNvCxnSpPr>
            <p:nvPr/>
          </p:nvCxnSpPr>
          <p:spPr bwMode="auto">
            <a:xfrm>
              <a:off x="6413500" y="4127500"/>
              <a:ext cx="736600" cy="152400"/>
            </a:xfrm>
            <a:prstGeom prst="straightConnector1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172" name="Straight Arrow Connector 32"/>
            <p:cNvCxnSpPr>
              <a:cxnSpLocks noChangeShapeType="1"/>
            </p:cNvCxnSpPr>
            <p:nvPr/>
          </p:nvCxnSpPr>
          <p:spPr bwMode="auto">
            <a:xfrm flipH="1">
              <a:off x="6184900" y="4127500"/>
              <a:ext cx="203200" cy="1397000"/>
            </a:xfrm>
            <a:prstGeom prst="straightConnector1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7" name="Rectangle 26"/>
          <p:cNvSpPr/>
          <p:nvPr/>
        </p:nvSpPr>
        <p:spPr>
          <a:xfrm>
            <a:off x="114300" y="3351213"/>
            <a:ext cx="5905500" cy="31517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>
              <a:lnSpc>
                <a:spcPts val="2660"/>
              </a:lnSpc>
              <a:buFontTx/>
              <a:buNone/>
              <a:defRPr/>
            </a:pPr>
            <a:r>
              <a:rPr lang="en-US" sz="1800" i="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FY </a:t>
            </a:r>
            <a:r>
              <a:rPr lang="en-US" sz="1800" i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2016 </a:t>
            </a:r>
            <a:r>
              <a:rPr lang="en-US" sz="1800" i="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- </a:t>
            </a:r>
            <a:r>
              <a:rPr lang="en-US" sz="1800" i="0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2017 </a:t>
            </a:r>
            <a:r>
              <a:rPr lang="en-US" sz="1800" i="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Energetic Particle Conceptual Design and Diagnostic Upgrade</a:t>
            </a:r>
            <a:endParaRPr lang="en-US" sz="1800" i="0" dirty="0">
              <a:ea typeface="ＭＳ Ｐゴシック" charset="-128"/>
              <a:cs typeface="ＭＳ Ｐゴシック" charset="-128"/>
            </a:endParaRPr>
          </a:p>
          <a:p>
            <a:pPr marL="376237" lvl="1" indent="-285750">
              <a:lnSpc>
                <a:spcPts val="2660"/>
              </a:lnSpc>
              <a:buFontTx/>
              <a:buChar char="-"/>
              <a:defRPr/>
            </a:pP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SS</a:t>
            </a:r>
            <a:r>
              <a:rPr lang="en-US" sz="1800" i="0" dirty="0">
                <a:ea typeface="ＭＳ Ｐゴシック" charset="-128"/>
                <a:cs typeface="ＭＳ Ｐゴシック" charset="-128"/>
              </a:rPr>
              <a:t>-NPA </a:t>
            </a: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installed  and taking data.  </a:t>
            </a:r>
            <a:endParaRPr lang="en-US" dirty="0">
              <a:ea typeface="ＭＳ Ｐゴシック" charset="-128"/>
              <a:cs typeface="ＭＳ Ｐゴシック" charset="-128"/>
            </a:endParaRPr>
          </a:p>
          <a:p>
            <a:pPr marL="376237" lvl="1" indent="-285750">
              <a:lnSpc>
                <a:spcPts val="2660"/>
              </a:lnSpc>
              <a:buFontTx/>
              <a:buChar char="-"/>
              <a:defRPr/>
            </a:pPr>
            <a:r>
              <a:rPr lang="en-US" sz="1800" i="0" dirty="0" err="1" smtClean="0">
                <a:ea typeface="ＭＳ Ｐゴシック" charset="-128"/>
                <a:cs typeface="ＭＳ Ｐゴシック" charset="-128"/>
              </a:rPr>
              <a:t>sFLIP</a:t>
            </a: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1800" i="0" dirty="0">
                <a:ea typeface="ＭＳ Ｐゴシック" charset="-128"/>
                <a:cs typeface="ＭＳ Ｐゴシック" charset="-128"/>
              </a:rPr>
              <a:t>installed for lost ion </a:t>
            </a: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measurements</a:t>
            </a:r>
          </a:p>
          <a:p>
            <a:pPr marL="376237" lvl="1" indent="-285750">
              <a:lnSpc>
                <a:spcPts val="2660"/>
              </a:lnSpc>
              <a:buFontTx/>
              <a:buChar char="-"/>
              <a:defRPr/>
            </a:pP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Active </a:t>
            </a:r>
            <a:r>
              <a:rPr lang="en-US" sz="1800" i="0" dirty="0">
                <a:ea typeface="ＭＳ Ｐゴシック" charset="-128"/>
                <a:cs typeface="ＭＳ Ｐゴシック" charset="-128"/>
              </a:rPr>
              <a:t>2 X 2 TAE antennas installed.  Initially passive spectroscopy then active excitation at few kW </a:t>
            </a: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level.</a:t>
            </a:r>
          </a:p>
          <a:p>
            <a:pPr marL="376237" lvl="1" indent="-285750">
              <a:lnSpc>
                <a:spcPts val="2660"/>
              </a:lnSpc>
              <a:buFontTx/>
              <a:buChar char="-"/>
              <a:defRPr/>
            </a:pP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Proto</a:t>
            </a:r>
            <a:r>
              <a:rPr lang="en-US" sz="1800" i="0" dirty="0">
                <a:ea typeface="ＭＳ Ｐゴシック" charset="-128"/>
                <a:cs typeface="ＭＳ Ｐゴシック" charset="-128"/>
              </a:rPr>
              <a:t>-type charged fusion product (CFP) profile diagnostic </a:t>
            </a:r>
            <a:r>
              <a:rPr lang="en-US" sz="1800" i="0" dirty="0" smtClean="0">
                <a:ea typeface="ＭＳ Ｐゴシック" charset="-128"/>
                <a:cs typeface="ＭＳ Ｐゴシック" charset="-128"/>
              </a:rPr>
              <a:t>is being prepared to be installed. </a:t>
            </a:r>
          </a:p>
          <a:p>
            <a:pPr marL="376237" lvl="1" indent="-285750">
              <a:lnSpc>
                <a:spcPts val="2660"/>
              </a:lnSpc>
              <a:buFontTx/>
              <a:buChar char="-"/>
              <a:defRPr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8+8 </a:t>
            </a:r>
            <a:r>
              <a:rPr lang="en-US" dirty="0" err="1">
                <a:ea typeface="ＭＳ Ｐゴシック" charset="-128"/>
                <a:cs typeface="ＭＳ Ｐゴシック" charset="-128"/>
              </a:rPr>
              <a:t>r</a:t>
            </a:r>
            <a:r>
              <a:rPr lang="en-US" dirty="0" err="1" smtClean="0">
                <a:ea typeface="ＭＳ Ｐゴシック" charset="-128"/>
                <a:cs typeface="ＭＳ Ｐゴシック" charset="-128"/>
              </a:rPr>
              <a:t>eflectometry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array available for AEs.</a:t>
            </a:r>
            <a:endParaRPr lang="en-US" sz="1800" i="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9166" name="Text Box 58"/>
          <p:cNvSpPr txBox="1">
            <a:spLocks noChangeArrowheads="1"/>
          </p:cNvSpPr>
          <p:nvPr/>
        </p:nvSpPr>
        <p:spPr bwMode="auto">
          <a:xfrm>
            <a:off x="5410200" y="4111625"/>
            <a:ext cx="6096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chemeClr val="tx1"/>
                </a:solidFill>
              </a:rPr>
              <a:t>UCI</a:t>
            </a:r>
          </a:p>
        </p:txBody>
      </p:sp>
      <p:sp>
        <p:nvSpPr>
          <p:cNvPr id="49167" name="Text Box 58"/>
          <p:cNvSpPr txBox="1">
            <a:spLocks noChangeArrowheads="1"/>
          </p:cNvSpPr>
          <p:nvPr/>
        </p:nvSpPr>
        <p:spPr bwMode="auto">
          <a:xfrm>
            <a:off x="5334000" y="5562600"/>
            <a:ext cx="6096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chemeClr val="tx1"/>
                </a:solidFill>
              </a:rPr>
              <a:t>FIU</a:t>
            </a:r>
          </a:p>
        </p:txBody>
      </p:sp>
      <p:sp>
        <p:nvSpPr>
          <p:cNvPr id="2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>
                <a:latin typeface="Times" charset="0"/>
              </a:rPr>
              <a:pPr algn="r">
                <a:buNone/>
              </a:pPr>
              <a:t>19</a:t>
            </a:fld>
            <a:endParaRPr lang="en-US" sz="1400" b="0" dirty="0">
              <a:latin typeface="Times" charset="0"/>
            </a:endParaRPr>
          </a:p>
        </p:txBody>
      </p:sp>
      <p:sp>
        <p:nvSpPr>
          <p:cNvPr id="28" name="Text Box 58"/>
          <p:cNvSpPr txBox="1">
            <a:spLocks noChangeArrowheads="1"/>
          </p:cNvSpPr>
          <p:nvPr/>
        </p:nvSpPr>
        <p:spPr bwMode="auto">
          <a:xfrm>
            <a:off x="5257800" y="6169025"/>
            <a:ext cx="685800" cy="307777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 dirty="0" smtClean="0">
                <a:solidFill>
                  <a:schemeClr val="tx1"/>
                </a:solidFill>
              </a:rPr>
              <a:t>UCLA</a:t>
            </a:r>
            <a:endParaRPr lang="en-US" sz="1400" b="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81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762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414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4000" dirty="0" smtClean="0">
                <a:solidFill>
                  <a:srgbClr val="0816FF"/>
                </a:solidFill>
              </a:rPr>
              <a:t>Presentation Outline</a:t>
            </a:r>
            <a:endParaRPr lang="en-US" sz="3200" i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>
                <a:latin typeface="Times" charset="0"/>
              </a:rPr>
              <a:pPr algn="r">
                <a:buNone/>
              </a:pPr>
              <a:t>2</a:t>
            </a:fld>
            <a:endParaRPr lang="en-US" sz="1400" b="0" dirty="0">
              <a:latin typeface="Times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219200"/>
            <a:ext cx="7467600" cy="4419600"/>
          </a:xfrm>
        </p:spPr>
        <p:txBody>
          <a:bodyPr>
            <a:normAutofit/>
          </a:bodyPr>
          <a:lstStyle/>
          <a:p>
            <a:pPr>
              <a:spcAft>
                <a:spcPts val="4200"/>
              </a:spcAft>
            </a:pPr>
            <a:r>
              <a:rPr lang="en-US" dirty="0" smtClean="0"/>
              <a:t>Facility Operations Status and Plan</a:t>
            </a:r>
          </a:p>
          <a:p>
            <a:pPr>
              <a:spcAft>
                <a:spcPts val="4200"/>
              </a:spcAft>
            </a:pPr>
            <a:r>
              <a:rPr lang="en-US" dirty="0" smtClean="0">
                <a:solidFill>
                  <a:srgbClr val="7F7F7F"/>
                </a:solidFill>
              </a:rPr>
              <a:t>Facility Enhancement Status and Plan</a:t>
            </a:r>
          </a:p>
          <a:p>
            <a:pPr>
              <a:spcAft>
                <a:spcPts val="4200"/>
              </a:spcAft>
            </a:pPr>
            <a:r>
              <a:rPr lang="en-US" dirty="0">
                <a:solidFill>
                  <a:srgbClr val="7F7F7F"/>
                </a:solidFill>
              </a:rPr>
              <a:t>Facility Milestones and Budget</a:t>
            </a:r>
          </a:p>
          <a:p>
            <a:pPr>
              <a:spcAft>
                <a:spcPts val="4200"/>
              </a:spcAft>
            </a:pPr>
            <a:r>
              <a:rPr lang="en-US" dirty="0" smtClean="0">
                <a:solidFill>
                  <a:srgbClr val="7F7F7F"/>
                </a:solidFill>
              </a:rPr>
              <a:t>Summary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22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3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ct val="95000"/>
              </a:lnSpc>
              <a:buFontTx/>
              <a:buNone/>
            </a:pPr>
            <a:r>
              <a:rPr lang="en-US" sz="3200" i="0" dirty="0">
                <a:solidFill>
                  <a:srgbClr val="0000FF"/>
                </a:solidFill>
              </a:rPr>
              <a:t>Disruption </a:t>
            </a:r>
            <a:r>
              <a:rPr lang="en-US" sz="3200" i="0" dirty="0" smtClean="0">
                <a:solidFill>
                  <a:srgbClr val="0000FF"/>
                </a:solidFill>
              </a:rPr>
              <a:t>Mitigation System for </a:t>
            </a:r>
            <a:r>
              <a:rPr lang="en-US" sz="3200" i="0" dirty="0">
                <a:solidFill>
                  <a:srgbClr val="0000FF"/>
                </a:solidFill>
              </a:rPr>
              <a:t>NSTX-U</a:t>
            </a:r>
            <a:r>
              <a:rPr lang="en-US" sz="3600" i="0" dirty="0">
                <a:solidFill>
                  <a:srgbClr val="0000FF"/>
                </a:solidFill>
              </a:rPr>
              <a:t/>
            </a:r>
            <a:br>
              <a:rPr lang="en-US" sz="3600" i="0" dirty="0">
                <a:solidFill>
                  <a:srgbClr val="0000FF"/>
                </a:solidFill>
              </a:rPr>
            </a:br>
            <a:r>
              <a:rPr lang="en-US" sz="2400" i="0" dirty="0">
                <a:solidFill>
                  <a:srgbClr val="FF0000"/>
                </a:solidFill>
                <a:latin typeface="Helvetica Neue" charset="0"/>
              </a:rPr>
              <a:t>Massive gas injection system </a:t>
            </a:r>
            <a:r>
              <a:rPr lang="en-US" sz="2400" i="0" dirty="0" smtClean="0">
                <a:solidFill>
                  <a:srgbClr val="FF0000"/>
                </a:solidFill>
                <a:latin typeface="Helvetica Neue" charset="0"/>
              </a:rPr>
              <a:t>at multiple </a:t>
            </a:r>
            <a:r>
              <a:rPr lang="en-US" sz="2400" i="0" dirty="0" err="1" smtClean="0">
                <a:solidFill>
                  <a:srgbClr val="FF0000"/>
                </a:solidFill>
                <a:latin typeface="Helvetica Neue" charset="0"/>
              </a:rPr>
              <a:t>poloidal</a:t>
            </a:r>
            <a:r>
              <a:rPr lang="en-US" sz="2400" i="0" dirty="0" smtClean="0">
                <a:solidFill>
                  <a:srgbClr val="FF0000"/>
                </a:solidFill>
                <a:latin typeface="Helvetica Neue" charset="0"/>
              </a:rPr>
              <a:t> positions</a:t>
            </a:r>
            <a:endParaRPr lang="en-US" sz="2800" i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9939" name="Content Placeholder 2"/>
          <p:cNvSpPr txBox="1">
            <a:spLocks/>
          </p:cNvSpPr>
          <p:nvPr/>
        </p:nvSpPr>
        <p:spPr bwMode="auto">
          <a:xfrm>
            <a:off x="3810000" y="990600"/>
            <a:ext cx="5334000" cy="1335087"/>
          </a:xfrm>
          <a:prstGeom prst="rect">
            <a:avLst/>
          </a:prstGeom>
          <a:solidFill>
            <a:srgbClr val="FFD2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0" lvl="1" indent="0"/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- Massive </a:t>
            </a:r>
            <a:r>
              <a:rPr lang="en-US" sz="1600" i="0" dirty="0">
                <a:solidFill>
                  <a:schemeClr val="tx1"/>
                </a:solidFill>
                <a:latin typeface="Arial" charset="0"/>
              </a:rPr>
              <a:t>gas injector </a:t>
            </a:r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system </a:t>
            </a:r>
            <a:r>
              <a:rPr lang="en-US" sz="1600" i="0" dirty="0">
                <a:solidFill>
                  <a:schemeClr val="tx1"/>
                </a:solidFill>
                <a:latin typeface="Arial" charset="0"/>
              </a:rPr>
              <a:t>at </a:t>
            </a:r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multi</a:t>
            </a:r>
          </a:p>
          <a:p>
            <a:pPr marL="0" lvl="1" indent="0"/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  poloidal </a:t>
            </a:r>
            <a:r>
              <a:rPr lang="en-US" sz="1600" i="0" dirty="0">
                <a:solidFill>
                  <a:schemeClr val="tx1"/>
                </a:solidFill>
                <a:latin typeface="Arial" charset="0"/>
              </a:rPr>
              <a:t>location with identical injection set-</a:t>
            </a:r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up</a:t>
            </a:r>
          </a:p>
          <a:p>
            <a:pPr marL="0" lvl="1" indent="0"/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- Compact power supply proto-type tested at UW</a:t>
            </a:r>
            <a:endParaRPr lang="en-US" sz="700" i="0" dirty="0">
              <a:solidFill>
                <a:schemeClr val="tx1"/>
              </a:solidFill>
              <a:latin typeface="Arial" charset="0"/>
            </a:endParaRPr>
          </a:p>
          <a:p>
            <a:pPr marL="0" lvl="1" indent="0"/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- A </a:t>
            </a:r>
            <a:r>
              <a:rPr lang="en-US" sz="1600" i="0" dirty="0">
                <a:solidFill>
                  <a:schemeClr val="tx1"/>
                </a:solidFill>
                <a:latin typeface="Arial" charset="0"/>
              </a:rPr>
              <a:t>new double solenoid MGI design (zero net J x </a:t>
            </a:r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B</a:t>
            </a:r>
          </a:p>
          <a:p>
            <a:pPr marL="0" lvl="1" indent="0"/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  torque</a:t>
            </a:r>
            <a:r>
              <a:rPr lang="en-US" sz="1600" i="0" dirty="0">
                <a:solidFill>
                  <a:schemeClr val="tx1"/>
                </a:solidFill>
                <a:latin typeface="Arial" charset="0"/>
              </a:rPr>
              <a:t>) based on the ORNL ITER MGI </a:t>
            </a:r>
            <a:r>
              <a:rPr lang="en-US" sz="1600" i="0" dirty="0" smtClean="0">
                <a:solidFill>
                  <a:schemeClr val="tx1"/>
                </a:solidFill>
                <a:latin typeface="Arial" charset="0"/>
              </a:rPr>
              <a:t>design</a:t>
            </a:r>
            <a:endParaRPr lang="en-US" sz="7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9940" name="Rectangle 12"/>
          <p:cNvSpPr>
            <a:spLocks noChangeArrowheads="1"/>
          </p:cNvSpPr>
          <p:nvPr/>
        </p:nvSpPr>
        <p:spPr bwMode="auto">
          <a:xfrm>
            <a:off x="774700" y="4584700"/>
            <a:ext cx="838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41" name="TextBox 16"/>
          <p:cNvSpPr txBox="1">
            <a:spLocks noChangeArrowheads="1"/>
          </p:cNvSpPr>
          <p:nvPr/>
        </p:nvSpPr>
        <p:spPr bwMode="auto">
          <a:xfrm>
            <a:off x="1143000" y="914400"/>
            <a:ext cx="241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800" i="0" dirty="0"/>
              <a:t>NSTX-U MGI Valve</a:t>
            </a:r>
          </a:p>
        </p:txBody>
      </p:sp>
      <p:pic>
        <p:nvPicPr>
          <p:cNvPr id="39942" name="Picture 17" descr="MIG-3D-Masa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2125662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57"/>
          <p:cNvSpPr>
            <a:spLocks noChangeArrowheads="1"/>
          </p:cNvSpPr>
          <p:nvPr/>
        </p:nvSpPr>
        <p:spPr bwMode="auto">
          <a:xfrm>
            <a:off x="152400" y="5029200"/>
            <a:ext cx="8839200" cy="123110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457200">
              <a:lnSpc>
                <a:spcPts val="1920"/>
              </a:lnSpc>
              <a:spcAft>
                <a:spcPts val="600"/>
              </a:spcAft>
              <a:buFontTx/>
              <a:buNone/>
            </a:pPr>
            <a:r>
              <a:rPr lang="en-US" sz="1600" b="1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• </a:t>
            </a:r>
            <a:r>
              <a:rPr lang="en-US" sz="1600" b="1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Successful final</a:t>
            </a:r>
            <a:r>
              <a:rPr lang="en-US" sz="1600" b="1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Design Review of MGI system was held on February 18, 2016.</a:t>
            </a:r>
          </a:p>
          <a:p>
            <a:pPr marL="182563" indent="-457200">
              <a:lnSpc>
                <a:spcPts val="1920"/>
              </a:lnSpc>
              <a:spcAft>
                <a:spcPts val="600"/>
              </a:spcAft>
              <a:buFontTx/>
              <a:buNone/>
            </a:pPr>
            <a:r>
              <a:rPr lang="en-US" sz="1600" b="1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• All the MGI components including MGI valves were delivered to PPPL from U. Washington and being installed on NSTX-U.</a:t>
            </a:r>
          </a:p>
          <a:p>
            <a:pPr marL="182563" indent="-457200">
              <a:lnSpc>
                <a:spcPts val="1920"/>
              </a:lnSpc>
              <a:spcAft>
                <a:spcPts val="600"/>
              </a:spcAft>
              <a:buFontTx/>
              <a:buNone/>
            </a:pPr>
            <a:r>
              <a:rPr lang="en-US" sz="1600" b="1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• Preliminary MGI test is planned in May, 2016 for the initial gas pulses into NSTX-U.</a:t>
            </a:r>
            <a:endParaRPr lang="en-US" sz="1600" b="1" i="0" dirty="0">
              <a:solidFill>
                <a:srgbClr val="000000"/>
              </a:solidFill>
              <a:latin typeface="Helvetica Neue" charset="0"/>
              <a:cs typeface="Helvetica Neue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91000" y="2438400"/>
            <a:ext cx="4953000" cy="76944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0" lvl="1" eaLnBrk="1" hangingPunct="1">
              <a:buFontTx/>
              <a:buNone/>
              <a:defRPr/>
            </a:pPr>
            <a:r>
              <a:rPr lang="en-US" sz="1600" b="0" i="0" dirty="0" smtClean="0">
                <a:solidFill>
                  <a:srgbClr val="FF0000"/>
                </a:solidFill>
                <a:latin typeface="Arial" charset="0"/>
              </a:rPr>
              <a:t>MGI also  tested on the U. Washington test stand with magnetic field</a:t>
            </a:r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39947" name="Picture 1" descr="DM-Lo-triangularity shape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1219200"/>
            <a:ext cx="1703388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26"/>
          <p:cNvGrpSpPr>
            <a:grpSpLocks/>
          </p:cNvGrpSpPr>
          <p:nvPr/>
        </p:nvGrpSpPr>
        <p:grpSpPr bwMode="auto">
          <a:xfrm>
            <a:off x="5029200" y="3048000"/>
            <a:ext cx="2946400" cy="1665287"/>
            <a:chOff x="5842000" y="3119336"/>
            <a:chExt cx="2946400" cy="1665397"/>
          </a:xfrm>
        </p:grpSpPr>
        <p:pic>
          <p:nvPicPr>
            <p:cNvPr id="20" name="Content Placeholder 4" descr="Solenoi and valve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930" b="12930"/>
            <a:stretch>
              <a:fillRect/>
            </a:stretch>
          </p:blipFill>
          <p:spPr bwMode="auto">
            <a:xfrm>
              <a:off x="5842000" y="3119336"/>
              <a:ext cx="2946400" cy="1665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8"/>
            <p:cNvSpPr txBox="1">
              <a:spLocks noChangeArrowheads="1"/>
            </p:cNvSpPr>
            <p:nvPr/>
          </p:nvSpPr>
          <p:spPr bwMode="auto">
            <a:xfrm>
              <a:off x="5981700" y="3124200"/>
              <a:ext cx="80886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i="0">
                  <a:solidFill>
                    <a:srgbClr val="FF0000"/>
                  </a:solidFill>
                </a:rPr>
                <a:t>Magnets</a:t>
              </a:r>
            </a:p>
          </p:txBody>
        </p:sp>
        <p:sp>
          <p:nvSpPr>
            <p:cNvPr id="22" name="TextBox 29"/>
            <p:cNvSpPr txBox="1">
              <a:spLocks noChangeArrowheads="1"/>
            </p:cNvSpPr>
            <p:nvPr/>
          </p:nvSpPr>
          <p:spPr bwMode="auto">
            <a:xfrm>
              <a:off x="7950200" y="3124200"/>
              <a:ext cx="808860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i="0">
                  <a:solidFill>
                    <a:srgbClr val="FF0000"/>
                  </a:solidFill>
                </a:rPr>
                <a:t>Magnets</a:t>
              </a:r>
            </a:p>
          </p:txBody>
        </p:sp>
        <p:sp>
          <p:nvSpPr>
            <p:cNvPr id="23" name="TextBox 30"/>
            <p:cNvSpPr txBox="1">
              <a:spLocks noChangeArrowheads="1"/>
            </p:cNvSpPr>
            <p:nvPr/>
          </p:nvSpPr>
          <p:spPr bwMode="auto">
            <a:xfrm>
              <a:off x="7391400" y="3835400"/>
              <a:ext cx="578404" cy="4985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i="0">
                  <a:solidFill>
                    <a:srgbClr val="FF0000"/>
                  </a:solidFill>
                </a:rPr>
                <a:t>MGI</a:t>
              </a:r>
            </a:p>
            <a:p>
              <a:pPr eaLnBrk="1" hangingPunct="1">
                <a:buFontTx/>
                <a:buNone/>
              </a:pPr>
              <a:r>
                <a:rPr lang="en-US" i="0">
                  <a:solidFill>
                    <a:srgbClr val="FF0000"/>
                  </a:solidFill>
                </a:rPr>
                <a:t>Valve</a:t>
              </a:r>
            </a:p>
          </p:txBody>
        </p:sp>
      </p:grpSp>
      <p:sp>
        <p:nvSpPr>
          <p:cNvPr id="24" name="Text Box 58"/>
          <p:cNvSpPr txBox="1">
            <a:spLocks noChangeArrowheads="1"/>
          </p:cNvSpPr>
          <p:nvPr/>
        </p:nvSpPr>
        <p:spPr bwMode="auto">
          <a:xfrm flipH="1">
            <a:off x="7785100" y="4495800"/>
            <a:ext cx="1358900" cy="317500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chemeClr val="tx1"/>
                </a:solidFill>
              </a:rPr>
              <a:t>U. Washington</a:t>
            </a:r>
          </a:p>
        </p:txBody>
      </p:sp>
      <p:sp>
        <p:nvSpPr>
          <p:cNvPr id="2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>
                <a:latin typeface="Times" charset="0"/>
              </a:rPr>
              <a:pPr algn="r">
                <a:buNone/>
              </a:pPr>
              <a:t>20</a:t>
            </a:fld>
            <a:endParaRPr lang="en-US" sz="1400" b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09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43"/>
          <p:cNvSpPr>
            <a:spLocks noChangeArrowheads="1"/>
          </p:cNvSpPr>
          <p:nvPr/>
        </p:nvSpPr>
        <p:spPr bwMode="auto">
          <a:xfrm>
            <a:off x="-25400" y="254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>
                <a:solidFill>
                  <a:srgbClr val="0000FF"/>
                </a:solidFill>
                <a:latin typeface="Arial" charset="0"/>
              </a:rPr>
              <a:t>Flexible Mid-Plane Feedback Coils for MHD </a:t>
            </a:r>
            <a:r>
              <a:rPr lang="en-US" sz="2800" i="0" dirty="0" smtClean="0">
                <a:solidFill>
                  <a:srgbClr val="0000FF"/>
                </a:solidFill>
                <a:latin typeface="Arial" charset="0"/>
              </a:rPr>
              <a:t>Studies</a:t>
            </a:r>
            <a:endParaRPr lang="en-US" sz="2800" i="0" dirty="0">
              <a:solidFill>
                <a:srgbClr val="0000FF"/>
              </a:solidFill>
              <a:latin typeface="Arial" charset="0"/>
            </a:endParaRP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i="0" dirty="0">
                <a:solidFill>
                  <a:srgbClr val="FF0000"/>
                </a:solidFill>
                <a:latin typeface="Arial" charset="0"/>
              </a:rPr>
              <a:t>NCC will greatly enhance MHD physics studies and control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000" i="0" dirty="0">
                <a:solidFill>
                  <a:srgbClr val="FF0000"/>
                </a:solidFill>
                <a:latin typeface="Arial" charset="0"/>
              </a:rPr>
              <a:t> </a:t>
            </a:r>
            <a:endParaRPr lang="en-US" sz="1800" i="0" dirty="0">
              <a:solidFill>
                <a:srgbClr val="FF0000"/>
              </a:solidFill>
              <a:latin typeface="Helvetica Neu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9700" y="5410200"/>
            <a:ext cx="890270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sz="1600" i="0" dirty="0" smtClean="0">
                <a:solidFill>
                  <a:srgbClr val="000000"/>
                </a:solidFill>
              </a:rPr>
              <a:t>Base Budget – NCC engineering conceptual design work to develop reliable cost and schedule is being concluded to focus engineering resources to </a:t>
            </a:r>
            <a:r>
              <a:rPr lang="en-US" sz="1600" i="0" dirty="0" err="1" smtClean="0">
                <a:solidFill>
                  <a:srgbClr val="000000"/>
                </a:solidFill>
              </a:rPr>
              <a:t>divertor</a:t>
            </a:r>
            <a:r>
              <a:rPr lang="en-US" sz="1600" i="0" dirty="0" smtClean="0">
                <a:solidFill>
                  <a:srgbClr val="000000"/>
                </a:solidFill>
              </a:rPr>
              <a:t> </a:t>
            </a:r>
            <a:r>
              <a:rPr lang="en-US" sz="1600" i="0" dirty="0" err="1" smtClean="0">
                <a:solidFill>
                  <a:srgbClr val="000000"/>
                </a:solidFill>
              </a:rPr>
              <a:t>cryo</a:t>
            </a:r>
            <a:r>
              <a:rPr lang="en-US" sz="1600" i="0" dirty="0" smtClean="0">
                <a:solidFill>
                  <a:srgbClr val="000000"/>
                </a:solidFill>
              </a:rPr>
              <a:t>-pump design.</a:t>
            </a:r>
          </a:p>
          <a:p>
            <a:pPr eaLnBrk="1" hangingPunct="1">
              <a:buFontTx/>
              <a:buNone/>
              <a:defRPr/>
            </a:pPr>
            <a:r>
              <a:rPr lang="en-US" sz="1600" i="0" dirty="0" smtClean="0">
                <a:solidFill>
                  <a:srgbClr val="FF0000"/>
                </a:solidFill>
              </a:rPr>
              <a:t>Incremental Budget – Enables continued design, development, and installation of NCC.</a:t>
            </a:r>
          </a:p>
        </p:txBody>
      </p:sp>
      <p:sp>
        <p:nvSpPr>
          <p:cNvPr id="38915" name="Rectangle 1"/>
          <p:cNvSpPr>
            <a:spLocks noChangeArrowheads="1"/>
          </p:cNvSpPr>
          <p:nvPr/>
        </p:nvSpPr>
        <p:spPr bwMode="auto">
          <a:xfrm>
            <a:off x="1470025" y="1063625"/>
            <a:ext cx="2808288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400" i="0" dirty="0">
                <a:solidFill>
                  <a:srgbClr val="000000"/>
                </a:solidFill>
              </a:rPr>
              <a:t>Full </a:t>
            </a:r>
            <a:r>
              <a:rPr lang="en-US" sz="1400" i="0" dirty="0" err="1">
                <a:solidFill>
                  <a:srgbClr val="000000"/>
                </a:solidFill>
              </a:rPr>
              <a:t>toroidal</a:t>
            </a:r>
            <a:r>
              <a:rPr lang="en-US" sz="1400" i="0" dirty="0">
                <a:solidFill>
                  <a:srgbClr val="000000"/>
                </a:solidFill>
              </a:rPr>
              <a:t> NCC array (2 x 12) </a:t>
            </a:r>
          </a:p>
        </p:txBody>
      </p:sp>
      <p:sp>
        <p:nvSpPr>
          <p:cNvPr id="38916" name="Rectangle 55"/>
          <p:cNvSpPr>
            <a:spLocks noChangeArrowheads="1"/>
          </p:cNvSpPr>
          <p:nvPr/>
        </p:nvSpPr>
        <p:spPr bwMode="auto">
          <a:xfrm>
            <a:off x="4670425" y="1063625"/>
            <a:ext cx="2938463" cy="3079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1400" i="0" dirty="0">
                <a:solidFill>
                  <a:srgbClr val="000000"/>
                </a:solidFill>
              </a:rPr>
              <a:t>Partial </a:t>
            </a:r>
            <a:r>
              <a:rPr lang="en-US" sz="1400" i="0" dirty="0" err="1">
                <a:solidFill>
                  <a:srgbClr val="000000"/>
                </a:solidFill>
              </a:rPr>
              <a:t>toroidal</a:t>
            </a:r>
            <a:r>
              <a:rPr lang="en-US" sz="1400" i="0" dirty="0">
                <a:solidFill>
                  <a:srgbClr val="000000"/>
                </a:solidFill>
              </a:rPr>
              <a:t> NCC array (2 x 6) </a:t>
            </a:r>
          </a:p>
        </p:txBody>
      </p:sp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920750" y="2152650"/>
            <a:ext cx="19462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sz="1600" i="0">
                <a:solidFill>
                  <a:srgbClr val="FF0000"/>
                </a:solidFill>
                <a:latin typeface="Arial Narrow" charset="0"/>
                <a:ea typeface="MS PGothic" charset="0"/>
                <a:cs typeface="MS PGothic" charset="0"/>
              </a:rPr>
              <a:t>Full NCC</a:t>
            </a: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920750" y="2579687"/>
            <a:ext cx="1801813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sz="1600" i="0">
                <a:solidFill>
                  <a:srgbClr val="0000FF"/>
                </a:solidFill>
                <a:latin typeface="Arial Narrow" charset="0"/>
                <a:ea typeface="MS PGothic" charset="0"/>
                <a:cs typeface="MS PGothic" charset="0"/>
              </a:rPr>
              <a:t>Existing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i="0">
                <a:solidFill>
                  <a:srgbClr val="0000FF"/>
                </a:solidFill>
                <a:latin typeface="Arial Narrow" charset="0"/>
                <a:ea typeface="MS PGothic" charset="0"/>
                <a:cs typeface="MS PGothic" charset="0"/>
              </a:rPr>
              <a:t>RWM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600" i="0">
                <a:solidFill>
                  <a:srgbClr val="0000FF"/>
                </a:solidFill>
                <a:latin typeface="Arial Narrow" charset="0"/>
                <a:ea typeface="MS PGothic" charset="0"/>
                <a:cs typeface="MS PGothic" charset="0"/>
              </a:rPr>
              <a:t>coils</a:t>
            </a:r>
          </a:p>
        </p:txBody>
      </p:sp>
      <p:pic>
        <p:nvPicPr>
          <p:cNvPr id="38919" name="Picture 8" descr="plot2NSTXv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8" y="1477962"/>
            <a:ext cx="231775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20" name="Group 9"/>
          <p:cNvGrpSpPr>
            <a:grpSpLocks/>
          </p:cNvGrpSpPr>
          <p:nvPr/>
        </p:nvGrpSpPr>
        <p:grpSpPr bwMode="auto">
          <a:xfrm>
            <a:off x="1954213" y="1927225"/>
            <a:ext cx="1549400" cy="866775"/>
            <a:chOff x="492" y="1582"/>
            <a:chExt cx="1940" cy="1020"/>
          </a:xfrm>
        </p:grpSpPr>
        <p:sp>
          <p:nvSpPr>
            <p:cNvPr id="38963" name="Freeform 10"/>
            <p:cNvSpPr>
              <a:spLocks/>
            </p:cNvSpPr>
            <p:nvPr/>
          </p:nvSpPr>
          <p:spPr bwMode="auto">
            <a:xfrm>
              <a:off x="2082" y="2174"/>
              <a:ext cx="350" cy="396"/>
            </a:xfrm>
            <a:custGeom>
              <a:avLst/>
              <a:gdLst>
                <a:gd name="T0" fmla="*/ 328 w 350"/>
                <a:gd name="T1" fmla="*/ 0 h 396"/>
                <a:gd name="T2" fmla="*/ 224 w 350"/>
                <a:gd name="T3" fmla="*/ 32 h 396"/>
                <a:gd name="T4" fmla="*/ 118 w 350"/>
                <a:gd name="T5" fmla="*/ 60 h 396"/>
                <a:gd name="T6" fmla="*/ 0 w 350"/>
                <a:gd name="T7" fmla="*/ 82 h 396"/>
                <a:gd name="T8" fmla="*/ 30 w 350"/>
                <a:gd name="T9" fmla="*/ 396 h 396"/>
                <a:gd name="T10" fmla="*/ 130 w 350"/>
                <a:gd name="T11" fmla="*/ 378 h 396"/>
                <a:gd name="T12" fmla="*/ 272 w 350"/>
                <a:gd name="T13" fmla="*/ 346 h 396"/>
                <a:gd name="T14" fmla="*/ 350 w 350"/>
                <a:gd name="T15" fmla="*/ 320 h 3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0"/>
                <a:gd name="T25" fmla="*/ 0 h 396"/>
                <a:gd name="T26" fmla="*/ 350 w 350"/>
                <a:gd name="T27" fmla="*/ 396 h 3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0" h="396">
                  <a:moveTo>
                    <a:pt x="328" y="0"/>
                  </a:moveTo>
                  <a:lnTo>
                    <a:pt x="224" y="32"/>
                  </a:lnTo>
                  <a:lnTo>
                    <a:pt x="118" y="60"/>
                  </a:lnTo>
                  <a:lnTo>
                    <a:pt x="0" y="82"/>
                  </a:lnTo>
                  <a:lnTo>
                    <a:pt x="30" y="396"/>
                  </a:lnTo>
                  <a:lnTo>
                    <a:pt x="130" y="378"/>
                  </a:lnTo>
                  <a:lnTo>
                    <a:pt x="272" y="346"/>
                  </a:lnTo>
                  <a:lnTo>
                    <a:pt x="350" y="32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4" name="Freeform 11"/>
            <p:cNvSpPr>
              <a:spLocks/>
            </p:cNvSpPr>
            <p:nvPr/>
          </p:nvSpPr>
          <p:spPr bwMode="auto">
            <a:xfrm>
              <a:off x="1462" y="2266"/>
              <a:ext cx="556" cy="336"/>
            </a:xfrm>
            <a:custGeom>
              <a:avLst/>
              <a:gdLst>
                <a:gd name="T0" fmla="*/ 24 w 556"/>
                <a:gd name="T1" fmla="*/ 0 h 336"/>
                <a:gd name="T2" fmla="*/ 166 w 556"/>
                <a:gd name="T3" fmla="*/ 14 h 336"/>
                <a:gd name="T4" fmla="*/ 278 w 556"/>
                <a:gd name="T5" fmla="*/ 16 h 336"/>
                <a:gd name="T6" fmla="*/ 392 w 556"/>
                <a:gd name="T7" fmla="*/ 14 h 336"/>
                <a:gd name="T8" fmla="*/ 472 w 556"/>
                <a:gd name="T9" fmla="*/ 8 h 336"/>
                <a:gd name="T10" fmla="*/ 528 w 556"/>
                <a:gd name="T11" fmla="*/ 0 h 336"/>
                <a:gd name="T12" fmla="*/ 556 w 556"/>
                <a:gd name="T13" fmla="*/ 312 h 336"/>
                <a:gd name="T14" fmla="*/ 550 w 556"/>
                <a:gd name="T15" fmla="*/ 322 h 336"/>
                <a:gd name="T16" fmla="*/ 428 w 556"/>
                <a:gd name="T17" fmla="*/ 332 h 336"/>
                <a:gd name="T18" fmla="*/ 274 w 556"/>
                <a:gd name="T19" fmla="*/ 336 h 336"/>
                <a:gd name="T20" fmla="*/ 92 w 556"/>
                <a:gd name="T21" fmla="*/ 326 h 336"/>
                <a:gd name="T22" fmla="*/ 0 w 556"/>
                <a:gd name="T23" fmla="*/ 318 h 336"/>
                <a:gd name="T24" fmla="*/ 24 w 556"/>
                <a:gd name="T25" fmla="*/ 0 h 3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56"/>
                <a:gd name="T40" fmla="*/ 0 h 336"/>
                <a:gd name="T41" fmla="*/ 556 w 556"/>
                <a:gd name="T42" fmla="*/ 336 h 3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56" h="336">
                  <a:moveTo>
                    <a:pt x="24" y="0"/>
                  </a:moveTo>
                  <a:lnTo>
                    <a:pt x="166" y="14"/>
                  </a:lnTo>
                  <a:lnTo>
                    <a:pt x="278" y="16"/>
                  </a:lnTo>
                  <a:lnTo>
                    <a:pt x="392" y="14"/>
                  </a:lnTo>
                  <a:lnTo>
                    <a:pt x="472" y="8"/>
                  </a:lnTo>
                  <a:lnTo>
                    <a:pt x="528" y="0"/>
                  </a:lnTo>
                  <a:lnTo>
                    <a:pt x="556" y="312"/>
                  </a:lnTo>
                  <a:lnTo>
                    <a:pt x="550" y="322"/>
                  </a:lnTo>
                  <a:lnTo>
                    <a:pt x="428" y="332"/>
                  </a:lnTo>
                  <a:lnTo>
                    <a:pt x="274" y="336"/>
                  </a:lnTo>
                  <a:lnTo>
                    <a:pt x="92" y="326"/>
                  </a:lnTo>
                  <a:lnTo>
                    <a:pt x="0" y="318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5" name="Freeform 12"/>
            <p:cNvSpPr>
              <a:spLocks/>
            </p:cNvSpPr>
            <p:nvPr/>
          </p:nvSpPr>
          <p:spPr bwMode="auto">
            <a:xfrm>
              <a:off x="878" y="2126"/>
              <a:ext cx="522" cy="448"/>
            </a:xfrm>
            <a:custGeom>
              <a:avLst/>
              <a:gdLst>
                <a:gd name="T0" fmla="*/ 78 w 522"/>
                <a:gd name="T1" fmla="*/ 0 h 448"/>
                <a:gd name="T2" fmla="*/ 180 w 522"/>
                <a:gd name="T3" fmla="*/ 44 h 448"/>
                <a:gd name="T4" fmla="*/ 304 w 522"/>
                <a:gd name="T5" fmla="*/ 84 h 448"/>
                <a:gd name="T6" fmla="*/ 404 w 522"/>
                <a:gd name="T7" fmla="*/ 108 h 448"/>
                <a:gd name="T8" fmla="*/ 476 w 522"/>
                <a:gd name="T9" fmla="*/ 122 h 448"/>
                <a:gd name="T10" fmla="*/ 522 w 522"/>
                <a:gd name="T11" fmla="*/ 130 h 448"/>
                <a:gd name="T12" fmla="*/ 492 w 522"/>
                <a:gd name="T13" fmla="*/ 448 h 448"/>
                <a:gd name="T14" fmla="*/ 376 w 522"/>
                <a:gd name="T15" fmla="*/ 424 h 448"/>
                <a:gd name="T16" fmla="*/ 232 w 522"/>
                <a:gd name="T17" fmla="*/ 390 h 448"/>
                <a:gd name="T18" fmla="*/ 108 w 522"/>
                <a:gd name="T19" fmla="*/ 350 h 448"/>
                <a:gd name="T20" fmla="*/ 0 w 522"/>
                <a:gd name="T21" fmla="*/ 306 h 448"/>
                <a:gd name="T22" fmla="*/ 78 w 522"/>
                <a:gd name="T23" fmla="*/ 0 h 44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2"/>
                <a:gd name="T37" fmla="*/ 0 h 448"/>
                <a:gd name="T38" fmla="*/ 522 w 522"/>
                <a:gd name="T39" fmla="*/ 448 h 44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2" h="448">
                  <a:moveTo>
                    <a:pt x="78" y="0"/>
                  </a:moveTo>
                  <a:lnTo>
                    <a:pt x="180" y="44"/>
                  </a:lnTo>
                  <a:lnTo>
                    <a:pt x="304" y="84"/>
                  </a:lnTo>
                  <a:lnTo>
                    <a:pt x="404" y="108"/>
                  </a:lnTo>
                  <a:lnTo>
                    <a:pt x="476" y="122"/>
                  </a:lnTo>
                  <a:lnTo>
                    <a:pt x="522" y="130"/>
                  </a:lnTo>
                  <a:lnTo>
                    <a:pt x="492" y="448"/>
                  </a:lnTo>
                  <a:lnTo>
                    <a:pt x="376" y="424"/>
                  </a:lnTo>
                  <a:lnTo>
                    <a:pt x="232" y="390"/>
                  </a:lnTo>
                  <a:lnTo>
                    <a:pt x="108" y="350"/>
                  </a:lnTo>
                  <a:lnTo>
                    <a:pt x="0" y="306"/>
                  </a:lnTo>
                  <a:lnTo>
                    <a:pt x="78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6" name="Freeform 13"/>
            <p:cNvSpPr>
              <a:spLocks/>
            </p:cNvSpPr>
            <p:nvPr/>
          </p:nvSpPr>
          <p:spPr bwMode="auto">
            <a:xfrm>
              <a:off x="552" y="1884"/>
              <a:ext cx="320" cy="496"/>
            </a:xfrm>
            <a:custGeom>
              <a:avLst/>
              <a:gdLst>
                <a:gd name="T0" fmla="*/ 320 w 320"/>
                <a:gd name="T1" fmla="*/ 196 h 496"/>
                <a:gd name="T2" fmla="*/ 238 w 320"/>
                <a:gd name="T3" fmla="*/ 144 h 496"/>
                <a:gd name="T4" fmla="*/ 156 w 320"/>
                <a:gd name="T5" fmla="*/ 76 h 496"/>
                <a:gd name="T6" fmla="*/ 96 w 320"/>
                <a:gd name="T7" fmla="*/ 0 h 496"/>
                <a:gd name="T8" fmla="*/ 0 w 320"/>
                <a:gd name="T9" fmla="*/ 286 h 496"/>
                <a:gd name="T10" fmla="*/ 48 w 320"/>
                <a:gd name="T11" fmla="*/ 346 h 496"/>
                <a:gd name="T12" fmla="*/ 122 w 320"/>
                <a:gd name="T13" fmla="*/ 416 h 496"/>
                <a:gd name="T14" fmla="*/ 210 w 320"/>
                <a:gd name="T15" fmla="*/ 482 h 496"/>
                <a:gd name="T16" fmla="*/ 240 w 320"/>
                <a:gd name="T17" fmla="*/ 496 h 4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0"/>
                <a:gd name="T28" fmla="*/ 0 h 496"/>
                <a:gd name="T29" fmla="*/ 320 w 320"/>
                <a:gd name="T30" fmla="*/ 496 h 4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0" h="496">
                  <a:moveTo>
                    <a:pt x="320" y="196"/>
                  </a:moveTo>
                  <a:lnTo>
                    <a:pt x="238" y="144"/>
                  </a:lnTo>
                  <a:lnTo>
                    <a:pt x="156" y="76"/>
                  </a:lnTo>
                  <a:lnTo>
                    <a:pt x="96" y="0"/>
                  </a:lnTo>
                  <a:lnTo>
                    <a:pt x="0" y="286"/>
                  </a:lnTo>
                  <a:lnTo>
                    <a:pt x="48" y="346"/>
                  </a:lnTo>
                  <a:lnTo>
                    <a:pt x="122" y="416"/>
                  </a:lnTo>
                  <a:lnTo>
                    <a:pt x="210" y="482"/>
                  </a:lnTo>
                  <a:lnTo>
                    <a:pt x="240" y="49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7" name="Freeform 14"/>
            <p:cNvSpPr>
              <a:spLocks/>
            </p:cNvSpPr>
            <p:nvPr/>
          </p:nvSpPr>
          <p:spPr bwMode="auto">
            <a:xfrm>
              <a:off x="492" y="1582"/>
              <a:ext cx="132" cy="390"/>
            </a:xfrm>
            <a:custGeom>
              <a:avLst/>
              <a:gdLst>
                <a:gd name="T0" fmla="*/ 0 w 132"/>
                <a:gd name="T1" fmla="*/ 390 h 390"/>
                <a:gd name="T2" fmla="*/ 4 w 132"/>
                <a:gd name="T3" fmla="*/ 328 h 390"/>
                <a:gd name="T4" fmla="*/ 132 w 132"/>
                <a:gd name="T5" fmla="*/ 0 h 390"/>
                <a:gd name="T6" fmla="*/ 108 w 132"/>
                <a:gd name="T7" fmla="*/ 82 h 390"/>
                <a:gd name="T8" fmla="*/ 104 w 132"/>
                <a:gd name="T9" fmla="*/ 126 h 390"/>
                <a:gd name="T10" fmla="*/ 106 w 132"/>
                <a:gd name="T11" fmla="*/ 168 h 390"/>
                <a:gd name="T12" fmla="*/ 118 w 132"/>
                <a:gd name="T13" fmla="*/ 216 h 390"/>
                <a:gd name="T14" fmla="*/ 132 w 132"/>
                <a:gd name="T15" fmla="*/ 238 h 3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2"/>
                <a:gd name="T25" fmla="*/ 0 h 390"/>
                <a:gd name="T26" fmla="*/ 132 w 132"/>
                <a:gd name="T27" fmla="*/ 390 h 3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2" h="390">
                  <a:moveTo>
                    <a:pt x="0" y="390"/>
                  </a:moveTo>
                  <a:lnTo>
                    <a:pt x="4" y="328"/>
                  </a:lnTo>
                  <a:lnTo>
                    <a:pt x="132" y="0"/>
                  </a:lnTo>
                  <a:lnTo>
                    <a:pt x="108" y="82"/>
                  </a:lnTo>
                  <a:lnTo>
                    <a:pt x="104" y="126"/>
                  </a:lnTo>
                  <a:lnTo>
                    <a:pt x="106" y="168"/>
                  </a:lnTo>
                  <a:lnTo>
                    <a:pt x="118" y="216"/>
                  </a:lnTo>
                  <a:lnTo>
                    <a:pt x="132" y="23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921" name="Group 21"/>
          <p:cNvGrpSpPr>
            <a:grpSpLocks/>
          </p:cNvGrpSpPr>
          <p:nvPr/>
        </p:nvGrpSpPr>
        <p:grpSpPr bwMode="auto">
          <a:xfrm>
            <a:off x="2017713" y="3182938"/>
            <a:ext cx="1498600" cy="565150"/>
            <a:chOff x="548" y="3006"/>
            <a:chExt cx="1884" cy="658"/>
          </a:xfrm>
        </p:grpSpPr>
        <p:sp>
          <p:nvSpPr>
            <p:cNvPr id="38958" name="Freeform 22"/>
            <p:cNvSpPr>
              <a:spLocks/>
            </p:cNvSpPr>
            <p:nvPr/>
          </p:nvSpPr>
          <p:spPr bwMode="auto">
            <a:xfrm>
              <a:off x="2104" y="3342"/>
              <a:ext cx="326" cy="92"/>
            </a:xfrm>
            <a:custGeom>
              <a:avLst/>
              <a:gdLst>
                <a:gd name="T0" fmla="*/ 326 w 326"/>
                <a:gd name="T1" fmla="*/ 0 h 92"/>
                <a:gd name="T2" fmla="*/ 204 w 326"/>
                <a:gd name="T3" fmla="*/ 36 h 92"/>
                <a:gd name="T4" fmla="*/ 98 w 326"/>
                <a:gd name="T5" fmla="*/ 62 h 92"/>
                <a:gd name="T6" fmla="*/ 4 w 326"/>
                <a:gd name="T7" fmla="*/ 76 h 92"/>
                <a:gd name="T8" fmla="*/ 0 w 326"/>
                <a:gd name="T9" fmla="*/ 92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6"/>
                <a:gd name="T16" fmla="*/ 0 h 92"/>
                <a:gd name="T17" fmla="*/ 326 w 326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6" h="92">
                  <a:moveTo>
                    <a:pt x="326" y="0"/>
                  </a:moveTo>
                  <a:lnTo>
                    <a:pt x="204" y="36"/>
                  </a:lnTo>
                  <a:lnTo>
                    <a:pt x="98" y="62"/>
                  </a:lnTo>
                  <a:lnTo>
                    <a:pt x="4" y="76"/>
                  </a:lnTo>
                  <a:lnTo>
                    <a:pt x="0" y="92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9" name="Freeform 23"/>
            <p:cNvSpPr>
              <a:spLocks/>
            </p:cNvSpPr>
            <p:nvPr/>
          </p:nvSpPr>
          <p:spPr bwMode="auto">
            <a:xfrm>
              <a:off x="2090" y="3540"/>
              <a:ext cx="342" cy="86"/>
            </a:xfrm>
            <a:custGeom>
              <a:avLst/>
              <a:gdLst>
                <a:gd name="T0" fmla="*/ 0 w 342"/>
                <a:gd name="T1" fmla="*/ 86 h 86"/>
                <a:gd name="T2" fmla="*/ 144 w 342"/>
                <a:gd name="T3" fmla="*/ 60 h 86"/>
                <a:gd name="T4" fmla="*/ 224 w 342"/>
                <a:gd name="T5" fmla="*/ 40 h 86"/>
                <a:gd name="T6" fmla="*/ 310 w 342"/>
                <a:gd name="T7" fmla="*/ 12 h 86"/>
                <a:gd name="T8" fmla="*/ 342 w 342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2"/>
                <a:gd name="T16" fmla="*/ 0 h 86"/>
                <a:gd name="T17" fmla="*/ 342 w 342"/>
                <a:gd name="T18" fmla="*/ 86 h 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2" h="86">
                  <a:moveTo>
                    <a:pt x="0" y="86"/>
                  </a:moveTo>
                  <a:lnTo>
                    <a:pt x="144" y="60"/>
                  </a:lnTo>
                  <a:lnTo>
                    <a:pt x="224" y="40"/>
                  </a:lnTo>
                  <a:lnTo>
                    <a:pt x="310" y="12"/>
                  </a:lnTo>
                  <a:lnTo>
                    <a:pt x="342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0" name="Freeform 24"/>
            <p:cNvSpPr>
              <a:spLocks/>
            </p:cNvSpPr>
            <p:nvPr/>
          </p:nvSpPr>
          <p:spPr bwMode="auto">
            <a:xfrm>
              <a:off x="1462" y="3432"/>
              <a:ext cx="560" cy="232"/>
            </a:xfrm>
            <a:custGeom>
              <a:avLst/>
              <a:gdLst>
                <a:gd name="T0" fmla="*/ 0 w 560"/>
                <a:gd name="T1" fmla="*/ 0 h 232"/>
                <a:gd name="T2" fmla="*/ 22 w 560"/>
                <a:gd name="T3" fmla="*/ 216 h 232"/>
                <a:gd name="T4" fmla="*/ 206 w 560"/>
                <a:gd name="T5" fmla="*/ 228 h 232"/>
                <a:gd name="T6" fmla="*/ 286 w 560"/>
                <a:gd name="T7" fmla="*/ 232 h 232"/>
                <a:gd name="T8" fmla="*/ 406 w 560"/>
                <a:gd name="T9" fmla="*/ 224 h 232"/>
                <a:gd name="T10" fmla="*/ 528 w 560"/>
                <a:gd name="T11" fmla="*/ 218 h 232"/>
                <a:gd name="T12" fmla="*/ 560 w 560"/>
                <a:gd name="T13" fmla="*/ 0 h 232"/>
                <a:gd name="T14" fmla="*/ 420 w 560"/>
                <a:gd name="T15" fmla="*/ 12 h 232"/>
                <a:gd name="T16" fmla="*/ 274 w 560"/>
                <a:gd name="T17" fmla="*/ 18 h 232"/>
                <a:gd name="T18" fmla="*/ 116 w 560"/>
                <a:gd name="T19" fmla="*/ 12 h 232"/>
                <a:gd name="T20" fmla="*/ 0 w 560"/>
                <a:gd name="T21" fmla="*/ 0 h 2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60"/>
                <a:gd name="T34" fmla="*/ 0 h 232"/>
                <a:gd name="T35" fmla="*/ 560 w 560"/>
                <a:gd name="T36" fmla="*/ 232 h 2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60" h="232">
                  <a:moveTo>
                    <a:pt x="0" y="0"/>
                  </a:moveTo>
                  <a:lnTo>
                    <a:pt x="22" y="216"/>
                  </a:lnTo>
                  <a:lnTo>
                    <a:pt x="206" y="228"/>
                  </a:lnTo>
                  <a:lnTo>
                    <a:pt x="286" y="232"/>
                  </a:lnTo>
                  <a:lnTo>
                    <a:pt x="406" y="224"/>
                  </a:lnTo>
                  <a:lnTo>
                    <a:pt x="528" y="218"/>
                  </a:lnTo>
                  <a:lnTo>
                    <a:pt x="560" y="0"/>
                  </a:lnTo>
                  <a:lnTo>
                    <a:pt x="420" y="12"/>
                  </a:lnTo>
                  <a:lnTo>
                    <a:pt x="274" y="18"/>
                  </a:lnTo>
                  <a:lnTo>
                    <a:pt x="116" y="1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1" name="Freeform 25"/>
            <p:cNvSpPr>
              <a:spLocks/>
            </p:cNvSpPr>
            <p:nvPr/>
          </p:nvSpPr>
          <p:spPr bwMode="auto">
            <a:xfrm>
              <a:off x="892" y="3282"/>
              <a:ext cx="498" cy="362"/>
            </a:xfrm>
            <a:custGeom>
              <a:avLst/>
              <a:gdLst>
                <a:gd name="T0" fmla="*/ 498 w 498"/>
                <a:gd name="T1" fmla="*/ 362 h 362"/>
                <a:gd name="T2" fmla="*/ 352 w 498"/>
                <a:gd name="T3" fmla="*/ 334 h 362"/>
                <a:gd name="T4" fmla="*/ 228 w 498"/>
                <a:gd name="T5" fmla="*/ 298 h 362"/>
                <a:gd name="T6" fmla="*/ 118 w 498"/>
                <a:gd name="T7" fmla="*/ 260 h 362"/>
                <a:gd name="T8" fmla="*/ 68 w 498"/>
                <a:gd name="T9" fmla="*/ 236 h 362"/>
                <a:gd name="T10" fmla="*/ 0 w 498"/>
                <a:gd name="T11" fmla="*/ 0 h 362"/>
                <a:gd name="T12" fmla="*/ 90 w 498"/>
                <a:gd name="T13" fmla="*/ 34 h 362"/>
                <a:gd name="T14" fmla="*/ 150 w 498"/>
                <a:gd name="T15" fmla="*/ 56 h 362"/>
                <a:gd name="T16" fmla="*/ 228 w 498"/>
                <a:gd name="T17" fmla="*/ 84 h 362"/>
                <a:gd name="T18" fmla="*/ 306 w 498"/>
                <a:gd name="T19" fmla="*/ 104 h 362"/>
                <a:gd name="T20" fmla="*/ 374 w 498"/>
                <a:gd name="T21" fmla="*/ 120 h 362"/>
                <a:gd name="T22" fmla="*/ 478 w 498"/>
                <a:gd name="T23" fmla="*/ 138 h 362"/>
                <a:gd name="T24" fmla="*/ 482 w 498"/>
                <a:gd name="T25" fmla="*/ 154 h 3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98"/>
                <a:gd name="T40" fmla="*/ 0 h 362"/>
                <a:gd name="T41" fmla="*/ 498 w 498"/>
                <a:gd name="T42" fmla="*/ 362 h 3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98" h="362">
                  <a:moveTo>
                    <a:pt x="498" y="362"/>
                  </a:moveTo>
                  <a:lnTo>
                    <a:pt x="352" y="334"/>
                  </a:lnTo>
                  <a:lnTo>
                    <a:pt x="228" y="298"/>
                  </a:lnTo>
                  <a:lnTo>
                    <a:pt x="118" y="260"/>
                  </a:lnTo>
                  <a:lnTo>
                    <a:pt x="68" y="236"/>
                  </a:lnTo>
                  <a:lnTo>
                    <a:pt x="0" y="0"/>
                  </a:lnTo>
                  <a:lnTo>
                    <a:pt x="90" y="34"/>
                  </a:lnTo>
                  <a:lnTo>
                    <a:pt x="150" y="56"/>
                  </a:lnTo>
                  <a:lnTo>
                    <a:pt x="228" y="84"/>
                  </a:lnTo>
                  <a:lnTo>
                    <a:pt x="306" y="104"/>
                  </a:lnTo>
                  <a:lnTo>
                    <a:pt x="374" y="120"/>
                  </a:lnTo>
                  <a:lnTo>
                    <a:pt x="478" y="138"/>
                  </a:lnTo>
                  <a:lnTo>
                    <a:pt x="482" y="154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62" name="Freeform 26"/>
            <p:cNvSpPr>
              <a:spLocks/>
            </p:cNvSpPr>
            <p:nvPr/>
          </p:nvSpPr>
          <p:spPr bwMode="auto">
            <a:xfrm>
              <a:off x="548" y="3006"/>
              <a:ext cx="276" cy="440"/>
            </a:xfrm>
            <a:custGeom>
              <a:avLst/>
              <a:gdLst>
                <a:gd name="T0" fmla="*/ 276 w 276"/>
                <a:gd name="T1" fmla="*/ 440 h 440"/>
                <a:gd name="T2" fmla="*/ 212 w 276"/>
                <a:gd name="T3" fmla="*/ 388 h 440"/>
                <a:gd name="T4" fmla="*/ 144 w 276"/>
                <a:gd name="T5" fmla="*/ 318 h 440"/>
                <a:gd name="T6" fmla="*/ 112 w 276"/>
                <a:gd name="T7" fmla="*/ 274 h 440"/>
                <a:gd name="T8" fmla="*/ 96 w 276"/>
                <a:gd name="T9" fmla="*/ 254 h 440"/>
                <a:gd name="T10" fmla="*/ 0 w 276"/>
                <a:gd name="T11" fmla="*/ 0 h 440"/>
                <a:gd name="T12" fmla="*/ 72 w 276"/>
                <a:gd name="T13" fmla="*/ 96 h 440"/>
                <a:gd name="T14" fmla="*/ 114 w 276"/>
                <a:gd name="T15" fmla="*/ 134 h 440"/>
                <a:gd name="T16" fmla="*/ 156 w 276"/>
                <a:gd name="T17" fmla="*/ 166 h 440"/>
                <a:gd name="T18" fmla="*/ 194 w 276"/>
                <a:gd name="T19" fmla="*/ 194 h 440"/>
                <a:gd name="T20" fmla="*/ 252 w 276"/>
                <a:gd name="T21" fmla="*/ 230 h 440"/>
                <a:gd name="T22" fmla="*/ 274 w 276"/>
                <a:gd name="T23" fmla="*/ 240 h 4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6"/>
                <a:gd name="T37" fmla="*/ 0 h 440"/>
                <a:gd name="T38" fmla="*/ 276 w 276"/>
                <a:gd name="T39" fmla="*/ 440 h 4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6" h="440">
                  <a:moveTo>
                    <a:pt x="276" y="440"/>
                  </a:moveTo>
                  <a:lnTo>
                    <a:pt x="212" y="388"/>
                  </a:lnTo>
                  <a:lnTo>
                    <a:pt x="144" y="318"/>
                  </a:lnTo>
                  <a:lnTo>
                    <a:pt x="112" y="274"/>
                  </a:lnTo>
                  <a:lnTo>
                    <a:pt x="96" y="254"/>
                  </a:lnTo>
                  <a:lnTo>
                    <a:pt x="0" y="0"/>
                  </a:lnTo>
                  <a:lnTo>
                    <a:pt x="72" y="96"/>
                  </a:lnTo>
                  <a:lnTo>
                    <a:pt x="114" y="134"/>
                  </a:lnTo>
                  <a:lnTo>
                    <a:pt x="156" y="166"/>
                  </a:lnTo>
                  <a:lnTo>
                    <a:pt x="194" y="194"/>
                  </a:lnTo>
                  <a:lnTo>
                    <a:pt x="252" y="230"/>
                  </a:lnTo>
                  <a:lnTo>
                    <a:pt x="274" y="24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922" name="Group 27"/>
          <p:cNvGrpSpPr>
            <a:grpSpLocks/>
          </p:cNvGrpSpPr>
          <p:nvPr/>
        </p:nvGrpSpPr>
        <p:grpSpPr bwMode="auto">
          <a:xfrm>
            <a:off x="1800225" y="2049463"/>
            <a:ext cx="2309813" cy="1495425"/>
            <a:chOff x="296" y="1708"/>
            <a:chExt cx="2888" cy="1756"/>
          </a:xfrm>
        </p:grpSpPr>
        <p:sp>
          <p:nvSpPr>
            <p:cNvPr id="38949" name="Freeform 28"/>
            <p:cNvSpPr>
              <a:spLocks/>
            </p:cNvSpPr>
            <p:nvPr/>
          </p:nvSpPr>
          <p:spPr bwMode="auto">
            <a:xfrm>
              <a:off x="1010" y="2704"/>
              <a:ext cx="1422" cy="760"/>
            </a:xfrm>
            <a:custGeom>
              <a:avLst/>
              <a:gdLst>
                <a:gd name="T0" fmla="*/ 0 w 1422"/>
                <a:gd name="T1" fmla="*/ 96 h 760"/>
                <a:gd name="T2" fmla="*/ 92 w 1422"/>
                <a:gd name="T3" fmla="*/ 118 h 760"/>
                <a:gd name="T4" fmla="*/ 92 w 1422"/>
                <a:gd name="T5" fmla="*/ 0 h 760"/>
                <a:gd name="T6" fmla="*/ 194 w 1422"/>
                <a:gd name="T7" fmla="*/ 22 h 760"/>
                <a:gd name="T8" fmla="*/ 300 w 1422"/>
                <a:gd name="T9" fmla="*/ 44 h 760"/>
                <a:gd name="T10" fmla="*/ 422 w 1422"/>
                <a:gd name="T11" fmla="*/ 58 h 760"/>
                <a:gd name="T12" fmla="*/ 586 w 1422"/>
                <a:gd name="T13" fmla="*/ 74 h 760"/>
                <a:gd name="T14" fmla="*/ 726 w 1422"/>
                <a:gd name="T15" fmla="*/ 78 h 760"/>
                <a:gd name="T16" fmla="*/ 840 w 1422"/>
                <a:gd name="T17" fmla="*/ 76 h 760"/>
                <a:gd name="T18" fmla="*/ 982 w 1422"/>
                <a:gd name="T19" fmla="*/ 64 h 760"/>
                <a:gd name="T20" fmla="*/ 1088 w 1422"/>
                <a:gd name="T21" fmla="*/ 56 h 760"/>
                <a:gd name="T22" fmla="*/ 1190 w 1422"/>
                <a:gd name="T23" fmla="*/ 40 h 760"/>
                <a:gd name="T24" fmla="*/ 1254 w 1422"/>
                <a:gd name="T25" fmla="*/ 26 h 760"/>
                <a:gd name="T26" fmla="*/ 1278 w 1422"/>
                <a:gd name="T27" fmla="*/ 24 h 760"/>
                <a:gd name="T28" fmla="*/ 1278 w 1422"/>
                <a:gd name="T29" fmla="*/ 210 h 760"/>
                <a:gd name="T30" fmla="*/ 1422 w 1422"/>
                <a:gd name="T31" fmla="*/ 178 h 760"/>
                <a:gd name="T32" fmla="*/ 1422 w 1422"/>
                <a:gd name="T33" fmla="*/ 486 h 760"/>
                <a:gd name="T34" fmla="*/ 1278 w 1422"/>
                <a:gd name="T35" fmla="*/ 520 h 760"/>
                <a:gd name="T36" fmla="*/ 1278 w 1422"/>
                <a:gd name="T37" fmla="*/ 706 h 760"/>
                <a:gd name="T38" fmla="*/ 1082 w 1422"/>
                <a:gd name="T39" fmla="*/ 740 h 760"/>
                <a:gd name="T40" fmla="*/ 938 w 1422"/>
                <a:gd name="T41" fmla="*/ 756 h 760"/>
                <a:gd name="T42" fmla="*/ 742 w 1422"/>
                <a:gd name="T43" fmla="*/ 760 h 760"/>
                <a:gd name="T44" fmla="*/ 654 w 1422"/>
                <a:gd name="T45" fmla="*/ 760 h 760"/>
                <a:gd name="T46" fmla="*/ 506 w 1422"/>
                <a:gd name="T47" fmla="*/ 752 h 760"/>
                <a:gd name="T48" fmla="*/ 366 w 1422"/>
                <a:gd name="T49" fmla="*/ 736 h 760"/>
                <a:gd name="T50" fmla="*/ 254 w 1422"/>
                <a:gd name="T51" fmla="*/ 724 h 760"/>
                <a:gd name="T52" fmla="*/ 146 w 1422"/>
                <a:gd name="T53" fmla="*/ 700 h 760"/>
                <a:gd name="T54" fmla="*/ 92 w 1422"/>
                <a:gd name="T55" fmla="*/ 692 h 760"/>
                <a:gd name="T56" fmla="*/ 92 w 1422"/>
                <a:gd name="T57" fmla="*/ 570 h 760"/>
                <a:gd name="T58" fmla="*/ 0 w 1422"/>
                <a:gd name="T59" fmla="*/ 546 h 760"/>
                <a:gd name="T60" fmla="*/ 0 w 1422"/>
                <a:gd name="T61" fmla="*/ 96 h 76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422"/>
                <a:gd name="T94" fmla="*/ 0 h 760"/>
                <a:gd name="T95" fmla="*/ 1422 w 1422"/>
                <a:gd name="T96" fmla="*/ 760 h 76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422" h="760">
                  <a:moveTo>
                    <a:pt x="0" y="96"/>
                  </a:moveTo>
                  <a:lnTo>
                    <a:pt x="92" y="118"/>
                  </a:lnTo>
                  <a:lnTo>
                    <a:pt x="92" y="0"/>
                  </a:lnTo>
                  <a:lnTo>
                    <a:pt x="194" y="22"/>
                  </a:lnTo>
                  <a:lnTo>
                    <a:pt x="300" y="44"/>
                  </a:lnTo>
                  <a:lnTo>
                    <a:pt x="422" y="58"/>
                  </a:lnTo>
                  <a:lnTo>
                    <a:pt x="586" y="74"/>
                  </a:lnTo>
                  <a:lnTo>
                    <a:pt x="726" y="78"/>
                  </a:lnTo>
                  <a:lnTo>
                    <a:pt x="840" y="76"/>
                  </a:lnTo>
                  <a:lnTo>
                    <a:pt x="982" y="64"/>
                  </a:lnTo>
                  <a:lnTo>
                    <a:pt x="1088" y="56"/>
                  </a:lnTo>
                  <a:lnTo>
                    <a:pt x="1190" y="40"/>
                  </a:lnTo>
                  <a:lnTo>
                    <a:pt x="1254" y="26"/>
                  </a:lnTo>
                  <a:lnTo>
                    <a:pt x="1278" y="24"/>
                  </a:lnTo>
                  <a:lnTo>
                    <a:pt x="1278" y="210"/>
                  </a:lnTo>
                  <a:lnTo>
                    <a:pt x="1422" y="178"/>
                  </a:lnTo>
                  <a:lnTo>
                    <a:pt x="1422" y="486"/>
                  </a:lnTo>
                  <a:lnTo>
                    <a:pt x="1278" y="520"/>
                  </a:lnTo>
                  <a:lnTo>
                    <a:pt x="1278" y="706"/>
                  </a:lnTo>
                  <a:lnTo>
                    <a:pt x="1082" y="740"/>
                  </a:lnTo>
                  <a:lnTo>
                    <a:pt x="938" y="756"/>
                  </a:lnTo>
                  <a:lnTo>
                    <a:pt x="742" y="760"/>
                  </a:lnTo>
                  <a:lnTo>
                    <a:pt x="654" y="760"/>
                  </a:lnTo>
                  <a:lnTo>
                    <a:pt x="506" y="752"/>
                  </a:lnTo>
                  <a:lnTo>
                    <a:pt x="366" y="736"/>
                  </a:lnTo>
                  <a:lnTo>
                    <a:pt x="254" y="724"/>
                  </a:lnTo>
                  <a:lnTo>
                    <a:pt x="146" y="700"/>
                  </a:lnTo>
                  <a:lnTo>
                    <a:pt x="92" y="692"/>
                  </a:lnTo>
                  <a:lnTo>
                    <a:pt x="92" y="570"/>
                  </a:lnTo>
                  <a:lnTo>
                    <a:pt x="0" y="546"/>
                  </a:lnTo>
                  <a:lnTo>
                    <a:pt x="0" y="96"/>
                  </a:ln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0" name="Freeform 29"/>
            <p:cNvSpPr>
              <a:spLocks/>
            </p:cNvSpPr>
            <p:nvPr/>
          </p:nvSpPr>
          <p:spPr bwMode="auto">
            <a:xfrm>
              <a:off x="296" y="2116"/>
              <a:ext cx="696" cy="1228"/>
            </a:xfrm>
            <a:custGeom>
              <a:avLst/>
              <a:gdLst>
                <a:gd name="T0" fmla="*/ 2 w 696"/>
                <a:gd name="T1" fmla="*/ 0 h 1228"/>
                <a:gd name="T2" fmla="*/ 30 w 696"/>
                <a:gd name="T3" fmla="*/ 94 h 1228"/>
                <a:gd name="T4" fmla="*/ 96 w 696"/>
                <a:gd name="T5" fmla="*/ 202 h 1228"/>
                <a:gd name="T6" fmla="*/ 182 w 696"/>
                <a:gd name="T7" fmla="*/ 296 h 1228"/>
                <a:gd name="T8" fmla="*/ 272 w 696"/>
                <a:gd name="T9" fmla="*/ 364 h 1228"/>
                <a:gd name="T10" fmla="*/ 334 w 696"/>
                <a:gd name="T11" fmla="*/ 406 h 1228"/>
                <a:gd name="T12" fmla="*/ 434 w 696"/>
                <a:gd name="T13" fmla="*/ 456 h 1228"/>
                <a:gd name="T14" fmla="*/ 472 w 696"/>
                <a:gd name="T15" fmla="*/ 478 h 1228"/>
                <a:gd name="T16" fmla="*/ 548 w 696"/>
                <a:gd name="T17" fmla="*/ 508 h 1228"/>
                <a:gd name="T18" fmla="*/ 640 w 696"/>
                <a:gd name="T19" fmla="*/ 546 h 1228"/>
                <a:gd name="T20" fmla="*/ 640 w 696"/>
                <a:gd name="T21" fmla="*/ 662 h 1228"/>
                <a:gd name="T22" fmla="*/ 696 w 696"/>
                <a:gd name="T23" fmla="*/ 677 h 1228"/>
                <a:gd name="T24" fmla="*/ 696 w 696"/>
                <a:gd name="T25" fmla="*/ 1130 h 1228"/>
                <a:gd name="T26" fmla="*/ 638 w 696"/>
                <a:gd name="T27" fmla="*/ 1110 h 1228"/>
                <a:gd name="T28" fmla="*/ 638 w 696"/>
                <a:gd name="T29" fmla="*/ 1228 h 1228"/>
                <a:gd name="T30" fmla="*/ 472 w 696"/>
                <a:gd name="T31" fmla="*/ 1166 h 1228"/>
                <a:gd name="T32" fmla="*/ 406 w 696"/>
                <a:gd name="T33" fmla="*/ 1130 h 1228"/>
                <a:gd name="T34" fmla="*/ 288 w 696"/>
                <a:gd name="T35" fmla="*/ 1062 h 1228"/>
                <a:gd name="T36" fmla="*/ 196 w 696"/>
                <a:gd name="T37" fmla="*/ 990 h 1228"/>
                <a:gd name="T38" fmla="*/ 96 w 696"/>
                <a:gd name="T39" fmla="*/ 888 h 1228"/>
                <a:gd name="T40" fmla="*/ 32 w 696"/>
                <a:gd name="T41" fmla="*/ 786 h 1228"/>
                <a:gd name="T42" fmla="*/ 0 w 696"/>
                <a:gd name="T43" fmla="*/ 676 h 1228"/>
                <a:gd name="T44" fmla="*/ 2 w 696"/>
                <a:gd name="T45" fmla="*/ 0 h 122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96"/>
                <a:gd name="T70" fmla="*/ 0 h 1228"/>
                <a:gd name="T71" fmla="*/ 696 w 696"/>
                <a:gd name="T72" fmla="*/ 1228 h 122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96" h="1228">
                  <a:moveTo>
                    <a:pt x="2" y="0"/>
                  </a:moveTo>
                  <a:lnTo>
                    <a:pt x="30" y="94"/>
                  </a:lnTo>
                  <a:lnTo>
                    <a:pt x="96" y="202"/>
                  </a:lnTo>
                  <a:lnTo>
                    <a:pt x="182" y="296"/>
                  </a:lnTo>
                  <a:lnTo>
                    <a:pt x="272" y="364"/>
                  </a:lnTo>
                  <a:lnTo>
                    <a:pt x="334" y="406"/>
                  </a:lnTo>
                  <a:lnTo>
                    <a:pt x="434" y="456"/>
                  </a:lnTo>
                  <a:lnTo>
                    <a:pt x="472" y="478"/>
                  </a:lnTo>
                  <a:lnTo>
                    <a:pt x="548" y="508"/>
                  </a:lnTo>
                  <a:lnTo>
                    <a:pt x="640" y="546"/>
                  </a:lnTo>
                  <a:lnTo>
                    <a:pt x="640" y="662"/>
                  </a:lnTo>
                  <a:lnTo>
                    <a:pt x="696" y="677"/>
                  </a:lnTo>
                  <a:lnTo>
                    <a:pt x="696" y="1130"/>
                  </a:lnTo>
                  <a:lnTo>
                    <a:pt x="638" y="1110"/>
                  </a:lnTo>
                  <a:lnTo>
                    <a:pt x="638" y="1228"/>
                  </a:lnTo>
                  <a:lnTo>
                    <a:pt x="472" y="1166"/>
                  </a:lnTo>
                  <a:lnTo>
                    <a:pt x="406" y="1130"/>
                  </a:lnTo>
                  <a:lnTo>
                    <a:pt x="288" y="1062"/>
                  </a:lnTo>
                  <a:lnTo>
                    <a:pt x="196" y="990"/>
                  </a:lnTo>
                  <a:lnTo>
                    <a:pt x="96" y="888"/>
                  </a:lnTo>
                  <a:lnTo>
                    <a:pt x="32" y="786"/>
                  </a:lnTo>
                  <a:lnTo>
                    <a:pt x="0" y="676"/>
                  </a:lnTo>
                  <a:lnTo>
                    <a:pt x="2" y="0"/>
                  </a:ln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951" name="Group 30"/>
            <p:cNvGrpSpPr>
              <a:grpSpLocks/>
            </p:cNvGrpSpPr>
            <p:nvPr/>
          </p:nvGrpSpPr>
          <p:grpSpPr bwMode="auto">
            <a:xfrm>
              <a:off x="302" y="1708"/>
              <a:ext cx="324" cy="958"/>
              <a:chOff x="302" y="1708"/>
              <a:chExt cx="324" cy="958"/>
            </a:xfrm>
          </p:grpSpPr>
          <p:sp>
            <p:nvSpPr>
              <p:cNvPr id="38956" name="Freeform 31"/>
              <p:cNvSpPr>
                <a:spLocks/>
              </p:cNvSpPr>
              <p:nvPr/>
            </p:nvSpPr>
            <p:spPr bwMode="auto">
              <a:xfrm>
                <a:off x="302" y="1708"/>
                <a:ext cx="176" cy="406"/>
              </a:xfrm>
              <a:custGeom>
                <a:avLst/>
                <a:gdLst>
                  <a:gd name="T0" fmla="*/ 0 w 176"/>
                  <a:gd name="T1" fmla="*/ 406 h 406"/>
                  <a:gd name="T2" fmla="*/ 0 w 176"/>
                  <a:gd name="T3" fmla="*/ 280 h 406"/>
                  <a:gd name="T4" fmla="*/ 38 w 176"/>
                  <a:gd name="T5" fmla="*/ 166 h 406"/>
                  <a:gd name="T6" fmla="*/ 96 w 176"/>
                  <a:gd name="T7" fmla="*/ 80 h 406"/>
                  <a:gd name="T8" fmla="*/ 176 w 176"/>
                  <a:gd name="T9" fmla="*/ 0 h 4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6"/>
                  <a:gd name="T16" fmla="*/ 0 h 406"/>
                  <a:gd name="T17" fmla="*/ 176 w 176"/>
                  <a:gd name="T18" fmla="*/ 406 h 4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6" h="406">
                    <a:moveTo>
                      <a:pt x="0" y="406"/>
                    </a:moveTo>
                    <a:lnTo>
                      <a:pt x="0" y="280"/>
                    </a:lnTo>
                    <a:lnTo>
                      <a:pt x="38" y="166"/>
                    </a:lnTo>
                    <a:lnTo>
                      <a:pt x="96" y="80"/>
                    </a:lnTo>
                    <a:lnTo>
                      <a:pt x="176" y="0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57" name="Freeform 32"/>
              <p:cNvSpPr>
                <a:spLocks/>
              </p:cNvSpPr>
              <p:nvPr/>
            </p:nvSpPr>
            <p:spPr bwMode="auto">
              <a:xfrm>
                <a:off x="304" y="2282"/>
                <a:ext cx="322" cy="384"/>
              </a:xfrm>
              <a:custGeom>
                <a:avLst/>
                <a:gdLst>
                  <a:gd name="T0" fmla="*/ 0 w 322"/>
                  <a:gd name="T1" fmla="*/ 242 h 384"/>
                  <a:gd name="T2" fmla="*/ 0 w 322"/>
                  <a:gd name="T3" fmla="*/ 384 h 384"/>
                  <a:gd name="T4" fmla="*/ 32 w 322"/>
                  <a:gd name="T5" fmla="*/ 290 h 384"/>
                  <a:gd name="T6" fmla="*/ 96 w 322"/>
                  <a:gd name="T7" fmla="*/ 192 h 384"/>
                  <a:gd name="T8" fmla="*/ 186 w 322"/>
                  <a:gd name="T9" fmla="*/ 98 h 384"/>
                  <a:gd name="T10" fmla="*/ 322 w 322"/>
                  <a:gd name="T11" fmla="*/ 0 h 3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2"/>
                  <a:gd name="T19" fmla="*/ 0 h 384"/>
                  <a:gd name="T20" fmla="*/ 322 w 322"/>
                  <a:gd name="T21" fmla="*/ 384 h 3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2" h="384">
                    <a:moveTo>
                      <a:pt x="0" y="242"/>
                    </a:moveTo>
                    <a:lnTo>
                      <a:pt x="0" y="384"/>
                    </a:lnTo>
                    <a:lnTo>
                      <a:pt x="32" y="290"/>
                    </a:lnTo>
                    <a:lnTo>
                      <a:pt x="96" y="192"/>
                    </a:lnTo>
                    <a:lnTo>
                      <a:pt x="186" y="98"/>
                    </a:lnTo>
                    <a:lnTo>
                      <a:pt x="322" y="0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952" name="Freeform 33"/>
            <p:cNvSpPr>
              <a:spLocks/>
            </p:cNvSpPr>
            <p:nvPr/>
          </p:nvSpPr>
          <p:spPr bwMode="auto">
            <a:xfrm>
              <a:off x="2454" y="2162"/>
              <a:ext cx="730" cy="1162"/>
            </a:xfrm>
            <a:custGeom>
              <a:avLst/>
              <a:gdLst>
                <a:gd name="T0" fmla="*/ 0 w 730"/>
                <a:gd name="T1" fmla="*/ 710 h 1162"/>
                <a:gd name="T2" fmla="*/ 0 w 730"/>
                <a:gd name="T3" fmla="*/ 1022 h 1162"/>
                <a:gd name="T4" fmla="*/ 154 w 730"/>
                <a:gd name="T5" fmla="*/ 972 h 1162"/>
                <a:gd name="T6" fmla="*/ 154 w 730"/>
                <a:gd name="T7" fmla="*/ 1162 h 1162"/>
                <a:gd name="T8" fmla="*/ 232 w 730"/>
                <a:gd name="T9" fmla="*/ 1130 h 1162"/>
                <a:gd name="T10" fmla="*/ 310 w 730"/>
                <a:gd name="T11" fmla="*/ 1090 h 1162"/>
                <a:gd name="T12" fmla="*/ 418 w 730"/>
                <a:gd name="T13" fmla="*/ 1028 h 1162"/>
                <a:gd name="T14" fmla="*/ 508 w 730"/>
                <a:gd name="T15" fmla="*/ 964 h 1162"/>
                <a:gd name="T16" fmla="*/ 594 w 730"/>
                <a:gd name="T17" fmla="*/ 884 h 1162"/>
                <a:gd name="T18" fmla="*/ 652 w 730"/>
                <a:gd name="T19" fmla="*/ 812 h 1162"/>
                <a:gd name="T20" fmla="*/ 682 w 730"/>
                <a:gd name="T21" fmla="*/ 762 h 1162"/>
                <a:gd name="T22" fmla="*/ 714 w 730"/>
                <a:gd name="T23" fmla="*/ 676 h 1162"/>
                <a:gd name="T24" fmla="*/ 714 w 730"/>
                <a:gd name="T25" fmla="*/ 556 h 1162"/>
                <a:gd name="T26" fmla="*/ 730 w 730"/>
                <a:gd name="T27" fmla="*/ 490 h 1162"/>
                <a:gd name="T28" fmla="*/ 730 w 730"/>
                <a:gd name="T29" fmla="*/ 34 h 1162"/>
                <a:gd name="T30" fmla="*/ 714 w 730"/>
                <a:gd name="T31" fmla="*/ 112 h 1162"/>
                <a:gd name="T32" fmla="*/ 714 w 730"/>
                <a:gd name="T33" fmla="*/ 0 h 1162"/>
                <a:gd name="T34" fmla="*/ 662 w 730"/>
                <a:gd name="T35" fmla="*/ 120 h 1162"/>
                <a:gd name="T36" fmla="*/ 628 w 730"/>
                <a:gd name="T37" fmla="*/ 168 h 1162"/>
                <a:gd name="T38" fmla="*/ 572 w 730"/>
                <a:gd name="T39" fmla="*/ 228 h 1162"/>
                <a:gd name="T40" fmla="*/ 464 w 730"/>
                <a:gd name="T41" fmla="*/ 314 h 1162"/>
                <a:gd name="T42" fmla="*/ 400 w 730"/>
                <a:gd name="T43" fmla="*/ 358 h 1162"/>
                <a:gd name="T44" fmla="*/ 310 w 730"/>
                <a:gd name="T45" fmla="*/ 406 h 1162"/>
                <a:gd name="T46" fmla="*/ 192 w 730"/>
                <a:gd name="T47" fmla="*/ 460 h 1162"/>
                <a:gd name="T48" fmla="*/ 152 w 730"/>
                <a:gd name="T49" fmla="*/ 476 h 1162"/>
                <a:gd name="T50" fmla="*/ 152 w 730"/>
                <a:gd name="T51" fmla="*/ 664 h 1162"/>
                <a:gd name="T52" fmla="*/ 0 w 730"/>
                <a:gd name="T53" fmla="*/ 710 h 116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30"/>
                <a:gd name="T82" fmla="*/ 0 h 1162"/>
                <a:gd name="T83" fmla="*/ 730 w 730"/>
                <a:gd name="T84" fmla="*/ 1162 h 116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30" h="1162">
                  <a:moveTo>
                    <a:pt x="0" y="710"/>
                  </a:moveTo>
                  <a:lnTo>
                    <a:pt x="0" y="1022"/>
                  </a:lnTo>
                  <a:lnTo>
                    <a:pt x="154" y="972"/>
                  </a:lnTo>
                  <a:lnTo>
                    <a:pt x="154" y="1162"/>
                  </a:lnTo>
                  <a:lnTo>
                    <a:pt x="232" y="1130"/>
                  </a:lnTo>
                  <a:lnTo>
                    <a:pt x="310" y="1090"/>
                  </a:lnTo>
                  <a:lnTo>
                    <a:pt x="418" y="1028"/>
                  </a:lnTo>
                  <a:lnTo>
                    <a:pt x="508" y="964"/>
                  </a:lnTo>
                  <a:lnTo>
                    <a:pt x="594" y="884"/>
                  </a:lnTo>
                  <a:lnTo>
                    <a:pt x="652" y="812"/>
                  </a:lnTo>
                  <a:lnTo>
                    <a:pt x="682" y="762"/>
                  </a:lnTo>
                  <a:lnTo>
                    <a:pt x="714" y="676"/>
                  </a:lnTo>
                  <a:lnTo>
                    <a:pt x="714" y="556"/>
                  </a:lnTo>
                  <a:lnTo>
                    <a:pt x="730" y="490"/>
                  </a:lnTo>
                  <a:lnTo>
                    <a:pt x="730" y="34"/>
                  </a:lnTo>
                  <a:lnTo>
                    <a:pt x="714" y="112"/>
                  </a:lnTo>
                  <a:lnTo>
                    <a:pt x="714" y="0"/>
                  </a:lnTo>
                  <a:lnTo>
                    <a:pt x="662" y="120"/>
                  </a:lnTo>
                  <a:lnTo>
                    <a:pt x="628" y="168"/>
                  </a:lnTo>
                  <a:lnTo>
                    <a:pt x="572" y="228"/>
                  </a:lnTo>
                  <a:lnTo>
                    <a:pt x="464" y="314"/>
                  </a:lnTo>
                  <a:lnTo>
                    <a:pt x="400" y="358"/>
                  </a:lnTo>
                  <a:lnTo>
                    <a:pt x="310" y="406"/>
                  </a:lnTo>
                  <a:lnTo>
                    <a:pt x="192" y="460"/>
                  </a:lnTo>
                  <a:lnTo>
                    <a:pt x="152" y="476"/>
                  </a:lnTo>
                  <a:lnTo>
                    <a:pt x="152" y="664"/>
                  </a:lnTo>
                  <a:lnTo>
                    <a:pt x="0" y="710"/>
                  </a:ln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953" name="Group 34"/>
            <p:cNvGrpSpPr>
              <a:grpSpLocks/>
            </p:cNvGrpSpPr>
            <p:nvPr/>
          </p:nvGrpSpPr>
          <p:grpSpPr bwMode="auto">
            <a:xfrm>
              <a:off x="3126" y="1862"/>
              <a:ext cx="58" cy="880"/>
              <a:chOff x="3126" y="1862"/>
              <a:chExt cx="58" cy="880"/>
            </a:xfrm>
          </p:grpSpPr>
          <p:sp>
            <p:nvSpPr>
              <p:cNvPr id="38954" name="Freeform 35"/>
              <p:cNvSpPr>
                <a:spLocks/>
              </p:cNvSpPr>
              <p:nvPr/>
            </p:nvSpPr>
            <p:spPr bwMode="auto">
              <a:xfrm>
                <a:off x="3126" y="2534"/>
                <a:ext cx="58" cy="208"/>
              </a:xfrm>
              <a:custGeom>
                <a:avLst/>
                <a:gdLst>
                  <a:gd name="T0" fmla="*/ 58 w 58"/>
                  <a:gd name="T1" fmla="*/ 150 h 208"/>
                  <a:gd name="T2" fmla="*/ 58 w 58"/>
                  <a:gd name="T3" fmla="*/ 208 h 208"/>
                  <a:gd name="T4" fmla="*/ 48 w 58"/>
                  <a:gd name="T5" fmla="*/ 132 h 208"/>
                  <a:gd name="T6" fmla="*/ 26 w 58"/>
                  <a:gd name="T7" fmla="*/ 68 h 208"/>
                  <a:gd name="T8" fmla="*/ 10 w 58"/>
                  <a:gd name="T9" fmla="*/ 26 h 208"/>
                  <a:gd name="T10" fmla="*/ 0 w 58"/>
                  <a:gd name="T11" fmla="*/ 0 h 20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8"/>
                  <a:gd name="T19" fmla="*/ 0 h 208"/>
                  <a:gd name="T20" fmla="*/ 58 w 58"/>
                  <a:gd name="T21" fmla="*/ 208 h 20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8" h="208">
                    <a:moveTo>
                      <a:pt x="58" y="150"/>
                    </a:moveTo>
                    <a:lnTo>
                      <a:pt x="58" y="208"/>
                    </a:lnTo>
                    <a:lnTo>
                      <a:pt x="48" y="132"/>
                    </a:lnTo>
                    <a:lnTo>
                      <a:pt x="26" y="68"/>
                    </a:lnTo>
                    <a:lnTo>
                      <a:pt x="10" y="26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55" name="Freeform 36"/>
              <p:cNvSpPr>
                <a:spLocks/>
              </p:cNvSpPr>
              <p:nvPr/>
            </p:nvSpPr>
            <p:spPr bwMode="auto">
              <a:xfrm>
                <a:off x="3128" y="1862"/>
                <a:ext cx="56" cy="350"/>
              </a:xfrm>
              <a:custGeom>
                <a:avLst/>
                <a:gdLst>
                  <a:gd name="T0" fmla="*/ 56 w 56"/>
                  <a:gd name="T1" fmla="*/ 350 h 350"/>
                  <a:gd name="T2" fmla="*/ 54 w 56"/>
                  <a:gd name="T3" fmla="*/ 218 h 350"/>
                  <a:gd name="T4" fmla="*/ 54 w 56"/>
                  <a:gd name="T5" fmla="*/ 188 h 350"/>
                  <a:gd name="T6" fmla="*/ 44 w 56"/>
                  <a:gd name="T7" fmla="*/ 112 h 350"/>
                  <a:gd name="T8" fmla="*/ 14 w 56"/>
                  <a:gd name="T9" fmla="*/ 30 h 350"/>
                  <a:gd name="T10" fmla="*/ 0 w 56"/>
                  <a:gd name="T11" fmla="*/ 0 h 3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"/>
                  <a:gd name="T19" fmla="*/ 0 h 350"/>
                  <a:gd name="T20" fmla="*/ 56 w 56"/>
                  <a:gd name="T21" fmla="*/ 350 h 3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" h="350">
                    <a:moveTo>
                      <a:pt x="56" y="350"/>
                    </a:moveTo>
                    <a:lnTo>
                      <a:pt x="54" y="218"/>
                    </a:lnTo>
                    <a:lnTo>
                      <a:pt x="54" y="188"/>
                    </a:lnTo>
                    <a:lnTo>
                      <a:pt x="44" y="112"/>
                    </a:lnTo>
                    <a:lnTo>
                      <a:pt x="14" y="30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8923" name="Line 46"/>
          <p:cNvSpPr>
            <a:spLocks noChangeShapeType="1"/>
          </p:cNvSpPr>
          <p:nvPr/>
        </p:nvSpPr>
        <p:spPr bwMode="auto">
          <a:xfrm flipV="1">
            <a:off x="1419225" y="2406650"/>
            <a:ext cx="519113" cy="635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38924" name="Line 47"/>
          <p:cNvSpPr>
            <a:spLocks noChangeShapeType="1"/>
          </p:cNvSpPr>
          <p:nvPr/>
        </p:nvSpPr>
        <p:spPr bwMode="auto">
          <a:xfrm>
            <a:off x="1600200" y="2854325"/>
            <a:ext cx="212725" cy="158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grpSp>
        <p:nvGrpSpPr>
          <p:cNvPr id="38925" name="Group 96"/>
          <p:cNvGrpSpPr>
            <a:grpSpLocks/>
          </p:cNvGrpSpPr>
          <p:nvPr/>
        </p:nvGrpSpPr>
        <p:grpSpPr bwMode="auto">
          <a:xfrm>
            <a:off x="5097463" y="1477962"/>
            <a:ext cx="2322512" cy="2636838"/>
            <a:chOff x="1752600" y="1905000"/>
            <a:chExt cx="1824930" cy="2073406"/>
          </a:xfrm>
        </p:grpSpPr>
        <p:pic>
          <p:nvPicPr>
            <p:cNvPr id="38931" name="Picture 97" descr="plot2NSTXv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1905000"/>
              <a:ext cx="1824930" cy="20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932" name="Group 98"/>
            <p:cNvGrpSpPr>
              <a:grpSpLocks/>
            </p:cNvGrpSpPr>
            <p:nvPr/>
          </p:nvGrpSpPr>
          <p:grpSpPr bwMode="auto">
            <a:xfrm>
              <a:off x="1879810" y="2406707"/>
              <a:ext cx="1222168" cy="662528"/>
              <a:chOff x="1879810" y="2406707"/>
              <a:chExt cx="1222168" cy="662528"/>
            </a:xfrm>
          </p:grpSpPr>
          <p:sp>
            <p:nvSpPr>
              <p:cNvPr id="38946" name="Freeform 10"/>
              <p:cNvSpPr>
                <a:spLocks/>
              </p:cNvSpPr>
              <p:nvPr/>
            </p:nvSpPr>
            <p:spPr bwMode="auto">
              <a:xfrm>
                <a:off x="2881484" y="2802086"/>
                <a:ext cx="220494" cy="264477"/>
              </a:xfrm>
              <a:custGeom>
                <a:avLst/>
                <a:gdLst>
                  <a:gd name="T0" fmla="*/ 2147483647 w 350"/>
                  <a:gd name="T1" fmla="*/ 0 h 396"/>
                  <a:gd name="T2" fmla="*/ 2147483647 w 350"/>
                  <a:gd name="T3" fmla="*/ 2147483647 h 396"/>
                  <a:gd name="T4" fmla="*/ 2147483647 w 350"/>
                  <a:gd name="T5" fmla="*/ 2147483647 h 396"/>
                  <a:gd name="T6" fmla="*/ 0 w 350"/>
                  <a:gd name="T7" fmla="*/ 2147483647 h 396"/>
                  <a:gd name="T8" fmla="*/ 2147483647 w 350"/>
                  <a:gd name="T9" fmla="*/ 2147483647 h 396"/>
                  <a:gd name="T10" fmla="*/ 2147483647 w 350"/>
                  <a:gd name="T11" fmla="*/ 2147483647 h 396"/>
                  <a:gd name="T12" fmla="*/ 2147483647 w 350"/>
                  <a:gd name="T13" fmla="*/ 2147483647 h 396"/>
                  <a:gd name="T14" fmla="*/ 2147483647 w 350"/>
                  <a:gd name="T15" fmla="*/ 2147483647 h 39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0"/>
                  <a:gd name="T25" fmla="*/ 0 h 396"/>
                  <a:gd name="T26" fmla="*/ 350 w 350"/>
                  <a:gd name="T27" fmla="*/ 396 h 39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0" h="396">
                    <a:moveTo>
                      <a:pt x="328" y="0"/>
                    </a:moveTo>
                    <a:lnTo>
                      <a:pt x="224" y="32"/>
                    </a:lnTo>
                    <a:lnTo>
                      <a:pt x="118" y="60"/>
                    </a:lnTo>
                    <a:lnTo>
                      <a:pt x="0" y="82"/>
                    </a:lnTo>
                    <a:lnTo>
                      <a:pt x="30" y="396"/>
                    </a:lnTo>
                    <a:lnTo>
                      <a:pt x="130" y="378"/>
                    </a:lnTo>
                    <a:lnTo>
                      <a:pt x="272" y="346"/>
                    </a:lnTo>
                    <a:lnTo>
                      <a:pt x="350" y="32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47" name="Freeform 12"/>
              <p:cNvSpPr>
                <a:spLocks/>
              </p:cNvSpPr>
              <p:nvPr/>
            </p:nvSpPr>
            <p:spPr bwMode="auto">
              <a:xfrm>
                <a:off x="2122984" y="2770029"/>
                <a:ext cx="328851" cy="299206"/>
              </a:xfrm>
              <a:custGeom>
                <a:avLst/>
                <a:gdLst>
                  <a:gd name="T0" fmla="*/ 2147483647 w 522"/>
                  <a:gd name="T1" fmla="*/ 0 h 448"/>
                  <a:gd name="T2" fmla="*/ 2147483647 w 522"/>
                  <a:gd name="T3" fmla="*/ 2147483647 h 448"/>
                  <a:gd name="T4" fmla="*/ 2147483647 w 522"/>
                  <a:gd name="T5" fmla="*/ 2147483647 h 448"/>
                  <a:gd name="T6" fmla="*/ 2147483647 w 522"/>
                  <a:gd name="T7" fmla="*/ 2147483647 h 448"/>
                  <a:gd name="T8" fmla="*/ 2147483647 w 522"/>
                  <a:gd name="T9" fmla="*/ 2147483647 h 448"/>
                  <a:gd name="T10" fmla="*/ 2147483647 w 522"/>
                  <a:gd name="T11" fmla="*/ 2147483647 h 448"/>
                  <a:gd name="T12" fmla="*/ 2147483647 w 522"/>
                  <a:gd name="T13" fmla="*/ 2147483647 h 448"/>
                  <a:gd name="T14" fmla="*/ 2147483647 w 522"/>
                  <a:gd name="T15" fmla="*/ 2147483647 h 448"/>
                  <a:gd name="T16" fmla="*/ 2147483647 w 522"/>
                  <a:gd name="T17" fmla="*/ 2147483647 h 448"/>
                  <a:gd name="T18" fmla="*/ 2147483647 w 522"/>
                  <a:gd name="T19" fmla="*/ 2147483647 h 448"/>
                  <a:gd name="T20" fmla="*/ 0 w 522"/>
                  <a:gd name="T21" fmla="*/ 2147483647 h 448"/>
                  <a:gd name="T22" fmla="*/ 2147483647 w 522"/>
                  <a:gd name="T23" fmla="*/ 0 h 44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22"/>
                  <a:gd name="T37" fmla="*/ 0 h 448"/>
                  <a:gd name="T38" fmla="*/ 522 w 522"/>
                  <a:gd name="T39" fmla="*/ 448 h 44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22" h="448">
                    <a:moveTo>
                      <a:pt x="78" y="0"/>
                    </a:moveTo>
                    <a:lnTo>
                      <a:pt x="180" y="44"/>
                    </a:lnTo>
                    <a:lnTo>
                      <a:pt x="304" y="84"/>
                    </a:lnTo>
                    <a:lnTo>
                      <a:pt x="404" y="108"/>
                    </a:lnTo>
                    <a:lnTo>
                      <a:pt x="476" y="122"/>
                    </a:lnTo>
                    <a:lnTo>
                      <a:pt x="522" y="130"/>
                    </a:lnTo>
                    <a:lnTo>
                      <a:pt x="492" y="448"/>
                    </a:lnTo>
                    <a:lnTo>
                      <a:pt x="376" y="424"/>
                    </a:lnTo>
                    <a:lnTo>
                      <a:pt x="232" y="390"/>
                    </a:lnTo>
                    <a:lnTo>
                      <a:pt x="108" y="350"/>
                    </a:lnTo>
                    <a:lnTo>
                      <a:pt x="0" y="306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48" name="Freeform 14"/>
              <p:cNvSpPr>
                <a:spLocks/>
              </p:cNvSpPr>
              <p:nvPr/>
            </p:nvSpPr>
            <p:spPr bwMode="auto">
              <a:xfrm>
                <a:off x="1879810" y="2406707"/>
                <a:ext cx="83158" cy="260470"/>
              </a:xfrm>
              <a:custGeom>
                <a:avLst/>
                <a:gdLst>
                  <a:gd name="T0" fmla="*/ 0 w 132"/>
                  <a:gd name="T1" fmla="*/ 2147483647 h 390"/>
                  <a:gd name="T2" fmla="*/ 2147483647 w 132"/>
                  <a:gd name="T3" fmla="*/ 2147483647 h 390"/>
                  <a:gd name="T4" fmla="*/ 2147483647 w 132"/>
                  <a:gd name="T5" fmla="*/ 0 h 390"/>
                  <a:gd name="T6" fmla="*/ 2147483647 w 132"/>
                  <a:gd name="T7" fmla="*/ 2147483647 h 390"/>
                  <a:gd name="T8" fmla="*/ 2147483647 w 132"/>
                  <a:gd name="T9" fmla="*/ 2147483647 h 390"/>
                  <a:gd name="T10" fmla="*/ 2147483647 w 132"/>
                  <a:gd name="T11" fmla="*/ 2147483647 h 390"/>
                  <a:gd name="T12" fmla="*/ 2147483647 w 132"/>
                  <a:gd name="T13" fmla="*/ 2147483647 h 390"/>
                  <a:gd name="T14" fmla="*/ 2147483647 w 132"/>
                  <a:gd name="T15" fmla="*/ 2147483647 h 39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2"/>
                  <a:gd name="T25" fmla="*/ 0 h 390"/>
                  <a:gd name="T26" fmla="*/ 132 w 132"/>
                  <a:gd name="T27" fmla="*/ 390 h 39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2" h="390">
                    <a:moveTo>
                      <a:pt x="0" y="390"/>
                    </a:moveTo>
                    <a:lnTo>
                      <a:pt x="4" y="328"/>
                    </a:lnTo>
                    <a:lnTo>
                      <a:pt x="132" y="0"/>
                    </a:lnTo>
                    <a:lnTo>
                      <a:pt x="108" y="82"/>
                    </a:lnTo>
                    <a:lnTo>
                      <a:pt x="104" y="126"/>
                    </a:lnTo>
                    <a:lnTo>
                      <a:pt x="106" y="168"/>
                    </a:lnTo>
                    <a:lnTo>
                      <a:pt x="118" y="216"/>
                    </a:lnTo>
                    <a:lnTo>
                      <a:pt x="132" y="238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933" name="Group 99"/>
            <p:cNvGrpSpPr>
              <a:grpSpLocks/>
            </p:cNvGrpSpPr>
            <p:nvPr/>
          </p:nvGrpSpPr>
          <p:grpSpPr bwMode="auto">
            <a:xfrm>
              <a:off x="1915476" y="3357811"/>
              <a:ext cx="928292" cy="438696"/>
              <a:chOff x="1915476" y="3357811"/>
              <a:chExt cx="928292" cy="438696"/>
            </a:xfrm>
          </p:grpSpPr>
          <p:sp>
            <p:nvSpPr>
              <p:cNvPr id="38944" name="Freeform 24"/>
              <p:cNvSpPr>
                <a:spLocks/>
              </p:cNvSpPr>
              <p:nvPr/>
            </p:nvSpPr>
            <p:spPr bwMode="auto">
              <a:xfrm>
                <a:off x="2491093" y="3641830"/>
                <a:ext cx="352675" cy="154677"/>
              </a:xfrm>
              <a:custGeom>
                <a:avLst/>
                <a:gdLst>
                  <a:gd name="T0" fmla="*/ 0 w 560"/>
                  <a:gd name="T1" fmla="*/ 0 h 232"/>
                  <a:gd name="T2" fmla="*/ 2147483647 w 560"/>
                  <a:gd name="T3" fmla="*/ 2147483647 h 232"/>
                  <a:gd name="T4" fmla="*/ 2147483647 w 560"/>
                  <a:gd name="T5" fmla="*/ 2147483647 h 232"/>
                  <a:gd name="T6" fmla="*/ 2147483647 w 560"/>
                  <a:gd name="T7" fmla="*/ 2147483647 h 232"/>
                  <a:gd name="T8" fmla="*/ 2147483647 w 560"/>
                  <a:gd name="T9" fmla="*/ 2147483647 h 232"/>
                  <a:gd name="T10" fmla="*/ 2147483647 w 560"/>
                  <a:gd name="T11" fmla="*/ 2147483647 h 232"/>
                  <a:gd name="T12" fmla="*/ 2147483647 w 560"/>
                  <a:gd name="T13" fmla="*/ 0 h 232"/>
                  <a:gd name="T14" fmla="*/ 2147483647 w 560"/>
                  <a:gd name="T15" fmla="*/ 2147483647 h 232"/>
                  <a:gd name="T16" fmla="*/ 2147483647 w 560"/>
                  <a:gd name="T17" fmla="*/ 2147483647 h 232"/>
                  <a:gd name="T18" fmla="*/ 2147483647 w 560"/>
                  <a:gd name="T19" fmla="*/ 2147483647 h 232"/>
                  <a:gd name="T20" fmla="*/ 0 w 560"/>
                  <a:gd name="T21" fmla="*/ 0 h 2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60"/>
                  <a:gd name="T34" fmla="*/ 0 h 232"/>
                  <a:gd name="T35" fmla="*/ 560 w 560"/>
                  <a:gd name="T36" fmla="*/ 232 h 2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60" h="232">
                    <a:moveTo>
                      <a:pt x="0" y="0"/>
                    </a:moveTo>
                    <a:lnTo>
                      <a:pt x="22" y="216"/>
                    </a:lnTo>
                    <a:lnTo>
                      <a:pt x="206" y="228"/>
                    </a:lnTo>
                    <a:lnTo>
                      <a:pt x="286" y="232"/>
                    </a:lnTo>
                    <a:lnTo>
                      <a:pt x="406" y="224"/>
                    </a:lnTo>
                    <a:lnTo>
                      <a:pt x="528" y="218"/>
                    </a:lnTo>
                    <a:lnTo>
                      <a:pt x="560" y="0"/>
                    </a:lnTo>
                    <a:lnTo>
                      <a:pt x="420" y="12"/>
                    </a:lnTo>
                    <a:lnTo>
                      <a:pt x="274" y="18"/>
                    </a:lnTo>
                    <a:lnTo>
                      <a:pt x="116" y="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45" name="Freeform 26"/>
              <p:cNvSpPr>
                <a:spLocks/>
              </p:cNvSpPr>
              <p:nvPr/>
            </p:nvSpPr>
            <p:spPr bwMode="auto">
              <a:xfrm>
                <a:off x="1915476" y="3357811"/>
                <a:ext cx="173819" cy="293353"/>
              </a:xfrm>
              <a:custGeom>
                <a:avLst/>
                <a:gdLst>
                  <a:gd name="T0" fmla="*/ 2147483647 w 276"/>
                  <a:gd name="T1" fmla="*/ 2147483647 h 440"/>
                  <a:gd name="T2" fmla="*/ 2147483647 w 276"/>
                  <a:gd name="T3" fmla="*/ 2147483647 h 440"/>
                  <a:gd name="T4" fmla="*/ 2147483647 w 276"/>
                  <a:gd name="T5" fmla="*/ 2147483647 h 440"/>
                  <a:gd name="T6" fmla="*/ 2147483647 w 276"/>
                  <a:gd name="T7" fmla="*/ 2147483647 h 440"/>
                  <a:gd name="T8" fmla="*/ 2147483647 w 276"/>
                  <a:gd name="T9" fmla="*/ 2147483647 h 440"/>
                  <a:gd name="T10" fmla="*/ 0 w 276"/>
                  <a:gd name="T11" fmla="*/ 0 h 440"/>
                  <a:gd name="T12" fmla="*/ 2147483647 w 276"/>
                  <a:gd name="T13" fmla="*/ 2147483647 h 440"/>
                  <a:gd name="T14" fmla="*/ 2147483647 w 276"/>
                  <a:gd name="T15" fmla="*/ 2147483647 h 440"/>
                  <a:gd name="T16" fmla="*/ 2147483647 w 276"/>
                  <a:gd name="T17" fmla="*/ 2147483647 h 440"/>
                  <a:gd name="T18" fmla="*/ 2147483647 w 276"/>
                  <a:gd name="T19" fmla="*/ 2147483647 h 440"/>
                  <a:gd name="T20" fmla="*/ 2147483647 w 276"/>
                  <a:gd name="T21" fmla="*/ 2147483647 h 440"/>
                  <a:gd name="T22" fmla="*/ 2147483647 w 276"/>
                  <a:gd name="T23" fmla="*/ 2147483647 h 44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76"/>
                  <a:gd name="T37" fmla="*/ 0 h 440"/>
                  <a:gd name="T38" fmla="*/ 276 w 276"/>
                  <a:gd name="T39" fmla="*/ 440 h 44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76" h="440">
                    <a:moveTo>
                      <a:pt x="276" y="440"/>
                    </a:moveTo>
                    <a:lnTo>
                      <a:pt x="212" y="388"/>
                    </a:lnTo>
                    <a:lnTo>
                      <a:pt x="144" y="318"/>
                    </a:lnTo>
                    <a:lnTo>
                      <a:pt x="112" y="274"/>
                    </a:lnTo>
                    <a:lnTo>
                      <a:pt x="96" y="254"/>
                    </a:lnTo>
                    <a:lnTo>
                      <a:pt x="0" y="0"/>
                    </a:lnTo>
                    <a:lnTo>
                      <a:pt x="72" y="96"/>
                    </a:lnTo>
                    <a:lnTo>
                      <a:pt x="114" y="134"/>
                    </a:lnTo>
                    <a:lnTo>
                      <a:pt x="156" y="166"/>
                    </a:lnTo>
                    <a:lnTo>
                      <a:pt x="194" y="194"/>
                    </a:lnTo>
                    <a:lnTo>
                      <a:pt x="252" y="230"/>
                    </a:lnTo>
                    <a:lnTo>
                      <a:pt x="274" y="24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8934" name="Group 27"/>
            <p:cNvGrpSpPr>
              <a:grpSpLocks/>
            </p:cNvGrpSpPr>
            <p:nvPr/>
          </p:nvGrpSpPr>
          <p:grpSpPr bwMode="auto">
            <a:xfrm>
              <a:off x="1756167" y="2489929"/>
              <a:ext cx="1818986" cy="1174613"/>
              <a:chOff x="296" y="1708"/>
              <a:chExt cx="2888" cy="1756"/>
            </a:xfrm>
          </p:grpSpPr>
          <p:sp>
            <p:nvSpPr>
              <p:cNvPr id="38935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422"/>
                  <a:gd name="T94" fmla="*/ 0 h 760"/>
                  <a:gd name="T95" fmla="*/ 1422 w 1422"/>
                  <a:gd name="T96" fmla="*/ 760 h 76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36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696"/>
                  <a:gd name="T70" fmla="*/ 0 h 1228"/>
                  <a:gd name="T71" fmla="*/ 696 w 696"/>
                  <a:gd name="T72" fmla="*/ 1228 h 122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8937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38942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6"/>
                    <a:gd name="T16" fmla="*/ 0 h 406"/>
                    <a:gd name="T17" fmla="*/ 176 w 176"/>
                    <a:gd name="T18" fmla="*/ 406 h 4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43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2"/>
                    <a:gd name="T19" fmla="*/ 0 h 384"/>
                    <a:gd name="T20" fmla="*/ 322 w 322"/>
                    <a:gd name="T21" fmla="*/ 384 h 38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8938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30"/>
                  <a:gd name="T82" fmla="*/ 0 h 1162"/>
                  <a:gd name="T83" fmla="*/ 730 w 730"/>
                  <a:gd name="T84" fmla="*/ 1162 h 116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8939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38940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8"/>
                    <a:gd name="T19" fmla="*/ 0 h 208"/>
                    <a:gd name="T20" fmla="*/ 58 w 58"/>
                    <a:gd name="T21" fmla="*/ 208 h 20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941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6"/>
                    <a:gd name="T19" fmla="*/ 0 h 350"/>
                    <a:gd name="T20" fmla="*/ 56 w 56"/>
                    <a:gd name="T21" fmla="*/ 350 h 35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8926" name="Text Box 4"/>
          <p:cNvSpPr txBox="1">
            <a:spLocks noChangeArrowheads="1"/>
          </p:cNvSpPr>
          <p:nvPr/>
        </p:nvSpPr>
        <p:spPr bwMode="auto">
          <a:xfrm>
            <a:off x="4391025" y="1677987"/>
            <a:ext cx="194627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sz="1600" i="0" dirty="0">
                <a:solidFill>
                  <a:srgbClr val="FF0000"/>
                </a:solidFill>
                <a:latin typeface="Arial Narrow" charset="0"/>
                <a:ea typeface="MS PGothic" charset="0"/>
                <a:cs typeface="MS PGothic" charset="0"/>
              </a:rPr>
              <a:t>Partial NCC</a:t>
            </a:r>
          </a:p>
        </p:txBody>
      </p:sp>
      <p:sp>
        <p:nvSpPr>
          <p:cNvPr id="38927" name="Line 46"/>
          <p:cNvSpPr>
            <a:spLocks noChangeShapeType="1"/>
          </p:cNvSpPr>
          <p:nvPr/>
        </p:nvSpPr>
        <p:spPr bwMode="auto">
          <a:xfrm>
            <a:off x="4949825" y="1974850"/>
            <a:ext cx="296863" cy="2476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65100" y="4191000"/>
            <a:ext cx="8737600" cy="1059777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 marL="182563" indent="-457200">
              <a:lnSpc>
                <a:spcPct val="90000"/>
              </a:lnSpc>
              <a:spcAft>
                <a:spcPts val="600"/>
              </a:spcAft>
              <a:buFontTx/>
              <a:buNone/>
              <a:defRPr/>
            </a:pPr>
            <a:r>
              <a:rPr lang="en-US" sz="1600" i="0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• 6-channel Switching Power Amplifier (SPA) powers independent currents in  existing EFC/</a:t>
            </a:r>
            <a:r>
              <a:rPr lang="en-US" sz="1600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RWM Coils supporting experiments </a:t>
            </a:r>
            <a:endParaRPr lang="en-US" sz="1600" i="0" dirty="0">
              <a:solidFill>
                <a:srgbClr val="000000"/>
              </a:solidFill>
              <a:latin typeface="Helvetica Neue" charset="0"/>
              <a:cs typeface="Helvetica Neue" charset="0"/>
            </a:endParaRPr>
          </a:p>
          <a:p>
            <a:pPr marL="182563" indent="-457200">
              <a:lnSpc>
                <a:spcPct val="90000"/>
              </a:lnSpc>
              <a:spcAft>
                <a:spcPts val="600"/>
              </a:spcAft>
              <a:buFontTx/>
              <a:buNone/>
              <a:defRPr/>
            </a:pPr>
            <a:r>
              <a:rPr lang="en-US" sz="1600" i="0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• NCC (a facility enhancement) can provide various NTV, RMP, </a:t>
            </a:r>
            <a:r>
              <a:rPr lang="en-US" sz="1600" i="0" dirty="0" smtClean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RWM, and </a:t>
            </a:r>
            <a:r>
              <a:rPr lang="en-US" sz="1600" i="0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EF selectivity with flexibility of field spectrum (n ≤ 6 for full and n≤ 3 for partial) </a:t>
            </a:r>
          </a:p>
        </p:txBody>
      </p:sp>
      <p:sp>
        <p:nvSpPr>
          <p:cNvPr id="38929" name="Text Box 58"/>
          <p:cNvSpPr txBox="1">
            <a:spLocks noChangeArrowheads="1"/>
          </p:cNvSpPr>
          <p:nvPr/>
        </p:nvSpPr>
        <p:spPr bwMode="auto">
          <a:xfrm flipH="1">
            <a:off x="7416800" y="3530600"/>
            <a:ext cx="1524000" cy="5238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>
                <a:solidFill>
                  <a:schemeClr val="tx1"/>
                </a:solidFill>
              </a:rPr>
              <a:t>Columbia 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400" b="0" i="0">
                <a:solidFill>
                  <a:schemeClr val="tx1"/>
                </a:solidFill>
              </a:rPr>
              <a:t>General Atomics</a:t>
            </a:r>
          </a:p>
        </p:txBody>
      </p:sp>
      <p:sp>
        <p:nvSpPr>
          <p:cNvPr id="57" name="Slide Number Placeholder 3"/>
          <p:cNvSpPr txBox="1">
            <a:spLocks/>
          </p:cNvSpPr>
          <p:nvPr/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8AFD17-9088-4C77-B107-6A6359279C2A}" type="slidenum">
              <a:rPr lang="en-US" sz="1400" smtClean="0">
                <a:latin typeface="Times" charset="0"/>
              </a:rPr>
              <a:pPr algn="r"/>
              <a:t>21</a:t>
            </a:fld>
            <a:endParaRPr lang="en-US" sz="14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51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73666"/>
            <a:ext cx="5164667" cy="5334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NCC = </a:t>
            </a:r>
            <a:r>
              <a:rPr lang="en-US" sz="2000" u="sng" dirty="0">
                <a:latin typeface="Arial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on-axisymmetric </a:t>
            </a:r>
            <a:r>
              <a:rPr lang="en-US" sz="2000" u="sng" dirty="0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ontrol </a:t>
            </a:r>
            <a:r>
              <a:rPr lang="en-US" sz="2000" u="sng" dirty="0" smtClean="0"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oil</a:t>
            </a:r>
          </a:p>
        </p:txBody>
      </p:sp>
      <p:sp>
        <p:nvSpPr>
          <p:cNvPr id="62468" name="Rectangle 43"/>
          <p:cNvSpPr>
            <a:spLocks noChangeArrowheads="1"/>
          </p:cNvSpPr>
          <p:nvPr/>
        </p:nvSpPr>
        <p:spPr bwMode="auto">
          <a:xfrm>
            <a:off x="-8466" y="-8466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240"/>
              </a:lnSpc>
              <a:spcBef>
                <a:spcPts val="0"/>
              </a:spcBef>
              <a:buFontTx/>
              <a:buNone/>
            </a:pPr>
            <a:r>
              <a:rPr lang="en-US" sz="3200" i="0" dirty="0">
                <a:solidFill>
                  <a:srgbClr val="0000FF"/>
                </a:solidFill>
              </a:rPr>
              <a:t>NCC Coils </a:t>
            </a:r>
            <a:r>
              <a:rPr lang="en-US" sz="3200" i="0" dirty="0" smtClean="0">
                <a:solidFill>
                  <a:srgbClr val="0000FF"/>
                </a:solidFill>
              </a:rPr>
              <a:t>Design Activity Made Significant Progress</a:t>
            </a:r>
            <a:endParaRPr lang="en-US" sz="2800" i="0" dirty="0" smtClean="0">
              <a:solidFill>
                <a:srgbClr val="0000FF"/>
              </a:solidFill>
            </a:endParaRPr>
          </a:p>
          <a:p>
            <a:pPr algn="ctr" eaLnBrk="0" hangingPunct="0">
              <a:lnSpc>
                <a:spcPts val="3240"/>
              </a:lnSpc>
              <a:spcBef>
                <a:spcPts val="0"/>
              </a:spcBef>
              <a:buNone/>
            </a:pPr>
            <a:r>
              <a:rPr lang="en-US" sz="2800" i="0" dirty="0" smtClean="0">
                <a:solidFill>
                  <a:srgbClr val="FF0000"/>
                </a:solidFill>
                <a:latin typeface="Arial" charset="0"/>
              </a:rPr>
              <a:t>Test area prepared to perform conductor sample R&amp;D</a:t>
            </a:r>
            <a:endParaRPr lang="en-US" sz="2800" i="0" dirty="0">
              <a:solidFill>
                <a:srgbClr val="090CFF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3684561"/>
            <a:ext cx="5477932" cy="2640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lnSpc>
                <a:spcPts val="2000"/>
              </a:lnSpc>
              <a:spcAft>
                <a:spcPts val="600"/>
              </a:spcAft>
            </a:pPr>
            <a:r>
              <a:rPr lang="en-US" sz="2000" b="1" i="0" dirty="0" smtClean="0">
                <a:solidFill>
                  <a:srgbClr val="000000"/>
                </a:solidFill>
              </a:rPr>
              <a:t>• </a:t>
            </a:r>
            <a:r>
              <a:rPr lang="en-US" sz="2000" b="1" dirty="0">
                <a:solidFill>
                  <a:srgbClr val="000000"/>
                </a:solidFill>
              </a:rPr>
              <a:t>C</a:t>
            </a:r>
            <a:r>
              <a:rPr lang="en-US" sz="2000" b="1" i="0" dirty="0" smtClean="0">
                <a:solidFill>
                  <a:srgbClr val="000000"/>
                </a:solidFill>
              </a:rPr>
              <a:t>andidate conductor </a:t>
            </a:r>
            <a:r>
              <a:rPr lang="en-US" sz="2000" b="1" dirty="0" smtClean="0">
                <a:solidFill>
                  <a:srgbClr val="000000"/>
                </a:solidFill>
              </a:rPr>
              <a:t>for </a:t>
            </a:r>
            <a:r>
              <a:rPr lang="en-US" sz="2000" b="1" i="0" dirty="0" smtClean="0">
                <a:solidFill>
                  <a:srgbClr val="000000"/>
                </a:solidFill>
              </a:rPr>
              <a:t>test sample received for R&amp;D. </a:t>
            </a:r>
          </a:p>
          <a:p>
            <a:pPr marL="182880" indent="-182880">
              <a:lnSpc>
                <a:spcPts val="2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• R&amp;D facility prepared and test being conducted.</a:t>
            </a:r>
            <a:endParaRPr lang="en-US" sz="2000" b="1" i="0" dirty="0" smtClean="0">
              <a:solidFill>
                <a:srgbClr val="000000"/>
              </a:solidFill>
            </a:endParaRPr>
          </a:p>
          <a:p>
            <a:pPr marL="182880" indent="-182880">
              <a:lnSpc>
                <a:spcPts val="2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• </a:t>
            </a:r>
            <a:r>
              <a:rPr lang="en-US" sz="2000" b="1" i="0" dirty="0" smtClean="0">
                <a:solidFill>
                  <a:srgbClr val="000000"/>
                </a:solidFill>
              </a:rPr>
              <a:t>The R&amp;D selection </a:t>
            </a:r>
            <a:r>
              <a:rPr lang="en-US" sz="2000" b="1" i="0" dirty="0">
                <a:solidFill>
                  <a:srgbClr val="000000"/>
                </a:solidFill>
              </a:rPr>
              <a:t>criteria include thermal capability, manufacturability, impact on interfacing objects, fabrication lead time and </a:t>
            </a:r>
            <a:r>
              <a:rPr lang="en-US" sz="2000" b="1" i="0" dirty="0" smtClean="0">
                <a:solidFill>
                  <a:srgbClr val="000000"/>
                </a:solidFill>
              </a:rPr>
              <a:t>cost. </a:t>
            </a:r>
            <a:endParaRPr lang="en-US" sz="2000" b="1" i="0" dirty="0">
              <a:solidFill>
                <a:srgbClr val="000000"/>
              </a:solidFill>
            </a:endParaRPr>
          </a:p>
          <a:p>
            <a:pPr marL="182880" indent="-182880">
              <a:lnSpc>
                <a:spcPts val="2000"/>
              </a:lnSpc>
              <a:spcAft>
                <a:spcPts val="600"/>
              </a:spcAft>
            </a:pPr>
            <a:r>
              <a:rPr lang="en-US" sz="2000" b="1" i="0" dirty="0" smtClean="0">
                <a:solidFill>
                  <a:srgbClr val="000000"/>
                </a:solidFill>
              </a:rPr>
              <a:t>• Cost and schedule will </a:t>
            </a:r>
            <a:r>
              <a:rPr lang="en-US" sz="2000" b="1" i="0" dirty="0">
                <a:solidFill>
                  <a:srgbClr val="000000"/>
                </a:solidFill>
              </a:rPr>
              <a:t>be prepared as part of the CDR which is targeted for </a:t>
            </a:r>
            <a:r>
              <a:rPr lang="en-US" sz="2000" b="1" i="0" dirty="0" smtClean="0">
                <a:solidFill>
                  <a:srgbClr val="000000"/>
                </a:solidFill>
              </a:rPr>
              <a:t>May, 2016.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19050" y="1291173"/>
            <a:ext cx="3333545" cy="2210418"/>
            <a:chOff x="457200" y="1291173"/>
            <a:chExt cx="3333545" cy="22104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05" t="8056" r="15871" b="7083"/>
            <a:stretch/>
          </p:blipFill>
          <p:spPr>
            <a:xfrm>
              <a:off x="1457325" y="1291173"/>
              <a:ext cx="2333420" cy="2210418"/>
            </a:xfrm>
            <a:prstGeom prst="rect">
              <a:avLst/>
            </a:prstGeom>
          </p:spPr>
        </p:pic>
        <p:sp>
          <p:nvSpPr>
            <p:cNvPr id="62475" name="TextBox 62474"/>
            <p:cNvSpPr txBox="1"/>
            <p:nvPr/>
          </p:nvSpPr>
          <p:spPr>
            <a:xfrm>
              <a:off x="457200" y="1464734"/>
              <a:ext cx="826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800" i="0" dirty="0" smtClean="0">
                  <a:solidFill>
                    <a:srgbClr val="FF0000"/>
                  </a:solidFill>
                </a:rPr>
                <a:t>2 x 12</a:t>
              </a:r>
              <a:endParaRPr lang="en-US" sz="1800" i="0" dirty="0">
                <a:solidFill>
                  <a:srgbClr val="FF0000"/>
                </a:solidFill>
              </a:endParaRPr>
            </a:p>
          </p:txBody>
        </p:sp>
        <p:cxnSp>
          <p:nvCxnSpPr>
            <p:cNvPr id="62478" name="Straight Arrow Connector 62477"/>
            <p:cNvCxnSpPr/>
            <p:nvPr/>
          </p:nvCxnSpPr>
          <p:spPr bwMode="auto">
            <a:xfrm>
              <a:off x="931333" y="1820333"/>
              <a:ext cx="897467" cy="20320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 bwMode="auto">
            <a:xfrm>
              <a:off x="939799" y="1837266"/>
              <a:ext cx="889001" cy="982134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422" y="3771863"/>
            <a:ext cx="3274625" cy="2459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733800" y="1359479"/>
            <a:ext cx="2148341" cy="2087601"/>
            <a:chOff x="5105400" y="1524000"/>
            <a:chExt cx="3636776" cy="339804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66" t="28246" r="26048" b="28084"/>
            <a:stretch/>
          </p:blipFill>
          <p:spPr>
            <a:xfrm>
              <a:off x="5105400" y="1828800"/>
              <a:ext cx="3636776" cy="202155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66" t="33384" r="4820" b="44843"/>
            <a:stretch/>
          </p:blipFill>
          <p:spPr>
            <a:xfrm>
              <a:off x="6484897" y="3914141"/>
              <a:ext cx="1004135" cy="100790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653808" y="1524000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Coil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59231" y="4230524"/>
              <a:ext cx="630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Lead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56738" y="2188237"/>
              <a:ext cx="518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Tile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62987" y="3165335"/>
              <a:ext cx="421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PP</a:t>
              </a:r>
              <a:endParaRPr lang="en-US" dirty="0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1253073"/>
            <a:ext cx="2836897" cy="2133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24922" y="3408980"/>
            <a:ext cx="38762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kA,0.1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MW/m2 Plasma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Heating,5s pulse,1200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reprate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48475" y="1414799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Thermal Analysis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6424673" y="1643529"/>
            <a:ext cx="2545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End of Last </a:t>
            </a:r>
            <a:r>
              <a:rPr lang="en-US" sz="1400" dirty="0" smtClean="0"/>
              <a:t>Pulse Temp </a:t>
            </a:r>
            <a:r>
              <a:rPr lang="en-US" sz="1400" dirty="0"/>
              <a:t>(8 hours)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16521" y="6222820"/>
            <a:ext cx="376715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smtClean="0"/>
              <a:t>With Lead Clamp, 50 C Heat-up, 3kA+ Background Field</a:t>
            </a:r>
            <a:endParaRPr lang="en-US" sz="1200" dirty="0"/>
          </a:p>
        </p:txBody>
      </p:sp>
      <p:sp>
        <p:nvSpPr>
          <p:cNvPr id="32" name="Title 4"/>
          <p:cNvSpPr>
            <a:spLocks noGrp="1"/>
          </p:cNvSpPr>
          <p:nvPr>
            <p:ph type="title"/>
          </p:nvPr>
        </p:nvSpPr>
        <p:spPr>
          <a:xfrm>
            <a:off x="6038850" y="3752776"/>
            <a:ext cx="2939528" cy="523875"/>
          </a:xfrm>
        </p:spPr>
        <p:txBody>
          <a:bodyPr>
            <a:no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NCC Lorentz and Thermal </a:t>
            </a:r>
            <a:b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 Analysis</a:t>
            </a: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Slide Number Placeholder 3"/>
          <p:cNvSpPr txBox="1">
            <a:spLocks/>
          </p:cNvSpPr>
          <p:nvPr/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8AFD17-9088-4C77-B107-6A6359279C2A}" type="slidenum">
              <a:rPr lang="en-US" sz="1400" smtClean="0">
                <a:latin typeface="Times" charset="0"/>
              </a:rPr>
              <a:pPr algn="r"/>
              <a:t>22</a:t>
            </a:fld>
            <a:endParaRPr lang="en-US" sz="14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3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7295"/>
          <a:stretch>
            <a:fillRect/>
          </a:stretch>
        </p:blipFill>
        <p:spPr bwMode="auto">
          <a:xfrm>
            <a:off x="0" y="2330450"/>
            <a:ext cx="12954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79" descr="NB2 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660900"/>
            <a:ext cx="143351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81"/>
          <p:cNvSpPr txBox="1">
            <a:spLocks noChangeArrowheads="1"/>
          </p:cNvSpPr>
          <p:nvPr/>
        </p:nvSpPr>
        <p:spPr bwMode="auto">
          <a:xfrm>
            <a:off x="0" y="1905000"/>
            <a:ext cx="1279525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New </a:t>
            </a:r>
          </a:p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center-stack</a:t>
            </a:r>
          </a:p>
        </p:txBody>
      </p:sp>
      <p:sp>
        <p:nvSpPr>
          <p:cNvPr id="25604" name="Text Box 82"/>
          <p:cNvSpPr txBox="1">
            <a:spLocks noChangeArrowheads="1"/>
          </p:cNvSpPr>
          <p:nvPr/>
        </p:nvSpPr>
        <p:spPr bwMode="auto">
          <a:xfrm>
            <a:off x="76200" y="5697538"/>
            <a:ext cx="661988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2nd NBI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5562600" y="1524000"/>
            <a:ext cx="725488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06" name="Oval 19"/>
          <p:cNvSpPr>
            <a:spLocks noChangeArrowheads="1"/>
          </p:cNvSpPr>
          <p:nvPr/>
        </p:nvSpPr>
        <p:spPr bwMode="auto">
          <a:xfrm>
            <a:off x="6167438" y="3700463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07" name="Oval 19"/>
          <p:cNvSpPr>
            <a:spLocks noChangeArrowheads="1"/>
          </p:cNvSpPr>
          <p:nvPr/>
        </p:nvSpPr>
        <p:spPr bwMode="auto">
          <a:xfrm>
            <a:off x="3673475" y="2703512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08" name="Rectangle 20"/>
          <p:cNvSpPr>
            <a:spLocks noChangeArrowheads="1"/>
          </p:cNvSpPr>
          <p:nvPr/>
        </p:nvSpPr>
        <p:spPr bwMode="auto">
          <a:xfrm>
            <a:off x="2941638" y="2587625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Li granule injector</a:t>
            </a:r>
          </a:p>
        </p:txBody>
      </p:sp>
      <p:sp>
        <p:nvSpPr>
          <p:cNvPr id="25609" name="Rectangle 20"/>
          <p:cNvSpPr>
            <a:spLocks noChangeArrowheads="1"/>
          </p:cNvSpPr>
          <p:nvPr/>
        </p:nvSpPr>
        <p:spPr bwMode="auto">
          <a:xfrm>
            <a:off x="5608638" y="2374900"/>
            <a:ext cx="9144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High-Z   PFC diagnostics</a:t>
            </a:r>
          </a:p>
        </p:txBody>
      </p:sp>
      <p:sp>
        <p:nvSpPr>
          <p:cNvPr id="25610" name="Oval 19"/>
          <p:cNvSpPr>
            <a:spLocks noChangeArrowheads="1"/>
          </p:cNvSpPr>
          <p:nvPr/>
        </p:nvSpPr>
        <p:spPr bwMode="auto">
          <a:xfrm>
            <a:off x="6310313" y="2514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1" name="Oval 19"/>
          <p:cNvSpPr>
            <a:spLocks noChangeArrowheads="1"/>
          </p:cNvSpPr>
          <p:nvPr/>
        </p:nvSpPr>
        <p:spPr bwMode="auto">
          <a:xfrm>
            <a:off x="3648075" y="3825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2" name="Rectangle 20"/>
          <p:cNvSpPr>
            <a:spLocks noChangeArrowheads="1"/>
          </p:cNvSpPr>
          <p:nvPr/>
        </p:nvSpPr>
        <p:spPr bwMode="auto">
          <a:xfrm>
            <a:off x="5608638" y="3459163"/>
            <a:ext cx="1993900" cy="2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100" i="0">
                <a:solidFill>
                  <a:srgbClr val="FF0000"/>
                </a:solidFill>
                <a:cs typeface="Arial" charset="0"/>
              </a:rPr>
              <a:t>Off-midplane 3D coils (NCC)</a:t>
            </a:r>
          </a:p>
        </p:txBody>
      </p:sp>
      <p:sp>
        <p:nvSpPr>
          <p:cNvPr id="25613" name="Oval 19"/>
          <p:cNvSpPr>
            <a:spLocks noChangeArrowheads="1"/>
          </p:cNvSpPr>
          <p:nvPr/>
        </p:nvSpPr>
        <p:spPr bwMode="auto">
          <a:xfrm>
            <a:off x="3581400" y="48133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4" name="Oval 19"/>
          <p:cNvSpPr>
            <a:spLocks noChangeArrowheads="1"/>
          </p:cNvSpPr>
          <p:nvPr/>
        </p:nvSpPr>
        <p:spPr bwMode="auto">
          <a:xfrm>
            <a:off x="3733800" y="62849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5" name="Oval 19"/>
          <p:cNvSpPr>
            <a:spLocks noChangeArrowheads="1"/>
          </p:cNvSpPr>
          <p:nvPr/>
        </p:nvSpPr>
        <p:spPr bwMode="auto">
          <a:xfrm>
            <a:off x="6303963" y="62785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6" name="Rectangle 20"/>
          <p:cNvSpPr>
            <a:spLocks noChangeArrowheads="1"/>
          </p:cNvSpPr>
          <p:nvPr/>
        </p:nvSpPr>
        <p:spPr bwMode="auto">
          <a:xfrm>
            <a:off x="6446838" y="6186488"/>
            <a:ext cx="88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up to 1 MA plasma gun</a:t>
            </a:r>
          </a:p>
        </p:txBody>
      </p:sp>
      <p:sp>
        <p:nvSpPr>
          <p:cNvPr id="25617" name="Rectangle 20"/>
          <p:cNvSpPr>
            <a:spLocks noChangeArrowheads="1"/>
          </p:cNvSpPr>
          <p:nvPr/>
        </p:nvSpPr>
        <p:spPr bwMode="auto">
          <a:xfrm>
            <a:off x="6299200" y="1954213"/>
            <a:ext cx="1282700" cy="36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Lower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divertor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cryo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-pump</a:t>
            </a: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172200" y="207962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9" name="Rectangle 20"/>
          <p:cNvSpPr>
            <a:spLocks noChangeArrowheads="1"/>
          </p:cNvSpPr>
          <p:nvPr/>
        </p:nvSpPr>
        <p:spPr bwMode="auto">
          <a:xfrm>
            <a:off x="2895600" y="6034088"/>
            <a:ext cx="1143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Upgraded CHI for ~0.5MA</a:t>
            </a: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6172200" y="2819400"/>
            <a:ext cx="1438275" cy="34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0000"/>
              </a:lnSpc>
            </a:pPr>
            <a:r>
              <a:rPr lang="en-US" sz="1000" dirty="0">
                <a:solidFill>
                  <a:srgbClr val="FF0000"/>
                </a:solidFill>
              </a:rPr>
              <a:t>Graphite CHI/Lower Bullnose </a:t>
            </a:r>
            <a:endParaRPr lang="en-US" sz="1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5621" name="Oval 19"/>
          <p:cNvSpPr>
            <a:spLocks noChangeArrowheads="1"/>
          </p:cNvSpPr>
          <p:nvPr/>
        </p:nvSpPr>
        <p:spPr bwMode="auto">
          <a:xfrm>
            <a:off x="6340475" y="306387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2" name="Oval 19"/>
          <p:cNvSpPr>
            <a:spLocks noChangeArrowheads="1"/>
          </p:cNvSpPr>
          <p:nvPr/>
        </p:nvSpPr>
        <p:spPr bwMode="auto">
          <a:xfrm>
            <a:off x="6192838" y="52228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3" name="Oval 19"/>
          <p:cNvSpPr>
            <a:spLocks noChangeArrowheads="1"/>
          </p:cNvSpPr>
          <p:nvPr/>
        </p:nvSpPr>
        <p:spPr bwMode="auto">
          <a:xfrm>
            <a:off x="3851275" y="46482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4" name="Oval 19"/>
          <p:cNvSpPr>
            <a:spLocks noChangeArrowheads="1"/>
          </p:cNvSpPr>
          <p:nvPr/>
        </p:nvSpPr>
        <p:spPr bwMode="auto">
          <a:xfrm>
            <a:off x="6167438" y="422751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5" name="Rectangle 20"/>
          <p:cNvSpPr>
            <a:spLocks noChangeArrowheads="1"/>
          </p:cNvSpPr>
          <p:nvPr/>
        </p:nvSpPr>
        <p:spPr bwMode="auto">
          <a:xfrm>
            <a:off x="6303963" y="4211638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DBS, PCI, or other intermediate-k</a:t>
            </a:r>
          </a:p>
        </p:txBody>
      </p:sp>
      <p:sp>
        <p:nvSpPr>
          <p:cNvPr id="25626" name="Oval 19"/>
          <p:cNvSpPr>
            <a:spLocks noChangeArrowheads="1"/>
          </p:cNvSpPr>
          <p:nvPr/>
        </p:nvSpPr>
        <p:spPr bwMode="auto">
          <a:xfrm>
            <a:off x="3819525" y="53863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28" name="Rectangle 20"/>
          <p:cNvSpPr>
            <a:spLocks noChangeArrowheads="1"/>
          </p:cNvSpPr>
          <p:nvPr/>
        </p:nvSpPr>
        <p:spPr bwMode="auto">
          <a:xfrm>
            <a:off x="2971800" y="5345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Snowflake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29" name="TextBox 96"/>
          <p:cNvSpPr txBox="1">
            <a:spLocks noChangeArrowheads="1"/>
          </p:cNvSpPr>
          <p:nvPr/>
        </p:nvSpPr>
        <p:spPr bwMode="auto">
          <a:xfrm>
            <a:off x="1524000" y="1500188"/>
            <a:ext cx="12192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36576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i="0">
                <a:solidFill>
                  <a:srgbClr val="3333CC"/>
                </a:solidFill>
                <a:latin typeface="Arial Narrow" charset="0"/>
              </a:rPr>
              <a:t>Run Weeks:</a:t>
            </a:r>
          </a:p>
        </p:txBody>
      </p:sp>
      <p:sp>
        <p:nvSpPr>
          <p:cNvPr id="25630" name="Rectangle 43"/>
          <p:cNvSpPr>
            <a:spLocks noChangeArrowheads="1"/>
          </p:cNvSpPr>
          <p:nvPr/>
        </p:nvSpPr>
        <p:spPr bwMode="auto">
          <a:xfrm>
            <a:off x="0" y="76200"/>
            <a:ext cx="9144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ts val="2838"/>
              </a:lnSpc>
            </a:pPr>
            <a:r>
              <a:rPr lang="en-US" sz="3200" i="0" dirty="0">
                <a:solidFill>
                  <a:srgbClr val="0000CC"/>
                </a:solidFill>
                <a:ea typeface="MS PGothic" charset="0"/>
                <a:cs typeface="MS PGothic" charset="0"/>
              </a:rPr>
              <a:t>Five Year Facility Enhancement Plan </a:t>
            </a:r>
            <a:r>
              <a:rPr lang="en-US" sz="3200" i="0" dirty="0">
                <a:solidFill>
                  <a:srgbClr val="009973"/>
                </a:solidFill>
                <a:ea typeface="MS PGothic" charset="0"/>
                <a:cs typeface="MS PGothic" charset="0"/>
              </a:rPr>
              <a:t>(green – ongoing)</a:t>
            </a:r>
            <a:endParaRPr lang="en-US" sz="3200" i="0" dirty="0">
              <a:solidFill>
                <a:srgbClr val="FF0000"/>
              </a:solidFill>
              <a:ea typeface="MS PGothic" charset="0"/>
              <a:cs typeface="MS PGothic" charset="0"/>
            </a:endParaRPr>
          </a:p>
          <a:p>
            <a:pPr algn="ctr">
              <a:lnSpc>
                <a:spcPts val="2838"/>
              </a:lnSpc>
            </a:pPr>
            <a:r>
              <a:rPr lang="en-US" sz="2400" dirty="0">
                <a:solidFill>
                  <a:srgbClr val="FF0000"/>
                </a:solidFill>
                <a:ea typeface="MS PGothic" charset="0"/>
                <a:cs typeface="MS PGothic" charset="0"/>
              </a:rPr>
              <a:t>Incremental enables 5 year plan enhancements including NCC, ECH</a:t>
            </a:r>
          </a:p>
        </p:txBody>
      </p:sp>
      <p:sp>
        <p:nvSpPr>
          <p:cNvPr id="126" name="Rectangle 125"/>
          <p:cNvSpPr/>
          <p:nvPr/>
        </p:nvSpPr>
        <p:spPr bwMode="auto">
          <a:xfrm>
            <a:off x="4038600" y="1524000"/>
            <a:ext cx="473075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32" name="Rectangle 20"/>
          <p:cNvSpPr>
            <a:spLocks noChangeArrowheads="1"/>
          </p:cNvSpPr>
          <p:nvPr/>
        </p:nvSpPr>
        <p:spPr bwMode="auto">
          <a:xfrm>
            <a:off x="2819400" y="3581400"/>
            <a:ext cx="9144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MGI disruption mitigation</a:t>
            </a:r>
          </a:p>
        </p:txBody>
      </p:sp>
      <p:sp>
        <p:nvSpPr>
          <p:cNvPr id="25633" name="Rectangle 20"/>
          <p:cNvSpPr>
            <a:spLocks noChangeArrowheads="1"/>
          </p:cNvSpPr>
          <p:nvPr/>
        </p:nvSpPr>
        <p:spPr bwMode="auto">
          <a:xfrm>
            <a:off x="3687763" y="4799013"/>
            <a:ext cx="14779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 coil AE antenna</a:t>
            </a:r>
          </a:p>
        </p:txBody>
      </p:sp>
      <p:sp>
        <p:nvSpPr>
          <p:cNvPr id="25634" name="Rectangle 20"/>
          <p:cNvSpPr>
            <a:spLocks noChangeArrowheads="1"/>
          </p:cNvSpPr>
          <p:nvPr/>
        </p:nvSpPr>
        <p:spPr bwMode="auto">
          <a:xfrm>
            <a:off x="6319838" y="5148263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HHFW limiter upgrade</a:t>
            </a:r>
          </a:p>
        </p:txBody>
      </p:sp>
      <p:sp>
        <p:nvSpPr>
          <p:cNvPr id="25635" name="Rectangle 20"/>
          <p:cNvSpPr>
            <a:spLocks noChangeArrowheads="1"/>
          </p:cNvSpPr>
          <p:nvPr/>
        </p:nvSpPr>
        <p:spPr bwMode="auto">
          <a:xfrm>
            <a:off x="2362200" y="5099050"/>
            <a:ext cx="17986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00CC"/>
                </a:solidFill>
                <a:cs typeface="Arial" charset="0"/>
              </a:rPr>
              <a:t>Establish control of:</a:t>
            </a:r>
          </a:p>
        </p:txBody>
      </p:sp>
      <p:sp>
        <p:nvSpPr>
          <p:cNvPr id="25644" name="Rectangle 20"/>
          <p:cNvSpPr>
            <a:spLocks noChangeArrowheads="1"/>
          </p:cNvSpPr>
          <p:nvPr/>
        </p:nvSpPr>
        <p:spPr bwMode="auto">
          <a:xfrm>
            <a:off x="4052888" y="5127625"/>
            <a:ext cx="7334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defRPr/>
            </a:pPr>
            <a:r>
              <a:rPr lang="en-US" sz="1000" i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Rotation</a:t>
            </a:r>
          </a:p>
        </p:txBody>
      </p:sp>
      <p:sp>
        <p:nvSpPr>
          <p:cNvPr id="25638" name="Rectangle 20"/>
          <p:cNvSpPr>
            <a:spLocks noChangeArrowheads="1"/>
          </p:cNvSpPr>
          <p:nvPr/>
        </p:nvSpPr>
        <p:spPr bwMode="auto">
          <a:xfrm>
            <a:off x="3886200" y="4419600"/>
            <a:ext cx="838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High </a:t>
            </a:r>
            <a:r>
              <a:rPr lang="en-US" sz="1000" i="0" dirty="0" err="1">
                <a:solidFill>
                  <a:srgbClr val="009973"/>
                </a:solidFill>
                <a:cs typeface="Arial" charset="0"/>
              </a:rPr>
              <a:t>k</a:t>
            </a:r>
            <a:r>
              <a:rPr lang="en-US" sz="1000" i="0" baseline="-25000" dirty="0" err="1">
                <a:solidFill>
                  <a:srgbClr val="009973"/>
                </a:solidFill>
                <a:latin typeface="Symbol" charset="0"/>
                <a:cs typeface="Arial" charset="0"/>
              </a:rPr>
              <a:t>q</a:t>
            </a:r>
            <a:endParaRPr lang="en-US" sz="1000" i="0" baseline="-25000" dirty="0">
              <a:solidFill>
                <a:srgbClr val="009973"/>
              </a:solidFill>
              <a:latin typeface="Symbol" charset="0"/>
              <a:cs typeface="Arial" charset="0"/>
            </a:endParaRPr>
          </a:p>
        </p:txBody>
      </p:sp>
      <p:sp>
        <p:nvSpPr>
          <p:cNvPr id="25639" name="Oval 19"/>
          <p:cNvSpPr>
            <a:spLocks noChangeAspect="1" noChangeArrowheads="1"/>
          </p:cNvSpPr>
          <p:nvPr/>
        </p:nvSpPr>
        <p:spPr bwMode="auto">
          <a:xfrm>
            <a:off x="6172200" y="5867400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0" name="Oval 19"/>
          <p:cNvSpPr>
            <a:spLocks noChangeArrowheads="1"/>
          </p:cNvSpPr>
          <p:nvPr/>
        </p:nvSpPr>
        <p:spPr bwMode="auto">
          <a:xfrm>
            <a:off x="4511675" y="42354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1" name="Rectangle 20"/>
          <p:cNvSpPr>
            <a:spLocks noChangeArrowheads="1"/>
          </p:cNvSpPr>
          <p:nvPr/>
        </p:nvSpPr>
        <p:spPr bwMode="auto">
          <a:xfrm>
            <a:off x="3365500" y="4219575"/>
            <a:ext cx="14351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Laser blow-off</a:t>
            </a:r>
          </a:p>
        </p:txBody>
      </p:sp>
      <p:sp>
        <p:nvSpPr>
          <p:cNvPr id="25642" name="Oval 19"/>
          <p:cNvSpPr>
            <a:spLocks noChangeArrowheads="1"/>
          </p:cNvSpPr>
          <p:nvPr/>
        </p:nvSpPr>
        <p:spPr bwMode="auto">
          <a:xfrm>
            <a:off x="3505200" y="24368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3" name="Rectangle 20"/>
          <p:cNvSpPr>
            <a:spLocks noChangeArrowheads="1"/>
          </p:cNvSpPr>
          <p:nvPr/>
        </p:nvSpPr>
        <p:spPr bwMode="auto">
          <a:xfrm>
            <a:off x="2987675" y="2214563"/>
            <a:ext cx="11271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Boronization</a:t>
            </a:r>
          </a:p>
        </p:txBody>
      </p:sp>
      <p:sp>
        <p:nvSpPr>
          <p:cNvPr id="2" name="Oval 19"/>
          <p:cNvSpPr>
            <a:spLocks noChangeArrowheads="1"/>
          </p:cNvSpPr>
          <p:nvPr/>
        </p:nvSpPr>
        <p:spPr bwMode="auto">
          <a:xfrm>
            <a:off x="4587875" y="44640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5" name="Oval 19"/>
          <p:cNvSpPr>
            <a:spLocks noChangeArrowheads="1"/>
          </p:cNvSpPr>
          <p:nvPr/>
        </p:nvSpPr>
        <p:spPr bwMode="auto">
          <a:xfrm>
            <a:off x="6180138" y="399415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6" name="Rectangle 20"/>
          <p:cNvSpPr>
            <a:spLocks noChangeArrowheads="1"/>
          </p:cNvSpPr>
          <p:nvPr/>
        </p:nvSpPr>
        <p:spPr bwMode="auto">
          <a:xfrm>
            <a:off x="6296025" y="3900488"/>
            <a:ext cx="10271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5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Enhanced MHD sensors</a:t>
            </a:r>
          </a:p>
        </p:txBody>
      </p:sp>
      <p:sp>
        <p:nvSpPr>
          <p:cNvPr id="25647" name="Oval 19"/>
          <p:cNvSpPr>
            <a:spLocks noChangeArrowheads="1"/>
          </p:cNvSpPr>
          <p:nvPr/>
        </p:nvSpPr>
        <p:spPr bwMode="auto">
          <a:xfrm>
            <a:off x="6164263" y="4664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8" name="Rectangle 20"/>
          <p:cNvSpPr>
            <a:spLocks noChangeArrowheads="1"/>
          </p:cNvSpPr>
          <p:nvPr/>
        </p:nvSpPr>
        <p:spPr bwMode="auto">
          <a:xfrm>
            <a:off x="6294438" y="4646613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Neutron collimator</a:t>
            </a:r>
          </a:p>
        </p:txBody>
      </p:sp>
      <p:sp>
        <p:nvSpPr>
          <p:cNvPr id="25649" name="Rectangle 20"/>
          <p:cNvSpPr>
            <a:spLocks noChangeArrowheads="1"/>
          </p:cNvSpPr>
          <p:nvPr/>
        </p:nvSpPr>
        <p:spPr bwMode="auto">
          <a:xfrm>
            <a:off x="3962400" y="4600575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Charged fusion product</a:t>
            </a:r>
          </a:p>
        </p:txBody>
      </p:sp>
      <p:sp>
        <p:nvSpPr>
          <p:cNvPr id="25650" name="Oval 19"/>
          <p:cNvSpPr>
            <a:spLocks noChangeArrowheads="1"/>
          </p:cNvSpPr>
          <p:nvPr/>
        </p:nvSpPr>
        <p:spPr bwMode="auto">
          <a:xfrm>
            <a:off x="4526844" y="3978275"/>
            <a:ext cx="121356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r>
              <a:rPr lang="en-US" sz="1000" i="0" dirty="0" err="1" smtClean="0">
                <a:solidFill>
                  <a:srgbClr val="3366FF"/>
                </a:solidFill>
                <a:cs typeface="Arial" charset="0"/>
              </a:rPr>
              <a:t>sß</a:t>
            </a:r>
            <a:endParaRPr lang="en-US" sz="1000" i="0" dirty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1" name="Rectangle 20"/>
          <p:cNvSpPr>
            <a:spLocks noChangeArrowheads="1"/>
          </p:cNvSpPr>
          <p:nvPr/>
        </p:nvSpPr>
        <p:spPr bwMode="auto">
          <a:xfrm>
            <a:off x="3810000" y="3733800"/>
            <a:ext cx="1219200" cy="3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Upgraded halo sensors</a:t>
            </a:r>
          </a:p>
        </p:txBody>
      </p:sp>
      <p:sp>
        <p:nvSpPr>
          <p:cNvPr id="25652" name="Rectangle 20"/>
          <p:cNvSpPr>
            <a:spLocks noChangeArrowheads="1"/>
          </p:cNvSpPr>
          <p:nvPr/>
        </p:nvSpPr>
        <p:spPr bwMode="auto">
          <a:xfrm>
            <a:off x="3340100" y="1979613"/>
            <a:ext cx="13081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Pulse-burst MPTS</a:t>
            </a:r>
          </a:p>
        </p:txBody>
      </p:sp>
      <p:sp>
        <p:nvSpPr>
          <p:cNvPr id="25653" name="Oval 19"/>
          <p:cNvSpPr>
            <a:spLocks noChangeArrowheads="1"/>
          </p:cNvSpPr>
          <p:nvPr/>
        </p:nvSpPr>
        <p:spPr bwMode="auto">
          <a:xfrm>
            <a:off x="4408488" y="53276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4" name="TextBox 130"/>
          <p:cNvSpPr txBox="1">
            <a:spLocks noChangeArrowheads="1"/>
          </p:cNvSpPr>
          <p:nvPr/>
        </p:nvSpPr>
        <p:spPr bwMode="auto">
          <a:xfrm>
            <a:off x="3581400" y="1508125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18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5" name="TextBox 155"/>
          <p:cNvSpPr txBox="1">
            <a:spLocks noChangeArrowheads="1"/>
          </p:cNvSpPr>
          <p:nvPr/>
        </p:nvSpPr>
        <p:spPr bwMode="auto">
          <a:xfrm>
            <a:off x="6196013" y="1508125"/>
            <a:ext cx="5095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10-12</a:t>
            </a:r>
          </a:p>
        </p:txBody>
      </p:sp>
      <p:sp>
        <p:nvSpPr>
          <p:cNvPr id="25656" name="TextBox 130"/>
          <p:cNvSpPr txBox="1">
            <a:spLocks noChangeArrowheads="1"/>
          </p:cNvSpPr>
          <p:nvPr/>
        </p:nvSpPr>
        <p:spPr bwMode="auto">
          <a:xfrm>
            <a:off x="4473292" y="1508125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16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7" name="Oval 19"/>
          <p:cNvSpPr>
            <a:spLocks noChangeArrowheads="1"/>
          </p:cNvSpPr>
          <p:nvPr/>
        </p:nvSpPr>
        <p:spPr bwMode="auto">
          <a:xfrm>
            <a:off x="4411663" y="55641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grpSp>
        <p:nvGrpSpPr>
          <p:cNvPr id="25658" name="Group 182"/>
          <p:cNvGrpSpPr>
            <a:grpSpLocks/>
          </p:cNvGrpSpPr>
          <p:nvPr/>
        </p:nvGrpSpPr>
        <p:grpSpPr bwMode="auto">
          <a:xfrm>
            <a:off x="4572000" y="5546725"/>
            <a:ext cx="152400" cy="200025"/>
            <a:chOff x="5638800" y="5334020"/>
            <a:chExt cx="152400" cy="200586"/>
          </a:xfrm>
        </p:grpSpPr>
        <p:sp>
          <p:nvSpPr>
            <p:cNvPr id="25724" name="Rectangle 20"/>
            <p:cNvSpPr>
              <a:spLocks noChangeArrowheads="1"/>
            </p:cNvSpPr>
            <p:nvPr/>
          </p:nvSpPr>
          <p:spPr bwMode="auto">
            <a:xfrm>
              <a:off x="5638801" y="5334020"/>
              <a:ext cx="152399" cy="200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5712" rIns="0" bIns="45712">
              <a:spAutoFit/>
            </a:bodyPr>
            <a:lstStyle/>
            <a:p>
              <a:pPr defTabSz="912813" eaLnBrk="0" hangingPunct="0">
                <a:lnSpc>
                  <a:spcPct val="70000"/>
                </a:lnSpc>
              </a:pPr>
              <a:r>
                <a:rPr lang="en-US" sz="1000" i="0">
                  <a:solidFill>
                    <a:srgbClr val="009973"/>
                  </a:solidFill>
                  <a:cs typeface="Arial" charset="0"/>
                </a:rPr>
                <a:t>n</a:t>
              </a:r>
              <a:r>
                <a:rPr lang="en-US" sz="1000" i="0" baseline="-25000">
                  <a:solidFill>
                    <a:srgbClr val="009973"/>
                  </a:solidFill>
                  <a:cs typeface="Arial" charset="0"/>
                </a:rPr>
                <a:t>e</a:t>
              </a:r>
            </a:p>
          </p:txBody>
        </p:sp>
        <p:cxnSp>
          <p:nvCxnSpPr>
            <p:cNvPr id="25725" name="Straight Connector 186"/>
            <p:cNvCxnSpPr>
              <a:cxnSpLocks noChangeShapeType="1"/>
            </p:cNvCxnSpPr>
            <p:nvPr/>
          </p:nvCxnSpPr>
          <p:spPr bwMode="auto">
            <a:xfrm>
              <a:off x="5638800" y="5367429"/>
              <a:ext cx="82550" cy="0"/>
            </a:xfrm>
            <a:prstGeom prst="line">
              <a:avLst/>
            </a:prstGeom>
            <a:noFill/>
            <a:ln w="15875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659" name="Oval 19"/>
          <p:cNvSpPr>
            <a:spLocks noChangeArrowheads="1"/>
          </p:cNvSpPr>
          <p:nvPr/>
        </p:nvSpPr>
        <p:spPr bwMode="auto">
          <a:xfrm>
            <a:off x="3733800" y="30480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cxnSp>
        <p:nvCxnSpPr>
          <p:cNvPr id="25661" name="Straight Connector 114"/>
          <p:cNvCxnSpPr>
            <a:cxnSpLocks noChangeShapeType="1"/>
          </p:cNvCxnSpPr>
          <p:nvPr/>
        </p:nvCxnSpPr>
        <p:spPr bwMode="auto">
          <a:xfrm flipH="1" flipV="1">
            <a:off x="2590800" y="1828800"/>
            <a:ext cx="4648200" cy="4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62" name="Straight Connector 164"/>
          <p:cNvCxnSpPr>
            <a:cxnSpLocks noChangeShapeType="1"/>
          </p:cNvCxnSpPr>
          <p:nvPr/>
        </p:nvCxnSpPr>
        <p:spPr bwMode="auto">
          <a:xfrm flipH="1">
            <a:off x="2590800" y="5043488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5663" name="Group 1"/>
          <p:cNvGrpSpPr>
            <a:grpSpLocks/>
          </p:cNvGrpSpPr>
          <p:nvPr/>
        </p:nvGrpSpPr>
        <p:grpSpPr bwMode="auto">
          <a:xfrm>
            <a:off x="1371600" y="5105400"/>
            <a:ext cx="1219200" cy="1357313"/>
            <a:chOff x="1371600" y="5105400"/>
            <a:chExt cx="1219200" cy="1357085"/>
          </a:xfrm>
        </p:grpSpPr>
        <p:sp>
          <p:nvSpPr>
            <p:cNvPr id="86" name="Right Arrow 85"/>
            <p:cNvSpPr/>
            <p:nvPr/>
          </p:nvSpPr>
          <p:spPr bwMode="auto">
            <a:xfrm>
              <a:off x="1412875" y="51054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3" name="Text Box 12"/>
            <p:cNvSpPr txBox="1">
              <a:spLocks noChangeArrowheads="1"/>
            </p:cNvSpPr>
            <p:nvPr/>
          </p:nvSpPr>
          <p:spPr bwMode="auto">
            <a:xfrm>
              <a:off x="1371600" y="5486400"/>
              <a:ext cx="117792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Integrated Scenarios</a:t>
              </a:r>
            </a:p>
          </p:txBody>
        </p:sp>
      </p:grpSp>
      <p:grpSp>
        <p:nvGrpSpPr>
          <p:cNvPr id="25664" name="Group 2"/>
          <p:cNvGrpSpPr>
            <a:grpSpLocks/>
          </p:cNvGrpSpPr>
          <p:nvPr/>
        </p:nvGrpSpPr>
        <p:grpSpPr bwMode="auto">
          <a:xfrm>
            <a:off x="1371600" y="3503613"/>
            <a:ext cx="1219200" cy="1446212"/>
            <a:chOff x="1371600" y="3503612"/>
            <a:chExt cx="1219200" cy="1446213"/>
          </a:xfrm>
        </p:grpSpPr>
        <p:sp>
          <p:nvSpPr>
            <p:cNvPr id="88" name="Right Arrow 87"/>
            <p:cNvSpPr/>
            <p:nvPr/>
          </p:nvSpPr>
          <p:spPr bwMode="auto">
            <a:xfrm>
              <a:off x="1412875" y="3503612"/>
              <a:ext cx="1177925" cy="1446213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1" name="Text Box 12"/>
            <p:cNvSpPr txBox="1">
              <a:spLocks noChangeArrowheads="1"/>
            </p:cNvSpPr>
            <p:nvPr/>
          </p:nvSpPr>
          <p:spPr bwMode="auto">
            <a:xfrm>
              <a:off x="1371600" y="3925681"/>
              <a:ext cx="113347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Core Science</a:t>
              </a:r>
            </a:p>
          </p:txBody>
        </p:sp>
      </p:grpSp>
      <p:grpSp>
        <p:nvGrpSpPr>
          <p:cNvPr id="25665" name="Group 3"/>
          <p:cNvGrpSpPr>
            <a:grpSpLocks/>
          </p:cNvGrpSpPr>
          <p:nvPr/>
        </p:nvGrpSpPr>
        <p:grpSpPr bwMode="auto">
          <a:xfrm>
            <a:off x="1371600" y="1905000"/>
            <a:ext cx="1219200" cy="1447800"/>
            <a:chOff x="1371600" y="1905000"/>
            <a:chExt cx="1219200" cy="1447800"/>
          </a:xfrm>
        </p:grpSpPr>
        <p:sp>
          <p:nvSpPr>
            <p:cNvPr id="89" name="Right Arrow 88"/>
            <p:cNvSpPr/>
            <p:nvPr/>
          </p:nvSpPr>
          <p:spPr bwMode="auto">
            <a:xfrm>
              <a:off x="1412875" y="1905000"/>
              <a:ext cx="1177925" cy="14478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19" name="Text Box 12"/>
            <p:cNvSpPr txBox="1">
              <a:spLocks noChangeArrowheads="1"/>
            </p:cNvSpPr>
            <p:nvPr/>
          </p:nvSpPr>
          <p:spPr bwMode="auto">
            <a:xfrm>
              <a:off x="1371600" y="2069283"/>
              <a:ext cx="1142999" cy="108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Boundary Science 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US" sz="1600" b="0" i="0">
                  <a:solidFill>
                    <a:schemeClr val="tx1"/>
                  </a:solidFill>
                  <a:latin typeface="Arial Narrow" charset="0"/>
                </a:rPr>
                <a:t>+ Particle Control</a:t>
              </a:r>
            </a:p>
          </p:txBody>
        </p:sp>
      </p:grpSp>
      <p:graphicFrame>
        <p:nvGraphicFramePr>
          <p:cNvPr id="102" name="Table 101"/>
          <p:cNvGraphicFramePr>
            <a:graphicFrameLocks noGrp="1"/>
          </p:cNvGraphicFramePr>
          <p:nvPr/>
        </p:nvGraphicFramePr>
        <p:xfrm>
          <a:off x="2743200" y="977900"/>
          <a:ext cx="3863975" cy="241309"/>
        </p:xfrm>
        <a:graphic>
          <a:graphicData uri="http://schemas.openxmlformats.org/drawingml/2006/table">
            <a:tbl>
              <a:tblPr/>
              <a:tblGrid>
                <a:gridCol w="772795"/>
                <a:gridCol w="772795"/>
                <a:gridCol w="772795"/>
                <a:gridCol w="772795"/>
                <a:gridCol w="772795"/>
              </a:tblGrid>
              <a:tr h="2413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2015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2016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2017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2018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2019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80" name="TextBox 26"/>
          <p:cNvSpPr txBox="1">
            <a:spLocks noChangeArrowheads="1"/>
          </p:cNvSpPr>
          <p:nvPr/>
        </p:nvSpPr>
        <p:spPr bwMode="auto">
          <a:xfrm>
            <a:off x="1295400" y="1250950"/>
            <a:ext cx="2209800" cy="271463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i="0">
                <a:latin typeface="Arial" charset="0"/>
                <a:ea typeface="MS PGothic" charset="0"/>
                <a:cs typeface="MS PGothic" charset="0"/>
              </a:rPr>
              <a:t>Upgrade Outage</a:t>
            </a:r>
          </a:p>
        </p:txBody>
      </p:sp>
      <p:sp>
        <p:nvSpPr>
          <p:cNvPr id="25681" name="TextBox 26"/>
          <p:cNvSpPr txBox="1">
            <a:spLocks noChangeArrowheads="1"/>
          </p:cNvSpPr>
          <p:nvPr/>
        </p:nvSpPr>
        <p:spPr bwMode="auto">
          <a:xfrm>
            <a:off x="3505200" y="1250950"/>
            <a:ext cx="3101975" cy="27146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1.5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2 MA, 1s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5s</a:t>
            </a:r>
          </a:p>
        </p:txBody>
      </p:sp>
      <p:sp>
        <p:nvSpPr>
          <p:cNvPr id="25682" name="Oval 19"/>
          <p:cNvSpPr>
            <a:spLocks noChangeArrowheads="1"/>
          </p:cNvSpPr>
          <p:nvPr/>
        </p:nvSpPr>
        <p:spPr bwMode="auto">
          <a:xfrm>
            <a:off x="3521075" y="31638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3" name="Rectangle 20"/>
          <p:cNvSpPr>
            <a:spLocks noChangeArrowheads="1"/>
          </p:cNvSpPr>
          <p:nvPr/>
        </p:nvSpPr>
        <p:spPr bwMode="auto">
          <a:xfrm>
            <a:off x="2865438" y="3128963"/>
            <a:ext cx="8683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MAPP</a:t>
            </a:r>
          </a:p>
        </p:txBody>
      </p:sp>
      <p:sp>
        <p:nvSpPr>
          <p:cNvPr id="25684" name="Oval 19"/>
          <p:cNvSpPr>
            <a:spLocks noChangeArrowheads="1"/>
          </p:cNvSpPr>
          <p:nvPr/>
        </p:nvSpPr>
        <p:spPr bwMode="auto">
          <a:xfrm>
            <a:off x="3441700" y="42291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5" name="Oval 19"/>
          <p:cNvSpPr>
            <a:spLocks noChangeArrowheads="1"/>
          </p:cNvSpPr>
          <p:nvPr/>
        </p:nvSpPr>
        <p:spPr bwMode="auto">
          <a:xfrm>
            <a:off x="3441700" y="46736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6" name="Oval 19"/>
          <p:cNvSpPr>
            <a:spLocks noChangeArrowheads="1"/>
          </p:cNvSpPr>
          <p:nvPr/>
        </p:nvSpPr>
        <p:spPr bwMode="auto">
          <a:xfrm>
            <a:off x="3441700" y="44577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7" name="Rectangle 20"/>
          <p:cNvSpPr>
            <a:spLocks noChangeArrowheads="1"/>
          </p:cNvSpPr>
          <p:nvPr/>
        </p:nvSpPr>
        <p:spPr bwMode="auto">
          <a:xfrm>
            <a:off x="2540000" y="4202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42 ch MPTS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8" name="Rectangle 20"/>
          <p:cNvSpPr>
            <a:spLocks noChangeArrowheads="1"/>
          </p:cNvSpPr>
          <p:nvPr/>
        </p:nvSpPr>
        <p:spPr bwMode="auto">
          <a:xfrm>
            <a:off x="2565400" y="4430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48 ch BES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9" name="Rectangle 20"/>
          <p:cNvSpPr>
            <a:spLocks noChangeArrowheads="1"/>
          </p:cNvSpPr>
          <p:nvPr/>
        </p:nvSpPr>
        <p:spPr bwMode="auto">
          <a:xfrm>
            <a:off x="2616200" y="46466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MSE/LIF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90" name="Oval 19"/>
          <p:cNvSpPr>
            <a:spLocks noChangeArrowheads="1"/>
          </p:cNvSpPr>
          <p:nvPr/>
        </p:nvSpPr>
        <p:spPr bwMode="auto">
          <a:xfrm>
            <a:off x="3756025" y="56022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91" name="Rectangle 20"/>
          <p:cNvSpPr>
            <a:spLocks noChangeArrowheads="1"/>
          </p:cNvSpPr>
          <p:nvPr/>
        </p:nvSpPr>
        <p:spPr bwMode="auto">
          <a:xfrm>
            <a:off x="2984500" y="5573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FIReTIP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cxnSp>
        <p:nvCxnSpPr>
          <p:cNvPr id="25692" name="Straight Arrow Connector 107"/>
          <p:cNvCxnSpPr>
            <a:cxnSpLocks noChangeShapeType="1"/>
          </p:cNvCxnSpPr>
          <p:nvPr/>
        </p:nvCxnSpPr>
        <p:spPr bwMode="auto">
          <a:xfrm>
            <a:off x="6316663" y="3770313"/>
            <a:ext cx="952500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93" name="Straight Arrow Connector 108"/>
          <p:cNvCxnSpPr>
            <a:cxnSpLocks noChangeShapeType="1"/>
            <a:stCxn id="25639" idx="6"/>
          </p:cNvCxnSpPr>
          <p:nvPr/>
        </p:nvCxnSpPr>
        <p:spPr bwMode="auto">
          <a:xfrm>
            <a:off x="6308725" y="5935663"/>
            <a:ext cx="1006475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694" name="Picture 5" descr="Screen Shot 2014-11-29 at 9.09.58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4899025"/>
            <a:ext cx="522287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95" name="Group 2"/>
          <p:cNvGrpSpPr>
            <a:grpSpLocks/>
          </p:cNvGrpSpPr>
          <p:nvPr/>
        </p:nvGrpSpPr>
        <p:grpSpPr bwMode="auto">
          <a:xfrm>
            <a:off x="6981825" y="1076325"/>
            <a:ext cx="2022475" cy="823913"/>
            <a:chOff x="6571777" y="901125"/>
            <a:chExt cx="2023584" cy="823302"/>
          </a:xfrm>
        </p:grpSpPr>
        <p:sp>
          <p:nvSpPr>
            <p:cNvPr id="120" name="TextBox 103"/>
            <p:cNvSpPr txBox="1">
              <a:spLocks noChangeArrowheads="1"/>
            </p:cNvSpPr>
            <p:nvPr/>
          </p:nvSpPr>
          <p:spPr bwMode="auto">
            <a:xfrm>
              <a:off x="6571777" y="901125"/>
              <a:ext cx="2023584" cy="823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xtLst/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25000"/>
                </a:lnSpc>
                <a:defRPr/>
              </a:pPr>
              <a:r>
                <a:rPr lang="en-US" sz="1400" i="0" dirty="0" smtClean="0">
                  <a:solidFill>
                    <a:srgbClr val="FF0000"/>
                  </a:solidFill>
                </a:rPr>
                <a:t>Major enhancements: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 smtClean="0">
                  <a:solidFill>
                    <a:srgbClr val="FF0000"/>
                  </a:solidFill>
                </a:rPr>
                <a:t>       Base funding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>
                  <a:solidFill>
                    <a:srgbClr val="FF0000"/>
                  </a:solidFill>
                </a:rPr>
                <a:t> </a:t>
              </a:r>
              <a:r>
                <a:rPr lang="en-US" i="0" dirty="0" smtClean="0">
                  <a:solidFill>
                    <a:srgbClr val="FF0000"/>
                  </a:solidFill>
                </a:rPr>
                <a:t>      incremental funding</a:t>
              </a:r>
              <a:endParaRPr lang="en-US" i="0" dirty="0">
                <a:solidFill>
                  <a:srgbClr val="FF0000"/>
                </a:solidFill>
              </a:endParaRPr>
            </a:p>
          </p:txBody>
        </p:sp>
        <p:sp>
          <p:nvSpPr>
            <p:cNvPr id="25716" name="Oval 19"/>
            <p:cNvSpPr>
              <a:spLocks noChangeArrowheads="1"/>
            </p:cNvSpPr>
            <p:nvPr/>
          </p:nvSpPr>
          <p:spPr bwMode="auto">
            <a:xfrm>
              <a:off x="6716652" y="1254691"/>
              <a:ext cx="136525" cy="1365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  <p:sp>
          <p:nvSpPr>
            <p:cNvPr id="25717" name="Oval 19"/>
            <p:cNvSpPr>
              <a:spLocks noChangeArrowheads="1"/>
            </p:cNvSpPr>
            <p:nvPr/>
          </p:nvSpPr>
          <p:spPr bwMode="auto">
            <a:xfrm>
              <a:off x="6723568" y="1484997"/>
              <a:ext cx="136525" cy="1365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</p:grpSp>
      <p:pic>
        <p:nvPicPr>
          <p:cNvPr id="2569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27225"/>
            <a:ext cx="1624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3232150"/>
            <a:ext cx="14954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5" t="16010" r="32243" b="9567"/>
          <a:stretch>
            <a:fillRect/>
          </a:stretch>
        </p:blipFill>
        <p:spPr bwMode="auto">
          <a:xfrm>
            <a:off x="4127500" y="2362200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99" name="Oval 19"/>
          <p:cNvSpPr>
            <a:spLocks noChangeArrowheads="1"/>
          </p:cNvSpPr>
          <p:nvPr/>
        </p:nvSpPr>
        <p:spPr bwMode="auto">
          <a:xfrm>
            <a:off x="4495800" y="19970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0" name="Oval 19"/>
          <p:cNvSpPr>
            <a:spLocks noChangeArrowheads="1"/>
          </p:cNvSpPr>
          <p:nvPr/>
        </p:nvSpPr>
        <p:spPr bwMode="auto">
          <a:xfrm>
            <a:off x="4441825" y="2274887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1" name="TextBox 1"/>
          <p:cNvSpPr txBox="1">
            <a:spLocks noChangeArrowheads="1"/>
          </p:cNvSpPr>
          <p:nvPr/>
        </p:nvSpPr>
        <p:spPr bwMode="auto">
          <a:xfrm>
            <a:off x="1693863" y="974725"/>
            <a:ext cx="1036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0">
                <a:solidFill>
                  <a:schemeClr val="tx1"/>
                </a:solidFill>
              </a:rPr>
              <a:t>Fiscal Year:</a:t>
            </a:r>
          </a:p>
        </p:txBody>
      </p:sp>
      <p:sp>
        <p:nvSpPr>
          <p:cNvPr id="25704" name="Oval 19"/>
          <p:cNvSpPr>
            <a:spLocks noChangeArrowheads="1"/>
          </p:cNvSpPr>
          <p:nvPr/>
        </p:nvSpPr>
        <p:spPr bwMode="auto">
          <a:xfrm>
            <a:off x="5410200" y="4038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05" name="Oval 19"/>
          <p:cNvSpPr>
            <a:spLocks noChangeArrowheads="1"/>
          </p:cNvSpPr>
          <p:nvPr/>
        </p:nvSpPr>
        <p:spPr bwMode="auto">
          <a:xfrm>
            <a:off x="5084763" y="6299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06" name="Rectangle 20"/>
          <p:cNvSpPr>
            <a:spLocks noChangeArrowheads="1"/>
          </p:cNvSpPr>
          <p:nvPr/>
        </p:nvSpPr>
        <p:spPr bwMode="auto">
          <a:xfrm>
            <a:off x="5943600" y="5721350"/>
            <a:ext cx="130175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0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</a:pP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1 MW ECH/EBW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4876800" y="1524000"/>
            <a:ext cx="228600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708" name="TextBox 155"/>
          <p:cNvSpPr txBox="1">
            <a:spLocks noChangeArrowheads="1"/>
          </p:cNvSpPr>
          <p:nvPr/>
        </p:nvSpPr>
        <p:spPr bwMode="auto">
          <a:xfrm>
            <a:off x="5049838" y="1500188"/>
            <a:ext cx="5127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12-16</a:t>
            </a:r>
          </a:p>
        </p:txBody>
      </p:sp>
      <p:sp>
        <p:nvSpPr>
          <p:cNvPr id="25709" name="Rectangle 20"/>
          <p:cNvSpPr>
            <a:spLocks noChangeArrowheads="1"/>
          </p:cNvSpPr>
          <p:nvPr/>
        </p:nvSpPr>
        <p:spPr bwMode="auto">
          <a:xfrm>
            <a:off x="4381500" y="2133600"/>
            <a:ext cx="8382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5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 High-Z tile row on lower OBD</a:t>
            </a:r>
          </a:p>
        </p:txBody>
      </p:sp>
      <p:sp>
        <p:nvSpPr>
          <p:cNvPr id="25710" name="Rectangle 20"/>
          <p:cNvSpPr>
            <a:spLocks noChangeArrowheads="1"/>
          </p:cNvSpPr>
          <p:nvPr/>
        </p:nvSpPr>
        <p:spPr bwMode="auto">
          <a:xfrm>
            <a:off x="5257800" y="4191000"/>
            <a:ext cx="1143000" cy="21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ts val="938"/>
              </a:lnSpc>
            </a:pPr>
            <a:r>
              <a:rPr lang="en-US" sz="1000" dirty="0" smtClean="0">
                <a:cs typeface="Arial" charset="0"/>
              </a:rPr>
              <a:t>CPS </a:t>
            </a:r>
            <a:r>
              <a:rPr lang="en-US" sz="1000" i="0" dirty="0" smtClean="0">
                <a:solidFill>
                  <a:schemeClr val="tx1"/>
                </a:solidFill>
                <a:latin typeface="Symbol" charset="0"/>
                <a:cs typeface="Arial" charset="0"/>
              </a:rPr>
              <a:t>d</a:t>
            </a: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B </a:t>
            </a: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diag. </a:t>
            </a:r>
            <a:endParaRPr lang="en-US" sz="1000" i="0" baseline="-250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1" name="Rectangle 20"/>
          <p:cNvSpPr>
            <a:spLocks noChangeArrowheads="1"/>
          </p:cNvSpPr>
          <p:nvPr/>
        </p:nvSpPr>
        <p:spPr bwMode="auto">
          <a:xfrm>
            <a:off x="4475163" y="6070600"/>
            <a:ext cx="84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0.5-1 MA CHI</a:t>
            </a:r>
          </a:p>
        </p:txBody>
      </p:sp>
      <p:sp>
        <p:nvSpPr>
          <p:cNvPr id="25712" name="Rectangle 20"/>
          <p:cNvSpPr>
            <a:spLocks noChangeArrowheads="1"/>
          </p:cNvSpPr>
          <p:nvPr/>
        </p:nvSpPr>
        <p:spPr bwMode="auto">
          <a:xfrm>
            <a:off x="4759325" y="5072063"/>
            <a:ext cx="4873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q</a:t>
            </a:r>
            <a:r>
              <a:rPr lang="en-US" sz="1000" i="0" baseline="-25000">
                <a:solidFill>
                  <a:schemeClr val="tx1"/>
                </a:solidFill>
                <a:cs typeface="Arial" charset="0"/>
              </a:rPr>
              <a:t>min</a:t>
            </a:r>
            <a:endParaRPr lang="en-US" sz="1000" i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3" name="Oval 19"/>
          <p:cNvSpPr>
            <a:spLocks noChangeArrowheads="1"/>
          </p:cNvSpPr>
          <p:nvPr/>
        </p:nvSpPr>
        <p:spPr bwMode="auto">
          <a:xfrm>
            <a:off x="4892675" y="55499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14" name="Oval 19"/>
          <p:cNvSpPr>
            <a:spLocks noChangeArrowheads="1"/>
          </p:cNvSpPr>
          <p:nvPr/>
        </p:nvSpPr>
        <p:spPr bwMode="auto">
          <a:xfrm>
            <a:off x="4892675" y="5329238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14" name="Slide Number Placeholder 3"/>
          <p:cNvSpPr txBox="1">
            <a:spLocks/>
          </p:cNvSpPr>
          <p:nvPr/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8AFD17-9088-4C77-B107-6A6359279C2A}" type="slidenum">
              <a:rPr lang="en-US" sz="1400" smtClean="0">
                <a:latin typeface="Times" charset="0"/>
              </a:rPr>
              <a:pPr algn="r"/>
              <a:t>23</a:t>
            </a:fld>
            <a:endParaRPr lang="en-US" sz="1400" dirty="0">
              <a:latin typeface="Times" charset="0"/>
            </a:endParaRPr>
          </a:p>
        </p:txBody>
      </p:sp>
      <p:sp>
        <p:nvSpPr>
          <p:cNvPr id="115" name="Rectangle 20"/>
          <p:cNvSpPr>
            <a:spLocks noChangeArrowheads="1"/>
          </p:cNvSpPr>
          <p:nvPr/>
        </p:nvSpPr>
        <p:spPr bwMode="auto">
          <a:xfrm>
            <a:off x="3352800" y="2916467"/>
            <a:ext cx="868362" cy="20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 err="1" smtClean="0">
                <a:solidFill>
                  <a:srgbClr val="009973"/>
                </a:solidFill>
                <a:cs typeface="Arial" charset="0"/>
              </a:rPr>
              <a:t>LiTER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16" name="Rectangle 20"/>
          <p:cNvSpPr>
            <a:spLocks noChangeArrowheads="1"/>
          </p:cNvSpPr>
          <p:nvPr/>
        </p:nvSpPr>
        <p:spPr bwMode="auto">
          <a:xfrm>
            <a:off x="4389438" y="2755900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Upward</a:t>
            </a:r>
          </a:p>
          <a:p>
            <a:pPr defTabSz="912813" eaLnBrk="0" hangingPunct="0">
              <a:lnSpc>
                <a:spcPct val="70000"/>
              </a:lnSpc>
            </a:pPr>
            <a:r>
              <a:rPr lang="en-US" sz="1000" i="0" dirty="0" err="1">
                <a:solidFill>
                  <a:srgbClr val="009973"/>
                </a:solidFill>
                <a:cs typeface="Arial" charset="0"/>
              </a:rPr>
              <a:t>LiTER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17" name="Oval 19"/>
          <p:cNvSpPr>
            <a:spLocks noChangeArrowheads="1"/>
          </p:cNvSpPr>
          <p:nvPr/>
        </p:nvSpPr>
        <p:spPr bwMode="auto">
          <a:xfrm>
            <a:off x="4511675" y="3063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119" name="Rectangle 20"/>
          <p:cNvSpPr>
            <a:spLocks noChangeArrowheads="1"/>
          </p:cNvSpPr>
          <p:nvPr/>
        </p:nvSpPr>
        <p:spPr bwMode="auto">
          <a:xfrm>
            <a:off x="4953000" y="2895600"/>
            <a:ext cx="914400" cy="35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APD-based GPI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1" name="Oval 19"/>
          <p:cNvSpPr>
            <a:spLocks noChangeArrowheads="1"/>
          </p:cNvSpPr>
          <p:nvPr/>
        </p:nvSpPr>
        <p:spPr bwMode="auto">
          <a:xfrm>
            <a:off x="5105400" y="3124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2" name="Rectangle 20"/>
          <p:cNvSpPr>
            <a:spLocks noChangeArrowheads="1"/>
          </p:cNvSpPr>
          <p:nvPr/>
        </p:nvSpPr>
        <p:spPr bwMode="auto">
          <a:xfrm>
            <a:off x="4953000" y="2514600"/>
            <a:ext cx="838200" cy="35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Scanning MLP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3" name="Oval 19"/>
          <p:cNvSpPr>
            <a:spLocks noChangeArrowheads="1"/>
          </p:cNvSpPr>
          <p:nvPr/>
        </p:nvSpPr>
        <p:spPr bwMode="auto">
          <a:xfrm>
            <a:off x="5105400" y="2743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4" name="Rectangle 20"/>
          <p:cNvSpPr>
            <a:spLocks noChangeArrowheads="1"/>
          </p:cNvSpPr>
          <p:nvPr/>
        </p:nvSpPr>
        <p:spPr bwMode="auto">
          <a:xfrm>
            <a:off x="4343400" y="3505200"/>
            <a:ext cx="914400" cy="22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XICS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5" name="Oval 19"/>
          <p:cNvSpPr>
            <a:spLocks noChangeArrowheads="1"/>
          </p:cNvSpPr>
          <p:nvPr/>
        </p:nvSpPr>
        <p:spPr bwMode="auto">
          <a:xfrm>
            <a:off x="4495800" y="3581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7" name="Rectangle 20"/>
          <p:cNvSpPr>
            <a:spLocks noChangeArrowheads="1"/>
          </p:cNvSpPr>
          <p:nvPr/>
        </p:nvSpPr>
        <p:spPr bwMode="auto">
          <a:xfrm>
            <a:off x="5029200" y="5545138"/>
            <a:ext cx="838200" cy="18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50000"/>
              </a:lnSpc>
            </a:pPr>
            <a:r>
              <a:rPr lang="en-US" sz="1000" i="0" dirty="0" err="1">
                <a:solidFill>
                  <a:schemeClr val="tx1"/>
                </a:solidFill>
                <a:cs typeface="Arial" charset="0"/>
              </a:rPr>
              <a:t>Divertor</a:t>
            </a: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000" i="0" dirty="0" err="1">
                <a:solidFill>
                  <a:schemeClr val="tx1"/>
                </a:solidFill>
                <a:cs typeface="Arial" charset="0"/>
              </a:rPr>
              <a:t>P</a:t>
            </a:r>
            <a:r>
              <a:rPr lang="en-US" sz="1000" i="0" baseline="-25000" dirty="0" err="1">
                <a:solidFill>
                  <a:schemeClr val="tx1"/>
                </a:solidFill>
                <a:cs typeface="Arial" charset="0"/>
              </a:rPr>
              <a:t>rad</a:t>
            </a:r>
            <a:endParaRPr lang="en-US" sz="1000" i="0" baseline="-25000" dirty="0">
              <a:solidFill>
                <a:schemeClr val="tx1"/>
              </a:solidFill>
              <a:cs typeface="Arial" charset="0"/>
            </a:endParaRPr>
          </a:p>
        </p:txBody>
      </p:sp>
      <p:cxnSp>
        <p:nvCxnSpPr>
          <p:cNvPr id="128" name="Straight Connector 164"/>
          <p:cNvCxnSpPr>
            <a:cxnSpLocks noChangeShapeType="1"/>
          </p:cNvCxnSpPr>
          <p:nvPr/>
        </p:nvCxnSpPr>
        <p:spPr bwMode="auto">
          <a:xfrm flipH="1">
            <a:off x="2590800" y="3429000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9" name="Oval 128"/>
          <p:cNvSpPr/>
          <p:nvPr/>
        </p:nvSpPr>
        <p:spPr>
          <a:xfrm>
            <a:off x="990600" y="4953000"/>
            <a:ext cx="7848600" cy="2057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20"/>
          <p:cNvSpPr>
            <a:spLocks noChangeArrowheads="1"/>
          </p:cNvSpPr>
          <p:nvPr/>
        </p:nvSpPr>
        <p:spPr bwMode="auto">
          <a:xfrm>
            <a:off x="3886200" y="3124200"/>
            <a:ext cx="868362" cy="3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 smtClean="0">
                <a:solidFill>
                  <a:srgbClr val="009973"/>
                </a:solidFill>
                <a:cs typeface="Arial" charset="0"/>
              </a:rPr>
              <a:t>Resistive</a:t>
            </a:r>
          </a:p>
          <a:p>
            <a:pPr defTabSz="912813" eaLnBrk="0" hangingPunct="0">
              <a:lnSpc>
                <a:spcPct val="70000"/>
              </a:lnSpc>
            </a:pPr>
            <a:r>
              <a:rPr lang="en-US" sz="1000" dirty="0" smtClean="0">
                <a:solidFill>
                  <a:srgbClr val="009973"/>
                </a:solidFill>
                <a:cs typeface="Arial" charset="0"/>
              </a:rPr>
              <a:t>Bolometer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31" name="Oval 19"/>
          <p:cNvSpPr>
            <a:spLocks noChangeArrowheads="1"/>
          </p:cNvSpPr>
          <p:nvPr/>
        </p:nvSpPr>
        <p:spPr bwMode="auto">
          <a:xfrm>
            <a:off x="4511675" y="32924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94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3"/>
          <p:cNvSpPr>
            <a:spLocks noChangeArrowheads="1"/>
          </p:cNvSpPr>
          <p:nvPr/>
        </p:nvSpPr>
        <p:spPr bwMode="auto">
          <a:xfrm>
            <a:off x="25400" y="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en-US" sz="3600" i="0" dirty="0">
                <a:solidFill>
                  <a:srgbClr val="0000FF"/>
                </a:solidFill>
              </a:rPr>
              <a:t>Solenoid-free start-up in support of ST-FNSF</a:t>
            </a:r>
            <a:r>
              <a:rPr lang="ja-JP" altLang="en-US" sz="4000" i="0" dirty="0">
                <a:solidFill>
                  <a:srgbClr val="0000FF"/>
                </a:solidFill>
              </a:rPr>
              <a:t>　</a:t>
            </a:r>
            <a:endParaRPr lang="en-US" altLang="ja-JP" sz="4000" i="0" dirty="0" smtClean="0">
              <a:solidFill>
                <a:srgbClr val="0000FF"/>
              </a:solidFill>
            </a:endParaRPr>
          </a:p>
          <a:p>
            <a:pPr algn="ctr" eaLnBrk="0" hangingPunct="0">
              <a:lnSpc>
                <a:spcPts val="3300"/>
              </a:lnSpc>
              <a:spcBef>
                <a:spcPct val="0"/>
              </a:spcBef>
              <a:buFontTx/>
              <a:buNone/>
            </a:pPr>
            <a:r>
              <a:rPr lang="en-US" altLang="ja-JP" sz="2400" i="0" dirty="0" smtClean="0">
                <a:solidFill>
                  <a:srgbClr val="FF0000"/>
                </a:solidFill>
                <a:latin typeface="Helvetica Neue" charset="0"/>
              </a:rPr>
              <a:t>NSTX</a:t>
            </a:r>
            <a:r>
              <a:rPr lang="en-US" altLang="ja-JP" sz="2400" i="0" dirty="0">
                <a:solidFill>
                  <a:srgbClr val="FF0000"/>
                </a:solidFill>
                <a:latin typeface="Helvetica Neue" charset="0"/>
              </a:rPr>
              <a:t>-U CHI configuration permits ~ 400 kA level start-up</a:t>
            </a:r>
            <a:endParaRPr lang="en-US" sz="2400" i="0" dirty="0">
              <a:solidFill>
                <a:srgbClr val="FF0000"/>
              </a:solidFill>
              <a:latin typeface="Helvetica Neue" charset="0"/>
            </a:endParaRPr>
          </a:p>
        </p:txBody>
      </p:sp>
      <p:sp>
        <p:nvSpPr>
          <p:cNvPr id="41986" name="Rectangle 35"/>
          <p:cNvSpPr>
            <a:spLocks noChangeArrowheads="1"/>
          </p:cNvSpPr>
          <p:nvPr/>
        </p:nvSpPr>
        <p:spPr bwMode="auto">
          <a:xfrm>
            <a:off x="152400" y="4395788"/>
            <a:ext cx="4419600" cy="211553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457200">
              <a:lnSpc>
                <a:spcPts val="182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1600" b="1" i="0" dirty="0" smtClean="0">
                <a:solidFill>
                  <a:srgbClr val="000000"/>
                </a:solidFill>
                <a:cs typeface="Helvetica"/>
              </a:rPr>
              <a:t>•  </a:t>
            </a:r>
            <a:r>
              <a:rPr lang="en-US" sz="1600" b="1" dirty="0" smtClean="0"/>
              <a:t>The </a:t>
            </a:r>
            <a:r>
              <a:rPr lang="en-US" sz="1600" b="1" dirty="0"/>
              <a:t>resistive voltage divider network was made functional, and many of the components related to a fast voltage monitoring system </a:t>
            </a:r>
            <a:r>
              <a:rPr lang="en-US" sz="1600" b="1" dirty="0" smtClean="0"/>
              <a:t>were </a:t>
            </a:r>
            <a:r>
              <a:rPr lang="en-US" sz="1600" b="1" dirty="0"/>
              <a:t>installed. </a:t>
            </a:r>
            <a:endParaRPr lang="en-US" sz="1600" b="1" dirty="0" smtClean="0"/>
          </a:p>
          <a:p>
            <a:pPr marL="182563" indent="-457200">
              <a:lnSpc>
                <a:spcPts val="182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1600" b="1" dirty="0" smtClean="0"/>
              <a:t>•  All </a:t>
            </a:r>
            <a:r>
              <a:rPr lang="en-US" sz="1600" b="1" dirty="0"/>
              <a:t>of the connections of the gas lines to the CHI gas injection systems have been completed. </a:t>
            </a:r>
            <a:endParaRPr lang="en-US" sz="1600" b="1" dirty="0" smtClean="0"/>
          </a:p>
          <a:p>
            <a:pPr marL="182563" indent="-457200">
              <a:lnSpc>
                <a:spcPts val="182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sz="1600" b="1" dirty="0" smtClean="0"/>
              <a:t>•  Initial </a:t>
            </a:r>
            <a:r>
              <a:rPr lang="en-US" sz="1600" b="1" dirty="0"/>
              <a:t>testing of the CHI system into a plasma load will begin in the near future.</a:t>
            </a:r>
            <a:endParaRPr lang="en-US" sz="1600" b="1" i="0" dirty="0">
              <a:solidFill>
                <a:srgbClr val="000000"/>
              </a:solidFill>
              <a:cs typeface="Helvetica"/>
            </a:endParaRPr>
          </a:p>
        </p:txBody>
      </p:sp>
      <p:pic>
        <p:nvPicPr>
          <p:cNvPr id="41987" name="Picture 5" descr="STW-Fig-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425" y="1066800"/>
            <a:ext cx="23145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Box 6"/>
          <p:cNvSpPr txBox="1">
            <a:spLocks noChangeArrowheads="1"/>
          </p:cNvSpPr>
          <p:nvPr/>
        </p:nvSpPr>
        <p:spPr bwMode="auto">
          <a:xfrm>
            <a:off x="177800" y="1422400"/>
            <a:ext cx="20447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90488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1600" i="0">
                <a:latin typeface="Arial" charset="0"/>
              </a:rPr>
              <a:t>• Inj. Flux in NSTX-U is about 2.5 times higher than in NSTX</a:t>
            </a:r>
          </a:p>
          <a:p>
            <a:pPr eaLnBrk="1" hangingPunct="1">
              <a:buFontTx/>
              <a:buNone/>
            </a:pPr>
            <a:r>
              <a:rPr lang="en-US" sz="1600" i="0">
                <a:latin typeface="Arial" charset="0"/>
              </a:rPr>
              <a:t>• NSTX-U coil insulation greatly enhanced for higher voltage ~ 3 kV operation</a:t>
            </a:r>
          </a:p>
        </p:txBody>
      </p:sp>
      <p:sp>
        <p:nvSpPr>
          <p:cNvPr id="22" name="Text Box 24"/>
          <p:cNvSpPr txBox="1">
            <a:spLocks/>
          </p:cNvSpPr>
          <p:nvPr/>
        </p:nvSpPr>
        <p:spPr bwMode="auto">
          <a:xfrm>
            <a:off x="16933" y="1066800"/>
            <a:ext cx="3708400" cy="3571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b="1" i="0" dirty="0">
                <a:solidFill>
                  <a:srgbClr val="FF0000"/>
                </a:solidFill>
                <a:latin typeface="+mj-lt"/>
                <a:ea typeface="+mn-ea"/>
                <a:cs typeface="Lucida Sans Unicode" pitchFamily="34" charset="0"/>
              </a:rPr>
              <a:t>CHI Start-</a:t>
            </a:r>
            <a:r>
              <a:rPr lang="en-US" sz="1800" b="1" i="0" dirty="0" smtClean="0">
                <a:solidFill>
                  <a:srgbClr val="FF0000"/>
                </a:solidFill>
                <a:latin typeface="+mj-lt"/>
                <a:ea typeface="+mn-ea"/>
                <a:cs typeface="Lucida Sans Unicode" pitchFamily="34" charset="0"/>
              </a:rPr>
              <a:t>Up in NSTX-U</a:t>
            </a:r>
            <a:endParaRPr lang="en-US" sz="1800" b="1" i="0" dirty="0">
              <a:solidFill>
                <a:srgbClr val="FF0000"/>
              </a:solidFill>
              <a:latin typeface="+mj-lt"/>
              <a:ea typeface="+mn-ea"/>
              <a:cs typeface="Lucida Sans Unicode" pitchFamily="34" charset="0"/>
            </a:endParaRPr>
          </a:p>
        </p:txBody>
      </p:sp>
      <p:sp>
        <p:nvSpPr>
          <p:cNvPr id="41994" name="Text Box 58"/>
          <p:cNvSpPr txBox="1">
            <a:spLocks noChangeArrowheads="1"/>
          </p:cNvSpPr>
          <p:nvPr/>
        </p:nvSpPr>
        <p:spPr bwMode="auto">
          <a:xfrm flipH="1">
            <a:off x="622300" y="3746500"/>
            <a:ext cx="15494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chemeClr val="tx1"/>
                </a:solidFill>
              </a:rPr>
              <a:t>U. Washington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8200" y="4724400"/>
            <a:ext cx="434284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1600" b="1" dirty="0" smtClean="0"/>
              <a:t>An ST-FNSF like CHI configuration will undergo plasma tests on QUEST after FY 2016 NSTX-U operation (after July 2016).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1600" b="1" dirty="0" smtClean="0"/>
              <a:t>All metal (high-Z) CHI electrodes provide valuable information for NSTX-U (presently graphite electrodes)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8200" y="1066800"/>
            <a:ext cx="4343400" cy="5334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24400" y="10668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QUEST CHI Experiment to test high-Z electrode operation</a:t>
            </a:r>
            <a:endParaRPr lang="en-US" b="1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>
                <a:latin typeface="Times" charset="0"/>
              </a:rPr>
              <a:pPr algn="r">
                <a:buNone/>
              </a:pPr>
              <a:t>24</a:t>
            </a:fld>
            <a:endParaRPr lang="en-US" sz="1400" b="0" dirty="0">
              <a:latin typeface="Times" charset="0"/>
            </a:endParaRPr>
          </a:p>
        </p:txBody>
      </p:sp>
      <p:pic>
        <p:nvPicPr>
          <p:cNvPr id="1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57920"/>
            <a:ext cx="4114800" cy="2890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515100"/>
            <a:ext cx="1905000" cy="457200"/>
          </a:xfrm>
          <a:prstGeom prst="rect">
            <a:avLst/>
          </a:prstGeo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>
                <a:latin typeface="Times" charset="0"/>
              </a:rPr>
              <a:pPr algn="r">
                <a:buNone/>
              </a:pPr>
              <a:t>24</a:t>
            </a:fld>
            <a:endParaRPr lang="en-US" sz="1400" b="0" dirty="0">
              <a:latin typeface="Times" charset="0"/>
            </a:endParaRPr>
          </a:p>
        </p:txBody>
      </p:sp>
      <p:sp>
        <p:nvSpPr>
          <p:cNvPr id="16" name="Text Box 58"/>
          <p:cNvSpPr txBox="1">
            <a:spLocks noChangeArrowheads="1"/>
          </p:cNvSpPr>
          <p:nvPr/>
        </p:nvSpPr>
        <p:spPr bwMode="auto">
          <a:xfrm flipH="1">
            <a:off x="7391400" y="4340225"/>
            <a:ext cx="1549400" cy="307975"/>
          </a:xfrm>
          <a:prstGeom prst="rect">
            <a:avLst/>
          </a:prstGeom>
          <a:solidFill>
            <a:srgbClr val="DBE3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chemeClr val="tx1"/>
                </a:solidFill>
              </a:rPr>
              <a:t>U. Washington</a:t>
            </a:r>
          </a:p>
        </p:txBody>
      </p:sp>
    </p:spTree>
    <p:extLst>
      <p:ext uri="{BB962C8B-B14F-4D97-AF65-F5344CB8AC3E}">
        <p14:creationId xmlns:p14="http://schemas.microsoft.com/office/powerpoint/2010/main" val="12665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43"/>
          <p:cNvSpPr>
            <a:spLocks noChangeArrowheads="1"/>
          </p:cNvSpPr>
          <p:nvPr/>
        </p:nvSpPr>
        <p:spPr bwMode="auto">
          <a:xfrm>
            <a:off x="0" y="0"/>
            <a:ext cx="9144000" cy="9525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 smtClean="0">
                <a:solidFill>
                  <a:srgbClr val="0000FF"/>
                </a:solidFill>
                <a:latin typeface="Helvetica Neue" charset="0"/>
                <a:ea typeface="MS Mincho" charset="0"/>
                <a:cs typeface="MS Mincho" charset="0"/>
              </a:rPr>
              <a:t>HHFW system will be ready for operation 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800" i="0" dirty="0" smtClean="0">
                <a:solidFill>
                  <a:srgbClr val="FF0000"/>
                </a:solidFill>
                <a:latin typeface="Arial" charset="0"/>
                <a:ea typeface="MS Mincho" charset="0"/>
                <a:cs typeface="MS Mincho" charset="0"/>
              </a:rPr>
              <a:t>Antenna plasma conditioning to start in April</a:t>
            </a:r>
            <a:endParaRPr lang="en-US" sz="3600" i="0" dirty="0">
              <a:solidFill>
                <a:srgbClr val="FF0000"/>
              </a:solidFill>
              <a:latin typeface="Helvetica Neue" charset="0"/>
              <a:ea typeface="MS Mincho" charset="0"/>
              <a:cs typeface="MS Mincho" charset="0"/>
            </a:endParaRPr>
          </a:p>
        </p:txBody>
      </p:sp>
      <p:sp>
        <p:nvSpPr>
          <p:cNvPr id="45059" name="Text Box 12"/>
          <p:cNvSpPr txBox="1">
            <a:spLocks noChangeArrowheads="1"/>
          </p:cNvSpPr>
          <p:nvPr/>
        </p:nvSpPr>
        <p:spPr bwMode="auto">
          <a:xfrm>
            <a:off x="101600" y="977900"/>
            <a:ext cx="44577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2000" i="0">
                <a:solidFill>
                  <a:srgbClr val="000000"/>
                </a:solidFill>
                <a:ea typeface="MS PGothic" charset="0"/>
                <a:cs typeface="MS PGothic" charset="0"/>
              </a:rPr>
              <a:t>New Compliant Antenna Feeds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1800" i="0">
                <a:ea typeface="MS PGothic" charset="0"/>
                <a:cs typeface="MS PGothic" charset="0"/>
              </a:rPr>
              <a:t>Allow HHFW antenna feedthroughs to tolerate 2 MA disruptions</a:t>
            </a:r>
            <a:endParaRPr lang="en-US" sz="1800" i="0">
              <a:solidFill>
                <a:srgbClr val="FF00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45060" name="Rectangle 1"/>
          <p:cNvSpPr>
            <a:spLocks noChangeArrowheads="1"/>
          </p:cNvSpPr>
          <p:nvPr/>
        </p:nvSpPr>
        <p:spPr bwMode="auto">
          <a:xfrm>
            <a:off x="1155700" y="3530600"/>
            <a:ext cx="63500" cy="279400"/>
          </a:xfrm>
          <a:prstGeom prst="rect">
            <a:avLst/>
          </a:prstGeom>
          <a:solidFill>
            <a:srgbClr val="FFD297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>
              <a:ea typeface="MS PGothic" charset="0"/>
              <a:cs typeface="MS PGothic" charset="0"/>
            </a:endParaRPr>
          </a:p>
        </p:txBody>
      </p:sp>
      <p:sp>
        <p:nvSpPr>
          <p:cNvPr id="45061" name="Rectangle 9"/>
          <p:cNvSpPr>
            <a:spLocks noChangeArrowheads="1"/>
          </p:cNvSpPr>
          <p:nvPr/>
        </p:nvSpPr>
        <p:spPr bwMode="auto">
          <a:xfrm>
            <a:off x="1219200" y="2603500"/>
            <a:ext cx="46038" cy="1828800"/>
          </a:xfrm>
          <a:prstGeom prst="rect">
            <a:avLst/>
          </a:prstGeom>
          <a:solidFill>
            <a:schemeClr val="tx1"/>
          </a:solidFill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>
              <a:ea typeface="MS PGothic" charset="0"/>
              <a:cs typeface="MS PGothic" charset="0"/>
            </a:endParaRPr>
          </a:p>
        </p:txBody>
      </p:sp>
      <p:pic>
        <p:nvPicPr>
          <p:cNvPr id="45062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849438"/>
            <a:ext cx="4208463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1600" y="5324475"/>
            <a:ext cx="4495800" cy="11271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indent="0">
              <a:buFontTx/>
              <a:buNone/>
              <a:defRPr/>
            </a:pPr>
            <a:r>
              <a:rPr lang="en-US" sz="1600" i="0" dirty="0" smtClean="0">
                <a:solidFill>
                  <a:schemeClr val="tx1"/>
                </a:solidFill>
              </a:rPr>
              <a:t>- Prototype compliant feeds tested to 46 kV in </a:t>
            </a:r>
            <a:r>
              <a:rPr lang="en-US" sz="1600" i="0" dirty="0">
                <a:solidFill>
                  <a:schemeClr val="tx1"/>
                </a:solidFill>
              </a:rPr>
              <a:t>the </a:t>
            </a:r>
            <a:r>
              <a:rPr lang="en-US" sz="1600" i="0" dirty="0" smtClean="0">
                <a:solidFill>
                  <a:schemeClr val="tx1"/>
                </a:solidFill>
              </a:rPr>
              <a:t>RF </a:t>
            </a:r>
            <a:r>
              <a:rPr lang="en-US" sz="1600" i="0" dirty="0">
                <a:solidFill>
                  <a:schemeClr val="tx1"/>
                </a:solidFill>
              </a:rPr>
              <a:t>test-</a:t>
            </a:r>
            <a:r>
              <a:rPr lang="en-US" sz="1600" i="0" dirty="0" smtClean="0">
                <a:solidFill>
                  <a:schemeClr val="tx1"/>
                </a:solidFill>
              </a:rPr>
              <a:t>stand.  Benefit of back-plate grounding for arc prevention found.</a:t>
            </a:r>
          </a:p>
          <a:p>
            <a:pPr indent="0">
              <a:buFontTx/>
              <a:buNone/>
              <a:defRPr/>
            </a:pPr>
            <a:r>
              <a:rPr lang="en-US" sz="1600" i="0" dirty="0" smtClean="0">
                <a:solidFill>
                  <a:schemeClr val="tx1"/>
                </a:solidFill>
              </a:rPr>
              <a:t>- RF diagnostics also installed.</a:t>
            </a:r>
          </a:p>
        </p:txBody>
      </p:sp>
      <p:pic>
        <p:nvPicPr>
          <p:cNvPr id="4506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16367" r="17535" b="34331"/>
          <a:stretch>
            <a:fillRect/>
          </a:stretch>
        </p:blipFill>
        <p:spPr bwMode="auto">
          <a:xfrm>
            <a:off x="4681538" y="1536700"/>
            <a:ext cx="4462462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73600" y="5715000"/>
            <a:ext cx="4470400" cy="5847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182880">
              <a:buFontTx/>
              <a:buNone/>
              <a:defRPr/>
            </a:pPr>
            <a:r>
              <a:rPr lang="en-US" sz="1600" i="0" dirty="0" smtClean="0">
                <a:solidFill>
                  <a:schemeClr val="tx1"/>
                </a:solidFill>
              </a:rPr>
              <a:t>• All sources will be ready to support HHFW operation in April. </a:t>
            </a:r>
          </a:p>
        </p:txBody>
      </p:sp>
      <p:pic>
        <p:nvPicPr>
          <p:cNvPr id="45066" name="Picture 18" descr="Loops_DSC_005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3633788"/>
            <a:ext cx="26543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378700" y="3863975"/>
            <a:ext cx="176530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marL="182563" indent="-4572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182880" indent="0">
              <a:buFontTx/>
              <a:buNone/>
              <a:defRPr/>
            </a:pPr>
            <a:r>
              <a:rPr lang="en-US" sz="1600" i="0" dirty="0" smtClean="0">
                <a:solidFill>
                  <a:schemeClr val="tx1"/>
                </a:solidFill>
              </a:rPr>
              <a:t>Transmission lines installed &amp; tuned.</a:t>
            </a:r>
          </a:p>
        </p:txBody>
      </p:sp>
      <p:sp>
        <p:nvSpPr>
          <p:cNvPr id="2" name="Rectangle 1"/>
          <p:cNvSpPr/>
          <p:nvPr/>
        </p:nvSpPr>
        <p:spPr>
          <a:xfrm>
            <a:off x="4699000" y="1016000"/>
            <a:ext cx="4445000" cy="584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en-US" sz="1600" i="0" dirty="0">
                <a:solidFill>
                  <a:schemeClr val="tx1"/>
                </a:solidFill>
              </a:rPr>
              <a:t>Antennas were re-installed with the new feeds and back-plate grounding</a:t>
            </a:r>
          </a:p>
        </p:txBody>
      </p:sp>
      <p:sp>
        <p:nvSpPr>
          <p:cNvPr id="45069" name="TextBox 2"/>
          <p:cNvSpPr txBox="1">
            <a:spLocks noChangeArrowheads="1"/>
          </p:cNvSpPr>
          <p:nvPr/>
        </p:nvSpPr>
        <p:spPr bwMode="auto">
          <a:xfrm>
            <a:off x="1943100" y="4940300"/>
            <a:ext cx="2451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i="0">
                <a:solidFill>
                  <a:schemeClr val="tx1"/>
                </a:solidFill>
                <a:ea typeface="MS PGothic" charset="0"/>
                <a:cs typeface="MS PGothic" charset="0"/>
              </a:rPr>
              <a:t>Additional ground installed</a:t>
            </a:r>
          </a:p>
        </p:txBody>
      </p:sp>
      <p:cxnSp>
        <p:nvCxnSpPr>
          <p:cNvPr id="45070" name="Straight Arrow Connector 4"/>
          <p:cNvCxnSpPr>
            <a:cxnSpLocks noChangeShapeType="1"/>
          </p:cNvCxnSpPr>
          <p:nvPr/>
        </p:nvCxnSpPr>
        <p:spPr bwMode="auto">
          <a:xfrm flipH="1" flipV="1">
            <a:off x="1181100" y="3632200"/>
            <a:ext cx="711200" cy="1308100"/>
          </a:xfrm>
          <a:prstGeom prst="straightConnector1">
            <a:avLst/>
          </a:prstGeom>
          <a:noFill/>
          <a:ln w="158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>
                <a:latin typeface="Times" charset="0"/>
              </a:rPr>
              <a:pPr algn="r">
                <a:buNone/>
              </a:pPr>
              <a:t>25</a:t>
            </a:fld>
            <a:endParaRPr lang="en-US" sz="1400" b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5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Content Placeholder 2"/>
          <p:cNvSpPr>
            <a:spLocks noGrp="1"/>
          </p:cNvSpPr>
          <p:nvPr>
            <p:ph sz="half" idx="1"/>
          </p:nvPr>
        </p:nvSpPr>
        <p:spPr>
          <a:xfrm>
            <a:off x="101599" y="1058334"/>
            <a:ext cx="5575300" cy="19812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CHI can form a 200-400 kA seed plasma, but it is too cold for HHFW absorption.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Use of ECH can </a:t>
            </a:r>
            <a:r>
              <a:rPr lang="ja-JP" altLang="en-US" sz="16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600" dirty="0">
                <a:latin typeface="Arial" charset="0"/>
                <a:ea typeface="ＭＳ Ｐゴシック" charset="0"/>
                <a:cs typeface="ＭＳ Ｐゴシック" charset="0"/>
              </a:rPr>
              <a:t>bridge the </a:t>
            </a:r>
            <a:r>
              <a:rPr lang="en-US" altLang="ja-JP" sz="1600" dirty="0" err="1"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altLang="ja-JP" sz="1800" baseline="-25000" dirty="0" err="1">
                <a:latin typeface="Arial" charset="0"/>
                <a:ea typeface="ＭＳ Ｐゴシック" charset="0"/>
                <a:cs typeface="ＭＳ Ｐゴシック" charset="0"/>
              </a:rPr>
              <a:t>e</a:t>
            </a:r>
            <a:r>
              <a:rPr lang="en-US" altLang="ja-JP" sz="1600" dirty="0">
                <a:latin typeface="Arial" charset="0"/>
                <a:ea typeface="ＭＳ Ｐゴシック" charset="0"/>
                <a:cs typeface="ＭＳ Ｐゴシック" charset="0"/>
              </a:rPr>
              <a:t> gap</a:t>
            </a:r>
            <a:r>
              <a:rPr lang="ja-JP" altLang="en-US" sz="16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600" dirty="0">
                <a:latin typeface="Arial" charset="0"/>
                <a:ea typeface="ＭＳ Ｐゴシック" charset="0"/>
                <a:cs typeface="ＭＳ Ｐゴシック" charset="0"/>
              </a:rPr>
              <a:t> to where HHFW and then NB current drive can support the ramp and sustain the current – crucial for OH solenoid-free compact </a:t>
            </a:r>
            <a:r>
              <a:rPr lang="en-US" altLang="ja-JP" sz="1600" dirty="0" smtClean="0">
                <a:latin typeface="Arial" charset="0"/>
                <a:ea typeface="ＭＳ Ｐゴシック" charset="0"/>
                <a:cs typeface="ＭＳ Ｐゴシック" charset="0"/>
              </a:rPr>
              <a:t>STs  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en-US" sz="1400" dirty="0" smtClean="0">
                <a:latin typeface="Arial" charset="0"/>
                <a:ea typeface="ＭＳ Ｐゴシック" charset="0"/>
              </a:rPr>
              <a:t>Good first pass absorption predicted.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600" dirty="0" smtClean="0">
                <a:latin typeface="Arial" charset="0"/>
                <a:ea typeface="ＭＳ Ｐゴシック" charset="0"/>
                <a:cs typeface="ＭＳ Ｐゴシック" charset="0"/>
              </a:rPr>
              <a:t>Goal 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of first ECH power in </a:t>
            </a:r>
            <a:r>
              <a:rPr lang="en-US" sz="1600" dirty="0" smtClean="0">
                <a:latin typeface="Arial" charset="0"/>
                <a:ea typeface="ＭＳ Ｐゴシック" charset="0"/>
                <a:cs typeface="ＭＳ Ｐゴシック" charset="0"/>
              </a:rPr>
              <a:t>2019 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run with 15% incremental funding.</a:t>
            </a:r>
          </a:p>
        </p:txBody>
      </p:sp>
      <p:pic>
        <p:nvPicPr>
          <p:cNvPr id="44034" name="Picture 5" descr="Screen Shot 2014-11-29 at 9.09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88" y="1473200"/>
            <a:ext cx="94615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3"/>
          <p:cNvSpPr>
            <a:spLocks noChangeArrowheads="1"/>
          </p:cNvSpPr>
          <p:nvPr/>
        </p:nvSpPr>
        <p:spPr bwMode="auto">
          <a:xfrm>
            <a:off x="25400" y="1270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2900"/>
              </a:lnSpc>
              <a:spcBef>
                <a:spcPts val="0"/>
              </a:spcBef>
              <a:buFontTx/>
              <a:buNone/>
            </a:pPr>
            <a:r>
              <a:rPr lang="en-US" sz="3200" i="0" dirty="0" smtClean="0">
                <a:solidFill>
                  <a:srgbClr val="0000FF"/>
                </a:solidFill>
              </a:rPr>
              <a:t>28 GHz ECH System Design Progressing Well</a:t>
            </a:r>
            <a:endParaRPr lang="en-US" sz="2400" i="0" dirty="0">
              <a:solidFill>
                <a:srgbClr val="0000FF"/>
              </a:solidFill>
            </a:endParaRPr>
          </a:p>
          <a:p>
            <a:pPr algn="ctr" eaLnBrk="0" hangingPunct="0">
              <a:lnSpc>
                <a:spcPts val="2900"/>
              </a:lnSpc>
              <a:spcBef>
                <a:spcPts val="0"/>
              </a:spcBef>
              <a:buNone/>
            </a:pPr>
            <a:r>
              <a:rPr lang="en-US" sz="2400" i="0" dirty="0" smtClean="0">
                <a:solidFill>
                  <a:srgbClr val="FF0000"/>
                </a:solidFill>
                <a:latin typeface="Arial" charset="0"/>
              </a:rPr>
              <a:t>Complete conceptual design </a:t>
            </a:r>
            <a:r>
              <a:rPr lang="en-US" sz="2400" i="0" dirty="0">
                <a:solidFill>
                  <a:srgbClr val="FF0000"/>
                </a:solidFill>
                <a:latin typeface="Arial" charset="0"/>
              </a:rPr>
              <a:t>and cost/schedule this </a:t>
            </a:r>
            <a:r>
              <a:rPr lang="en-US" sz="2400" i="0" dirty="0" smtClean="0">
                <a:solidFill>
                  <a:srgbClr val="FF0000"/>
                </a:solidFill>
                <a:latin typeface="Arial" charset="0"/>
              </a:rPr>
              <a:t>year</a:t>
            </a:r>
            <a:endParaRPr lang="en-US" sz="2400" i="0" dirty="0">
              <a:solidFill>
                <a:srgbClr val="090CFF"/>
              </a:solidFill>
              <a:latin typeface="Arial" charset="0"/>
            </a:endParaRP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1219200" y="3352800"/>
            <a:ext cx="241300" cy="165100"/>
          </a:xfrm>
          <a:prstGeom prst="rect">
            <a:avLst/>
          </a:prstGeom>
          <a:solidFill>
            <a:schemeClr val="bg1"/>
          </a:solidFill>
          <a:ln w="15875">
            <a:solidFill>
              <a:srgbClr val="FFFFFF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295400"/>
            <a:ext cx="2124604" cy="279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84446" y="4267200"/>
            <a:ext cx="3657600" cy="2476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 algn="ctr">
              <a:lnSpc>
                <a:spcPts val="1860"/>
              </a:lnSpc>
              <a:spcBef>
                <a:spcPts val="0"/>
              </a:spcBef>
              <a:spcAft>
                <a:spcPts val="600"/>
              </a:spcAft>
            </a:pPr>
            <a:r>
              <a:rPr lang="en-US" u="sng" dirty="0" smtClean="0">
                <a:solidFill>
                  <a:srgbClr val="000000"/>
                </a:solidFill>
              </a:rPr>
              <a:t>28 GHz </a:t>
            </a:r>
            <a:r>
              <a:rPr lang="en-US" u="sng" dirty="0" err="1" smtClean="0">
                <a:solidFill>
                  <a:srgbClr val="000000"/>
                </a:solidFill>
              </a:rPr>
              <a:t>Gyrotron</a:t>
            </a:r>
            <a:r>
              <a:rPr lang="en-US" u="sng" dirty="0" smtClean="0">
                <a:solidFill>
                  <a:srgbClr val="000000"/>
                </a:solidFill>
              </a:rPr>
              <a:t> Development</a:t>
            </a:r>
          </a:p>
          <a:p>
            <a:pPr marL="182880" indent="-182880">
              <a:lnSpc>
                <a:spcPts val="186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000000"/>
                </a:solidFill>
              </a:rPr>
              <a:t>• </a:t>
            </a:r>
            <a:r>
              <a:rPr lang="en-US" i="0" dirty="0" smtClean="0">
                <a:solidFill>
                  <a:srgbClr val="000000"/>
                </a:solidFill>
              </a:rPr>
              <a:t>2</a:t>
            </a:r>
            <a:r>
              <a:rPr lang="en-US" i="0" baseline="30000" dirty="0" smtClean="0">
                <a:solidFill>
                  <a:srgbClr val="000000"/>
                </a:solidFill>
              </a:rPr>
              <a:t>nd</a:t>
            </a:r>
            <a:r>
              <a:rPr lang="en-US" i="0" dirty="0" smtClean="0">
                <a:solidFill>
                  <a:srgbClr val="000000"/>
                </a:solidFill>
              </a:rPr>
              <a:t>  generation 1.5 MW 28/35 GHz </a:t>
            </a:r>
            <a:r>
              <a:rPr lang="en-US" i="0" dirty="0" err="1" smtClean="0">
                <a:solidFill>
                  <a:srgbClr val="000000"/>
                </a:solidFill>
              </a:rPr>
              <a:t>gyroton</a:t>
            </a:r>
            <a:r>
              <a:rPr lang="en-US" i="0" dirty="0" smtClean="0">
                <a:solidFill>
                  <a:srgbClr val="000000"/>
                </a:solidFill>
              </a:rPr>
              <a:t> being developed at Tsukuba University.   (See back-up slide).  Power </a:t>
            </a:r>
            <a:r>
              <a:rPr lang="en-US" dirty="0" smtClean="0">
                <a:solidFill>
                  <a:srgbClr val="000000"/>
                </a:solidFill>
              </a:rPr>
              <a:t>test to start in May.</a:t>
            </a:r>
          </a:p>
          <a:p>
            <a:pPr marL="182880" indent="-182880">
              <a:lnSpc>
                <a:spcPts val="1860"/>
              </a:lnSpc>
              <a:spcAft>
                <a:spcPts val="600"/>
              </a:spcAft>
            </a:pPr>
            <a:r>
              <a:rPr lang="en-US" i="0" dirty="0" smtClean="0">
                <a:solidFill>
                  <a:srgbClr val="000000"/>
                </a:solidFill>
              </a:rPr>
              <a:t>• </a:t>
            </a:r>
            <a:r>
              <a:rPr lang="en-US" dirty="0">
                <a:solidFill>
                  <a:srgbClr val="FF0000"/>
                </a:solidFill>
              </a:rPr>
              <a:t>Incremental b</a:t>
            </a:r>
            <a:r>
              <a:rPr lang="en-US" dirty="0" smtClean="0">
                <a:solidFill>
                  <a:srgbClr val="FF0000"/>
                </a:solidFill>
              </a:rPr>
              <a:t>udget enables </a:t>
            </a:r>
            <a:r>
              <a:rPr lang="en-US" dirty="0">
                <a:solidFill>
                  <a:srgbClr val="FF0000"/>
                </a:solidFill>
              </a:rPr>
              <a:t>continued </a:t>
            </a:r>
            <a:r>
              <a:rPr lang="en-US" dirty="0" smtClean="0">
                <a:solidFill>
                  <a:srgbClr val="FF0000"/>
                </a:solidFill>
              </a:rPr>
              <a:t>design and procurement of the ECH system.</a:t>
            </a:r>
            <a:endParaRPr lang="en-US" dirty="0">
              <a:solidFill>
                <a:srgbClr val="FF0000"/>
              </a:solidFill>
            </a:endParaRPr>
          </a:p>
          <a:p>
            <a:pPr marL="182880" indent="-182880">
              <a:lnSpc>
                <a:spcPts val="1860"/>
              </a:lnSpc>
              <a:spcBef>
                <a:spcPts val="0"/>
              </a:spcBef>
              <a:spcAft>
                <a:spcPts val="600"/>
              </a:spcAft>
            </a:pPr>
            <a:endParaRPr lang="en-US" i="0" dirty="0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052" y="3200400"/>
            <a:ext cx="5231821" cy="2999115"/>
            <a:chOff x="11052" y="3429000"/>
            <a:chExt cx="5231821" cy="299911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52" y="3429000"/>
              <a:ext cx="4853529" cy="299911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267200" y="3697069"/>
              <a:ext cx="975673" cy="646331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NSTX-U</a:t>
              </a:r>
            </a:p>
            <a:p>
              <a:pPr algn="ctr"/>
              <a:r>
                <a:rPr lang="en-US" dirty="0" smtClean="0"/>
                <a:t>Test Cell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90600" y="4800600"/>
              <a:ext cx="112777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 smtClean="0"/>
                <a:t>Power Supply Room</a:t>
              </a:r>
              <a:endParaRPr lang="en-US" sz="9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28600" y="4800600"/>
              <a:ext cx="851515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 err="1" smtClean="0"/>
                <a:t>Gyroton</a:t>
              </a:r>
              <a:r>
                <a:rPr lang="en-US" sz="900" dirty="0" smtClean="0"/>
                <a:t> room</a:t>
              </a:r>
              <a:endParaRPr lang="en-US" sz="900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62000" y="3048000"/>
            <a:ext cx="2362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 GHz </a:t>
            </a:r>
            <a:r>
              <a:rPr lang="en-US" dirty="0" err="1" smtClean="0"/>
              <a:t>Gyrotron</a:t>
            </a:r>
            <a:r>
              <a:rPr lang="en-US" dirty="0" smtClean="0"/>
              <a:t> Room</a:t>
            </a:r>
            <a:endParaRPr lang="en-US" dirty="0"/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7535863" y="1003300"/>
            <a:ext cx="1747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400" i="0" dirty="0">
                <a:solidFill>
                  <a:srgbClr val="000000"/>
                </a:solidFill>
              </a:rPr>
              <a:t>28 GHz 1 MW Tube by Tsukuba </a:t>
            </a:r>
          </a:p>
        </p:txBody>
      </p:sp>
      <p:sp>
        <p:nvSpPr>
          <p:cNvPr id="21" name="Slide Number Placeholder 3"/>
          <p:cNvSpPr txBox="1">
            <a:spLocks/>
          </p:cNvSpPr>
          <p:nvPr/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8AFD17-9088-4C77-B107-6A6359279C2A}" type="slidenum">
              <a:rPr lang="en-US" sz="1400" smtClean="0">
                <a:latin typeface="Times" charset="0"/>
              </a:rPr>
              <a:pPr algn="r"/>
              <a:t>26</a:t>
            </a:fld>
            <a:endParaRPr lang="en-US" sz="1400" dirty="0">
              <a:latin typeface="Time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700" y="5943600"/>
            <a:ext cx="5334000" cy="599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60"/>
              </a:lnSpc>
            </a:pPr>
            <a:r>
              <a:rPr lang="en-US" dirty="0" err="1">
                <a:solidFill>
                  <a:srgbClr val="000000"/>
                </a:solidFill>
              </a:rPr>
              <a:t>Gyrotron</a:t>
            </a:r>
            <a:r>
              <a:rPr lang="en-US" dirty="0">
                <a:solidFill>
                  <a:srgbClr val="000000"/>
                </a:solidFill>
              </a:rPr>
              <a:t> will be located in the TFTR basement.  Stray magnetic fields was measured to be negligible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850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414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4000" dirty="0" smtClean="0">
                <a:solidFill>
                  <a:srgbClr val="0816FF"/>
                </a:solidFill>
              </a:rPr>
              <a:t>Presentation Outline</a:t>
            </a:r>
            <a:endParaRPr lang="en-US" sz="3200" i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>
                <a:latin typeface="Times" charset="0"/>
              </a:rPr>
              <a:pPr algn="r">
                <a:buNone/>
              </a:pPr>
              <a:t>27</a:t>
            </a:fld>
            <a:endParaRPr lang="en-US" sz="1400" b="0" dirty="0">
              <a:latin typeface="Times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219200"/>
            <a:ext cx="7467600" cy="4419600"/>
          </a:xfrm>
        </p:spPr>
        <p:txBody>
          <a:bodyPr>
            <a:normAutofit/>
          </a:bodyPr>
          <a:lstStyle/>
          <a:p>
            <a:pPr>
              <a:spcAft>
                <a:spcPts val="420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Facility Operations Status and Plan</a:t>
            </a:r>
          </a:p>
          <a:p>
            <a:pPr>
              <a:spcAft>
                <a:spcPts val="420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Facility Enhancement Status and Plan</a:t>
            </a:r>
          </a:p>
          <a:p>
            <a:pPr>
              <a:spcAft>
                <a:spcPts val="4200"/>
              </a:spcAft>
            </a:pPr>
            <a:r>
              <a:rPr lang="en-US" dirty="0" smtClean="0"/>
              <a:t>Facility Milestones and Budget</a:t>
            </a:r>
          </a:p>
          <a:p>
            <a:pPr>
              <a:spcAft>
                <a:spcPts val="4200"/>
              </a:spcAft>
            </a:pPr>
            <a:r>
              <a:rPr lang="en-US" dirty="0" smtClean="0">
                <a:solidFill>
                  <a:srgbClr val="7F7F7F"/>
                </a:solidFill>
              </a:rPr>
              <a:t>Summary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77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2863"/>
              </a:lnSpc>
              <a:spcBef>
                <a:spcPct val="0"/>
              </a:spcBef>
              <a:buFontTx/>
              <a:buNone/>
            </a:pPr>
            <a:r>
              <a:rPr lang="en-US" sz="2800" i="0" dirty="0">
                <a:solidFill>
                  <a:srgbClr val="FF0F12"/>
                </a:solidFill>
              </a:rPr>
              <a:t>Base NSTX-U Facility/Diagnostic Milestones</a:t>
            </a:r>
          </a:p>
          <a:p>
            <a:pPr algn="ctr" eaLnBrk="0" hangingPunct="0">
              <a:lnSpc>
                <a:spcPts val="2863"/>
              </a:lnSpc>
              <a:spcBef>
                <a:spcPct val="0"/>
              </a:spcBef>
              <a:buFontTx/>
              <a:buNone/>
            </a:pPr>
            <a:r>
              <a:rPr lang="en-US" sz="1800" i="0" dirty="0">
                <a:solidFill>
                  <a:srgbClr val="0000FF"/>
                </a:solidFill>
              </a:rPr>
              <a:t>To complete </a:t>
            </a:r>
            <a:r>
              <a:rPr lang="en-US" sz="1800" i="0" dirty="0" err="1">
                <a:solidFill>
                  <a:srgbClr val="0000FF"/>
                </a:solidFill>
              </a:rPr>
              <a:t>Cryo</a:t>
            </a:r>
            <a:r>
              <a:rPr lang="en-US" sz="1800" i="0" dirty="0">
                <a:solidFill>
                  <a:srgbClr val="0000FF"/>
                </a:solidFill>
              </a:rPr>
              <a:t>-pump, NCC, and ECH/EBW Engineering Designs in FY </a:t>
            </a:r>
            <a:r>
              <a:rPr lang="en-US" sz="1800" i="0" dirty="0" smtClean="0">
                <a:solidFill>
                  <a:srgbClr val="0000FF"/>
                </a:solidFill>
              </a:rPr>
              <a:t>2016 </a:t>
            </a:r>
            <a:endParaRPr lang="en-US" sz="1800" i="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66800"/>
            <a:ext cx="7848600" cy="4120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11159"/>
          <a:stretch/>
        </p:blipFill>
        <p:spPr>
          <a:xfrm>
            <a:off x="609600" y="5105400"/>
            <a:ext cx="7848600" cy="1386093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8AFD17-9088-4C77-B107-6A6359279C2A}" type="slidenum">
              <a:rPr lang="en-US" sz="1400" smtClean="0">
                <a:latin typeface="Times" charset="0"/>
              </a:rPr>
              <a:pPr algn="r"/>
              <a:t>28</a:t>
            </a:fld>
            <a:endParaRPr lang="en-US" sz="14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75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2"/>
          <p:cNvSpPr txBox="1">
            <a:spLocks noChangeArrowheads="1"/>
          </p:cNvSpPr>
          <p:nvPr/>
        </p:nvSpPr>
        <p:spPr bwMode="auto">
          <a:xfrm>
            <a:off x="152400" y="1066800"/>
            <a:ext cx="8915400" cy="53715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286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635000" indent="-1778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  Research operation started on December 18, 2015.  With 7.23 run weeks achieved thus far we are at 40% of 18 run week target.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 The commissioning phase is nearly complete and the plasma operation is now becoming routine and the availability increasing to 90 – 100% range.   </a:t>
            </a:r>
          </a:p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en-US" sz="2000" b="0" i="0" dirty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  NBI 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and </a:t>
            </a:r>
            <a:r>
              <a:rPr lang="en-US" sz="2000" b="0" i="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boronization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are </a:t>
            </a:r>
            <a:r>
              <a:rPr lang="en-US" sz="2000" b="0" i="0" dirty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now supporting operations with routine H-mode access.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  Very good progress on the plasma </a:t>
            </a:r>
            <a:r>
              <a:rPr lang="en-US" sz="2000" b="0" i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control system, 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quickly achieving H-mode and high performance discharges comparable to the best NSTX plasma parameters.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  </a:t>
            </a:r>
            <a:r>
              <a:rPr lang="en-US" sz="2000" b="0" i="0" dirty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A number of enhancements are being implemented to support the NSTX-U research plan. 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installation of high</a:t>
            </a:r>
            <a:r>
              <a:rPr lang="en-US" sz="2000" b="0" i="0" dirty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-Z 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tiles and complete conceptual engineering  design for </a:t>
            </a:r>
            <a:r>
              <a:rPr lang="en-US" sz="2000" b="0" i="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divertor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cryo</a:t>
            </a:r>
            <a:r>
              <a:rPr lang="en-US" sz="2000" b="0" i="0" dirty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-pump, NCC, and 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ECH this year.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• </a:t>
            </a:r>
            <a:r>
              <a:rPr lang="en-US" sz="2000" b="0" i="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Divertor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</a:t>
            </a:r>
            <a:r>
              <a:rPr lang="en-US" sz="2000" b="0" i="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cryo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-pump, outer lower </a:t>
            </a:r>
            <a:r>
              <a:rPr lang="en-US" sz="2000" b="0" i="0" dirty="0" err="1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divertor</a:t>
            </a:r>
            <a:r>
              <a:rPr lang="en-US" sz="2000" b="0" i="0" dirty="0" smtClean="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rPr>
              <a:t> PFCs will be implemented in the base plan.</a:t>
            </a:r>
            <a:endParaRPr lang="en-US" sz="2000" b="0" i="0" dirty="0">
              <a:solidFill>
                <a:schemeClr val="tx1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r>
              <a:rPr lang="en-US" sz="3600" i="0" dirty="0" smtClean="0">
                <a:solidFill>
                  <a:srgbClr val="0000FF"/>
                </a:solidFill>
                <a:latin typeface="Helvetica Neue" charset="0"/>
              </a:rPr>
              <a:t>Summary of Facility and Diagnostics</a:t>
            </a:r>
          </a:p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r>
              <a:rPr lang="en-US" sz="3200" i="0" dirty="0" smtClean="0">
                <a:solidFill>
                  <a:srgbClr val="FF0000"/>
                </a:solidFill>
                <a:latin typeface="Helvetica Neue" charset="0"/>
              </a:rPr>
              <a:t>Research </a:t>
            </a:r>
            <a:r>
              <a:rPr lang="en-US" sz="3200" dirty="0" smtClean="0">
                <a:solidFill>
                  <a:srgbClr val="FF0000"/>
                </a:solidFill>
                <a:latin typeface="Helvetica Neue" charset="0"/>
              </a:rPr>
              <a:t>o</a:t>
            </a:r>
            <a:r>
              <a:rPr lang="en-US" sz="3200" i="0" dirty="0" smtClean="0">
                <a:solidFill>
                  <a:srgbClr val="FF0000"/>
                </a:solidFill>
                <a:latin typeface="Helvetica Neue" charset="0"/>
              </a:rPr>
              <a:t>perations successfully started </a:t>
            </a:r>
            <a:endParaRPr lang="en-US" sz="2400" i="0" dirty="0">
              <a:solidFill>
                <a:srgbClr val="FF0000"/>
              </a:solidFill>
              <a:latin typeface="Helvetica Neue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>
                <a:latin typeface="Times" charset="0"/>
              </a:rPr>
              <a:pPr algn="r">
                <a:buNone/>
              </a:pPr>
              <a:t>29</a:t>
            </a:fld>
            <a:endParaRPr lang="en-US" sz="1400" b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7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20638" y="0"/>
            <a:ext cx="9144000" cy="9906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3200" i="0" dirty="0">
                <a:solidFill>
                  <a:srgbClr val="33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NSTX-U </a:t>
            </a:r>
            <a:r>
              <a:rPr lang="en-US" sz="3200" i="0" dirty="0" smtClean="0">
                <a:solidFill>
                  <a:srgbClr val="336699"/>
                </a:solidFill>
                <a:latin typeface="Arial" charset="0"/>
                <a:ea typeface="ヒラギノ角ゴ Pro W3" charset="0"/>
                <a:cs typeface="ヒラギノ角ゴ Pro W3" charset="0"/>
              </a:rPr>
              <a:t>Facility Is Now Operational</a:t>
            </a:r>
            <a:endParaRPr lang="en-US" sz="3200" i="0" dirty="0">
              <a:solidFill>
                <a:srgbClr val="336699"/>
              </a:solidFill>
              <a:latin typeface="Arial" charset="0"/>
              <a:ea typeface="ヒラギノ角ゴ Pro W3" charset="0"/>
              <a:cs typeface="ヒラギノ角ゴ Pro W3" charset="0"/>
            </a:endParaRPr>
          </a:p>
          <a:p>
            <a:pPr algn="ctr" eaLnBrk="0" hangingPunct="0">
              <a:lnSpc>
                <a:spcPts val="3140"/>
              </a:lnSpc>
              <a:spcBef>
                <a:spcPct val="0"/>
              </a:spcBef>
              <a:buFontTx/>
              <a:buNone/>
            </a:pPr>
            <a:r>
              <a:rPr lang="en-US" sz="2800" i="0" dirty="0" smtClean="0">
                <a:solidFill>
                  <a:srgbClr val="FF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Upgrade Project Completed on Schedule and Cost</a:t>
            </a:r>
            <a:endParaRPr lang="en-US" sz="2400" i="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9144000" cy="5297474"/>
          </a:xfrm>
          <a:prstGeom prst="rect">
            <a:avLst/>
          </a:prstGeom>
        </p:spPr>
      </p:pic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6781800" y="4953000"/>
            <a:ext cx="1599937" cy="3397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033CC"/>
                </a:solidFill>
              </a:rPr>
              <a:t>HHFW System</a:t>
            </a:r>
          </a:p>
        </p:txBody>
      </p:sp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5486400" y="1828800"/>
            <a:ext cx="828538" cy="3397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033CC"/>
                </a:solidFill>
              </a:rPr>
              <a:t>1</a:t>
            </a:r>
            <a:r>
              <a:rPr lang="en-US" sz="1600" b="1" i="0" baseline="30000" dirty="0">
                <a:solidFill>
                  <a:srgbClr val="0033CC"/>
                </a:solidFill>
              </a:rPr>
              <a:t>st</a:t>
            </a:r>
            <a:r>
              <a:rPr lang="en-US" sz="1600" b="1" i="0" dirty="0">
                <a:solidFill>
                  <a:srgbClr val="0033CC"/>
                </a:solidFill>
              </a:rPr>
              <a:t> NBI</a:t>
            </a:r>
          </a:p>
        </p:txBody>
      </p:sp>
      <p:sp>
        <p:nvSpPr>
          <p:cNvPr id="12" name="TextBox 22"/>
          <p:cNvSpPr txBox="1">
            <a:spLocks noChangeArrowheads="1"/>
          </p:cNvSpPr>
          <p:nvPr/>
        </p:nvSpPr>
        <p:spPr bwMode="auto">
          <a:xfrm>
            <a:off x="3505200" y="1752600"/>
            <a:ext cx="872981" cy="3397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033CC"/>
                </a:solidFill>
              </a:rPr>
              <a:t>2</a:t>
            </a:r>
            <a:r>
              <a:rPr lang="en-US" sz="1600" b="1" i="0" baseline="30000" dirty="0">
                <a:solidFill>
                  <a:srgbClr val="0033CC"/>
                </a:solidFill>
              </a:rPr>
              <a:t>nd</a:t>
            </a:r>
            <a:r>
              <a:rPr lang="en-US" sz="1600" b="1" i="0" dirty="0">
                <a:solidFill>
                  <a:srgbClr val="0033CC"/>
                </a:solidFill>
              </a:rPr>
              <a:t> NBI</a:t>
            </a:r>
          </a:p>
        </p:txBody>
      </p:sp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4038600" y="5105400"/>
            <a:ext cx="1092020" cy="34131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1600" b="1" i="0" dirty="0">
                <a:solidFill>
                  <a:srgbClr val="0033CC"/>
                </a:solidFill>
              </a:rPr>
              <a:t>NSTX-U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>
                <a:latin typeface="Times" charset="0"/>
              </a:rPr>
              <a:pPr algn="r">
                <a:buNone/>
              </a:pPr>
              <a:t>3</a:t>
            </a:fld>
            <a:endParaRPr lang="en-US" sz="1400" b="0" dirty="0">
              <a:latin typeface="Time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8400" y="61722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183868"/>
            <a:ext cx="9144000" cy="369332"/>
          </a:xfrm>
          <a:prstGeom prst="rect">
            <a:avLst/>
          </a:prstGeom>
          <a:solidFill>
            <a:srgbClr val="A5FFF9"/>
          </a:solidFill>
          <a:ln>
            <a:solidFill>
              <a:srgbClr val="A5FFF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All six NBI sources are now operational, supporting high performance H-mode experiments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35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3240"/>
              </a:lnSpc>
              <a:spcBef>
                <a:spcPct val="0"/>
              </a:spcBef>
              <a:buFontTx/>
              <a:buNone/>
            </a:pPr>
            <a:r>
              <a:rPr lang="en-US" sz="3200" i="0" dirty="0" smtClean="0">
                <a:solidFill>
                  <a:srgbClr val="0000FF"/>
                </a:solidFill>
                <a:latin typeface="Helvetica Neue" charset="0"/>
              </a:rPr>
              <a:t>Back-Up slides</a:t>
            </a:r>
            <a:endParaRPr lang="en-US" sz="2000" i="0" dirty="0">
              <a:solidFill>
                <a:srgbClr val="FF0000"/>
              </a:solidFill>
              <a:latin typeface="Helvetica Neue" charset="0"/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>
                <a:latin typeface="Times" charset="0"/>
              </a:rPr>
              <a:pPr algn="r">
                <a:buNone/>
              </a:pPr>
              <a:t>30</a:t>
            </a:fld>
            <a:endParaRPr lang="en-US" sz="1400" b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50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3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buNone/>
              <a:defRPr/>
            </a:pPr>
            <a:r>
              <a:rPr lang="en-US" sz="2800" i="0" dirty="0" smtClean="0">
                <a:solidFill>
                  <a:srgbClr val="0000FF"/>
                </a:solidFill>
              </a:rPr>
              <a:t>Digital </a:t>
            </a:r>
            <a:r>
              <a:rPr lang="en-US" sz="2800" i="0" dirty="0">
                <a:solidFill>
                  <a:srgbClr val="0000FF"/>
                </a:solidFill>
              </a:rPr>
              <a:t>System Provides </a:t>
            </a:r>
            <a:r>
              <a:rPr lang="en-US" sz="2800" i="0" dirty="0" smtClean="0">
                <a:solidFill>
                  <a:srgbClr val="0000FF"/>
                </a:solidFill>
              </a:rPr>
              <a:t>Electromechanical </a:t>
            </a:r>
            <a:r>
              <a:rPr lang="en-US" sz="2800" i="0" dirty="0">
                <a:solidFill>
                  <a:srgbClr val="0000FF"/>
                </a:solidFill>
              </a:rPr>
              <a:t>Coil </a:t>
            </a:r>
            <a:r>
              <a:rPr lang="en-US" sz="2800" i="0" dirty="0" smtClean="0">
                <a:solidFill>
                  <a:srgbClr val="0000FF"/>
                </a:solidFill>
              </a:rPr>
              <a:t>Protection</a:t>
            </a:r>
          </a:p>
          <a:p>
            <a:pPr algn="ctr" eaLnBrk="0" hangingPunct="0">
              <a:buNone/>
              <a:defRPr/>
            </a:pPr>
            <a:r>
              <a:rPr lang="en-US" sz="2800" dirty="0" smtClean="0">
                <a:solidFill>
                  <a:srgbClr val="FF0000"/>
                </a:solidFill>
              </a:rPr>
              <a:t>DCPS supporting the research operation very nicely</a:t>
            </a:r>
            <a:endParaRPr lang="en-US" sz="2800" i="0" dirty="0">
              <a:solidFill>
                <a:srgbClr val="FF0000"/>
              </a:solidFill>
            </a:endParaRPr>
          </a:p>
        </p:txBody>
      </p:sp>
      <p:sp>
        <p:nvSpPr>
          <p:cNvPr id="24578" name="Content Placeholder 5"/>
          <p:cNvSpPr>
            <a:spLocks noGrp="1"/>
          </p:cNvSpPr>
          <p:nvPr>
            <p:ph idx="1"/>
          </p:nvPr>
        </p:nvSpPr>
        <p:spPr>
          <a:xfrm>
            <a:off x="5334000" y="1219200"/>
            <a:ext cx="3683000" cy="521970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  <a:defRPr/>
            </a:pPr>
            <a:r>
              <a:rPr lang="en-US" sz="2000" b="1" dirty="0">
                <a:latin typeface="Arial" charset="0"/>
              </a:rPr>
              <a:t>Protects the NSTX-U coils and mechanical structure against electromagnetic loads</a:t>
            </a: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sz="2000" b="1" dirty="0">
                <a:latin typeface="Arial" charset="0"/>
              </a:rPr>
              <a:t>Computes forces and stresses in </a:t>
            </a:r>
            <a:r>
              <a:rPr lang="en-US" sz="2000" b="1" dirty="0" err="1">
                <a:latin typeface="Arial" charset="0"/>
              </a:rPr>
              <a:t>realtime</a:t>
            </a:r>
            <a:r>
              <a:rPr lang="en-US" sz="2000" b="1" dirty="0">
                <a:latin typeface="Arial" charset="0"/>
              </a:rPr>
              <a:t> based on reduced models of the full mechanical structure</a:t>
            </a: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sz="2000" b="1" dirty="0">
                <a:latin typeface="Arial" charset="0"/>
              </a:rPr>
              <a:t>Redundant systems</a:t>
            </a:r>
          </a:p>
          <a:p>
            <a:pPr marL="0" indent="0">
              <a:spcAft>
                <a:spcPts val="1200"/>
              </a:spcAft>
              <a:buNone/>
              <a:defRPr/>
            </a:pPr>
            <a:r>
              <a:rPr lang="en-US" sz="2000" b="1" dirty="0">
                <a:latin typeface="Arial" charset="0"/>
              </a:rPr>
              <a:t>Full commissioning </a:t>
            </a:r>
            <a:r>
              <a:rPr lang="en-US" sz="2000" b="1" dirty="0" smtClean="0">
                <a:latin typeface="Arial" charset="0"/>
              </a:rPr>
              <a:t>of the system went very well; DCPS is now routinely supporting operations.</a:t>
            </a:r>
          </a:p>
          <a:p>
            <a:pPr marL="0" indent="0">
              <a:spcAft>
                <a:spcPts val="1200"/>
              </a:spcAft>
              <a:buNone/>
              <a:defRPr/>
            </a:pPr>
            <a:endParaRPr lang="en-US" sz="1800" b="1" dirty="0">
              <a:latin typeface="Arial" charset="0"/>
            </a:endParaRPr>
          </a:p>
        </p:txBody>
      </p:sp>
      <p:pic>
        <p:nvPicPr>
          <p:cNvPr id="22532" name="Picture 2" descr="NSTX-U_cutaway_low_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987425"/>
            <a:ext cx="13716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505200" y="1397000"/>
            <a:ext cx="1295400" cy="609600"/>
          </a:xfrm>
          <a:prstGeom prst="rect">
            <a:avLst/>
          </a:prstGeom>
          <a:solidFill>
            <a:srgbClr val="0000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algn="ctr">
              <a:spcBef>
                <a:spcPct val="20000"/>
              </a:spcBef>
              <a:buNone/>
              <a:defRPr/>
            </a:pPr>
            <a:r>
              <a:rPr lang="en-US" sz="1200" i="0" dirty="0">
                <a:solidFill>
                  <a:schemeClr val="bg1"/>
                </a:solidFill>
                <a:latin typeface="Helvetica" pitchFamily="-128" charset="0"/>
                <a:cs typeface="Arial" charset="0"/>
              </a:rPr>
              <a:t>Coil and Plasma Current Measurements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2286000" y="3124200"/>
            <a:ext cx="1295400" cy="381000"/>
          </a:xfrm>
          <a:prstGeom prst="rect">
            <a:avLst/>
          </a:prstGeom>
          <a:solidFill>
            <a:srgbClr val="0000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algn="ctr">
              <a:spcBef>
                <a:spcPct val="20000"/>
              </a:spcBef>
              <a:buNone/>
              <a:defRPr/>
            </a:pPr>
            <a:r>
              <a:rPr lang="en-US" sz="1200" i="0" dirty="0">
                <a:solidFill>
                  <a:schemeClr val="bg1"/>
                </a:solidFill>
                <a:latin typeface="Helvetica" pitchFamily="-128" charset="0"/>
                <a:cs typeface="Arial" charset="0"/>
              </a:rPr>
              <a:t>Realtime Acquisition #1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886200" y="3124200"/>
            <a:ext cx="1295400" cy="381000"/>
          </a:xfrm>
          <a:prstGeom prst="rect">
            <a:avLst/>
          </a:prstGeom>
          <a:solidFill>
            <a:srgbClr val="0000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algn="ctr">
              <a:spcBef>
                <a:spcPct val="20000"/>
              </a:spcBef>
              <a:buNone/>
              <a:defRPr/>
            </a:pPr>
            <a:r>
              <a:rPr lang="en-US" sz="1200" i="0" dirty="0">
                <a:solidFill>
                  <a:schemeClr val="bg1"/>
                </a:solidFill>
                <a:latin typeface="Helvetica" pitchFamily="-128" charset="0"/>
                <a:cs typeface="Arial" charset="0"/>
              </a:rPr>
              <a:t>Realtime Acquisition #2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2286000" y="3886200"/>
            <a:ext cx="1295400" cy="838200"/>
          </a:xfrm>
          <a:prstGeom prst="rect">
            <a:avLst/>
          </a:prstGeom>
          <a:solidFill>
            <a:srgbClr val="0000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algn="ctr">
              <a:spcBef>
                <a:spcPct val="20000"/>
              </a:spcBef>
              <a:buNone/>
              <a:defRPr/>
            </a:pPr>
            <a:r>
              <a:rPr lang="en-US" sz="1200" i="0" dirty="0">
                <a:solidFill>
                  <a:schemeClr val="bg1"/>
                </a:solidFill>
                <a:latin typeface="Helvetica" pitchFamily="-128" charset="0"/>
                <a:cs typeface="Arial" charset="0"/>
              </a:rPr>
              <a:t>Stand Alone Digital Coil Protection Computer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886200" y="3886200"/>
            <a:ext cx="1295400" cy="838200"/>
          </a:xfrm>
          <a:prstGeom prst="rect">
            <a:avLst/>
          </a:prstGeom>
          <a:solidFill>
            <a:srgbClr val="0000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algn="ctr">
              <a:spcBef>
                <a:spcPct val="20000"/>
              </a:spcBef>
              <a:buNone/>
              <a:defRPr/>
            </a:pPr>
            <a:r>
              <a:rPr lang="en-US" sz="1200" i="0" dirty="0">
                <a:solidFill>
                  <a:schemeClr val="bg1"/>
                </a:solidFill>
                <a:latin typeface="Helvetica" pitchFamily="-128" charset="0"/>
                <a:cs typeface="Arial" charset="0"/>
              </a:rPr>
              <a:t>Digital Coil Protection &amp; Plasma Control Computer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609600" y="4191000"/>
            <a:ext cx="1295400" cy="381000"/>
          </a:xfrm>
          <a:prstGeom prst="rect">
            <a:avLst/>
          </a:prstGeom>
          <a:solidFill>
            <a:srgbClr val="0000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algn="ctr">
              <a:spcBef>
                <a:spcPct val="20000"/>
              </a:spcBef>
              <a:buNone/>
              <a:defRPr/>
            </a:pPr>
            <a:r>
              <a:rPr lang="en-US" sz="1200" i="0" dirty="0">
                <a:solidFill>
                  <a:schemeClr val="bg1"/>
                </a:solidFill>
                <a:latin typeface="Helvetica" pitchFamily="-128" charset="0"/>
                <a:cs typeface="Arial" charset="0"/>
              </a:rPr>
              <a:t>Level-1 Fault Interface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152400" y="1447800"/>
            <a:ext cx="1295400" cy="609600"/>
          </a:xfrm>
          <a:prstGeom prst="rect">
            <a:avLst/>
          </a:prstGeom>
          <a:solidFill>
            <a:srgbClr val="0000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algn="ctr">
              <a:spcBef>
                <a:spcPct val="20000"/>
              </a:spcBef>
              <a:buNone/>
              <a:defRPr/>
            </a:pPr>
            <a:r>
              <a:rPr lang="en-US" sz="1200" i="0" dirty="0">
                <a:solidFill>
                  <a:schemeClr val="bg1"/>
                </a:solidFill>
                <a:latin typeface="Helvetica" pitchFamily="-128" charset="0"/>
                <a:cs typeface="Arial" charset="0"/>
              </a:rPr>
              <a:t>Power Supply Suppress and Bypass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152400" y="5181600"/>
            <a:ext cx="1295400" cy="609600"/>
          </a:xfrm>
          <a:prstGeom prst="rect">
            <a:avLst/>
          </a:prstGeom>
          <a:solidFill>
            <a:srgbClr val="0000FF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0" tIns="0" rIns="0" bIns="0"/>
          <a:lstStyle/>
          <a:p>
            <a:pPr algn="ctr">
              <a:spcBef>
                <a:spcPct val="20000"/>
              </a:spcBef>
              <a:buNone/>
              <a:defRPr/>
            </a:pPr>
            <a:r>
              <a:rPr lang="en-US" sz="1200" i="0" dirty="0">
                <a:solidFill>
                  <a:schemeClr val="bg1"/>
                </a:solidFill>
                <a:latin typeface="Helvetica" pitchFamily="-128" charset="0"/>
                <a:cs typeface="Arial" charset="0"/>
              </a:rPr>
              <a:t>Rectifier Hardware Controls</a:t>
            </a:r>
          </a:p>
        </p:txBody>
      </p:sp>
      <p:cxnSp>
        <p:nvCxnSpPr>
          <p:cNvPr id="22541" name="Straight Arrow Connector 6"/>
          <p:cNvCxnSpPr>
            <a:cxnSpLocks noChangeShapeType="1"/>
          </p:cNvCxnSpPr>
          <p:nvPr/>
        </p:nvCxnSpPr>
        <p:spPr bwMode="auto">
          <a:xfrm flipV="1">
            <a:off x="3124200" y="1701800"/>
            <a:ext cx="304800" cy="4763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2" name="Straight Arrow Connector 18"/>
          <p:cNvCxnSpPr>
            <a:cxnSpLocks noChangeShapeType="1"/>
          </p:cNvCxnSpPr>
          <p:nvPr/>
        </p:nvCxnSpPr>
        <p:spPr bwMode="auto">
          <a:xfrm>
            <a:off x="4191000" y="2057400"/>
            <a:ext cx="0" cy="53340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3" name="Straight Arrow Connector 20"/>
          <p:cNvCxnSpPr>
            <a:cxnSpLocks noChangeShapeType="1"/>
          </p:cNvCxnSpPr>
          <p:nvPr/>
        </p:nvCxnSpPr>
        <p:spPr bwMode="auto">
          <a:xfrm>
            <a:off x="4191000" y="2590800"/>
            <a:ext cx="304800" cy="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4" name="Straight Arrow Connector 23"/>
          <p:cNvCxnSpPr>
            <a:cxnSpLocks noChangeShapeType="1"/>
          </p:cNvCxnSpPr>
          <p:nvPr/>
        </p:nvCxnSpPr>
        <p:spPr bwMode="auto">
          <a:xfrm flipH="1">
            <a:off x="2819400" y="2590800"/>
            <a:ext cx="1371600" cy="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5" name="Straight Arrow Connector 26"/>
          <p:cNvCxnSpPr>
            <a:cxnSpLocks noChangeShapeType="1"/>
          </p:cNvCxnSpPr>
          <p:nvPr/>
        </p:nvCxnSpPr>
        <p:spPr bwMode="auto">
          <a:xfrm>
            <a:off x="2819400" y="2590800"/>
            <a:ext cx="0" cy="45720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6" name="Straight Arrow Connector 29"/>
          <p:cNvCxnSpPr>
            <a:cxnSpLocks noChangeShapeType="1"/>
          </p:cNvCxnSpPr>
          <p:nvPr/>
        </p:nvCxnSpPr>
        <p:spPr bwMode="auto">
          <a:xfrm>
            <a:off x="4495800" y="2590800"/>
            <a:ext cx="0" cy="45720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7" name="Straight Arrow Connector 30"/>
          <p:cNvCxnSpPr>
            <a:cxnSpLocks noChangeShapeType="1"/>
          </p:cNvCxnSpPr>
          <p:nvPr/>
        </p:nvCxnSpPr>
        <p:spPr bwMode="auto">
          <a:xfrm>
            <a:off x="4495800" y="3581400"/>
            <a:ext cx="0" cy="22860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8" name="Straight Arrow Connector 32"/>
          <p:cNvCxnSpPr>
            <a:cxnSpLocks noChangeShapeType="1"/>
          </p:cNvCxnSpPr>
          <p:nvPr/>
        </p:nvCxnSpPr>
        <p:spPr bwMode="auto">
          <a:xfrm>
            <a:off x="2819400" y="3581400"/>
            <a:ext cx="0" cy="22860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9" name="Straight Arrow Connector 33"/>
          <p:cNvCxnSpPr>
            <a:cxnSpLocks noChangeShapeType="1"/>
          </p:cNvCxnSpPr>
          <p:nvPr/>
        </p:nvCxnSpPr>
        <p:spPr bwMode="auto">
          <a:xfrm flipH="1">
            <a:off x="1981200" y="4419600"/>
            <a:ext cx="228600" cy="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50" name="Straight Arrow Connector 35"/>
          <p:cNvCxnSpPr>
            <a:cxnSpLocks noChangeShapeType="1"/>
          </p:cNvCxnSpPr>
          <p:nvPr/>
        </p:nvCxnSpPr>
        <p:spPr bwMode="auto">
          <a:xfrm flipH="1">
            <a:off x="1524000" y="5486400"/>
            <a:ext cx="2971800" cy="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51" name="Straight Arrow Connector 37"/>
          <p:cNvCxnSpPr>
            <a:cxnSpLocks noChangeShapeType="1"/>
          </p:cNvCxnSpPr>
          <p:nvPr/>
        </p:nvCxnSpPr>
        <p:spPr bwMode="auto">
          <a:xfrm>
            <a:off x="4495800" y="4876800"/>
            <a:ext cx="0" cy="60960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52" name="Straight Arrow Connector 39"/>
          <p:cNvCxnSpPr>
            <a:cxnSpLocks noChangeShapeType="1"/>
          </p:cNvCxnSpPr>
          <p:nvPr/>
        </p:nvCxnSpPr>
        <p:spPr bwMode="auto">
          <a:xfrm flipV="1">
            <a:off x="990600" y="2133600"/>
            <a:ext cx="0" cy="198120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53" name="Straight Arrow Connector 43"/>
          <p:cNvCxnSpPr>
            <a:cxnSpLocks noChangeShapeType="1"/>
          </p:cNvCxnSpPr>
          <p:nvPr/>
        </p:nvCxnSpPr>
        <p:spPr bwMode="auto">
          <a:xfrm flipV="1">
            <a:off x="381000" y="2133600"/>
            <a:ext cx="0" cy="297180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54" name="Straight Arrow Connector 45"/>
          <p:cNvCxnSpPr>
            <a:cxnSpLocks noChangeShapeType="1"/>
          </p:cNvCxnSpPr>
          <p:nvPr/>
        </p:nvCxnSpPr>
        <p:spPr bwMode="auto">
          <a:xfrm>
            <a:off x="1524000" y="1752600"/>
            <a:ext cx="457200" cy="0"/>
          </a:xfrm>
          <a:prstGeom prst="straightConnector1">
            <a:avLst/>
          </a:prstGeom>
          <a:noFill/>
          <a:ln w="158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515100"/>
            <a:ext cx="1905000" cy="457200"/>
          </a:xfrm>
          <a:prstGeom prst="rect">
            <a:avLst/>
          </a:prstGeo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>
                <a:latin typeface="Times" charset="0"/>
              </a:rPr>
              <a:pPr algn="r">
                <a:buNone/>
              </a:pPr>
              <a:t>31</a:t>
            </a:fld>
            <a:endParaRPr lang="en-US" sz="1400" b="0" dirty="0">
              <a:latin typeface="Time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0" y="6019800"/>
            <a:ext cx="629872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Discussions on going with ITER for collaboration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115235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219200"/>
            <a:ext cx="8915400" cy="4572000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TF Water Fitting Repair – Cracked brass fitting </a:t>
            </a:r>
            <a:r>
              <a:rPr lang="en-US" dirty="0" smtClean="0"/>
              <a:t>–two out of 72 fittings -  </a:t>
            </a:r>
            <a:r>
              <a:rPr lang="en-US" dirty="0"/>
              <a:t>traced to possible stress during tightening.   Made adjustment to procedure to minimize stress</a:t>
            </a:r>
            <a:r>
              <a:rPr lang="en-US" dirty="0" smtClean="0"/>
              <a:t>.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/>
              <a:t>Gas Injection System -  Traced to a pressure gauge in the high field side gas injection system – broke down due to </a:t>
            </a:r>
            <a:r>
              <a:rPr lang="en-US" dirty="0" smtClean="0"/>
              <a:t>changing </a:t>
            </a:r>
            <a:r>
              <a:rPr lang="en-US" dirty="0"/>
              <a:t>gas line pressure  - “</a:t>
            </a:r>
            <a:r>
              <a:rPr lang="en-US" dirty="0" err="1"/>
              <a:t>Paschen</a:t>
            </a:r>
            <a:r>
              <a:rPr lang="en-US" dirty="0"/>
              <a:t>” curve.  Moved the pressure gauge to the high pressure side</a:t>
            </a:r>
            <a:r>
              <a:rPr lang="en-US" dirty="0" smtClean="0"/>
              <a:t>.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/>
              <a:t>Water </a:t>
            </a:r>
            <a:r>
              <a:rPr lang="en-US" dirty="0" smtClean="0"/>
              <a:t>leaks </a:t>
            </a:r>
            <a:r>
              <a:rPr lang="en-US" dirty="0"/>
              <a:t>in </a:t>
            </a:r>
            <a:r>
              <a:rPr lang="en-US" dirty="0" smtClean="0"/>
              <a:t>power </a:t>
            </a:r>
            <a:r>
              <a:rPr lang="en-US" dirty="0"/>
              <a:t>s</a:t>
            </a:r>
            <a:r>
              <a:rPr lang="en-US" dirty="0" smtClean="0"/>
              <a:t>upply </a:t>
            </a:r>
            <a:r>
              <a:rPr lang="en-US" dirty="0"/>
              <a:t>r</a:t>
            </a:r>
            <a:r>
              <a:rPr lang="en-US" dirty="0" smtClean="0"/>
              <a:t>oom </a:t>
            </a:r>
            <a:r>
              <a:rPr lang="en-US" dirty="0"/>
              <a:t>– changed hoses and </a:t>
            </a:r>
            <a:r>
              <a:rPr lang="en-US" dirty="0" smtClean="0"/>
              <a:t>components – this one could occur in the future because of the vast number of hoses and components.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/>
              <a:t>Protection system related – DCPS and other protection systems – adjusted the protection systems after confirming safe operation</a:t>
            </a:r>
            <a:r>
              <a:rPr lang="en-US" dirty="0" smtClean="0"/>
              <a:t>.</a:t>
            </a:r>
            <a:endParaRPr lang="en-US" dirty="0"/>
          </a:p>
          <a:p>
            <a:pPr>
              <a:spcAft>
                <a:spcPts val="1200"/>
              </a:spcAft>
            </a:pPr>
            <a:r>
              <a:rPr lang="en-US" dirty="0"/>
              <a:t>Water leak in flow meter – broken plastic side wall - replaced all the meters of similar age (~ 16 years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NSTX-U Operations Encountered # of Issues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FF0000"/>
                </a:solidFill>
              </a:rPr>
              <a:t>All the issues were resolved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5715000"/>
            <a:ext cx="8870638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 significant loss of operations time due to motor generator nor NBI</a:t>
            </a:r>
            <a:endParaRPr lang="en-US" sz="240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7239000" y="6515100"/>
            <a:ext cx="1905000" cy="457200"/>
          </a:xfrm>
          <a:prstGeom prst="rect">
            <a:avLst/>
          </a:prstGeom>
          <a:noFill/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8AFD17-9088-4C77-B107-6A6359279C2A}" type="slidenum">
              <a:rPr lang="en-US" sz="1400" smtClean="0">
                <a:latin typeface="Times" charset="0"/>
              </a:rPr>
              <a:pPr algn="r"/>
              <a:t>32</a:t>
            </a:fld>
            <a:endParaRPr lang="en-US" sz="14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771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2"/>
          <p:cNvSpPr>
            <a:spLocks noGrp="1"/>
          </p:cNvSpPr>
          <p:nvPr>
            <p:ph idx="1"/>
          </p:nvPr>
        </p:nvSpPr>
        <p:spPr>
          <a:xfrm>
            <a:off x="101600" y="984886"/>
            <a:ext cx="9042400" cy="5405753"/>
          </a:xfrm>
        </p:spPr>
        <p:txBody>
          <a:bodyPr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1600" b="1" dirty="0" smtClean="0">
                <a:latin typeface="Arial" charset="0"/>
                <a:ea typeface="ＭＳ Ｐゴシック" charset="0"/>
                <a:cs typeface="ＭＳ Ｐゴシック" charset="0"/>
              </a:rPr>
              <a:t>Both Neutral Beams are still at </a:t>
            </a:r>
            <a:r>
              <a:rPr lang="en-US" sz="1600" b="1" dirty="0" err="1" smtClean="0">
                <a:latin typeface="Arial" charset="0"/>
                <a:ea typeface="ＭＳ Ｐゴシック" charset="0"/>
                <a:cs typeface="ＭＳ Ｐゴシック" charset="0"/>
              </a:rPr>
              <a:t>LHe</a:t>
            </a:r>
            <a:r>
              <a:rPr lang="en-US" sz="1600" b="1" dirty="0" smtClean="0">
                <a:latin typeface="Arial" charset="0"/>
                <a:ea typeface="ＭＳ Ｐゴシック" charset="0"/>
                <a:cs typeface="ＭＳ Ｐゴシック" charset="0"/>
              </a:rPr>
              <a:t> temperatures. Routine panel </a:t>
            </a:r>
            <a:r>
              <a:rPr lang="en-US" sz="1600" b="1" dirty="0" err="1" smtClean="0">
                <a:latin typeface="Arial" charset="0"/>
                <a:ea typeface="ＭＳ Ｐゴシック" charset="0"/>
                <a:cs typeface="ＭＳ Ｐゴシック" charset="0"/>
              </a:rPr>
              <a:t>regens</a:t>
            </a:r>
            <a:r>
              <a:rPr lang="en-US" sz="1600" b="1" dirty="0" smtClean="0">
                <a:latin typeface="Arial" charset="0"/>
                <a:ea typeface="ＭＳ Ｐゴシック" charset="0"/>
                <a:cs typeface="ＭＳ Ｐゴシック" charset="0"/>
              </a:rPr>
              <a:t>. Cold box </a:t>
            </a:r>
            <a:r>
              <a:rPr lang="en-US" sz="1600" b="1" dirty="0" err="1" smtClean="0">
                <a:latin typeface="Arial" charset="0"/>
                <a:ea typeface="ＭＳ Ｐゴシック" charset="0"/>
                <a:cs typeface="ＭＳ Ｐゴシック" charset="0"/>
              </a:rPr>
              <a:t>regen</a:t>
            </a:r>
            <a:r>
              <a:rPr lang="en-US" sz="1600" b="1" dirty="0" smtClean="0">
                <a:latin typeface="Arial" charset="0"/>
                <a:ea typeface="ＭＳ Ｐゴシック" charset="0"/>
                <a:cs typeface="ＭＳ Ｐゴシック" charset="0"/>
              </a:rPr>
              <a:t> this maintenance period after 15 months operation. NBI supporting experiments daily.</a:t>
            </a:r>
          </a:p>
          <a:p>
            <a:pPr>
              <a:lnSpc>
                <a:spcPct val="110000"/>
              </a:lnSpc>
            </a:pPr>
            <a:r>
              <a:rPr lang="en-US" sz="1600" b="1" dirty="0" smtClean="0">
                <a:latin typeface="Arial" charset="0"/>
                <a:ea typeface="ＭＳ Ｐゴシック" charset="0"/>
                <a:cs typeface="ＭＳ Ｐゴシック" charset="0"/>
              </a:rPr>
              <a:t>Neutral Beam #2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N2A Source has operated to 86 kV. 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N2B Source </a:t>
            </a:r>
            <a:r>
              <a:rPr lang="en-US" sz="1600" b="1" dirty="0">
                <a:solidFill>
                  <a:srgbClr val="0000FF"/>
                </a:solidFill>
              </a:rPr>
              <a:t>has operated</a:t>
            </a:r>
            <a:r>
              <a:rPr lang="en-US" sz="1600" b="1" dirty="0" smtClean="0">
                <a:solidFill>
                  <a:srgbClr val="0000FF"/>
                </a:solidFill>
              </a:rPr>
              <a:t> to 80 </a:t>
            </a:r>
            <a:r>
              <a:rPr lang="en-US" sz="1600" b="1" dirty="0">
                <a:solidFill>
                  <a:srgbClr val="0000FF"/>
                </a:solidFill>
              </a:rPr>
              <a:t>kV.</a:t>
            </a:r>
            <a:r>
              <a:rPr lang="en-US" sz="1600" b="1" dirty="0" smtClean="0">
                <a:solidFill>
                  <a:srgbClr val="0000FF"/>
                </a:solidFill>
              </a:rPr>
              <a:t> </a:t>
            </a:r>
          </a:p>
          <a:p>
            <a:pPr lvl="2">
              <a:lnSpc>
                <a:spcPct val="110000"/>
              </a:lnSpc>
              <a:spcAft>
                <a:spcPts val="60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High </a:t>
            </a:r>
            <a:r>
              <a:rPr lang="en-US" sz="1600" b="1" dirty="0">
                <a:solidFill>
                  <a:srgbClr val="0000FF"/>
                </a:solidFill>
              </a:rPr>
              <a:t>voltage</a:t>
            </a:r>
            <a:r>
              <a:rPr lang="en-US" sz="1600" b="1" dirty="0" smtClean="0">
                <a:solidFill>
                  <a:srgbClr val="0000FF"/>
                </a:solidFill>
              </a:rPr>
              <a:t> crowbars under investigation this maintenance period.</a:t>
            </a:r>
            <a:endParaRPr lang="en-US" sz="1600" b="1" dirty="0">
              <a:solidFill>
                <a:srgbClr val="0000FF"/>
              </a:solidFill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N2C Source has operated 80 kV.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b="1" dirty="0" smtClean="0">
                <a:latin typeface="Arial" charset="0"/>
                <a:ea typeface="ＭＳ Ｐゴシック" charset="0"/>
                <a:cs typeface="ＭＳ Ｐゴシック" charset="0"/>
              </a:rPr>
              <a:t>Neutral Beam #1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N1A </a:t>
            </a:r>
            <a:r>
              <a:rPr lang="en-US" sz="1600" b="1" dirty="0">
                <a:solidFill>
                  <a:srgbClr val="0000FF"/>
                </a:solidFill>
              </a:rPr>
              <a:t>Source </a:t>
            </a:r>
            <a:r>
              <a:rPr lang="en-US" sz="1600" b="1" dirty="0" smtClean="0">
                <a:solidFill>
                  <a:srgbClr val="0000FF"/>
                </a:solidFill>
              </a:rPr>
              <a:t>has operated up to 76 </a:t>
            </a:r>
            <a:r>
              <a:rPr lang="en-US" sz="1600" b="1" dirty="0">
                <a:solidFill>
                  <a:srgbClr val="0000FF"/>
                </a:solidFill>
              </a:rPr>
              <a:t>kV</a:t>
            </a:r>
            <a:r>
              <a:rPr lang="en-US" sz="1600" b="1" dirty="0" smtClean="0">
                <a:solidFill>
                  <a:srgbClr val="0000FF"/>
                </a:solidFill>
              </a:rPr>
              <a:t>. </a:t>
            </a:r>
            <a:endParaRPr lang="en-US" sz="1600" b="1" dirty="0">
              <a:solidFill>
                <a:srgbClr val="0000FF"/>
              </a:solidFill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N1B </a:t>
            </a:r>
            <a:r>
              <a:rPr lang="en-US" sz="1600" b="1" dirty="0">
                <a:solidFill>
                  <a:srgbClr val="0000FF"/>
                </a:solidFill>
              </a:rPr>
              <a:t>Source </a:t>
            </a:r>
            <a:r>
              <a:rPr lang="en-US" sz="1600" b="1" dirty="0" smtClean="0">
                <a:solidFill>
                  <a:srgbClr val="0000FF"/>
                </a:solidFill>
              </a:rPr>
              <a:t>has </a:t>
            </a:r>
            <a:r>
              <a:rPr lang="en-US" sz="1600" b="1" dirty="0">
                <a:solidFill>
                  <a:srgbClr val="0000FF"/>
                </a:solidFill>
              </a:rPr>
              <a:t>operated</a:t>
            </a:r>
            <a:r>
              <a:rPr lang="en-US" sz="1600" b="1" dirty="0" smtClean="0">
                <a:solidFill>
                  <a:srgbClr val="0000FF"/>
                </a:solidFill>
              </a:rPr>
              <a:t> up </a:t>
            </a:r>
            <a:r>
              <a:rPr lang="en-US" sz="1600" b="1" dirty="0">
                <a:solidFill>
                  <a:srgbClr val="0000FF"/>
                </a:solidFill>
              </a:rPr>
              <a:t>to</a:t>
            </a:r>
            <a:r>
              <a:rPr lang="en-US" sz="1600" b="1" dirty="0" smtClean="0">
                <a:solidFill>
                  <a:srgbClr val="0000FF"/>
                </a:solidFill>
              </a:rPr>
              <a:t> 70 kV 1 MW.</a:t>
            </a:r>
            <a:endParaRPr lang="en-US" sz="1600" b="1" dirty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0000FF"/>
                </a:solidFill>
              </a:rPr>
              <a:t>N1C Source had operated</a:t>
            </a:r>
            <a:r>
              <a:rPr lang="en-US" sz="1600" b="1" dirty="0" smtClean="0">
                <a:solidFill>
                  <a:srgbClr val="0000FF"/>
                </a:solidFill>
              </a:rPr>
              <a:t> up </a:t>
            </a:r>
            <a:r>
              <a:rPr lang="en-US" sz="1600" b="1" dirty="0">
                <a:solidFill>
                  <a:srgbClr val="0000FF"/>
                </a:solidFill>
              </a:rPr>
              <a:t>to</a:t>
            </a:r>
            <a:r>
              <a:rPr lang="en-US" sz="1600" b="1" dirty="0" smtClean="0">
                <a:solidFill>
                  <a:srgbClr val="0000FF"/>
                </a:solidFill>
              </a:rPr>
              <a:t> 90 kV 2 MW.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endParaRPr lang="en-US" sz="1600" b="1" dirty="0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600" b="1" dirty="0" smtClean="0">
                <a:latin typeface="Arial" charset="0"/>
                <a:ea typeface="ＭＳ Ｐゴシック" charset="0"/>
                <a:cs typeface="ＭＳ Ｐゴシック" charset="0"/>
              </a:rPr>
              <a:t>HHFW Systems – Recovery Corrective Action Plan (CAP) activities to resume operations: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HHFW #1-4 Recovery CAP completed. Awaiting AC Power to start conditioning.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1600" b="1" dirty="0" smtClean="0">
                <a:solidFill>
                  <a:srgbClr val="0000FF"/>
                </a:solidFill>
              </a:rPr>
              <a:t>HHFW #5-6 testing done &amp; CAP nearly completed. Awaiting AC Power to condition.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  <a:spcAft>
                <a:spcPts val="600"/>
              </a:spcAft>
              <a:buNone/>
              <a:defRPr/>
            </a:pPr>
            <a:endParaRPr lang="en-US" sz="1600" b="1" dirty="0" smtClean="0">
              <a:solidFill>
                <a:srgbClr val="0000FF"/>
              </a:solidFill>
              <a:cs typeface="ＭＳ Ｐゴシック" charset="0"/>
            </a:endParaRPr>
          </a:p>
          <a:p>
            <a:pPr>
              <a:lnSpc>
                <a:spcPct val="110000"/>
              </a:lnSpc>
              <a:spcAft>
                <a:spcPts val="600"/>
              </a:spcAft>
              <a:buNone/>
              <a:defRPr/>
            </a:pPr>
            <a:endParaRPr lang="en-US" sz="1600" b="1" dirty="0" smtClean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Rectangle 43"/>
          <p:cNvSpPr>
            <a:spLocks noChangeArrowheads="1"/>
          </p:cNvSpPr>
          <p:nvPr/>
        </p:nvSpPr>
        <p:spPr bwMode="auto">
          <a:xfrm>
            <a:off x="0" y="345440"/>
            <a:ext cx="9144000" cy="56896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2600"/>
              </a:lnSpc>
              <a:spcBef>
                <a:spcPct val="0"/>
              </a:spcBef>
              <a:buFontTx/>
              <a:buNone/>
            </a:pPr>
            <a:r>
              <a:rPr lang="en-US" sz="4000" i="0" dirty="0" smtClean="0">
                <a:solidFill>
                  <a:srgbClr val="0000FF"/>
                </a:solidFill>
              </a:rPr>
              <a:t>Heating System Operations</a:t>
            </a:r>
            <a:endParaRPr lang="en-US" sz="2800" i="0" dirty="0" smtClean="0">
              <a:solidFill>
                <a:srgbClr val="0000FF"/>
              </a:solidFill>
              <a:latin typeface="Helvetica Neue" charset="0"/>
            </a:endParaRP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8AFD17-9088-4C77-B107-6A6359279C2A}" type="slidenum">
              <a:rPr lang="en-US" sz="1400" smtClean="0">
                <a:latin typeface="Times" charset="0"/>
              </a:rPr>
              <a:pPr algn="r"/>
              <a:t>33</a:t>
            </a:fld>
            <a:endParaRPr lang="en-US" sz="14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Arial" charset="0"/>
              </a:rPr>
              <a:t>Excellent Progress </a:t>
            </a:r>
            <a:r>
              <a:rPr lang="en-US" sz="3600" dirty="0">
                <a:solidFill>
                  <a:srgbClr val="0000FF"/>
                </a:solidFill>
                <a:latin typeface="Arial" charset="0"/>
              </a:rPr>
              <a:t>on Magnetic Diagnostics</a:t>
            </a:r>
          </a:p>
        </p:txBody>
      </p:sp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991600" cy="5410200"/>
          </a:xfrm>
        </p:spPr>
        <p:txBody>
          <a:bodyPr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 smtClean="0">
                <a:latin typeface="Arial" charset="0"/>
              </a:rPr>
              <a:t>Plasma </a:t>
            </a:r>
            <a:r>
              <a:rPr lang="en-US" sz="2400" b="1" dirty="0">
                <a:latin typeface="Arial" charset="0"/>
              </a:rPr>
              <a:t>current, loop voltage, </a:t>
            </a:r>
            <a:r>
              <a:rPr lang="en-US" sz="2400" b="1" dirty="0" err="1">
                <a:latin typeface="Arial" charset="0"/>
              </a:rPr>
              <a:t>poloidal</a:t>
            </a:r>
            <a:r>
              <a:rPr lang="en-US" sz="2400" b="1" dirty="0">
                <a:latin typeface="Arial" charset="0"/>
              </a:rPr>
              <a:t> flux and field measurements in good </a:t>
            </a:r>
            <a:r>
              <a:rPr lang="en-US" sz="2400" b="1" dirty="0" smtClean="0">
                <a:latin typeface="Arial" charset="0"/>
              </a:rPr>
              <a:t>shape supporting EFIT.</a:t>
            </a:r>
            <a:endParaRPr lang="en-US" sz="2400" b="1" dirty="0">
              <a:latin typeface="Arial" charset="0"/>
            </a:endParaRPr>
          </a:p>
          <a:p>
            <a:pPr lvl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All integrators recalibrated </a:t>
            </a:r>
            <a:endParaRPr lang="en-US" sz="1800" b="1" dirty="0" smtClean="0">
              <a:solidFill>
                <a:srgbClr val="0000FF"/>
              </a:solidFill>
              <a:latin typeface="Arial" charset="0"/>
            </a:endParaRPr>
          </a:p>
          <a:p>
            <a:pPr lvl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 smtClean="0">
                <a:solidFill>
                  <a:srgbClr val="0000FF"/>
                </a:solidFill>
                <a:latin typeface="Arial" charset="0"/>
              </a:rPr>
              <a:t>Rogowski</a:t>
            </a: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coils fully calibrated, and pickup compensations </a:t>
            </a: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established</a:t>
            </a:r>
            <a:endParaRPr lang="en-US" sz="1800" b="1" dirty="0">
              <a:solidFill>
                <a:srgbClr val="0000FF"/>
              </a:solidFill>
              <a:latin typeface="Arial" charset="0"/>
            </a:endParaRPr>
          </a:p>
          <a:p>
            <a:pPr lvl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All </a:t>
            </a:r>
            <a:r>
              <a:rPr lang="en-US" sz="1800" b="1" dirty="0" err="1">
                <a:solidFill>
                  <a:srgbClr val="0000FF"/>
                </a:solidFill>
                <a:latin typeface="Arial" charset="0"/>
              </a:rPr>
              <a:t>Mirnov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 sensors and flux loops have had their position determinations refined based on calibration shots.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New diamagnetic loop system is </a:t>
            </a:r>
            <a:r>
              <a:rPr lang="en-US" sz="2400" b="1" dirty="0" smtClean="0">
                <a:latin typeface="Arial" charset="0"/>
              </a:rPr>
              <a:t>now operational also supporting EFIT.</a:t>
            </a:r>
            <a:endParaRPr lang="en-US" sz="2400" b="1" dirty="0">
              <a:latin typeface="Arial" charset="0"/>
            </a:endParaRPr>
          </a:p>
          <a:p>
            <a:pPr lvl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Based on using the </a:t>
            </a:r>
            <a:r>
              <a:rPr lang="en-US" sz="1800" b="1" dirty="0" err="1" smtClean="0">
                <a:solidFill>
                  <a:srgbClr val="0000FF"/>
                </a:solidFill>
                <a:latin typeface="Arial" charset="0"/>
              </a:rPr>
              <a:t>Rogowski</a:t>
            </a: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 return loop as a diamagnetic loop.</a:t>
            </a:r>
          </a:p>
          <a:p>
            <a:pPr lvl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Successfully implemented and eliminated 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the old TF-coil diamagnetic system.</a:t>
            </a: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High-n </a:t>
            </a:r>
            <a:r>
              <a:rPr lang="en-US" sz="2400" b="1" dirty="0" smtClean="0">
                <a:latin typeface="Arial" charset="0"/>
              </a:rPr>
              <a:t>and high-f array is taking data.</a:t>
            </a:r>
          </a:p>
          <a:p>
            <a:pPr lvl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Used for detecting rotating Kink/Tearing modes, *AE modes.</a:t>
            </a:r>
            <a:endParaRPr lang="en-US" sz="1800" b="1" dirty="0">
              <a:solidFill>
                <a:srgbClr val="0000FF"/>
              </a:solidFill>
              <a:latin typeface="Arial" charset="0"/>
            </a:endParaRP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latin typeface="Arial" charset="0"/>
              </a:rPr>
              <a:t>RWM </a:t>
            </a:r>
            <a:r>
              <a:rPr lang="en-US" sz="2400" b="1" dirty="0" smtClean="0">
                <a:latin typeface="Arial" charset="0"/>
              </a:rPr>
              <a:t>sensors are writing mode fit data to the tree.</a:t>
            </a:r>
          </a:p>
          <a:p>
            <a:pPr lvl="1">
              <a:lnSpc>
                <a:spcPts val="24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err="1" smtClean="0">
                <a:solidFill>
                  <a:srgbClr val="0000FF"/>
                </a:solidFill>
                <a:latin typeface="Arial" charset="0"/>
              </a:rPr>
              <a:t>Realtime</a:t>
            </a: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 RWM sensor codes have also been upgraded, now in testing.</a:t>
            </a:r>
            <a:endParaRPr lang="en-US" sz="18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8AFD17-9088-4C77-B107-6A6359279C2A}" type="slidenum">
              <a:rPr lang="en-US" sz="1400" smtClean="0">
                <a:latin typeface="Times" charset="0"/>
              </a:rPr>
              <a:pPr algn="r"/>
              <a:t>34</a:t>
            </a:fld>
            <a:endParaRPr lang="en-US" sz="14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640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pPr>
              <a:lnSpc>
                <a:spcPts val="3060"/>
              </a:lnSpc>
            </a:pPr>
            <a:r>
              <a:rPr lang="en-US" sz="3200" dirty="0" smtClean="0">
                <a:solidFill>
                  <a:srgbClr val="0000FF"/>
                </a:solidFill>
                <a:latin typeface="Arial" charset="0"/>
              </a:rPr>
              <a:t>Significant Progress in Plasma </a:t>
            </a:r>
            <a:r>
              <a:rPr lang="en-US" sz="3200" dirty="0">
                <a:solidFill>
                  <a:srgbClr val="0000FF"/>
                </a:solidFill>
                <a:latin typeface="Arial" charset="0"/>
              </a:rPr>
              <a:t>Control </a:t>
            </a:r>
            <a:r>
              <a:rPr lang="en-US" sz="3200" dirty="0" smtClean="0">
                <a:solidFill>
                  <a:srgbClr val="0000FF"/>
                </a:solidFill>
                <a:latin typeface="Arial" charset="0"/>
              </a:rPr>
              <a:t>System</a:t>
            </a:r>
            <a:br>
              <a:rPr lang="en-US" sz="3200" dirty="0" smtClean="0">
                <a:solidFill>
                  <a:srgbClr val="0000FF"/>
                </a:solidFill>
                <a:latin typeface="Arial" charset="0"/>
              </a:rPr>
            </a:br>
            <a:r>
              <a:rPr lang="en-US" sz="3200" dirty="0" smtClean="0">
                <a:solidFill>
                  <a:srgbClr val="FF0000"/>
                </a:solidFill>
                <a:latin typeface="Arial" charset="0"/>
              </a:rPr>
              <a:t>Now supporting the research operations</a:t>
            </a:r>
            <a:endParaRPr lang="en-US" sz="32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915400" cy="5562600"/>
          </a:xfrm>
        </p:spPr>
        <p:txBody>
          <a:bodyPr>
            <a:noAutofit/>
          </a:bodyPr>
          <a:lstStyle/>
          <a:p>
            <a:pPr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000" b="1" dirty="0" smtClean="0">
                <a:latin typeface="Arial" charset="0"/>
              </a:rPr>
              <a:t>PCS has been supporting plasma operations.</a:t>
            </a:r>
            <a:endParaRPr lang="en-US" sz="2000" b="1" dirty="0">
              <a:latin typeface="Arial" charset="0"/>
            </a:endParaRPr>
          </a:p>
          <a:p>
            <a:pPr lvl="1"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Pre-programmed PF </a:t>
            </a: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control &amp; simple radial and vertical position control, I</a:t>
            </a:r>
            <a:r>
              <a:rPr lang="en-US" sz="1800" b="1" baseline="-25000" dirty="0" smtClean="0">
                <a:solidFill>
                  <a:srgbClr val="0000FF"/>
                </a:solidFill>
                <a:latin typeface="Arial" charset="0"/>
              </a:rPr>
              <a:t>P</a:t>
            </a: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 control.</a:t>
            </a:r>
            <a:endParaRPr lang="en-US" sz="1800" b="1" dirty="0">
              <a:solidFill>
                <a:srgbClr val="0000FF"/>
              </a:solidFill>
              <a:latin typeface="Arial" charset="0"/>
            </a:endParaRPr>
          </a:p>
          <a:p>
            <a:pPr lvl="1"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Gas injection and pre-fill control</a:t>
            </a:r>
          </a:p>
          <a:p>
            <a:pPr lvl="1"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Real-time 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magnetic sensor calibrations</a:t>
            </a:r>
          </a:p>
          <a:p>
            <a:pPr lvl="1"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Beam control from PCS</a:t>
            </a:r>
          </a:p>
          <a:p>
            <a:pPr lvl="1"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Automatic discharge shutdown following disruption detection.</a:t>
            </a:r>
          </a:p>
          <a:p>
            <a:pPr lvl="1"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800" b="1" dirty="0" err="1" smtClean="0">
                <a:solidFill>
                  <a:srgbClr val="0000FF"/>
                </a:solidFill>
                <a:latin typeface="Arial" charset="0"/>
              </a:rPr>
              <a:t>rtEFIT</a:t>
            </a: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 running in the background on the control machines</a:t>
            </a:r>
            <a:endParaRPr lang="en-US" sz="1800" b="1" dirty="0">
              <a:solidFill>
                <a:srgbClr val="0000FF"/>
              </a:solidFill>
              <a:latin typeface="Arial" charset="0"/>
            </a:endParaRPr>
          </a:p>
          <a:p>
            <a:pPr lvl="1"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RWM/EF coil current control from PCS has been restored.</a:t>
            </a:r>
          </a:p>
          <a:p>
            <a:pPr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000" b="1" dirty="0" smtClean="0">
                <a:latin typeface="Arial" charset="0"/>
              </a:rPr>
              <a:t>Some older less-reliable real-time digitizers have been replaced, and a new every-shot latency measurement system has been implemented.</a:t>
            </a:r>
          </a:p>
          <a:p>
            <a:pPr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000" b="1" dirty="0" smtClean="0">
                <a:latin typeface="Arial" charset="0"/>
              </a:rPr>
              <a:t>Near </a:t>
            </a:r>
            <a:r>
              <a:rPr lang="en-US" sz="2000" b="1" dirty="0">
                <a:latin typeface="Arial" charset="0"/>
              </a:rPr>
              <a:t>term PCS steps</a:t>
            </a:r>
          </a:p>
          <a:p>
            <a:pPr lvl="1"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Finish 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testing </a:t>
            </a:r>
            <a:r>
              <a:rPr lang="en-US" sz="1800" b="1" dirty="0" err="1">
                <a:solidFill>
                  <a:srgbClr val="0000FF"/>
                </a:solidFill>
                <a:latin typeface="Arial" charset="0"/>
              </a:rPr>
              <a:t>rtEFIT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and begin to use ISOFLUX shape control</a:t>
            </a:r>
            <a:endParaRPr lang="en-US" sz="1800" b="1" dirty="0">
              <a:solidFill>
                <a:srgbClr val="0000FF"/>
              </a:solidFill>
              <a:latin typeface="Arial" charset="0"/>
            </a:endParaRPr>
          </a:p>
          <a:p>
            <a:pPr lvl="1"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Finish the </a:t>
            </a:r>
            <a:r>
              <a:rPr lang="en-US" sz="1800" b="1" dirty="0" err="1" smtClean="0">
                <a:solidFill>
                  <a:srgbClr val="0000FF"/>
                </a:solidFill>
                <a:latin typeface="Arial" charset="0"/>
              </a:rPr>
              <a:t>recommissioning</a:t>
            </a: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 of the RWM/EF control algorithms</a:t>
            </a:r>
          </a:p>
          <a:p>
            <a:pPr lvl="1">
              <a:lnSpc>
                <a:spcPts val="216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Then 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move on to profile control and snowflake </a:t>
            </a:r>
            <a:r>
              <a:rPr lang="en-US" sz="1800" b="1" dirty="0" err="1">
                <a:solidFill>
                  <a:srgbClr val="0000FF"/>
                </a:solidFill>
                <a:latin typeface="Arial" charset="0"/>
              </a:rPr>
              <a:t>divertor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latin typeface="Arial" charset="0"/>
              </a:rPr>
              <a:t>control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</a:rPr>
              <a:t>.</a:t>
            </a:r>
            <a:endParaRPr lang="en-US" sz="1800" b="1" dirty="0" smtClean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8AFD17-9088-4C77-B107-6A6359279C2A}" type="slidenum">
              <a:rPr lang="en-US" sz="1400" smtClean="0">
                <a:latin typeface="Times" charset="0"/>
              </a:rPr>
              <a:pPr algn="r"/>
              <a:t>35</a:t>
            </a:fld>
            <a:endParaRPr lang="en-US" sz="14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29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244475" y="1077913"/>
            <a:ext cx="4327525" cy="64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77800" indent="-1778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5207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80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Ready now/commissioning</a:t>
            </a:r>
            <a:endParaRPr sz="180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Magnetics for equilibrium reconstruction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1532FF"/>
                </a:solidFill>
                <a:latin typeface="Helvetica Neue" charset="0"/>
                <a:ea typeface="MS PGothic" charset="0"/>
                <a:cs typeface="MS PGothic" charset="0"/>
              </a:rPr>
              <a:t>Halo current detectors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1532FF"/>
                </a:solidFill>
                <a:latin typeface="Helvetica Neue" charset="0"/>
                <a:ea typeface="MS PGothic" charset="0"/>
                <a:cs typeface="MS PGothic" charset="0"/>
              </a:rPr>
              <a:t>High-n and high-frequency Mirnov arrays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RWM </a:t>
            </a:r>
            <a:r>
              <a:rPr lang="en-US"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/ Locked-mode </a:t>
            </a:r>
            <a:r>
              <a:rPr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sensors</a:t>
            </a:r>
            <a:endParaRPr sz="800" b="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MPTS 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(42 ch, 60 Hz) 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T-CHERS: T</a:t>
            </a:r>
            <a:r>
              <a:rPr sz="1400" b="0" i="0" baseline="-2500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i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(R), V</a:t>
            </a:r>
            <a:r>
              <a:rPr sz="1400" b="0" i="0" baseline="-25000" noProof="1">
                <a:solidFill>
                  <a:srgbClr val="000000"/>
                </a:solidFill>
                <a:latin typeface="Symbol" charset="0"/>
                <a:ea typeface="MS PGothic" charset="0"/>
                <a:cs typeface="MS PGothic" charset="0"/>
                <a:sym typeface="Symbol" charset="0"/>
              </a:rPr>
              <a:t>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(r), n</a:t>
            </a:r>
            <a:r>
              <a:rPr sz="1400" b="0" i="0" baseline="-2500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C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(R), n</a:t>
            </a:r>
            <a:r>
              <a:rPr sz="1400" b="0" i="0" baseline="-2500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Li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(R), (51 ch)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P-CHERS: V</a:t>
            </a:r>
            <a:r>
              <a:rPr sz="1400" b="0" i="0" baseline="-25000" noProof="1">
                <a:solidFill>
                  <a:srgbClr val="000000"/>
                </a:solidFill>
                <a:latin typeface="Symbol" charset="0"/>
                <a:ea typeface="MS PGothic" charset="0"/>
                <a:cs typeface="MS PGothic" charset="0"/>
                <a:sym typeface="Symbol" charset="0"/>
              </a:rPr>
              <a:t>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(r) (71 ch</a:t>
            </a:r>
            <a:r>
              <a:rPr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)</a:t>
            </a:r>
            <a:endParaRPr lang="en-US" sz="1400" b="0" i="0" noProof="1" smtClean="0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200"/>
              </a:spcBef>
            </a:pPr>
            <a:r>
              <a:rPr lang="en-US"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Edge Rotation Diagnostics (T</a:t>
            </a:r>
            <a:r>
              <a:rPr lang="en-US" sz="1400" b="0" i="0" baseline="-2500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i</a:t>
            </a:r>
            <a:r>
              <a:rPr lang="en-US"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, V</a:t>
            </a:r>
            <a:r>
              <a:rPr lang="en-US" sz="1400" b="0" i="0" baseline="-25000" noProof="1" smtClean="0">
                <a:solidFill>
                  <a:srgbClr val="000000"/>
                </a:solidFill>
                <a:latin typeface="Symbol" charset="0"/>
                <a:ea typeface="MS PGothic" charset="0"/>
                <a:cs typeface="MS PGothic" charset="0"/>
                <a:sym typeface="Symbol" charset="0"/>
              </a:rPr>
              <a:t></a:t>
            </a:r>
            <a:r>
              <a:rPr lang="en-US"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, V</a:t>
            </a:r>
            <a:r>
              <a:rPr lang="en-US" sz="1400" b="0" i="0" baseline="-2500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pol</a:t>
            </a:r>
            <a:r>
              <a:rPr lang="en-US"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)</a:t>
            </a:r>
            <a:endParaRPr sz="1400" b="0" i="0" noProof="1" smtClean="0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200"/>
              </a:spcBef>
            </a:pPr>
            <a:r>
              <a:rPr lang="en-US"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Beam Emission Spectroscopy (48 ch)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lang="en-US"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Midplane </a:t>
            </a:r>
            <a:r>
              <a:rPr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ME</a:t>
            </a: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-SXR </a:t>
            </a:r>
            <a:r>
              <a:rPr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(</a:t>
            </a:r>
            <a:r>
              <a:rPr lang="en-US"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200 </a:t>
            </a:r>
            <a:r>
              <a:rPr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ch</a:t>
            </a: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)</a:t>
            </a:r>
          </a:p>
          <a:p>
            <a:pPr lvl="1">
              <a:lnSpc>
                <a:spcPct val="78000"/>
              </a:lnSpc>
              <a:spcBef>
                <a:spcPts val="200"/>
              </a:spcBef>
            </a:pPr>
            <a:r>
              <a:rPr lang="en-US"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SAMI edge field pitch diagnoistc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 smtClean="0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Midplane </a:t>
            </a:r>
            <a:r>
              <a:rPr sz="1400" b="0" i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tangential </a:t>
            </a:r>
            <a:r>
              <a:rPr lang="en-US" sz="1400" b="0" i="0" noProof="1" smtClean="0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AXUV </a:t>
            </a:r>
            <a:r>
              <a:rPr sz="1400" b="0" i="0" noProof="1" smtClean="0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bolometer </a:t>
            </a:r>
            <a:r>
              <a:rPr sz="1400" b="0" i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array </a:t>
            </a:r>
            <a:r>
              <a:rPr sz="1400" b="0" i="0" noProof="1" smtClean="0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(</a:t>
            </a:r>
            <a:r>
              <a:rPr lang="en-US" sz="1400" b="0" i="0" noProof="1" smtClean="0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40</a:t>
            </a:r>
            <a:r>
              <a:rPr sz="1400" b="0" i="0" noProof="1" smtClean="0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 </a:t>
            </a:r>
            <a:r>
              <a:rPr sz="1400" b="0" i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ch)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 smtClean="0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Ultra</a:t>
            </a:r>
            <a:r>
              <a:rPr sz="1400" b="0" i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-soft x-ray arrays – multi-color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Fast Ion D</a:t>
            </a:r>
            <a:r>
              <a:rPr sz="1400" b="0" baseline="-25000" noProof="1" smtClean="0">
                <a:solidFill>
                  <a:srgbClr val="FF0000"/>
                </a:solidFill>
                <a:latin typeface="Symbol" charset="0"/>
                <a:ea typeface="MS PGothic" charset="0"/>
                <a:cs typeface="MS PGothic" charset="0"/>
                <a:sym typeface="Symbol" charset="0"/>
              </a:rPr>
              <a:t></a:t>
            </a:r>
            <a:r>
              <a:rPr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 profile measurement (perp + tang)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sz="1400" b="0" i="0" noProof="1" smtClean="0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Solid</a:t>
            </a:r>
            <a:r>
              <a:rPr sz="1400" b="0" i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-State neutral particle analyzer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Neutron </a:t>
            </a:r>
            <a:r>
              <a:rPr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measurements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Charged Fusion </a:t>
            </a:r>
            <a:r>
              <a:rPr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Product</a:t>
            </a:r>
            <a:endParaRPr lang="en-US" sz="1400" b="0" noProof="1" smtClean="0">
              <a:solidFill>
                <a:srgbClr val="FF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Fast IR camera (two color)</a:t>
            </a: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Material Analysis and Particle </a:t>
            </a:r>
            <a:r>
              <a:rPr lang="en-US"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Probe</a:t>
            </a: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i="0" dirty="0">
                <a:solidFill>
                  <a:schemeClr val="tx1"/>
                </a:solidFill>
                <a:ea typeface="MS PGothic" charset="0"/>
                <a:cs typeface="MS PGothic" charset="0"/>
              </a:rPr>
              <a:t>AXUV-based </a:t>
            </a:r>
            <a:r>
              <a:rPr lang="en-US" sz="1400" b="0" i="0" dirty="0" err="1">
                <a:solidFill>
                  <a:schemeClr val="tx1"/>
                </a:solidFill>
                <a:ea typeface="MS PGothic" charset="0"/>
                <a:cs typeface="MS PGothic" charset="0"/>
              </a:rPr>
              <a:t>Divertor</a:t>
            </a:r>
            <a:r>
              <a:rPr lang="en-US" sz="1400" b="0" i="0" dirty="0">
                <a:solidFill>
                  <a:schemeClr val="tx1"/>
                </a:solidFill>
                <a:ea typeface="MS PGothic" charset="0"/>
                <a:cs typeface="MS PGothic" charset="0"/>
              </a:rPr>
              <a:t> </a:t>
            </a:r>
            <a:r>
              <a:rPr lang="en-US" sz="1400" b="0" i="0" dirty="0" smtClean="0">
                <a:solidFill>
                  <a:schemeClr val="tx1"/>
                </a:solidFill>
                <a:ea typeface="MS PGothic" charset="0"/>
                <a:cs typeface="MS PGothic" charset="0"/>
              </a:rPr>
              <a:t>Bolometer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Tile temperature thermocouple </a:t>
            </a:r>
            <a:r>
              <a:rPr lang="en-US"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array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Fast visible cameras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Visible bremsstrahlung radiometer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Visible and UV survey spectrometers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VUV transmission grating spectrometer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Visible filterscopes (hydrogen &amp; impurity lines)</a:t>
            </a:r>
          </a:p>
          <a:p>
            <a:pPr lvl="1">
              <a:lnSpc>
                <a:spcPct val="78000"/>
              </a:lnSpc>
              <a:spcBef>
                <a:spcPts val="300"/>
              </a:spcBef>
            </a:pPr>
            <a:endParaRPr lang="en-US" sz="1400" b="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</a:pPr>
            <a:endParaRPr lang="en-US" sz="1400" b="0" i="0" dirty="0">
              <a:solidFill>
                <a:schemeClr val="tx1"/>
              </a:solidFill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</a:pPr>
            <a:endParaRPr lang="en-US" sz="1400" b="0" noProof="1">
              <a:solidFill>
                <a:srgbClr val="FF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endParaRPr sz="1400" b="0" noProof="1">
              <a:solidFill>
                <a:srgbClr val="FF0000"/>
              </a:solidFill>
              <a:latin typeface="Helvetica Neue" charset="0"/>
              <a:ea typeface="MS PGothic" charset="0"/>
              <a:cs typeface="MS PGothic" charset="0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4787900" y="1066800"/>
            <a:ext cx="4318000" cy="54961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77800" indent="-1778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5207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Wall coupon analysis</a:t>
            </a: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noProof="1" smtClean="0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1</a:t>
            </a:r>
            <a:r>
              <a:rPr lang="en-US"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-D CCD H</a:t>
            </a:r>
            <a:r>
              <a:rPr lang="en-US" sz="1400" b="0" baseline="-25000" noProof="1">
                <a:solidFill>
                  <a:srgbClr val="0000FF"/>
                </a:solidFill>
                <a:latin typeface="Symbol" charset="0"/>
                <a:ea typeface="MS PGothic" charset="0"/>
                <a:cs typeface="MS PGothic" charset="0"/>
                <a:sym typeface="Symbol" charset="0"/>
              </a:rPr>
              <a:t></a:t>
            </a:r>
            <a:r>
              <a:rPr lang="en-US"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 cameras (divertor, midplane)</a:t>
            </a:r>
            <a:endParaRPr lang="en-US" sz="1400" b="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2-D divertor fast visible cameras (4)</a:t>
            </a: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dirty="0" smtClean="0">
                <a:solidFill>
                  <a:srgbClr val="FF0000"/>
                </a:solidFill>
              </a:rPr>
              <a:t>Two</a:t>
            </a:r>
            <a:r>
              <a:rPr lang="en-US" sz="1400" b="0" dirty="0">
                <a:solidFill>
                  <a:srgbClr val="FF0000"/>
                </a:solidFill>
              </a:rPr>
              <a:t>-color intensified 2D cameras TWICE (2</a:t>
            </a:r>
            <a:r>
              <a:rPr lang="en-US" sz="1400" b="0" dirty="0" smtClean="0">
                <a:solidFill>
                  <a:srgbClr val="FF0000"/>
                </a:solidFill>
              </a:rPr>
              <a:t>)</a:t>
            </a: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dirty="0" smtClean="0">
                <a:solidFill>
                  <a:srgbClr val="FF0000"/>
                </a:solidFill>
              </a:rPr>
              <a:t>Edge </a:t>
            </a:r>
            <a:r>
              <a:rPr lang="en-US" sz="1400" b="0" dirty="0">
                <a:solidFill>
                  <a:srgbClr val="FF0000"/>
                </a:solidFill>
              </a:rPr>
              <a:t>neutral density diagnostic </a:t>
            </a:r>
            <a:r>
              <a:rPr lang="en-US" sz="1400" b="0" dirty="0" smtClean="0">
                <a:solidFill>
                  <a:srgbClr val="FF0000"/>
                </a:solidFill>
              </a:rPr>
              <a:t>ENDD</a:t>
            </a: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IR </a:t>
            </a: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cameras (30Hz) (3)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Dust </a:t>
            </a: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detector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Edge Deposition Monitors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Scrape-off layer reflectometer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Edge neutral pressure </a:t>
            </a:r>
            <a:r>
              <a:rPr lang="en-US"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gauges</a:t>
            </a:r>
            <a:endParaRPr lang="en-US" sz="1800" i="0" noProof="1" smtClean="0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>
              <a:lnSpc>
                <a:spcPct val="78000"/>
              </a:lnSpc>
              <a:spcBef>
                <a:spcPts val="600"/>
              </a:spcBef>
              <a:buFontTx/>
              <a:buNone/>
            </a:pPr>
            <a:r>
              <a:rPr lang="en-US" sz="180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Ready </a:t>
            </a:r>
            <a:r>
              <a:rPr lang="en-US" sz="180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by mid-run</a:t>
            </a:r>
            <a:endParaRPr lang="en-US" sz="140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200"/>
              </a:spcBef>
            </a:pP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Fast lost-ion probe (energy/pitch angle resolving</a:t>
            </a:r>
            <a:r>
              <a:rPr lang="en-US"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)</a:t>
            </a:r>
          </a:p>
          <a:p>
            <a:pPr lvl="1">
              <a:lnSpc>
                <a:spcPct val="78000"/>
              </a:lnSpc>
              <a:spcBef>
                <a:spcPts val="200"/>
              </a:spcBef>
            </a:pPr>
            <a:r>
              <a:rPr lang="en-US"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Microwave Reflectometer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lang="en-US" sz="1400" b="0" noProof="1" smtClean="0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MSE</a:t>
            </a:r>
            <a:r>
              <a:rPr lang="en-US" sz="1400" b="0" noProof="1">
                <a:solidFill>
                  <a:srgbClr val="0000FF"/>
                </a:solidFill>
                <a:latin typeface="Helvetica Neue" charset="0"/>
                <a:ea typeface="MS PGothic" charset="0"/>
                <a:cs typeface="MS PGothic" charset="0"/>
              </a:rPr>
              <a:t>-CIF (18 ch)</a:t>
            </a:r>
          </a:p>
          <a:p>
            <a:pPr lvl="1">
              <a:lnSpc>
                <a:spcPct val="78000"/>
              </a:lnSpc>
              <a:spcBef>
                <a:spcPts val="200"/>
              </a:spcBef>
              <a:buFontTx/>
              <a:buNone/>
            </a:pPr>
            <a:r>
              <a:rPr lang="en-US"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MSE-LIF (20 ch)</a:t>
            </a: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Divertor </a:t>
            </a:r>
            <a:r>
              <a:rPr lang="en-US"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VUV Spectrometer (SPRED)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 smtClean="0">
                <a:solidFill>
                  <a:srgbClr val="035EFF"/>
                </a:solidFill>
                <a:latin typeface="Helvetica Neue" charset="0"/>
                <a:ea typeface="MS PGothic" charset="0"/>
                <a:cs typeface="MS PGothic" charset="0"/>
              </a:rPr>
              <a:t>Gas</a:t>
            </a:r>
            <a:r>
              <a:rPr sz="1400" b="0" noProof="1">
                <a:solidFill>
                  <a:srgbClr val="035EFF"/>
                </a:solidFill>
                <a:latin typeface="Helvetica Neue" charset="0"/>
                <a:ea typeface="MS PGothic" charset="0"/>
                <a:cs typeface="MS PGothic" charset="0"/>
              </a:rPr>
              <a:t>-puff Imaging (500kHz)</a:t>
            </a:r>
          </a:p>
          <a:p>
            <a:pPr lvl="1">
              <a:lnSpc>
                <a:spcPct val="78000"/>
              </a:lnSpc>
              <a:spcBef>
                <a:spcPts val="300"/>
              </a:spcBef>
              <a:buFontTx/>
              <a:buNone/>
            </a:pPr>
            <a:r>
              <a:rPr sz="1400" b="0" noProof="1">
                <a:solidFill>
                  <a:srgbClr val="035EFF"/>
                </a:solidFill>
                <a:latin typeface="Helvetica Neue" charset="0"/>
                <a:ea typeface="MS PGothic" charset="0"/>
                <a:cs typeface="MS PGothic" charset="0"/>
              </a:rPr>
              <a:t>Langmuir probe array </a:t>
            </a:r>
            <a:endParaRPr lang="en-US" sz="1400" b="0" noProof="1" smtClean="0">
              <a:solidFill>
                <a:srgbClr val="035EFF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Divertor fast eroding </a:t>
            </a:r>
            <a:r>
              <a:rPr lang="en-US"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thermocouple</a:t>
            </a:r>
            <a:endParaRPr sz="1400" b="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>
              <a:lnSpc>
                <a:spcPct val="78000"/>
              </a:lnSpc>
              <a:spcBef>
                <a:spcPts val="300"/>
              </a:spcBef>
            </a:pPr>
            <a:r>
              <a:rPr lang="en-US" sz="160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Ready by end of run</a:t>
            </a:r>
            <a:endParaRPr lang="en-US" sz="1400" b="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FIReTIP </a:t>
            </a:r>
            <a:r>
              <a:rPr lang="en-US" sz="1400" b="0" i="0" noProof="1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interferometer </a:t>
            </a:r>
            <a:endParaRPr sz="1400" b="0" noProof="1">
              <a:solidFill>
                <a:srgbClr val="FF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algn="just" eaLnBrk="1" hangingPunct="1">
              <a:lnSpc>
                <a:spcPct val="88000"/>
              </a:lnSpc>
              <a:spcBef>
                <a:spcPts val="400"/>
              </a:spcBef>
              <a:buFontTx/>
              <a:buNone/>
            </a:pPr>
            <a:r>
              <a:rPr lang="en-US" sz="1800" i="0" noProof="1" smtClean="0">
                <a:solidFill>
                  <a:srgbClr val="000000"/>
                </a:solidFill>
                <a:latin typeface="Helvetica Neue" charset="0"/>
                <a:ea typeface="MS PGothic" charset="0"/>
                <a:cs typeface="MS PGothic" charset="0"/>
              </a:rPr>
              <a:t>Ready next run year</a:t>
            </a:r>
            <a:endParaRPr sz="2400" i="0" noProof="1">
              <a:solidFill>
                <a:srgbClr val="000000"/>
              </a:solidFill>
              <a:latin typeface="Helvetica Neue" charset="0"/>
              <a:ea typeface="MS PGothic" charset="0"/>
              <a:cs typeface="MS PGothic" charset="0"/>
            </a:endParaRP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Laser blow-off system</a:t>
            </a: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Poloidal </a:t>
            </a:r>
            <a:r>
              <a:rPr lang="en-US"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FIR high-k scattering </a:t>
            </a: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Midplane metal foil bolometer</a:t>
            </a:r>
          </a:p>
          <a:p>
            <a:pPr lvl="1">
              <a:lnSpc>
                <a:spcPct val="78000"/>
              </a:lnSpc>
              <a:spcBef>
                <a:spcPts val="300"/>
              </a:spcBef>
            </a:pPr>
            <a:r>
              <a:rPr lang="en-US" sz="1400" b="0" noProof="1" smtClean="0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Metal </a:t>
            </a:r>
            <a:r>
              <a:rPr lang="en-US" sz="1400" b="0" noProof="1">
                <a:solidFill>
                  <a:srgbClr val="FF0000"/>
                </a:solidFill>
                <a:latin typeface="Helvetica Neue" charset="0"/>
                <a:ea typeface="MS PGothic" charset="0"/>
                <a:cs typeface="MS PGothic" charset="0"/>
              </a:rPr>
              <a:t>foil divertor bolometer </a:t>
            </a:r>
          </a:p>
        </p:txBody>
      </p:sp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7391400" y="6180137"/>
            <a:ext cx="1828800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175"/>
              </a:lnSpc>
              <a:buFontTx/>
              <a:buNone/>
            </a:pPr>
            <a:r>
              <a:rPr lang="en-US" sz="1400" b="0" dirty="0">
                <a:solidFill>
                  <a:srgbClr val="FF0000"/>
                </a:solidFill>
                <a:ea typeface="MS PGothic" charset="0"/>
                <a:cs typeface="MS PGothic" charset="0"/>
              </a:rPr>
              <a:t>New capability</a:t>
            </a:r>
            <a:r>
              <a:rPr lang="en-US" sz="1400" b="0" dirty="0">
                <a:solidFill>
                  <a:srgbClr val="0000FF"/>
                </a:solidFill>
                <a:ea typeface="MS PGothic" charset="0"/>
                <a:cs typeface="MS PGothic" charset="0"/>
              </a:rPr>
              <a:t>, </a:t>
            </a:r>
          </a:p>
          <a:p>
            <a:pPr eaLnBrk="1" hangingPunct="1">
              <a:lnSpc>
                <a:spcPts val="1175"/>
              </a:lnSpc>
              <a:buFontTx/>
              <a:buNone/>
            </a:pPr>
            <a:r>
              <a:rPr lang="en-US" sz="1400" b="0" dirty="0">
                <a:solidFill>
                  <a:srgbClr val="0000FF"/>
                </a:solidFill>
                <a:ea typeface="MS PGothic" charset="0"/>
                <a:cs typeface="MS PGothic" charset="0"/>
              </a:rPr>
              <a:t>Enhanced capability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1532FF"/>
                </a:solidFill>
                <a:latin typeface="Arial" charset="0"/>
                <a:ea typeface="ＭＳ Ｐゴシック" charset="0"/>
                <a:cs typeface="ＭＳ Ｐゴシック" charset="0"/>
              </a:rPr>
              <a:t>NSTX-U diagnostics </a:t>
            </a:r>
            <a:r>
              <a:rPr lang="en-US" sz="2800" dirty="0" smtClean="0">
                <a:solidFill>
                  <a:srgbClr val="1532FF"/>
                </a:solidFill>
                <a:latin typeface="Arial" charset="0"/>
                <a:ea typeface="ＭＳ Ｐゴシック" charset="0"/>
                <a:cs typeface="ＭＳ Ｐゴシック" charset="0"/>
              </a:rPr>
              <a:t>commissioned or being prepared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More than half are led by collaborators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8AFD17-9088-4C77-B107-6A6359279C2A}" type="slidenum">
              <a:rPr lang="en-US" sz="1400" smtClean="0">
                <a:latin typeface="Times" charset="0"/>
              </a:rPr>
              <a:pPr algn="r"/>
              <a:t>36</a:t>
            </a:fld>
            <a:endParaRPr lang="en-US" sz="14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9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 28"/>
          <p:cNvSpPr>
            <a:spLocks noChangeShapeType="1"/>
          </p:cNvSpPr>
          <p:nvPr/>
        </p:nvSpPr>
        <p:spPr bwMode="auto">
          <a:xfrm>
            <a:off x="246185" y="971550"/>
            <a:ext cx="8651631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8" name="Rectangle 4"/>
          <p:cNvSpPr>
            <a:spLocks noChangeArrowheads="1"/>
          </p:cNvSpPr>
          <p:nvPr/>
        </p:nvSpPr>
        <p:spPr bwMode="auto">
          <a:xfrm>
            <a:off x="1295400" y="52481"/>
            <a:ext cx="7848600" cy="86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ts val="2960"/>
              </a:lnSpc>
            </a:pPr>
            <a:r>
              <a:rPr lang="en-US" altLang="ja-JP" sz="2800" dirty="0" smtClean="0">
                <a:solidFill>
                  <a:srgbClr val="000000"/>
                </a:solidFill>
                <a:latin typeface="Helvetica" pitchFamily="46" charset="0"/>
              </a:rPr>
              <a:t>Tsukuba University is developing Prototype 28 / 35 GHz </a:t>
            </a:r>
            <a:r>
              <a:rPr lang="en-US" altLang="ja-JP" sz="2800" dirty="0" err="1" smtClean="0">
                <a:solidFill>
                  <a:srgbClr val="000000"/>
                </a:solidFill>
                <a:latin typeface="Helvetica" pitchFamily="46" charset="0"/>
              </a:rPr>
              <a:t>Gyrotron</a:t>
            </a:r>
            <a:r>
              <a:rPr lang="en-US" altLang="ja-JP" sz="2800" dirty="0" smtClean="0">
                <a:solidFill>
                  <a:srgbClr val="000000"/>
                </a:solidFill>
                <a:latin typeface="Helvetica" pitchFamily="46" charset="0"/>
              </a:rPr>
              <a:t> for NSTX-U &amp; G-10/PDX  </a:t>
            </a:r>
            <a:endParaRPr lang="en-US" altLang="ja-JP" sz="2800" dirty="0">
              <a:solidFill>
                <a:srgbClr val="000000"/>
              </a:solidFill>
              <a:latin typeface="Helvetica" pitchFamily="46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133600"/>
            <a:ext cx="4221893" cy="341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5926" y="1574677"/>
            <a:ext cx="2715209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0" y="1856329"/>
            <a:ext cx="40462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>
            <a:defPPr>
              <a:defRPr lang="ja-JP"/>
            </a:defPPr>
            <a:lvl1pPr marL="0" algn="l" defTabSz="208794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87941" algn="l" defTabSz="208794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75882" algn="l" defTabSz="208794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63823" algn="l" defTabSz="208794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51764" algn="l" defTabSz="208794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439705" algn="l" defTabSz="208794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527646" algn="l" defTabSz="208794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615587" algn="l" defTabSz="208794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03528" algn="l" defTabSz="2087941" rtl="0" eaLnBrk="1" latinLnBrk="0" hangingPunct="1">
              <a:defRPr kumimoji="1"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000" dirty="0" smtClean="0">
                <a:latin typeface="Helvetica" pitchFamily="46" charset="0"/>
                <a:ea typeface="ＭＳ ゴシック" pitchFamily="46" charset="-128"/>
                <a:cs typeface="ＭＳ ゴシック" pitchFamily="46" charset="-128"/>
              </a:rPr>
              <a:t>●Design Parameters of New Tube </a:t>
            </a:r>
            <a:endParaRPr lang="en-US" altLang="ja-JP" sz="2000" dirty="0">
              <a:latin typeface="Helvetica" pitchFamily="46" charset="0"/>
              <a:ea typeface="ＭＳ ゴシック" pitchFamily="46" charset="-128"/>
              <a:cs typeface="ＭＳ ゴシック" pitchFamily="46" charset="-128"/>
            </a:endParaRPr>
          </a:p>
        </p:txBody>
      </p:sp>
      <p:grpSp>
        <p:nvGrpSpPr>
          <p:cNvPr id="2" name="図形グループ 19"/>
          <p:cNvGrpSpPr/>
          <p:nvPr/>
        </p:nvGrpSpPr>
        <p:grpSpPr>
          <a:xfrm>
            <a:off x="6676440" y="1351381"/>
            <a:ext cx="2467560" cy="4287223"/>
            <a:chOff x="7232810" y="1414356"/>
            <a:chExt cx="2673190" cy="4287223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232810" y="1479094"/>
              <a:ext cx="2673190" cy="215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248610" y="3656800"/>
              <a:ext cx="2657390" cy="19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正方形/長方形 12"/>
            <p:cNvSpPr/>
            <p:nvPr/>
          </p:nvSpPr>
          <p:spPr>
            <a:xfrm>
              <a:off x="7288334" y="1414356"/>
              <a:ext cx="353591" cy="42647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7620277" y="3297757"/>
              <a:ext cx="2135987" cy="360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7635570" y="5340774"/>
              <a:ext cx="2092689" cy="360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Text Box 21"/>
          <p:cNvSpPr txBox="1">
            <a:spLocks noChangeArrowheads="1"/>
          </p:cNvSpPr>
          <p:nvPr/>
        </p:nvSpPr>
        <p:spPr bwMode="auto">
          <a:xfrm rot="16200000">
            <a:off x="5933418" y="2189907"/>
            <a:ext cx="16094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Helvetica" pitchFamily="-84" charset="0"/>
              </a:rPr>
              <a:t>Power (MW)</a:t>
            </a: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7188712" y="5317343"/>
            <a:ext cx="20314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latin typeface="Helvetica" pitchFamily="-84" charset="0"/>
              </a:rPr>
              <a:t>Beam Current (A)</a:t>
            </a: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6955105" y="5098032"/>
            <a:ext cx="3720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000" dirty="0" smtClean="0">
                <a:latin typeface="Helvetica" pitchFamily="-84" charset="0"/>
              </a:rPr>
              <a:t>0</a:t>
            </a:r>
            <a:endParaRPr lang="en-US" altLang="ja-JP" sz="2000" dirty="0">
              <a:latin typeface="Helvetica" pitchFamily="-84" charset="0"/>
            </a:endParaRPr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8681119" y="5098032"/>
            <a:ext cx="4628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000" dirty="0" smtClean="0">
                <a:latin typeface="Helvetica" pitchFamily="-84" charset="0"/>
              </a:rPr>
              <a:t>80</a:t>
            </a:r>
            <a:endParaRPr lang="en-US" altLang="ja-JP" sz="2000" dirty="0">
              <a:latin typeface="Helvetica" pitchFamily="-84" charset="0"/>
            </a:endParaRPr>
          </a:p>
        </p:txBody>
      </p:sp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6955105" y="3208274"/>
            <a:ext cx="3720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000" dirty="0" smtClean="0">
                <a:latin typeface="Helvetica" pitchFamily="-84" charset="0"/>
              </a:rPr>
              <a:t>0</a:t>
            </a:r>
            <a:endParaRPr lang="en-US" altLang="ja-JP" sz="2000" dirty="0">
              <a:latin typeface="Helvetica" pitchFamily="-84" charset="0"/>
            </a:endParaRP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8681119" y="3208274"/>
            <a:ext cx="4628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000" dirty="0" smtClean="0">
                <a:latin typeface="Helvetica" pitchFamily="-84" charset="0"/>
              </a:rPr>
              <a:t>80</a:t>
            </a:r>
            <a:endParaRPr lang="en-US" altLang="ja-JP" sz="2000" dirty="0">
              <a:latin typeface="Helvetica" pitchFamily="-84" charset="0"/>
            </a:endParaRP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7149958" y="3352800"/>
            <a:ext cx="20314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400" b="1" dirty="0">
                <a:latin typeface="Helvetica" pitchFamily="-84" charset="0"/>
              </a:rPr>
              <a:t>Beam Current (A)</a:t>
            </a: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6816017" y="2992652"/>
            <a:ext cx="3720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Helvetica" pitchFamily="-84" charset="0"/>
              </a:rPr>
              <a:t>0</a:t>
            </a:r>
            <a:endParaRPr lang="en-US" altLang="ja-JP" sz="2000" dirty="0">
              <a:solidFill>
                <a:srgbClr val="FF0000"/>
              </a:solidFill>
              <a:latin typeface="Helvetica" pitchFamily="-84" charset="0"/>
            </a:endParaRP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6850115" y="1514214"/>
            <a:ext cx="3038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Helvetica" pitchFamily="-84" charset="0"/>
              </a:rPr>
              <a:t>3</a:t>
            </a:r>
            <a:endParaRPr lang="en-US" altLang="ja-JP" sz="2000" dirty="0">
              <a:solidFill>
                <a:srgbClr val="FF0000"/>
              </a:solidFill>
              <a:latin typeface="Helvetica" pitchFamily="-84" charset="0"/>
            </a:endParaRP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 rot="16200000">
            <a:off x="5969333" y="4196846"/>
            <a:ext cx="16094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  <a:latin typeface="Helvetica" pitchFamily="-84" charset="0"/>
              </a:rPr>
              <a:t>Power (MW)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6803489" y="4999591"/>
            <a:ext cx="3720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Helvetica" pitchFamily="-84" charset="0"/>
              </a:rPr>
              <a:t>0</a:t>
            </a:r>
            <a:endParaRPr lang="en-US" altLang="ja-JP" sz="2000" dirty="0">
              <a:solidFill>
                <a:srgbClr val="FF0000"/>
              </a:solidFill>
              <a:latin typeface="Helvetica" pitchFamily="-84" charset="0"/>
            </a:endParaRPr>
          </a:p>
        </p:txBody>
      </p:sp>
      <p:sp>
        <p:nvSpPr>
          <p:cNvPr id="31" name="Text Box 27"/>
          <p:cNvSpPr txBox="1">
            <a:spLocks noChangeArrowheads="1"/>
          </p:cNvSpPr>
          <p:nvPr/>
        </p:nvSpPr>
        <p:spPr bwMode="auto">
          <a:xfrm>
            <a:off x="6837587" y="3521153"/>
            <a:ext cx="3038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Helvetica" pitchFamily="-84" charset="0"/>
              </a:rPr>
              <a:t>3</a:t>
            </a:r>
            <a:endParaRPr lang="en-US" altLang="ja-JP" sz="2000" dirty="0">
              <a:solidFill>
                <a:srgbClr val="FF0000"/>
              </a:solidFill>
              <a:latin typeface="Helvetica" pitchFamily="-84" charset="0"/>
            </a:endParaRP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8181461" y="2581095"/>
            <a:ext cx="9625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Helvetica" pitchFamily="-84" charset="0"/>
              </a:rPr>
              <a:t>28 GHz</a:t>
            </a:r>
            <a:endParaRPr lang="en-US" altLang="ja-JP" sz="2000" b="1" dirty="0">
              <a:solidFill>
                <a:srgbClr val="FF0000"/>
              </a:solidFill>
              <a:latin typeface="Helvetica" pitchFamily="-84" charset="0"/>
            </a:endParaRP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7813450" y="4792049"/>
            <a:ext cx="133055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000" b="1" dirty="0" smtClean="0">
                <a:solidFill>
                  <a:srgbClr val="FF0000"/>
                </a:solidFill>
                <a:latin typeface="Helvetica" pitchFamily="-84" charset="0"/>
              </a:rPr>
              <a:t>34.77 GHz</a:t>
            </a:r>
            <a:endParaRPr lang="en-US" altLang="ja-JP" sz="2000" b="1" dirty="0">
              <a:solidFill>
                <a:srgbClr val="FF0000"/>
              </a:solidFill>
              <a:latin typeface="Helvetica" pitchFamily="-84" charset="0"/>
            </a:endParaRPr>
          </a:p>
        </p:txBody>
      </p:sp>
      <p:cxnSp>
        <p:nvCxnSpPr>
          <p:cNvPr id="40" name="直線矢印コネクタ 39"/>
          <p:cNvCxnSpPr/>
          <p:nvPr/>
        </p:nvCxnSpPr>
        <p:spPr>
          <a:xfrm rot="5400000">
            <a:off x="2487053" y="3454684"/>
            <a:ext cx="3430485" cy="10954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rot="10800000">
            <a:off x="3816797" y="5185897"/>
            <a:ext cx="1489991" cy="1588"/>
          </a:xfrm>
          <a:prstGeom prst="line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/>
          <p:cNvCxnSpPr/>
          <p:nvPr/>
        </p:nvCxnSpPr>
        <p:spPr>
          <a:xfrm rot="10800000">
            <a:off x="3836960" y="1731134"/>
            <a:ext cx="1489991" cy="1588"/>
          </a:xfrm>
          <a:prstGeom prst="line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1" y="1049626"/>
            <a:ext cx="4038599" cy="70275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ja-JP" dirty="0" smtClean="0">
                <a:solidFill>
                  <a:srgbClr val="000000"/>
                </a:solidFill>
                <a:latin typeface="Helvetica"/>
                <a:ea typeface="ＭＳ ゴシック" pitchFamily="46" charset="-128"/>
                <a:cs typeface="ＭＳ ゴシック" pitchFamily="46" charset="-128"/>
              </a:rPr>
              <a:t>→ New design of cathode, cavity and mode converter for 1.5 – 2 MW</a:t>
            </a:r>
          </a:p>
        </p:txBody>
      </p:sp>
      <p:sp>
        <p:nvSpPr>
          <p:cNvPr id="36" name="テキスト ボックス 26"/>
          <p:cNvSpPr txBox="1"/>
          <p:nvPr/>
        </p:nvSpPr>
        <p:spPr>
          <a:xfrm rot="16200000">
            <a:off x="3531774" y="3893924"/>
            <a:ext cx="1282598" cy="400110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latin typeface="Helvetica"/>
                <a:cs typeface="Helvetica"/>
              </a:rPr>
              <a:t>2986 mm</a:t>
            </a:r>
            <a:endParaRPr kumimoji="1" lang="ja-JP" altLang="en-US" sz="2000" b="1" dirty="0">
              <a:latin typeface="Helvetica"/>
              <a:cs typeface="Helvetica"/>
            </a:endParaRPr>
          </a:p>
        </p:txBody>
      </p:sp>
      <p:sp>
        <p:nvSpPr>
          <p:cNvPr id="37" name="Text Box 32"/>
          <p:cNvSpPr txBox="1">
            <a:spLocks noChangeArrowheads="1"/>
          </p:cNvSpPr>
          <p:nvPr/>
        </p:nvSpPr>
        <p:spPr bwMode="auto">
          <a:xfrm>
            <a:off x="0" y="5532408"/>
            <a:ext cx="9144000" cy="1020792"/>
          </a:xfrm>
          <a:prstGeom prst="rect">
            <a:avLst/>
          </a:prstGeom>
          <a:solidFill>
            <a:srgbClr val="FFC7FC">
              <a:alpha val="49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73050">
              <a:lnSpc>
                <a:spcPts val="2400"/>
              </a:lnSpc>
            </a:pPr>
            <a:r>
              <a:rPr lang="en-US" altLang="ja-JP" sz="2200" dirty="0" smtClean="0">
                <a:solidFill>
                  <a:srgbClr val="000000"/>
                </a:solidFill>
                <a:latin typeface="Helvetica"/>
                <a:ea typeface="ＭＳ ゴシック" pitchFamily="46" charset="-128"/>
                <a:cs typeface="ＭＳ ゴシック" pitchFamily="46" charset="-128"/>
              </a:rPr>
              <a:t>TE</a:t>
            </a:r>
            <a:r>
              <a:rPr lang="en-US" altLang="ja-JP" sz="2200" baseline="-25000" dirty="0" smtClean="0">
                <a:solidFill>
                  <a:srgbClr val="000000"/>
                </a:solidFill>
                <a:latin typeface="Helvetica"/>
                <a:ea typeface="ＭＳ ゴシック" pitchFamily="46" charset="-128"/>
                <a:cs typeface="ＭＳ ゴシック" pitchFamily="46" charset="-128"/>
              </a:rPr>
              <a:t>8,5</a:t>
            </a:r>
            <a:r>
              <a:rPr lang="en-US" altLang="ja-JP" sz="2200" dirty="0" smtClean="0">
                <a:solidFill>
                  <a:srgbClr val="000000"/>
                </a:solidFill>
                <a:latin typeface="Helvetica"/>
                <a:ea typeface="ＭＳ ゴシック" pitchFamily="46" charset="-128"/>
                <a:cs typeface="ＭＳ ゴシック" pitchFamily="46" charset="-128"/>
              </a:rPr>
              <a:t> (28 GHz) &amp; TE</a:t>
            </a:r>
            <a:r>
              <a:rPr lang="en-US" altLang="ja-JP" sz="2200" baseline="-25000" dirty="0" smtClean="0">
                <a:solidFill>
                  <a:srgbClr val="000000"/>
                </a:solidFill>
                <a:latin typeface="Helvetica"/>
                <a:ea typeface="ＭＳ ゴシック" pitchFamily="46" charset="-128"/>
                <a:cs typeface="ＭＳ ゴシック" pitchFamily="46" charset="-128"/>
              </a:rPr>
              <a:t>10,6</a:t>
            </a:r>
            <a:r>
              <a:rPr lang="en-US" altLang="ja-JP" sz="2200" dirty="0" smtClean="0">
                <a:solidFill>
                  <a:srgbClr val="000000"/>
                </a:solidFill>
                <a:latin typeface="Helvetica"/>
                <a:ea typeface="ＭＳ ゴシック" pitchFamily="46" charset="-128"/>
                <a:cs typeface="ＭＳ ゴシック" pitchFamily="46" charset="-128"/>
              </a:rPr>
              <a:t> (35 GHz) by the selection rule </a:t>
            </a:r>
          </a:p>
          <a:p>
            <a:pPr marL="273050">
              <a:lnSpc>
                <a:spcPts val="2400"/>
              </a:lnSpc>
            </a:pPr>
            <a:r>
              <a:rPr lang="en-US" altLang="ja-JP" sz="2200" dirty="0" smtClean="0">
                <a:solidFill>
                  <a:srgbClr val="000000"/>
                </a:solidFill>
                <a:latin typeface="Helvetica"/>
                <a:ea typeface="ＭＳ ゴシック" pitchFamily="46" charset="-128"/>
                <a:cs typeface="ＭＳ ゴシック" pitchFamily="46" charset="-128"/>
              </a:rPr>
              <a:t>• </a:t>
            </a:r>
            <a:r>
              <a:rPr lang="en-US" altLang="ja-JP" sz="2200" dirty="0" smtClean="0">
                <a:solidFill>
                  <a:srgbClr val="FF0000"/>
                </a:solidFill>
                <a:latin typeface="Helvetica"/>
                <a:ea typeface="ＭＳ ゴシック" pitchFamily="46" charset="-128"/>
                <a:cs typeface="ＭＳ ゴシック" pitchFamily="46" charset="-128"/>
              </a:rPr>
              <a:t>2 MW calculated outputs at both 28 &amp; 35 GHz are obtained. </a:t>
            </a:r>
          </a:p>
          <a:p>
            <a:pPr marL="273050">
              <a:lnSpc>
                <a:spcPts val="2400"/>
              </a:lnSpc>
            </a:pPr>
            <a:r>
              <a:rPr lang="en-US" altLang="ja-JP" sz="2200" dirty="0" smtClean="0">
                <a:solidFill>
                  <a:srgbClr val="000000"/>
                </a:solidFill>
                <a:latin typeface="Helvetica"/>
                <a:ea typeface="ＭＳ ゴシック" pitchFamily="46" charset="-128"/>
                <a:cs typeface="ＭＳ ゴシック" pitchFamily="46" charset="-128"/>
              </a:rPr>
              <a:t>• We (Tsukuba) started its fabrication and it will be tested this summer.</a:t>
            </a:r>
          </a:p>
        </p:txBody>
      </p:sp>
      <p:pic>
        <p:nvPicPr>
          <p:cNvPr id="38" name="図 7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8479" y="0"/>
            <a:ext cx="881714" cy="82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553200"/>
            <a:ext cx="1905000" cy="457200"/>
          </a:xfrm>
          <a:prstGeom prst="rect">
            <a:avLst/>
          </a:prstGeo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>
                <a:latin typeface="Times" charset="0"/>
              </a:rPr>
              <a:pPr algn="r">
                <a:buNone/>
              </a:pPr>
              <a:t>37</a:t>
            </a:fld>
            <a:endParaRPr lang="en-US" sz="1400" b="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57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Latest run plan schedule for 2016</a:t>
            </a:r>
            <a:r>
              <a:rPr lang="en-US" sz="3200" dirty="0" smtClean="0">
                <a:solidFill>
                  <a:srgbClr val="0000FF"/>
                </a:solidFill>
              </a:rPr>
              <a:t/>
            </a:r>
            <a:br>
              <a:rPr lang="en-US" sz="3200" dirty="0" smtClean="0">
                <a:solidFill>
                  <a:srgbClr val="0000FF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~ 7.2 run week to date, goal is to operate 18 run weeks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23" y="1828800"/>
            <a:ext cx="8991600" cy="4876800"/>
          </a:xfrm>
        </p:spPr>
        <p:txBody>
          <a:bodyPr>
            <a:noAutofit/>
          </a:bodyPr>
          <a:lstStyle/>
          <a:p>
            <a:pPr>
              <a:lnSpc>
                <a:spcPts val="218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è"/>
            </a:pPr>
            <a:r>
              <a:rPr lang="en-US" sz="2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Want as much data as possible for IAEA synopses/meeting, APS-2016</a:t>
            </a:r>
            <a:endParaRPr lang="en-US" sz="1800" b="1" dirty="0" smtClean="0"/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smtClean="0"/>
              <a:t>December 2015:  	</a:t>
            </a:r>
            <a:r>
              <a:rPr lang="en-US" sz="1800" b="1" dirty="0"/>
              <a:t>	</a:t>
            </a:r>
            <a:r>
              <a:rPr lang="en-US" sz="1800" b="1" dirty="0" smtClean="0"/>
              <a:t>	0.4 run weeks </a:t>
            </a:r>
            <a:r>
              <a:rPr lang="en-US" sz="1800" b="1" dirty="0"/>
              <a:t>(</a:t>
            </a:r>
            <a:r>
              <a:rPr lang="en-US" sz="1800" b="1" dirty="0" smtClean="0"/>
              <a:t>XMP)</a:t>
            </a:r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smtClean="0"/>
              <a:t>January 2016 (3 weeks):		2 run weeks (H-mode), PAC-37</a:t>
            </a:r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smtClean="0">
                <a:solidFill>
                  <a:srgbClr val="0000FF"/>
                </a:solidFill>
              </a:rPr>
              <a:t>Two </a:t>
            </a:r>
            <a:r>
              <a:rPr lang="en-US" sz="1800" b="1" dirty="0">
                <a:solidFill>
                  <a:srgbClr val="0000FF"/>
                </a:solidFill>
              </a:rPr>
              <a:t>week </a:t>
            </a:r>
            <a:r>
              <a:rPr lang="en-US" sz="1800" b="1" dirty="0" smtClean="0">
                <a:solidFill>
                  <a:srgbClr val="0000FF"/>
                </a:solidFill>
              </a:rPr>
              <a:t>maintenance: NBI T-line repair, Argon purge system, </a:t>
            </a:r>
            <a:r>
              <a:rPr lang="en-US" sz="1800" b="1" dirty="0">
                <a:solidFill>
                  <a:srgbClr val="0000FF"/>
                </a:solidFill>
              </a:rPr>
              <a:t>LITER, </a:t>
            </a:r>
            <a:r>
              <a:rPr lang="en-US" sz="1800" b="1" dirty="0" smtClean="0">
                <a:solidFill>
                  <a:srgbClr val="0000FF"/>
                </a:solidFill>
              </a:rPr>
              <a:t>Diagnostics</a:t>
            </a:r>
          </a:p>
          <a:p>
            <a:pPr marL="0" indent="0">
              <a:lnSpc>
                <a:spcPts val="218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 smtClean="0"/>
              <a:t>•  February – March (4 weeks):		2.4 run weeks (routine H-mode) </a:t>
            </a:r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FF"/>
                </a:solidFill>
              </a:rPr>
              <a:t>Two week maintenance: </a:t>
            </a:r>
            <a:r>
              <a:rPr lang="en-US" sz="1800" b="1" dirty="0" smtClean="0">
                <a:solidFill>
                  <a:srgbClr val="0000FF"/>
                </a:solidFill>
              </a:rPr>
              <a:t>BN piece recovery, NBI Auto/transformer/T</a:t>
            </a:r>
            <a:r>
              <a:rPr lang="en-US" sz="1800" b="1" dirty="0">
                <a:solidFill>
                  <a:srgbClr val="0000FF"/>
                </a:solidFill>
              </a:rPr>
              <a:t>-line repair, </a:t>
            </a:r>
            <a:r>
              <a:rPr lang="en-US" sz="1800" b="1" dirty="0" smtClean="0">
                <a:solidFill>
                  <a:srgbClr val="0000FF"/>
                </a:solidFill>
              </a:rPr>
              <a:t>LGI, MGI, </a:t>
            </a:r>
            <a:r>
              <a:rPr lang="en-US" sz="1800" b="1" dirty="0">
                <a:solidFill>
                  <a:srgbClr val="0000FF"/>
                </a:solidFill>
              </a:rPr>
              <a:t>Diagnostics</a:t>
            </a:r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smtClean="0"/>
              <a:t>March – April: (3 weeks) 		2.4 run weeks (high power H-mode) </a:t>
            </a:r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FF"/>
                </a:solidFill>
              </a:rPr>
              <a:t>Two week maintenance: </a:t>
            </a:r>
            <a:r>
              <a:rPr lang="en-US" sz="1800" b="1" dirty="0" smtClean="0">
                <a:solidFill>
                  <a:srgbClr val="0000FF"/>
                </a:solidFill>
              </a:rPr>
              <a:t>BPM, NBI </a:t>
            </a:r>
            <a:r>
              <a:rPr lang="en-US" sz="1800" b="1" dirty="0" err="1" smtClean="0">
                <a:solidFill>
                  <a:srgbClr val="0000FF"/>
                </a:solidFill>
              </a:rPr>
              <a:t>LHe</a:t>
            </a:r>
            <a:r>
              <a:rPr lang="en-US" sz="1800" b="1" dirty="0" smtClean="0">
                <a:solidFill>
                  <a:srgbClr val="0000FF"/>
                </a:solidFill>
              </a:rPr>
              <a:t> refrigeration turbine regeneration, LGI</a:t>
            </a:r>
            <a:r>
              <a:rPr lang="en-US" sz="1800" b="1" dirty="0">
                <a:solidFill>
                  <a:srgbClr val="0000FF"/>
                </a:solidFill>
              </a:rPr>
              <a:t>, MGI, Diagnostics</a:t>
            </a:r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smtClean="0"/>
              <a:t>April </a:t>
            </a:r>
            <a:r>
              <a:rPr lang="en-US" sz="1800" b="1" dirty="0"/>
              <a:t>– </a:t>
            </a:r>
            <a:r>
              <a:rPr lang="en-US" sz="1800" b="1" dirty="0" smtClean="0"/>
              <a:t>July</a:t>
            </a:r>
            <a:r>
              <a:rPr lang="en-US" sz="1800" b="1" dirty="0"/>
              <a:t>	</a:t>
            </a:r>
            <a:r>
              <a:rPr lang="en-US" sz="1800" b="1" dirty="0" smtClean="0"/>
              <a:t>10.8 </a:t>
            </a:r>
            <a:r>
              <a:rPr lang="en-US" sz="1800" b="1" dirty="0"/>
              <a:t>run </a:t>
            </a:r>
            <a:r>
              <a:rPr lang="en-US" sz="1800" b="1" dirty="0" smtClean="0"/>
              <a:t>weeks to </a:t>
            </a:r>
            <a:r>
              <a:rPr lang="en-US" sz="1800" b="1" dirty="0"/>
              <a:t>complete FY16 </a:t>
            </a:r>
            <a:r>
              <a:rPr lang="en-US" sz="1800" b="1" dirty="0" smtClean="0"/>
              <a:t>run</a:t>
            </a:r>
            <a:r>
              <a:rPr lang="en-US" sz="1800" b="1" dirty="0"/>
              <a:t> </a:t>
            </a:r>
            <a:r>
              <a:rPr lang="en-US" sz="1800" b="1" dirty="0" smtClean="0"/>
              <a:t>with </a:t>
            </a:r>
            <a:r>
              <a:rPr lang="en-US" sz="1800" b="1" dirty="0"/>
              <a:t>e</a:t>
            </a:r>
            <a:r>
              <a:rPr lang="en-US" sz="1800" b="1" dirty="0" smtClean="0"/>
              <a:t>xtended run days</a:t>
            </a:r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smtClean="0"/>
              <a:t>August:  Start outage: install high-k, high-Z tiles, …</a:t>
            </a:r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b="1" dirty="0" smtClean="0"/>
              <a:t>Resume operations winter 2017 for FY17: ~ 16 run weeks</a:t>
            </a:r>
            <a:endParaRPr lang="en-US" sz="1800" b="1" dirty="0"/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500"/>
              </a:spcAft>
            </a:pPr>
            <a:endParaRPr lang="en-US" sz="2400" b="1" dirty="0" smtClean="0"/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500"/>
              </a:spcAft>
            </a:pPr>
            <a:endParaRPr lang="en-US" sz="2400" b="1" dirty="0" smtClean="0"/>
          </a:p>
          <a:p>
            <a:pPr>
              <a:lnSpc>
                <a:spcPts val="2180"/>
              </a:lnSpc>
              <a:spcBef>
                <a:spcPts val="0"/>
              </a:spcBef>
              <a:spcAft>
                <a:spcPts val="500"/>
              </a:spcAft>
            </a:pP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1416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371600"/>
            <a:ext cx="9144000" cy="15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1371600"/>
            <a:ext cx="152400" cy="152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8200" y="1371600"/>
            <a:ext cx="533400" cy="152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76400" y="1371600"/>
            <a:ext cx="762000" cy="152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43200" y="1371600"/>
            <a:ext cx="533400" cy="15240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81400" y="1371600"/>
            <a:ext cx="533400" cy="152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67200" y="1371600"/>
            <a:ext cx="533400" cy="152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953000" y="1371600"/>
            <a:ext cx="533400" cy="152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638800" y="1371600"/>
            <a:ext cx="533400" cy="152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162800" y="1292423"/>
            <a:ext cx="728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Outage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14400" y="1447800"/>
            <a:ext cx="2454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Completed Plasma Operations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505200" y="1447800"/>
            <a:ext cx="2249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Planned Plasma Operations</a:t>
            </a:r>
            <a:endParaRPr lang="en-US" sz="1400" b="1" dirty="0"/>
          </a:p>
        </p:txBody>
      </p:sp>
      <p:sp>
        <p:nvSpPr>
          <p:cNvPr id="18" name="Slide Number Placeholder 3"/>
          <p:cNvSpPr txBox="1">
            <a:spLocks/>
          </p:cNvSpPr>
          <p:nvPr/>
        </p:nvSpPr>
        <p:spPr>
          <a:xfrm>
            <a:off x="7239000" y="6553200"/>
            <a:ext cx="1905000" cy="457200"/>
          </a:xfrm>
          <a:prstGeom prst="rect">
            <a:avLst/>
          </a:prstGeom>
          <a:noFill/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8AFD17-9088-4C77-B107-6A6359279C2A}" type="slidenum">
              <a:rPr lang="en-US" sz="1400" smtClean="0">
                <a:latin typeface="Times" charset="0"/>
              </a:rPr>
              <a:pPr algn="r"/>
              <a:t>4</a:t>
            </a:fld>
            <a:endParaRPr lang="en-US" sz="14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15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5755" y="1143000"/>
            <a:ext cx="8513445" cy="23632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0665" marR="5080" indent="-227965">
              <a:lnSpc>
                <a:spcPct val="100000"/>
              </a:lnSpc>
              <a:buFont typeface="Arial"/>
              <a:buChar char="•"/>
              <a:tabLst>
                <a:tab pos="241300" algn="l"/>
              </a:tabLst>
            </a:pPr>
            <a:r>
              <a:rPr sz="2400" b="1" spc="-5" dirty="0">
                <a:latin typeface="Arial"/>
                <a:cs typeface="Arial"/>
              </a:rPr>
              <a:t>1</a:t>
            </a:r>
            <a:r>
              <a:rPr sz="2400" b="1" spc="-7" baseline="24305" dirty="0">
                <a:latin typeface="Arial"/>
                <a:cs typeface="Arial"/>
              </a:rPr>
              <a:t>st </a:t>
            </a:r>
            <a:r>
              <a:rPr sz="2400" b="1" spc="-5" dirty="0" smtClean="0">
                <a:latin typeface="Arial"/>
                <a:cs typeface="Arial"/>
              </a:rPr>
              <a:t>year: </a:t>
            </a:r>
            <a:r>
              <a:rPr sz="2400" spc="-5" dirty="0">
                <a:latin typeface="Arial"/>
                <a:cs typeface="Arial"/>
              </a:rPr>
              <a:t>Limit forces </a:t>
            </a:r>
            <a:r>
              <a:rPr sz="2400" spc="-5" dirty="0" smtClean="0">
                <a:latin typeface="Arial"/>
                <a:cs typeface="Arial"/>
              </a:rPr>
              <a:t>to </a:t>
            </a:r>
            <a:r>
              <a:rPr sz="2400" dirty="0">
                <a:latin typeface="Arial"/>
                <a:cs typeface="Arial"/>
              </a:rPr>
              <a:t>½ </a:t>
            </a:r>
            <a:r>
              <a:rPr sz="2400" spc="-5" dirty="0">
                <a:latin typeface="Arial"/>
                <a:cs typeface="Arial"/>
              </a:rPr>
              <a:t>way between </a:t>
            </a:r>
            <a:r>
              <a:rPr sz="2400" spc="-5" dirty="0" smtClean="0">
                <a:latin typeface="Arial"/>
                <a:cs typeface="Arial"/>
              </a:rPr>
              <a:t>NSTX</a:t>
            </a:r>
            <a:r>
              <a:rPr lang="en-US" sz="2400" spc="-5" dirty="0" smtClean="0">
                <a:latin typeface="Arial"/>
                <a:cs typeface="Arial"/>
              </a:rPr>
              <a:t> and</a:t>
            </a:r>
            <a:r>
              <a:rPr sz="2400" spc="-5" dirty="0" smtClean="0">
                <a:latin typeface="Arial"/>
                <a:cs typeface="Arial"/>
              </a:rPr>
              <a:t> NSTX-U</a:t>
            </a:r>
            <a:r>
              <a:rPr lang="en-US" sz="2400" spc="-5" dirty="0" smtClean="0">
                <a:latin typeface="Arial"/>
                <a:cs typeface="Arial"/>
              </a:rPr>
              <a:t>,</a:t>
            </a:r>
            <a:r>
              <a:rPr sz="2400" spc="-5" dirty="0" smtClean="0">
                <a:latin typeface="Arial"/>
                <a:cs typeface="Arial"/>
              </a:rPr>
              <a:t> and </a:t>
            </a:r>
            <a:r>
              <a:rPr sz="2400" dirty="0">
                <a:latin typeface="Arial"/>
                <a:cs typeface="Arial"/>
              </a:rPr>
              <a:t>½ </a:t>
            </a:r>
            <a:r>
              <a:rPr lang="en-US" sz="2400" dirty="0" smtClean="0">
                <a:latin typeface="Arial"/>
                <a:cs typeface="Arial"/>
              </a:rPr>
              <a:t>of </a:t>
            </a:r>
            <a:r>
              <a:rPr sz="2400" spc="-5" dirty="0" smtClean="0">
                <a:latin typeface="Arial"/>
                <a:cs typeface="Arial"/>
              </a:rPr>
              <a:t>the </a:t>
            </a:r>
            <a:r>
              <a:rPr sz="2400" spc="-5" dirty="0">
                <a:latin typeface="Arial"/>
                <a:cs typeface="Arial"/>
              </a:rPr>
              <a:t>design-point heating of any</a:t>
            </a:r>
            <a:r>
              <a:rPr sz="2400" spc="4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coil</a:t>
            </a:r>
            <a:endParaRPr sz="2400" dirty="0"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9"/>
              </a:spcBef>
              <a:buChar char="–"/>
              <a:tabLst>
                <a:tab pos="469900" algn="l"/>
              </a:tabLst>
            </a:pP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Presently operating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at </a:t>
            </a:r>
            <a:r>
              <a:rPr sz="2000" spc="5" dirty="0">
                <a:solidFill>
                  <a:srgbClr val="336699"/>
                </a:solidFill>
                <a:latin typeface="Arial"/>
                <a:cs typeface="Arial"/>
              </a:rPr>
              <a:t>B</a:t>
            </a:r>
            <a:r>
              <a:rPr sz="1950" spc="7" baseline="-21367" dirty="0">
                <a:solidFill>
                  <a:srgbClr val="336699"/>
                </a:solidFill>
                <a:latin typeface="Arial"/>
                <a:cs typeface="Arial"/>
              </a:rPr>
              <a:t>T </a:t>
            </a:r>
            <a:r>
              <a:rPr sz="2000" spc="-5" dirty="0">
                <a:solidFill>
                  <a:srgbClr val="336699"/>
                </a:solidFill>
                <a:latin typeface="Arial"/>
                <a:cs typeface="Arial"/>
              </a:rPr>
              <a:t>~</a:t>
            </a:r>
            <a:r>
              <a:rPr sz="2000" spc="-5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sz="2000" spc="-5" dirty="0" smtClean="0">
                <a:solidFill>
                  <a:srgbClr val="336699"/>
                </a:solidFill>
                <a:latin typeface="Arial"/>
                <a:cs typeface="Arial"/>
              </a:rPr>
              <a:t>0.65T</a:t>
            </a:r>
            <a:endParaRPr lang="en-US" sz="2000" spc="-5" dirty="0">
              <a:solidFill>
                <a:srgbClr val="336699"/>
              </a:solidFill>
              <a:latin typeface="Arial"/>
              <a:cs typeface="Arial"/>
            </a:endParaRPr>
          </a:p>
          <a:p>
            <a:pPr marL="469900" lvl="1" indent="-228600">
              <a:lnSpc>
                <a:spcPct val="100000"/>
              </a:lnSpc>
              <a:spcBef>
                <a:spcPts val="489"/>
              </a:spcBef>
              <a:buChar char="–"/>
              <a:tabLst>
                <a:tab pos="469900" algn="l"/>
              </a:tabLst>
            </a:pP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Increase to </a:t>
            </a:r>
            <a:r>
              <a:rPr lang="en-US" sz="2000" spc="5" dirty="0" smtClean="0">
                <a:solidFill>
                  <a:srgbClr val="336699"/>
                </a:solidFill>
                <a:latin typeface="Arial"/>
                <a:cs typeface="Arial"/>
              </a:rPr>
              <a:t>B</a:t>
            </a:r>
            <a:r>
              <a:rPr lang="en-US" sz="1950" spc="7" baseline="-21367" dirty="0" smtClean="0">
                <a:solidFill>
                  <a:srgbClr val="336699"/>
                </a:solidFill>
                <a:latin typeface="Arial"/>
                <a:cs typeface="Arial"/>
              </a:rPr>
              <a:t>T </a:t>
            </a:r>
            <a:r>
              <a:rPr lang="en-US" sz="2000" spc="-5" dirty="0">
                <a:solidFill>
                  <a:srgbClr val="336699"/>
                </a:solidFill>
                <a:latin typeface="Arial"/>
                <a:cs typeface="Arial"/>
              </a:rPr>
              <a:t>~</a:t>
            </a:r>
            <a:r>
              <a:rPr lang="en-US" sz="2000" spc="-50" dirty="0">
                <a:solidFill>
                  <a:srgbClr val="336699"/>
                </a:solidFill>
                <a:latin typeface="Arial"/>
                <a:cs typeface="Arial"/>
              </a:rPr>
              <a:t> </a:t>
            </a:r>
            <a:r>
              <a:rPr lang="en-US" sz="2000" spc="-5" dirty="0" smtClean="0">
                <a:solidFill>
                  <a:srgbClr val="336699"/>
                </a:solidFill>
                <a:latin typeface="Arial"/>
                <a:cs typeface="Arial"/>
              </a:rPr>
              <a:t>0.8T after completing engineering analysis </a:t>
            </a:r>
            <a:endParaRPr sz="2000" dirty="0" smtClean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Font typeface="Arial"/>
              <a:buChar char="•"/>
              <a:tabLst>
                <a:tab pos="241300" algn="l"/>
              </a:tabLst>
            </a:pPr>
            <a:r>
              <a:rPr sz="2400" b="1" spc="-5" dirty="0" smtClean="0">
                <a:latin typeface="Arial"/>
                <a:cs typeface="Arial"/>
              </a:rPr>
              <a:t>2</a:t>
            </a:r>
            <a:r>
              <a:rPr sz="2400" b="1" spc="-7" baseline="24305" dirty="0" smtClean="0">
                <a:latin typeface="Arial"/>
                <a:cs typeface="Arial"/>
              </a:rPr>
              <a:t>nd </a:t>
            </a:r>
            <a:r>
              <a:rPr sz="2400" b="1" spc="-5" dirty="0" smtClean="0">
                <a:latin typeface="Arial"/>
                <a:cs typeface="Arial"/>
              </a:rPr>
              <a:t>year</a:t>
            </a:r>
            <a:r>
              <a:rPr lang="en-US" sz="2400" b="1" spc="-5" dirty="0" smtClean="0">
                <a:latin typeface="Arial"/>
                <a:cs typeface="Arial"/>
              </a:rPr>
              <a:t> goal</a:t>
            </a:r>
            <a:r>
              <a:rPr sz="2400" b="1" spc="-5" dirty="0" smtClean="0">
                <a:latin typeface="Arial"/>
                <a:cs typeface="Arial"/>
              </a:rPr>
              <a:t>: </a:t>
            </a:r>
            <a:r>
              <a:rPr sz="2400" spc="-5" dirty="0" smtClean="0">
                <a:latin typeface="Arial"/>
                <a:cs typeface="Arial"/>
              </a:rPr>
              <a:t>Full field and current, coil</a:t>
            </a:r>
            <a:r>
              <a:rPr sz="2400" spc="295" dirty="0" smtClean="0">
                <a:latin typeface="Arial"/>
                <a:cs typeface="Arial"/>
              </a:rPr>
              <a:t> </a:t>
            </a:r>
            <a:r>
              <a:rPr sz="2400" spc="-5" dirty="0" smtClean="0">
                <a:latin typeface="Arial"/>
                <a:cs typeface="Arial"/>
              </a:rPr>
              <a:t>heating</a:t>
            </a:r>
            <a:r>
              <a:rPr lang="en-US" sz="2400" spc="-5" dirty="0" smtClean="0">
                <a:latin typeface="Arial"/>
                <a:cs typeface="Arial"/>
              </a:rPr>
              <a:t> to ¾ of limit</a:t>
            </a:r>
            <a:endParaRPr sz="2400" dirty="0" smtClean="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65"/>
              </a:spcBef>
              <a:buFont typeface="Arial"/>
              <a:buChar char="•"/>
              <a:tabLst>
                <a:tab pos="241300" algn="l"/>
              </a:tabLst>
            </a:pPr>
            <a:r>
              <a:rPr sz="2400" b="1" spc="-5" dirty="0" smtClean="0">
                <a:latin typeface="Arial"/>
                <a:cs typeface="Arial"/>
              </a:rPr>
              <a:t>3</a:t>
            </a:r>
            <a:r>
              <a:rPr sz="2400" b="1" spc="-7" baseline="24305" dirty="0" smtClean="0">
                <a:latin typeface="Arial"/>
                <a:cs typeface="Arial"/>
              </a:rPr>
              <a:t>rd </a:t>
            </a:r>
            <a:r>
              <a:rPr sz="2400" b="1" spc="-5" dirty="0" smtClean="0">
                <a:latin typeface="Arial"/>
                <a:cs typeface="Arial"/>
              </a:rPr>
              <a:t>year</a:t>
            </a:r>
            <a:r>
              <a:rPr lang="en-US" sz="2400" b="1" spc="-5" dirty="0" smtClean="0">
                <a:latin typeface="Arial"/>
                <a:cs typeface="Arial"/>
              </a:rPr>
              <a:t> goal</a:t>
            </a:r>
            <a:r>
              <a:rPr sz="2400" b="1" spc="-5" dirty="0" smtClean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Full</a:t>
            </a:r>
            <a:r>
              <a:rPr sz="2400" spc="19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capability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012543"/>
              </p:ext>
            </p:extLst>
          </p:nvPr>
        </p:nvGraphicFramePr>
        <p:xfrm>
          <a:off x="228600" y="3810000"/>
          <a:ext cx="8686800" cy="2501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7000"/>
                <a:gridCol w="914400"/>
                <a:gridCol w="1371600"/>
                <a:gridCol w="1371600"/>
                <a:gridCol w="1295400"/>
                <a:gridCol w="1066800"/>
              </a:tblGrid>
              <a:tr h="8228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6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Parameter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NSTX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156845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(Max.)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00355" marR="2940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1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99720" marR="2940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2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261620" marR="255904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30" dirty="0">
                          <a:latin typeface="Arial"/>
                          <a:cs typeface="Arial"/>
                        </a:rPr>
                        <a:t>Year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3  NS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10" dirty="0">
                          <a:latin typeface="Arial"/>
                          <a:cs typeface="Arial"/>
                        </a:rPr>
                        <a:t>X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-U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Operations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F81BC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NSTX-U</a:t>
                      </a:r>
                      <a:endParaRPr sz="1600" dirty="0">
                        <a:latin typeface="Arial"/>
                        <a:cs typeface="Arial"/>
                      </a:endParaRPr>
                    </a:p>
                    <a:p>
                      <a:pPr marL="299720" marR="118745" indent="-174625">
                        <a:lnSpc>
                          <a:spcPct val="100000"/>
                        </a:lnSpc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ima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te 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Goal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3351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575" b="1" spc="97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[MA]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~1.6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3022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2.0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3351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75" b="1" spc="89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[T]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0.55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</a:t>
                      </a:r>
                      <a:r>
                        <a:rPr sz="1600" b="1" spc="-5" dirty="0" smtClean="0">
                          <a:latin typeface="Arial"/>
                          <a:cs typeface="Arial"/>
                        </a:rPr>
                        <a:t>0.8</a:t>
                      </a:r>
                      <a:r>
                        <a:rPr lang="en-US" sz="1600" b="1" spc="-5" dirty="0" smtClean="0">
                          <a:latin typeface="Arial"/>
                          <a:cs typeface="Arial"/>
                        </a:rPr>
                        <a:t> (0.65)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3022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1.0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42969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Allowed TF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[MA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s]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7.3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80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marR="502284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120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160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7F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160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  <a:tr h="579013">
                <a:tc>
                  <a:txBody>
                    <a:bodyPr/>
                    <a:lstStyle/>
                    <a:p>
                      <a:pPr marL="170180" marR="163195" indent="28321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-21164" dirty="0">
                          <a:latin typeface="Arial"/>
                          <a:cs typeface="Arial"/>
                        </a:rPr>
                        <a:t>P </a:t>
                      </a:r>
                      <a:r>
                        <a:rPr sz="1600" b="1" spc="-20" dirty="0">
                          <a:latin typeface="Arial"/>
                          <a:cs typeface="Arial"/>
                        </a:rPr>
                        <a:t>Flat-Top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at max.  allowed 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baseline="2645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600" b="1" dirty="0">
                          <a:latin typeface="Arial"/>
                          <a:cs typeface="Arial"/>
                        </a:rPr>
                        <a:t>t, 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I</a:t>
                      </a:r>
                      <a:r>
                        <a:rPr sz="1575" b="1" spc="-67" baseline="-21164" dirty="0">
                          <a:latin typeface="Arial"/>
                          <a:cs typeface="Arial"/>
                        </a:rPr>
                        <a:t>P</a:t>
                      </a:r>
                      <a:r>
                        <a:rPr sz="1600" b="1" spc="-45" dirty="0">
                          <a:latin typeface="Arial"/>
                          <a:cs typeface="Arial"/>
                        </a:rPr>
                        <a:t>,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and </a:t>
                      </a:r>
                      <a:r>
                        <a:rPr sz="1600" b="1" spc="5" dirty="0">
                          <a:latin typeface="Arial"/>
                          <a:cs typeface="Arial"/>
                        </a:rPr>
                        <a:t>B</a:t>
                      </a:r>
                      <a:r>
                        <a:rPr sz="1575" b="1" spc="7" baseline="-21164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1575" b="1" spc="262" baseline="-2116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5" dirty="0">
                          <a:latin typeface="Arial"/>
                          <a:cs typeface="Arial"/>
                        </a:rPr>
                        <a:t>[s]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~0.4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spc="-5" dirty="0">
                          <a:latin typeface="Arial"/>
                          <a:cs typeface="Arial"/>
                        </a:rPr>
                        <a:t>~3.5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marR="555625" algn="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~3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EB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20"/>
                        </a:spcBef>
                      </a:pPr>
                      <a:r>
                        <a:rPr sz="1600" b="1" dirty="0">
                          <a:latin typeface="Arial"/>
                          <a:cs typeface="Arial"/>
                        </a:rPr>
                        <a:t>5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0" y="203061"/>
            <a:ext cx="914400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600" spc="-5" dirty="0">
                <a:solidFill>
                  <a:srgbClr val="0000FF"/>
                </a:solidFill>
                <a:latin typeface="Arial"/>
                <a:cs typeface="Arial"/>
              </a:rPr>
              <a:t>NSTX-U device performance</a:t>
            </a:r>
            <a:r>
              <a:rPr sz="3600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3600" spc="-5" dirty="0" smtClean="0">
                <a:solidFill>
                  <a:srgbClr val="0000FF"/>
                </a:solidFill>
                <a:latin typeface="Arial"/>
                <a:cs typeface="Arial"/>
              </a:rPr>
              <a:t>progression</a:t>
            </a:r>
            <a:endParaRPr sz="3600" spc="-5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8AFD17-9088-4C77-B107-6A6359279C2A}" type="slidenum">
              <a:rPr lang="en-US" sz="1400" smtClean="0">
                <a:latin typeface="Times" charset="0"/>
              </a:rPr>
              <a:pPr algn="r"/>
              <a:t>5</a:t>
            </a:fld>
            <a:endParaRPr lang="en-US" sz="14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00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9525"/>
            <a:ext cx="9144000" cy="889000"/>
          </a:xfrm>
          <a:prstGeom prst="rect">
            <a:avLst/>
          </a:prstGeom>
          <a:gradFill rotWithShape="1">
            <a:gsLst>
              <a:gs pos="0">
                <a:srgbClr val="F8F8F8">
                  <a:alpha val="50998"/>
                </a:srgbClr>
              </a:gs>
              <a:gs pos="100000">
                <a:srgbClr val="B2B2B2">
                  <a:alpha val="50998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ts val="4140"/>
              </a:lnSpc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sz="4000" dirty="0" smtClean="0">
                <a:solidFill>
                  <a:srgbClr val="0816FF"/>
                </a:solidFill>
              </a:rPr>
              <a:t>Presentation Outline</a:t>
            </a:r>
            <a:endParaRPr lang="en-US" sz="3200" i="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/>
          <a:p>
            <a:pPr algn="r">
              <a:buNone/>
            </a:pPr>
            <a:fld id="{338AFD17-9088-4C77-B107-6A6359279C2A}" type="slidenum">
              <a:rPr lang="en-US" sz="1400" b="0">
                <a:latin typeface="Times" charset="0"/>
              </a:rPr>
              <a:pPr algn="r">
                <a:buNone/>
              </a:pPr>
              <a:t>6</a:t>
            </a:fld>
            <a:endParaRPr lang="en-US" sz="1400" b="0" dirty="0">
              <a:latin typeface="Times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219200"/>
            <a:ext cx="7467600" cy="4419600"/>
          </a:xfrm>
        </p:spPr>
        <p:txBody>
          <a:bodyPr>
            <a:normAutofit/>
          </a:bodyPr>
          <a:lstStyle/>
          <a:p>
            <a:pPr>
              <a:spcAft>
                <a:spcPts val="4200"/>
              </a:spcAft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Facility Operations Status and Plan</a:t>
            </a:r>
          </a:p>
          <a:p>
            <a:pPr>
              <a:spcAft>
                <a:spcPts val="4200"/>
              </a:spcAft>
            </a:pPr>
            <a:r>
              <a:rPr lang="en-US" dirty="0" smtClean="0">
                <a:solidFill>
                  <a:srgbClr val="000000"/>
                </a:solidFill>
              </a:rPr>
              <a:t>Facility Enhancement Status and Plan</a:t>
            </a:r>
          </a:p>
          <a:p>
            <a:pPr>
              <a:spcAft>
                <a:spcPts val="4200"/>
              </a:spcAft>
            </a:pPr>
            <a:r>
              <a:rPr lang="en-US" dirty="0">
                <a:solidFill>
                  <a:srgbClr val="7F7F7F"/>
                </a:solidFill>
              </a:rPr>
              <a:t>Facility Milestones and Budget</a:t>
            </a:r>
          </a:p>
          <a:p>
            <a:pPr>
              <a:spcAft>
                <a:spcPts val="4200"/>
              </a:spcAft>
            </a:pPr>
            <a:r>
              <a:rPr lang="en-US" dirty="0" smtClean="0">
                <a:solidFill>
                  <a:srgbClr val="7F7F7F"/>
                </a:solidFill>
              </a:rPr>
              <a:t>Summary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23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7295"/>
          <a:stretch>
            <a:fillRect/>
          </a:stretch>
        </p:blipFill>
        <p:spPr bwMode="auto">
          <a:xfrm>
            <a:off x="0" y="2330450"/>
            <a:ext cx="12954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79" descr="NB2 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660900"/>
            <a:ext cx="143351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81"/>
          <p:cNvSpPr txBox="1">
            <a:spLocks noChangeArrowheads="1"/>
          </p:cNvSpPr>
          <p:nvPr/>
        </p:nvSpPr>
        <p:spPr bwMode="auto">
          <a:xfrm>
            <a:off x="0" y="1905000"/>
            <a:ext cx="1279525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New </a:t>
            </a:r>
          </a:p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center-stack</a:t>
            </a:r>
          </a:p>
        </p:txBody>
      </p:sp>
      <p:sp>
        <p:nvSpPr>
          <p:cNvPr id="25604" name="Text Box 82"/>
          <p:cNvSpPr txBox="1">
            <a:spLocks noChangeArrowheads="1"/>
          </p:cNvSpPr>
          <p:nvPr/>
        </p:nvSpPr>
        <p:spPr bwMode="auto">
          <a:xfrm>
            <a:off x="76200" y="5697538"/>
            <a:ext cx="661988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2nd NBI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5562600" y="1524000"/>
            <a:ext cx="725488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06" name="Oval 19"/>
          <p:cNvSpPr>
            <a:spLocks noChangeArrowheads="1"/>
          </p:cNvSpPr>
          <p:nvPr/>
        </p:nvSpPr>
        <p:spPr bwMode="auto">
          <a:xfrm>
            <a:off x="6167438" y="3700463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07" name="Oval 19"/>
          <p:cNvSpPr>
            <a:spLocks noChangeArrowheads="1"/>
          </p:cNvSpPr>
          <p:nvPr/>
        </p:nvSpPr>
        <p:spPr bwMode="auto">
          <a:xfrm>
            <a:off x="3673475" y="2703512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08" name="Rectangle 20"/>
          <p:cNvSpPr>
            <a:spLocks noChangeArrowheads="1"/>
          </p:cNvSpPr>
          <p:nvPr/>
        </p:nvSpPr>
        <p:spPr bwMode="auto">
          <a:xfrm>
            <a:off x="2941638" y="2587625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Li granule injector</a:t>
            </a:r>
          </a:p>
        </p:txBody>
      </p:sp>
      <p:sp>
        <p:nvSpPr>
          <p:cNvPr id="25609" name="Rectangle 20"/>
          <p:cNvSpPr>
            <a:spLocks noChangeArrowheads="1"/>
          </p:cNvSpPr>
          <p:nvPr/>
        </p:nvSpPr>
        <p:spPr bwMode="auto">
          <a:xfrm>
            <a:off x="5608638" y="2374900"/>
            <a:ext cx="9144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High-Z   PFC diagnostics</a:t>
            </a:r>
          </a:p>
        </p:txBody>
      </p:sp>
      <p:sp>
        <p:nvSpPr>
          <p:cNvPr id="25610" name="Oval 19"/>
          <p:cNvSpPr>
            <a:spLocks noChangeArrowheads="1"/>
          </p:cNvSpPr>
          <p:nvPr/>
        </p:nvSpPr>
        <p:spPr bwMode="auto">
          <a:xfrm>
            <a:off x="6310313" y="2514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1" name="Oval 19"/>
          <p:cNvSpPr>
            <a:spLocks noChangeArrowheads="1"/>
          </p:cNvSpPr>
          <p:nvPr/>
        </p:nvSpPr>
        <p:spPr bwMode="auto">
          <a:xfrm>
            <a:off x="3648075" y="3825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2" name="Rectangle 20"/>
          <p:cNvSpPr>
            <a:spLocks noChangeArrowheads="1"/>
          </p:cNvSpPr>
          <p:nvPr/>
        </p:nvSpPr>
        <p:spPr bwMode="auto">
          <a:xfrm>
            <a:off x="5608638" y="3459163"/>
            <a:ext cx="1993900" cy="2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100" i="0">
                <a:solidFill>
                  <a:srgbClr val="FF0000"/>
                </a:solidFill>
                <a:cs typeface="Arial" charset="0"/>
              </a:rPr>
              <a:t>Off-midplane 3D coils (NCC)</a:t>
            </a:r>
          </a:p>
        </p:txBody>
      </p:sp>
      <p:sp>
        <p:nvSpPr>
          <p:cNvPr id="25613" name="Oval 19"/>
          <p:cNvSpPr>
            <a:spLocks noChangeArrowheads="1"/>
          </p:cNvSpPr>
          <p:nvPr/>
        </p:nvSpPr>
        <p:spPr bwMode="auto">
          <a:xfrm>
            <a:off x="3581400" y="48133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4" name="Oval 19"/>
          <p:cNvSpPr>
            <a:spLocks noChangeArrowheads="1"/>
          </p:cNvSpPr>
          <p:nvPr/>
        </p:nvSpPr>
        <p:spPr bwMode="auto">
          <a:xfrm>
            <a:off x="3733800" y="62849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5" name="Oval 19"/>
          <p:cNvSpPr>
            <a:spLocks noChangeArrowheads="1"/>
          </p:cNvSpPr>
          <p:nvPr/>
        </p:nvSpPr>
        <p:spPr bwMode="auto">
          <a:xfrm>
            <a:off x="6303963" y="62785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6" name="Rectangle 20"/>
          <p:cNvSpPr>
            <a:spLocks noChangeArrowheads="1"/>
          </p:cNvSpPr>
          <p:nvPr/>
        </p:nvSpPr>
        <p:spPr bwMode="auto">
          <a:xfrm>
            <a:off x="6446838" y="6186488"/>
            <a:ext cx="88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up to 1 MA plasma gun</a:t>
            </a:r>
          </a:p>
        </p:txBody>
      </p:sp>
      <p:sp>
        <p:nvSpPr>
          <p:cNvPr id="25617" name="Rectangle 20"/>
          <p:cNvSpPr>
            <a:spLocks noChangeArrowheads="1"/>
          </p:cNvSpPr>
          <p:nvPr/>
        </p:nvSpPr>
        <p:spPr bwMode="auto">
          <a:xfrm>
            <a:off x="6299200" y="1954213"/>
            <a:ext cx="1282700" cy="36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Lower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divertor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cryo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-pump</a:t>
            </a: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172200" y="207962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9" name="Rectangle 20"/>
          <p:cNvSpPr>
            <a:spLocks noChangeArrowheads="1"/>
          </p:cNvSpPr>
          <p:nvPr/>
        </p:nvSpPr>
        <p:spPr bwMode="auto">
          <a:xfrm>
            <a:off x="2895600" y="6034088"/>
            <a:ext cx="1143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Upgraded CHI for ~0.5MA</a:t>
            </a: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6172200" y="2819400"/>
            <a:ext cx="1438275" cy="34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0000"/>
              </a:lnSpc>
            </a:pPr>
            <a:r>
              <a:rPr lang="en-US" sz="1000" dirty="0">
                <a:solidFill>
                  <a:srgbClr val="FF0000"/>
                </a:solidFill>
              </a:rPr>
              <a:t>Graphite CHI/Lower Bullnose </a:t>
            </a:r>
            <a:endParaRPr lang="en-US" sz="1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5621" name="Oval 19"/>
          <p:cNvSpPr>
            <a:spLocks noChangeArrowheads="1"/>
          </p:cNvSpPr>
          <p:nvPr/>
        </p:nvSpPr>
        <p:spPr bwMode="auto">
          <a:xfrm>
            <a:off x="6340475" y="306387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2" name="Oval 19"/>
          <p:cNvSpPr>
            <a:spLocks noChangeArrowheads="1"/>
          </p:cNvSpPr>
          <p:nvPr/>
        </p:nvSpPr>
        <p:spPr bwMode="auto">
          <a:xfrm>
            <a:off x="6192838" y="52228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3" name="Oval 19"/>
          <p:cNvSpPr>
            <a:spLocks noChangeArrowheads="1"/>
          </p:cNvSpPr>
          <p:nvPr/>
        </p:nvSpPr>
        <p:spPr bwMode="auto">
          <a:xfrm>
            <a:off x="3851275" y="46482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4" name="Oval 19"/>
          <p:cNvSpPr>
            <a:spLocks noChangeArrowheads="1"/>
          </p:cNvSpPr>
          <p:nvPr/>
        </p:nvSpPr>
        <p:spPr bwMode="auto">
          <a:xfrm>
            <a:off x="6167438" y="422751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5" name="Rectangle 20"/>
          <p:cNvSpPr>
            <a:spLocks noChangeArrowheads="1"/>
          </p:cNvSpPr>
          <p:nvPr/>
        </p:nvSpPr>
        <p:spPr bwMode="auto">
          <a:xfrm>
            <a:off x="6303963" y="4211638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DBS, PCI, or other intermediate-k</a:t>
            </a:r>
          </a:p>
        </p:txBody>
      </p:sp>
      <p:sp>
        <p:nvSpPr>
          <p:cNvPr id="25626" name="Oval 19"/>
          <p:cNvSpPr>
            <a:spLocks noChangeArrowheads="1"/>
          </p:cNvSpPr>
          <p:nvPr/>
        </p:nvSpPr>
        <p:spPr bwMode="auto">
          <a:xfrm>
            <a:off x="3819525" y="53863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28" name="Rectangle 20"/>
          <p:cNvSpPr>
            <a:spLocks noChangeArrowheads="1"/>
          </p:cNvSpPr>
          <p:nvPr/>
        </p:nvSpPr>
        <p:spPr bwMode="auto">
          <a:xfrm>
            <a:off x="2971800" y="5345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Snowflake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29" name="TextBox 96"/>
          <p:cNvSpPr txBox="1">
            <a:spLocks noChangeArrowheads="1"/>
          </p:cNvSpPr>
          <p:nvPr/>
        </p:nvSpPr>
        <p:spPr bwMode="auto">
          <a:xfrm>
            <a:off x="1524000" y="1500188"/>
            <a:ext cx="12192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36576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i="0">
                <a:solidFill>
                  <a:srgbClr val="3333CC"/>
                </a:solidFill>
                <a:latin typeface="Arial Narrow" charset="0"/>
              </a:rPr>
              <a:t>Run Weeks:</a:t>
            </a:r>
          </a:p>
        </p:txBody>
      </p:sp>
      <p:sp>
        <p:nvSpPr>
          <p:cNvPr id="25630" name="Rectangle 43"/>
          <p:cNvSpPr>
            <a:spLocks noChangeArrowheads="1"/>
          </p:cNvSpPr>
          <p:nvPr/>
        </p:nvSpPr>
        <p:spPr bwMode="auto">
          <a:xfrm>
            <a:off x="0" y="76200"/>
            <a:ext cx="9144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ts val="2838"/>
              </a:lnSpc>
            </a:pPr>
            <a:r>
              <a:rPr lang="en-US" sz="3200" i="0" dirty="0">
                <a:solidFill>
                  <a:srgbClr val="0000CC"/>
                </a:solidFill>
                <a:ea typeface="MS PGothic" charset="0"/>
                <a:cs typeface="MS PGothic" charset="0"/>
              </a:rPr>
              <a:t>Five Year Facility Enhancement Plan </a:t>
            </a:r>
            <a:r>
              <a:rPr lang="en-US" sz="3200" i="0" dirty="0">
                <a:solidFill>
                  <a:srgbClr val="009973"/>
                </a:solidFill>
                <a:ea typeface="MS PGothic" charset="0"/>
                <a:cs typeface="MS PGothic" charset="0"/>
              </a:rPr>
              <a:t>(green – ongoing)</a:t>
            </a:r>
            <a:endParaRPr lang="en-US" sz="3200" i="0" dirty="0">
              <a:solidFill>
                <a:srgbClr val="FF0000"/>
              </a:solidFill>
              <a:ea typeface="MS PGothic" charset="0"/>
              <a:cs typeface="MS PGothic" charset="0"/>
            </a:endParaRPr>
          </a:p>
          <a:p>
            <a:pPr algn="ctr">
              <a:lnSpc>
                <a:spcPts val="2838"/>
              </a:lnSpc>
            </a:pPr>
            <a:r>
              <a:rPr lang="en-US" sz="2400" dirty="0">
                <a:solidFill>
                  <a:srgbClr val="FF0000"/>
                </a:solidFill>
                <a:ea typeface="MS PGothic" charset="0"/>
                <a:cs typeface="MS PGothic" charset="0"/>
              </a:rPr>
              <a:t>Incremental enables 5 year plan enhancements including NCC, ECH</a:t>
            </a:r>
          </a:p>
        </p:txBody>
      </p:sp>
      <p:sp>
        <p:nvSpPr>
          <p:cNvPr id="126" name="Rectangle 125"/>
          <p:cNvSpPr/>
          <p:nvPr/>
        </p:nvSpPr>
        <p:spPr bwMode="auto">
          <a:xfrm>
            <a:off x="4038600" y="1524000"/>
            <a:ext cx="473075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32" name="Rectangle 20"/>
          <p:cNvSpPr>
            <a:spLocks noChangeArrowheads="1"/>
          </p:cNvSpPr>
          <p:nvPr/>
        </p:nvSpPr>
        <p:spPr bwMode="auto">
          <a:xfrm>
            <a:off x="2819400" y="3581400"/>
            <a:ext cx="9144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MGI disruption mitigation</a:t>
            </a:r>
          </a:p>
        </p:txBody>
      </p:sp>
      <p:sp>
        <p:nvSpPr>
          <p:cNvPr id="25633" name="Rectangle 20"/>
          <p:cNvSpPr>
            <a:spLocks noChangeArrowheads="1"/>
          </p:cNvSpPr>
          <p:nvPr/>
        </p:nvSpPr>
        <p:spPr bwMode="auto">
          <a:xfrm>
            <a:off x="3687763" y="4799013"/>
            <a:ext cx="14779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 coil AE antenna</a:t>
            </a:r>
          </a:p>
        </p:txBody>
      </p:sp>
      <p:sp>
        <p:nvSpPr>
          <p:cNvPr id="25634" name="Rectangle 20"/>
          <p:cNvSpPr>
            <a:spLocks noChangeArrowheads="1"/>
          </p:cNvSpPr>
          <p:nvPr/>
        </p:nvSpPr>
        <p:spPr bwMode="auto">
          <a:xfrm>
            <a:off x="6319838" y="5148263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HHFW limiter upgrade</a:t>
            </a:r>
          </a:p>
        </p:txBody>
      </p:sp>
      <p:sp>
        <p:nvSpPr>
          <p:cNvPr id="25635" name="Rectangle 20"/>
          <p:cNvSpPr>
            <a:spLocks noChangeArrowheads="1"/>
          </p:cNvSpPr>
          <p:nvPr/>
        </p:nvSpPr>
        <p:spPr bwMode="auto">
          <a:xfrm>
            <a:off x="2362200" y="5099050"/>
            <a:ext cx="17986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00CC"/>
                </a:solidFill>
                <a:cs typeface="Arial" charset="0"/>
              </a:rPr>
              <a:t>Establish control of:</a:t>
            </a:r>
          </a:p>
        </p:txBody>
      </p:sp>
      <p:sp>
        <p:nvSpPr>
          <p:cNvPr id="25644" name="Rectangle 20"/>
          <p:cNvSpPr>
            <a:spLocks noChangeArrowheads="1"/>
          </p:cNvSpPr>
          <p:nvPr/>
        </p:nvSpPr>
        <p:spPr bwMode="auto">
          <a:xfrm>
            <a:off x="4052888" y="5127625"/>
            <a:ext cx="7334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defRPr/>
            </a:pPr>
            <a:r>
              <a:rPr lang="en-US" sz="1000" i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Rotation</a:t>
            </a:r>
          </a:p>
        </p:txBody>
      </p:sp>
      <p:sp>
        <p:nvSpPr>
          <p:cNvPr id="25638" name="Rectangle 20"/>
          <p:cNvSpPr>
            <a:spLocks noChangeArrowheads="1"/>
          </p:cNvSpPr>
          <p:nvPr/>
        </p:nvSpPr>
        <p:spPr bwMode="auto">
          <a:xfrm>
            <a:off x="3886200" y="4419600"/>
            <a:ext cx="838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High </a:t>
            </a:r>
            <a:r>
              <a:rPr lang="en-US" sz="1000" i="0" dirty="0" err="1">
                <a:solidFill>
                  <a:srgbClr val="009973"/>
                </a:solidFill>
                <a:cs typeface="Arial" charset="0"/>
              </a:rPr>
              <a:t>k</a:t>
            </a:r>
            <a:r>
              <a:rPr lang="en-US" sz="1000" i="0" baseline="-25000" dirty="0" err="1">
                <a:solidFill>
                  <a:srgbClr val="009973"/>
                </a:solidFill>
                <a:latin typeface="Symbol" charset="0"/>
                <a:cs typeface="Arial" charset="0"/>
              </a:rPr>
              <a:t>q</a:t>
            </a:r>
            <a:endParaRPr lang="en-US" sz="1000" i="0" baseline="-25000" dirty="0">
              <a:solidFill>
                <a:srgbClr val="009973"/>
              </a:solidFill>
              <a:latin typeface="Symbol" charset="0"/>
              <a:cs typeface="Arial" charset="0"/>
            </a:endParaRPr>
          </a:p>
        </p:txBody>
      </p:sp>
      <p:sp>
        <p:nvSpPr>
          <p:cNvPr id="25639" name="Oval 19"/>
          <p:cNvSpPr>
            <a:spLocks noChangeAspect="1" noChangeArrowheads="1"/>
          </p:cNvSpPr>
          <p:nvPr/>
        </p:nvSpPr>
        <p:spPr bwMode="auto">
          <a:xfrm>
            <a:off x="6172200" y="5867400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0" name="Oval 19"/>
          <p:cNvSpPr>
            <a:spLocks noChangeArrowheads="1"/>
          </p:cNvSpPr>
          <p:nvPr/>
        </p:nvSpPr>
        <p:spPr bwMode="auto">
          <a:xfrm>
            <a:off x="4511675" y="42354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1" name="Rectangle 20"/>
          <p:cNvSpPr>
            <a:spLocks noChangeArrowheads="1"/>
          </p:cNvSpPr>
          <p:nvPr/>
        </p:nvSpPr>
        <p:spPr bwMode="auto">
          <a:xfrm>
            <a:off x="3365500" y="4219575"/>
            <a:ext cx="14351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Laser blow-off</a:t>
            </a:r>
          </a:p>
        </p:txBody>
      </p:sp>
      <p:sp>
        <p:nvSpPr>
          <p:cNvPr id="25642" name="Oval 19"/>
          <p:cNvSpPr>
            <a:spLocks noChangeArrowheads="1"/>
          </p:cNvSpPr>
          <p:nvPr/>
        </p:nvSpPr>
        <p:spPr bwMode="auto">
          <a:xfrm>
            <a:off x="3505200" y="24368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3" name="Rectangle 20"/>
          <p:cNvSpPr>
            <a:spLocks noChangeArrowheads="1"/>
          </p:cNvSpPr>
          <p:nvPr/>
        </p:nvSpPr>
        <p:spPr bwMode="auto">
          <a:xfrm>
            <a:off x="2987675" y="2214563"/>
            <a:ext cx="11271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Boronization</a:t>
            </a:r>
          </a:p>
        </p:txBody>
      </p:sp>
      <p:sp>
        <p:nvSpPr>
          <p:cNvPr id="2" name="Oval 19"/>
          <p:cNvSpPr>
            <a:spLocks noChangeArrowheads="1"/>
          </p:cNvSpPr>
          <p:nvPr/>
        </p:nvSpPr>
        <p:spPr bwMode="auto">
          <a:xfrm>
            <a:off x="4587875" y="44640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5" name="Oval 19"/>
          <p:cNvSpPr>
            <a:spLocks noChangeArrowheads="1"/>
          </p:cNvSpPr>
          <p:nvPr/>
        </p:nvSpPr>
        <p:spPr bwMode="auto">
          <a:xfrm>
            <a:off x="6180138" y="399415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6" name="Rectangle 20"/>
          <p:cNvSpPr>
            <a:spLocks noChangeArrowheads="1"/>
          </p:cNvSpPr>
          <p:nvPr/>
        </p:nvSpPr>
        <p:spPr bwMode="auto">
          <a:xfrm>
            <a:off x="6296025" y="3900488"/>
            <a:ext cx="10271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5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Enhanced MHD sensors</a:t>
            </a:r>
          </a:p>
        </p:txBody>
      </p:sp>
      <p:sp>
        <p:nvSpPr>
          <p:cNvPr id="25647" name="Oval 19"/>
          <p:cNvSpPr>
            <a:spLocks noChangeArrowheads="1"/>
          </p:cNvSpPr>
          <p:nvPr/>
        </p:nvSpPr>
        <p:spPr bwMode="auto">
          <a:xfrm>
            <a:off x="6164263" y="4664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8" name="Rectangle 20"/>
          <p:cNvSpPr>
            <a:spLocks noChangeArrowheads="1"/>
          </p:cNvSpPr>
          <p:nvPr/>
        </p:nvSpPr>
        <p:spPr bwMode="auto">
          <a:xfrm>
            <a:off x="6294438" y="4646613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Neutron collimator</a:t>
            </a:r>
          </a:p>
        </p:txBody>
      </p:sp>
      <p:sp>
        <p:nvSpPr>
          <p:cNvPr id="25649" name="Rectangle 20"/>
          <p:cNvSpPr>
            <a:spLocks noChangeArrowheads="1"/>
          </p:cNvSpPr>
          <p:nvPr/>
        </p:nvSpPr>
        <p:spPr bwMode="auto">
          <a:xfrm>
            <a:off x="3962400" y="4600575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Charged fusion product</a:t>
            </a:r>
          </a:p>
        </p:txBody>
      </p:sp>
      <p:sp>
        <p:nvSpPr>
          <p:cNvPr id="25650" name="Oval 19"/>
          <p:cNvSpPr>
            <a:spLocks noChangeArrowheads="1"/>
          </p:cNvSpPr>
          <p:nvPr/>
        </p:nvSpPr>
        <p:spPr bwMode="auto">
          <a:xfrm>
            <a:off x="4526844" y="3978275"/>
            <a:ext cx="121356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r>
              <a:rPr lang="en-US" sz="1000" i="0" dirty="0" err="1" smtClean="0">
                <a:solidFill>
                  <a:srgbClr val="3366FF"/>
                </a:solidFill>
                <a:cs typeface="Arial" charset="0"/>
              </a:rPr>
              <a:t>sß</a:t>
            </a:r>
            <a:endParaRPr lang="en-US" sz="1000" i="0" dirty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1" name="Rectangle 20"/>
          <p:cNvSpPr>
            <a:spLocks noChangeArrowheads="1"/>
          </p:cNvSpPr>
          <p:nvPr/>
        </p:nvSpPr>
        <p:spPr bwMode="auto">
          <a:xfrm>
            <a:off x="3810000" y="3733800"/>
            <a:ext cx="1219200" cy="3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Upgraded halo sensors</a:t>
            </a:r>
          </a:p>
        </p:txBody>
      </p:sp>
      <p:sp>
        <p:nvSpPr>
          <p:cNvPr id="25652" name="Rectangle 20"/>
          <p:cNvSpPr>
            <a:spLocks noChangeArrowheads="1"/>
          </p:cNvSpPr>
          <p:nvPr/>
        </p:nvSpPr>
        <p:spPr bwMode="auto">
          <a:xfrm>
            <a:off x="3340100" y="1979613"/>
            <a:ext cx="13081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Pulse-burst MPTS</a:t>
            </a:r>
          </a:p>
        </p:txBody>
      </p:sp>
      <p:sp>
        <p:nvSpPr>
          <p:cNvPr id="25653" name="Oval 19"/>
          <p:cNvSpPr>
            <a:spLocks noChangeArrowheads="1"/>
          </p:cNvSpPr>
          <p:nvPr/>
        </p:nvSpPr>
        <p:spPr bwMode="auto">
          <a:xfrm>
            <a:off x="4408488" y="53276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4" name="TextBox 130"/>
          <p:cNvSpPr txBox="1">
            <a:spLocks noChangeArrowheads="1"/>
          </p:cNvSpPr>
          <p:nvPr/>
        </p:nvSpPr>
        <p:spPr bwMode="auto">
          <a:xfrm>
            <a:off x="3581400" y="1508125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18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5" name="TextBox 155"/>
          <p:cNvSpPr txBox="1">
            <a:spLocks noChangeArrowheads="1"/>
          </p:cNvSpPr>
          <p:nvPr/>
        </p:nvSpPr>
        <p:spPr bwMode="auto">
          <a:xfrm>
            <a:off x="6196013" y="1508125"/>
            <a:ext cx="5095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10-12</a:t>
            </a:r>
          </a:p>
        </p:txBody>
      </p:sp>
      <p:sp>
        <p:nvSpPr>
          <p:cNvPr id="25656" name="TextBox 130"/>
          <p:cNvSpPr txBox="1">
            <a:spLocks noChangeArrowheads="1"/>
          </p:cNvSpPr>
          <p:nvPr/>
        </p:nvSpPr>
        <p:spPr bwMode="auto">
          <a:xfrm>
            <a:off x="4473292" y="1508125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16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7" name="Oval 19"/>
          <p:cNvSpPr>
            <a:spLocks noChangeArrowheads="1"/>
          </p:cNvSpPr>
          <p:nvPr/>
        </p:nvSpPr>
        <p:spPr bwMode="auto">
          <a:xfrm>
            <a:off x="4411663" y="55641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grpSp>
        <p:nvGrpSpPr>
          <p:cNvPr id="25658" name="Group 182"/>
          <p:cNvGrpSpPr>
            <a:grpSpLocks/>
          </p:cNvGrpSpPr>
          <p:nvPr/>
        </p:nvGrpSpPr>
        <p:grpSpPr bwMode="auto">
          <a:xfrm>
            <a:off x="4572000" y="5546725"/>
            <a:ext cx="152400" cy="200025"/>
            <a:chOff x="5638800" y="5334020"/>
            <a:chExt cx="152400" cy="200586"/>
          </a:xfrm>
        </p:grpSpPr>
        <p:sp>
          <p:nvSpPr>
            <p:cNvPr id="25724" name="Rectangle 20"/>
            <p:cNvSpPr>
              <a:spLocks noChangeArrowheads="1"/>
            </p:cNvSpPr>
            <p:nvPr/>
          </p:nvSpPr>
          <p:spPr bwMode="auto">
            <a:xfrm>
              <a:off x="5638801" y="5334020"/>
              <a:ext cx="152399" cy="200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5712" rIns="0" bIns="45712">
              <a:spAutoFit/>
            </a:bodyPr>
            <a:lstStyle/>
            <a:p>
              <a:pPr defTabSz="912813" eaLnBrk="0" hangingPunct="0">
                <a:lnSpc>
                  <a:spcPct val="70000"/>
                </a:lnSpc>
              </a:pPr>
              <a:r>
                <a:rPr lang="en-US" sz="1000" i="0">
                  <a:solidFill>
                    <a:srgbClr val="009973"/>
                  </a:solidFill>
                  <a:cs typeface="Arial" charset="0"/>
                </a:rPr>
                <a:t>n</a:t>
              </a:r>
              <a:r>
                <a:rPr lang="en-US" sz="1000" i="0" baseline="-25000">
                  <a:solidFill>
                    <a:srgbClr val="009973"/>
                  </a:solidFill>
                  <a:cs typeface="Arial" charset="0"/>
                </a:rPr>
                <a:t>e</a:t>
              </a:r>
            </a:p>
          </p:txBody>
        </p:sp>
        <p:cxnSp>
          <p:nvCxnSpPr>
            <p:cNvPr id="25725" name="Straight Connector 186"/>
            <p:cNvCxnSpPr>
              <a:cxnSpLocks noChangeShapeType="1"/>
            </p:cNvCxnSpPr>
            <p:nvPr/>
          </p:nvCxnSpPr>
          <p:spPr bwMode="auto">
            <a:xfrm>
              <a:off x="5638800" y="5367429"/>
              <a:ext cx="82550" cy="0"/>
            </a:xfrm>
            <a:prstGeom prst="line">
              <a:avLst/>
            </a:prstGeom>
            <a:noFill/>
            <a:ln w="15875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659" name="Oval 19"/>
          <p:cNvSpPr>
            <a:spLocks noChangeArrowheads="1"/>
          </p:cNvSpPr>
          <p:nvPr/>
        </p:nvSpPr>
        <p:spPr bwMode="auto">
          <a:xfrm>
            <a:off x="3733800" y="30480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cxnSp>
        <p:nvCxnSpPr>
          <p:cNvPr id="25661" name="Straight Connector 114"/>
          <p:cNvCxnSpPr>
            <a:cxnSpLocks noChangeShapeType="1"/>
          </p:cNvCxnSpPr>
          <p:nvPr/>
        </p:nvCxnSpPr>
        <p:spPr bwMode="auto">
          <a:xfrm flipH="1" flipV="1">
            <a:off x="2590800" y="1828800"/>
            <a:ext cx="4648200" cy="4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62" name="Straight Connector 164"/>
          <p:cNvCxnSpPr>
            <a:cxnSpLocks noChangeShapeType="1"/>
          </p:cNvCxnSpPr>
          <p:nvPr/>
        </p:nvCxnSpPr>
        <p:spPr bwMode="auto">
          <a:xfrm flipH="1">
            <a:off x="2590800" y="5043488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5663" name="Group 1"/>
          <p:cNvGrpSpPr>
            <a:grpSpLocks/>
          </p:cNvGrpSpPr>
          <p:nvPr/>
        </p:nvGrpSpPr>
        <p:grpSpPr bwMode="auto">
          <a:xfrm>
            <a:off x="1371600" y="5105400"/>
            <a:ext cx="1219200" cy="1357313"/>
            <a:chOff x="1371600" y="5105400"/>
            <a:chExt cx="1219200" cy="1357085"/>
          </a:xfrm>
        </p:grpSpPr>
        <p:sp>
          <p:nvSpPr>
            <p:cNvPr id="86" name="Right Arrow 85"/>
            <p:cNvSpPr/>
            <p:nvPr/>
          </p:nvSpPr>
          <p:spPr bwMode="auto">
            <a:xfrm>
              <a:off x="1412875" y="51054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3" name="Text Box 12"/>
            <p:cNvSpPr txBox="1">
              <a:spLocks noChangeArrowheads="1"/>
            </p:cNvSpPr>
            <p:nvPr/>
          </p:nvSpPr>
          <p:spPr bwMode="auto">
            <a:xfrm>
              <a:off x="1371600" y="5486400"/>
              <a:ext cx="117792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Integrated Scenarios</a:t>
              </a:r>
            </a:p>
          </p:txBody>
        </p:sp>
      </p:grpSp>
      <p:grpSp>
        <p:nvGrpSpPr>
          <p:cNvPr id="25664" name="Group 2"/>
          <p:cNvGrpSpPr>
            <a:grpSpLocks/>
          </p:cNvGrpSpPr>
          <p:nvPr/>
        </p:nvGrpSpPr>
        <p:grpSpPr bwMode="auto">
          <a:xfrm>
            <a:off x="1371600" y="3503613"/>
            <a:ext cx="1219200" cy="1446212"/>
            <a:chOff x="1371600" y="3503612"/>
            <a:chExt cx="1219200" cy="1446213"/>
          </a:xfrm>
        </p:grpSpPr>
        <p:sp>
          <p:nvSpPr>
            <p:cNvPr id="88" name="Right Arrow 87"/>
            <p:cNvSpPr/>
            <p:nvPr/>
          </p:nvSpPr>
          <p:spPr bwMode="auto">
            <a:xfrm>
              <a:off x="1412875" y="3503612"/>
              <a:ext cx="1177925" cy="1446213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1" name="Text Box 12"/>
            <p:cNvSpPr txBox="1">
              <a:spLocks noChangeArrowheads="1"/>
            </p:cNvSpPr>
            <p:nvPr/>
          </p:nvSpPr>
          <p:spPr bwMode="auto">
            <a:xfrm>
              <a:off x="1371600" y="3925681"/>
              <a:ext cx="113347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Core Science</a:t>
              </a:r>
            </a:p>
          </p:txBody>
        </p:sp>
      </p:grpSp>
      <p:grpSp>
        <p:nvGrpSpPr>
          <p:cNvPr id="25665" name="Group 3"/>
          <p:cNvGrpSpPr>
            <a:grpSpLocks/>
          </p:cNvGrpSpPr>
          <p:nvPr/>
        </p:nvGrpSpPr>
        <p:grpSpPr bwMode="auto">
          <a:xfrm>
            <a:off x="1371600" y="1905000"/>
            <a:ext cx="1219200" cy="1447800"/>
            <a:chOff x="1371600" y="1905000"/>
            <a:chExt cx="1219200" cy="1447800"/>
          </a:xfrm>
        </p:grpSpPr>
        <p:sp>
          <p:nvSpPr>
            <p:cNvPr id="89" name="Right Arrow 88"/>
            <p:cNvSpPr/>
            <p:nvPr/>
          </p:nvSpPr>
          <p:spPr bwMode="auto">
            <a:xfrm>
              <a:off x="1412875" y="1905000"/>
              <a:ext cx="1177925" cy="14478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19" name="Text Box 12"/>
            <p:cNvSpPr txBox="1">
              <a:spLocks noChangeArrowheads="1"/>
            </p:cNvSpPr>
            <p:nvPr/>
          </p:nvSpPr>
          <p:spPr bwMode="auto">
            <a:xfrm>
              <a:off x="1371600" y="2069283"/>
              <a:ext cx="1142999" cy="108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Boundary Science 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US" sz="1600" b="0" i="0">
                  <a:solidFill>
                    <a:schemeClr val="tx1"/>
                  </a:solidFill>
                  <a:latin typeface="Arial Narrow" charset="0"/>
                </a:rPr>
                <a:t>+ Particle Control</a:t>
              </a:r>
            </a:p>
          </p:txBody>
        </p:sp>
      </p:grpSp>
      <p:graphicFrame>
        <p:nvGraphicFramePr>
          <p:cNvPr id="102" name="Table 101"/>
          <p:cNvGraphicFramePr>
            <a:graphicFrameLocks noGrp="1"/>
          </p:cNvGraphicFramePr>
          <p:nvPr/>
        </p:nvGraphicFramePr>
        <p:xfrm>
          <a:off x="2743200" y="977900"/>
          <a:ext cx="3863975" cy="241309"/>
        </p:xfrm>
        <a:graphic>
          <a:graphicData uri="http://schemas.openxmlformats.org/drawingml/2006/table">
            <a:tbl>
              <a:tblPr/>
              <a:tblGrid>
                <a:gridCol w="772795"/>
                <a:gridCol w="772795"/>
                <a:gridCol w="772795"/>
                <a:gridCol w="772795"/>
                <a:gridCol w="772795"/>
              </a:tblGrid>
              <a:tr h="2413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2015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2016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2017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2018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2019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80" name="TextBox 26"/>
          <p:cNvSpPr txBox="1">
            <a:spLocks noChangeArrowheads="1"/>
          </p:cNvSpPr>
          <p:nvPr/>
        </p:nvSpPr>
        <p:spPr bwMode="auto">
          <a:xfrm>
            <a:off x="1295400" y="1250950"/>
            <a:ext cx="2209800" cy="271463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i="0">
                <a:latin typeface="Arial" charset="0"/>
                <a:ea typeface="MS PGothic" charset="0"/>
                <a:cs typeface="MS PGothic" charset="0"/>
              </a:rPr>
              <a:t>Upgrade Outage</a:t>
            </a:r>
          </a:p>
        </p:txBody>
      </p:sp>
      <p:sp>
        <p:nvSpPr>
          <p:cNvPr id="25681" name="TextBox 26"/>
          <p:cNvSpPr txBox="1">
            <a:spLocks noChangeArrowheads="1"/>
          </p:cNvSpPr>
          <p:nvPr/>
        </p:nvSpPr>
        <p:spPr bwMode="auto">
          <a:xfrm>
            <a:off x="3505200" y="1250950"/>
            <a:ext cx="3101975" cy="27146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1.5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2 MA, 1s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5s</a:t>
            </a:r>
          </a:p>
        </p:txBody>
      </p:sp>
      <p:sp>
        <p:nvSpPr>
          <p:cNvPr id="25682" name="Oval 19"/>
          <p:cNvSpPr>
            <a:spLocks noChangeArrowheads="1"/>
          </p:cNvSpPr>
          <p:nvPr/>
        </p:nvSpPr>
        <p:spPr bwMode="auto">
          <a:xfrm>
            <a:off x="3521075" y="31638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3" name="Rectangle 20"/>
          <p:cNvSpPr>
            <a:spLocks noChangeArrowheads="1"/>
          </p:cNvSpPr>
          <p:nvPr/>
        </p:nvSpPr>
        <p:spPr bwMode="auto">
          <a:xfrm>
            <a:off x="2865438" y="3128963"/>
            <a:ext cx="8683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MAPP</a:t>
            </a:r>
          </a:p>
        </p:txBody>
      </p:sp>
      <p:sp>
        <p:nvSpPr>
          <p:cNvPr id="25684" name="Oval 19"/>
          <p:cNvSpPr>
            <a:spLocks noChangeArrowheads="1"/>
          </p:cNvSpPr>
          <p:nvPr/>
        </p:nvSpPr>
        <p:spPr bwMode="auto">
          <a:xfrm>
            <a:off x="3441700" y="42291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5" name="Oval 19"/>
          <p:cNvSpPr>
            <a:spLocks noChangeArrowheads="1"/>
          </p:cNvSpPr>
          <p:nvPr/>
        </p:nvSpPr>
        <p:spPr bwMode="auto">
          <a:xfrm>
            <a:off x="3441700" y="46736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6" name="Oval 19"/>
          <p:cNvSpPr>
            <a:spLocks noChangeArrowheads="1"/>
          </p:cNvSpPr>
          <p:nvPr/>
        </p:nvSpPr>
        <p:spPr bwMode="auto">
          <a:xfrm>
            <a:off x="3441700" y="44577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7" name="Rectangle 20"/>
          <p:cNvSpPr>
            <a:spLocks noChangeArrowheads="1"/>
          </p:cNvSpPr>
          <p:nvPr/>
        </p:nvSpPr>
        <p:spPr bwMode="auto">
          <a:xfrm>
            <a:off x="2540000" y="4202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42 ch MPTS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8" name="Rectangle 20"/>
          <p:cNvSpPr>
            <a:spLocks noChangeArrowheads="1"/>
          </p:cNvSpPr>
          <p:nvPr/>
        </p:nvSpPr>
        <p:spPr bwMode="auto">
          <a:xfrm>
            <a:off x="2565400" y="4430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48 ch BES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9" name="Rectangle 20"/>
          <p:cNvSpPr>
            <a:spLocks noChangeArrowheads="1"/>
          </p:cNvSpPr>
          <p:nvPr/>
        </p:nvSpPr>
        <p:spPr bwMode="auto">
          <a:xfrm>
            <a:off x="2616200" y="46466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MSE/LIF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90" name="Oval 19"/>
          <p:cNvSpPr>
            <a:spLocks noChangeArrowheads="1"/>
          </p:cNvSpPr>
          <p:nvPr/>
        </p:nvSpPr>
        <p:spPr bwMode="auto">
          <a:xfrm>
            <a:off x="3756025" y="56022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91" name="Rectangle 20"/>
          <p:cNvSpPr>
            <a:spLocks noChangeArrowheads="1"/>
          </p:cNvSpPr>
          <p:nvPr/>
        </p:nvSpPr>
        <p:spPr bwMode="auto">
          <a:xfrm>
            <a:off x="2984500" y="5573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FIReTIP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cxnSp>
        <p:nvCxnSpPr>
          <p:cNvPr id="25692" name="Straight Arrow Connector 107"/>
          <p:cNvCxnSpPr>
            <a:cxnSpLocks noChangeShapeType="1"/>
          </p:cNvCxnSpPr>
          <p:nvPr/>
        </p:nvCxnSpPr>
        <p:spPr bwMode="auto">
          <a:xfrm>
            <a:off x="6316663" y="3770313"/>
            <a:ext cx="952500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93" name="Straight Arrow Connector 108"/>
          <p:cNvCxnSpPr>
            <a:cxnSpLocks noChangeShapeType="1"/>
            <a:stCxn id="25639" idx="6"/>
          </p:cNvCxnSpPr>
          <p:nvPr/>
        </p:nvCxnSpPr>
        <p:spPr bwMode="auto">
          <a:xfrm>
            <a:off x="6308725" y="5935663"/>
            <a:ext cx="1006475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694" name="Picture 5" descr="Screen Shot 2014-11-29 at 9.09.58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4899025"/>
            <a:ext cx="522287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95" name="Group 2"/>
          <p:cNvGrpSpPr>
            <a:grpSpLocks/>
          </p:cNvGrpSpPr>
          <p:nvPr/>
        </p:nvGrpSpPr>
        <p:grpSpPr bwMode="auto">
          <a:xfrm>
            <a:off x="6981825" y="1076325"/>
            <a:ext cx="2022475" cy="823913"/>
            <a:chOff x="6571777" y="901125"/>
            <a:chExt cx="2023584" cy="823302"/>
          </a:xfrm>
        </p:grpSpPr>
        <p:sp>
          <p:nvSpPr>
            <p:cNvPr id="120" name="TextBox 103"/>
            <p:cNvSpPr txBox="1">
              <a:spLocks noChangeArrowheads="1"/>
            </p:cNvSpPr>
            <p:nvPr/>
          </p:nvSpPr>
          <p:spPr bwMode="auto">
            <a:xfrm>
              <a:off x="6571777" y="901125"/>
              <a:ext cx="2023584" cy="823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xtLst/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25000"/>
                </a:lnSpc>
                <a:defRPr/>
              </a:pPr>
              <a:r>
                <a:rPr lang="en-US" sz="1400" i="0" dirty="0" smtClean="0">
                  <a:solidFill>
                    <a:srgbClr val="FF0000"/>
                  </a:solidFill>
                </a:rPr>
                <a:t>Major enhancements: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 smtClean="0">
                  <a:solidFill>
                    <a:srgbClr val="FF0000"/>
                  </a:solidFill>
                </a:rPr>
                <a:t>       Base funding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>
                  <a:solidFill>
                    <a:srgbClr val="FF0000"/>
                  </a:solidFill>
                </a:rPr>
                <a:t> </a:t>
              </a:r>
              <a:r>
                <a:rPr lang="en-US" i="0" dirty="0" smtClean="0">
                  <a:solidFill>
                    <a:srgbClr val="FF0000"/>
                  </a:solidFill>
                </a:rPr>
                <a:t>      incremental funding</a:t>
              </a:r>
              <a:endParaRPr lang="en-US" i="0" dirty="0">
                <a:solidFill>
                  <a:srgbClr val="FF0000"/>
                </a:solidFill>
              </a:endParaRPr>
            </a:p>
          </p:txBody>
        </p:sp>
        <p:sp>
          <p:nvSpPr>
            <p:cNvPr id="25716" name="Oval 19"/>
            <p:cNvSpPr>
              <a:spLocks noChangeArrowheads="1"/>
            </p:cNvSpPr>
            <p:nvPr/>
          </p:nvSpPr>
          <p:spPr bwMode="auto">
            <a:xfrm>
              <a:off x="6716652" y="1254691"/>
              <a:ext cx="136525" cy="1365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  <p:sp>
          <p:nvSpPr>
            <p:cNvPr id="25717" name="Oval 19"/>
            <p:cNvSpPr>
              <a:spLocks noChangeArrowheads="1"/>
            </p:cNvSpPr>
            <p:nvPr/>
          </p:nvSpPr>
          <p:spPr bwMode="auto">
            <a:xfrm>
              <a:off x="6723568" y="1484997"/>
              <a:ext cx="136525" cy="1365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</p:grpSp>
      <p:pic>
        <p:nvPicPr>
          <p:cNvPr id="2569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27225"/>
            <a:ext cx="1624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3232150"/>
            <a:ext cx="14954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5" t="16010" r="32243" b="9567"/>
          <a:stretch>
            <a:fillRect/>
          </a:stretch>
        </p:blipFill>
        <p:spPr bwMode="auto">
          <a:xfrm>
            <a:off x="4127500" y="2362200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99" name="Oval 19"/>
          <p:cNvSpPr>
            <a:spLocks noChangeArrowheads="1"/>
          </p:cNvSpPr>
          <p:nvPr/>
        </p:nvSpPr>
        <p:spPr bwMode="auto">
          <a:xfrm>
            <a:off x="4495800" y="19970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0" name="Oval 19"/>
          <p:cNvSpPr>
            <a:spLocks noChangeArrowheads="1"/>
          </p:cNvSpPr>
          <p:nvPr/>
        </p:nvSpPr>
        <p:spPr bwMode="auto">
          <a:xfrm>
            <a:off x="4441825" y="2274887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1" name="TextBox 1"/>
          <p:cNvSpPr txBox="1">
            <a:spLocks noChangeArrowheads="1"/>
          </p:cNvSpPr>
          <p:nvPr/>
        </p:nvSpPr>
        <p:spPr bwMode="auto">
          <a:xfrm>
            <a:off x="1693863" y="974725"/>
            <a:ext cx="1036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0">
                <a:solidFill>
                  <a:schemeClr val="tx1"/>
                </a:solidFill>
              </a:rPr>
              <a:t>Fiscal Year:</a:t>
            </a:r>
          </a:p>
        </p:txBody>
      </p:sp>
      <p:sp>
        <p:nvSpPr>
          <p:cNvPr id="25704" name="Oval 19"/>
          <p:cNvSpPr>
            <a:spLocks noChangeArrowheads="1"/>
          </p:cNvSpPr>
          <p:nvPr/>
        </p:nvSpPr>
        <p:spPr bwMode="auto">
          <a:xfrm>
            <a:off x="5410200" y="4038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05" name="Oval 19"/>
          <p:cNvSpPr>
            <a:spLocks noChangeArrowheads="1"/>
          </p:cNvSpPr>
          <p:nvPr/>
        </p:nvSpPr>
        <p:spPr bwMode="auto">
          <a:xfrm>
            <a:off x="5084763" y="6299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06" name="Rectangle 20"/>
          <p:cNvSpPr>
            <a:spLocks noChangeArrowheads="1"/>
          </p:cNvSpPr>
          <p:nvPr/>
        </p:nvSpPr>
        <p:spPr bwMode="auto">
          <a:xfrm>
            <a:off x="5943600" y="5721350"/>
            <a:ext cx="130175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0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</a:pP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1 MW ECH/EBW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4876800" y="1524000"/>
            <a:ext cx="228600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708" name="TextBox 155"/>
          <p:cNvSpPr txBox="1">
            <a:spLocks noChangeArrowheads="1"/>
          </p:cNvSpPr>
          <p:nvPr/>
        </p:nvSpPr>
        <p:spPr bwMode="auto">
          <a:xfrm>
            <a:off x="5049838" y="1500188"/>
            <a:ext cx="5127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12-16</a:t>
            </a:r>
          </a:p>
        </p:txBody>
      </p:sp>
      <p:sp>
        <p:nvSpPr>
          <p:cNvPr id="25709" name="Rectangle 20"/>
          <p:cNvSpPr>
            <a:spLocks noChangeArrowheads="1"/>
          </p:cNvSpPr>
          <p:nvPr/>
        </p:nvSpPr>
        <p:spPr bwMode="auto">
          <a:xfrm>
            <a:off x="4381500" y="2133600"/>
            <a:ext cx="8382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5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 High-Z tile row on lower OBD</a:t>
            </a:r>
          </a:p>
        </p:txBody>
      </p:sp>
      <p:sp>
        <p:nvSpPr>
          <p:cNvPr id="25710" name="Rectangle 20"/>
          <p:cNvSpPr>
            <a:spLocks noChangeArrowheads="1"/>
          </p:cNvSpPr>
          <p:nvPr/>
        </p:nvSpPr>
        <p:spPr bwMode="auto">
          <a:xfrm>
            <a:off x="5257800" y="4191000"/>
            <a:ext cx="1143000" cy="21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ts val="938"/>
              </a:lnSpc>
            </a:pPr>
            <a:r>
              <a:rPr lang="en-US" sz="1000" dirty="0" smtClean="0">
                <a:cs typeface="Arial" charset="0"/>
              </a:rPr>
              <a:t>CPS </a:t>
            </a:r>
            <a:r>
              <a:rPr lang="en-US" sz="1000" i="0" dirty="0" smtClean="0">
                <a:solidFill>
                  <a:schemeClr val="tx1"/>
                </a:solidFill>
                <a:latin typeface="Symbol" charset="0"/>
                <a:cs typeface="Arial" charset="0"/>
              </a:rPr>
              <a:t>d</a:t>
            </a: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B </a:t>
            </a: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diag. </a:t>
            </a:r>
            <a:endParaRPr lang="en-US" sz="1000" i="0" baseline="-250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1" name="Rectangle 20"/>
          <p:cNvSpPr>
            <a:spLocks noChangeArrowheads="1"/>
          </p:cNvSpPr>
          <p:nvPr/>
        </p:nvSpPr>
        <p:spPr bwMode="auto">
          <a:xfrm>
            <a:off x="4475163" y="6070600"/>
            <a:ext cx="84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0.5-1 MA CHI</a:t>
            </a:r>
          </a:p>
        </p:txBody>
      </p:sp>
      <p:sp>
        <p:nvSpPr>
          <p:cNvPr id="25712" name="Rectangle 20"/>
          <p:cNvSpPr>
            <a:spLocks noChangeArrowheads="1"/>
          </p:cNvSpPr>
          <p:nvPr/>
        </p:nvSpPr>
        <p:spPr bwMode="auto">
          <a:xfrm>
            <a:off x="4759325" y="5072063"/>
            <a:ext cx="4873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q</a:t>
            </a:r>
            <a:r>
              <a:rPr lang="en-US" sz="1000" i="0" baseline="-25000">
                <a:solidFill>
                  <a:schemeClr val="tx1"/>
                </a:solidFill>
                <a:cs typeface="Arial" charset="0"/>
              </a:rPr>
              <a:t>min</a:t>
            </a:r>
            <a:endParaRPr lang="en-US" sz="1000" i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3" name="Oval 19"/>
          <p:cNvSpPr>
            <a:spLocks noChangeArrowheads="1"/>
          </p:cNvSpPr>
          <p:nvPr/>
        </p:nvSpPr>
        <p:spPr bwMode="auto">
          <a:xfrm>
            <a:off x="4892675" y="55499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14" name="Oval 19"/>
          <p:cNvSpPr>
            <a:spLocks noChangeArrowheads="1"/>
          </p:cNvSpPr>
          <p:nvPr/>
        </p:nvSpPr>
        <p:spPr bwMode="auto">
          <a:xfrm>
            <a:off x="4892675" y="5329238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14" name="Slide Number Placeholder 3"/>
          <p:cNvSpPr txBox="1">
            <a:spLocks/>
          </p:cNvSpPr>
          <p:nvPr/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8AFD17-9088-4C77-B107-6A6359279C2A}" type="slidenum">
              <a:rPr lang="en-US" sz="1400" smtClean="0">
                <a:latin typeface="Times" charset="0"/>
              </a:rPr>
              <a:pPr algn="r"/>
              <a:t>7</a:t>
            </a:fld>
            <a:endParaRPr lang="en-US" sz="1400" dirty="0">
              <a:latin typeface="Times" charset="0"/>
            </a:endParaRPr>
          </a:p>
        </p:txBody>
      </p:sp>
      <p:sp>
        <p:nvSpPr>
          <p:cNvPr id="115" name="Rectangle 20"/>
          <p:cNvSpPr>
            <a:spLocks noChangeArrowheads="1"/>
          </p:cNvSpPr>
          <p:nvPr/>
        </p:nvSpPr>
        <p:spPr bwMode="auto">
          <a:xfrm>
            <a:off x="3352800" y="2916467"/>
            <a:ext cx="868362" cy="20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 err="1" smtClean="0">
                <a:solidFill>
                  <a:srgbClr val="009973"/>
                </a:solidFill>
                <a:cs typeface="Arial" charset="0"/>
              </a:rPr>
              <a:t>LiTER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16" name="Rectangle 20"/>
          <p:cNvSpPr>
            <a:spLocks noChangeArrowheads="1"/>
          </p:cNvSpPr>
          <p:nvPr/>
        </p:nvSpPr>
        <p:spPr bwMode="auto">
          <a:xfrm>
            <a:off x="4389438" y="2755900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Upward</a:t>
            </a:r>
          </a:p>
          <a:p>
            <a:pPr defTabSz="912813" eaLnBrk="0" hangingPunct="0">
              <a:lnSpc>
                <a:spcPct val="70000"/>
              </a:lnSpc>
            </a:pPr>
            <a:r>
              <a:rPr lang="en-US" sz="1000" i="0" dirty="0" err="1">
                <a:solidFill>
                  <a:srgbClr val="009973"/>
                </a:solidFill>
                <a:cs typeface="Arial" charset="0"/>
              </a:rPr>
              <a:t>LiTER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17" name="Oval 19"/>
          <p:cNvSpPr>
            <a:spLocks noChangeArrowheads="1"/>
          </p:cNvSpPr>
          <p:nvPr/>
        </p:nvSpPr>
        <p:spPr bwMode="auto">
          <a:xfrm>
            <a:off x="4511675" y="3063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119" name="Rectangle 20"/>
          <p:cNvSpPr>
            <a:spLocks noChangeArrowheads="1"/>
          </p:cNvSpPr>
          <p:nvPr/>
        </p:nvSpPr>
        <p:spPr bwMode="auto">
          <a:xfrm>
            <a:off x="4953000" y="2895600"/>
            <a:ext cx="914400" cy="35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APD-based GPI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1" name="Oval 19"/>
          <p:cNvSpPr>
            <a:spLocks noChangeArrowheads="1"/>
          </p:cNvSpPr>
          <p:nvPr/>
        </p:nvSpPr>
        <p:spPr bwMode="auto">
          <a:xfrm>
            <a:off x="5105400" y="3124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2" name="Rectangle 20"/>
          <p:cNvSpPr>
            <a:spLocks noChangeArrowheads="1"/>
          </p:cNvSpPr>
          <p:nvPr/>
        </p:nvSpPr>
        <p:spPr bwMode="auto">
          <a:xfrm>
            <a:off x="4953000" y="2514600"/>
            <a:ext cx="838200" cy="35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Scanning MLP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3" name="Oval 19"/>
          <p:cNvSpPr>
            <a:spLocks noChangeArrowheads="1"/>
          </p:cNvSpPr>
          <p:nvPr/>
        </p:nvSpPr>
        <p:spPr bwMode="auto">
          <a:xfrm>
            <a:off x="5105400" y="2743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4" name="Rectangle 20"/>
          <p:cNvSpPr>
            <a:spLocks noChangeArrowheads="1"/>
          </p:cNvSpPr>
          <p:nvPr/>
        </p:nvSpPr>
        <p:spPr bwMode="auto">
          <a:xfrm>
            <a:off x="4343400" y="3505200"/>
            <a:ext cx="914400" cy="22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XICS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5" name="Oval 19"/>
          <p:cNvSpPr>
            <a:spLocks noChangeArrowheads="1"/>
          </p:cNvSpPr>
          <p:nvPr/>
        </p:nvSpPr>
        <p:spPr bwMode="auto">
          <a:xfrm>
            <a:off x="4495800" y="3581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7" name="Rectangle 20"/>
          <p:cNvSpPr>
            <a:spLocks noChangeArrowheads="1"/>
          </p:cNvSpPr>
          <p:nvPr/>
        </p:nvSpPr>
        <p:spPr bwMode="auto">
          <a:xfrm>
            <a:off x="5029200" y="5545138"/>
            <a:ext cx="838200" cy="18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50000"/>
              </a:lnSpc>
            </a:pPr>
            <a:r>
              <a:rPr lang="en-US" sz="1000" i="0" dirty="0" err="1">
                <a:solidFill>
                  <a:schemeClr val="tx1"/>
                </a:solidFill>
                <a:cs typeface="Arial" charset="0"/>
              </a:rPr>
              <a:t>Divertor</a:t>
            </a: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000" i="0" dirty="0" err="1">
                <a:solidFill>
                  <a:schemeClr val="tx1"/>
                </a:solidFill>
                <a:cs typeface="Arial" charset="0"/>
              </a:rPr>
              <a:t>P</a:t>
            </a:r>
            <a:r>
              <a:rPr lang="en-US" sz="1000" i="0" baseline="-25000" dirty="0" err="1">
                <a:solidFill>
                  <a:schemeClr val="tx1"/>
                </a:solidFill>
                <a:cs typeface="Arial" charset="0"/>
              </a:rPr>
              <a:t>rad</a:t>
            </a:r>
            <a:endParaRPr lang="en-US" sz="1000" i="0" baseline="-25000" dirty="0">
              <a:solidFill>
                <a:schemeClr val="tx1"/>
              </a:solidFill>
              <a:cs typeface="Arial" charset="0"/>
            </a:endParaRPr>
          </a:p>
        </p:txBody>
      </p:sp>
      <p:cxnSp>
        <p:nvCxnSpPr>
          <p:cNvPr id="128" name="Straight Connector 164"/>
          <p:cNvCxnSpPr>
            <a:cxnSpLocks noChangeShapeType="1"/>
          </p:cNvCxnSpPr>
          <p:nvPr/>
        </p:nvCxnSpPr>
        <p:spPr bwMode="auto">
          <a:xfrm flipH="1">
            <a:off x="2590800" y="3429000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0" name="Rectangle 20"/>
          <p:cNvSpPr>
            <a:spLocks noChangeArrowheads="1"/>
          </p:cNvSpPr>
          <p:nvPr/>
        </p:nvSpPr>
        <p:spPr bwMode="auto">
          <a:xfrm>
            <a:off x="3886200" y="3124200"/>
            <a:ext cx="868362" cy="3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 smtClean="0">
                <a:solidFill>
                  <a:srgbClr val="009973"/>
                </a:solidFill>
                <a:cs typeface="Arial" charset="0"/>
              </a:rPr>
              <a:t>Resistive</a:t>
            </a:r>
          </a:p>
          <a:p>
            <a:pPr defTabSz="912813" eaLnBrk="0" hangingPunct="0">
              <a:lnSpc>
                <a:spcPct val="70000"/>
              </a:lnSpc>
            </a:pPr>
            <a:r>
              <a:rPr lang="en-US" sz="1000" dirty="0" smtClean="0">
                <a:solidFill>
                  <a:srgbClr val="009973"/>
                </a:solidFill>
                <a:cs typeface="Arial" charset="0"/>
              </a:rPr>
              <a:t>Bolometer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31" name="Oval 19"/>
          <p:cNvSpPr>
            <a:spLocks noChangeArrowheads="1"/>
          </p:cNvSpPr>
          <p:nvPr/>
        </p:nvSpPr>
        <p:spPr bwMode="auto">
          <a:xfrm>
            <a:off x="4511675" y="32924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49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AB4750-CAB8-CC48-97B3-E208C97FF6A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876800" y="1295400"/>
            <a:ext cx="3657600" cy="2519397"/>
            <a:chOff x="5334000" y="1295400"/>
            <a:chExt cx="3632200" cy="25019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0" y="1295400"/>
              <a:ext cx="3632200" cy="25019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334000" y="1295400"/>
              <a:ext cx="609600" cy="381000"/>
            </a:xfrm>
            <a:prstGeom prst="rect">
              <a:avLst/>
            </a:prstGeom>
            <a:solidFill>
              <a:srgbClr val="22A4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943" y="4572000"/>
            <a:ext cx="1896057" cy="1905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114800" y="4343400"/>
            <a:ext cx="3049089" cy="2155921"/>
            <a:chOff x="5638800" y="4267200"/>
            <a:chExt cx="2514600" cy="1778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91200" y="4267200"/>
              <a:ext cx="2273300" cy="17780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638800" y="4953000"/>
              <a:ext cx="381000" cy="381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696200" y="5562600"/>
              <a:ext cx="457200" cy="4572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33400" y="1447800"/>
            <a:ext cx="3429000" cy="5029200"/>
            <a:chOff x="304800" y="990600"/>
            <a:chExt cx="3022023" cy="44323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4800" y="1143000"/>
              <a:ext cx="3016808" cy="42799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641023" y="990600"/>
              <a:ext cx="685800" cy="1524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93460" y="76200"/>
            <a:ext cx="845403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MIT PSFC Complements Well Existing NSTX-U Capabilities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Discussions Started </a:t>
            </a:r>
            <a:r>
              <a:rPr lang="en-US" sz="2400" dirty="0" smtClean="0">
                <a:solidFill>
                  <a:srgbClr val="FF0000"/>
                </a:solidFill>
              </a:rPr>
              <a:t>on Various Diagnostic Implementations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0600" y="1002268"/>
            <a:ext cx="37338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X-ray Imaging Crystal Spectroscopy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648200" y="38494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MIT is developing a next </a:t>
            </a:r>
            <a:r>
              <a:rPr lang="en-US" dirty="0" smtClean="0"/>
              <a:t>generation, servo</a:t>
            </a:r>
            <a:r>
              <a:rPr lang="en-US" dirty="0"/>
              <a:t>-driven, </a:t>
            </a:r>
            <a:r>
              <a:rPr lang="en-US" dirty="0" smtClean="0"/>
              <a:t>compact scanning </a:t>
            </a:r>
            <a:r>
              <a:rPr lang="en-US" dirty="0"/>
              <a:t>MLP system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04800" y="1066800"/>
            <a:ext cx="3804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MIT will enhance NSTX-U GPI systems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28600" y="1371600"/>
            <a:ext cx="4019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Avalanche-</a:t>
            </a:r>
            <a:r>
              <a:rPr lang="en-US" b="1" dirty="0" err="1"/>
              <a:t>PhotoDiode</a:t>
            </a:r>
            <a:r>
              <a:rPr lang="en-US" b="1" dirty="0"/>
              <a:t> (APD)-based GPI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797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5" r="7295"/>
          <a:stretch>
            <a:fillRect/>
          </a:stretch>
        </p:blipFill>
        <p:spPr bwMode="auto">
          <a:xfrm>
            <a:off x="0" y="2330450"/>
            <a:ext cx="12954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79" descr="NB2 i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660900"/>
            <a:ext cx="1433512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81"/>
          <p:cNvSpPr txBox="1">
            <a:spLocks noChangeArrowheads="1"/>
          </p:cNvSpPr>
          <p:nvPr/>
        </p:nvSpPr>
        <p:spPr bwMode="auto">
          <a:xfrm>
            <a:off x="0" y="1905000"/>
            <a:ext cx="1279525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New </a:t>
            </a:r>
          </a:p>
          <a:p>
            <a:pPr algn="ctr">
              <a:lnSpc>
                <a:spcPct val="60000"/>
              </a:lnSpc>
            </a:pPr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center-stack</a:t>
            </a:r>
          </a:p>
        </p:txBody>
      </p:sp>
      <p:sp>
        <p:nvSpPr>
          <p:cNvPr id="25604" name="Text Box 82"/>
          <p:cNvSpPr txBox="1">
            <a:spLocks noChangeArrowheads="1"/>
          </p:cNvSpPr>
          <p:nvPr/>
        </p:nvSpPr>
        <p:spPr bwMode="auto">
          <a:xfrm>
            <a:off x="76200" y="5697538"/>
            <a:ext cx="661988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defTabSz="860425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defTabSz="860425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1600" i="0">
                <a:solidFill>
                  <a:srgbClr val="FF0000"/>
                </a:solidFill>
                <a:latin typeface="Arial Narrow" charset="0"/>
              </a:rPr>
              <a:t>2nd NBI</a:t>
            </a:r>
          </a:p>
        </p:txBody>
      </p:sp>
      <p:sp>
        <p:nvSpPr>
          <p:cNvPr id="118" name="Rectangle 117"/>
          <p:cNvSpPr/>
          <p:nvPr/>
        </p:nvSpPr>
        <p:spPr bwMode="auto">
          <a:xfrm>
            <a:off x="5562600" y="1524000"/>
            <a:ext cx="725488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06" name="Oval 19"/>
          <p:cNvSpPr>
            <a:spLocks noChangeArrowheads="1"/>
          </p:cNvSpPr>
          <p:nvPr/>
        </p:nvSpPr>
        <p:spPr bwMode="auto">
          <a:xfrm>
            <a:off x="6167438" y="3700463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07" name="Oval 19"/>
          <p:cNvSpPr>
            <a:spLocks noChangeArrowheads="1"/>
          </p:cNvSpPr>
          <p:nvPr/>
        </p:nvSpPr>
        <p:spPr bwMode="auto">
          <a:xfrm>
            <a:off x="3673475" y="2703512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08" name="Rectangle 20"/>
          <p:cNvSpPr>
            <a:spLocks noChangeArrowheads="1"/>
          </p:cNvSpPr>
          <p:nvPr/>
        </p:nvSpPr>
        <p:spPr bwMode="auto">
          <a:xfrm>
            <a:off x="2941638" y="2587625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Li granule injector</a:t>
            </a:r>
          </a:p>
        </p:txBody>
      </p:sp>
      <p:sp>
        <p:nvSpPr>
          <p:cNvPr id="25609" name="Rectangle 20"/>
          <p:cNvSpPr>
            <a:spLocks noChangeArrowheads="1"/>
          </p:cNvSpPr>
          <p:nvPr/>
        </p:nvSpPr>
        <p:spPr bwMode="auto">
          <a:xfrm>
            <a:off x="5608638" y="2374900"/>
            <a:ext cx="91440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High-Z   PFC diagnostics</a:t>
            </a:r>
          </a:p>
        </p:txBody>
      </p:sp>
      <p:sp>
        <p:nvSpPr>
          <p:cNvPr id="25610" name="Oval 19"/>
          <p:cNvSpPr>
            <a:spLocks noChangeArrowheads="1"/>
          </p:cNvSpPr>
          <p:nvPr/>
        </p:nvSpPr>
        <p:spPr bwMode="auto">
          <a:xfrm>
            <a:off x="6310313" y="2514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1" name="Oval 19"/>
          <p:cNvSpPr>
            <a:spLocks noChangeArrowheads="1"/>
          </p:cNvSpPr>
          <p:nvPr/>
        </p:nvSpPr>
        <p:spPr bwMode="auto">
          <a:xfrm>
            <a:off x="3648075" y="3825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2" name="Rectangle 20"/>
          <p:cNvSpPr>
            <a:spLocks noChangeArrowheads="1"/>
          </p:cNvSpPr>
          <p:nvPr/>
        </p:nvSpPr>
        <p:spPr bwMode="auto">
          <a:xfrm>
            <a:off x="5608638" y="3459163"/>
            <a:ext cx="1993900" cy="2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100" i="0">
                <a:solidFill>
                  <a:srgbClr val="FF0000"/>
                </a:solidFill>
                <a:cs typeface="Arial" charset="0"/>
              </a:rPr>
              <a:t>Off-midplane 3D coils (NCC)</a:t>
            </a:r>
          </a:p>
        </p:txBody>
      </p:sp>
      <p:sp>
        <p:nvSpPr>
          <p:cNvPr id="25613" name="Oval 19"/>
          <p:cNvSpPr>
            <a:spLocks noChangeArrowheads="1"/>
          </p:cNvSpPr>
          <p:nvPr/>
        </p:nvSpPr>
        <p:spPr bwMode="auto">
          <a:xfrm>
            <a:off x="3581400" y="48133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4" name="Oval 19"/>
          <p:cNvSpPr>
            <a:spLocks noChangeArrowheads="1"/>
          </p:cNvSpPr>
          <p:nvPr/>
        </p:nvSpPr>
        <p:spPr bwMode="auto">
          <a:xfrm>
            <a:off x="3733800" y="62849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15" name="Oval 19"/>
          <p:cNvSpPr>
            <a:spLocks noChangeArrowheads="1"/>
          </p:cNvSpPr>
          <p:nvPr/>
        </p:nvSpPr>
        <p:spPr bwMode="auto">
          <a:xfrm>
            <a:off x="6303963" y="627856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6" name="Rectangle 20"/>
          <p:cNvSpPr>
            <a:spLocks noChangeArrowheads="1"/>
          </p:cNvSpPr>
          <p:nvPr/>
        </p:nvSpPr>
        <p:spPr bwMode="auto">
          <a:xfrm>
            <a:off x="6446838" y="6186488"/>
            <a:ext cx="88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up to 1 MA plasma gun</a:t>
            </a:r>
          </a:p>
        </p:txBody>
      </p:sp>
      <p:sp>
        <p:nvSpPr>
          <p:cNvPr id="25617" name="Rectangle 20"/>
          <p:cNvSpPr>
            <a:spLocks noChangeArrowheads="1"/>
          </p:cNvSpPr>
          <p:nvPr/>
        </p:nvSpPr>
        <p:spPr bwMode="auto">
          <a:xfrm>
            <a:off x="6299200" y="1954213"/>
            <a:ext cx="1282700" cy="36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Lower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divertor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1100" i="0" dirty="0" err="1">
                <a:solidFill>
                  <a:srgbClr val="FF0000"/>
                </a:solidFill>
                <a:cs typeface="Arial" charset="0"/>
              </a:rPr>
              <a:t>cryo</a:t>
            </a: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-pump</a:t>
            </a:r>
          </a:p>
        </p:txBody>
      </p:sp>
      <p:sp>
        <p:nvSpPr>
          <p:cNvPr id="25618" name="Oval 19"/>
          <p:cNvSpPr>
            <a:spLocks noChangeArrowheads="1"/>
          </p:cNvSpPr>
          <p:nvPr/>
        </p:nvSpPr>
        <p:spPr bwMode="auto">
          <a:xfrm>
            <a:off x="6172200" y="207962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19" name="Rectangle 20"/>
          <p:cNvSpPr>
            <a:spLocks noChangeArrowheads="1"/>
          </p:cNvSpPr>
          <p:nvPr/>
        </p:nvSpPr>
        <p:spPr bwMode="auto">
          <a:xfrm>
            <a:off x="2895600" y="6034088"/>
            <a:ext cx="1143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Upgraded CHI for ~0.5MA</a:t>
            </a: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6172200" y="2819400"/>
            <a:ext cx="1438275" cy="34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0000"/>
              </a:lnSpc>
            </a:pPr>
            <a:r>
              <a:rPr lang="en-US" sz="1000" dirty="0">
                <a:solidFill>
                  <a:srgbClr val="FF0000"/>
                </a:solidFill>
              </a:rPr>
              <a:t>Graphite CHI/Lower Bullnose </a:t>
            </a:r>
            <a:endParaRPr lang="en-US" sz="1000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25621" name="Oval 19"/>
          <p:cNvSpPr>
            <a:spLocks noChangeArrowheads="1"/>
          </p:cNvSpPr>
          <p:nvPr/>
        </p:nvSpPr>
        <p:spPr bwMode="auto">
          <a:xfrm>
            <a:off x="6340475" y="3063875"/>
            <a:ext cx="136525" cy="136525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2" name="Oval 19"/>
          <p:cNvSpPr>
            <a:spLocks noChangeArrowheads="1"/>
          </p:cNvSpPr>
          <p:nvPr/>
        </p:nvSpPr>
        <p:spPr bwMode="auto">
          <a:xfrm>
            <a:off x="6192838" y="52228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3" name="Oval 19"/>
          <p:cNvSpPr>
            <a:spLocks noChangeArrowheads="1"/>
          </p:cNvSpPr>
          <p:nvPr/>
        </p:nvSpPr>
        <p:spPr bwMode="auto">
          <a:xfrm>
            <a:off x="3851275" y="46482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4" name="Oval 19"/>
          <p:cNvSpPr>
            <a:spLocks noChangeArrowheads="1"/>
          </p:cNvSpPr>
          <p:nvPr/>
        </p:nvSpPr>
        <p:spPr bwMode="auto">
          <a:xfrm>
            <a:off x="6167438" y="4227513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25" name="Rectangle 20"/>
          <p:cNvSpPr>
            <a:spLocks noChangeArrowheads="1"/>
          </p:cNvSpPr>
          <p:nvPr/>
        </p:nvSpPr>
        <p:spPr bwMode="auto">
          <a:xfrm>
            <a:off x="6303963" y="4211638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DBS, PCI, or other intermediate-k</a:t>
            </a:r>
          </a:p>
        </p:txBody>
      </p:sp>
      <p:sp>
        <p:nvSpPr>
          <p:cNvPr id="25626" name="Oval 19"/>
          <p:cNvSpPr>
            <a:spLocks noChangeArrowheads="1"/>
          </p:cNvSpPr>
          <p:nvPr/>
        </p:nvSpPr>
        <p:spPr bwMode="auto">
          <a:xfrm>
            <a:off x="3819525" y="53863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28" name="Rectangle 20"/>
          <p:cNvSpPr>
            <a:spLocks noChangeArrowheads="1"/>
          </p:cNvSpPr>
          <p:nvPr/>
        </p:nvSpPr>
        <p:spPr bwMode="auto">
          <a:xfrm>
            <a:off x="2971800" y="5345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Snowflake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29" name="TextBox 96"/>
          <p:cNvSpPr txBox="1">
            <a:spLocks noChangeArrowheads="1"/>
          </p:cNvSpPr>
          <p:nvPr/>
        </p:nvSpPr>
        <p:spPr bwMode="auto">
          <a:xfrm>
            <a:off x="1524000" y="1500188"/>
            <a:ext cx="12192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36576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i="0">
                <a:solidFill>
                  <a:srgbClr val="3333CC"/>
                </a:solidFill>
                <a:latin typeface="Arial Narrow" charset="0"/>
              </a:rPr>
              <a:t>Run Weeks:</a:t>
            </a:r>
          </a:p>
        </p:txBody>
      </p:sp>
      <p:sp>
        <p:nvSpPr>
          <p:cNvPr id="25630" name="Rectangle 43"/>
          <p:cNvSpPr>
            <a:spLocks noChangeArrowheads="1"/>
          </p:cNvSpPr>
          <p:nvPr/>
        </p:nvSpPr>
        <p:spPr bwMode="auto">
          <a:xfrm>
            <a:off x="0" y="76200"/>
            <a:ext cx="9144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ts val="2838"/>
              </a:lnSpc>
            </a:pPr>
            <a:r>
              <a:rPr lang="en-US" sz="3200" i="0" dirty="0">
                <a:solidFill>
                  <a:srgbClr val="0000CC"/>
                </a:solidFill>
                <a:ea typeface="MS PGothic" charset="0"/>
                <a:cs typeface="MS PGothic" charset="0"/>
              </a:rPr>
              <a:t>Five Year Facility Enhancement Plan </a:t>
            </a:r>
            <a:r>
              <a:rPr lang="en-US" sz="3200" i="0" dirty="0">
                <a:solidFill>
                  <a:srgbClr val="009973"/>
                </a:solidFill>
                <a:ea typeface="MS PGothic" charset="0"/>
                <a:cs typeface="MS PGothic" charset="0"/>
              </a:rPr>
              <a:t>(green – ongoing)</a:t>
            </a:r>
            <a:endParaRPr lang="en-US" sz="3200" i="0" dirty="0">
              <a:solidFill>
                <a:srgbClr val="FF0000"/>
              </a:solidFill>
              <a:ea typeface="MS PGothic" charset="0"/>
              <a:cs typeface="MS PGothic" charset="0"/>
            </a:endParaRPr>
          </a:p>
          <a:p>
            <a:pPr algn="ctr">
              <a:lnSpc>
                <a:spcPts val="2838"/>
              </a:lnSpc>
            </a:pPr>
            <a:r>
              <a:rPr lang="en-US" sz="2400" dirty="0">
                <a:solidFill>
                  <a:srgbClr val="FF0000"/>
                </a:solidFill>
                <a:ea typeface="MS PGothic" charset="0"/>
                <a:cs typeface="MS PGothic" charset="0"/>
              </a:rPr>
              <a:t>Incremental enables 5 year plan enhancements including NCC, ECH</a:t>
            </a:r>
          </a:p>
        </p:txBody>
      </p:sp>
      <p:sp>
        <p:nvSpPr>
          <p:cNvPr id="126" name="Rectangle 125"/>
          <p:cNvSpPr/>
          <p:nvPr/>
        </p:nvSpPr>
        <p:spPr bwMode="auto">
          <a:xfrm>
            <a:off x="4038600" y="1524000"/>
            <a:ext cx="473075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632" name="Rectangle 20"/>
          <p:cNvSpPr>
            <a:spLocks noChangeArrowheads="1"/>
          </p:cNvSpPr>
          <p:nvPr/>
        </p:nvSpPr>
        <p:spPr bwMode="auto">
          <a:xfrm>
            <a:off x="2819400" y="3581400"/>
            <a:ext cx="9144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MGI disruption mitigation</a:t>
            </a:r>
          </a:p>
        </p:txBody>
      </p:sp>
      <p:sp>
        <p:nvSpPr>
          <p:cNvPr id="25633" name="Rectangle 20"/>
          <p:cNvSpPr>
            <a:spLocks noChangeArrowheads="1"/>
          </p:cNvSpPr>
          <p:nvPr/>
        </p:nvSpPr>
        <p:spPr bwMode="auto">
          <a:xfrm>
            <a:off x="3687763" y="4799013"/>
            <a:ext cx="14779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 coil AE antenna</a:t>
            </a:r>
          </a:p>
        </p:txBody>
      </p:sp>
      <p:sp>
        <p:nvSpPr>
          <p:cNvPr id="25634" name="Rectangle 20"/>
          <p:cNvSpPr>
            <a:spLocks noChangeArrowheads="1"/>
          </p:cNvSpPr>
          <p:nvPr/>
        </p:nvSpPr>
        <p:spPr bwMode="auto">
          <a:xfrm>
            <a:off x="6319838" y="5148263"/>
            <a:ext cx="1066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HHFW limiter upgrade</a:t>
            </a:r>
          </a:p>
        </p:txBody>
      </p:sp>
      <p:sp>
        <p:nvSpPr>
          <p:cNvPr id="25635" name="Rectangle 20"/>
          <p:cNvSpPr>
            <a:spLocks noChangeArrowheads="1"/>
          </p:cNvSpPr>
          <p:nvPr/>
        </p:nvSpPr>
        <p:spPr bwMode="auto">
          <a:xfrm>
            <a:off x="2362200" y="5099050"/>
            <a:ext cx="17986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00CC"/>
                </a:solidFill>
                <a:cs typeface="Arial" charset="0"/>
              </a:rPr>
              <a:t>Establish control of:</a:t>
            </a:r>
          </a:p>
        </p:txBody>
      </p:sp>
      <p:sp>
        <p:nvSpPr>
          <p:cNvPr id="25644" name="Rectangle 20"/>
          <p:cNvSpPr>
            <a:spLocks noChangeArrowheads="1"/>
          </p:cNvSpPr>
          <p:nvPr/>
        </p:nvSpPr>
        <p:spPr bwMode="auto">
          <a:xfrm>
            <a:off x="4052888" y="5127625"/>
            <a:ext cx="7334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  <a:defRPr/>
            </a:pPr>
            <a:r>
              <a:rPr lang="en-US" sz="1000" i="0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Rotation</a:t>
            </a:r>
          </a:p>
        </p:txBody>
      </p:sp>
      <p:sp>
        <p:nvSpPr>
          <p:cNvPr id="25638" name="Rectangle 20"/>
          <p:cNvSpPr>
            <a:spLocks noChangeArrowheads="1"/>
          </p:cNvSpPr>
          <p:nvPr/>
        </p:nvSpPr>
        <p:spPr bwMode="auto">
          <a:xfrm>
            <a:off x="3886200" y="4419600"/>
            <a:ext cx="838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High </a:t>
            </a:r>
            <a:r>
              <a:rPr lang="en-US" sz="1000" i="0" dirty="0" err="1">
                <a:solidFill>
                  <a:srgbClr val="009973"/>
                </a:solidFill>
                <a:cs typeface="Arial" charset="0"/>
              </a:rPr>
              <a:t>k</a:t>
            </a:r>
            <a:r>
              <a:rPr lang="en-US" sz="1000" i="0" baseline="-25000" dirty="0" err="1">
                <a:solidFill>
                  <a:srgbClr val="009973"/>
                </a:solidFill>
                <a:latin typeface="Symbol" charset="0"/>
                <a:cs typeface="Arial" charset="0"/>
              </a:rPr>
              <a:t>q</a:t>
            </a:r>
            <a:endParaRPr lang="en-US" sz="1000" i="0" baseline="-25000" dirty="0">
              <a:solidFill>
                <a:srgbClr val="009973"/>
              </a:solidFill>
              <a:latin typeface="Symbol" charset="0"/>
              <a:cs typeface="Arial" charset="0"/>
            </a:endParaRPr>
          </a:p>
        </p:txBody>
      </p:sp>
      <p:sp>
        <p:nvSpPr>
          <p:cNvPr id="25639" name="Oval 19"/>
          <p:cNvSpPr>
            <a:spLocks noChangeAspect="1" noChangeArrowheads="1"/>
          </p:cNvSpPr>
          <p:nvPr/>
        </p:nvSpPr>
        <p:spPr bwMode="auto">
          <a:xfrm>
            <a:off x="6172200" y="5867400"/>
            <a:ext cx="136525" cy="136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0" name="Oval 19"/>
          <p:cNvSpPr>
            <a:spLocks noChangeArrowheads="1"/>
          </p:cNvSpPr>
          <p:nvPr/>
        </p:nvSpPr>
        <p:spPr bwMode="auto">
          <a:xfrm>
            <a:off x="4511675" y="42354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1" name="Rectangle 20"/>
          <p:cNvSpPr>
            <a:spLocks noChangeArrowheads="1"/>
          </p:cNvSpPr>
          <p:nvPr/>
        </p:nvSpPr>
        <p:spPr bwMode="auto">
          <a:xfrm>
            <a:off x="3365500" y="4219575"/>
            <a:ext cx="14351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Laser blow-off</a:t>
            </a:r>
          </a:p>
        </p:txBody>
      </p:sp>
      <p:sp>
        <p:nvSpPr>
          <p:cNvPr id="25642" name="Oval 19"/>
          <p:cNvSpPr>
            <a:spLocks noChangeArrowheads="1"/>
          </p:cNvSpPr>
          <p:nvPr/>
        </p:nvSpPr>
        <p:spPr bwMode="auto">
          <a:xfrm>
            <a:off x="3505200" y="2436813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3" name="Rectangle 20"/>
          <p:cNvSpPr>
            <a:spLocks noChangeArrowheads="1"/>
          </p:cNvSpPr>
          <p:nvPr/>
        </p:nvSpPr>
        <p:spPr bwMode="auto">
          <a:xfrm>
            <a:off x="2987675" y="2214563"/>
            <a:ext cx="11271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Boronization</a:t>
            </a:r>
          </a:p>
        </p:txBody>
      </p:sp>
      <p:sp>
        <p:nvSpPr>
          <p:cNvPr id="2" name="Oval 19"/>
          <p:cNvSpPr>
            <a:spLocks noChangeArrowheads="1"/>
          </p:cNvSpPr>
          <p:nvPr/>
        </p:nvSpPr>
        <p:spPr bwMode="auto">
          <a:xfrm>
            <a:off x="4587875" y="44640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45" name="Oval 19"/>
          <p:cNvSpPr>
            <a:spLocks noChangeArrowheads="1"/>
          </p:cNvSpPr>
          <p:nvPr/>
        </p:nvSpPr>
        <p:spPr bwMode="auto">
          <a:xfrm>
            <a:off x="6180138" y="399415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6" name="Rectangle 20"/>
          <p:cNvSpPr>
            <a:spLocks noChangeArrowheads="1"/>
          </p:cNvSpPr>
          <p:nvPr/>
        </p:nvSpPr>
        <p:spPr bwMode="auto">
          <a:xfrm>
            <a:off x="6296025" y="3900488"/>
            <a:ext cx="1027113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5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Enhanced MHD sensors</a:t>
            </a:r>
          </a:p>
        </p:txBody>
      </p:sp>
      <p:sp>
        <p:nvSpPr>
          <p:cNvPr id="25647" name="Oval 19"/>
          <p:cNvSpPr>
            <a:spLocks noChangeArrowheads="1"/>
          </p:cNvSpPr>
          <p:nvPr/>
        </p:nvSpPr>
        <p:spPr bwMode="auto">
          <a:xfrm>
            <a:off x="6164263" y="4664075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648" name="Rectangle 20"/>
          <p:cNvSpPr>
            <a:spLocks noChangeArrowheads="1"/>
          </p:cNvSpPr>
          <p:nvPr/>
        </p:nvSpPr>
        <p:spPr bwMode="auto">
          <a:xfrm>
            <a:off x="6294438" y="4646613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Neutron collimator</a:t>
            </a:r>
          </a:p>
        </p:txBody>
      </p:sp>
      <p:sp>
        <p:nvSpPr>
          <p:cNvPr id="25649" name="Rectangle 20"/>
          <p:cNvSpPr>
            <a:spLocks noChangeArrowheads="1"/>
          </p:cNvSpPr>
          <p:nvPr/>
        </p:nvSpPr>
        <p:spPr bwMode="auto">
          <a:xfrm>
            <a:off x="3962400" y="4600575"/>
            <a:ext cx="162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Charged fusion product</a:t>
            </a:r>
          </a:p>
        </p:txBody>
      </p:sp>
      <p:sp>
        <p:nvSpPr>
          <p:cNvPr id="25650" name="Oval 19"/>
          <p:cNvSpPr>
            <a:spLocks noChangeArrowheads="1"/>
          </p:cNvSpPr>
          <p:nvPr/>
        </p:nvSpPr>
        <p:spPr bwMode="auto">
          <a:xfrm>
            <a:off x="4526844" y="3978275"/>
            <a:ext cx="121356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r>
              <a:rPr lang="en-US" sz="1000" i="0" dirty="0" err="1" smtClean="0">
                <a:solidFill>
                  <a:srgbClr val="3366FF"/>
                </a:solidFill>
                <a:cs typeface="Arial" charset="0"/>
              </a:rPr>
              <a:t>sß</a:t>
            </a:r>
            <a:endParaRPr lang="en-US" sz="1000" i="0" dirty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1" name="Rectangle 20"/>
          <p:cNvSpPr>
            <a:spLocks noChangeArrowheads="1"/>
          </p:cNvSpPr>
          <p:nvPr/>
        </p:nvSpPr>
        <p:spPr bwMode="auto">
          <a:xfrm>
            <a:off x="3810000" y="3733800"/>
            <a:ext cx="1219200" cy="3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Upgraded halo sensors</a:t>
            </a:r>
          </a:p>
        </p:txBody>
      </p:sp>
      <p:sp>
        <p:nvSpPr>
          <p:cNvPr id="25652" name="Rectangle 20"/>
          <p:cNvSpPr>
            <a:spLocks noChangeArrowheads="1"/>
          </p:cNvSpPr>
          <p:nvPr/>
        </p:nvSpPr>
        <p:spPr bwMode="auto">
          <a:xfrm>
            <a:off x="3340100" y="1979613"/>
            <a:ext cx="13081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Pulse-burst MPTS</a:t>
            </a:r>
          </a:p>
        </p:txBody>
      </p:sp>
      <p:sp>
        <p:nvSpPr>
          <p:cNvPr id="25653" name="Oval 19"/>
          <p:cNvSpPr>
            <a:spLocks noChangeArrowheads="1"/>
          </p:cNvSpPr>
          <p:nvPr/>
        </p:nvSpPr>
        <p:spPr bwMode="auto">
          <a:xfrm>
            <a:off x="4408488" y="532765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54" name="TextBox 130"/>
          <p:cNvSpPr txBox="1">
            <a:spLocks noChangeArrowheads="1"/>
          </p:cNvSpPr>
          <p:nvPr/>
        </p:nvSpPr>
        <p:spPr bwMode="auto">
          <a:xfrm>
            <a:off x="3581400" y="1508125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18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5" name="TextBox 155"/>
          <p:cNvSpPr txBox="1">
            <a:spLocks noChangeArrowheads="1"/>
          </p:cNvSpPr>
          <p:nvPr/>
        </p:nvSpPr>
        <p:spPr bwMode="auto">
          <a:xfrm>
            <a:off x="6196013" y="1508125"/>
            <a:ext cx="5095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10-12</a:t>
            </a:r>
          </a:p>
        </p:txBody>
      </p:sp>
      <p:sp>
        <p:nvSpPr>
          <p:cNvPr id="25656" name="TextBox 130"/>
          <p:cNvSpPr txBox="1">
            <a:spLocks noChangeArrowheads="1"/>
          </p:cNvSpPr>
          <p:nvPr/>
        </p:nvSpPr>
        <p:spPr bwMode="auto">
          <a:xfrm>
            <a:off x="4473292" y="1508125"/>
            <a:ext cx="3273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 dirty="0" smtClean="0">
                <a:latin typeface="Arial" charset="0"/>
                <a:cs typeface="Arial" charset="0"/>
              </a:rPr>
              <a:t>16</a:t>
            </a:r>
            <a:endParaRPr lang="en-US" sz="1000" i="0" dirty="0">
              <a:latin typeface="Arial" charset="0"/>
              <a:cs typeface="Arial" charset="0"/>
            </a:endParaRPr>
          </a:p>
        </p:txBody>
      </p:sp>
      <p:sp>
        <p:nvSpPr>
          <p:cNvPr id="25657" name="Oval 19"/>
          <p:cNvSpPr>
            <a:spLocks noChangeArrowheads="1"/>
          </p:cNvSpPr>
          <p:nvPr/>
        </p:nvSpPr>
        <p:spPr bwMode="auto">
          <a:xfrm>
            <a:off x="4411663" y="55641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grpSp>
        <p:nvGrpSpPr>
          <p:cNvPr id="25658" name="Group 182"/>
          <p:cNvGrpSpPr>
            <a:grpSpLocks/>
          </p:cNvGrpSpPr>
          <p:nvPr/>
        </p:nvGrpSpPr>
        <p:grpSpPr bwMode="auto">
          <a:xfrm>
            <a:off x="4572000" y="5546725"/>
            <a:ext cx="152400" cy="200025"/>
            <a:chOff x="5638800" y="5334020"/>
            <a:chExt cx="152400" cy="200586"/>
          </a:xfrm>
        </p:grpSpPr>
        <p:sp>
          <p:nvSpPr>
            <p:cNvPr id="25724" name="Rectangle 20"/>
            <p:cNvSpPr>
              <a:spLocks noChangeArrowheads="1"/>
            </p:cNvSpPr>
            <p:nvPr/>
          </p:nvSpPr>
          <p:spPr bwMode="auto">
            <a:xfrm>
              <a:off x="5638801" y="5334020"/>
              <a:ext cx="152399" cy="200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45712" rIns="0" bIns="45712">
              <a:spAutoFit/>
            </a:bodyPr>
            <a:lstStyle/>
            <a:p>
              <a:pPr defTabSz="912813" eaLnBrk="0" hangingPunct="0">
                <a:lnSpc>
                  <a:spcPct val="70000"/>
                </a:lnSpc>
              </a:pPr>
              <a:r>
                <a:rPr lang="en-US" sz="1000" i="0">
                  <a:solidFill>
                    <a:srgbClr val="009973"/>
                  </a:solidFill>
                  <a:cs typeface="Arial" charset="0"/>
                </a:rPr>
                <a:t>n</a:t>
              </a:r>
              <a:r>
                <a:rPr lang="en-US" sz="1000" i="0" baseline="-25000">
                  <a:solidFill>
                    <a:srgbClr val="009973"/>
                  </a:solidFill>
                  <a:cs typeface="Arial" charset="0"/>
                </a:rPr>
                <a:t>e</a:t>
              </a:r>
            </a:p>
          </p:txBody>
        </p:sp>
        <p:cxnSp>
          <p:nvCxnSpPr>
            <p:cNvPr id="25725" name="Straight Connector 186"/>
            <p:cNvCxnSpPr>
              <a:cxnSpLocks noChangeShapeType="1"/>
            </p:cNvCxnSpPr>
            <p:nvPr/>
          </p:nvCxnSpPr>
          <p:spPr bwMode="auto">
            <a:xfrm>
              <a:off x="5638800" y="5367429"/>
              <a:ext cx="82550" cy="0"/>
            </a:xfrm>
            <a:prstGeom prst="line">
              <a:avLst/>
            </a:prstGeom>
            <a:noFill/>
            <a:ln w="15875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659" name="Oval 19"/>
          <p:cNvSpPr>
            <a:spLocks noChangeArrowheads="1"/>
          </p:cNvSpPr>
          <p:nvPr/>
        </p:nvSpPr>
        <p:spPr bwMode="auto">
          <a:xfrm>
            <a:off x="3733800" y="30480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cxnSp>
        <p:nvCxnSpPr>
          <p:cNvPr id="25661" name="Straight Connector 114"/>
          <p:cNvCxnSpPr>
            <a:cxnSpLocks noChangeShapeType="1"/>
          </p:cNvCxnSpPr>
          <p:nvPr/>
        </p:nvCxnSpPr>
        <p:spPr bwMode="auto">
          <a:xfrm flipH="1" flipV="1">
            <a:off x="2590800" y="1828800"/>
            <a:ext cx="4648200" cy="4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62" name="Straight Connector 164"/>
          <p:cNvCxnSpPr>
            <a:cxnSpLocks noChangeShapeType="1"/>
          </p:cNvCxnSpPr>
          <p:nvPr/>
        </p:nvCxnSpPr>
        <p:spPr bwMode="auto">
          <a:xfrm flipH="1">
            <a:off x="2590800" y="5043488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5663" name="Group 1"/>
          <p:cNvGrpSpPr>
            <a:grpSpLocks/>
          </p:cNvGrpSpPr>
          <p:nvPr/>
        </p:nvGrpSpPr>
        <p:grpSpPr bwMode="auto">
          <a:xfrm>
            <a:off x="1371600" y="5105400"/>
            <a:ext cx="1219200" cy="1357313"/>
            <a:chOff x="1371600" y="5105400"/>
            <a:chExt cx="1219200" cy="1357085"/>
          </a:xfrm>
        </p:grpSpPr>
        <p:sp>
          <p:nvSpPr>
            <p:cNvPr id="86" name="Right Arrow 85"/>
            <p:cNvSpPr/>
            <p:nvPr/>
          </p:nvSpPr>
          <p:spPr bwMode="auto">
            <a:xfrm>
              <a:off x="1412875" y="5105400"/>
              <a:ext cx="1177925" cy="1357085"/>
            </a:xfrm>
            <a:prstGeom prst="rightArrow">
              <a:avLst>
                <a:gd name="adj1" fmla="val 100000"/>
                <a:gd name="adj2" fmla="val 10156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3" name="Text Box 12"/>
            <p:cNvSpPr txBox="1">
              <a:spLocks noChangeArrowheads="1"/>
            </p:cNvSpPr>
            <p:nvPr/>
          </p:nvSpPr>
          <p:spPr bwMode="auto">
            <a:xfrm>
              <a:off x="1371600" y="5486400"/>
              <a:ext cx="117792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Integrated Scenarios</a:t>
              </a:r>
            </a:p>
          </p:txBody>
        </p:sp>
      </p:grpSp>
      <p:grpSp>
        <p:nvGrpSpPr>
          <p:cNvPr id="25664" name="Group 2"/>
          <p:cNvGrpSpPr>
            <a:grpSpLocks/>
          </p:cNvGrpSpPr>
          <p:nvPr/>
        </p:nvGrpSpPr>
        <p:grpSpPr bwMode="auto">
          <a:xfrm>
            <a:off x="1371600" y="3503613"/>
            <a:ext cx="1219200" cy="1446212"/>
            <a:chOff x="1371600" y="3503612"/>
            <a:chExt cx="1219200" cy="1446213"/>
          </a:xfrm>
        </p:grpSpPr>
        <p:sp>
          <p:nvSpPr>
            <p:cNvPr id="88" name="Right Arrow 87"/>
            <p:cNvSpPr/>
            <p:nvPr/>
          </p:nvSpPr>
          <p:spPr bwMode="auto">
            <a:xfrm>
              <a:off x="1412875" y="3503612"/>
              <a:ext cx="1177925" cy="1446213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21" name="Text Box 12"/>
            <p:cNvSpPr txBox="1">
              <a:spLocks noChangeArrowheads="1"/>
            </p:cNvSpPr>
            <p:nvPr/>
          </p:nvSpPr>
          <p:spPr bwMode="auto">
            <a:xfrm>
              <a:off x="1371600" y="3925681"/>
              <a:ext cx="1133475" cy="59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Core Science</a:t>
              </a:r>
            </a:p>
          </p:txBody>
        </p:sp>
      </p:grpSp>
      <p:grpSp>
        <p:nvGrpSpPr>
          <p:cNvPr id="25665" name="Group 3"/>
          <p:cNvGrpSpPr>
            <a:grpSpLocks/>
          </p:cNvGrpSpPr>
          <p:nvPr/>
        </p:nvGrpSpPr>
        <p:grpSpPr bwMode="auto">
          <a:xfrm>
            <a:off x="1371600" y="1905000"/>
            <a:ext cx="1219200" cy="1447800"/>
            <a:chOff x="1371600" y="1905000"/>
            <a:chExt cx="1219200" cy="1447800"/>
          </a:xfrm>
        </p:grpSpPr>
        <p:sp>
          <p:nvSpPr>
            <p:cNvPr id="89" name="Right Arrow 88"/>
            <p:cNvSpPr/>
            <p:nvPr/>
          </p:nvSpPr>
          <p:spPr bwMode="auto">
            <a:xfrm>
              <a:off x="1412875" y="1905000"/>
              <a:ext cx="1177925" cy="1447800"/>
            </a:xfrm>
            <a:prstGeom prst="rightArrow">
              <a:avLst>
                <a:gd name="adj1" fmla="val 100000"/>
                <a:gd name="adj2" fmla="val 9617"/>
              </a:avLst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/>
            <a:lstStyle/>
            <a:p>
              <a:pPr>
                <a:defRPr/>
              </a:pPr>
              <a:endParaRPr lang="en-US">
                <a:solidFill>
                  <a:schemeClr val="tx1"/>
                </a:solidFill>
                <a:latin typeface="Arial Narrow" pitchFamily="34" charset="0"/>
              </a:endParaRPr>
            </a:p>
          </p:txBody>
        </p:sp>
        <p:sp>
          <p:nvSpPr>
            <p:cNvPr id="25719" name="Text Box 12"/>
            <p:cNvSpPr txBox="1">
              <a:spLocks noChangeArrowheads="1"/>
            </p:cNvSpPr>
            <p:nvPr/>
          </p:nvSpPr>
          <p:spPr bwMode="auto">
            <a:xfrm>
              <a:off x="1371600" y="2069283"/>
              <a:ext cx="1142999" cy="1087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714" tIns="45714" rIns="0" bIns="45714"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sz="1800" i="0">
                  <a:solidFill>
                    <a:schemeClr val="tx1"/>
                  </a:solidFill>
                  <a:latin typeface="Arial Narrow" charset="0"/>
                </a:rPr>
                <a:t>Boundary Science 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US" sz="1600" b="0" i="0">
                  <a:solidFill>
                    <a:schemeClr val="tx1"/>
                  </a:solidFill>
                  <a:latin typeface="Arial Narrow" charset="0"/>
                </a:rPr>
                <a:t>+ Particle Control</a:t>
              </a:r>
            </a:p>
          </p:txBody>
        </p:sp>
      </p:grpSp>
      <p:graphicFrame>
        <p:nvGraphicFramePr>
          <p:cNvPr id="102" name="Table 101"/>
          <p:cNvGraphicFramePr>
            <a:graphicFrameLocks noGrp="1"/>
          </p:cNvGraphicFramePr>
          <p:nvPr/>
        </p:nvGraphicFramePr>
        <p:xfrm>
          <a:off x="2743200" y="977900"/>
          <a:ext cx="3863975" cy="241309"/>
        </p:xfrm>
        <a:graphic>
          <a:graphicData uri="http://schemas.openxmlformats.org/drawingml/2006/table">
            <a:tbl>
              <a:tblPr/>
              <a:tblGrid>
                <a:gridCol w="772795"/>
                <a:gridCol w="772795"/>
                <a:gridCol w="772795"/>
                <a:gridCol w="772795"/>
                <a:gridCol w="772795"/>
              </a:tblGrid>
              <a:tr h="241300"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2015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2016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2017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2018</a:t>
                      </a: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2019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851" marR="12851" marT="12709" marB="0" anchor="b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80" name="TextBox 26"/>
          <p:cNvSpPr txBox="1">
            <a:spLocks noChangeArrowheads="1"/>
          </p:cNvSpPr>
          <p:nvPr/>
        </p:nvSpPr>
        <p:spPr bwMode="auto">
          <a:xfrm>
            <a:off x="1295400" y="1250950"/>
            <a:ext cx="2209800" cy="271463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i="0">
                <a:latin typeface="Arial" charset="0"/>
                <a:ea typeface="MS PGothic" charset="0"/>
                <a:cs typeface="MS PGothic" charset="0"/>
              </a:rPr>
              <a:t>Upgrade Outage</a:t>
            </a:r>
          </a:p>
        </p:txBody>
      </p:sp>
      <p:sp>
        <p:nvSpPr>
          <p:cNvPr id="25681" name="TextBox 26"/>
          <p:cNvSpPr txBox="1">
            <a:spLocks noChangeArrowheads="1"/>
          </p:cNvSpPr>
          <p:nvPr/>
        </p:nvSpPr>
        <p:spPr bwMode="auto">
          <a:xfrm>
            <a:off x="3505200" y="1250950"/>
            <a:ext cx="3101975" cy="271463"/>
          </a:xfrm>
          <a:prstGeom prst="rect">
            <a:avLst/>
          </a:prstGeom>
          <a:solidFill>
            <a:srgbClr val="CCE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8288" bIns="36576" anchor="ctr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1.5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2 MA, 1s </a:t>
            </a:r>
            <a:r>
              <a:rPr lang="en-US" sz="1400" i="0">
                <a:latin typeface="Arial" charset="0"/>
                <a:ea typeface="MS PGothic" charset="0"/>
                <a:cs typeface="MS PGothic" charset="0"/>
                <a:sym typeface="Wingdings" charset="0"/>
              </a:rPr>
              <a:t></a:t>
            </a:r>
            <a:r>
              <a:rPr lang="pl-PL" sz="1400" i="0">
                <a:latin typeface="Arial" charset="0"/>
                <a:ea typeface="MS PGothic" charset="0"/>
                <a:cs typeface="MS PGothic" charset="0"/>
              </a:rPr>
              <a:t> 5s</a:t>
            </a:r>
          </a:p>
        </p:txBody>
      </p:sp>
      <p:sp>
        <p:nvSpPr>
          <p:cNvPr id="25682" name="Oval 19"/>
          <p:cNvSpPr>
            <a:spLocks noChangeArrowheads="1"/>
          </p:cNvSpPr>
          <p:nvPr/>
        </p:nvSpPr>
        <p:spPr bwMode="auto">
          <a:xfrm>
            <a:off x="3521075" y="31638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3" name="Rectangle 20"/>
          <p:cNvSpPr>
            <a:spLocks noChangeArrowheads="1"/>
          </p:cNvSpPr>
          <p:nvPr/>
        </p:nvSpPr>
        <p:spPr bwMode="auto">
          <a:xfrm>
            <a:off x="2865438" y="3128963"/>
            <a:ext cx="86836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MAPP</a:t>
            </a:r>
          </a:p>
        </p:txBody>
      </p:sp>
      <p:sp>
        <p:nvSpPr>
          <p:cNvPr id="25684" name="Oval 19"/>
          <p:cNvSpPr>
            <a:spLocks noChangeArrowheads="1"/>
          </p:cNvSpPr>
          <p:nvPr/>
        </p:nvSpPr>
        <p:spPr bwMode="auto">
          <a:xfrm>
            <a:off x="3441700" y="42291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5" name="Oval 19"/>
          <p:cNvSpPr>
            <a:spLocks noChangeArrowheads="1"/>
          </p:cNvSpPr>
          <p:nvPr/>
        </p:nvSpPr>
        <p:spPr bwMode="auto">
          <a:xfrm>
            <a:off x="3441700" y="46736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6" name="Oval 19"/>
          <p:cNvSpPr>
            <a:spLocks noChangeArrowheads="1"/>
          </p:cNvSpPr>
          <p:nvPr/>
        </p:nvSpPr>
        <p:spPr bwMode="auto">
          <a:xfrm>
            <a:off x="3441700" y="4457700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87" name="Rectangle 20"/>
          <p:cNvSpPr>
            <a:spLocks noChangeArrowheads="1"/>
          </p:cNvSpPr>
          <p:nvPr/>
        </p:nvSpPr>
        <p:spPr bwMode="auto">
          <a:xfrm>
            <a:off x="2540000" y="42021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42 ch MPTS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8" name="Rectangle 20"/>
          <p:cNvSpPr>
            <a:spLocks noChangeArrowheads="1"/>
          </p:cNvSpPr>
          <p:nvPr/>
        </p:nvSpPr>
        <p:spPr bwMode="auto">
          <a:xfrm>
            <a:off x="2565400" y="4430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48 ch BES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89" name="Rectangle 20"/>
          <p:cNvSpPr>
            <a:spLocks noChangeArrowheads="1"/>
          </p:cNvSpPr>
          <p:nvPr/>
        </p:nvSpPr>
        <p:spPr bwMode="auto">
          <a:xfrm>
            <a:off x="2616200" y="46466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MSE/LIF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25690" name="Oval 19"/>
          <p:cNvSpPr>
            <a:spLocks noChangeArrowheads="1"/>
          </p:cNvSpPr>
          <p:nvPr/>
        </p:nvSpPr>
        <p:spPr bwMode="auto">
          <a:xfrm>
            <a:off x="3756025" y="5602288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691" name="Rectangle 20"/>
          <p:cNvSpPr>
            <a:spLocks noChangeArrowheads="1"/>
          </p:cNvSpPr>
          <p:nvPr/>
        </p:nvSpPr>
        <p:spPr bwMode="auto">
          <a:xfrm>
            <a:off x="2984500" y="5573713"/>
            <a:ext cx="990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rgbClr val="009973"/>
                </a:solidFill>
                <a:cs typeface="Arial" charset="0"/>
              </a:rPr>
              <a:t>FIReTIP</a:t>
            </a:r>
            <a:endParaRPr lang="en-US" sz="1000" i="0" baseline="-25000">
              <a:solidFill>
                <a:srgbClr val="009973"/>
              </a:solidFill>
              <a:cs typeface="Arial" charset="0"/>
            </a:endParaRPr>
          </a:p>
        </p:txBody>
      </p:sp>
      <p:cxnSp>
        <p:nvCxnSpPr>
          <p:cNvPr id="25692" name="Straight Arrow Connector 107"/>
          <p:cNvCxnSpPr>
            <a:cxnSpLocks noChangeShapeType="1"/>
          </p:cNvCxnSpPr>
          <p:nvPr/>
        </p:nvCxnSpPr>
        <p:spPr bwMode="auto">
          <a:xfrm>
            <a:off x="6316663" y="3770313"/>
            <a:ext cx="952500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93" name="Straight Arrow Connector 108"/>
          <p:cNvCxnSpPr>
            <a:cxnSpLocks noChangeShapeType="1"/>
            <a:stCxn id="25639" idx="6"/>
          </p:cNvCxnSpPr>
          <p:nvPr/>
        </p:nvCxnSpPr>
        <p:spPr bwMode="auto">
          <a:xfrm>
            <a:off x="6308725" y="5935663"/>
            <a:ext cx="1006475" cy="0"/>
          </a:xfrm>
          <a:prstGeom prst="straightConnector1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694" name="Picture 5" descr="Screen Shot 2014-11-29 at 9.09.58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4899025"/>
            <a:ext cx="522287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95" name="Group 2"/>
          <p:cNvGrpSpPr>
            <a:grpSpLocks/>
          </p:cNvGrpSpPr>
          <p:nvPr/>
        </p:nvGrpSpPr>
        <p:grpSpPr bwMode="auto">
          <a:xfrm>
            <a:off x="6981825" y="1076325"/>
            <a:ext cx="2022475" cy="823913"/>
            <a:chOff x="6571777" y="901125"/>
            <a:chExt cx="2023584" cy="823302"/>
          </a:xfrm>
        </p:grpSpPr>
        <p:sp>
          <p:nvSpPr>
            <p:cNvPr id="120" name="TextBox 103"/>
            <p:cNvSpPr txBox="1">
              <a:spLocks noChangeArrowheads="1"/>
            </p:cNvSpPr>
            <p:nvPr/>
          </p:nvSpPr>
          <p:spPr bwMode="auto">
            <a:xfrm>
              <a:off x="6571777" y="901125"/>
              <a:ext cx="2023584" cy="8233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xtLst/>
          </p:spPr>
          <p:txBody>
            <a:bodyPr>
              <a:spAutoFit/>
            </a:bodyPr>
            <a:lstStyle>
              <a:lvl1pPr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200" b="1" i="1">
                  <a:solidFill>
                    <a:srgbClr val="1822CD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125000"/>
                </a:lnSpc>
                <a:defRPr/>
              </a:pPr>
              <a:r>
                <a:rPr lang="en-US" sz="1400" i="0" dirty="0" smtClean="0">
                  <a:solidFill>
                    <a:srgbClr val="FF0000"/>
                  </a:solidFill>
                </a:rPr>
                <a:t>Major enhancements: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 smtClean="0">
                  <a:solidFill>
                    <a:srgbClr val="FF0000"/>
                  </a:solidFill>
                </a:rPr>
                <a:t>       Base funding</a:t>
              </a:r>
            </a:p>
            <a:p>
              <a:pPr eaLnBrk="1" hangingPunct="1">
                <a:lnSpc>
                  <a:spcPct val="125000"/>
                </a:lnSpc>
                <a:defRPr/>
              </a:pPr>
              <a:r>
                <a:rPr lang="en-US" i="0" dirty="0">
                  <a:solidFill>
                    <a:srgbClr val="FF0000"/>
                  </a:solidFill>
                </a:rPr>
                <a:t> </a:t>
              </a:r>
              <a:r>
                <a:rPr lang="en-US" i="0" dirty="0" smtClean="0">
                  <a:solidFill>
                    <a:srgbClr val="FF0000"/>
                  </a:solidFill>
                </a:rPr>
                <a:t>      incremental funding</a:t>
              </a:r>
              <a:endParaRPr lang="en-US" i="0" dirty="0">
                <a:solidFill>
                  <a:srgbClr val="FF0000"/>
                </a:solidFill>
              </a:endParaRPr>
            </a:p>
          </p:txBody>
        </p:sp>
        <p:sp>
          <p:nvSpPr>
            <p:cNvPr id="25716" name="Oval 19"/>
            <p:cNvSpPr>
              <a:spLocks noChangeArrowheads="1"/>
            </p:cNvSpPr>
            <p:nvPr/>
          </p:nvSpPr>
          <p:spPr bwMode="auto">
            <a:xfrm>
              <a:off x="6716652" y="1254691"/>
              <a:ext cx="136525" cy="1365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  <p:sp>
          <p:nvSpPr>
            <p:cNvPr id="25717" name="Oval 19"/>
            <p:cNvSpPr>
              <a:spLocks noChangeArrowheads="1"/>
            </p:cNvSpPr>
            <p:nvPr/>
          </p:nvSpPr>
          <p:spPr bwMode="auto">
            <a:xfrm>
              <a:off x="6723568" y="1484997"/>
              <a:ext cx="136525" cy="13652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lnSpc>
                  <a:spcPct val="70000"/>
                </a:lnSpc>
              </a:pPr>
              <a:endParaRPr lang="en-US" i="0"/>
            </a:p>
          </p:txBody>
        </p:sp>
      </p:grpSp>
      <p:pic>
        <p:nvPicPr>
          <p:cNvPr id="2569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27225"/>
            <a:ext cx="1624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725" y="3232150"/>
            <a:ext cx="14954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9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5" t="16010" r="32243" b="9567"/>
          <a:stretch>
            <a:fillRect/>
          </a:stretch>
        </p:blipFill>
        <p:spPr bwMode="auto">
          <a:xfrm>
            <a:off x="4127500" y="2362200"/>
            <a:ext cx="4445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99" name="Oval 19"/>
          <p:cNvSpPr>
            <a:spLocks noChangeArrowheads="1"/>
          </p:cNvSpPr>
          <p:nvPr/>
        </p:nvSpPr>
        <p:spPr bwMode="auto">
          <a:xfrm>
            <a:off x="4495800" y="19970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0" name="Oval 19"/>
          <p:cNvSpPr>
            <a:spLocks noChangeArrowheads="1"/>
          </p:cNvSpPr>
          <p:nvPr/>
        </p:nvSpPr>
        <p:spPr bwMode="auto">
          <a:xfrm>
            <a:off x="4441825" y="2274887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25701" name="TextBox 1"/>
          <p:cNvSpPr txBox="1">
            <a:spLocks noChangeArrowheads="1"/>
          </p:cNvSpPr>
          <p:nvPr/>
        </p:nvSpPr>
        <p:spPr bwMode="auto">
          <a:xfrm>
            <a:off x="1693863" y="974725"/>
            <a:ext cx="1036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0">
                <a:solidFill>
                  <a:schemeClr val="tx1"/>
                </a:solidFill>
              </a:rPr>
              <a:t>Fiscal Year:</a:t>
            </a:r>
          </a:p>
        </p:txBody>
      </p:sp>
      <p:sp>
        <p:nvSpPr>
          <p:cNvPr id="25704" name="Oval 19"/>
          <p:cNvSpPr>
            <a:spLocks noChangeArrowheads="1"/>
          </p:cNvSpPr>
          <p:nvPr/>
        </p:nvSpPr>
        <p:spPr bwMode="auto">
          <a:xfrm>
            <a:off x="5410200" y="40386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05" name="Oval 19"/>
          <p:cNvSpPr>
            <a:spLocks noChangeArrowheads="1"/>
          </p:cNvSpPr>
          <p:nvPr/>
        </p:nvSpPr>
        <p:spPr bwMode="auto">
          <a:xfrm>
            <a:off x="5084763" y="6299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06" name="Rectangle 20"/>
          <p:cNvSpPr>
            <a:spLocks noChangeArrowheads="1"/>
          </p:cNvSpPr>
          <p:nvPr/>
        </p:nvSpPr>
        <p:spPr bwMode="auto">
          <a:xfrm>
            <a:off x="5943600" y="5721350"/>
            <a:ext cx="130175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0" bIns="45712">
            <a:spAutoFit/>
          </a:bodyPr>
          <a:lstStyle/>
          <a:p>
            <a:pPr algn="r" defTabSz="912813" eaLnBrk="0" hangingPunct="0">
              <a:lnSpc>
                <a:spcPct val="70000"/>
              </a:lnSpc>
            </a:pPr>
            <a:r>
              <a:rPr lang="en-US" sz="1100" i="0" dirty="0">
                <a:solidFill>
                  <a:srgbClr val="FF0000"/>
                </a:solidFill>
                <a:cs typeface="Arial" charset="0"/>
              </a:rPr>
              <a:t>1 MW ECH/EBW</a:t>
            </a:r>
          </a:p>
        </p:txBody>
      </p:sp>
      <p:sp>
        <p:nvSpPr>
          <p:cNvPr id="137" name="Rectangle 136"/>
          <p:cNvSpPr/>
          <p:nvPr/>
        </p:nvSpPr>
        <p:spPr bwMode="auto">
          <a:xfrm>
            <a:off x="4876800" y="1524000"/>
            <a:ext cx="228600" cy="5022850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>
              <a:defRPr/>
            </a:pPr>
            <a:endParaRPr lang="en-US" sz="1000">
              <a:cs typeface="Arial" panose="020B0604020202020204" pitchFamily="34" charset="0"/>
            </a:endParaRPr>
          </a:p>
        </p:txBody>
      </p:sp>
      <p:sp>
        <p:nvSpPr>
          <p:cNvPr id="25708" name="TextBox 155"/>
          <p:cNvSpPr txBox="1">
            <a:spLocks noChangeArrowheads="1"/>
          </p:cNvSpPr>
          <p:nvPr/>
        </p:nvSpPr>
        <p:spPr bwMode="auto">
          <a:xfrm>
            <a:off x="5049838" y="1500188"/>
            <a:ext cx="5127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i="0">
                <a:latin typeface="Arial" charset="0"/>
                <a:cs typeface="Arial" charset="0"/>
              </a:rPr>
              <a:t>12-16</a:t>
            </a:r>
          </a:p>
        </p:txBody>
      </p:sp>
      <p:sp>
        <p:nvSpPr>
          <p:cNvPr id="25709" name="Rectangle 20"/>
          <p:cNvSpPr>
            <a:spLocks noChangeArrowheads="1"/>
          </p:cNvSpPr>
          <p:nvPr/>
        </p:nvSpPr>
        <p:spPr bwMode="auto">
          <a:xfrm>
            <a:off x="4381500" y="2133600"/>
            <a:ext cx="8382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5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 High-Z tile row on lower OBD</a:t>
            </a:r>
          </a:p>
        </p:txBody>
      </p:sp>
      <p:sp>
        <p:nvSpPr>
          <p:cNvPr id="25710" name="Rectangle 20"/>
          <p:cNvSpPr>
            <a:spLocks noChangeArrowheads="1"/>
          </p:cNvSpPr>
          <p:nvPr/>
        </p:nvSpPr>
        <p:spPr bwMode="auto">
          <a:xfrm>
            <a:off x="5257800" y="4191000"/>
            <a:ext cx="1143000" cy="21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ts val="938"/>
              </a:lnSpc>
            </a:pPr>
            <a:r>
              <a:rPr lang="en-US" sz="1000" dirty="0" smtClean="0">
                <a:cs typeface="Arial" charset="0"/>
              </a:rPr>
              <a:t>CPS </a:t>
            </a:r>
            <a:r>
              <a:rPr lang="en-US" sz="1000" i="0" dirty="0" smtClean="0">
                <a:solidFill>
                  <a:schemeClr val="tx1"/>
                </a:solidFill>
                <a:latin typeface="Symbol" charset="0"/>
                <a:cs typeface="Arial" charset="0"/>
              </a:rPr>
              <a:t>d</a:t>
            </a: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B </a:t>
            </a: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diag. </a:t>
            </a:r>
            <a:endParaRPr lang="en-US" sz="1000" i="0" baseline="-250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1" name="Rectangle 20"/>
          <p:cNvSpPr>
            <a:spLocks noChangeArrowheads="1"/>
          </p:cNvSpPr>
          <p:nvPr/>
        </p:nvSpPr>
        <p:spPr bwMode="auto">
          <a:xfrm>
            <a:off x="4475163" y="6070600"/>
            <a:ext cx="844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7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0.5-1 MA CHI</a:t>
            </a:r>
          </a:p>
        </p:txBody>
      </p:sp>
      <p:sp>
        <p:nvSpPr>
          <p:cNvPr id="25712" name="Rectangle 20"/>
          <p:cNvSpPr>
            <a:spLocks noChangeArrowheads="1"/>
          </p:cNvSpPr>
          <p:nvPr/>
        </p:nvSpPr>
        <p:spPr bwMode="auto">
          <a:xfrm>
            <a:off x="4759325" y="5072063"/>
            <a:ext cx="4873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80000"/>
              </a:lnSpc>
            </a:pPr>
            <a:r>
              <a:rPr lang="en-US" sz="1000" i="0">
                <a:solidFill>
                  <a:schemeClr val="tx1"/>
                </a:solidFill>
                <a:cs typeface="Arial" charset="0"/>
              </a:rPr>
              <a:t>q</a:t>
            </a:r>
            <a:r>
              <a:rPr lang="en-US" sz="1000" i="0" baseline="-25000">
                <a:solidFill>
                  <a:schemeClr val="tx1"/>
                </a:solidFill>
                <a:cs typeface="Arial" charset="0"/>
              </a:rPr>
              <a:t>min</a:t>
            </a:r>
            <a:endParaRPr lang="en-US" sz="1000" i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5713" name="Oval 19"/>
          <p:cNvSpPr>
            <a:spLocks noChangeArrowheads="1"/>
          </p:cNvSpPr>
          <p:nvPr/>
        </p:nvSpPr>
        <p:spPr bwMode="auto">
          <a:xfrm>
            <a:off x="4892675" y="55499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25714" name="Oval 19"/>
          <p:cNvSpPr>
            <a:spLocks noChangeArrowheads="1"/>
          </p:cNvSpPr>
          <p:nvPr/>
        </p:nvSpPr>
        <p:spPr bwMode="auto">
          <a:xfrm>
            <a:off x="4892675" y="5329238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14" name="Slide Number Placeholder 3"/>
          <p:cNvSpPr txBox="1">
            <a:spLocks/>
          </p:cNvSpPr>
          <p:nvPr/>
        </p:nvSpPr>
        <p:spPr>
          <a:xfrm>
            <a:off x="7239000" y="6527800"/>
            <a:ext cx="1905000" cy="457200"/>
          </a:xfrm>
          <a:prstGeom prst="rect">
            <a:avLst/>
          </a:prstGeom>
          <a:noFill/>
        </p:spPr>
        <p:txBody>
          <a:bodyPr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8AFD17-9088-4C77-B107-6A6359279C2A}" type="slidenum">
              <a:rPr lang="en-US" sz="1400" smtClean="0">
                <a:latin typeface="Times" charset="0"/>
              </a:rPr>
              <a:pPr algn="r"/>
              <a:t>9</a:t>
            </a:fld>
            <a:endParaRPr lang="en-US" sz="1400" dirty="0">
              <a:latin typeface="Times" charset="0"/>
            </a:endParaRPr>
          </a:p>
        </p:txBody>
      </p:sp>
      <p:sp>
        <p:nvSpPr>
          <p:cNvPr id="115" name="Rectangle 20"/>
          <p:cNvSpPr>
            <a:spLocks noChangeArrowheads="1"/>
          </p:cNvSpPr>
          <p:nvPr/>
        </p:nvSpPr>
        <p:spPr bwMode="auto">
          <a:xfrm>
            <a:off x="3352800" y="2916467"/>
            <a:ext cx="868362" cy="20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 err="1" smtClean="0">
                <a:solidFill>
                  <a:srgbClr val="009973"/>
                </a:solidFill>
                <a:cs typeface="Arial" charset="0"/>
              </a:rPr>
              <a:t>LiTER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16" name="Rectangle 20"/>
          <p:cNvSpPr>
            <a:spLocks noChangeArrowheads="1"/>
          </p:cNvSpPr>
          <p:nvPr/>
        </p:nvSpPr>
        <p:spPr bwMode="auto">
          <a:xfrm>
            <a:off x="4389438" y="2755900"/>
            <a:ext cx="868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>
                <a:solidFill>
                  <a:srgbClr val="009973"/>
                </a:solidFill>
                <a:cs typeface="Arial" charset="0"/>
              </a:rPr>
              <a:t>Upward</a:t>
            </a:r>
          </a:p>
          <a:p>
            <a:pPr defTabSz="912813" eaLnBrk="0" hangingPunct="0">
              <a:lnSpc>
                <a:spcPct val="70000"/>
              </a:lnSpc>
            </a:pPr>
            <a:r>
              <a:rPr lang="en-US" sz="1000" i="0" dirty="0" err="1">
                <a:solidFill>
                  <a:srgbClr val="009973"/>
                </a:solidFill>
                <a:cs typeface="Arial" charset="0"/>
              </a:rPr>
              <a:t>LiTER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17" name="Oval 19"/>
          <p:cNvSpPr>
            <a:spLocks noChangeArrowheads="1"/>
          </p:cNvSpPr>
          <p:nvPr/>
        </p:nvSpPr>
        <p:spPr bwMode="auto">
          <a:xfrm>
            <a:off x="4511675" y="30638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  <p:sp>
        <p:nvSpPr>
          <p:cNvPr id="119" name="Rectangle 20"/>
          <p:cNvSpPr>
            <a:spLocks noChangeArrowheads="1"/>
          </p:cNvSpPr>
          <p:nvPr/>
        </p:nvSpPr>
        <p:spPr bwMode="auto">
          <a:xfrm>
            <a:off x="4953000" y="2895600"/>
            <a:ext cx="914400" cy="35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APD-based GPI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1" name="Oval 19"/>
          <p:cNvSpPr>
            <a:spLocks noChangeArrowheads="1"/>
          </p:cNvSpPr>
          <p:nvPr/>
        </p:nvSpPr>
        <p:spPr bwMode="auto">
          <a:xfrm>
            <a:off x="5105400" y="3124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2" name="Rectangle 20"/>
          <p:cNvSpPr>
            <a:spLocks noChangeArrowheads="1"/>
          </p:cNvSpPr>
          <p:nvPr/>
        </p:nvSpPr>
        <p:spPr bwMode="auto">
          <a:xfrm>
            <a:off x="4953000" y="2514600"/>
            <a:ext cx="838200" cy="35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Scanning MLP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3" name="Oval 19"/>
          <p:cNvSpPr>
            <a:spLocks noChangeArrowheads="1"/>
          </p:cNvSpPr>
          <p:nvPr/>
        </p:nvSpPr>
        <p:spPr bwMode="auto">
          <a:xfrm>
            <a:off x="5105400" y="27432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4" name="Rectangle 20"/>
          <p:cNvSpPr>
            <a:spLocks noChangeArrowheads="1"/>
          </p:cNvSpPr>
          <p:nvPr/>
        </p:nvSpPr>
        <p:spPr bwMode="auto">
          <a:xfrm>
            <a:off x="4343400" y="3505200"/>
            <a:ext cx="914400" cy="22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algn="ctr" defTabSz="912813" eaLnBrk="0" hangingPunct="0">
              <a:lnSpc>
                <a:spcPct val="85000"/>
              </a:lnSpc>
            </a:pPr>
            <a:r>
              <a:rPr lang="en-US" sz="1000" i="0" dirty="0" smtClean="0">
                <a:solidFill>
                  <a:schemeClr val="tx1"/>
                </a:solidFill>
                <a:cs typeface="Arial" charset="0"/>
              </a:rPr>
              <a:t>XICS</a:t>
            </a:r>
            <a:endParaRPr lang="en-US" sz="1000" i="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5" name="Oval 19"/>
          <p:cNvSpPr>
            <a:spLocks noChangeArrowheads="1"/>
          </p:cNvSpPr>
          <p:nvPr/>
        </p:nvSpPr>
        <p:spPr bwMode="auto">
          <a:xfrm>
            <a:off x="4495800" y="3581400"/>
            <a:ext cx="136525" cy="136525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cs typeface="Arial" charset="0"/>
            </a:endParaRPr>
          </a:p>
        </p:txBody>
      </p:sp>
      <p:sp>
        <p:nvSpPr>
          <p:cNvPr id="127" name="Rectangle 20"/>
          <p:cNvSpPr>
            <a:spLocks noChangeArrowheads="1"/>
          </p:cNvSpPr>
          <p:nvPr/>
        </p:nvSpPr>
        <p:spPr bwMode="auto">
          <a:xfrm>
            <a:off x="5029200" y="5545138"/>
            <a:ext cx="838200" cy="18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3" tIns="45712" rIns="91423" bIns="45712">
            <a:spAutoFit/>
          </a:bodyPr>
          <a:lstStyle/>
          <a:p>
            <a:pPr defTabSz="912813" eaLnBrk="0" hangingPunct="0">
              <a:lnSpc>
                <a:spcPct val="50000"/>
              </a:lnSpc>
            </a:pPr>
            <a:r>
              <a:rPr lang="en-US" sz="1000" i="0" dirty="0" err="1">
                <a:solidFill>
                  <a:schemeClr val="tx1"/>
                </a:solidFill>
                <a:cs typeface="Arial" charset="0"/>
              </a:rPr>
              <a:t>Divertor</a:t>
            </a:r>
            <a:r>
              <a:rPr lang="en-US" sz="1000" i="0" dirty="0">
                <a:solidFill>
                  <a:schemeClr val="tx1"/>
                </a:solidFill>
                <a:cs typeface="Arial" charset="0"/>
              </a:rPr>
              <a:t> </a:t>
            </a:r>
            <a:r>
              <a:rPr lang="en-US" sz="1000" i="0" dirty="0" err="1">
                <a:solidFill>
                  <a:schemeClr val="tx1"/>
                </a:solidFill>
                <a:cs typeface="Arial" charset="0"/>
              </a:rPr>
              <a:t>P</a:t>
            </a:r>
            <a:r>
              <a:rPr lang="en-US" sz="1000" i="0" baseline="-25000" dirty="0" err="1">
                <a:solidFill>
                  <a:schemeClr val="tx1"/>
                </a:solidFill>
                <a:cs typeface="Arial" charset="0"/>
              </a:rPr>
              <a:t>rad</a:t>
            </a:r>
            <a:endParaRPr lang="en-US" sz="1000" i="0" baseline="-25000" dirty="0">
              <a:solidFill>
                <a:schemeClr val="tx1"/>
              </a:solidFill>
              <a:cs typeface="Arial" charset="0"/>
            </a:endParaRPr>
          </a:p>
        </p:txBody>
      </p:sp>
      <p:cxnSp>
        <p:nvCxnSpPr>
          <p:cNvPr id="128" name="Straight Connector 164"/>
          <p:cNvCxnSpPr>
            <a:cxnSpLocks noChangeShapeType="1"/>
          </p:cNvCxnSpPr>
          <p:nvPr/>
        </p:nvCxnSpPr>
        <p:spPr bwMode="auto">
          <a:xfrm flipH="1">
            <a:off x="2590800" y="3429000"/>
            <a:ext cx="4648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9" name="Oval 128"/>
          <p:cNvSpPr/>
          <p:nvPr/>
        </p:nvSpPr>
        <p:spPr>
          <a:xfrm>
            <a:off x="762000" y="1600200"/>
            <a:ext cx="7848600" cy="2057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20"/>
          <p:cNvSpPr>
            <a:spLocks noChangeArrowheads="1"/>
          </p:cNvSpPr>
          <p:nvPr/>
        </p:nvSpPr>
        <p:spPr bwMode="auto">
          <a:xfrm>
            <a:off x="3886200" y="3124200"/>
            <a:ext cx="868362" cy="3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>
            <a:spAutoFit/>
          </a:bodyPr>
          <a:lstStyle/>
          <a:p>
            <a:pPr defTabSz="912813" eaLnBrk="0" hangingPunct="0">
              <a:lnSpc>
                <a:spcPct val="70000"/>
              </a:lnSpc>
            </a:pPr>
            <a:r>
              <a:rPr lang="en-US" sz="1000" i="0" dirty="0" smtClean="0">
                <a:solidFill>
                  <a:srgbClr val="009973"/>
                </a:solidFill>
                <a:cs typeface="Arial" charset="0"/>
              </a:rPr>
              <a:t>Resistive</a:t>
            </a:r>
          </a:p>
          <a:p>
            <a:pPr defTabSz="912813" eaLnBrk="0" hangingPunct="0">
              <a:lnSpc>
                <a:spcPct val="70000"/>
              </a:lnSpc>
            </a:pPr>
            <a:r>
              <a:rPr lang="en-US" sz="1000" dirty="0" smtClean="0">
                <a:solidFill>
                  <a:srgbClr val="009973"/>
                </a:solidFill>
                <a:cs typeface="Arial" charset="0"/>
              </a:rPr>
              <a:t>Bolometer</a:t>
            </a:r>
            <a:endParaRPr lang="en-US" sz="1000" i="0" dirty="0">
              <a:solidFill>
                <a:srgbClr val="009973"/>
              </a:solidFill>
              <a:cs typeface="Arial" charset="0"/>
            </a:endParaRPr>
          </a:p>
        </p:txBody>
      </p:sp>
      <p:sp>
        <p:nvSpPr>
          <p:cNvPr id="131" name="Oval 19"/>
          <p:cNvSpPr>
            <a:spLocks noChangeArrowheads="1"/>
          </p:cNvSpPr>
          <p:nvPr/>
        </p:nvSpPr>
        <p:spPr bwMode="auto">
          <a:xfrm>
            <a:off x="4511675" y="3292475"/>
            <a:ext cx="136525" cy="136525"/>
          </a:xfrm>
          <a:prstGeom prst="ellipse">
            <a:avLst/>
          </a:prstGeom>
          <a:solidFill>
            <a:srgbClr val="008000"/>
          </a:solidFill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70000"/>
              </a:lnSpc>
            </a:pPr>
            <a:endParaRPr lang="en-US" sz="1000" i="0">
              <a:solidFill>
                <a:srgbClr val="3366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80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21966</TotalTime>
  <Words>4172</Words>
  <Application>Microsoft Office PowerPoint</Application>
  <PresentationFormat>On-screen Show (4:3)</PresentationFormat>
  <Paragraphs>827</Paragraphs>
  <Slides>37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NSTX Upgrade</vt:lpstr>
      <vt:lpstr>NSTX-U Facility and Diagnostic Plans for FY 2016- 2018</vt:lpstr>
      <vt:lpstr>PowerPoint Presentation</vt:lpstr>
      <vt:lpstr>PowerPoint Presentation</vt:lpstr>
      <vt:lpstr>Latest run plan schedule for 2016 ~ 7.2 run week to date, goal is to operate 18 run weeks </vt:lpstr>
      <vt:lpstr>NSTX-U device performance progression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NCC Lorentz and Thermal  Stress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NSTX-U Operations Encountered # of Issues All the issues were resolved</vt:lpstr>
      <vt:lpstr>PowerPoint Presentation</vt:lpstr>
      <vt:lpstr>Excellent Progress on Magnetic Diagnostics</vt:lpstr>
      <vt:lpstr>Significant Progress in Plasma Control System Now supporting the research operations</vt:lpstr>
      <vt:lpstr>PowerPoint Presentation</vt:lpstr>
      <vt:lpstr>PowerPoint Presentation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Jonathan E. Menard</cp:lastModifiedBy>
  <cp:revision>448</cp:revision>
  <cp:lastPrinted>2016-04-11T14:39:42Z</cp:lastPrinted>
  <dcterms:created xsi:type="dcterms:W3CDTF">2015-07-16T16:59:24Z</dcterms:created>
  <dcterms:modified xsi:type="dcterms:W3CDTF">2016-04-18T03:08:44Z</dcterms:modified>
</cp:coreProperties>
</file>