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68" r:id="rId2"/>
    <p:sldId id="338" r:id="rId3"/>
    <p:sldId id="396" r:id="rId4"/>
    <p:sldId id="346" r:id="rId5"/>
    <p:sldId id="347" r:id="rId6"/>
    <p:sldId id="362" r:id="rId7"/>
    <p:sldId id="340" r:id="rId8"/>
    <p:sldId id="341" r:id="rId9"/>
    <p:sldId id="412" r:id="rId10"/>
    <p:sldId id="350" r:id="rId11"/>
    <p:sldId id="373" r:id="rId12"/>
    <p:sldId id="375" r:id="rId13"/>
    <p:sldId id="351" r:id="rId14"/>
    <p:sldId id="402" r:id="rId15"/>
    <p:sldId id="339" r:id="rId16"/>
    <p:sldId id="343" r:id="rId17"/>
    <p:sldId id="415" r:id="rId18"/>
    <p:sldId id="372" r:id="rId19"/>
    <p:sldId id="365" r:id="rId20"/>
    <p:sldId id="403" r:id="rId21"/>
    <p:sldId id="366" r:id="rId22"/>
    <p:sldId id="378" r:id="rId23"/>
    <p:sldId id="380" r:id="rId24"/>
    <p:sldId id="288" r:id="rId25"/>
    <p:sldId id="291" r:id="rId26"/>
    <p:sldId id="367" r:id="rId27"/>
    <p:sldId id="368" r:id="rId28"/>
    <p:sldId id="353" r:id="rId29"/>
    <p:sldId id="287" r:id="rId30"/>
    <p:sldId id="381" r:id="rId31"/>
    <p:sldId id="391" r:id="rId32"/>
    <p:sldId id="290" r:id="rId33"/>
    <p:sldId id="360" r:id="rId34"/>
    <p:sldId id="294" r:id="rId35"/>
    <p:sldId id="386" r:id="rId36"/>
    <p:sldId id="394" r:id="rId37"/>
    <p:sldId id="388" r:id="rId38"/>
    <p:sldId id="385" r:id="rId39"/>
    <p:sldId id="390" r:id="rId40"/>
    <p:sldId id="300" r:id="rId41"/>
    <p:sldId id="392" r:id="rId42"/>
    <p:sldId id="398" r:id="rId43"/>
    <p:sldId id="399" r:id="rId44"/>
    <p:sldId id="400" r:id="rId45"/>
    <p:sldId id="305" r:id="rId46"/>
    <p:sldId id="395" r:id="rId47"/>
    <p:sldId id="404" r:id="rId48"/>
    <p:sldId id="401" r:id="rId49"/>
    <p:sldId id="310" r:id="rId50"/>
    <p:sldId id="311" r:id="rId51"/>
    <p:sldId id="405" r:id="rId52"/>
    <p:sldId id="349" r:id="rId53"/>
    <p:sldId id="410" r:id="rId54"/>
    <p:sldId id="408" r:id="rId55"/>
    <p:sldId id="316" r:id="rId56"/>
    <p:sldId id="411" r:id="rId57"/>
    <p:sldId id="409" r:id="rId58"/>
    <p:sldId id="319" r:id="rId59"/>
    <p:sldId id="320" r:id="rId60"/>
    <p:sldId id="321" r:id="rId61"/>
    <p:sldId id="344" r:id="rId62"/>
    <p:sldId id="414" r:id="rId63"/>
    <p:sldId id="348" r:id="rId64"/>
    <p:sldId id="278" r:id="rId65"/>
    <p:sldId id="352" r:id="rId66"/>
    <p:sldId id="356" r:id="rId67"/>
    <p:sldId id="325" r:id="rId68"/>
    <p:sldId id="370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66CC"/>
    <a:srgbClr val="CCECFF"/>
    <a:srgbClr val="66CCFF"/>
    <a:srgbClr val="009900"/>
    <a:srgbClr val="3333FF"/>
    <a:srgbClr val="FFFFCC"/>
    <a:srgbClr val="336699"/>
    <a:srgbClr val="EAEAEA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>
      <p:cViewPr>
        <p:scale>
          <a:sx n="100" d="100"/>
          <a:sy n="100" d="100"/>
        </p:scale>
        <p:origin x="-1848" y="-72"/>
      </p:cViewPr>
      <p:guideLst>
        <p:guide orient="horz" pos="16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3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52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53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54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57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A2EBBE-8452-4571-BF25-2AC175F9E190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5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9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14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20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D4E9781-BCA3-844E-99C8-5627513FA9A3}" type="slidenum">
              <a:rPr lang="en-US"/>
              <a:pPr/>
              <a:t>24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04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892" indent="-28303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2142" indent="-22642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4998" indent="-22642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7855" indent="-22642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E201897-A73B-664D-B7FF-2CE54A4B1C3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\sum_i n_i m_i \langle R^2\rangle\frac{\partial \omega}{\partial t} = \left(\frac{\partial V}{\partial \rho}\right)^{-1}\frac{\partial}{\partial\rho}\left[\frac{\partial V}{\partial \rho}\sum_i n_i m_i \chi_\phi\langle R^2(\nabla\rho)^2\rangle\frac{\partial\omega}{\partial\rho}\right]+T_{NBI}+T_{NTV}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892" indent="-28303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2142" indent="-22642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4998" indent="-22642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7855" indent="-22642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C87AAD53-1F86-684C-BDA3-4785A1F67680}" type="slidenum">
              <a:rPr lang="en-US" b="0" i="0">
                <a:solidFill>
                  <a:schemeClr val="tx1"/>
                </a:solidFill>
                <a:latin typeface="Times New Roman" charset="0"/>
                <a:cs typeface="Arial" charset="0"/>
              </a:rPr>
              <a:pPr eaLnBrk="1" hangingPunct="1"/>
              <a:t>43</a:t>
            </a:fld>
            <a:endParaRPr lang="en-US" b="0" i="0">
              <a:solidFill>
                <a:schemeClr val="tx1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51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Budget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Planning Meeting for FY2016-18 – Program / Menard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d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emf"/><Relationship Id="rId5" Type="http://schemas.openxmlformats.org/officeDocument/2006/relationships/image" Target="../media/image44.emf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istw-2015.pppl.gov/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1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72.emf"/><Relationship Id="rId9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rial" charset="0"/>
              </a:rPr>
              <a:t>J. Menard, M. Ono - PPPL</a:t>
            </a:r>
          </a:p>
          <a:p>
            <a:r>
              <a:rPr lang="en-US" sz="1800" dirty="0"/>
              <a:t>For the NSTX-U Research Team</a:t>
            </a:r>
            <a:endParaRPr lang="en-US" sz="1800" dirty="0"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NSTX-U Research Plans for </a:t>
            </a:r>
            <a:r>
              <a:rPr lang="en-US" sz="3600" dirty="0" smtClean="0"/>
              <a:t>FY2016-18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FY2018 </a:t>
            </a:r>
            <a:r>
              <a:rPr lang="en-US" dirty="0"/>
              <a:t>FES Budget Planning Meeting</a:t>
            </a:r>
          </a:p>
          <a:p>
            <a:pPr>
              <a:lnSpc>
                <a:spcPct val="85000"/>
              </a:lnSpc>
            </a:pPr>
            <a:r>
              <a:rPr lang="en-US" dirty="0"/>
              <a:t>Germantown, MD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April 13, 2016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1371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~7 run weeks of ops, I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= 0.5–1MA, </a:t>
            </a:r>
            <a:r>
              <a:rPr lang="en-US" sz="2400" dirty="0" err="1" smtClean="0"/>
              <a:t>boronized</a:t>
            </a:r>
            <a:r>
              <a:rPr lang="en-US" sz="2400" dirty="0" smtClean="0"/>
              <a:t> PFCs</a:t>
            </a:r>
          </a:p>
          <a:p>
            <a:r>
              <a:rPr lang="en-US" sz="2400" dirty="0" smtClean="0"/>
              <a:t>Nearly all shots at B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= 0.6-0.65T &gt; NSTX max = 0.55T</a:t>
            </a:r>
          </a:p>
          <a:p>
            <a:r>
              <a:rPr lang="en-US" sz="2400" dirty="0" smtClean="0"/>
              <a:t>All 6 NBI injected into plasmas, 4-6MW routinely available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NSTX-U plasma commissioning status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811790" y="2554069"/>
            <a:ext cx="432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Approaching NSTX W</a:t>
            </a:r>
            <a:r>
              <a:rPr lang="en-US" baseline="-25000" dirty="0" smtClean="0"/>
              <a:t>TOT</a:t>
            </a:r>
            <a:r>
              <a:rPr lang="en-US" dirty="0" smtClean="0"/>
              <a:t> record ~ 430kJ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98482"/>
            <a:ext cx="4415704" cy="311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4423139" cy="319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833437" y="3726816"/>
            <a:ext cx="35052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3437" y="334581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99"/>
                </a:solidFill>
              </a:rPr>
              <a:t>NSTX record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14" y="2554069"/>
            <a:ext cx="4613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Exceeded NSTX L &amp; H-mode pulse-lengths</a:t>
            </a:r>
          </a:p>
          <a:p>
            <a:pPr algn="ctr"/>
            <a:r>
              <a:rPr lang="en-US" dirty="0" smtClean="0"/>
              <a:t>using 1MW L-modes (0.65, 0.8MA)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8001000" y="3168134"/>
            <a:ext cx="10668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82636" y="298346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99"/>
                </a:solidFill>
              </a:rPr>
              <a:t>NSTX record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Optimal n=1 error field correction amplitude and phase </a:t>
            </a:r>
            <a:br>
              <a:rPr lang="en-US" sz="2600" dirty="0" smtClean="0"/>
            </a:br>
            <a:r>
              <a:rPr lang="en-US" sz="2600" dirty="0" smtClean="0"/>
              <a:t>identified to maximize pulse length, discharge performance</a:t>
            </a:r>
            <a:endParaRPr lang="en-US" sz="2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6629400" cy="47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300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Dominant error-field source:  PF5 vertical field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Long-pulse L-modes used to identify optimal correction amplitude, phase</a:t>
            </a:r>
            <a:endParaRPr lang="en-US" sz="2000" dirty="0"/>
          </a:p>
        </p:txBody>
      </p:sp>
      <p:sp>
        <p:nvSpPr>
          <p:cNvPr id="2" name="Right Arrow 1"/>
          <p:cNvSpPr/>
          <p:nvPr/>
        </p:nvSpPr>
        <p:spPr>
          <a:xfrm rot="3320129">
            <a:off x="575075" y="1813612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Examples of high-performance </a:t>
            </a:r>
            <a:br>
              <a:rPr lang="en-US" sz="3200" dirty="0" smtClean="0"/>
            </a:br>
            <a:r>
              <a:rPr lang="en-US" sz="3200" dirty="0" smtClean="0"/>
              <a:t>L and H-modes</a:t>
            </a:r>
            <a:r>
              <a:rPr lang="en-US" sz="3200" dirty="0"/>
              <a:t> </a:t>
            </a:r>
            <a:r>
              <a:rPr lang="en-US" sz="3200" dirty="0" smtClean="0"/>
              <a:t>achieved thus far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8267" y="1126010"/>
            <a:ext cx="8686800" cy="5088636"/>
            <a:chOff x="76200" y="1167578"/>
            <a:chExt cx="8995134" cy="5385622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167578"/>
              <a:ext cx="8995134" cy="538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30512" y="4892180"/>
              <a:ext cx="1839502" cy="3257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(motivates </a:t>
              </a:r>
              <a:r>
                <a:rPr lang="en-US" sz="1400" b="1" dirty="0" err="1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cryo</a:t>
              </a:r>
              <a:r>
                <a:rPr lang="en-US" sz="1400" b="1" dirty="0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-pump)</a:t>
              </a:r>
              <a:endParaRPr lang="en-US" sz="1400" b="1" dirty="0">
                <a:solidFill>
                  <a:srgbClr val="3333FF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62146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333FF"/>
                </a:solidFill>
              </a:rPr>
              <a:t>NEXT:  Increase </a:t>
            </a:r>
            <a:r>
              <a:rPr lang="en-US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k</a:t>
            </a:r>
            <a:r>
              <a:rPr lang="en-US" sz="1600" b="1" dirty="0">
                <a:solidFill>
                  <a:srgbClr val="3333FF"/>
                </a:solidFill>
              </a:rPr>
              <a:t> to avoid tearing, active RWM control, trigger ELMs (</a:t>
            </a:r>
            <a:r>
              <a:rPr lang="en-US" sz="1600" b="1" dirty="0" err="1">
                <a:solidFill>
                  <a:srgbClr val="3333FF"/>
                </a:solidFill>
                <a:latin typeface="Symbol" panose="05050102010706020507" pitchFamily="18" charset="2"/>
              </a:rPr>
              <a:t>D</a:t>
            </a:r>
            <a:r>
              <a:rPr lang="en-US" sz="1600" b="1" dirty="0" err="1">
                <a:solidFill>
                  <a:srgbClr val="3333FF"/>
                </a:solidFill>
              </a:rPr>
              <a:t>R</a:t>
            </a:r>
            <a:r>
              <a:rPr lang="en-US" sz="1600" b="1" baseline="-25000" dirty="0" err="1">
                <a:solidFill>
                  <a:srgbClr val="3333FF"/>
                </a:solidFill>
              </a:rPr>
              <a:t>sep</a:t>
            </a:r>
            <a:r>
              <a:rPr lang="en-US" sz="1600" b="1" dirty="0">
                <a:solidFill>
                  <a:srgbClr val="3333FF"/>
                </a:solidFill>
              </a:rPr>
              <a:t>, granule injector)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008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On path to high I</a:t>
            </a:r>
            <a:r>
              <a:rPr lang="en-US" sz="2800" baseline="-25000" dirty="0" smtClean="0"/>
              <a:t>P</a:t>
            </a:r>
            <a:r>
              <a:rPr lang="en-US" sz="2800" dirty="0"/>
              <a:t> </a:t>
            </a:r>
            <a:r>
              <a:rPr lang="en-US" sz="2800" dirty="0" smtClean="0"/>
              <a:t>without tearing modes by elevating</a:t>
            </a:r>
            <a:br>
              <a:rPr lang="en-US" sz="2800" dirty="0" smtClean="0"/>
            </a:br>
            <a:r>
              <a:rPr lang="en-US" sz="2800" dirty="0" err="1" smtClean="0"/>
              <a:t>q</a:t>
            </a:r>
            <a:r>
              <a:rPr lang="en-US" sz="2800" baseline="-25000" dirty="0" err="1" smtClean="0"/>
              <a:t>min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with early heating + H-mode 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l</a:t>
            </a:r>
            <a:r>
              <a:rPr lang="en-US" sz="2800" baseline="-25000" dirty="0" smtClean="0"/>
              <a:t>i</a:t>
            </a:r>
            <a:r>
              <a:rPr lang="en-US" sz="2800" dirty="0" smtClean="0">
                <a:sym typeface="Wingdings" panose="05000000000000000000" pitchFamily="2" charset="2"/>
              </a:rPr>
              <a:t>=</a:t>
            </a:r>
            <a:r>
              <a:rPr lang="en-US" sz="2800" dirty="0" smtClean="0"/>
              <a:t>0.5-0.6</a:t>
            </a:r>
            <a:r>
              <a:rPr lang="en-US" sz="2800" dirty="0"/>
              <a:t>, </a:t>
            </a:r>
            <a:r>
              <a:rPr lang="en-US" sz="2800" dirty="0" smtClean="0">
                <a:latin typeface="Symbol" panose="05050102010706020507" pitchFamily="18" charset="2"/>
              </a:rPr>
              <a:t>k</a:t>
            </a:r>
            <a:r>
              <a:rPr lang="en-US" sz="2800" dirty="0" smtClean="0">
                <a:sym typeface="Wingdings" panose="05000000000000000000" pitchFamily="2" charset="2"/>
              </a:rPr>
              <a:t>=2.5-2.7</a:t>
            </a:r>
            <a:endParaRPr lang="en-US" sz="2800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609600" y="5638800"/>
            <a:ext cx="79248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Utilizing real-time EFIT / ISOFLUX (GA collaboration)</a:t>
            </a:r>
          </a:p>
          <a:p>
            <a:pPr lvl="1"/>
            <a:r>
              <a:rPr lang="en-US" sz="2000" dirty="0" smtClean="0"/>
              <a:t>Also utilizing improved vertical motion detection</a:t>
            </a: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219200" y="1143000"/>
            <a:ext cx="6764250" cy="4343400"/>
            <a:chOff x="1389150" y="1905000"/>
            <a:chExt cx="6383250" cy="39624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150" y="1905000"/>
              <a:ext cx="6383250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Down Arrow 10"/>
            <p:cNvSpPr/>
            <p:nvPr/>
          </p:nvSpPr>
          <p:spPr>
            <a:xfrm rot="7462205">
              <a:off x="4617351" y="2273776"/>
              <a:ext cx="382360" cy="72776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664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NSTX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highlight overview, NSTX-U run progress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NSTX-U mission, priorities, FY16-18 overview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FY16-18 research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ST-FNSF / Pilot Plant study highlights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813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72284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28" y="3099435"/>
            <a:ext cx="488950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Develop solutions for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plasma-  material interface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928" y="4873237"/>
            <a:ext cx="510286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Advance </a:t>
            </a:r>
            <a:r>
              <a:rPr sz="2800" spc="-5" dirty="0">
                <a:latin typeface="Arial"/>
                <a:cs typeface="Arial"/>
              </a:rPr>
              <a:t>ST </a:t>
            </a:r>
            <a:r>
              <a:rPr sz="2800" dirty="0">
                <a:latin typeface="Arial"/>
                <a:cs typeface="Arial"/>
              </a:rPr>
              <a:t>as Fusion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Nuclear  Science Facility and </a:t>
            </a:r>
            <a:r>
              <a:rPr sz="2800" spc="-5" dirty="0">
                <a:latin typeface="Arial"/>
                <a:cs typeface="Arial"/>
              </a:rPr>
              <a:t>Pilot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</a:t>
            </a:r>
          </a:p>
        </p:txBody>
      </p:sp>
      <p:sp>
        <p:nvSpPr>
          <p:cNvPr id="9" name="object 9"/>
          <p:cNvSpPr/>
          <p:nvPr/>
        </p:nvSpPr>
        <p:spPr>
          <a:xfrm>
            <a:off x="5910263" y="2877239"/>
            <a:ext cx="1530349" cy="990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51149" y="3908220"/>
            <a:ext cx="1894839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 Narrow"/>
                <a:cs typeface="Arial Narrow"/>
              </a:rPr>
              <a:t>Liquid </a:t>
            </a:r>
            <a:r>
              <a:rPr sz="1800" spc="-5" dirty="0">
                <a:latin typeface="Arial Narrow"/>
                <a:cs typeface="Arial Narrow"/>
              </a:rPr>
              <a:t>metals </a:t>
            </a:r>
            <a:r>
              <a:rPr sz="1800" dirty="0">
                <a:latin typeface="Arial Narrow"/>
                <a:cs typeface="Arial Narrow"/>
              </a:rPr>
              <a:t>/</a:t>
            </a:r>
            <a:r>
              <a:rPr sz="1800" spc="-3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Lithium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89118" y="3907534"/>
            <a:ext cx="129667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Snowflake/X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69213" y="2877239"/>
            <a:ext cx="1274761" cy="10477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677436" y="4489704"/>
            <a:ext cx="11049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4343400"/>
            <a:ext cx="1502676" cy="167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68430" y="5169158"/>
            <a:ext cx="1378021" cy="1308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cs typeface="Arial"/>
              </a:rPr>
              <a:t>ITE</a:t>
            </a:r>
            <a:r>
              <a:rPr lang="en-US" dirty="0">
                <a:cs typeface="Arial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58350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kern="0" dirty="0"/>
              <a:t> </a:t>
            </a:r>
            <a:r>
              <a:rPr lang="en-US" kern="0" dirty="0">
                <a:latin typeface="Arial Narrow" panose="020B0606020202030204" pitchFamily="34" charset="0"/>
              </a:rPr>
              <a:t>5 year goal: Establish core physics/scenarios for </a:t>
            </a:r>
            <a:r>
              <a:rPr lang="en-US" kern="0" dirty="0" smtClean="0">
                <a:latin typeface="Arial Narrow" panose="020B0606020202030204" pitchFamily="34" charset="0"/>
              </a:rPr>
              <a:t>ST</a:t>
            </a:r>
            <a:r>
              <a:rPr lang="en-US" sz="7200" kern="0" dirty="0" smtClean="0"/>
              <a:t/>
            </a:r>
            <a:br>
              <a:rPr lang="en-US" sz="7200" kern="0" dirty="0" smtClean="0"/>
            </a:br>
            <a:r>
              <a:rPr lang="en-US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10 year goal: Integrate high-performance core + metal </a:t>
            </a:r>
            <a:r>
              <a:rPr lang="en-US" sz="3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walls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Pentagon 3"/>
          <p:cNvSpPr/>
          <p:nvPr/>
        </p:nvSpPr>
        <p:spPr bwMode="auto">
          <a:xfrm>
            <a:off x="76200" y="1295400"/>
            <a:ext cx="4343400" cy="381000"/>
          </a:xfrm>
          <a:prstGeom prst="homePlate">
            <a:avLst>
              <a:gd name="adj" fmla="val 0"/>
            </a:avLst>
          </a:prstGeom>
          <a:solidFill>
            <a:srgbClr val="D0DEF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b="1" dirty="0" smtClean="0">
                <a:ea typeface="ＭＳ Ｐゴシック" pitchFamily="-108" charset="-128"/>
              </a:rPr>
              <a:t>Next</a:t>
            </a:r>
            <a:r>
              <a:rPr lang="en-US" sz="2400" b="1" i="0" dirty="0" smtClean="0">
                <a:ea typeface="ＭＳ Ｐゴシック" pitchFamily="-108" charset="-128"/>
              </a:rPr>
              <a:t> 5 years</a:t>
            </a:r>
            <a:endParaRPr lang="en-US" sz="2400" b="1" i="0" dirty="0">
              <a:ea typeface="ＭＳ Ｐゴシック" pitchFamily="-108" charset="-128"/>
            </a:endParaRPr>
          </a:p>
        </p:txBody>
      </p:sp>
      <p:sp>
        <p:nvSpPr>
          <p:cNvPr id="5" name="Pentagon 4"/>
          <p:cNvSpPr/>
          <p:nvPr/>
        </p:nvSpPr>
        <p:spPr bwMode="auto">
          <a:xfrm>
            <a:off x="76198" y="5562600"/>
            <a:ext cx="4343402" cy="838200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115888" marR="0" indent="-115888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i="0" dirty="0" smtClean="0">
                <a:latin typeface="Arial Narrow" panose="020B0606020202030204" pitchFamily="34" charset="0"/>
              </a:rPr>
              <a:t>Lower A or higher A?</a:t>
            </a:r>
          </a:p>
          <a:p>
            <a:pPr marL="115888" marR="0" indent="-115888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i="0" dirty="0" smtClean="0">
                <a:latin typeface="Arial Narrow" panose="020B0606020202030204" pitchFamily="34" charset="0"/>
              </a:rPr>
              <a:t>Standard, snowflake, </a:t>
            </a:r>
            <a:r>
              <a:rPr lang="en-US" sz="2000" b="1" i="0" dirty="0">
                <a:latin typeface="Arial Narrow" panose="020B0606020202030204" pitchFamily="34" charset="0"/>
              </a:rPr>
              <a:t>S</a:t>
            </a:r>
            <a:r>
              <a:rPr lang="en-US" sz="2000" b="1" i="0" dirty="0" smtClean="0">
                <a:latin typeface="Arial Narrow" panose="020B0606020202030204" pitchFamily="34" charset="0"/>
              </a:rPr>
              <a:t>uper-X (MAST-U)?</a:t>
            </a:r>
            <a:endParaRPr lang="en-US" sz="2000" b="1" i="0" dirty="0">
              <a:latin typeface="Arial Narrow" panose="020B0606020202030204" pitchFamily="34" charset="0"/>
            </a:endParaRPr>
          </a:p>
        </p:txBody>
      </p:sp>
      <p:sp>
        <p:nvSpPr>
          <p:cNvPr id="6" name="Pentagon 5"/>
          <p:cNvSpPr/>
          <p:nvPr/>
        </p:nvSpPr>
        <p:spPr bwMode="auto">
          <a:xfrm>
            <a:off x="75558" y="4788902"/>
            <a:ext cx="4344044" cy="773698"/>
          </a:xfrm>
          <a:prstGeom prst="homePlate">
            <a:avLst>
              <a:gd name="adj" fmla="val 0"/>
            </a:avLst>
          </a:prstGeom>
          <a:solidFill>
            <a:srgbClr val="D0DEF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b="1" i="0" dirty="0" smtClean="0">
                <a:latin typeface="Arial Narrow" panose="020B0606020202030204" pitchFamily="34" charset="0"/>
                <a:ea typeface="ＭＳ Ｐゴシック" pitchFamily="-108" charset="-128"/>
              </a:rPr>
              <a:t>Inform choice of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b="1" i="0" dirty="0" smtClean="0">
                <a:latin typeface="Arial Narrow" panose="020B0606020202030204" pitchFamily="34" charset="0"/>
                <a:ea typeface="ＭＳ Ｐゴシック" pitchFamily="-108" charset="-128"/>
              </a:rPr>
              <a:t>FNSF configuration: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199" y="1809115"/>
            <a:ext cx="4343402" cy="2915285"/>
            <a:chOff x="76199" y="2266315"/>
            <a:chExt cx="4343402" cy="2915285"/>
          </a:xfrm>
        </p:grpSpPr>
        <p:sp>
          <p:nvSpPr>
            <p:cNvPr id="8" name="Down Arrow 7"/>
            <p:cNvSpPr/>
            <p:nvPr/>
          </p:nvSpPr>
          <p:spPr bwMode="auto">
            <a:xfrm>
              <a:off x="838200" y="4495800"/>
              <a:ext cx="2743200" cy="685800"/>
            </a:xfrm>
            <a:prstGeom prst="downArrow">
              <a:avLst>
                <a:gd name="adj1" fmla="val 85897"/>
                <a:gd name="adj2" fmla="val 64814"/>
              </a:avLst>
            </a:prstGeom>
            <a:solidFill>
              <a:schemeClr val="bg1">
                <a:lumMod val="8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9" name="Pentagon 8"/>
            <p:cNvSpPr/>
            <p:nvPr/>
          </p:nvSpPr>
          <p:spPr bwMode="auto">
            <a:xfrm>
              <a:off x="76840" y="2743200"/>
              <a:ext cx="4342760" cy="1905000"/>
            </a:xfrm>
            <a:prstGeom prst="homePlate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Confinement vs. </a:t>
              </a:r>
              <a:r>
                <a:rPr lang="en-US" sz="2000" b="1" i="0" dirty="0" smtClean="0">
                  <a:latin typeface="Symbol" panose="05050102010706020507" pitchFamily="18" charset="2"/>
                </a:rPr>
                <a:t>b</a:t>
              </a:r>
              <a:r>
                <a:rPr lang="en-US" sz="2000" b="1" i="0" baseline="-25000" dirty="0" smtClean="0">
                  <a:latin typeface="Arial Narrow" panose="020B0606020202030204" pitchFamily="34" charset="0"/>
                </a:rPr>
                <a:t> 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, </a:t>
              </a:r>
              <a:r>
                <a:rPr lang="en-US" sz="2000" b="1" i="0" dirty="0" err="1" smtClean="0">
                  <a:latin typeface="Arial Narrow" panose="020B0606020202030204" pitchFamily="34" charset="0"/>
                </a:rPr>
                <a:t>collisionality</a:t>
              </a:r>
              <a:endParaRPr lang="en-US" sz="2000" b="1" i="0" dirty="0" smtClean="0">
                <a:latin typeface="Arial Narrow" panose="020B0606020202030204" pitchFamily="34" charset="0"/>
              </a:endParaRPr>
            </a:p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>
                  <a:latin typeface="Arial Narrow" panose="020B0606020202030204" pitchFamily="34" charset="0"/>
                </a:rPr>
                <a:t>Sustain high </a:t>
              </a:r>
              <a:r>
                <a:rPr lang="en-US" sz="2000" b="1" dirty="0">
                  <a:latin typeface="Symbol" panose="05050102010706020507" pitchFamily="18" charset="2"/>
                </a:rPr>
                <a:t>b</a:t>
              </a:r>
              <a:r>
                <a:rPr lang="en-US" sz="2000" b="1" dirty="0">
                  <a:latin typeface="Arial Narrow" panose="020B0606020202030204" pitchFamily="34" charset="0"/>
                </a:rPr>
                <a:t> with advanced control</a:t>
              </a:r>
            </a:p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 smtClean="0">
                  <a:latin typeface="Arial Narrow" panose="020B0606020202030204" pitchFamily="34" charset="0"/>
                </a:rPr>
                <a:t>Non-inductive </a:t>
              </a:r>
              <a:r>
                <a:rPr lang="en-US" sz="2000" b="1" dirty="0">
                  <a:latin typeface="Arial Narrow" panose="020B0606020202030204" pitchFamily="34" charset="0"/>
                </a:rPr>
                <a:t>start-up, ramp-up</a:t>
              </a:r>
            </a:p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Mitigate </a:t>
              </a:r>
              <a:r>
                <a:rPr lang="en-US" sz="2000" b="1" i="0" dirty="0">
                  <a:latin typeface="Arial Narrow" panose="020B0606020202030204" pitchFamily="34" charset="0"/>
                </a:rPr>
                <a:t>high 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heat fluxes</a:t>
              </a:r>
            </a:p>
            <a:p>
              <a:pPr marL="115888" indent="-1158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Test high-Z </a:t>
              </a:r>
              <a:r>
                <a:rPr lang="en-US" sz="2000" b="1" i="0" dirty="0" err="1" smtClean="0">
                  <a:latin typeface="Arial Narrow" panose="020B0606020202030204" pitchFamily="34" charset="0"/>
                </a:rPr>
                <a:t>divertor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, Li vapor shielding</a:t>
              </a:r>
              <a:endParaRPr lang="en-US" sz="2000" b="1" i="0" dirty="0">
                <a:latin typeface="Arial Narrow" panose="020B0606020202030204" pitchFamily="34" charset="0"/>
              </a:endParaRPr>
            </a:p>
          </p:txBody>
        </p:sp>
        <p:sp>
          <p:nvSpPr>
            <p:cNvPr id="10" name="Pentagon 9"/>
            <p:cNvSpPr/>
            <p:nvPr/>
          </p:nvSpPr>
          <p:spPr bwMode="auto">
            <a:xfrm>
              <a:off x="76199" y="2266315"/>
              <a:ext cx="4343402" cy="470047"/>
            </a:xfrm>
            <a:prstGeom prst="homePlate">
              <a:avLst>
                <a:gd name="adj" fmla="val 0"/>
              </a:avLst>
            </a:prstGeom>
            <a:solidFill>
              <a:srgbClr val="D0DEF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1" i="0" dirty="0" smtClean="0">
                  <a:latin typeface="Arial Narrow" panose="020B0606020202030204" pitchFamily="34" charset="0"/>
                  <a:ea typeface="ＭＳ Ｐゴシック" pitchFamily="-108" charset="-128"/>
                </a:rPr>
                <a:t>Establish ST physics / scenarios: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419600" y="1295400"/>
            <a:ext cx="4648201" cy="5105400"/>
            <a:chOff x="4419600" y="1295400"/>
            <a:chExt cx="4648201" cy="5105400"/>
          </a:xfrm>
        </p:grpSpPr>
        <p:sp>
          <p:nvSpPr>
            <p:cNvPr id="12" name="Pentagon 11"/>
            <p:cNvSpPr/>
            <p:nvPr/>
          </p:nvSpPr>
          <p:spPr bwMode="auto">
            <a:xfrm>
              <a:off x="4724400" y="5562600"/>
              <a:ext cx="4343401" cy="838200"/>
            </a:xfrm>
            <a:prstGeom prst="homePlate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115888" marR="0" indent="-115888" defTabSz="914400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High-Z consequences?  need high-Z + Li?</a:t>
              </a:r>
            </a:p>
            <a:p>
              <a:pPr marL="115888" marR="0" indent="-115888" defTabSz="914400" rtl="0" eaLnBrk="1" fontAlgn="base" latinLnBrk="0" hangingPunct="1"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Assess for both </a:t>
              </a:r>
              <a:r>
                <a:rPr lang="en-US" sz="2000" b="1" i="0" dirty="0" err="1" smtClean="0">
                  <a:latin typeface="Arial Narrow" panose="020B0606020202030204" pitchFamily="34" charset="0"/>
                </a:rPr>
                <a:t>divertor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 and first-wall</a:t>
              </a:r>
              <a:endParaRPr lang="en-US" sz="2000" b="1" i="0" dirty="0">
                <a:latin typeface="Arial Narrow" panose="020B0606020202030204" pitchFamily="34" charset="0"/>
              </a:endParaRPr>
            </a:p>
          </p:txBody>
        </p:sp>
        <p:sp>
          <p:nvSpPr>
            <p:cNvPr id="13" name="Pentagon 12"/>
            <p:cNvSpPr/>
            <p:nvPr/>
          </p:nvSpPr>
          <p:spPr bwMode="auto">
            <a:xfrm>
              <a:off x="4724400" y="4788902"/>
              <a:ext cx="4343401" cy="773698"/>
            </a:xfrm>
            <a:prstGeom prst="homePlate">
              <a:avLst>
                <a:gd name="adj" fmla="val 0"/>
              </a:avLst>
            </a:prstGeom>
            <a:solidFill>
              <a:srgbClr val="FFCC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2400" b="1" i="0" dirty="0" smtClean="0">
                  <a:latin typeface="Arial Narrow" panose="020B0606020202030204" pitchFamily="34" charset="0"/>
                  <a:ea typeface="ＭＳ Ｐゴシック" pitchFamily="-108" charset="-128"/>
                </a:rPr>
                <a:t>Inform choice of FNSF / DEMO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2400" b="1" i="0" dirty="0" smtClean="0">
                  <a:latin typeface="Arial Narrow" panose="020B0606020202030204" pitchFamily="34" charset="0"/>
                  <a:ea typeface="ＭＳ Ｐゴシック" pitchFamily="-108" charset="-128"/>
                </a:rPr>
                <a:t>plasma facing materials:</a:t>
              </a:r>
            </a:p>
          </p:txBody>
        </p:sp>
        <p:sp>
          <p:nvSpPr>
            <p:cNvPr id="14" name="Down Arrow 13"/>
            <p:cNvSpPr/>
            <p:nvPr/>
          </p:nvSpPr>
          <p:spPr bwMode="auto">
            <a:xfrm rot="16200000">
              <a:off x="3381058" y="2847656"/>
              <a:ext cx="2381885" cy="304802"/>
            </a:xfrm>
            <a:prstGeom prst="downArrow">
              <a:avLst>
                <a:gd name="adj1" fmla="val 100000"/>
                <a:gd name="adj2" fmla="val 54730"/>
              </a:avLst>
            </a:prstGeom>
            <a:solidFill>
              <a:schemeClr val="bg1">
                <a:lumMod val="8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5" name="Pentagon 14"/>
            <p:cNvSpPr/>
            <p:nvPr/>
          </p:nvSpPr>
          <p:spPr bwMode="auto">
            <a:xfrm>
              <a:off x="4724400" y="1295400"/>
              <a:ext cx="4343400" cy="381000"/>
            </a:xfrm>
            <a:prstGeom prst="homePlate">
              <a:avLst>
                <a:gd name="adj" fmla="val 0"/>
              </a:avLst>
            </a:prstGeom>
            <a:solidFill>
              <a:srgbClr val="FFCC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1" dirty="0" smtClean="0">
                  <a:ea typeface="ＭＳ Ｐゴシック" pitchFamily="-108" charset="-128"/>
                </a:rPr>
                <a:t>Second 5 years</a:t>
              </a:r>
              <a:endParaRPr lang="en-US" sz="2400" b="1" i="0" dirty="0">
                <a:ea typeface="ＭＳ Ｐゴシック" pitchFamily="-108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724400" y="1809115"/>
              <a:ext cx="4343400" cy="2915285"/>
              <a:chOff x="228601" y="2266315"/>
              <a:chExt cx="4343400" cy="2915285"/>
            </a:xfrm>
          </p:grpSpPr>
          <p:sp>
            <p:nvSpPr>
              <p:cNvPr id="17" name="Down Arrow 16"/>
              <p:cNvSpPr/>
              <p:nvPr/>
            </p:nvSpPr>
            <p:spPr bwMode="auto">
              <a:xfrm>
                <a:off x="990601" y="4495800"/>
                <a:ext cx="2743200" cy="685800"/>
              </a:xfrm>
              <a:prstGeom prst="downArrow">
                <a:avLst>
                  <a:gd name="adj1" fmla="val 85897"/>
                  <a:gd name="adj2" fmla="val 64814"/>
                </a:avLst>
              </a:prstGeom>
              <a:solidFill>
                <a:schemeClr val="bg1">
                  <a:lumMod val="85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18" name="Pentagon 17"/>
              <p:cNvSpPr/>
              <p:nvPr/>
            </p:nvSpPr>
            <p:spPr bwMode="auto">
              <a:xfrm>
                <a:off x="228601" y="2743200"/>
                <a:ext cx="4343400" cy="1905000"/>
              </a:xfrm>
              <a:prstGeom prst="homePlate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4572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115888" indent="-115888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i="0" dirty="0" smtClean="0">
                    <a:latin typeface="Arial Narrow" panose="020B0606020202030204" pitchFamily="34" charset="0"/>
                  </a:rPr>
                  <a:t>Convert all PFCs from C to high-Z</a:t>
                </a:r>
              </a:p>
              <a:p>
                <a:pPr marL="115888" indent="-115888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i="0" dirty="0">
                    <a:latin typeface="Arial Narrow" panose="020B0606020202030204" pitchFamily="34" charset="0"/>
                  </a:rPr>
                  <a:t>S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tatic </a:t>
                </a:r>
                <a:r>
                  <a:rPr lang="en-US" sz="2000" b="1" i="0" dirty="0" smtClean="0">
                    <a:latin typeface="Arial Narrow" panose="020B0606020202030204" pitchFamily="34" charset="0"/>
                    <a:sym typeface="Wingdings" panose="05000000000000000000" pitchFamily="2" charset="2"/>
                  </a:rPr>
                  <a:t> f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lowing Li </a:t>
                </a:r>
                <a:r>
                  <a:rPr lang="en-US" sz="2000" b="1" i="0" dirty="0" err="1" smtClean="0">
                    <a:latin typeface="Arial Narrow" panose="020B0606020202030204" pitchFamily="34" charset="0"/>
                  </a:rPr>
                  <a:t>divertor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 module(s), full </a:t>
                </a:r>
                <a:r>
                  <a:rPr lang="en-US" sz="2000" b="1" i="0" dirty="0" err="1" smtClean="0">
                    <a:latin typeface="Arial Narrow" panose="020B0606020202030204" pitchFamily="34" charset="0"/>
                  </a:rPr>
                  <a:t>toroidal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 flowing Li </a:t>
                </a:r>
                <a:r>
                  <a:rPr lang="en-US" sz="2000" b="1" i="0" dirty="0" err="1" smtClean="0">
                    <a:latin typeface="Arial Narrow" panose="020B0606020202030204" pitchFamily="34" charset="0"/>
                  </a:rPr>
                  <a:t>divertor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, high </a:t>
                </a:r>
                <a:r>
                  <a:rPr lang="en-US" sz="2000" b="1" i="0" dirty="0" err="1" smtClean="0">
                    <a:latin typeface="Arial Narrow" panose="020B0606020202030204" pitchFamily="34" charset="0"/>
                  </a:rPr>
                  <a:t>T</a:t>
                </a:r>
                <a:r>
                  <a:rPr lang="en-US" sz="2000" b="1" i="0" baseline="-25000" dirty="0" err="1" smtClean="0">
                    <a:latin typeface="Arial Narrow" panose="020B0606020202030204" pitchFamily="34" charset="0"/>
                  </a:rPr>
                  <a:t>wall</a:t>
                </a:r>
                <a:endParaRPr lang="en-US" sz="2000" b="1" i="0" baseline="-25000" dirty="0" smtClean="0">
                  <a:latin typeface="Arial Narrow" panose="020B0606020202030204" pitchFamily="34" charset="0"/>
                </a:endParaRPr>
              </a:p>
              <a:p>
                <a:pPr marL="115888" indent="-115888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i="0" dirty="0" smtClean="0">
                    <a:latin typeface="Arial Narrow" panose="020B0606020202030204" pitchFamily="34" charset="0"/>
                  </a:rPr>
                  <a:t>5s </a:t>
                </a:r>
                <a:r>
                  <a:rPr lang="en-US" sz="2000" b="1" i="0" dirty="0" smtClean="0">
                    <a:latin typeface="Arial Narrow" panose="020B0606020202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10-20s for </a:t>
                </a:r>
                <a:r>
                  <a:rPr lang="en-US" sz="2000" b="1" i="0" dirty="0">
                    <a:latin typeface="Arial Narrow" panose="020B0606020202030204" pitchFamily="34" charset="0"/>
                  </a:rPr>
                  <a:t>PFC/LM 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equilibration</a:t>
                </a:r>
              </a:p>
              <a:p>
                <a:pPr marL="115888" indent="-115888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i="0" dirty="0">
                    <a:latin typeface="Arial Narrow" panose="020B0606020202030204" pitchFamily="34" charset="0"/>
                  </a:rPr>
                  <a:t>Assess 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ST with high-Z</a:t>
                </a:r>
                <a:r>
                  <a:rPr lang="en-US" sz="2000" b="1" i="0" dirty="0">
                    <a:latin typeface="Arial Narrow" panose="020B0606020202030204" pitchFamily="34" charset="0"/>
                  </a:rPr>
                  <a:t>, high-Z + </a:t>
                </a:r>
                <a:r>
                  <a:rPr lang="en-US" sz="2000" b="1" i="0" dirty="0" smtClean="0">
                    <a:latin typeface="Arial Narrow" panose="020B0606020202030204" pitchFamily="34" charset="0"/>
                  </a:rPr>
                  <a:t>Li</a:t>
                </a:r>
                <a:endParaRPr lang="en-US" sz="2000" b="1" i="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" name="Pentagon 18"/>
              <p:cNvSpPr/>
              <p:nvPr/>
            </p:nvSpPr>
            <p:spPr bwMode="auto">
              <a:xfrm>
                <a:off x="228601" y="2266315"/>
                <a:ext cx="4343400" cy="470047"/>
              </a:xfrm>
              <a:prstGeom prst="homePlate">
                <a:avLst>
                  <a:gd name="adj" fmla="val 0"/>
                </a:avLst>
              </a:prstGeom>
              <a:solidFill>
                <a:srgbClr val="FFCCCC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defRPr/>
                </a:pPr>
                <a:r>
                  <a:rPr lang="en-US" sz="2400" b="1" i="0" dirty="0">
                    <a:latin typeface="Arial Narrow" panose="020B0606020202030204" pitchFamily="34" charset="0"/>
                    <a:ea typeface="ＭＳ Ｐゴシック" pitchFamily="-108" charset="-128"/>
                  </a:rPr>
                  <a:t>High-performance + metal walls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00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kern="0" dirty="0" smtClean="0">
                <a:latin typeface="+mn-lt"/>
              </a:rPr>
              <a:t>NSTX-U will address key physics questions </a:t>
            </a:r>
            <a:br>
              <a:rPr lang="en-US" sz="3200" kern="0" dirty="0" smtClean="0">
                <a:latin typeface="+mn-lt"/>
              </a:rPr>
            </a:br>
            <a:r>
              <a:rPr lang="en-US" sz="3200" kern="0" dirty="0" smtClean="0">
                <a:latin typeface="+mn-lt"/>
              </a:rPr>
              <a:t>during next 3 years leveraging unique capabilities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0" y="1143000"/>
            <a:ext cx="4572000" cy="5410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What role do electromagnetic effects play in electron energy transport</a:t>
            </a: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? 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(High </a:t>
            </a:r>
            <a:r>
              <a:rPr lang="en-US" sz="2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, lower </a:t>
            </a:r>
            <a:r>
              <a:rPr lang="en-US" sz="2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n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*)</a:t>
            </a:r>
            <a:endParaRPr lang="en-US" sz="2000" dirty="0">
              <a:solidFill>
                <a:srgbClr val="0033CC"/>
              </a:solidFill>
              <a:latin typeface="Arial Narrow" panose="020B0606020202030204" pitchFamily="34" charset="0"/>
            </a:endParaRPr>
          </a:p>
          <a:p>
            <a:endParaRPr lang="en-US" sz="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Can fast-ion instabilities be predicted and controlled for ITER and beyond? 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(Vary </a:t>
            </a:r>
            <a:r>
              <a:rPr lang="en-US" sz="2000" dirty="0" err="1" smtClean="0">
                <a:solidFill>
                  <a:srgbClr val="0033CC"/>
                </a:solidFill>
                <a:latin typeface="Arial Narrow" panose="020B0606020202030204" pitchFamily="34" charset="0"/>
              </a:rPr>
              <a:t>v</a:t>
            </a:r>
            <a:r>
              <a:rPr lang="en-US" sz="2000" baseline="-25000" dirty="0" err="1" smtClean="0">
                <a:solidFill>
                  <a:srgbClr val="0033CC"/>
                </a:solidFill>
                <a:latin typeface="Arial Narrow" panose="020B0606020202030204" pitchFamily="34" charset="0"/>
              </a:rPr>
              <a:t>f</a:t>
            </a:r>
            <a:r>
              <a:rPr lang="en-US" sz="2000" baseline="-25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/</a:t>
            </a:r>
            <a:r>
              <a:rPr lang="en-US" sz="2000" dirty="0" err="1" smtClean="0">
                <a:solidFill>
                  <a:srgbClr val="0033CC"/>
                </a:solidFill>
                <a:latin typeface="Arial Narrow" panose="020B0606020202030204" pitchFamily="34" charset="0"/>
              </a:rPr>
              <a:t>v</a:t>
            </a:r>
            <a:r>
              <a:rPr lang="en-US" sz="2000" baseline="-25000" dirty="0" err="1" smtClean="0">
                <a:solidFill>
                  <a:srgbClr val="0033CC"/>
                </a:solidFill>
                <a:latin typeface="Arial Narrow" panose="020B0606020202030204" pitchFamily="34" charset="0"/>
              </a:rPr>
              <a:t>A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, </a:t>
            </a:r>
            <a:r>
              <a:rPr lang="en-US" sz="2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b</a:t>
            </a:r>
            <a:r>
              <a:rPr lang="en-US" sz="2000" baseline="-25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f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, anisotropy)</a:t>
            </a:r>
            <a:endParaRPr lang="en-US" sz="2000" dirty="0">
              <a:solidFill>
                <a:srgbClr val="0033CC"/>
              </a:solidFill>
              <a:latin typeface="Arial Narrow" panose="020B0606020202030204" pitchFamily="34" charset="0"/>
            </a:endParaRPr>
          </a:p>
          <a:p>
            <a:endParaRPr lang="en-US" sz="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Can ST operate near &amp; above no-wall limit and 100% non-inductive?</a:t>
            </a:r>
          </a:p>
          <a:p>
            <a:pPr lvl="1"/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Only ST in world capable of this research critical for steady-state FNSF / Pilot Plant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What physics determines SOL heat flux width? 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(Low-A, 2× I</a:t>
            </a:r>
            <a:r>
              <a:rPr lang="en-US" sz="2000" baseline="-25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P </a:t>
            </a:r>
            <a:r>
              <a:rPr lang="en-US" sz="20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, Li wall) </a:t>
            </a:r>
            <a:endParaRPr lang="en-US" sz="2400" dirty="0" smtClean="0">
              <a:solidFill>
                <a:srgbClr val="0033CC"/>
              </a:solidFill>
              <a:latin typeface="Arial Narrow" panose="020B060602020203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H</a:t>
            </a: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ow do advanced </a:t>
            </a:r>
            <a:r>
              <a:rPr lang="en-US" sz="24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divertors</a:t>
            </a: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and Li  impact edge transport</a:t>
            </a:r>
            <a:r>
              <a:rPr lang="en-US" sz="2400" b="1" smtClean="0">
                <a:solidFill>
                  <a:srgbClr val="C00000"/>
                </a:solidFill>
                <a:latin typeface="Arial Narrow" panose="020B0606020202030204" pitchFamily="34" charset="0"/>
              </a:rPr>
              <a:t>, scenarios?  </a:t>
            </a:r>
            <a:endParaRPr lang="en-US" sz="2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endParaRPr lang="en-US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6200000">
            <a:off x="1866901" y="3543300"/>
            <a:ext cx="4953000" cy="457199"/>
          </a:xfrm>
          <a:prstGeom prst="downArrow">
            <a:avLst>
              <a:gd name="adj1" fmla="val 100000"/>
              <a:gd name="adj2" fmla="val 48480"/>
            </a:avLst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842" y="1295400"/>
            <a:ext cx="4190356" cy="4953000"/>
            <a:chOff x="76199" y="2405867"/>
            <a:chExt cx="4777813" cy="4953000"/>
          </a:xfrm>
        </p:grpSpPr>
        <p:sp>
          <p:nvSpPr>
            <p:cNvPr id="15" name="Pentagon 14"/>
            <p:cNvSpPr/>
            <p:nvPr/>
          </p:nvSpPr>
          <p:spPr bwMode="auto">
            <a:xfrm>
              <a:off x="76839" y="2819399"/>
              <a:ext cx="4777173" cy="4539468"/>
            </a:xfrm>
            <a:prstGeom prst="homePlate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182880" bIns="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lnSpc>
                  <a:spcPct val="25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Confinement vs. </a:t>
              </a:r>
              <a:r>
                <a:rPr lang="en-US" sz="2000" b="1" i="0" dirty="0" smtClean="0">
                  <a:latin typeface="Symbol" panose="05050102010706020507" pitchFamily="18" charset="2"/>
                </a:rPr>
                <a:t>b</a:t>
              </a:r>
              <a:r>
                <a:rPr lang="en-US" sz="2000" b="1" i="0" baseline="-25000" dirty="0" smtClean="0">
                  <a:latin typeface="Arial Narrow" panose="020B0606020202030204" pitchFamily="34" charset="0"/>
                </a:rPr>
                <a:t> 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, </a:t>
              </a:r>
              <a:r>
                <a:rPr lang="en-US" sz="2000" b="1" i="0" dirty="0" err="1" smtClean="0">
                  <a:latin typeface="Arial Narrow" panose="020B0606020202030204" pitchFamily="34" charset="0"/>
                </a:rPr>
                <a:t>collisionality</a:t>
              </a:r>
              <a:endParaRPr lang="en-US" sz="2000" b="1" i="0" dirty="0" smtClean="0">
                <a:latin typeface="Arial Narrow" panose="020B0606020202030204" pitchFamily="34" charset="0"/>
              </a:endParaRPr>
            </a:p>
            <a:p>
              <a:pPr algn="r" fontAlgn="base">
                <a:lnSpc>
                  <a:spcPct val="25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b="1" dirty="0">
                  <a:latin typeface="Arial Narrow" panose="020B0606020202030204" pitchFamily="34" charset="0"/>
                </a:rPr>
                <a:t>Sustain high </a:t>
              </a:r>
              <a:r>
                <a:rPr lang="en-US" sz="2000" b="1" dirty="0">
                  <a:latin typeface="Symbol" panose="05050102010706020507" pitchFamily="18" charset="2"/>
                </a:rPr>
                <a:t>b</a:t>
              </a:r>
              <a:r>
                <a:rPr lang="en-US" sz="2000" b="1" dirty="0">
                  <a:latin typeface="Arial Narrow" panose="020B0606020202030204" pitchFamily="34" charset="0"/>
                </a:rPr>
                <a:t> </a:t>
              </a:r>
              <a:r>
                <a:rPr lang="en-US" sz="2000" b="1" dirty="0" smtClean="0">
                  <a:latin typeface="Arial Narrow" panose="020B0606020202030204" pitchFamily="34" charset="0"/>
                </a:rPr>
                <a:t>w/ </a:t>
              </a:r>
              <a:r>
                <a:rPr lang="en-US" sz="2000" b="1" dirty="0">
                  <a:latin typeface="Arial Narrow" panose="020B0606020202030204" pitchFamily="34" charset="0"/>
                </a:rPr>
                <a:t>advanced control</a:t>
              </a:r>
            </a:p>
            <a:p>
              <a:pPr algn="r" fontAlgn="base">
                <a:lnSpc>
                  <a:spcPct val="25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b="1" dirty="0" smtClean="0">
                  <a:latin typeface="Arial Narrow" panose="020B0606020202030204" pitchFamily="34" charset="0"/>
                </a:rPr>
                <a:t>Non-inductive </a:t>
              </a:r>
              <a:r>
                <a:rPr lang="en-US" sz="2000" b="1" dirty="0">
                  <a:latin typeface="Arial Narrow" panose="020B0606020202030204" pitchFamily="34" charset="0"/>
                </a:rPr>
                <a:t>start-up, ramp-up</a:t>
              </a:r>
            </a:p>
            <a:p>
              <a:pPr algn="r" fontAlgn="base">
                <a:lnSpc>
                  <a:spcPct val="25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Mitigate </a:t>
              </a:r>
              <a:r>
                <a:rPr lang="en-US" sz="2000" b="1" i="0" dirty="0">
                  <a:latin typeface="Arial Narrow" panose="020B0606020202030204" pitchFamily="34" charset="0"/>
                </a:rPr>
                <a:t>high 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heat fluxes</a:t>
              </a:r>
            </a:p>
            <a:p>
              <a:pPr algn="r" fontAlgn="base">
                <a:lnSpc>
                  <a:spcPct val="25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b="1" i="0" dirty="0" smtClean="0">
                  <a:latin typeface="Arial Narrow" panose="020B0606020202030204" pitchFamily="34" charset="0"/>
                </a:rPr>
                <a:t>Test high-Z </a:t>
              </a:r>
              <a:r>
                <a:rPr lang="en-US" sz="2000" b="1" i="0" dirty="0" err="1" smtClean="0">
                  <a:latin typeface="Arial Narrow" panose="020B0606020202030204" pitchFamily="34" charset="0"/>
                </a:rPr>
                <a:t>divertor</a:t>
              </a:r>
              <a:r>
                <a:rPr lang="en-US" sz="2000" b="1" i="0" dirty="0" smtClean="0">
                  <a:latin typeface="Arial Narrow" panose="020B0606020202030204" pitchFamily="34" charset="0"/>
                </a:rPr>
                <a:t>, Li vapor shielding</a:t>
              </a:r>
              <a:endParaRPr lang="en-US" sz="2000" b="1" i="0" dirty="0">
                <a:latin typeface="Arial Narrow" panose="020B0606020202030204" pitchFamily="34" charset="0"/>
              </a:endParaRPr>
            </a:p>
          </p:txBody>
        </p:sp>
        <p:sp>
          <p:nvSpPr>
            <p:cNvPr id="16" name="Pentagon 15"/>
            <p:cNvSpPr/>
            <p:nvPr/>
          </p:nvSpPr>
          <p:spPr bwMode="auto">
            <a:xfrm>
              <a:off x="76199" y="2405867"/>
              <a:ext cx="4777813" cy="470047"/>
            </a:xfrm>
            <a:prstGeom prst="homePlate">
              <a:avLst>
                <a:gd name="adj" fmla="val 0"/>
              </a:avLst>
            </a:prstGeom>
            <a:solidFill>
              <a:srgbClr val="D0DEF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1" i="0" dirty="0" smtClean="0">
                  <a:latin typeface="Arial Narrow" panose="020B0606020202030204" pitchFamily="34" charset="0"/>
                  <a:ea typeface="ＭＳ Ｐゴシック" pitchFamily="-108" charset="-128"/>
                </a:rPr>
                <a:t>Establish ST physics / scenarios: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443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9000" y="1058916"/>
            <a:ext cx="5557836" cy="1303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1. </a:t>
            </a:r>
            <a:r>
              <a:rPr lang="en-US" sz="2200" dirty="0" err="1" smtClean="0"/>
              <a:t>Divertor</a:t>
            </a:r>
            <a:r>
              <a:rPr lang="en-US" sz="2200" dirty="0" smtClean="0"/>
              <a:t> </a:t>
            </a:r>
            <a:r>
              <a:rPr lang="en-US" sz="2200" dirty="0" err="1" smtClean="0"/>
              <a:t>cryo</a:t>
            </a:r>
            <a:r>
              <a:rPr lang="en-US" sz="2200" dirty="0" smtClean="0"/>
              <a:t>-pump with high-Z baffle</a:t>
            </a:r>
          </a:p>
          <a:p>
            <a:pPr marL="511175" lvl="1" indent="-223838">
              <a:lnSpc>
                <a:spcPct val="90000"/>
              </a:lnSpc>
            </a:pPr>
            <a:r>
              <a:rPr lang="en-US" sz="1800" dirty="0" smtClean="0"/>
              <a:t>Control density and </a:t>
            </a:r>
            <a:r>
              <a:rPr lang="en-US" sz="1800" dirty="0" smtClean="0">
                <a:latin typeface="Symbol" panose="05050102010706020507" pitchFamily="18" charset="2"/>
              </a:rPr>
              <a:t>n</a:t>
            </a:r>
            <a:r>
              <a:rPr lang="en-US" sz="1800" dirty="0" smtClean="0"/>
              <a:t>* without Li, compare to Li</a:t>
            </a:r>
          </a:p>
          <a:p>
            <a:pPr marL="511175" lvl="1" indent="-223838">
              <a:lnSpc>
                <a:spcPct val="90000"/>
              </a:lnSpc>
            </a:pPr>
            <a:r>
              <a:rPr lang="en-US" sz="1800" dirty="0" smtClean="0"/>
              <a:t>High-Z </a:t>
            </a:r>
            <a:r>
              <a:rPr lang="en-US" sz="1800" dirty="0" err="1" smtClean="0"/>
              <a:t>cryo</a:t>
            </a:r>
            <a:r>
              <a:rPr lang="en-US" sz="1800" dirty="0" smtClean="0"/>
              <a:t>-baffle to accelerate transition to high-Z PFCs &amp; support liquid Li/metal research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Prioritization of next major facility enhancements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33" name="Picture 5" descr="Screen Shot 2014-11-29 at 9.09.5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52" y="3581400"/>
            <a:ext cx="807848" cy="222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55941" r="10583" b="4486"/>
          <a:stretch/>
        </p:blipFill>
        <p:spPr bwMode="auto">
          <a:xfrm>
            <a:off x="61147" y="1066800"/>
            <a:ext cx="2910653" cy="26826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Content Placeholder 1"/>
          <p:cNvSpPr txBox="1">
            <a:spLocks/>
          </p:cNvSpPr>
          <p:nvPr/>
        </p:nvSpPr>
        <p:spPr>
          <a:xfrm>
            <a:off x="3458866" y="2590800"/>
            <a:ext cx="5606284" cy="1283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2. Non-axisymmetric control coils (NCC)</a:t>
            </a:r>
          </a:p>
          <a:p>
            <a:pPr marL="511175" lvl="1" indent="-223838"/>
            <a:r>
              <a:rPr lang="en-US" sz="1600" dirty="0" smtClean="0"/>
              <a:t>Resonant, non-resonant NTV rotation control</a:t>
            </a:r>
          </a:p>
          <a:p>
            <a:pPr marL="511175" lvl="1" indent="-223838"/>
            <a:r>
              <a:rPr lang="en-US" sz="1600" dirty="0" smtClean="0"/>
              <a:t>RMP ELM suppression (not yet achieved in ST)</a:t>
            </a:r>
          </a:p>
          <a:p>
            <a:pPr marL="511175" lvl="1" indent="-223838"/>
            <a:r>
              <a:rPr lang="en-US" sz="1600" dirty="0" smtClean="0"/>
              <a:t>Enhanced RWM and EF control</a:t>
            </a:r>
          </a:p>
        </p:txBody>
      </p:sp>
      <p:sp>
        <p:nvSpPr>
          <p:cNvPr id="39" name="Pentagon 38"/>
          <p:cNvSpPr/>
          <p:nvPr/>
        </p:nvSpPr>
        <p:spPr>
          <a:xfrm>
            <a:off x="7620000" y="4663242"/>
            <a:ext cx="410866" cy="289758"/>
          </a:xfrm>
          <a:prstGeom prst="homePlate">
            <a:avLst/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Pentagon 39"/>
          <p:cNvSpPr/>
          <p:nvPr/>
        </p:nvSpPr>
        <p:spPr>
          <a:xfrm rot="10800000">
            <a:off x="3099214" y="1143000"/>
            <a:ext cx="329786" cy="289758"/>
          </a:xfrm>
          <a:prstGeom prst="homePlate">
            <a:avLst/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76200" y="4000601"/>
            <a:ext cx="3269139" cy="2400199"/>
            <a:chOff x="3048000" y="4218801"/>
            <a:chExt cx="2971944" cy="2181999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3129433" y="4689730"/>
              <a:ext cx="810107" cy="26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r">
                <a:lnSpc>
                  <a:spcPct val="80000"/>
                </a:lnSpc>
                <a:buFontTx/>
                <a:buNone/>
              </a:pPr>
              <a:r>
                <a:rPr lang="en-US" sz="1400" i="0" dirty="0" smtClean="0">
                  <a:solidFill>
                    <a:srgbClr val="FF0000"/>
                  </a:solidFill>
                  <a:latin typeface="Arial Narrow" charset="0"/>
                  <a:ea typeface="MS PGothic" charset="0"/>
                  <a:cs typeface="MS PGothic" charset="0"/>
                </a:rPr>
                <a:t>NCC</a:t>
              </a:r>
              <a:endParaRPr lang="en-US" sz="1400" i="0" dirty="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048000" y="5240652"/>
              <a:ext cx="822960" cy="61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1400" i="0" dirty="0">
                  <a:solidFill>
                    <a:srgbClr val="0000FF"/>
                  </a:solidFill>
                  <a:latin typeface="Arial Narrow" charset="0"/>
                  <a:ea typeface="MS PGothic" charset="0"/>
                  <a:cs typeface="MS PGothic" charset="0"/>
                </a:rPr>
                <a:t>Existing</a:t>
              </a:r>
            </a:p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1400" i="0" dirty="0">
                  <a:solidFill>
                    <a:srgbClr val="0000FF"/>
                  </a:solidFill>
                  <a:latin typeface="Arial Narrow" charset="0"/>
                  <a:ea typeface="MS PGothic" charset="0"/>
                  <a:cs typeface="MS PGothic" charset="0"/>
                </a:rPr>
                <a:t>RWM</a:t>
              </a:r>
            </a:p>
            <a:p>
              <a:pPr algn="ctr">
                <a:lnSpc>
                  <a:spcPct val="80000"/>
                </a:lnSpc>
                <a:buFontTx/>
                <a:buNone/>
              </a:pPr>
              <a:r>
                <a:rPr lang="en-US" sz="1400" i="0" dirty="0">
                  <a:solidFill>
                    <a:srgbClr val="0000FF"/>
                  </a:solidFill>
                  <a:latin typeface="Arial Narrow" charset="0"/>
                  <a:ea typeface="MS PGothic" charset="0"/>
                  <a:cs typeface="MS PGothic" charset="0"/>
                </a:rPr>
                <a:t>coils</a:t>
              </a:r>
            </a:p>
          </p:txBody>
        </p:sp>
        <p:pic>
          <p:nvPicPr>
            <p:cNvPr id="7" name="Picture 8" descr="plot2NSTXv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809" y="4264962"/>
              <a:ext cx="1877378" cy="213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4011681" y="4771596"/>
              <a:ext cx="1255015" cy="702088"/>
              <a:chOff x="492" y="1582"/>
              <a:chExt cx="1940" cy="1020"/>
            </a:xfrm>
          </p:grpSpPr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2082" y="2174"/>
                <a:ext cx="350" cy="396"/>
              </a:xfrm>
              <a:custGeom>
                <a:avLst/>
                <a:gdLst>
                  <a:gd name="T0" fmla="*/ 328 w 350"/>
                  <a:gd name="T1" fmla="*/ 0 h 396"/>
                  <a:gd name="T2" fmla="*/ 224 w 350"/>
                  <a:gd name="T3" fmla="*/ 32 h 396"/>
                  <a:gd name="T4" fmla="*/ 118 w 350"/>
                  <a:gd name="T5" fmla="*/ 60 h 396"/>
                  <a:gd name="T6" fmla="*/ 0 w 350"/>
                  <a:gd name="T7" fmla="*/ 82 h 396"/>
                  <a:gd name="T8" fmla="*/ 30 w 350"/>
                  <a:gd name="T9" fmla="*/ 396 h 396"/>
                  <a:gd name="T10" fmla="*/ 130 w 350"/>
                  <a:gd name="T11" fmla="*/ 378 h 396"/>
                  <a:gd name="T12" fmla="*/ 272 w 350"/>
                  <a:gd name="T13" fmla="*/ 346 h 396"/>
                  <a:gd name="T14" fmla="*/ 350 w 350"/>
                  <a:gd name="T15" fmla="*/ 320 h 3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0"/>
                  <a:gd name="T25" fmla="*/ 0 h 396"/>
                  <a:gd name="T26" fmla="*/ 350 w 350"/>
                  <a:gd name="T27" fmla="*/ 396 h 3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1462" y="2266"/>
                <a:ext cx="556" cy="336"/>
              </a:xfrm>
              <a:custGeom>
                <a:avLst/>
                <a:gdLst>
                  <a:gd name="T0" fmla="*/ 24 w 556"/>
                  <a:gd name="T1" fmla="*/ 0 h 336"/>
                  <a:gd name="T2" fmla="*/ 166 w 556"/>
                  <a:gd name="T3" fmla="*/ 14 h 336"/>
                  <a:gd name="T4" fmla="*/ 278 w 556"/>
                  <a:gd name="T5" fmla="*/ 16 h 336"/>
                  <a:gd name="T6" fmla="*/ 392 w 556"/>
                  <a:gd name="T7" fmla="*/ 14 h 336"/>
                  <a:gd name="T8" fmla="*/ 472 w 556"/>
                  <a:gd name="T9" fmla="*/ 8 h 336"/>
                  <a:gd name="T10" fmla="*/ 528 w 556"/>
                  <a:gd name="T11" fmla="*/ 0 h 336"/>
                  <a:gd name="T12" fmla="*/ 556 w 556"/>
                  <a:gd name="T13" fmla="*/ 312 h 336"/>
                  <a:gd name="T14" fmla="*/ 550 w 556"/>
                  <a:gd name="T15" fmla="*/ 322 h 336"/>
                  <a:gd name="T16" fmla="*/ 428 w 556"/>
                  <a:gd name="T17" fmla="*/ 332 h 336"/>
                  <a:gd name="T18" fmla="*/ 274 w 556"/>
                  <a:gd name="T19" fmla="*/ 336 h 336"/>
                  <a:gd name="T20" fmla="*/ 92 w 556"/>
                  <a:gd name="T21" fmla="*/ 326 h 336"/>
                  <a:gd name="T22" fmla="*/ 0 w 556"/>
                  <a:gd name="T23" fmla="*/ 318 h 336"/>
                  <a:gd name="T24" fmla="*/ 24 w 556"/>
                  <a:gd name="T25" fmla="*/ 0 h 3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6"/>
                  <a:gd name="T40" fmla="*/ 0 h 336"/>
                  <a:gd name="T41" fmla="*/ 556 w 556"/>
                  <a:gd name="T42" fmla="*/ 336 h 3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6" h="336">
                    <a:moveTo>
                      <a:pt x="24" y="0"/>
                    </a:moveTo>
                    <a:lnTo>
                      <a:pt x="166" y="14"/>
                    </a:lnTo>
                    <a:lnTo>
                      <a:pt x="278" y="16"/>
                    </a:lnTo>
                    <a:lnTo>
                      <a:pt x="392" y="14"/>
                    </a:lnTo>
                    <a:lnTo>
                      <a:pt x="472" y="8"/>
                    </a:lnTo>
                    <a:lnTo>
                      <a:pt x="528" y="0"/>
                    </a:lnTo>
                    <a:lnTo>
                      <a:pt x="556" y="312"/>
                    </a:lnTo>
                    <a:lnTo>
                      <a:pt x="550" y="322"/>
                    </a:lnTo>
                    <a:lnTo>
                      <a:pt x="428" y="332"/>
                    </a:lnTo>
                    <a:lnTo>
                      <a:pt x="274" y="336"/>
                    </a:lnTo>
                    <a:lnTo>
                      <a:pt x="92" y="326"/>
                    </a:lnTo>
                    <a:lnTo>
                      <a:pt x="0" y="31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878" y="2126"/>
                <a:ext cx="522" cy="448"/>
              </a:xfrm>
              <a:custGeom>
                <a:avLst/>
                <a:gdLst>
                  <a:gd name="T0" fmla="*/ 78 w 522"/>
                  <a:gd name="T1" fmla="*/ 0 h 448"/>
                  <a:gd name="T2" fmla="*/ 180 w 522"/>
                  <a:gd name="T3" fmla="*/ 44 h 448"/>
                  <a:gd name="T4" fmla="*/ 304 w 522"/>
                  <a:gd name="T5" fmla="*/ 84 h 448"/>
                  <a:gd name="T6" fmla="*/ 404 w 522"/>
                  <a:gd name="T7" fmla="*/ 108 h 448"/>
                  <a:gd name="T8" fmla="*/ 476 w 522"/>
                  <a:gd name="T9" fmla="*/ 122 h 448"/>
                  <a:gd name="T10" fmla="*/ 522 w 522"/>
                  <a:gd name="T11" fmla="*/ 130 h 448"/>
                  <a:gd name="T12" fmla="*/ 492 w 522"/>
                  <a:gd name="T13" fmla="*/ 448 h 448"/>
                  <a:gd name="T14" fmla="*/ 376 w 522"/>
                  <a:gd name="T15" fmla="*/ 424 h 448"/>
                  <a:gd name="T16" fmla="*/ 232 w 522"/>
                  <a:gd name="T17" fmla="*/ 390 h 448"/>
                  <a:gd name="T18" fmla="*/ 108 w 522"/>
                  <a:gd name="T19" fmla="*/ 350 h 448"/>
                  <a:gd name="T20" fmla="*/ 0 w 522"/>
                  <a:gd name="T21" fmla="*/ 306 h 448"/>
                  <a:gd name="T22" fmla="*/ 78 w 522"/>
                  <a:gd name="T23" fmla="*/ 0 h 4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22"/>
                  <a:gd name="T37" fmla="*/ 0 h 448"/>
                  <a:gd name="T38" fmla="*/ 522 w 522"/>
                  <a:gd name="T39" fmla="*/ 448 h 44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552" y="1884"/>
                <a:ext cx="320" cy="496"/>
              </a:xfrm>
              <a:custGeom>
                <a:avLst/>
                <a:gdLst>
                  <a:gd name="T0" fmla="*/ 320 w 320"/>
                  <a:gd name="T1" fmla="*/ 196 h 496"/>
                  <a:gd name="T2" fmla="*/ 238 w 320"/>
                  <a:gd name="T3" fmla="*/ 144 h 496"/>
                  <a:gd name="T4" fmla="*/ 156 w 320"/>
                  <a:gd name="T5" fmla="*/ 76 h 496"/>
                  <a:gd name="T6" fmla="*/ 96 w 320"/>
                  <a:gd name="T7" fmla="*/ 0 h 496"/>
                  <a:gd name="T8" fmla="*/ 0 w 320"/>
                  <a:gd name="T9" fmla="*/ 286 h 496"/>
                  <a:gd name="T10" fmla="*/ 48 w 320"/>
                  <a:gd name="T11" fmla="*/ 346 h 496"/>
                  <a:gd name="T12" fmla="*/ 122 w 320"/>
                  <a:gd name="T13" fmla="*/ 416 h 496"/>
                  <a:gd name="T14" fmla="*/ 210 w 320"/>
                  <a:gd name="T15" fmla="*/ 482 h 496"/>
                  <a:gd name="T16" fmla="*/ 240 w 320"/>
                  <a:gd name="T17" fmla="*/ 496 h 4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0"/>
                  <a:gd name="T28" fmla="*/ 0 h 496"/>
                  <a:gd name="T29" fmla="*/ 320 w 320"/>
                  <a:gd name="T30" fmla="*/ 496 h 4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0" h="496">
                    <a:moveTo>
                      <a:pt x="320" y="196"/>
                    </a:moveTo>
                    <a:lnTo>
                      <a:pt x="238" y="144"/>
                    </a:lnTo>
                    <a:lnTo>
                      <a:pt x="156" y="76"/>
                    </a:lnTo>
                    <a:lnTo>
                      <a:pt x="96" y="0"/>
                    </a:lnTo>
                    <a:lnTo>
                      <a:pt x="0" y="286"/>
                    </a:lnTo>
                    <a:lnTo>
                      <a:pt x="48" y="346"/>
                    </a:lnTo>
                    <a:lnTo>
                      <a:pt x="122" y="416"/>
                    </a:lnTo>
                    <a:lnTo>
                      <a:pt x="210" y="482"/>
                    </a:lnTo>
                    <a:lnTo>
                      <a:pt x="240" y="49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92" y="1582"/>
                <a:ext cx="132" cy="390"/>
              </a:xfrm>
              <a:custGeom>
                <a:avLst/>
                <a:gdLst>
                  <a:gd name="T0" fmla="*/ 0 w 132"/>
                  <a:gd name="T1" fmla="*/ 390 h 390"/>
                  <a:gd name="T2" fmla="*/ 4 w 132"/>
                  <a:gd name="T3" fmla="*/ 328 h 390"/>
                  <a:gd name="T4" fmla="*/ 132 w 132"/>
                  <a:gd name="T5" fmla="*/ 0 h 390"/>
                  <a:gd name="T6" fmla="*/ 108 w 132"/>
                  <a:gd name="T7" fmla="*/ 82 h 390"/>
                  <a:gd name="T8" fmla="*/ 104 w 132"/>
                  <a:gd name="T9" fmla="*/ 126 h 390"/>
                  <a:gd name="T10" fmla="*/ 106 w 132"/>
                  <a:gd name="T11" fmla="*/ 168 h 390"/>
                  <a:gd name="T12" fmla="*/ 118 w 132"/>
                  <a:gd name="T13" fmla="*/ 216 h 390"/>
                  <a:gd name="T14" fmla="*/ 132 w 132"/>
                  <a:gd name="T15" fmla="*/ 238 h 3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2"/>
                  <a:gd name="T25" fmla="*/ 0 h 390"/>
                  <a:gd name="T26" fmla="*/ 132 w 132"/>
                  <a:gd name="T27" fmla="*/ 390 h 39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4063116" y="5788724"/>
              <a:ext cx="1213867" cy="457771"/>
              <a:chOff x="548" y="3006"/>
              <a:chExt cx="1884" cy="658"/>
            </a:xfrm>
          </p:grpSpPr>
          <p:sp>
            <p:nvSpPr>
              <p:cNvPr id="15" name="Freeform 22"/>
              <p:cNvSpPr>
                <a:spLocks/>
              </p:cNvSpPr>
              <p:nvPr/>
            </p:nvSpPr>
            <p:spPr bwMode="auto">
              <a:xfrm>
                <a:off x="2104" y="3342"/>
                <a:ext cx="326" cy="92"/>
              </a:xfrm>
              <a:custGeom>
                <a:avLst/>
                <a:gdLst>
                  <a:gd name="T0" fmla="*/ 326 w 326"/>
                  <a:gd name="T1" fmla="*/ 0 h 92"/>
                  <a:gd name="T2" fmla="*/ 204 w 326"/>
                  <a:gd name="T3" fmla="*/ 36 h 92"/>
                  <a:gd name="T4" fmla="*/ 98 w 326"/>
                  <a:gd name="T5" fmla="*/ 62 h 92"/>
                  <a:gd name="T6" fmla="*/ 4 w 326"/>
                  <a:gd name="T7" fmla="*/ 76 h 92"/>
                  <a:gd name="T8" fmla="*/ 0 w 326"/>
                  <a:gd name="T9" fmla="*/ 92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6"/>
                  <a:gd name="T16" fmla="*/ 0 h 92"/>
                  <a:gd name="T17" fmla="*/ 326 w 326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6" h="92">
                    <a:moveTo>
                      <a:pt x="326" y="0"/>
                    </a:moveTo>
                    <a:lnTo>
                      <a:pt x="204" y="36"/>
                    </a:lnTo>
                    <a:lnTo>
                      <a:pt x="98" y="62"/>
                    </a:lnTo>
                    <a:lnTo>
                      <a:pt x="4" y="76"/>
                    </a:lnTo>
                    <a:lnTo>
                      <a:pt x="0" y="92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6" name="Freeform 23"/>
              <p:cNvSpPr>
                <a:spLocks/>
              </p:cNvSpPr>
              <p:nvPr/>
            </p:nvSpPr>
            <p:spPr bwMode="auto">
              <a:xfrm>
                <a:off x="2090" y="3540"/>
                <a:ext cx="342" cy="86"/>
              </a:xfrm>
              <a:custGeom>
                <a:avLst/>
                <a:gdLst>
                  <a:gd name="T0" fmla="*/ 0 w 342"/>
                  <a:gd name="T1" fmla="*/ 86 h 86"/>
                  <a:gd name="T2" fmla="*/ 144 w 342"/>
                  <a:gd name="T3" fmla="*/ 60 h 86"/>
                  <a:gd name="T4" fmla="*/ 224 w 342"/>
                  <a:gd name="T5" fmla="*/ 40 h 86"/>
                  <a:gd name="T6" fmla="*/ 310 w 342"/>
                  <a:gd name="T7" fmla="*/ 12 h 86"/>
                  <a:gd name="T8" fmla="*/ 342 w 342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2"/>
                  <a:gd name="T16" fmla="*/ 0 h 86"/>
                  <a:gd name="T17" fmla="*/ 342 w 342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2" h="86">
                    <a:moveTo>
                      <a:pt x="0" y="86"/>
                    </a:moveTo>
                    <a:lnTo>
                      <a:pt x="144" y="60"/>
                    </a:lnTo>
                    <a:lnTo>
                      <a:pt x="224" y="40"/>
                    </a:lnTo>
                    <a:lnTo>
                      <a:pt x="310" y="12"/>
                    </a:lnTo>
                    <a:lnTo>
                      <a:pt x="342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462" y="3432"/>
                <a:ext cx="560" cy="232"/>
              </a:xfrm>
              <a:custGeom>
                <a:avLst/>
                <a:gdLst>
                  <a:gd name="T0" fmla="*/ 0 w 560"/>
                  <a:gd name="T1" fmla="*/ 0 h 232"/>
                  <a:gd name="T2" fmla="*/ 22 w 560"/>
                  <a:gd name="T3" fmla="*/ 216 h 232"/>
                  <a:gd name="T4" fmla="*/ 206 w 560"/>
                  <a:gd name="T5" fmla="*/ 228 h 232"/>
                  <a:gd name="T6" fmla="*/ 286 w 560"/>
                  <a:gd name="T7" fmla="*/ 232 h 232"/>
                  <a:gd name="T8" fmla="*/ 406 w 560"/>
                  <a:gd name="T9" fmla="*/ 224 h 232"/>
                  <a:gd name="T10" fmla="*/ 528 w 560"/>
                  <a:gd name="T11" fmla="*/ 218 h 232"/>
                  <a:gd name="T12" fmla="*/ 560 w 560"/>
                  <a:gd name="T13" fmla="*/ 0 h 232"/>
                  <a:gd name="T14" fmla="*/ 420 w 560"/>
                  <a:gd name="T15" fmla="*/ 12 h 232"/>
                  <a:gd name="T16" fmla="*/ 274 w 560"/>
                  <a:gd name="T17" fmla="*/ 18 h 232"/>
                  <a:gd name="T18" fmla="*/ 116 w 560"/>
                  <a:gd name="T19" fmla="*/ 12 h 232"/>
                  <a:gd name="T20" fmla="*/ 0 w 560"/>
                  <a:gd name="T21" fmla="*/ 0 h 2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60"/>
                  <a:gd name="T34" fmla="*/ 0 h 232"/>
                  <a:gd name="T35" fmla="*/ 560 w 560"/>
                  <a:gd name="T36" fmla="*/ 232 h 2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Freeform 25"/>
              <p:cNvSpPr>
                <a:spLocks/>
              </p:cNvSpPr>
              <p:nvPr/>
            </p:nvSpPr>
            <p:spPr bwMode="auto">
              <a:xfrm>
                <a:off x="892" y="3282"/>
                <a:ext cx="498" cy="362"/>
              </a:xfrm>
              <a:custGeom>
                <a:avLst/>
                <a:gdLst>
                  <a:gd name="T0" fmla="*/ 498 w 498"/>
                  <a:gd name="T1" fmla="*/ 362 h 362"/>
                  <a:gd name="T2" fmla="*/ 352 w 498"/>
                  <a:gd name="T3" fmla="*/ 334 h 362"/>
                  <a:gd name="T4" fmla="*/ 228 w 498"/>
                  <a:gd name="T5" fmla="*/ 298 h 362"/>
                  <a:gd name="T6" fmla="*/ 118 w 498"/>
                  <a:gd name="T7" fmla="*/ 260 h 362"/>
                  <a:gd name="T8" fmla="*/ 68 w 498"/>
                  <a:gd name="T9" fmla="*/ 236 h 362"/>
                  <a:gd name="T10" fmla="*/ 0 w 498"/>
                  <a:gd name="T11" fmla="*/ 0 h 362"/>
                  <a:gd name="T12" fmla="*/ 90 w 498"/>
                  <a:gd name="T13" fmla="*/ 34 h 362"/>
                  <a:gd name="T14" fmla="*/ 150 w 498"/>
                  <a:gd name="T15" fmla="*/ 56 h 362"/>
                  <a:gd name="T16" fmla="*/ 228 w 498"/>
                  <a:gd name="T17" fmla="*/ 84 h 362"/>
                  <a:gd name="T18" fmla="*/ 306 w 498"/>
                  <a:gd name="T19" fmla="*/ 104 h 362"/>
                  <a:gd name="T20" fmla="*/ 374 w 498"/>
                  <a:gd name="T21" fmla="*/ 120 h 362"/>
                  <a:gd name="T22" fmla="*/ 478 w 498"/>
                  <a:gd name="T23" fmla="*/ 138 h 362"/>
                  <a:gd name="T24" fmla="*/ 482 w 498"/>
                  <a:gd name="T25" fmla="*/ 154 h 3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8"/>
                  <a:gd name="T40" fmla="*/ 0 h 362"/>
                  <a:gd name="T41" fmla="*/ 498 w 498"/>
                  <a:gd name="T42" fmla="*/ 362 h 3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8" h="362">
                    <a:moveTo>
                      <a:pt x="498" y="362"/>
                    </a:moveTo>
                    <a:lnTo>
                      <a:pt x="352" y="334"/>
                    </a:lnTo>
                    <a:lnTo>
                      <a:pt x="228" y="298"/>
                    </a:lnTo>
                    <a:lnTo>
                      <a:pt x="118" y="260"/>
                    </a:lnTo>
                    <a:lnTo>
                      <a:pt x="68" y="236"/>
                    </a:lnTo>
                    <a:lnTo>
                      <a:pt x="0" y="0"/>
                    </a:lnTo>
                    <a:lnTo>
                      <a:pt x="90" y="34"/>
                    </a:lnTo>
                    <a:lnTo>
                      <a:pt x="150" y="56"/>
                    </a:lnTo>
                    <a:lnTo>
                      <a:pt x="228" y="84"/>
                    </a:lnTo>
                    <a:lnTo>
                      <a:pt x="306" y="104"/>
                    </a:lnTo>
                    <a:lnTo>
                      <a:pt x="374" y="120"/>
                    </a:lnTo>
                    <a:lnTo>
                      <a:pt x="478" y="138"/>
                    </a:lnTo>
                    <a:lnTo>
                      <a:pt x="482" y="154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9" name="Freeform 26"/>
              <p:cNvSpPr>
                <a:spLocks/>
              </p:cNvSpPr>
              <p:nvPr/>
            </p:nvSpPr>
            <p:spPr bwMode="auto">
              <a:xfrm>
                <a:off x="548" y="3006"/>
                <a:ext cx="276" cy="440"/>
              </a:xfrm>
              <a:custGeom>
                <a:avLst/>
                <a:gdLst>
                  <a:gd name="T0" fmla="*/ 276 w 276"/>
                  <a:gd name="T1" fmla="*/ 440 h 440"/>
                  <a:gd name="T2" fmla="*/ 212 w 276"/>
                  <a:gd name="T3" fmla="*/ 388 h 440"/>
                  <a:gd name="T4" fmla="*/ 144 w 276"/>
                  <a:gd name="T5" fmla="*/ 318 h 440"/>
                  <a:gd name="T6" fmla="*/ 112 w 276"/>
                  <a:gd name="T7" fmla="*/ 274 h 440"/>
                  <a:gd name="T8" fmla="*/ 96 w 276"/>
                  <a:gd name="T9" fmla="*/ 254 h 440"/>
                  <a:gd name="T10" fmla="*/ 0 w 276"/>
                  <a:gd name="T11" fmla="*/ 0 h 440"/>
                  <a:gd name="T12" fmla="*/ 72 w 276"/>
                  <a:gd name="T13" fmla="*/ 96 h 440"/>
                  <a:gd name="T14" fmla="*/ 114 w 276"/>
                  <a:gd name="T15" fmla="*/ 134 h 440"/>
                  <a:gd name="T16" fmla="*/ 156 w 276"/>
                  <a:gd name="T17" fmla="*/ 166 h 440"/>
                  <a:gd name="T18" fmla="*/ 194 w 276"/>
                  <a:gd name="T19" fmla="*/ 194 h 440"/>
                  <a:gd name="T20" fmla="*/ 252 w 276"/>
                  <a:gd name="T21" fmla="*/ 230 h 440"/>
                  <a:gd name="T22" fmla="*/ 274 w 276"/>
                  <a:gd name="T23" fmla="*/ 240 h 4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6"/>
                  <a:gd name="T37" fmla="*/ 0 h 440"/>
                  <a:gd name="T38" fmla="*/ 276 w 276"/>
                  <a:gd name="T39" fmla="*/ 440 h 4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  <p:grpSp>
          <p:nvGrpSpPr>
            <p:cNvPr id="20" name="Group 27"/>
            <p:cNvGrpSpPr>
              <a:grpSpLocks/>
            </p:cNvGrpSpPr>
            <p:nvPr/>
          </p:nvGrpSpPr>
          <p:grpSpPr bwMode="auto">
            <a:xfrm>
              <a:off x="3886951" y="4870609"/>
              <a:ext cx="1870949" cy="1211294"/>
              <a:chOff x="296" y="1708"/>
              <a:chExt cx="2888" cy="1756"/>
            </a:xfrm>
          </p:grpSpPr>
          <p:sp>
            <p:nvSpPr>
              <p:cNvPr id="21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422"/>
                  <a:gd name="T94" fmla="*/ 0 h 760"/>
                  <a:gd name="T95" fmla="*/ 1422 w 1422"/>
                  <a:gd name="T96" fmla="*/ 760 h 76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2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96"/>
                  <a:gd name="T70" fmla="*/ 0 h 1228"/>
                  <a:gd name="T71" fmla="*/ 696 w 696"/>
                  <a:gd name="T72" fmla="*/ 1228 h 122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grpSp>
            <p:nvGrpSpPr>
              <p:cNvPr id="23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28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406"/>
                    <a:gd name="T17" fmla="*/ 176 w 176"/>
                    <a:gd name="T18" fmla="*/ 406 h 4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29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384"/>
                    <a:gd name="T20" fmla="*/ 322 w 322"/>
                    <a:gd name="T21" fmla="*/ 384 h 38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  <p:sp>
            <p:nvSpPr>
              <p:cNvPr id="24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30"/>
                  <a:gd name="T82" fmla="*/ 0 h 1162"/>
                  <a:gd name="T83" fmla="*/ 730 w 730"/>
                  <a:gd name="T84" fmla="*/ 1162 h 116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  <p:grpSp>
            <p:nvGrpSpPr>
              <p:cNvPr id="25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26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8"/>
                    <a:gd name="T19" fmla="*/ 0 h 208"/>
                    <a:gd name="T20" fmla="*/ 58 w 58"/>
                    <a:gd name="T21" fmla="*/ 208 h 20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27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"/>
                    <a:gd name="T19" fmla="*/ 0 h 350"/>
                    <a:gd name="T20" fmla="*/ 56 w 56"/>
                    <a:gd name="T21" fmla="*/ 350 h 35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3870958" y="4819919"/>
              <a:ext cx="179537" cy="859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 sz="1600"/>
            </a:p>
          </p:txBody>
        </p:sp>
        <p:sp>
          <p:nvSpPr>
            <p:cNvPr id="31" name="Line 47"/>
            <p:cNvSpPr>
              <a:spLocks noChangeShapeType="1"/>
            </p:cNvSpPr>
            <p:nvPr/>
          </p:nvSpPr>
          <p:spPr bwMode="auto">
            <a:xfrm>
              <a:off x="3698652" y="5512689"/>
              <a:ext cx="193481" cy="1875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 sz="1600"/>
            </a:p>
          </p:txBody>
        </p:sp>
        <p:sp>
          <p:nvSpPr>
            <p:cNvPr id="41" name="Rectangle 1"/>
            <p:cNvSpPr>
              <a:spLocks noChangeArrowheads="1"/>
            </p:cNvSpPr>
            <p:nvPr/>
          </p:nvSpPr>
          <p:spPr bwMode="auto">
            <a:xfrm>
              <a:off x="3070127" y="4218801"/>
              <a:ext cx="2949817" cy="307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sz="1600" b="1" i="0" dirty="0">
                  <a:solidFill>
                    <a:srgbClr val="FF0000"/>
                  </a:solidFill>
                </a:rPr>
                <a:t>Full toroidal NCC array (2 x 12) </a:t>
              </a:r>
            </a:p>
          </p:txBody>
        </p:sp>
      </p:grpSp>
      <p:sp>
        <p:nvSpPr>
          <p:cNvPr id="44" name="Content Placeholder 1"/>
          <p:cNvSpPr txBox="1">
            <a:spLocks/>
          </p:cNvSpPr>
          <p:nvPr/>
        </p:nvSpPr>
        <p:spPr>
          <a:xfrm>
            <a:off x="3505200" y="4191000"/>
            <a:ext cx="4724400" cy="1581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ECH:  28GHz / 1MW </a:t>
            </a:r>
            <a:r>
              <a:rPr lang="en-US" sz="2000" dirty="0" err="1" smtClean="0"/>
              <a:t>gyrotron</a:t>
            </a:r>
            <a:r>
              <a:rPr lang="en-US" sz="2000" dirty="0" smtClean="0"/>
              <a:t> (Tsukuba)</a:t>
            </a:r>
          </a:p>
          <a:p>
            <a:pPr lvl="1" indent="-225425">
              <a:lnSpc>
                <a:spcPct val="90000"/>
              </a:lnSpc>
            </a:pPr>
            <a:r>
              <a:rPr lang="en-US" sz="1700" dirty="0" smtClean="0"/>
              <a:t>Heat CHI target w/ ECH for HHFW</a:t>
            </a:r>
          </a:p>
          <a:p>
            <a:pPr lvl="1" indent="-225425">
              <a:lnSpc>
                <a:spcPct val="90000"/>
              </a:lnSpc>
            </a:pPr>
            <a:r>
              <a:rPr lang="en-US" sz="1700" dirty="0" smtClean="0"/>
              <a:t>EC/EBW-only CD for start-up</a:t>
            </a:r>
          </a:p>
          <a:p>
            <a:pPr lvl="1" indent="-225425">
              <a:lnSpc>
                <a:spcPct val="90000"/>
              </a:lnSpc>
            </a:pPr>
            <a:r>
              <a:rPr lang="en-US" sz="1700" dirty="0" smtClean="0"/>
              <a:t>Longer-term: EBW CD for sustainment</a:t>
            </a:r>
          </a:p>
          <a:p>
            <a:pPr lvl="1" indent="-225425">
              <a:lnSpc>
                <a:spcPct val="90000"/>
              </a:lnSpc>
            </a:pPr>
            <a:r>
              <a:rPr lang="en-US" sz="1700" dirty="0" smtClean="0"/>
              <a:t>Central e-heating for high-Z expulsion?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1756519" y="2133600"/>
            <a:ext cx="2117548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entagon 49"/>
          <p:cNvSpPr/>
          <p:nvPr/>
        </p:nvSpPr>
        <p:spPr>
          <a:xfrm rot="8860412">
            <a:off x="3293972" y="3804900"/>
            <a:ext cx="329786" cy="289758"/>
          </a:xfrm>
          <a:prstGeom prst="homePlate">
            <a:avLst/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93475" y="3821668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OR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200400" y="5867400"/>
            <a:ext cx="5909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Completing conceptual designs for above this FY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NCC or ECH require sustained incremental funding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1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FY16-18 </a:t>
            </a:r>
            <a:r>
              <a:rPr lang="en-US" sz="3200" dirty="0"/>
              <a:t>planned research supports </a:t>
            </a:r>
            <a:br>
              <a:rPr lang="en-US" sz="3200" dirty="0"/>
            </a:br>
            <a:r>
              <a:rPr lang="en-US" sz="3200" dirty="0"/>
              <a:t>5 highest priority goals of NSTX-U 5 year plan:</a:t>
            </a:r>
          </a:p>
        </p:txBody>
      </p:sp>
      <p:sp>
        <p:nvSpPr>
          <p:cNvPr id="5" name="object 3"/>
          <p:cNvSpPr>
            <a:spLocks/>
          </p:cNvSpPr>
          <p:nvPr/>
        </p:nvSpPr>
        <p:spPr bwMode="auto">
          <a:xfrm>
            <a:off x="76200" y="1981200"/>
            <a:ext cx="8991600" cy="4419600"/>
          </a:xfrm>
          <a:custGeom>
            <a:avLst/>
            <a:gdLst>
              <a:gd name="T0" fmla="*/ 0 w 8991600"/>
              <a:gd name="T1" fmla="*/ 0 h 4419600"/>
              <a:gd name="T2" fmla="*/ 8991600 w 8991600"/>
              <a:gd name="T3" fmla="*/ 0 h 4419600"/>
              <a:gd name="T4" fmla="*/ 8991600 w 8991600"/>
              <a:gd name="T5" fmla="*/ 4419600 h 4419600"/>
              <a:gd name="T6" fmla="*/ 0 w 8991600"/>
              <a:gd name="T7" fmla="*/ 4419600 h 4419600"/>
              <a:gd name="T8" fmla="*/ 0 w 8991600"/>
              <a:gd name="T9" fmla="*/ 0 h 4419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4"/>
          <p:cNvSpPr>
            <a:spLocks/>
          </p:cNvSpPr>
          <p:nvPr/>
        </p:nvSpPr>
        <p:spPr bwMode="auto">
          <a:xfrm>
            <a:off x="76200" y="1981200"/>
            <a:ext cx="8991600" cy="4419600"/>
          </a:xfrm>
          <a:custGeom>
            <a:avLst/>
            <a:gdLst>
              <a:gd name="T0" fmla="*/ 0 w 8991600"/>
              <a:gd name="T1" fmla="*/ 0 h 4419600"/>
              <a:gd name="T2" fmla="*/ 8991600 w 8991600"/>
              <a:gd name="T3" fmla="*/ 0 h 4419600"/>
              <a:gd name="T4" fmla="*/ 8991600 w 8991600"/>
              <a:gd name="T5" fmla="*/ 4419600 h 4419600"/>
              <a:gd name="T6" fmla="*/ 0 w 8991600"/>
              <a:gd name="T7" fmla="*/ 4419600 h 4419600"/>
              <a:gd name="T8" fmla="*/ 0 w 8991600"/>
              <a:gd name="T9" fmla="*/ 0 h 4419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5"/>
          <p:cNvSpPr txBox="1">
            <a:spLocks noChangeArrowheads="1"/>
          </p:cNvSpPr>
          <p:nvPr/>
        </p:nvSpPr>
        <p:spPr bwMode="auto">
          <a:xfrm>
            <a:off x="76200" y="2057400"/>
            <a:ext cx="9004300" cy="42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30188" indent="-174625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4699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2800" i="0" dirty="0">
                <a:solidFill>
                  <a:schemeClr val="tx1"/>
                </a:solidFill>
              </a:rPr>
              <a:t>Explore unique ST parameter regimes to advance predictive  capability - for ITER and beyond</a:t>
            </a:r>
          </a:p>
          <a:p>
            <a:pPr lvl="1" eaLnBrk="1" hangingPunct="1">
              <a:spcBef>
                <a:spcPts val="488"/>
              </a:spcBef>
              <a:buFontTx/>
              <a:buAutoNum type="arabicPeriod"/>
            </a:pPr>
            <a:r>
              <a:rPr lang="en-US" altLang="en-US" sz="2000" i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Understand </a:t>
            </a:r>
            <a:r>
              <a:rPr lang="en-US" altLang="en-US" sz="2000" i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confinement and stability at high beta and low </a:t>
            </a:r>
            <a:r>
              <a:rPr lang="en-US" altLang="en-US" sz="2000" i="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collisionality</a:t>
            </a:r>
            <a:endParaRPr lang="en-US" altLang="en-US" sz="2000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spcBef>
                <a:spcPts val="488"/>
              </a:spcBef>
              <a:buFontTx/>
              <a:buAutoNum type="arabicPeriod"/>
            </a:pPr>
            <a:r>
              <a:rPr lang="en-US" altLang="en-US" sz="2000" i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i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Study </a:t>
            </a:r>
            <a:r>
              <a:rPr lang="en-US" altLang="en-US" sz="2000" i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energetic particle physics prototypical of burning plasmas</a:t>
            </a:r>
          </a:p>
          <a:p>
            <a:pPr lvl="1" eaLnBrk="1" hangingPunct="1">
              <a:spcBef>
                <a:spcPct val="0"/>
              </a:spcBef>
              <a:buClr>
                <a:srgbClr val="FF0000"/>
              </a:buClr>
              <a:buFont typeface="Arial" pitchFamily="34" charset="0"/>
              <a:buAutoNum type="arabicPeriod"/>
            </a:pPr>
            <a:endParaRPr lang="en-US" altLang="en-US" sz="1900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800" i="0" dirty="0">
                <a:solidFill>
                  <a:schemeClr val="tx1"/>
                </a:solidFill>
              </a:rPr>
              <a:t>Develop solutions for PMI challenge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i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2000" i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000" i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Dissipate </a:t>
            </a:r>
            <a:r>
              <a:rPr lang="en-US" altLang="en-US" sz="2000" i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high edge heat loads using expanded magnetic fields + </a:t>
            </a:r>
            <a:r>
              <a:rPr lang="en-US" altLang="en-US" sz="2000" i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radiation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i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000" i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Compare </a:t>
            </a:r>
            <a:r>
              <a:rPr lang="en-US" altLang="en-US" sz="2000" i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performance of solid vs. liquid metal plasma facing components</a:t>
            </a:r>
          </a:p>
          <a:p>
            <a:pPr eaLnBrk="1" hangingPunct="1">
              <a:spcBef>
                <a:spcPts val="38"/>
              </a:spcBef>
            </a:pPr>
            <a:endParaRPr lang="en-US" altLang="en-US" sz="1400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800" i="0" dirty="0">
                <a:solidFill>
                  <a:srgbClr val="000000"/>
                </a:solidFill>
              </a:rPr>
              <a:t>Advance ST as possible FNSF / Pilot Plant</a:t>
            </a:r>
          </a:p>
          <a:p>
            <a:pPr eaLnBrk="1" hangingPunct="1">
              <a:spcBef>
                <a:spcPts val="488"/>
              </a:spcBef>
              <a:buFontTx/>
              <a:buNone/>
            </a:pPr>
            <a:r>
              <a:rPr lang="en-US" altLang="en-US" sz="2000" i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5</a:t>
            </a:r>
            <a:r>
              <a:rPr lang="en-US" altLang="en-US" sz="2000" i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Form </a:t>
            </a:r>
            <a:r>
              <a:rPr lang="en-US" altLang="en-US" sz="2000" i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and sustain plasma current without transformer for steady-state 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290191"/>
            <a:ext cx="914400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8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R1#-#</a:t>
            </a:r>
            <a:endParaRPr lang="en-US" sz="18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1905000" y="1474857"/>
            <a:ext cx="457200" cy="4792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438400" y="1120914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latin typeface="+mn-lt"/>
              </a:rPr>
              <a:t>Purple boxes indicate Research milestone year and number in this presentation and FWP</a:t>
            </a:r>
            <a:endParaRPr lang="en-US" sz="20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47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38400" y="3657600"/>
            <a:ext cx="4267200" cy="284988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402 team members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FF0000"/>
                </a:solidFill>
              </a:rPr>
              <a:t>39 university faculty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FF0000"/>
                </a:solidFill>
              </a:rPr>
              <a:t>21 post-docs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rgbClr val="FF0000"/>
                </a:solidFill>
              </a:rPr>
              <a:t>20 grad-students</a:t>
            </a:r>
          </a:p>
          <a:p>
            <a:pPr marL="0" indent="0" algn="ctr">
              <a:buNone/>
            </a:pPr>
            <a:r>
              <a:rPr lang="en-US" dirty="0" smtClean="0"/>
              <a:t>356 data users </a:t>
            </a:r>
          </a:p>
          <a:p>
            <a:pPr marL="0" indent="0" algn="ctr">
              <a:buNone/>
            </a:pPr>
            <a:r>
              <a:rPr lang="en-US" dirty="0" smtClean="0"/>
              <a:t>55 institutions</a:t>
            </a:r>
          </a:p>
          <a:p>
            <a:pPr marL="0" indent="0" algn="ctr">
              <a:buNone/>
            </a:pPr>
            <a:r>
              <a:rPr lang="en-US" dirty="0" smtClean="0"/>
              <a:t>22 US Universities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spc="-5" dirty="0"/>
              <a:t>NSTX-U </a:t>
            </a:r>
            <a:r>
              <a:rPr lang="en-US" sz="3200" spc="-5" dirty="0" smtClean="0"/>
              <a:t>research benefits greatly from </a:t>
            </a:r>
            <a:br>
              <a:rPr lang="en-US" sz="3200" spc="-5" dirty="0" smtClean="0"/>
            </a:br>
            <a:r>
              <a:rPr lang="en-US" sz="3200" spc="-5" dirty="0" smtClean="0"/>
              <a:t>h</a:t>
            </a:r>
            <a:r>
              <a:rPr lang="en-US" sz="3200" dirty="0" smtClean="0"/>
              <a:t>ighly collaborative program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07846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Domestic (33)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077956" y="106680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International (22)</a:t>
            </a:r>
            <a:endParaRPr lang="en-US" b="1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1447800"/>
            <a:ext cx="178117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1699260" cy="505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094488" cy="199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40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NSTX highlight overview, NSTX-U run progress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NSTX-U mission, priorities, FY16-18 overview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FY16-18 research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ST-FNSF / Pilot Plant study highlights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5846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FY16-18 </a:t>
            </a:r>
            <a:r>
              <a:rPr lang="en-US" sz="3200" dirty="0"/>
              <a:t>planned research supports </a:t>
            </a:r>
            <a:br>
              <a:rPr lang="en-US" sz="3200" dirty="0"/>
            </a:br>
            <a:r>
              <a:rPr lang="en-US" sz="3200" dirty="0"/>
              <a:t>5 highest priority goals of NSTX-U 5 year plan:</a:t>
            </a:r>
          </a:p>
        </p:txBody>
      </p:sp>
      <p:sp>
        <p:nvSpPr>
          <p:cNvPr id="5" name="object 3"/>
          <p:cNvSpPr>
            <a:spLocks/>
          </p:cNvSpPr>
          <p:nvPr/>
        </p:nvSpPr>
        <p:spPr bwMode="auto">
          <a:xfrm>
            <a:off x="1600199" y="2057400"/>
            <a:ext cx="7391401" cy="4191000"/>
          </a:xfrm>
          <a:custGeom>
            <a:avLst/>
            <a:gdLst>
              <a:gd name="T0" fmla="*/ 0 w 8991600"/>
              <a:gd name="T1" fmla="*/ 0 h 4419600"/>
              <a:gd name="T2" fmla="*/ 8991600 w 8991600"/>
              <a:gd name="T3" fmla="*/ 0 h 4419600"/>
              <a:gd name="T4" fmla="*/ 8991600 w 8991600"/>
              <a:gd name="T5" fmla="*/ 4419600 h 4419600"/>
              <a:gd name="T6" fmla="*/ 0 w 8991600"/>
              <a:gd name="T7" fmla="*/ 4419600 h 4419600"/>
              <a:gd name="T8" fmla="*/ 0 w 8991600"/>
              <a:gd name="T9" fmla="*/ 0 h 4419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4"/>
          <p:cNvSpPr>
            <a:spLocks/>
          </p:cNvSpPr>
          <p:nvPr/>
        </p:nvSpPr>
        <p:spPr bwMode="auto">
          <a:xfrm>
            <a:off x="1600199" y="2057400"/>
            <a:ext cx="7391401" cy="4191000"/>
          </a:xfrm>
          <a:custGeom>
            <a:avLst/>
            <a:gdLst>
              <a:gd name="T0" fmla="*/ 0 w 8991600"/>
              <a:gd name="T1" fmla="*/ 0 h 4419600"/>
              <a:gd name="T2" fmla="*/ 8991600 w 8991600"/>
              <a:gd name="T3" fmla="*/ 0 h 4419600"/>
              <a:gd name="T4" fmla="*/ 8991600 w 8991600"/>
              <a:gd name="T5" fmla="*/ 4419600 h 4419600"/>
              <a:gd name="T6" fmla="*/ 0 w 8991600"/>
              <a:gd name="T7" fmla="*/ 4419600 h 4419600"/>
              <a:gd name="T8" fmla="*/ 0 w 8991600"/>
              <a:gd name="T9" fmla="*/ 0 h 4419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5"/>
          <p:cNvSpPr txBox="1">
            <a:spLocks noChangeArrowheads="1"/>
          </p:cNvSpPr>
          <p:nvPr/>
        </p:nvSpPr>
        <p:spPr bwMode="auto">
          <a:xfrm>
            <a:off x="1600200" y="2115133"/>
            <a:ext cx="7391400" cy="413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30188" indent="-174625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4699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2800" i="0" dirty="0">
                <a:solidFill>
                  <a:schemeClr val="tx1"/>
                </a:solidFill>
                <a:latin typeface="Arial Narrow" panose="020B0606020202030204" pitchFamily="34" charset="0"/>
              </a:rPr>
              <a:t>Explore unique ST parameter regimes to advance predictive  capability - for ITER and beyond</a:t>
            </a:r>
          </a:p>
          <a:p>
            <a:pPr lvl="1" eaLnBrk="1" hangingPunct="1">
              <a:spcBef>
                <a:spcPts val="488"/>
              </a:spcBef>
              <a:buFontTx/>
              <a:buAutoNum type="arabicPeriod"/>
            </a:pPr>
            <a:r>
              <a:rPr lang="en-US" altLang="en-US" sz="2000" i="0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 Understand </a:t>
            </a:r>
            <a:r>
              <a:rPr lang="en-US" altLang="en-US" sz="2000" i="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confinement and stability at high beta and low </a:t>
            </a:r>
            <a:r>
              <a:rPr lang="en-US" altLang="en-US" sz="2000" i="0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collisionality</a:t>
            </a:r>
            <a:endParaRPr lang="en-US" altLang="en-US" sz="2000" i="0" dirty="0" smtClean="0">
              <a:solidFill>
                <a:srgbClr val="C0000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lvl="1" eaLnBrk="1" hangingPunct="1">
              <a:spcBef>
                <a:spcPts val="488"/>
              </a:spcBef>
              <a:buFontTx/>
              <a:buAutoNum type="arabicPeriod"/>
            </a:pPr>
            <a:r>
              <a:rPr lang="en-US" altLang="en-US" sz="2000" i="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altLang="en-US" sz="2000" i="0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Study </a:t>
            </a:r>
            <a:r>
              <a:rPr lang="en-US" altLang="en-US" sz="2000" i="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energetic particle physics prototypical of burning plasmas</a:t>
            </a:r>
          </a:p>
          <a:p>
            <a:pPr lvl="1" eaLnBrk="1" hangingPunct="1">
              <a:spcBef>
                <a:spcPct val="0"/>
              </a:spcBef>
              <a:buClr>
                <a:srgbClr val="FF0000"/>
              </a:buClr>
              <a:buFont typeface="Arial" pitchFamily="34" charset="0"/>
              <a:buAutoNum type="arabicPeriod"/>
            </a:pPr>
            <a:endParaRPr lang="en-US" altLang="en-US" sz="2000" i="0" dirty="0">
              <a:solidFill>
                <a:srgbClr val="00000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800" i="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Develop solutions for PMI challenge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i="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 </a:t>
            </a:r>
            <a:r>
              <a:rPr lang="en-US" altLang="en-US" sz="2000" i="0" dirty="0" smtClean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	3. Dissipate </a:t>
            </a:r>
            <a:r>
              <a:rPr lang="en-US" altLang="en-US" sz="2000" i="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high edge heat loads using expanded magnetic fields + </a:t>
            </a:r>
            <a:r>
              <a:rPr lang="en-US" altLang="en-US" sz="2000" i="0" dirty="0" smtClean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radiation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i="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	</a:t>
            </a:r>
            <a:r>
              <a:rPr lang="en-US" altLang="en-US" sz="2000" i="0" dirty="0" smtClean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4. Compare </a:t>
            </a:r>
            <a:r>
              <a:rPr lang="en-US" altLang="en-US" sz="2000" i="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performance of solid vs. liquid metal plasma facing components</a:t>
            </a:r>
          </a:p>
          <a:p>
            <a:pPr eaLnBrk="1" hangingPunct="1">
              <a:spcBef>
                <a:spcPts val="38"/>
              </a:spcBef>
            </a:pPr>
            <a:endParaRPr lang="en-US" altLang="en-US" sz="1400" i="0" dirty="0">
              <a:solidFill>
                <a:schemeClr val="bg1">
                  <a:lumMod val="85000"/>
                </a:schemeClr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800" i="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Advance ST as possible FNSF / Pilot Plant</a:t>
            </a:r>
          </a:p>
          <a:p>
            <a:pPr eaLnBrk="1" hangingPunct="1">
              <a:spcBef>
                <a:spcPts val="488"/>
              </a:spcBef>
              <a:buFontTx/>
              <a:buNone/>
            </a:pPr>
            <a:r>
              <a:rPr lang="en-US" altLang="en-US" sz="2000" i="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 </a:t>
            </a:r>
            <a:r>
              <a:rPr lang="en-US" altLang="en-US" sz="2000" i="0" dirty="0" smtClean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	5. Form </a:t>
            </a:r>
            <a:r>
              <a:rPr lang="en-US" altLang="en-US" sz="2000" i="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and sustain plasma current without transformer for steady-state ST</a:t>
            </a:r>
          </a:p>
        </p:txBody>
      </p:sp>
      <p:sp>
        <p:nvSpPr>
          <p:cNvPr id="11" name="Pentagon 10"/>
          <p:cNvSpPr/>
          <p:nvPr/>
        </p:nvSpPr>
        <p:spPr bwMode="auto">
          <a:xfrm>
            <a:off x="76201" y="2065162"/>
            <a:ext cx="1447799" cy="1744838"/>
          </a:xfrm>
          <a:prstGeom prst="homePlate">
            <a:avLst>
              <a:gd name="adj" fmla="val 8835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b="1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Science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Macroscopic Stability</a:t>
            </a: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1400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Turbulence</a:t>
            </a: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1400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Particles</a:t>
            </a:r>
            <a:endParaRPr kumimoji="0" lang="en-US" sz="105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3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11426"/>
          <a:stretch/>
        </p:blipFill>
        <p:spPr>
          <a:xfrm>
            <a:off x="228600" y="4207914"/>
            <a:ext cx="6717647" cy="22690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97490" y="4114800"/>
            <a:ext cx="655110" cy="16149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NSTX: Linear and non-linear gyrokinetic simulations have shown the role of </a:t>
            </a:r>
            <a:r>
              <a:rPr lang="en-US" sz="2800" dirty="0" smtClean="0">
                <a:sym typeface="Symbol"/>
              </a:rPr>
              <a:t></a:t>
            </a:r>
            <a:r>
              <a:rPr lang="en-US" sz="2800" dirty="0" smtClean="0"/>
              <a:t>n</a:t>
            </a:r>
            <a:r>
              <a:rPr lang="en-US" sz="2800" baseline="-25000" dirty="0" smtClean="0"/>
              <a:t>e</a:t>
            </a:r>
            <a:r>
              <a:rPr lang="en-US" sz="2800" dirty="0" smtClean="0"/>
              <a:t> in stabilizing ETG modes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1047690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Decrease in ETG turbulence amplitude with increasing </a:t>
            </a:r>
            <a:r>
              <a:rPr lang="en-US" sz="2000" dirty="0" smtClean="0">
                <a:solidFill>
                  <a:srgbClr val="800000"/>
                </a:solidFill>
                <a:sym typeface="Symbol"/>
              </a:rPr>
              <a:t></a:t>
            </a:r>
            <a:r>
              <a:rPr lang="en-US" sz="2000" dirty="0" smtClean="0">
                <a:solidFill>
                  <a:srgbClr val="800000"/>
                </a:solidFill>
              </a:rPr>
              <a:t>n</a:t>
            </a:r>
            <a:r>
              <a:rPr lang="en-US" sz="2000" baseline="-25000" dirty="0" smtClean="0">
                <a:solidFill>
                  <a:srgbClr val="800000"/>
                </a:solidFill>
              </a:rPr>
              <a:t>e</a:t>
            </a:r>
            <a:endParaRPr lang="en-US" sz="2000" dirty="0" smtClean="0">
              <a:solidFill>
                <a:srgbClr val="8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24145" y="1403346"/>
            <a:ext cx="7767455" cy="2025654"/>
            <a:chOff x="386000" y="1752600"/>
            <a:chExt cx="8072199" cy="21051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000" y="1752600"/>
              <a:ext cx="3747850" cy="202586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526" y="1828800"/>
              <a:ext cx="3834673" cy="20289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06984" y="2971800"/>
              <a:ext cx="2121750" cy="383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rad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e</a:t>
              </a:r>
              <a:r>
                <a:rPr lang="en-US" dirty="0" smtClean="0"/>
                <a:t> ~ constant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1784768"/>
              <a:ext cx="55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ETG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1676400" y="2133600"/>
              <a:ext cx="1524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5025" y="1353150"/>
            <a:ext cx="1184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solidFill>
                  <a:srgbClr val="376092"/>
                </a:solidFill>
              </a:rPr>
              <a:t>μ</a:t>
            </a:r>
            <a:r>
              <a:rPr lang="en-US" dirty="0" smtClean="0">
                <a:solidFill>
                  <a:srgbClr val="376092"/>
                </a:solidFill>
              </a:rPr>
              <a:t>wave </a:t>
            </a:r>
          </a:p>
          <a:p>
            <a:pPr algn="ctr"/>
            <a:r>
              <a:rPr lang="en-US" dirty="0" smtClean="0">
                <a:solidFill>
                  <a:srgbClr val="376092"/>
                </a:solidFill>
              </a:rPr>
              <a:t>scattering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352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Measured </a:t>
            </a:r>
            <a:r>
              <a:rPr lang="en-US" sz="2000" dirty="0" smtClean="0">
                <a:solidFill>
                  <a:srgbClr val="800000"/>
                </a:solidFill>
                <a:sym typeface="Symbol"/>
              </a:rPr>
              <a:t></a:t>
            </a:r>
            <a:r>
              <a:rPr lang="en-US" sz="2000" dirty="0" smtClean="0">
                <a:solidFill>
                  <a:srgbClr val="800000"/>
                </a:solidFill>
              </a:rPr>
              <a:t>n/n, linear growth rates, non-linear </a:t>
            </a:r>
            <a:r>
              <a:rPr lang="en-US" sz="2000" dirty="0" err="1" smtClean="0">
                <a:solidFill>
                  <a:srgbClr val="800000"/>
                </a:solidFill>
              </a:rPr>
              <a:t>Q</a:t>
            </a:r>
            <a:r>
              <a:rPr lang="en-US" sz="2000" baseline="-25000" dirty="0" err="1" smtClean="0">
                <a:solidFill>
                  <a:srgbClr val="800000"/>
                </a:solidFill>
              </a:rPr>
              <a:t>e</a:t>
            </a:r>
            <a:r>
              <a:rPr lang="en-US" sz="2000" dirty="0" smtClean="0">
                <a:solidFill>
                  <a:srgbClr val="800000"/>
                </a:solidFill>
              </a:rPr>
              <a:t> all reduced by higher </a:t>
            </a:r>
            <a:r>
              <a:rPr lang="en-US" sz="2000" dirty="0" smtClean="0">
                <a:solidFill>
                  <a:srgbClr val="800000"/>
                </a:solidFill>
                <a:sym typeface="Symbol"/>
              </a:rPr>
              <a:t></a:t>
            </a:r>
            <a:r>
              <a:rPr lang="en-US" sz="2000" dirty="0" smtClean="0">
                <a:solidFill>
                  <a:srgbClr val="800000"/>
                </a:solidFill>
              </a:rPr>
              <a:t>n</a:t>
            </a:r>
            <a:r>
              <a:rPr lang="en-US" sz="2000" baseline="-25000" dirty="0" smtClean="0">
                <a:solidFill>
                  <a:srgbClr val="800000"/>
                </a:solidFill>
              </a:rPr>
              <a:t>e</a:t>
            </a:r>
            <a:endParaRPr lang="en-US" sz="2000" dirty="0" smtClean="0"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6800" y="389786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ym typeface="Symbol"/>
              </a:rPr>
              <a:t></a:t>
            </a:r>
            <a:r>
              <a:rPr lang="en-US" dirty="0" smtClean="0"/>
              <a:t>n/n)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088971" y="3886200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</a:t>
            </a:r>
            <a:r>
              <a:rPr lang="en-US" baseline="-25000" dirty="0" err="1" smtClean="0"/>
              <a:t>lin</a:t>
            </a:r>
            <a:r>
              <a:rPr lang="en-US" baseline="-25000" dirty="0" smtClean="0"/>
              <a:t> </a:t>
            </a:r>
            <a:r>
              <a:rPr lang="en-US" dirty="0" smtClean="0"/>
              <a:t>/ (</a:t>
            </a:r>
            <a:r>
              <a:rPr lang="en-US" dirty="0" err="1" smtClean="0"/>
              <a:t>c</a:t>
            </a:r>
            <a:r>
              <a:rPr lang="en-US" baseline="-25000" dirty="0" err="1" smtClean="0"/>
              <a:t>s</a:t>
            </a:r>
            <a:r>
              <a:rPr lang="en-US" dirty="0" smtClean="0"/>
              <a:t>/a)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57200" y="616233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θ</a:t>
            </a:r>
            <a:r>
              <a:rPr lang="en-US" dirty="0" smtClean="0"/>
              <a:t>/</a:t>
            </a:r>
            <a:r>
              <a:rPr lang="en-US" dirty="0" err="1" smtClean="0"/>
              <a:t>ρ</a:t>
            </a:r>
            <a:r>
              <a:rPr lang="en-US" baseline="-25000" dirty="0" err="1" smtClean="0"/>
              <a:t>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26725" y="616233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θ</a:t>
            </a:r>
            <a:r>
              <a:rPr lang="en-US" dirty="0" smtClean="0"/>
              <a:t>/</a:t>
            </a:r>
            <a:r>
              <a:rPr lang="en-US" dirty="0" err="1" smtClean="0"/>
              <a:t>ρ</a:t>
            </a:r>
            <a:r>
              <a:rPr lang="en-US" baseline="-25000" dirty="0" err="1" smtClean="0"/>
              <a:t>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43200" y="541020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ow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</a:t>
            </a:r>
            <a:r>
              <a:rPr lang="en-US" dirty="0" smtClean="0">
                <a:solidFill>
                  <a:srgbClr val="0000FF"/>
                </a:solidFill>
              </a:rPr>
              <a:t>n</a:t>
            </a:r>
            <a:r>
              <a:rPr lang="en-US" baseline="-25000" dirty="0" smtClean="0">
                <a:solidFill>
                  <a:srgbClr val="0000FF"/>
                </a:solidFill>
              </a:rPr>
              <a:t>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43200" y="5694136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00"/>
                </a:solidFill>
              </a:rPr>
              <a:t>H</a:t>
            </a:r>
            <a:r>
              <a:rPr lang="en-US" dirty="0" smtClean="0">
                <a:solidFill>
                  <a:srgbClr val="009900"/>
                </a:solidFill>
              </a:rPr>
              <a:t>igh </a:t>
            </a:r>
            <a:r>
              <a:rPr lang="en-US" dirty="0" smtClean="0">
                <a:solidFill>
                  <a:srgbClr val="009900"/>
                </a:solidFill>
                <a:sym typeface="Symbol"/>
              </a:rPr>
              <a:t></a:t>
            </a:r>
            <a:r>
              <a:rPr lang="en-US" dirty="0" smtClean="0">
                <a:solidFill>
                  <a:srgbClr val="009900"/>
                </a:solidFill>
              </a:rPr>
              <a:t>n</a:t>
            </a:r>
            <a:r>
              <a:rPr lang="en-US" baseline="-25000" dirty="0" smtClean="0">
                <a:solidFill>
                  <a:srgbClr val="009900"/>
                </a:solidFill>
              </a:rPr>
              <a:t>e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20000" y="5709525"/>
            <a:ext cx="1399742" cy="707886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Ruiz-Ruiz et al.</a:t>
            </a:r>
          </a:p>
          <a:p>
            <a:pPr algn="ctr"/>
            <a:r>
              <a:rPr lang="en-US" sz="1200" dirty="0" smtClean="0"/>
              <a:t>MIT grad student</a:t>
            </a:r>
          </a:p>
          <a:p>
            <a:pPr algn="ctr"/>
            <a:r>
              <a:rPr lang="en-US" sz="1400" dirty="0" err="1" smtClean="0"/>
              <a:t>PoP</a:t>
            </a:r>
            <a:r>
              <a:rPr lang="en-US" sz="1400" dirty="0" smtClean="0"/>
              <a:t> (2015)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962400" y="4267200"/>
            <a:ext cx="512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99"/>
                </a:solidFill>
              </a:rPr>
              <a:t>GS2</a:t>
            </a:r>
            <a:endParaRPr lang="en-US" sz="1600" dirty="0">
              <a:solidFill>
                <a:srgbClr val="3366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89043" y="1550313"/>
            <a:ext cx="9364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Scattering</a:t>
            </a:r>
          </a:p>
          <a:p>
            <a:r>
              <a:rPr lang="en-US" sz="1200" b="1" dirty="0" smtClean="0"/>
              <a:t>region</a:t>
            </a:r>
            <a:endParaRPr lang="en-US" sz="12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7391400" y="42672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~1MW of e-heat transport from non-ETG?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4877021"/>
            <a:ext cx="236787" cy="521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41" y="4074085"/>
            <a:ext cx="2382636" cy="229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5654109" y="4218801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0033CC"/>
                </a:solidFill>
              </a:rPr>
              <a:t>Expt</a:t>
            </a:r>
            <a:endParaRPr lang="en-US" sz="1200" b="1" dirty="0">
              <a:solidFill>
                <a:srgbClr val="0033CC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720735" y="4467397"/>
            <a:ext cx="445976" cy="0"/>
          </a:xfrm>
          <a:prstGeom prst="line">
            <a:avLst/>
          </a:prstGeom>
          <a:ln w="19050">
            <a:solidFill>
              <a:srgbClr val="00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433488" y="3752910"/>
            <a:ext cx="1201039" cy="389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</a:t>
            </a:r>
            <a:r>
              <a:rPr lang="en-US" baseline="-25000" dirty="0" err="1" smtClean="0"/>
              <a:t>e</a:t>
            </a:r>
            <a:r>
              <a:rPr lang="en-US" dirty="0" smtClean="0"/>
              <a:t> [MW]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339909" y="480060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9900"/>
                </a:solidFill>
              </a:rPr>
              <a:t>Expt</a:t>
            </a:r>
            <a:endParaRPr lang="en-US" sz="1200" b="1" dirty="0">
              <a:solidFill>
                <a:srgbClr val="0099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6416771" y="5066692"/>
            <a:ext cx="445976" cy="0"/>
          </a:xfrm>
          <a:prstGeom prst="line">
            <a:avLst/>
          </a:prstGeom>
          <a:ln w="19050">
            <a:solidFill>
              <a:srgbClr val="00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324600" y="5257800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36699"/>
                </a:solidFill>
              </a:rPr>
              <a:t>GYRO</a:t>
            </a:r>
            <a:endParaRPr lang="en-US" sz="1600" b="1" dirty="0">
              <a:solidFill>
                <a:srgbClr val="336699"/>
              </a:solidFill>
            </a:endParaRPr>
          </a:p>
        </p:txBody>
      </p:sp>
      <p:cxnSp>
        <p:nvCxnSpPr>
          <p:cNvPr id="53" name="Straight Arrow Connector 52"/>
          <p:cNvCxnSpPr>
            <a:stCxn id="54" idx="1"/>
            <a:endCxn id="50" idx="3"/>
          </p:cNvCxnSpPr>
          <p:nvPr/>
        </p:nvCxnSpPr>
        <p:spPr>
          <a:xfrm flipH="1">
            <a:off x="6858000" y="4682699"/>
            <a:ext cx="533400" cy="25640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391400" y="4682698"/>
            <a:ext cx="228600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0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NSTX: Global non-linear GTS gyrokinetic simulations have identified multiple low-k turbulence transport mechanisms</a:t>
            </a:r>
            <a:endParaRPr lang="en-US" sz="2800" dirty="0"/>
          </a:p>
        </p:txBody>
      </p:sp>
      <p:sp>
        <p:nvSpPr>
          <p:cNvPr id="4" name="Content Placeholder 19"/>
          <p:cNvSpPr txBox="1">
            <a:spLocks/>
          </p:cNvSpPr>
          <p:nvPr/>
        </p:nvSpPr>
        <p:spPr>
          <a:xfrm>
            <a:off x="5029200" y="1143000"/>
            <a:ext cx="3895178" cy="2017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Recent GTS simulations have shown possible role of DTEM in contributing to observed favorable collisionality scaling (</a:t>
            </a:r>
            <a:r>
              <a:rPr lang="en-US" sz="2000" dirty="0" err="1" smtClean="0"/>
              <a:t>Bτ</a:t>
            </a:r>
            <a:r>
              <a:rPr lang="en-US" sz="2000" baseline="-25000" dirty="0" err="1" smtClean="0"/>
              <a:t>th</a:t>
            </a:r>
            <a:r>
              <a:rPr lang="en-US" sz="2000" dirty="0" err="1" smtClean="0"/>
              <a:t>~ν</a:t>
            </a:r>
            <a:r>
              <a:rPr lang="en-US" sz="2000" baseline="-25000" dirty="0" smtClean="0"/>
              <a:t>*e</a:t>
            </a:r>
            <a:r>
              <a:rPr lang="en-US" sz="2000" baseline="30000" dirty="0" smtClean="0"/>
              <a:t>-0.8</a:t>
            </a:r>
            <a:r>
              <a:rPr lang="en-US" sz="2000" dirty="0" smtClean="0"/>
              <a:t>)</a:t>
            </a:r>
          </a:p>
          <a:p>
            <a:pPr lvl="1"/>
            <a:r>
              <a:rPr lang="en-US" dirty="0" smtClean="0"/>
              <a:t>In addition to microtearing</a:t>
            </a:r>
          </a:p>
          <a:p>
            <a:pPr lvl="1"/>
            <a:r>
              <a:rPr lang="en-US" dirty="0" smtClean="0"/>
              <a:t>Synergy with DIII-D 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0" y="5867400"/>
            <a:ext cx="3359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W. Wang et al., NF Letters, </a:t>
            </a:r>
            <a:r>
              <a:rPr lang="en-US" sz="1600" dirty="0" err="1" smtClean="0"/>
              <a:t>PoP</a:t>
            </a:r>
            <a:r>
              <a:rPr lang="en-US" sz="1600" dirty="0" smtClean="0"/>
              <a:t> (2015)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200400"/>
            <a:ext cx="3479014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4960953" y="4279356"/>
            <a:ext cx="1859791" cy="32942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Energy Flux MW/m</a:t>
            </a:r>
            <a:r>
              <a:rPr lang="en-US" sz="1400" baseline="30000" dirty="0" smtClean="0"/>
              <a:t>2</a:t>
            </a:r>
            <a:endParaRPr lang="en-US" sz="1400" dirty="0"/>
          </a:p>
        </p:txBody>
      </p:sp>
      <p:sp>
        <p:nvSpPr>
          <p:cNvPr id="8" name="Content Placeholder 19"/>
          <p:cNvSpPr txBox="1">
            <a:spLocks/>
          </p:cNvSpPr>
          <p:nvPr/>
        </p:nvSpPr>
        <p:spPr>
          <a:xfrm>
            <a:off x="304800" y="1143000"/>
            <a:ext cx="4267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Strong flow shear can destabilize Kelvin-Helmholtz instability</a:t>
            </a:r>
          </a:p>
          <a:p>
            <a:pPr marL="396875" lvl="1" indent="-227013"/>
            <a:r>
              <a:rPr lang="en-US" dirty="0" smtClean="0"/>
              <a:t>Non-linear global GTS simulations</a:t>
            </a:r>
          </a:p>
          <a:p>
            <a:pPr marL="396875" lvl="1" indent="-227013">
              <a:spcBef>
                <a:spcPts val="0"/>
              </a:spcBef>
            </a:pPr>
            <a:r>
              <a:rPr lang="en-US" sz="1800" dirty="0" err="1"/>
              <a:t>K-</a:t>
            </a:r>
            <a:r>
              <a:rPr lang="en-US" sz="1800" dirty="0" err="1" smtClean="0"/>
              <a:t>H+ITG+Neo</a:t>
            </a:r>
            <a:r>
              <a:rPr lang="en-US" sz="1800" dirty="0" smtClean="0"/>
              <a:t> </a:t>
            </a:r>
            <a:r>
              <a:rPr lang="en-US" sz="1800" dirty="0"/>
              <a:t>ion transport </a:t>
            </a:r>
            <a:r>
              <a:rPr lang="en-US" sz="1800" dirty="0" smtClean="0"/>
              <a:t>within factor of 2 of </a:t>
            </a:r>
            <a:r>
              <a:rPr lang="en-US" sz="1800" dirty="0" err="1"/>
              <a:t>expt’l</a:t>
            </a:r>
            <a:r>
              <a:rPr lang="en-US" sz="1800" dirty="0"/>
              <a:t> </a:t>
            </a:r>
            <a:r>
              <a:rPr lang="en-US" sz="1800" dirty="0" smtClean="0"/>
              <a:t>level</a:t>
            </a:r>
          </a:p>
          <a:p>
            <a:pPr marL="396875" lvl="1" indent="-227013">
              <a:spcBef>
                <a:spcPts val="0"/>
              </a:spcBef>
            </a:pPr>
            <a:r>
              <a:rPr lang="en-US" sz="1800" dirty="0" smtClean="0"/>
              <a:t>Cannot account for electron transport</a:t>
            </a: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79311" y="3104494"/>
            <a:ext cx="2528094" cy="2418310"/>
            <a:chOff x="79311" y="3104494"/>
            <a:chExt cx="2359089" cy="2305706"/>
          </a:xfrm>
        </p:grpSpPr>
        <p:sp>
          <p:nvSpPr>
            <p:cNvPr id="13" name="TextBox 12"/>
            <p:cNvSpPr txBox="1"/>
            <p:nvPr/>
          </p:nvSpPr>
          <p:spPr>
            <a:xfrm>
              <a:off x="1220941" y="3104494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/>
                <a:t>Ions</a:t>
              </a:r>
              <a:endParaRPr lang="en-US" sz="1600" i="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11" y="3350150"/>
              <a:ext cx="2359089" cy="206005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753061" y="3104494"/>
            <a:ext cx="2580939" cy="2418310"/>
            <a:chOff x="2524461" y="3087796"/>
            <a:chExt cx="2430081" cy="2277574"/>
          </a:xfrm>
        </p:grpSpPr>
        <p:sp>
          <p:nvSpPr>
            <p:cNvPr id="14" name="TextBox 13"/>
            <p:cNvSpPr txBox="1"/>
            <p:nvPr/>
          </p:nvSpPr>
          <p:spPr>
            <a:xfrm>
              <a:off x="3451180" y="3087796"/>
              <a:ext cx="11208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/>
                <a:t>Electrons</a:t>
              </a:r>
              <a:endParaRPr lang="en-US" sz="1600" i="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4461" y="3307970"/>
              <a:ext cx="2430081" cy="205740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71" y="3200627"/>
            <a:ext cx="3480529" cy="274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b="10883"/>
          <a:stretch/>
        </p:blipFill>
        <p:spPr bwMode="auto">
          <a:xfrm>
            <a:off x="6167011" y="1444596"/>
            <a:ext cx="2900789" cy="318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NSTX-U will study low- and high-Z impurity transport</a:t>
            </a:r>
            <a:br>
              <a:rPr lang="en-US" sz="2800" dirty="0" smtClean="0"/>
            </a:br>
            <a:r>
              <a:rPr lang="en-US" sz="2800" dirty="0" smtClean="0"/>
              <a:t>to assess potentially strong rotation effects</a:t>
            </a:r>
            <a:endParaRPr lang="en-US" sz="2800" dirty="0"/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52400" y="1305825"/>
            <a:ext cx="5714999" cy="28089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5000"/>
              </a:lnSpc>
            </a:pPr>
            <a:r>
              <a:rPr lang="en-US" sz="2800" dirty="0" smtClean="0"/>
              <a:t>Will investigate if high-Z transport follows neoclassical including centrifugal effects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Use 2</a:t>
            </a:r>
            <a:r>
              <a:rPr lang="en-US" baseline="30000" dirty="0" smtClean="0"/>
              <a:t>nd</a:t>
            </a:r>
            <a:r>
              <a:rPr lang="en-US" dirty="0" smtClean="0"/>
              <a:t> NBI + NTV to vary rotation</a:t>
            </a:r>
          </a:p>
          <a:p>
            <a:endParaRPr lang="en-US" sz="1400" dirty="0" smtClean="0"/>
          </a:p>
          <a:p>
            <a:pPr>
              <a:lnSpc>
                <a:spcPct val="105000"/>
              </a:lnSpc>
            </a:pPr>
            <a:r>
              <a:rPr lang="en-US" sz="2800" dirty="0" smtClean="0"/>
              <a:t>Investigate particle transport using edge neutral measurement (D</a:t>
            </a:r>
            <a:r>
              <a:rPr lang="en-US" sz="2800" baseline="-250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 from MSE, BES; D</a:t>
            </a:r>
            <a:r>
              <a:rPr lang="en-US" sz="2800" baseline="-25000" dirty="0" smtClean="0">
                <a:latin typeface="Symbol" panose="05050102010706020507" pitchFamily="18" charset="2"/>
              </a:rPr>
              <a:t>b</a:t>
            </a:r>
            <a:r>
              <a:rPr lang="en-US" sz="2800" dirty="0" smtClean="0"/>
              <a:t> camera) + DEGAS2 calculations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A</a:t>
            </a:r>
            <a:r>
              <a:rPr lang="en-US" dirty="0" smtClean="0"/>
              <a:t>ssess </a:t>
            </a:r>
            <a:r>
              <a:rPr lang="en-US" dirty="0" err="1" smtClean="0"/>
              <a:t>perturbative</a:t>
            </a:r>
            <a:r>
              <a:rPr lang="en-US" dirty="0" smtClean="0"/>
              <a:t> capability using TS, ME-SXR</a:t>
            </a:r>
          </a:p>
          <a:p>
            <a:pPr lvl="1">
              <a:lnSpc>
                <a:spcPct val="105000"/>
              </a:lnSpc>
            </a:pPr>
            <a:r>
              <a:rPr lang="en-US" dirty="0" smtClean="0"/>
              <a:t>Perturbative particle transport measurements led on MAST in 2013 (Ren)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963067" y="1044144"/>
            <a:ext cx="3028534" cy="4099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28800" y="4191000"/>
            <a:ext cx="2438400" cy="264688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18288" rtlCol="0">
            <a:spAutoFit/>
          </a:bodyPr>
          <a:lstStyle/>
          <a:p>
            <a:r>
              <a:rPr lang="en-US" sz="1600" b="0" i="0" dirty="0" smtClean="0">
                <a:cs typeface="Calibri" pitchFamily="34" charset="0"/>
              </a:rPr>
              <a:t>Collaboration </a:t>
            </a:r>
            <a:r>
              <a:rPr lang="en-US" sz="1600" b="0" i="0" dirty="0">
                <a:cs typeface="Calibri" pitchFamily="34" charset="0"/>
              </a:rPr>
              <a:t>with </a:t>
            </a:r>
            <a:r>
              <a:rPr lang="en-US" sz="1600" b="0" i="0" dirty="0" smtClean="0">
                <a:cs typeface="Calibri" pitchFamily="34" charset="0"/>
              </a:rPr>
              <a:t>CCFE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641731" y="1752600"/>
            <a:ext cx="460131" cy="36157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152401" y="4876800"/>
            <a:ext cx="8839200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b="0" i="0" kern="0" dirty="0" smtClean="0">
                <a:solidFill>
                  <a:srgbClr val="000000"/>
                </a:solidFill>
              </a:rPr>
              <a:t>Impurity transport studies:  gas-puff (Ne, </a:t>
            </a:r>
            <a:r>
              <a:rPr lang="en-US" sz="2200" b="0" i="0" kern="0" dirty="0" err="1" smtClean="0">
                <a:solidFill>
                  <a:srgbClr val="000000"/>
                </a:solidFill>
              </a:rPr>
              <a:t>Ar</a:t>
            </a:r>
            <a:r>
              <a:rPr lang="en-US" sz="2200" b="0" i="0" kern="0" dirty="0" smtClean="0">
                <a:solidFill>
                  <a:srgbClr val="000000"/>
                </a:solidFill>
              </a:rPr>
              <a:t>), laser blow off (Ca, Mo, W – FY16, LLNL/JHU) and several diagnostic enhancements:</a:t>
            </a:r>
            <a:endParaRPr lang="en-US" sz="2200" b="0" i="0" kern="0" dirty="0" smtClean="0"/>
          </a:p>
          <a:p>
            <a:pPr lvl="1"/>
            <a:r>
              <a:rPr lang="en-US" sz="1600" b="0" i="0" kern="0" dirty="0" smtClean="0"/>
              <a:t>Survey x-ray spectrometers (LLNL)</a:t>
            </a:r>
          </a:p>
          <a:p>
            <a:pPr lvl="1"/>
            <a:r>
              <a:rPr lang="en-US" sz="1600" b="0" i="0" kern="0" dirty="0"/>
              <a:t>XCIS: </a:t>
            </a:r>
            <a:r>
              <a:rPr lang="en-US" sz="1600" b="0" i="0" kern="0" dirty="0" err="1"/>
              <a:t>V</a:t>
            </a:r>
            <a:r>
              <a:rPr lang="en-US" sz="1600" b="0" i="0" kern="0" baseline="-25000" dirty="0" err="1">
                <a:latin typeface="Symbol" panose="05050102010706020507" pitchFamily="18" charset="2"/>
              </a:rPr>
              <a:t>j</a:t>
            </a:r>
            <a:r>
              <a:rPr lang="en-US" sz="1600" b="0" i="0" kern="0" baseline="-25000" dirty="0" err="1"/>
              <a:t>,Z</a:t>
            </a:r>
            <a:r>
              <a:rPr lang="en-US" sz="1600" b="0" i="0" kern="0" dirty="0"/>
              <a:t>, T</a:t>
            </a:r>
            <a:r>
              <a:rPr lang="en-US" sz="1600" b="0" i="0" kern="0" baseline="-25000" dirty="0"/>
              <a:t>Z</a:t>
            </a:r>
            <a:r>
              <a:rPr lang="en-US" sz="1600" b="0" i="0" kern="0" dirty="0"/>
              <a:t>, </a:t>
            </a:r>
            <a:r>
              <a:rPr lang="en-US" sz="1600" b="0" i="0" kern="0" dirty="0" err="1"/>
              <a:t>n</a:t>
            </a:r>
            <a:r>
              <a:rPr lang="en-US" sz="1600" b="0" i="0" kern="0" baseline="-25000" dirty="0" err="1"/>
              <a:t>Z</a:t>
            </a:r>
            <a:r>
              <a:rPr lang="en-US" sz="1600" b="0" i="0" kern="0" dirty="0"/>
              <a:t> (Ca, </a:t>
            </a:r>
            <a:r>
              <a:rPr lang="en-US" sz="1600" b="0" i="0" kern="0" dirty="0" err="1"/>
              <a:t>Ar</a:t>
            </a:r>
            <a:r>
              <a:rPr lang="en-US" sz="1600" b="0" i="0" kern="0" dirty="0"/>
              <a:t>, Mo, W) </a:t>
            </a:r>
            <a:r>
              <a:rPr lang="en-US" sz="1600" b="0" i="0" kern="0" dirty="0" smtClean="0"/>
              <a:t>(MIT + PPPL)</a:t>
            </a:r>
          </a:p>
          <a:p>
            <a:pPr lvl="1"/>
            <a:r>
              <a:rPr lang="en-US" sz="1600" b="0" i="0" kern="0" dirty="0" smtClean="0"/>
              <a:t>1D tangential mid-plane + 2D poloidal bolometers (PPPL + ORNL)</a:t>
            </a:r>
          </a:p>
          <a:p>
            <a:pPr lvl="1"/>
            <a:endParaRPr lang="en-US" sz="1600" b="0" i="0" kern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875476" y="2167722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0" dirty="0" smtClean="0">
                <a:solidFill>
                  <a:schemeClr val="bg1"/>
                </a:solidFill>
              </a:rPr>
              <a:t>f</a:t>
            </a:r>
            <a:r>
              <a:rPr lang="en-US" i="0" baseline="-25000" dirty="0" smtClean="0">
                <a:solidFill>
                  <a:schemeClr val="bg1"/>
                </a:solidFill>
              </a:rPr>
              <a:t>0</a:t>
            </a:r>
            <a:r>
              <a:rPr lang="en-US" i="0" dirty="0" smtClean="0">
                <a:solidFill>
                  <a:schemeClr val="bg1"/>
                </a:solidFill>
              </a:rPr>
              <a:t>=28 kHz</a:t>
            </a:r>
          </a:p>
          <a:p>
            <a:pPr algn="ctr"/>
            <a:r>
              <a:rPr lang="en-US" i="0" dirty="0" smtClean="0">
                <a:solidFill>
                  <a:schemeClr val="bg1"/>
                </a:solidFill>
              </a:rPr>
              <a:t>(M</a:t>
            </a:r>
            <a:r>
              <a:rPr lang="en-US" i="0" baseline="-25000" dirty="0" smtClean="0">
                <a:solidFill>
                  <a:schemeClr val="bg1"/>
                </a:solidFill>
              </a:rPr>
              <a:t>D,0</a:t>
            </a:r>
            <a:r>
              <a:rPr lang="en-US" i="0" dirty="0" smtClean="0">
                <a:solidFill>
                  <a:schemeClr val="bg1"/>
                </a:solidFill>
              </a:rPr>
              <a:t>=0.56)</a:t>
            </a: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0105" y="4599801"/>
            <a:ext cx="2514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Delgado-</a:t>
            </a:r>
            <a:r>
              <a:rPr lang="en-US" sz="1200" dirty="0" err="1" smtClean="0">
                <a:solidFill>
                  <a:schemeClr val="accent2"/>
                </a:solidFill>
              </a:rPr>
              <a:t>Aparicio</a:t>
            </a:r>
            <a:r>
              <a:rPr lang="en-US" sz="1200" dirty="0" smtClean="0">
                <a:solidFill>
                  <a:schemeClr val="accent2"/>
                </a:solidFill>
              </a:rPr>
              <a:t>, HTPD (2014)</a:t>
            </a: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2200" u="sng" dirty="0" smtClean="0"/>
              <a:t>Transport and Turbulence Research Plans for FY2016-18: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2300" b="1" dirty="0" smtClean="0"/>
              <a:t>First </a:t>
            </a:r>
            <a:r>
              <a:rPr lang="en-US" sz="2300" b="1" dirty="0" err="1">
                <a:latin typeface="Symbol" pitchFamily="18" charset="2"/>
              </a:rPr>
              <a:t>t</a:t>
            </a:r>
            <a:r>
              <a:rPr lang="en-US" sz="2300" b="1" baseline="-25000" dirty="0" err="1"/>
              <a:t>E</a:t>
            </a:r>
            <a:r>
              <a:rPr lang="en-US" sz="2300" b="1" dirty="0"/>
              <a:t> data at higher B</a:t>
            </a:r>
            <a:r>
              <a:rPr lang="en-US" sz="2300" b="1" baseline="-25000" dirty="0"/>
              <a:t>T</a:t>
            </a:r>
            <a:r>
              <a:rPr lang="en-US" sz="2300" b="1" dirty="0"/>
              <a:t>, I</a:t>
            </a:r>
            <a:r>
              <a:rPr lang="en-US" sz="2300" b="1" baseline="-25000" dirty="0"/>
              <a:t>P</a:t>
            </a:r>
            <a:r>
              <a:rPr lang="en-US" sz="2300" b="1" dirty="0"/>
              <a:t> + </a:t>
            </a:r>
            <a:r>
              <a:rPr lang="en-US" sz="2300" b="1" dirty="0" smtClean="0"/>
              <a:t>turbulence, develop reduced </a:t>
            </a:r>
            <a:r>
              <a:rPr lang="en-US" sz="2300" b="1" dirty="0" err="1" smtClean="0">
                <a:latin typeface="Symbol" panose="05050102010706020507" pitchFamily="18" charset="2"/>
              </a:rPr>
              <a:t>c</a:t>
            </a:r>
            <a:r>
              <a:rPr lang="en-US" sz="2300" b="1" baseline="-25000" dirty="0" err="1" smtClean="0"/>
              <a:t>e</a:t>
            </a:r>
            <a:r>
              <a:rPr lang="en-US" sz="2300" b="1" dirty="0" smtClean="0"/>
              <a:t> models</a:t>
            </a:r>
            <a:endParaRPr lang="en-US" sz="2300" b="1" baseline="-250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9056298" cy="2590800"/>
          </a:xfrm>
        </p:spPr>
        <p:txBody>
          <a:bodyPr>
            <a:normAutofit/>
          </a:bodyPr>
          <a:lstStyle/>
          <a:p>
            <a:r>
              <a:rPr lang="en-US" sz="2400" b="1" u="sng" dirty="0" smtClean="0"/>
              <a:t>FY16</a:t>
            </a:r>
            <a:r>
              <a:rPr lang="en-US" sz="2400" b="1" dirty="0" smtClean="0"/>
              <a:t>: </a:t>
            </a:r>
            <a:r>
              <a:rPr lang="en-US" sz="2400" dirty="0" smtClean="0"/>
              <a:t>Extend ST confinement </a:t>
            </a:r>
            <a:r>
              <a:rPr lang="en-US" sz="2400" dirty="0" err="1" smtClean="0"/>
              <a:t>scalings</a:t>
            </a:r>
            <a:r>
              <a:rPr lang="en-US" sz="2400" dirty="0" smtClean="0"/>
              <a:t> and understanding with  up to 60% increase in B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and I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</a:t>
            </a:r>
            <a:endParaRPr lang="en-US" sz="2400" baseline="-25000" dirty="0" smtClean="0"/>
          </a:p>
          <a:p>
            <a:pPr marL="571500" lvl="1" indent="-228600"/>
            <a:r>
              <a:rPr lang="en-US" sz="1600" dirty="0" smtClean="0"/>
              <a:t>Measure low-k </a:t>
            </a:r>
            <a:r>
              <a:rPr lang="en-US" sz="1600" dirty="0" err="1" smtClean="0">
                <a:latin typeface="Symbol" pitchFamily="18" charset="2"/>
              </a:rPr>
              <a:t>d</a:t>
            </a:r>
            <a:r>
              <a:rPr lang="en-US" sz="1600" dirty="0" err="1" smtClean="0"/>
              <a:t>n</a:t>
            </a:r>
            <a:r>
              <a:rPr lang="en-US" sz="1600" dirty="0" smtClean="0"/>
              <a:t> (BES w/ increased edge channel count)</a:t>
            </a:r>
            <a:endParaRPr lang="en-US" sz="500" dirty="0" smtClean="0"/>
          </a:p>
          <a:p>
            <a:r>
              <a:rPr lang="en-US" sz="2400" b="1" u="sng" dirty="0" smtClean="0"/>
              <a:t>FY16-17</a:t>
            </a:r>
            <a:r>
              <a:rPr lang="en-US" sz="2400" b="1" dirty="0" smtClean="0"/>
              <a:t>: </a:t>
            </a:r>
            <a:r>
              <a:rPr lang="en-US" sz="2400" dirty="0"/>
              <a:t>Develop and validate reduced transport models using ST data + linear and non-linear gyro-kinetic simulations</a:t>
            </a:r>
          </a:p>
          <a:p>
            <a:endParaRPr lang="en-US" sz="300" dirty="0"/>
          </a:p>
          <a:p>
            <a:r>
              <a:rPr lang="en-US" sz="2400" b="1" u="sng" dirty="0" smtClean="0"/>
              <a:t>FY17-18</a:t>
            </a:r>
            <a:r>
              <a:rPr lang="en-US" sz="2400" b="1" dirty="0" smtClean="0"/>
              <a:t>: </a:t>
            </a:r>
            <a:r>
              <a:rPr lang="en-US" sz="2400" dirty="0"/>
              <a:t>Extend </a:t>
            </a:r>
            <a:r>
              <a:rPr lang="en-US" sz="2400" dirty="0" smtClean="0"/>
              <a:t>confinement studies to full B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, I</a:t>
            </a:r>
            <a:r>
              <a:rPr lang="en-US" sz="2400" baseline="-25000" dirty="0" smtClean="0"/>
              <a:t>P</a:t>
            </a:r>
            <a:r>
              <a:rPr lang="en-US" sz="2400" dirty="0" smtClean="0">
                <a:sym typeface="Wingdings" panose="05000000000000000000" pitchFamily="2" charset="2"/>
              </a:rPr>
              <a:t>, 2-3</a:t>
            </a:r>
            <a:r>
              <a:rPr lang="en-US" sz="2400" dirty="0" smtClean="0">
                <a:latin typeface="Calibri"/>
                <a:sym typeface="Wingdings" panose="05000000000000000000" pitchFamily="2" charset="2"/>
              </a:rPr>
              <a:t>×</a:t>
            </a:r>
            <a:r>
              <a:rPr lang="en-US" sz="2400" dirty="0" smtClean="0">
                <a:sym typeface="Wingdings" panose="05000000000000000000" pitchFamily="2" charset="2"/>
              </a:rPr>
              <a:t> lower </a:t>
            </a:r>
            <a:r>
              <a:rPr lang="en-US" sz="2400" dirty="0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US" sz="2400" dirty="0" smtClean="0">
                <a:sym typeface="Wingdings" panose="05000000000000000000" pitchFamily="2" charset="2"/>
              </a:rPr>
              <a:t>*</a:t>
            </a:r>
            <a:endParaRPr lang="en-US" sz="2400" baseline="-25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3657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512763" marR="0" lvl="0" indent="-227013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Initial </a:t>
            </a: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utilization of 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ew high-k FIR scattering system for ETG turbulence</a:t>
            </a:r>
          </a:p>
          <a:p>
            <a:pPr marL="628650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Measure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 &amp;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</a:rPr>
              <a:t>q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 t</a:t>
            </a:r>
            <a:r>
              <a:rPr lang="en-US" sz="2000" b="0" i="0" kern="0" dirty="0" smtClean="0">
                <a:solidFill>
                  <a:srgbClr val="C00000"/>
                </a:solidFill>
                <a:latin typeface="+mn-lt"/>
              </a:rPr>
              <a:t>o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study turbulence anisotropy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4400" y="144780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R16-1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81000" y="4850040"/>
            <a:ext cx="6324600" cy="71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227013" lvl="0" indent="-227013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Study turbulence vs. </a:t>
            </a:r>
            <a:r>
              <a:rPr lang="en-US" sz="2200" b="0" i="0" kern="0" dirty="0" smtClean="0">
                <a:solidFill>
                  <a:schemeClr val="tx1"/>
                </a:solidFill>
                <a:latin typeface="Symbol" panose="05050102010706020507" pitchFamily="18" charset="2"/>
                <a:cs typeface="+mn-cs"/>
              </a:rPr>
              <a:t>n</a:t>
            </a:r>
            <a:r>
              <a:rPr lang="en-US" sz="2200" b="0" i="0" kern="0" dirty="0">
                <a:solidFill>
                  <a:schemeClr val="tx1"/>
                </a:solidFill>
                <a:latin typeface="+mn-lt"/>
                <a:cs typeface="+mn-cs"/>
              </a:rPr>
              <a:t>*, rotation, </a:t>
            </a: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q with h</a:t>
            </a:r>
            <a:r>
              <a:rPr lang="en-US" sz="2200" b="0" i="0" kern="0" dirty="0" smtClean="0">
                <a:solidFill>
                  <a:schemeClr val="tx1"/>
                </a:solidFill>
              </a:rPr>
              <a:t>igh-k </a:t>
            </a:r>
            <a:r>
              <a:rPr lang="en-US" sz="2200" b="0" i="0" kern="0" dirty="0">
                <a:solidFill>
                  <a:schemeClr val="tx1"/>
                </a:solidFill>
              </a:rPr>
              <a:t>+ BES + </a:t>
            </a:r>
            <a:r>
              <a:rPr lang="en-US" sz="2200" kern="0" dirty="0" smtClean="0"/>
              <a:t>cross-polarization-scattering </a:t>
            </a:r>
            <a:r>
              <a:rPr lang="en-US" kern="0" dirty="0" smtClean="0"/>
              <a:t>(2018)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0960" y="5715000"/>
            <a:ext cx="90562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i="0" u="sng" kern="0" dirty="0" smtClean="0"/>
              <a:t>FY18</a:t>
            </a:r>
            <a:r>
              <a:rPr lang="en-US" b="1" i="0" kern="0" dirty="0" smtClean="0"/>
              <a:t>:  </a:t>
            </a:r>
            <a:r>
              <a:rPr lang="en-US" b="0" i="0" kern="0" dirty="0" smtClean="0"/>
              <a:t>Assess impurity sources, edge/core impurity transport</a:t>
            </a:r>
            <a:endParaRPr lang="en-US" b="0" i="0" kern="0" baseline="-25000" dirty="0" smtClean="0"/>
          </a:p>
          <a:p>
            <a:pPr lvl="1"/>
            <a:r>
              <a:rPr lang="en-US" b="0" i="0" kern="0" dirty="0" smtClean="0">
                <a:solidFill>
                  <a:srgbClr val="C00000"/>
                </a:solidFill>
              </a:rPr>
              <a:t>Utilize new laser blow-off </a:t>
            </a:r>
            <a:r>
              <a:rPr lang="en-US" b="0" i="0" kern="0" dirty="0">
                <a:solidFill>
                  <a:srgbClr val="C00000"/>
                </a:solidFill>
              </a:rPr>
              <a:t>system (LLNL) for </a:t>
            </a:r>
            <a:r>
              <a:rPr lang="en-US" b="0" i="0" kern="0" dirty="0" smtClean="0">
                <a:solidFill>
                  <a:srgbClr val="C00000"/>
                </a:solidFill>
              </a:rPr>
              <a:t>edge impurity injection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25774" y="6215390"/>
            <a:ext cx="542026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R18-1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570346" y="3383280"/>
            <a:ext cx="2497454" cy="2253948"/>
            <a:chOff x="6976613" y="3454400"/>
            <a:chExt cx="2081212" cy="1878290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613" y="3508540"/>
              <a:ext cx="2081212" cy="182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315200" y="4826084"/>
              <a:ext cx="111601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Previous high-k</a:t>
              </a:r>
              <a:endParaRPr lang="en-US" sz="10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35654" y="3784684"/>
              <a:ext cx="86113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New high-k</a:t>
              </a:r>
              <a:endParaRPr lang="en-US" sz="105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55511" y="3454400"/>
              <a:ext cx="1448314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 Narrow" panose="020B0606020202030204" pitchFamily="34" charset="0"/>
                </a:rPr>
                <a:t>Simulated ETG in NSTX-U</a:t>
              </a:r>
              <a:endParaRPr lang="en-US" sz="12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239774" y="5206320"/>
            <a:ext cx="542026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R17-3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rmAutofit/>
          </a:bodyPr>
          <a:lstStyle/>
          <a:p>
            <a:r>
              <a:rPr lang="en-US" sz="3200" dirty="0" smtClean="0"/>
              <a:t>Using advanced simulation capabilities to model disruptions and halo currents for NSTX / NSTX-U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057400"/>
            <a:ext cx="5410200" cy="3429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New resistive wall model in M3D-C1 allows unique capability to simulate </a:t>
            </a:r>
            <a:r>
              <a:rPr lang="en-US" sz="2400" dirty="0" smtClean="0">
                <a:solidFill>
                  <a:srgbClr val="0000FF"/>
                </a:solidFill>
              </a:rPr>
              <a:t>mode locking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0000FF"/>
                </a:solidFill>
              </a:rPr>
              <a:t>current-quench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/>
              <a:t>Includes self-consistent treatment of rotation and </a:t>
            </a:r>
            <a:r>
              <a:rPr lang="en-US" sz="2400" dirty="0" smtClean="0"/>
              <a:t>halo </a:t>
            </a:r>
            <a:r>
              <a:rPr lang="en-US" sz="2400" dirty="0"/>
              <a:t>currents</a:t>
            </a:r>
          </a:p>
          <a:p>
            <a:pPr lvl="1"/>
            <a:r>
              <a:rPr lang="en-US" sz="2000" dirty="0"/>
              <a:t>We will seek to validate these models against NSTX-U data</a:t>
            </a:r>
          </a:p>
          <a:p>
            <a:endParaRPr lang="en-US" sz="2400" dirty="0" smtClean="0"/>
          </a:p>
        </p:txBody>
      </p:sp>
      <p:pic>
        <p:nvPicPr>
          <p:cNvPr id="10" name="Picture 9" descr="nstx_vde_jphi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r="8443" b="9858"/>
          <a:stretch/>
        </p:blipFill>
        <p:spPr>
          <a:xfrm>
            <a:off x="5579505" y="1053934"/>
            <a:ext cx="3488295" cy="25895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 r="8443"/>
          <a:stretch/>
        </p:blipFill>
        <p:spPr>
          <a:xfrm>
            <a:off x="5579505" y="3664366"/>
            <a:ext cx="3488295" cy="28888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84505" y="2895600"/>
            <a:ext cx="6431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J</a:t>
            </a:r>
            <a:r>
              <a:rPr lang="en-US" sz="3200" i="1" baseline="-25000" dirty="0" smtClean="0">
                <a:latin typeface="Times New Roman"/>
                <a:cs typeface="Times New Roman"/>
              </a:rPr>
              <a:t>φ</a:t>
            </a:r>
            <a:endParaRPr lang="en-US" sz="3200" i="1" baseline="-250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4505" y="5562600"/>
            <a:ext cx="6431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J</a:t>
            </a:r>
            <a:r>
              <a:rPr lang="en-US" sz="3200" i="1" baseline="-25000" dirty="0" smtClean="0">
                <a:latin typeface="Times New Roman"/>
                <a:cs typeface="Times New Roman"/>
              </a:rPr>
              <a:t>Z</a:t>
            </a:r>
            <a:endParaRPr lang="en-US" sz="3200" i="1" baseline="-250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6705" y="3962400"/>
            <a:ext cx="2014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80"/>
                </a:solidFill>
              </a:rPr>
              <a:t>Halo currents</a:t>
            </a:r>
            <a:endParaRPr lang="en-US" sz="2400" dirty="0">
              <a:solidFill>
                <a:srgbClr val="00808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417705" y="4419600"/>
            <a:ext cx="76200" cy="762000"/>
          </a:xfrm>
          <a:prstGeom prst="straightConnector1">
            <a:avLst/>
          </a:prstGeom>
          <a:ln>
            <a:solidFill>
              <a:srgbClr val="0080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179705" y="4419600"/>
            <a:ext cx="76200" cy="685800"/>
          </a:xfrm>
          <a:prstGeom prst="straightConnector1">
            <a:avLst/>
          </a:prstGeom>
          <a:ln>
            <a:solidFill>
              <a:srgbClr val="0080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1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M3D-C</a:t>
            </a:r>
            <a:r>
              <a:rPr lang="en-US" sz="2600" baseline="30000" dirty="0" smtClean="0"/>
              <a:t>1</a:t>
            </a:r>
            <a:r>
              <a:rPr lang="en-US" sz="2600" dirty="0" smtClean="0"/>
              <a:t> with resistive wall capability will be used to map out</a:t>
            </a:r>
            <a:br>
              <a:rPr lang="en-US" sz="2600" dirty="0" smtClean="0"/>
            </a:br>
            <a:r>
              <a:rPr lang="en-US" sz="2600" dirty="0" smtClean="0"/>
              <a:t>optimal placement of new B-sensors to study halo currents </a:t>
            </a:r>
            <a:endParaRPr lang="en-US" sz="2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035050"/>
            <a:ext cx="9048750" cy="201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Dynamics of halo currents and forces critical for ITER: particular concern are halo current asymmetries and rotation</a:t>
            </a:r>
          </a:p>
          <a:p>
            <a:r>
              <a:rPr lang="en-US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New sensors will measure halo currents, B-fields and JxB forces in NSTX-U</a:t>
            </a:r>
          </a:p>
          <a:p>
            <a:r>
              <a:rPr lang="en-US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Critical theoretical issues: (i) role of boundary conditions (ii) halo current distributions in 3D conducting structures (D. </a:t>
            </a:r>
            <a:r>
              <a:rPr lang="en-US" sz="2000" dirty="0" err="1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Pfefferle</a:t>
            </a:r>
            <a:r>
              <a:rPr lang="en-US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– post-doc)</a:t>
            </a:r>
            <a:endParaRPr lang="en-US" sz="2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" name="Picture 4" descr="Screen Shot 2014-02-03 at 8.22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1151"/>
            <a:ext cx="9144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7600" y="3886200"/>
            <a:ext cx="2209800" cy="43088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Joint NSTX-U / Theory task</a:t>
            </a:r>
          </a:p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JRT-2016, R16-3, 17-2, 18-2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8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6"/>
            <a:ext cx="9144000" cy="974725"/>
          </a:xfrm>
        </p:spPr>
        <p:txBody>
          <a:bodyPr>
            <a:noAutofit/>
          </a:bodyPr>
          <a:lstStyle/>
          <a:p>
            <a:r>
              <a:rPr lang="en-US" sz="2600" dirty="0" smtClean="0"/>
              <a:t>The DECAF code is being used to characterize disruption event chains on NSTX and NSTX-U, including RWMs</a:t>
            </a:r>
            <a:endParaRPr lang="en-US" sz="2600" dirty="0"/>
          </a:p>
        </p:txBody>
      </p:sp>
      <p:sp>
        <p:nvSpPr>
          <p:cNvPr id="10" name="Rectangle 9"/>
          <p:cNvSpPr/>
          <p:nvPr/>
        </p:nvSpPr>
        <p:spPr>
          <a:xfrm>
            <a:off x="3796661" y="2464949"/>
            <a:ext cx="5528945" cy="1759585"/>
          </a:xfrm>
          <a:prstGeom prst="rect">
            <a:avLst/>
          </a:prstGeom>
          <a:ln>
            <a:noFill/>
          </a:ln>
        </p:spPr>
      </p:sp>
      <p:grpSp>
        <p:nvGrpSpPr>
          <p:cNvPr id="16" name="Group 15"/>
          <p:cNvGrpSpPr/>
          <p:nvPr/>
        </p:nvGrpSpPr>
        <p:grpSpPr>
          <a:xfrm>
            <a:off x="1905000" y="1579790"/>
            <a:ext cx="3505200" cy="3906610"/>
            <a:chOff x="254239" y="844876"/>
            <a:chExt cx="3714750" cy="3829051"/>
          </a:xfrm>
        </p:grpSpPr>
        <p:sp>
          <p:nvSpPr>
            <p:cNvPr id="17" name="TextBox 16"/>
            <p:cNvSpPr txBox="1"/>
            <p:nvPr/>
          </p:nvSpPr>
          <p:spPr>
            <a:xfrm>
              <a:off x="254239" y="2336178"/>
              <a:ext cx="1371600" cy="4524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alibri" panose="020F0502020204030204" pitchFamily="34" charset="0"/>
                </a:rPr>
                <a:t>Main data structure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1625839" y="2571750"/>
              <a:ext cx="400050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9" name="Straight Arrow Connector 18"/>
            <p:cNvCxnSpPr>
              <a:stCxn id="20" idx="2"/>
              <a:endCxn id="17" idx="0"/>
            </p:cNvCxnSpPr>
            <p:nvPr/>
          </p:nvCxnSpPr>
          <p:spPr bwMode="auto">
            <a:xfrm>
              <a:off x="940039" y="1411675"/>
              <a:ext cx="0" cy="924503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254239" y="959176"/>
              <a:ext cx="1371600" cy="4524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alibri" panose="020F0502020204030204" pitchFamily="34" charset="0"/>
                </a:rPr>
                <a:t>Code control workbooks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40214" y="1545008"/>
              <a:ext cx="1371600" cy="301667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Density Limits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54489" y="1972048"/>
              <a:ext cx="1543050" cy="301667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Confinement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54489" y="2430744"/>
              <a:ext cx="1543050" cy="301667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Technical issues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54489" y="2887944"/>
              <a:ext cx="1543050" cy="5128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Tokamak dynamics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54489" y="3531645"/>
              <a:ext cx="1543050" cy="5128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Power/current handling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54489" y="4200162"/>
              <a:ext cx="1543050" cy="301667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Mode stability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025889" y="1443924"/>
              <a:ext cx="1943100" cy="3230003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200">
                <a:latin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40189" y="844876"/>
              <a:ext cx="1771650" cy="573165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Physical event modules</a:t>
              </a:r>
              <a:endParaRPr lang="en-US" sz="16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0" name="Straight Arrow Connector 29"/>
            <p:cNvCxnSpPr>
              <a:stCxn id="17" idx="2"/>
              <a:endCxn id="31" idx="0"/>
            </p:cNvCxnSpPr>
            <p:nvPr/>
          </p:nvCxnSpPr>
          <p:spPr bwMode="auto">
            <a:xfrm>
              <a:off x="940039" y="2788678"/>
              <a:ext cx="0" cy="80480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254239" y="3593480"/>
              <a:ext cx="1371600" cy="4524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alibri" panose="020F0502020204030204" pitchFamily="34" charset="0"/>
                </a:rPr>
                <a:t>Output processing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1018859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</a:rPr>
              <a:t>Disruption Event Characterization And Forecasting </a:t>
            </a:r>
            <a:r>
              <a:rPr lang="en-US" u="sng" dirty="0" smtClean="0">
                <a:latin typeface="Calibri" panose="020F0502020204030204" pitchFamily="34" charset="0"/>
              </a:rPr>
              <a:t>code</a:t>
            </a:r>
            <a:endParaRPr lang="en-US" u="sng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0" y="1669518"/>
            <a:ext cx="1752600" cy="3664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114300"/>
            <a:r>
              <a:rPr lang="en-US" sz="1400" dirty="0" smtClean="0"/>
              <a:t>Structured to ease parallel development</a:t>
            </a:r>
          </a:p>
          <a:p>
            <a:pPr marL="114300" indent="-114300"/>
            <a:endParaRPr lang="en-US" sz="1400" dirty="0" smtClean="0"/>
          </a:p>
          <a:p>
            <a:pPr marL="114300" indent="-114300"/>
            <a:r>
              <a:rPr lang="en-US" sz="1400" dirty="0" smtClean="0"/>
              <a:t>Module grouping follows </a:t>
            </a:r>
            <a:r>
              <a:rPr lang="en-US" sz="1400" dirty="0" err="1" smtClean="0"/>
              <a:t>deVries</a:t>
            </a:r>
            <a:r>
              <a:rPr lang="en-US" sz="1400" dirty="0" smtClean="0"/>
              <a:t> </a:t>
            </a:r>
          </a:p>
          <a:p>
            <a:pPr marL="114300" lvl="1" indent="-114300"/>
            <a:r>
              <a:rPr lang="en-US" sz="1100" dirty="0" smtClean="0">
                <a:solidFill>
                  <a:srgbClr val="FF0000"/>
                </a:solidFill>
              </a:rPr>
              <a:t>BUT, easily appended or altered</a:t>
            </a:r>
          </a:p>
          <a:p>
            <a:pPr marL="114300" indent="-114300"/>
            <a:endParaRPr lang="en-US" sz="1400" dirty="0" smtClean="0"/>
          </a:p>
          <a:p>
            <a:pPr marL="114300" indent="-114300"/>
            <a:r>
              <a:rPr lang="en-US" sz="1400" dirty="0" smtClean="0"/>
              <a:t>Warning algorithm approach follows Gerhardt</a:t>
            </a:r>
            <a:endParaRPr lang="en-US" sz="1400" dirty="0"/>
          </a:p>
          <a:p>
            <a:pPr marL="114300" lvl="1" indent="-114300"/>
            <a:r>
              <a:rPr lang="en-US" sz="1100" dirty="0" smtClean="0">
                <a:solidFill>
                  <a:srgbClr val="FF0000"/>
                </a:solidFill>
              </a:rPr>
              <a:t>BUT, more flexible and extensive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525138" y="1027651"/>
            <a:ext cx="3560781" cy="5230271"/>
            <a:chOff x="5525138" y="1027651"/>
            <a:chExt cx="3560781" cy="5230271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14600"/>
              <a:ext cx="3256177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5525138" y="1027651"/>
              <a:ext cx="3560781" cy="1564323"/>
              <a:chOff x="5525138" y="1027651"/>
              <a:chExt cx="3560781" cy="1564323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983" b="33697"/>
              <a:stretch/>
            </p:blipFill>
            <p:spPr bwMode="auto">
              <a:xfrm>
                <a:off x="5525138" y="1027651"/>
                <a:ext cx="3560781" cy="1182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463"/>
              <a:stretch/>
            </p:blipFill>
            <p:spPr bwMode="auto">
              <a:xfrm>
                <a:off x="5811233" y="2176960"/>
                <a:ext cx="3184398" cy="396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6053328" y="1508408"/>
                <a:ext cx="274320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6400800" y="1542080"/>
                <a:ext cx="1764632" cy="1049894"/>
              </a:xfrm>
              <a:prstGeom prst="straightConnector1">
                <a:avLst/>
              </a:prstGeom>
              <a:ln w="1905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3"/>
            <p:cNvSpPr/>
            <p:nvPr/>
          </p:nvSpPr>
          <p:spPr>
            <a:xfrm>
              <a:off x="6705600" y="5867400"/>
              <a:ext cx="2133600" cy="390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290" name="Picture 2" descr="http://matters.madisoncollege.edu/sites/default/files/styles/galleryformatter_slide/public/field/image/317_columbia_university_logo.jpg?itok=D3pWEUh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4670124"/>
            <a:ext cx="663876" cy="66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ontent Placeholder 2"/>
          <p:cNvSpPr txBox="1">
            <a:spLocks/>
          </p:cNvSpPr>
          <p:nvPr/>
        </p:nvSpPr>
        <p:spPr>
          <a:xfrm>
            <a:off x="76200" y="5562600"/>
            <a:ext cx="8991600" cy="10160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2000" dirty="0" smtClean="0"/>
              <a:t>Disruption event chain</a:t>
            </a:r>
          </a:p>
          <a:p>
            <a:pPr lvl="1">
              <a:lnSpc>
                <a:spcPct val="95000"/>
              </a:lnSpc>
            </a:pPr>
            <a:r>
              <a:rPr lang="en-US" sz="1800" dirty="0" smtClean="0"/>
              <a:t>Resistive wall mode (RWM) &gt; Vertical stability control (VSC) &gt; … &gt; Disruption</a:t>
            </a:r>
          </a:p>
          <a:p>
            <a:pPr>
              <a:lnSpc>
                <a:spcPct val="95000"/>
              </a:lnSpc>
            </a:pPr>
            <a:r>
              <a:rPr lang="en-US" sz="2000" dirty="0" smtClean="0"/>
              <a:t>Longer-term: implement in real-time, link to avoidance/mitigation actuators</a:t>
            </a:r>
          </a:p>
        </p:txBody>
      </p:sp>
    </p:spTree>
    <p:extLst>
      <p:ext uri="{BB962C8B-B14F-4D97-AF65-F5344CB8AC3E}">
        <p14:creationId xmlns:p14="http://schemas.microsoft.com/office/powerpoint/2010/main" val="30149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u="sng" dirty="0" smtClean="0"/>
              <a:t>Macroscopic Stability Research Plans for FY2016-18:</a:t>
            </a:r>
            <a:r>
              <a:rPr lang="en-US" sz="2400" u="sng" dirty="0" smtClean="0"/>
              <a:t/>
            </a:r>
            <a:br>
              <a:rPr lang="en-US" sz="2400" u="sng" dirty="0" smtClean="0"/>
            </a:br>
            <a:r>
              <a:rPr lang="en-US" sz="2200" dirty="0" smtClean="0"/>
              <a:t>Complete 3D coil CDR, re-establish high-</a:t>
            </a:r>
            <a:r>
              <a:rPr lang="en-US" sz="2200" dirty="0" smtClean="0">
                <a:latin typeface="Symbol" pitchFamily="18" charset="2"/>
              </a:rPr>
              <a:t>b</a:t>
            </a:r>
            <a:r>
              <a:rPr lang="en-US" sz="2200" dirty="0" smtClean="0"/>
              <a:t> ops, assess MGI and halos</a:t>
            </a:r>
            <a:endParaRPr lang="en-US" sz="2200" u="sng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0" y="1219199"/>
            <a:ext cx="9067800" cy="9144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u="sng" dirty="0" smtClean="0"/>
              <a:t>FY16</a:t>
            </a:r>
            <a:r>
              <a:rPr lang="en-US" sz="2400" b="1" dirty="0" smtClean="0"/>
              <a:t>: </a:t>
            </a:r>
            <a:r>
              <a:rPr lang="en-US" sz="2400" dirty="0" smtClean="0"/>
              <a:t>Finalize physics for NCC coil conceptual design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736879"/>
            <a:ext cx="7315200" cy="321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800006" lvl="1" indent="-342860" eaLnBrk="0" hangingPunct="0">
              <a:spcBef>
                <a:spcPct val="20000"/>
              </a:spcBef>
              <a:buFontTx/>
              <a:buChar char="•"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Re-establish n=1-3 error-field correction, RWM control, minimize EF rotation damping, sustain operation above no-wall limit</a:t>
            </a:r>
          </a:p>
          <a:p>
            <a:pPr marL="800006" lvl="1" indent="-342860" eaLnBrk="0" hangingPunct="0">
              <a:spcBef>
                <a:spcPct val="20000"/>
              </a:spcBef>
              <a:buFontTx/>
              <a:buChar char="•"/>
            </a:pPr>
            <a:endParaRPr lang="en-US" sz="300" b="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800006" lvl="1" indent="-34286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 poloidal dependence of Massive Gas Injection (outboard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vs.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private flux region)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lvl="0" indent="-34286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1" i="0" u="sng" kern="0" dirty="0" smtClean="0">
                <a:solidFill>
                  <a:schemeClr val="tx1"/>
                </a:solidFill>
              </a:rPr>
              <a:t>FY17</a:t>
            </a:r>
            <a:r>
              <a:rPr lang="en-US" sz="2400" b="1" i="0" kern="0" dirty="0" smtClean="0">
                <a:solidFill>
                  <a:schemeClr val="tx1"/>
                </a:solidFill>
              </a:rPr>
              <a:t>: </a:t>
            </a:r>
            <a:r>
              <a:rPr lang="en-US" sz="2400" b="0" i="0" kern="0" dirty="0" smtClean="0">
                <a:solidFill>
                  <a:schemeClr val="tx1"/>
                </a:solidFill>
              </a:rPr>
              <a:t>Contribute unique MGI data (low-A, injector location) for mitigation + warning, prediction</a:t>
            </a:r>
            <a:r>
              <a:rPr lang="en-US" sz="1800" b="0" i="0" kern="0" dirty="0" smtClean="0">
                <a:solidFill>
                  <a:schemeClr val="accent2"/>
                </a:solidFill>
              </a:rPr>
              <a:t> </a:t>
            </a:r>
            <a:endParaRPr lang="en-US" sz="2400" b="0" i="0" kern="0" dirty="0">
              <a:solidFill>
                <a:schemeClr val="tx1"/>
              </a:solidFill>
            </a:endParaRPr>
          </a:p>
          <a:p>
            <a:pPr marL="914400" lvl="1" indent="-227013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800" b="0" i="0" kern="0" dirty="0" smtClean="0">
                <a:solidFill>
                  <a:srgbClr val="C00000"/>
                </a:solidFill>
              </a:rPr>
              <a:t>Assess mitigation triggering via </a:t>
            </a:r>
            <a:r>
              <a:rPr lang="en-US" sz="1800" b="0" i="0" kern="0" dirty="0">
                <a:solidFill>
                  <a:srgbClr val="C00000"/>
                </a:solidFill>
              </a:rPr>
              <a:t>real-time </a:t>
            </a:r>
            <a:r>
              <a:rPr lang="en-US" sz="1800" b="0" i="0" kern="0" dirty="0" smtClean="0">
                <a:solidFill>
                  <a:srgbClr val="C00000"/>
                </a:solidFill>
              </a:rPr>
              <a:t>warning in NSTX-U</a:t>
            </a:r>
            <a:endParaRPr lang="en-US" sz="1800" b="0" i="0" kern="0" dirty="0">
              <a:solidFill>
                <a:srgbClr val="C00000"/>
              </a:solidFill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259080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R16-3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2590800"/>
            <a:ext cx="914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JRT-2016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5029200"/>
            <a:ext cx="906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796925" indent="-336550">
              <a:lnSpc>
                <a:spcPct val="90000"/>
              </a:lnSpc>
            </a:pPr>
            <a:r>
              <a:rPr lang="en-US" b="0" i="0" kern="0" dirty="0" smtClean="0"/>
              <a:t>First data from upgraded halo diagnostics</a:t>
            </a:r>
          </a:p>
          <a:p>
            <a:pPr>
              <a:lnSpc>
                <a:spcPct val="90000"/>
              </a:lnSpc>
            </a:pPr>
            <a:endParaRPr lang="en-US" sz="600" b="0" i="0" kern="0" dirty="0" smtClean="0"/>
          </a:p>
          <a:p>
            <a:pPr>
              <a:lnSpc>
                <a:spcPct val="90000"/>
              </a:lnSpc>
            </a:pPr>
            <a:r>
              <a:rPr lang="en-US" b="1" i="0" u="sng" kern="0" dirty="0" smtClean="0"/>
              <a:t>FY18</a:t>
            </a:r>
            <a:r>
              <a:rPr lang="en-US" b="1" i="0" kern="0" dirty="0" smtClean="0"/>
              <a:t>: </a:t>
            </a:r>
            <a:r>
              <a:rPr lang="en-US" b="0" i="0" kern="0" dirty="0"/>
              <a:t>Control of current and rotation profiles to improve global stability limits and extend high performance </a:t>
            </a:r>
            <a:r>
              <a:rPr lang="en-US" b="0" i="0" kern="0" dirty="0" smtClean="0"/>
              <a:t>operation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82006" y="598679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R18-2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15200" y="1981200"/>
            <a:ext cx="1848012" cy="2438400"/>
            <a:chOff x="7315200" y="1981200"/>
            <a:chExt cx="1848012" cy="2438400"/>
          </a:xfrm>
        </p:grpSpPr>
        <p:pic>
          <p:nvPicPr>
            <p:cNvPr id="6" name="Picture 5" descr="Picture6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5200" y="1981200"/>
              <a:ext cx="1848012" cy="2438400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7848600" y="2852410"/>
              <a:ext cx="182880" cy="34799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495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4419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dirty="0"/>
              <a:t>NSTX highlight overview, NSTX-U run progress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/>
              <a:t>NSTX-U mission, priorities, FY16-18 overview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/>
              <a:t>FY16-18 research plans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/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/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/>
              <a:t>ST-FNSF / Pilot Plant study highlights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 smtClean="0"/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5562600"/>
            <a:ext cx="8382001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NSTX-U research plan well aligned with 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2015 Community Workshop Reports and FES 10-year Plan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Models for fast ion profile </a:t>
            </a:r>
            <a:r>
              <a:rPr lang="en-US" sz="3200" dirty="0" smtClean="0"/>
              <a:t>relaxation in </a:t>
            </a:r>
            <a:r>
              <a:rPr lang="en-US" sz="3200" dirty="0"/>
              <a:t>presence of AEs </a:t>
            </a:r>
            <a:r>
              <a:rPr lang="en-US" sz="3200" dirty="0" smtClean="0"/>
              <a:t>are being validated in-prep for NSTX-U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066800"/>
            <a:ext cx="4426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Critical Gradient Model (</a:t>
            </a:r>
            <a:r>
              <a:rPr lang="en-US" dirty="0" err="1" smtClean="0">
                <a:solidFill>
                  <a:srgbClr val="800000"/>
                </a:solidFill>
              </a:rPr>
              <a:t>Gorelenkov</a:t>
            </a:r>
            <a:r>
              <a:rPr lang="en-US" dirty="0" smtClean="0">
                <a:solidFill>
                  <a:srgbClr val="800000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Compute critical </a:t>
            </a:r>
            <a:r>
              <a:rPr lang="en-US" dirty="0" smtClean="0">
                <a:solidFill>
                  <a:srgbClr val="1F497D"/>
                </a:solidFill>
                <a:sym typeface="Symbol"/>
              </a:rPr>
              <a:t></a:t>
            </a:r>
            <a:r>
              <a:rPr lang="en-US" dirty="0" err="1" smtClean="0">
                <a:solidFill>
                  <a:srgbClr val="1F497D"/>
                </a:solidFill>
                <a:latin typeface="Symbol" panose="05050102010706020507" pitchFamily="18" charset="2"/>
              </a:rPr>
              <a:t>b</a:t>
            </a:r>
            <a:r>
              <a:rPr lang="en-US" baseline="-25000" dirty="0" err="1" smtClean="0">
                <a:solidFill>
                  <a:srgbClr val="1F497D"/>
                </a:solidFill>
              </a:rPr>
              <a:t>EP</a:t>
            </a:r>
            <a:r>
              <a:rPr lang="en-US" dirty="0" smtClean="0">
                <a:solidFill>
                  <a:srgbClr val="1F497D"/>
                </a:solidFill>
              </a:rPr>
              <a:t>/</a:t>
            </a:r>
            <a:r>
              <a:rPr lang="en-US" dirty="0" smtClean="0">
                <a:solidFill>
                  <a:srgbClr val="1F497D"/>
                </a:solidFill>
                <a:latin typeface="Symbol" panose="05050102010706020507" pitchFamily="18" charset="2"/>
                <a:sym typeface="Symbol"/>
              </a:rPr>
              <a:t></a:t>
            </a:r>
            <a:r>
              <a:rPr lang="en-US" dirty="0" smtClean="0">
                <a:solidFill>
                  <a:srgbClr val="1F497D"/>
                </a:solidFill>
              </a:rPr>
              <a:t>r due to AE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Mode growth/damping computed by NOVA-K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4215825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CG used to relax </a:t>
            </a:r>
            <a:r>
              <a:rPr lang="en-US" sz="1600" dirty="0">
                <a:solidFill>
                  <a:schemeClr val="tx2"/>
                </a:solidFill>
              </a:rPr>
              <a:t>EP profile. It is broadened from </a:t>
            </a:r>
            <a:r>
              <a:rPr lang="en-US" sz="1600" dirty="0" smtClean="0">
                <a:solidFill>
                  <a:schemeClr val="tx2"/>
                </a:solidFill>
              </a:rPr>
              <a:t>the initially unstable one between </a:t>
            </a:r>
            <a:r>
              <a:rPr lang="en-US" sz="1600" dirty="0">
                <a:solidFill>
                  <a:schemeClr val="tx2"/>
                </a:solidFill>
              </a:rPr>
              <a:t>r</a:t>
            </a:r>
            <a:r>
              <a:rPr lang="en-US" sz="1600" baseline="-25000" dirty="0">
                <a:solidFill>
                  <a:schemeClr val="tx2"/>
                </a:solidFill>
              </a:rPr>
              <a:t>±</a:t>
            </a:r>
            <a:r>
              <a:rPr lang="en-US" sz="1600" dirty="0">
                <a:solidFill>
                  <a:schemeClr val="tx2"/>
                </a:solidFill>
              </a:rPr>
              <a:t> → r</a:t>
            </a:r>
            <a:r>
              <a:rPr lang="en-US" sz="1600" baseline="-25000" dirty="0">
                <a:solidFill>
                  <a:schemeClr val="tx2"/>
                </a:solidFill>
              </a:rPr>
              <a:t>1,2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90800"/>
            <a:ext cx="4158544" cy="1543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8057" y="2667000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Critical gradient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3581400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Classical profile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8160" y="4006720"/>
            <a:ext cx="26962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baseline="-25000" dirty="0" smtClean="0"/>
              <a:t>-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669723" y="4006720"/>
            <a:ext cx="295274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baseline="-25000" dirty="0" smtClean="0"/>
              <a:t>+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8467" y="4006720"/>
            <a:ext cx="26962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baseline="-25000" dirty="0" smtClean="0"/>
              <a:t>-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823006" y="4006720"/>
            <a:ext cx="295274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baseline="-25000" dirty="0" smtClean="0"/>
              <a:t>+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013106" y="4006720"/>
            <a:ext cx="293670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r</a:t>
            </a:r>
            <a:r>
              <a:rPr lang="en-US" sz="1200" baseline="-25000" dirty="0" smtClean="0"/>
              <a:t>2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999574" y="4006720"/>
            <a:ext cx="293670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r</a:t>
            </a:r>
            <a:r>
              <a:rPr lang="en-US" sz="1200" baseline="-25000" dirty="0" smtClean="0"/>
              <a:t>1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" y="4953000"/>
            <a:ext cx="4953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Both CGM and Kick models reproduce neutron deficit in an NSTX discharge with multiple unstable TAEs</a:t>
            </a:r>
          </a:p>
          <a:p>
            <a:pPr marL="342900" lvl="1" indent="-16827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99"/>
                </a:solidFill>
              </a:rPr>
              <a:t>Models also being tested on DIII-D (JRT-15)</a:t>
            </a:r>
          </a:p>
          <a:p>
            <a:pPr marL="342900" lvl="1" indent="-16827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99"/>
                </a:solidFill>
              </a:rPr>
              <a:t>Incorporating both models in TRANSP</a:t>
            </a:r>
            <a:endParaRPr lang="en-US" sz="1600" dirty="0">
              <a:solidFill>
                <a:srgbClr val="336699"/>
              </a:solidFill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642862"/>
              </p:ext>
            </p:extLst>
          </p:nvPr>
        </p:nvGraphicFramePr>
        <p:xfrm>
          <a:off x="152400" y="3048000"/>
          <a:ext cx="406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4" name="Equation" r:id="rId4" imgW="406400" imgH="457200" progId="Equation.3">
                  <p:embed/>
                </p:oleObj>
              </mc:Choice>
              <mc:Fallback>
                <p:oleObj name="Equation" r:id="rId4" imgW="406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3048000"/>
                        <a:ext cx="406400" cy="457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24" name="Group 3023"/>
          <p:cNvGrpSpPr/>
          <p:nvPr/>
        </p:nvGrpSpPr>
        <p:grpSpPr>
          <a:xfrm>
            <a:off x="5410200" y="1872348"/>
            <a:ext cx="3515657" cy="2166252"/>
            <a:chOff x="5069736" y="1872348"/>
            <a:chExt cx="3515657" cy="21662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1600" y="1872348"/>
              <a:ext cx="2495550" cy="19812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069736" y="2639208"/>
              <a:ext cx="4342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ΔP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41023" y="3669268"/>
              <a:ext cx="6931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ΔE</a:t>
              </a:r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645450" y="2503937"/>
              <a:ext cx="939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Podesta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657600" y="2133600"/>
            <a:ext cx="126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Gorelenkov</a:t>
            </a:r>
            <a:endParaRPr lang="en-US" dirty="0"/>
          </a:p>
        </p:txBody>
      </p:sp>
      <p:grpSp>
        <p:nvGrpSpPr>
          <p:cNvPr id="3023" name="Group 3022"/>
          <p:cNvGrpSpPr/>
          <p:nvPr/>
        </p:nvGrpSpPr>
        <p:grpSpPr>
          <a:xfrm>
            <a:off x="5080380" y="3803012"/>
            <a:ext cx="3758820" cy="2704021"/>
            <a:chOff x="5381072" y="3803012"/>
            <a:chExt cx="3758820" cy="270402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1072" y="3803012"/>
              <a:ext cx="3758820" cy="2596299"/>
            </a:xfrm>
            <a:prstGeom prst="rect">
              <a:avLst/>
            </a:prstGeom>
          </p:spPr>
        </p:pic>
        <p:sp>
          <p:nvSpPr>
            <p:cNvPr id="3020" name="TextBox 3019"/>
            <p:cNvSpPr txBox="1"/>
            <p:nvPr/>
          </p:nvSpPr>
          <p:spPr>
            <a:xfrm>
              <a:off x="7015589" y="6245423"/>
              <a:ext cx="98270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bIns="0" rtlCol="0">
              <a:spAutoFit/>
            </a:bodyPr>
            <a:lstStyle/>
            <a:p>
              <a:r>
                <a:rPr lang="en-US" sz="1400" dirty="0" smtClean="0"/>
                <a:t>Time (</a:t>
              </a:r>
              <a:r>
                <a:rPr lang="en-US" sz="1400" dirty="0" err="1" smtClean="0"/>
                <a:t>ms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3021" name="TextBox 3020"/>
            <p:cNvSpPr txBox="1"/>
            <p:nvPr/>
          </p:nvSpPr>
          <p:spPr>
            <a:xfrm rot="16200000">
              <a:off x="4796192" y="5027711"/>
              <a:ext cx="147753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Neutron Deficit %</a:t>
              </a:r>
              <a:endParaRPr lang="en-US" sz="1400" dirty="0"/>
            </a:p>
          </p:txBody>
        </p:sp>
      </p:grpSp>
      <p:sp>
        <p:nvSpPr>
          <p:cNvPr id="3022" name="TextBox 3021"/>
          <p:cNvSpPr txBox="1"/>
          <p:nvPr/>
        </p:nvSpPr>
        <p:spPr>
          <a:xfrm>
            <a:off x="4648200" y="1089344"/>
            <a:ext cx="441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“Kick” model (</a:t>
            </a:r>
            <a:r>
              <a:rPr lang="en-US" dirty="0" err="1" smtClean="0">
                <a:solidFill>
                  <a:srgbClr val="800000"/>
                </a:solidFill>
              </a:rPr>
              <a:t>Podesta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et al., NF 2015)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</a:rPr>
              <a:t>PDF computed by ORBIT &amp; NOVA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1F497D"/>
                </a:solidFill>
              </a:rPr>
              <a:t>Kicks ~ mode amplitude</a:t>
            </a:r>
            <a:endParaRPr lang="en-US" sz="16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4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New NSTX-U </a:t>
            </a:r>
            <a:r>
              <a:rPr lang="en-US" sz="2800" dirty="0" smtClean="0"/>
              <a:t>result (preliminary):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NBI fast-ion </a:t>
            </a:r>
            <a:r>
              <a:rPr lang="en-US" sz="2800" dirty="0"/>
              <a:t>b</a:t>
            </a:r>
            <a:r>
              <a:rPr lang="en-US" sz="2800" dirty="0" smtClean="0"/>
              <a:t>ehavior consistent with classical slowing-down theory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5410200"/>
            <a:ext cx="8953500" cy="990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  <a:cs typeface="Times" pitchFamily="18" charset="0"/>
              </a:rPr>
              <a:t>The magnitude, rise and decay rates of neutron signal reasonably agree with the TRANSP prediction which assumes fast ions behave classically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cs typeface="Times" pitchFamily="18" charset="0"/>
                <a:sym typeface="Wingdings" panose="05000000000000000000" pitchFamily="2" charset="2"/>
              </a:rPr>
              <a:t>Some discrepancy in 2C decay rate  suggest some fast ion loss... due to small </a:t>
            </a:r>
            <a:r>
              <a:rPr lang="en-US" sz="1600" dirty="0" err="1" smtClean="0">
                <a:latin typeface="+mn-lt"/>
                <a:cs typeface="Times" pitchFamily="18" charset="0"/>
                <a:sym typeface="Wingdings" panose="05000000000000000000" pitchFamily="2" charset="2"/>
              </a:rPr>
              <a:t>sawteeth</a:t>
            </a:r>
            <a:r>
              <a:rPr lang="en-US" sz="1600" dirty="0" smtClean="0">
                <a:latin typeface="+mn-lt"/>
                <a:cs typeface="Times" pitchFamily="18" charset="0"/>
                <a:sym typeface="Wingdings" panose="05000000000000000000" pitchFamily="2" charset="2"/>
              </a:rPr>
              <a:t>?</a:t>
            </a:r>
            <a:endParaRPr lang="en-US" sz="1600" dirty="0" smtClean="0">
              <a:latin typeface="+mn-lt"/>
              <a:cs typeface="Times" pitchFamily="18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+mn-lt"/>
                <a:cs typeface="Times" pitchFamily="18" charset="0"/>
              </a:rPr>
              <a:t>      </a:t>
            </a:r>
          </a:p>
          <a:p>
            <a:pPr marL="457200" indent="-457200">
              <a:buNone/>
            </a:pPr>
            <a:endParaRPr lang="en-US" sz="1800" dirty="0" smtClean="0">
              <a:latin typeface="+mn-lt"/>
              <a:cs typeface="Times" pitchFamily="18" charset="0"/>
            </a:endParaRPr>
          </a:p>
          <a:p>
            <a:pPr marL="457200" indent="-457200">
              <a:buNone/>
            </a:pPr>
            <a:endParaRPr lang="en-US" sz="1800" dirty="0" smtClean="0">
              <a:latin typeface="+mn-lt"/>
              <a:cs typeface="Times" pitchFamily="18" charset="0"/>
            </a:endParaRPr>
          </a:p>
          <a:p>
            <a:pPr marL="457200" indent="-457200">
              <a:buNone/>
            </a:pPr>
            <a:r>
              <a:rPr lang="en-US" sz="2400" dirty="0" smtClean="0">
                <a:latin typeface="+mn-lt"/>
              </a:rPr>
              <a:t>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61073"/>
            <a:ext cx="4114800" cy="3836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171769"/>
            <a:ext cx="4114800" cy="3799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1846872"/>
            <a:ext cx="762000" cy="815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Arial Narrow" panose="020B0606020202030204" pitchFamily="34" charset="0"/>
              </a:rPr>
              <a:t>R</a:t>
            </a:r>
            <a:r>
              <a:rPr lang="en-US" sz="1400" b="1" baseline="-25000" dirty="0" err="1" smtClean="0">
                <a:latin typeface="Arial Narrow" panose="020B0606020202030204" pitchFamily="34" charset="0"/>
              </a:rPr>
              <a:t>Tan</a:t>
            </a:r>
            <a:r>
              <a:rPr lang="en-US" sz="1400" b="1" dirty="0" smtClean="0">
                <a:latin typeface="Arial Narrow" panose="020B0606020202030204" pitchFamily="34" charset="0"/>
              </a:rPr>
              <a:t>:</a:t>
            </a:r>
          </a:p>
          <a:p>
            <a:r>
              <a:rPr lang="en-US" sz="1100" b="1" dirty="0" smtClean="0">
                <a:solidFill>
                  <a:srgbClr val="3333FF"/>
                </a:solidFill>
                <a:latin typeface="Arial Narrow" panose="020B0606020202030204" pitchFamily="34" charset="0"/>
              </a:rPr>
              <a:t>1C: 50cm</a:t>
            </a:r>
          </a:p>
          <a:p>
            <a:r>
              <a:rPr lang="en-US" sz="1100" b="1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2C: 110cm</a:t>
            </a:r>
          </a:p>
          <a:p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2A: 130cm</a:t>
            </a:r>
            <a:endParaRPr lang="en-US" sz="11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4749457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R16-2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pic>
        <p:nvPicPr>
          <p:cNvPr id="13316" name="Picture 4" descr="http://odysseas.calit2.uci.edu/lib/tpl/vector/static/3rd/vector/logo_uc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889011"/>
            <a:ext cx="1066800" cy="21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9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NSTX:  Large inferred anomalous </a:t>
            </a:r>
            <a:br>
              <a:rPr lang="en-US" sz="2800" dirty="0" smtClean="0"/>
            </a:br>
            <a:r>
              <a:rPr lang="en-US" sz="2800" dirty="0" smtClean="0"/>
              <a:t>core electron transport in presence of CAE/GAEs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1278148"/>
          </a:xfrm>
        </p:spPr>
        <p:txBody>
          <a:bodyPr/>
          <a:lstStyle/>
          <a:p>
            <a:r>
              <a:rPr lang="en-US" sz="1800" dirty="0" smtClean="0"/>
              <a:t>Observation of high frequency Compressional/Global Alfven </a:t>
            </a:r>
            <a:r>
              <a:rPr lang="en-US" sz="1800" dirty="0" err="1" smtClean="0"/>
              <a:t>Eigenmodes</a:t>
            </a:r>
            <a:r>
              <a:rPr lang="en-US" sz="1800" dirty="0" smtClean="0"/>
              <a:t> (CAE/GAE) modes in plasma core associated with flattening of T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profile (</a:t>
            </a:r>
            <a:r>
              <a:rPr lang="en-US" sz="1800" dirty="0" err="1" smtClean="0"/>
              <a:t>Stutman</a:t>
            </a:r>
            <a:r>
              <a:rPr lang="en-US" sz="1800" dirty="0" smtClean="0"/>
              <a:t>, </a:t>
            </a:r>
            <a:r>
              <a:rPr lang="en-US" sz="1800" dirty="0" err="1" smtClean="0"/>
              <a:t>Tritz</a:t>
            </a:r>
            <a:r>
              <a:rPr lang="en-US" sz="1800" dirty="0" smtClean="0"/>
              <a:t> - JHU)</a:t>
            </a:r>
          </a:p>
          <a:p>
            <a:pPr lvl="1"/>
            <a:r>
              <a:rPr lang="en-US" sz="1800" dirty="0" smtClean="0"/>
              <a:t>High level of transport (10-100 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/s) inferred assuming classical beam physics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6" y="2086592"/>
            <a:ext cx="4639714" cy="4238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678" y="3429000"/>
            <a:ext cx="2984500" cy="264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3078" y="21336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 smtClean="0">
                <a:solidFill>
                  <a:srgbClr val="008080"/>
                </a:solidFill>
              </a:rPr>
              <a:t>BES spectra show mode amplitudes peaking from R=115 to 120 cm (r/a~0.2 to 0.3), in region of enhanced transport</a:t>
            </a:r>
            <a:endParaRPr lang="en-US" sz="1800" b="0" i="0" dirty="0">
              <a:solidFill>
                <a:srgbClr val="008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638800"/>
            <a:ext cx="9409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Stutman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346278" y="5791200"/>
            <a:ext cx="721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Smith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2315192"/>
            <a:ext cx="768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CAE/GAE</a:t>
            </a:r>
            <a:endParaRPr lang="en-US" sz="1000" i="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581400" y="3000992"/>
            <a:ext cx="304800" cy="2286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343400" y="2619992"/>
            <a:ext cx="457200" cy="4572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301086" y="6172200"/>
            <a:ext cx="491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80"/>
                </a:solidFill>
              </a:rPr>
              <a:t>Is enhanced transport the full picture?</a:t>
            </a:r>
            <a:endParaRPr lang="en-US" sz="2000" dirty="0">
              <a:solidFill>
                <a:srgbClr val="00808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74478" y="5943600"/>
            <a:ext cx="228600" cy="1524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7878" y="3429000"/>
            <a:ext cx="2667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0" i="0" dirty="0" smtClean="0">
                <a:solidFill>
                  <a:schemeClr val="tx1"/>
                </a:solidFill>
              </a:rPr>
              <a:t>~</a:t>
            </a:r>
            <a:r>
              <a:rPr lang="en-US" sz="1100" b="0" i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100" b="0" i="0" dirty="0" err="1" smtClean="0">
                <a:solidFill>
                  <a:schemeClr val="tx1"/>
                </a:solidFill>
              </a:rPr>
              <a:t>n</a:t>
            </a:r>
            <a:r>
              <a:rPr lang="en-US" sz="1100" b="0" i="0" dirty="0" smtClean="0">
                <a:solidFill>
                  <a:schemeClr val="tx1"/>
                </a:solidFill>
              </a:rPr>
              <a:t> amplitude of 738 </a:t>
            </a:r>
            <a:r>
              <a:rPr lang="en-US" sz="1100" b="0" i="0" dirty="0" err="1" smtClean="0">
                <a:solidFill>
                  <a:schemeClr val="tx1"/>
                </a:solidFill>
              </a:rPr>
              <a:t>kHZ</a:t>
            </a:r>
            <a:r>
              <a:rPr lang="en-US" sz="1100" b="0" i="0" dirty="0" smtClean="0">
                <a:solidFill>
                  <a:schemeClr val="tx1"/>
                </a:solidFill>
              </a:rPr>
              <a:t> CAE/GAE  </a:t>
            </a:r>
            <a:endParaRPr lang="en-US" sz="11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New NSTX-U result:  Suppression </a:t>
            </a:r>
            <a:r>
              <a:rPr lang="en-US" sz="2800" dirty="0"/>
              <a:t>of counter-propagating GAE </a:t>
            </a:r>
            <a:r>
              <a:rPr lang="en-US" sz="2800" dirty="0" smtClean="0"/>
              <a:t>observed for large R</a:t>
            </a:r>
            <a:r>
              <a:rPr lang="en-US" sz="2800" baseline="-25000" dirty="0" smtClean="0"/>
              <a:t>TAN</a:t>
            </a:r>
            <a:r>
              <a:rPr lang="en-US" sz="2800" dirty="0" smtClean="0"/>
              <a:t>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NBI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798"/>
            <a:ext cx="4267200" cy="5105402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Top panel: </a:t>
            </a:r>
          </a:p>
          <a:p>
            <a:pPr lvl="1"/>
            <a:r>
              <a:rPr lang="en-US" sz="2000" dirty="0" smtClean="0"/>
              <a:t>GAE excited by inboard sources 1B / 1C (blue / cyan, lower panel)</a:t>
            </a:r>
          </a:p>
          <a:p>
            <a:r>
              <a:rPr lang="en-US" sz="2400" dirty="0" smtClean="0"/>
              <a:t>Injection of outboard source 2B starts at 0.192s results in suppression of GAE.</a:t>
            </a:r>
          </a:p>
          <a:p>
            <a:pPr lvl="1"/>
            <a:r>
              <a:rPr lang="en-US" sz="2000" dirty="0" smtClean="0"/>
              <a:t>Suppression time ~10ms</a:t>
            </a:r>
          </a:p>
          <a:p>
            <a:pPr lvl="1"/>
            <a:r>
              <a:rPr lang="en-US" sz="2000" dirty="0" smtClean="0"/>
              <a:t>Suppression also with 2A, 2C</a:t>
            </a:r>
          </a:p>
          <a:p>
            <a:r>
              <a:rPr lang="en-US" sz="2400" dirty="0"/>
              <a:t>Observations consistent with model of cyclotron-resonant drive of </a:t>
            </a:r>
            <a:r>
              <a:rPr lang="en-US" sz="2400" dirty="0" smtClean="0"/>
              <a:t>GAE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Will investigate whether GAE absence impacts electron thermal transport</a:t>
            </a:r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023105"/>
            <a:ext cx="4181118" cy="50728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54" y="6107668"/>
            <a:ext cx="7696146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NBI already powerful new tool for AE physics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2240" y="571500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IR18-2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4615192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R16-2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1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u="sng" dirty="0" smtClean="0"/>
              <a:t>Energetic Particle Physics Research Plans for FY2016-18:</a:t>
            </a:r>
            <a:br>
              <a:rPr lang="en-US" sz="2000" u="sng" dirty="0" smtClean="0"/>
            </a:br>
            <a:r>
              <a:rPr lang="en-US" sz="2000" b="1" dirty="0" smtClean="0"/>
              <a:t>Characterize </a:t>
            </a:r>
            <a:r>
              <a:rPr lang="en-US" sz="2000" b="1" dirty="0"/>
              <a:t>new 2</a:t>
            </a:r>
            <a:r>
              <a:rPr lang="en-US" sz="2000" b="1" baseline="30000" dirty="0"/>
              <a:t>nd</a:t>
            </a:r>
            <a:r>
              <a:rPr lang="en-US" sz="2000" b="1" dirty="0"/>
              <a:t> </a:t>
            </a:r>
            <a:r>
              <a:rPr lang="en-US" sz="2000" b="1" dirty="0" smtClean="0"/>
              <a:t>NBI, develop full + reduced fast-ion transport models</a:t>
            </a:r>
            <a:endParaRPr lang="en-US" sz="1800" b="1" u="sng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839200" cy="838200"/>
          </a:xfrm>
        </p:spPr>
        <p:txBody>
          <a:bodyPr>
            <a:normAutofit fontScale="92500" lnSpcReduction="10000"/>
          </a:bodyPr>
          <a:lstStyle/>
          <a:p>
            <a:pPr lvl="0">
              <a:defRPr/>
            </a:pPr>
            <a:r>
              <a:rPr lang="en-US" b="1" u="sng" dirty="0" smtClean="0"/>
              <a:t>FY16</a:t>
            </a:r>
            <a:r>
              <a:rPr lang="en-US" b="1" dirty="0" smtClean="0"/>
              <a:t>: </a:t>
            </a:r>
            <a:r>
              <a:rPr lang="en-US" dirty="0"/>
              <a:t>Measure fast-ion (FI) density profiles, confinement, current drive, AE </a:t>
            </a:r>
            <a:r>
              <a:rPr lang="en-US" dirty="0" smtClean="0"/>
              <a:t>stability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1981200" y="3616927"/>
            <a:ext cx="4800600" cy="114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en-US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205430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R16-2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2895600"/>
            <a:ext cx="8839200" cy="349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i="0" u="sng" dirty="0" smtClean="0">
                <a:latin typeface="Arial" pitchFamily="34" charset="0"/>
              </a:rPr>
              <a:t>FY17</a:t>
            </a:r>
            <a:r>
              <a:rPr lang="en-US" b="1" i="0" dirty="0" smtClean="0">
                <a:latin typeface="Arial" pitchFamily="34" charset="0"/>
              </a:rPr>
              <a:t>:  </a:t>
            </a:r>
            <a:r>
              <a:rPr lang="en-US" b="0" i="0" dirty="0" smtClean="0">
                <a:latin typeface="Arial" pitchFamily="34" charset="0"/>
              </a:rPr>
              <a:t>Complete </a:t>
            </a:r>
            <a:r>
              <a:rPr lang="en-US" b="0" i="0" dirty="0">
                <a:latin typeface="Arial" pitchFamily="34" charset="0"/>
              </a:rPr>
              <a:t>model </a:t>
            </a:r>
            <a:r>
              <a:rPr lang="en-US" b="0" i="0" dirty="0" err="1">
                <a:latin typeface="Symbol" pitchFamily="18" charset="2"/>
              </a:rPr>
              <a:t>c</a:t>
            </a:r>
            <a:r>
              <a:rPr lang="en-US" b="0" i="0" baseline="-25000" dirty="0" err="1">
                <a:latin typeface="Arial" pitchFamily="34" charset="0"/>
              </a:rPr>
              <a:t>e</a:t>
            </a:r>
            <a:r>
              <a:rPr lang="en-US" b="0" i="0" baseline="-25000" dirty="0">
                <a:latin typeface="Arial" pitchFamily="34" charset="0"/>
              </a:rPr>
              <a:t>, AE</a:t>
            </a:r>
            <a:r>
              <a:rPr lang="en-US" b="0" i="0" dirty="0">
                <a:latin typeface="Arial" pitchFamily="34" charset="0"/>
              </a:rPr>
              <a:t> using measured CAE/GAE mode structures and HYM/ORBIT simulations (w/ T&amp;T group</a:t>
            </a:r>
            <a:r>
              <a:rPr lang="en-US" b="0" i="0" dirty="0" smtClean="0">
                <a:latin typeface="Arial" pitchFamily="34" charset="0"/>
              </a:rPr>
              <a:t>)</a:t>
            </a:r>
          </a:p>
          <a:p>
            <a:pPr lvl="1"/>
            <a:r>
              <a:rPr lang="en-US" dirty="0" smtClean="0"/>
              <a:t>Does core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 profile &amp; peaking vary significantly with NBI tangency?</a:t>
            </a:r>
          </a:p>
          <a:p>
            <a:pPr lvl="1"/>
            <a:r>
              <a:rPr lang="en-US" dirty="0" smtClean="0"/>
              <a:t>Incremental:  Assess </a:t>
            </a:r>
            <a:r>
              <a:rPr lang="en-US" dirty="0"/>
              <a:t>fast-wave </a:t>
            </a:r>
            <a:r>
              <a:rPr lang="en-US" dirty="0" smtClean="0"/>
              <a:t>interactions with fast ions at increased </a:t>
            </a:r>
            <a:r>
              <a:rPr lang="en-US" dirty="0"/>
              <a:t>field and current </a:t>
            </a:r>
            <a:br>
              <a:rPr lang="en-US" dirty="0"/>
            </a:br>
            <a:endParaRPr lang="en-US" i="0" u="sng" kern="0" dirty="0" smtClean="0"/>
          </a:p>
          <a:p>
            <a:endParaRPr lang="en-US" sz="900" i="0" u="sng" kern="0" dirty="0" smtClean="0"/>
          </a:p>
          <a:p>
            <a:r>
              <a:rPr lang="en-US" b="1" i="0" u="sng" kern="0" dirty="0" smtClean="0"/>
              <a:t>FY18</a:t>
            </a:r>
            <a:r>
              <a:rPr lang="en-US" b="1" i="0" kern="0" dirty="0" smtClean="0"/>
              <a:t>: </a:t>
            </a:r>
            <a:r>
              <a:rPr lang="en-US" i="0" kern="0" dirty="0" smtClean="0"/>
              <a:t>Incremental: </a:t>
            </a:r>
            <a:r>
              <a:rPr lang="en-US" b="0" i="0" kern="0" dirty="0" smtClean="0"/>
              <a:t>Assess </a:t>
            </a:r>
            <a:r>
              <a:rPr lang="en-US" b="0" i="0" kern="0" dirty="0"/>
              <a:t>role of fast-ion driven instabilities versus micro-turbulence in plasma thermal energy </a:t>
            </a:r>
            <a:r>
              <a:rPr lang="en-US" b="0" i="0" kern="0" dirty="0" smtClean="0"/>
              <a:t>transport</a:t>
            </a:r>
          </a:p>
          <a:p>
            <a:pPr lvl="1"/>
            <a:r>
              <a:rPr lang="en-US" b="0" i="0" kern="0" dirty="0" smtClean="0"/>
              <a:t>Joint between transport and energetic particle groups</a:t>
            </a:r>
            <a:endParaRPr lang="en-US" b="0" i="0" kern="0" dirty="0"/>
          </a:p>
        </p:txBody>
      </p:sp>
      <p:sp>
        <p:nvSpPr>
          <p:cNvPr id="11" name="TextBox 10"/>
          <p:cNvSpPr txBox="1"/>
          <p:nvPr/>
        </p:nvSpPr>
        <p:spPr>
          <a:xfrm>
            <a:off x="2809875" y="446279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IR17-1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6200" y="1986288"/>
            <a:ext cx="518160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800046" lvl="1" indent="-342900">
              <a:buFont typeface="Arial" panose="020B0604020202020204" pitchFamily="34" charset="0"/>
              <a:buChar char="‒"/>
              <a:defRPr/>
            </a:pPr>
            <a:r>
              <a:rPr lang="en-US" b="0" i="0" kern="0" dirty="0" smtClean="0"/>
              <a:t>Exploit new 2</a:t>
            </a:r>
            <a:r>
              <a:rPr lang="en-US" b="0" i="0" kern="0" baseline="30000" dirty="0" smtClean="0"/>
              <a:t>nd</a:t>
            </a:r>
            <a:r>
              <a:rPr lang="en-US" b="0" i="0" kern="0" dirty="0" smtClean="0"/>
              <a:t> NBI and higher B</a:t>
            </a:r>
            <a:r>
              <a:rPr lang="en-US" b="0" i="0" kern="0" baseline="-25000" dirty="0" smtClean="0"/>
              <a:t>T</a:t>
            </a:r>
            <a:r>
              <a:rPr lang="en-US" b="0" i="0" kern="0" dirty="0" smtClean="0"/>
              <a:t>, access to reduced </a:t>
            </a:r>
            <a:r>
              <a:rPr lang="en-US" b="0" i="0" kern="0" dirty="0" err="1" smtClean="0"/>
              <a:t>v</a:t>
            </a:r>
            <a:r>
              <a:rPr lang="en-US" b="0" i="0" kern="0" baseline="-25000" dirty="0" err="1" smtClean="0"/>
              <a:t>fast</a:t>
            </a:r>
            <a:r>
              <a:rPr lang="en-US" b="0" i="0" kern="0" dirty="0" smtClean="0"/>
              <a:t> / </a:t>
            </a:r>
            <a:r>
              <a:rPr lang="en-US" b="0" i="0" kern="0" dirty="0" err="1" smtClean="0"/>
              <a:t>v</a:t>
            </a:r>
            <a:r>
              <a:rPr lang="en-US" b="0" i="0" kern="0" baseline="-25000" dirty="0" err="1" smtClean="0"/>
              <a:t>A</a:t>
            </a:r>
            <a:endParaRPr lang="en-US" b="0" i="0" kern="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7010400" y="609600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IR18-2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23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FY16-18 </a:t>
            </a:r>
            <a:r>
              <a:rPr lang="en-US" sz="3200" dirty="0"/>
              <a:t>planned research supports </a:t>
            </a:r>
            <a:br>
              <a:rPr lang="en-US" sz="3200" dirty="0"/>
            </a:br>
            <a:r>
              <a:rPr lang="en-US" sz="3200" dirty="0"/>
              <a:t>5 highest priority goals of NSTX-U 5 year plan:</a:t>
            </a:r>
          </a:p>
        </p:txBody>
      </p:sp>
      <p:sp>
        <p:nvSpPr>
          <p:cNvPr id="5" name="object 3"/>
          <p:cNvSpPr>
            <a:spLocks/>
          </p:cNvSpPr>
          <p:nvPr/>
        </p:nvSpPr>
        <p:spPr bwMode="auto">
          <a:xfrm>
            <a:off x="1600199" y="2057400"/>
            <a:ext cx="7391401" cy="4191000"/>
          </a:xfrm>
          <a:custGeom>
            <a:avLst/>
            <a:gdLst>
              <a:gd name="T0" fmla="*/ 0 w 8991600"/>
              <a:gd name="T1" fmla="*/ 0 h 4419600"/>
              <a:gd name="T2" fmla="*/ 8991600 w 8991600"/>
              <a:gd name="T3" fmla="*/ 0 h 4419600"/>
              <a:gd name="T4" fmla="*/ 8991600 w 8991600"/>
              <a:gd name="T5" fmla="*/ 4419600 h 4419600"/>
              <a:gd name="T6" fmla="*/ 0 w 8991600"/>
              <a:gd name="T7" fmla="*/ 4419600 h 4419600"/>
              <a:gd name="T8" fmla="*/ 0 w 8991600"/>
              <a:gd name="T9" fmla="*/ 0 h 4419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4"/>
          <p:cNvSpPr>
            <a:spLocks/>
          </p:cNvSpPr>
          <p:nvPr/>
        </p:nvSpPr>
        <p:spPr bwMode="auto">
          <a:xfrm>
            <a:off x="1600199" y="2057400"/>
            <a:ext cx="7391401" cy="4191000"/>
          </a:xfrm>
          <a:custGeom>
            <a:avLst/>
            <a:gdLst>
              <a:gd name="T0" fmla="*/ 0 w 8991600"/>
              <a:gd name="T1" fmla="*/ 0 h 4419600"/>
              <a:gd name="T2" fmla="*/ 8991600 w 8991600"/>
              <a:gd name="T3" fmla="*/ 0 h 4419600"/>
              <a:gd name="T4" fmla="*/ 8991600 w 8991600"/>
              <a:gd name="T5" fmla="*/ 4419600 h 4419600"/>
              <a:gd name="T6" fmla="*/ 0 w 8991600"/>
              <a:gd name="T7" fmla="*/ 4419600 h 4419600"/>
              <a:gd name="T8" fmla="*/ 0 w 8991600"/>
              <a:gd name="T9" fmla="*/ 0 h 4419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5"/>
          <p:cNvSpPr txBox="1">
            <a:spLocks noChangeArrowheads="1"/>
          </p:cNvSpPr>
          <p:nvPr/>
        </p:nvSpPr>
        <p:spPr bwMode="auto">
          <a:xfrm>
            <a:off x="1600200" y="2115133"/>
            <a:ext cx="7391400" cy="413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30188" indent="-174625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4699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28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Explore unique ST parameter regimes to advance predictive  capability - for ITER and beyond</a:t>
            </a:r>
          </a:p>
          <a:p>
            <a:pPr lvl="1" eaLnBrk="1" hangingPunct="1">
              <a:spcBef>
                <a:spcPts val="488"/>
              </a:spcBef>
              <a:buFontTx/>
              <a:buAutoNum type="arabicPeriod"/>
            </a:pPr>
            <a:r>
              <a:rPr lang="en-US" altLang="en-US" sz="2000" i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Understand </a:t>
            </a:r>
            <a:r>
              <a:rPr lang="en-US" altLang="en-US" sz="20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confinement and stability at high beta and low </a:t>
            </a:r>
            <a:r>
              <a:rPr lang="en-US" altLang="en-US" sz="2000" i="0" dirty="0" err="1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collisionality</a:t>
            </a:r>
            <a:endParaRPr lang="en-US" altLang="en-US" sz="2000" i="0" dirty="0" smtClean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lvl="1" eaLnBrk="1" hangingPunct="1">
              <a:spcBef>
                <a:spcPts val="488"/>
              </a:spcBef>
              <a:buFontTx/>
              <a:buAutoNum type="arabicPeriod"/>
            </a:pPr>
            <a:r>
              <a:rPr lang="en-US" altLang="en-US" sz="20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altLang="en-US" sz="2000" i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Study </a:t>
            </a:r>
            <a:r>
              <a:rPr lang="en-US" altLang="en-US" sz="20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energetic particle physics prototypical of burning plasmas</a:t>
            </a:r>
          </a:p>
          <a:p>
            <a:pPr lvl="1" eaLnBrk="1" hangingPunct="1">
              <a:spcBef>
                <a:spcPct val="0"/>
              </a:spcBef>
              <a:buClr>
                <a:srgbClr val="FF0000"/>
              </a:buClr>
              <a:buFont typeface="Arial" pitchFamily="34" charset="0"/>
              <a:buAutoNum type="arabicPeriod"/>
            </a:pPr>
            <a:endParaRPr lang="en-US" altLang="en-US" sz="2000" i="0" dirty="0">
              <a:solidFill>
                <a:srgbClr val="00000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800" i="0" dirty="0">
                <a:solidFill>
                  <a:schemeClr val="tx1"/>
                </a:solidFill>
                <a:latin typeface="Arial Narrow" panose="020B0606020202030204" pitchFamily="34" charset="0"/>
              </a:rPr>
              <a:t>Develop solutions for PMI challenge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i="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  </a:t>
            </a:r>
            <a:r>
              <a:rPr lang="en-US" altLang="en-US" sz="2000" i="0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	3. Dissipate </a:t>
            </a:r>
            <a:r>
              <a:rPr lang="en-US" altLang="en-US" sz="2000" i="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high edge heat loads using expanded magnetic fields + </a:t>
            </a:r>
            <a:r>
              <a:rPr lang="en-US" altLang="en-US" sz="2000" i="0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radiation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i="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	</a:t>
            </a:r>
            <a:r>
              <a:rPr lang="en-US" altLang="en-US" sz="2000" i="0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4. Compare </a:t>
            </a:r>
            <a:r>
              <a:rPr lang="en-US" altLang="en-US" sz="2000" i="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performance of solid vs. liquid metal plasma facing components</a:t>
            </a:r>
          </a:p>
          <a:p>
            <a:pPr eaLnBrk="1" hangingPunct="1">
              <a:spcBef>
                <a:spcPts val="38"/>
              </a:spcBef>
            </a:pPr>
            <a:endParaRPr lang="en-US" altLang="en-US" sz="1400" i="0" dirty="0">
              <a:solidFill>
                <a:schemeClr val="bg1">
                  <a:lumMod val="85000"/>
                </a:schemeClr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800" i="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Advance ST as possible FNSF / Pilot Plant</a:t>
            </a:r>
          </a:p>
          <a:p>
            <a:pPr eaLnBrk="1" hangingPunct="1">
              <a:spcBef>
                <a:spcPts val="488"/>
              </a:spcBef>
              <a:buFontTx/>
              <a:buNone/>
            </a:pPr>
            <a:r>
              <a:rPr lang="en-US" altLang="en-US" sz="2000" i="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 </a:t>
            </a:r>
            <a:r>
              <a:rPr lang="en-US" altLang="en-US" sz="2000" i="0" dirty="0" smtClean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	5. Form </a:t>
            </a:r>
            <a:r>
              <a:rPr lang="en-US" altLang="en-US" sz="2000" i="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and sustain plasma current without transformer for steady-state ST</a:t>
            </a:r>
          </a:p>
        </p:txBody>
      </p:sp>
      <p:sp>
        <p:nvSpPr>
          <p:cNvPr id="8" name="Pentagon 7"/>
          <p:cNvSpPr/>
          <p:nvPr/>
        </p:nvSpPr>
        <p:spPr bwMode="auto">
          <a:xfrm>
            <a:off x="76200" y="3810000"/>
            <a:ext cx="1447800" cy="1600200"/>
          </a:xfrm>
          <a:prstGeom prst="homePlate">
            <a:avLst>
              <a:gd name="adj" fmla="val 8584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b="1" i="0" dirty="0" smtClean="0">
                <a:solidFill>
                  <a:schemeClr val="tx1"/>
                </a:solidFill>
                <a:latin typeface="Helvetica" pitchFamily="-128" charset="0"/>
              </a:rPr>
              <a:t>Boundary Science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itchFamily="-128" charset="0"/>
            </a:endParaRPr>
          </a:p>
          <a:p>
            <a:pPr marL="174625" indent="-114300">
              <a:spcBef>
                <a:spcPct val="20000"/>
              </a:spcBef>
              <a:buFontTx/>
              <a:buChar char="•"/>
            </a:pPr>
            <a:r>
              <a:rPr lang="en-US" sz="1400" i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Pedestal</a:t>
            </a: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/ SOL</a:t>
            </a:r>
          </a:p>
          <a:p>
            <a:pPr marL="174625" marR="0" indent="-1143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1400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and PFCs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-5" dirty="0"/>
              <a:t>XGC1 simulations aiding in </a:t>
            </a:r>
            <a:r>
              <a:rPr lang="en-US" sz="3200" spc="-10" dirty="0" smtClean="0"/>
              <a:t>understanding</a:t>
            </a:r>
            <a:br>
              <a:rPr lang="en-US" sz="3200" spc="-10" dirty="0" smtClean="0"/>
            </a:br>
            <a:r>
              <a:rPr lang="en-US" sz="3200" spc="-5" dirty="0" smtClean="0"/>
              <a:t>of </a:t>
            </a:r>
            <a:r>
              <a:rPr lang="en-US" sz="3200" spc="-5" dirty="0"/>
              <a:t>SOL heat flux width </a:t>
            </a:r>
            <a:r>
              <a:rPr lang="en-US" sz="3200" spc="-10" dirty="0"/>
              <a:t>trends </a:t>
            </a:r>
            <a:r>
              <a:rPr lang="en-US" sz="3200" spc="-5" dirty="0"/>
              <a:t>in</a:t>
            </a:r>
            <a:r>
              <a:rPr lang="en-US" sz="3200" spc="-150" dirty="0"/>
              <a:t> </a:t>
            </a:r>
            <a:r>
              <a:rPr lang="en-US" sz="3200" spc="-5" dirty="0"/>
              <a:t>NSTX</a:t>
            </a:r>
            <a:endParaRPr lang="en-US" sz="3200" dirty="0"/>
          </a:p>
        </p:txBody>
      </p:sp>
      <p:sp>
        <p:nvSpPr>
          <p:cNvPr id="4" name="object 3"/>
          <p:cNvSpPr txBox="1"/>
          <p:nvPr/>
        </p:nvSpPr>
        <p:spPr>
          <a:xfrm>
            <a:off x="176942" y="1222796"/>
            <a:ext cx="8073390" cy="116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0075" marR="5080" indent="-228600">
              <a:lnSpc>
                <a:spcPct val="100000"/>
              </a:lnSpc>
              <a:buChar char="•"/>
              <a:tabLst>
                <a:tab pos="600710" algn="l"/>
              </a:tabLst>
            </a:pPr>
            <a:r>
              <a:rPr sz="2400" spc="-5" dirty="0">
                <a:latin typeface="Arial"/>
                <a:cs typeface="Arial"/>
              </a:rPr>
              <a:t>Experiment shows contraction of SOL heat flux width at  midplane with I</a:t>
            </a:r>
            <a:r>
              <a:rPr sz="2400" spc="-7" baseline="-20833" dirty="0">
                <a:latin typeface="Arial"/>
                <a:cs typeface="Arial"/>
              </a:rPr>
              <a:t>p </a:t>
            </a:r>
            <a:r>
              <a:rPr sz="2400" spc="-5" dirty="0">
                <a:latin typeface="Arial"/>
                <a:cs typeface="Arial"/>
              </a:rPr>
              <a:t>as well as influence of Li</a:t>
            </a:r>
            <a:r>
              <a:rPr sz="2400" spc="2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conditioning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200" spc="-5" dirty="0">
                <a:solidFill>
                  <a:srgbClr val="004080"/>
                </a:solidFill>
                <a:latin typeface="Arial"/>
                <a:cs typeface="Arial"/>
              </a:rPr>
              <a:t>XGC1 w/ collisions </a:t>
            </a:r>
            <a:r>
              <a:rPr sz="2200" dirty="0">
                <a:solidFill>
                  <a:srgbClr val="004080"/>
                </a:solidFill>
                <a:latin typeface="Wingdings"/>
                <a:cs typeface="Wingdings"/>
              </a:rPr>
              <a:t></a:t>
            </a:r>
            <a:r>
              <a:rPr sz="2200" dirty="0">
                <a:solidFill>
                  <a:srgbClr val="004080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004080"/>
                </a:solidFill>
                <a:latin typeface="Arial"/>
                <a:cs typeface="Arial"/>
              </a:rPr>
              <a:t>similar</a:t>
            </a:r>
            <a:r>
              <a:rPr sz="2200" spc="-5" dirty="0">
                <a:solidFill>
                  <a:srgbClr val="004080"/>
                </a:solidFill>
                <a:latin typeface="Arial"/>
                <a:cs typeface="Arial"/>
              </a:rPr>
              <a:t> trends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4998849" y="2320290"/>
            <a:ext cx="104140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X</a:t>
            </a:r>
            <a:r>
              <a:rPr sz="2400" spc="-5" dirty="0">
                <a:latin typeface="Arial"/>
                <a:cs typeface="Arial"/>
              </a:rPr>
              <a:t>GC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5" dirty="0">
                <a:latin typeface="Arial"/>
                <a:cs typeface="Arial"/>
              </a:rPr>
              <a:t>1: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4998849" y="2748280"/>
            <a:ext cx="3909695" cy="1595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har char="•"/>
              <a:tabLst>
                <a:tab pos="355600" algn="l"/>
                <a:tab pos="2444115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Full-f,</a:t>
            </a:r>
            <a:r>
              <a:rPr sz="2000" spc="1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global</a:t>
            </a:r>
            <a:r>
              <a:rPr sz="2000" spc="3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PIC,	kinetic</a:t>
            </a:r>
            <a:r>
              <a:rPr sz="2000" spc="-8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ions,  fluid electrons </a:t>
            </a:r>
            <a:r>
              <a:rPr sz="2000" i="1" spc="-5" dirty="0">
                <a:solidFill>
                  <a:srgbClr val="336699"/>
                </a:solidFill>
                <a:latin typeface="Arial"/>
                <a:cs typeface="Arial"/>
              </a:rPr>
              <a:t>(kinetic electrons  under</a:t>
            </a:r>
            <a:r>
              <a:rPr sz="2000" i="1" spc="-9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36699"/>
                </a:solidFill>
                <a:latin typeface="Arial"/>
                <a:cs typeface="Arial"/>
              </a:rPr>
              <a:t>development)</a:t>
            </a:r>
            <a:endParaRPr sz="2000" dirty="0">
              <a:latin typeface="Arial"/>
              <a:cs typeface="Arial"/>
            </a:endParaRPr>
          </a:p>
          <a:p>
            <a:pPr marL="355600" marR="31686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Good candidate for exascale  computing</a:t>
            </a:r>
            <a:r>
              <a:rPr sz="2000" spc="-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initiative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920107" y="5978512"/>
            <a:ext cx="1345565" cy="46228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200" b="1" spc="-5" dirty="0">
                <a:latin typeface="Arial Narrow"/>
                <a:cs typeface="Arial Narrow"/>
              </a:rPr>
              <a:t>NSTX-U </a:t>
            </a:r>
            <a:r>
              <a:rPr sz="1200" b="1" dirty="0">
                <a:latin typeface="Arial Narrow"/>
                <a:cs typeface="Arial Narrow"/>
              </a:rPr>
              <a:t>/</a:t>
            </a:r>
            <a:r>
              <a:rPr sz="1200" b="1" spc="-70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PPPL</a:t>
            </a:r>
            <a:endParaRPr sz="12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sz="1200" b="1" spc="-5" dirty="0">
                <a:latin typeface="Arial Narrow"/>
                <a:cs typeface="Arial Narrow"/>
              </a:rPr>
              <a:t>Theory</a:t>
            </a:r>
            <a:r>
              <a:rPr sz="1200" b="1" spc="-55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Partnership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6608" y="2471155"/>
            <a:ext cx="4132992" cy="3969840"/>
            <a:chOff x="368976" y="2471155"/>
            <a:chExt cx="4132992" cy="3969840"/>
          </a:xfrm>
        </p:grpSpPr>
        <p:sp>
          <p:nvSpPr>
            <p:cNvPr id="9" name="object 7"/>
            <p:cNvSpPr/>
            <p:nvPr/>
          </p:nvSpPr>
          <p:spPr>
            <a:xfrm>
              <a:off x="926023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/>
            <p:cNvSpPr/>
            <p:nvPr/>
          </p:nvSpPr>
          <p:spPr>
            <a:xfrm>
              <a:off x="926023" y="2549787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/>
            <p:cNvSpPr/>
            <p:nvPr/>
          </p:nvSpPr>
          <p:spPr>
            <a:xfrm>
              <a:off x="92602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/>
            <p:cNvSpPr/>
            <p:nvPr/>
          </p:nvSpPr>
          <p:spPr>
            <a:xfrm>
              <a:off x="4275711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/>
            <p:cNvSpPr/>
            <p:nvPr/>
          </p:nvSpPr>
          <p:spPr>
            <a:xfrm>
              <a:off x="926023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/>
            <p:cNvSpPr/>
            <p:nvPr/>
          </p:nvSpPr>
          <p:spPr>
            <a:xfrm>
              <a:off x="92602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/>
            <p:cNvSpPr/>
            <p:nvPr/>
          </p:nvSpPr>
          <p:spPr>
            <a:xfrm>
              <a:off x="922848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4"/>
            <p:cNvSpPr/>
            <p:nvPr/>
          </p:nvSpPr>
          <p:spPr>
            <a:xfrm>
              <a:off x="922848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5"/>
            <p:cNvSpPr/>
            <p:nvPr/>
          </p:nvSpPr>
          <p:spPr>
            <a:xfrm>
              <a:off x="1055650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/>
            <p:cNvSpPr/>
            <p:nvPr/>
          </p:nvSpPr>
          <p:spPr>
            <a:xfrm>
              <a:off x="1055650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/>
            <p:cNvSpPr/>
            <p:nvPr/>
          </p:nvSpPr>
          <p:spPr>
            <a:xfrm>
              <a:off x="11897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/>
            <p:cNvSpPr/>
            <p:nvPr/>
          </p:nvSpPr>
          <p:spPr>
            <a:xfrm>
              <a:off x="11897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/>
            <p:cNvSpPr/>
            <p:nvPr/>
          </p:nvSpPr>
          <p:spPr>
            <a:xfrm>
              <a:off x="132381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/>
            <p:cNvSpPr/>
            <p:nvPr/>
          </p:nvSpPr>
          <p:spPr>
            <a:xfrm>
              <a:off x="132381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/>
            <p:cNvSpPr/>
            <p:nvPr/>
          </p:nvSpPr>
          <p:spPr>
            <a:xfrm>
              <a:off x="145788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/>
            <p:cNvSpPr/>
            <p:nvPr/>
          </p:nvSpPr>
          <p:spPr>
            <a:xfrm>
              <a:off x="145788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3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4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6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9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0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1"/>
            <p:cNvSpPr/>
            <p:nvPr/>
          </p:nvSpPr>
          <p:spPr>
            <a:xfrm>
              <a:off x="159197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2"/>
            <p:cNvSpPr/>
            <p:nvPr/>
          </p:nvSpPr>
          <p:spPr>
            <a:xfrm>
              <a:off x="159197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3"/>
            <p:cNvSpPr/>
            <p:nvPr/>
          </p:nvSpPr>
          <p:spPr>
            <a:xfrm>
              <a:off x="1591971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4"/>
            <p:cNvSpPr/>
            <p:nvPr/>
          </p:nvSpPr>
          <p:spPr>
            <a:xfrm>
              <a:off x="1591971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5"/>
            <p:cNvSpPr/>
            <p:nvPr/>
          </p:nvSpPr>
          <p:spPr>
            <a:xfrm>
              <a:off x="172579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6"/>
            <p:cNvSpPr/>
            <p:nvPr/>
          </p:nvSpPr>
          <p:spPr>
            <a:xfrm>
              <a:off x="172579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7"/>
            <p:cNvSpPr/>
            <p:nvPr/>
          </p:nvSpPr>
          <p:spPr>
            <a:xfrm>
              <a:off x="18598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8"/>
            <p:cNvSpPr/>
            <p:nvPr/>
          </p:nvSpPr>
          <p:spPr>
            <a:xfrm>
              <a:off x="18598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9"/>
            <p:cNvSpPr/>
            <p:nvPr/>
          </p:nvSpPr>
          <p:spPr>
            <a:xfrm>
              <a:off x="199395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0"/>
            <p:cNvSpPr/>
            <p:nvPr/>
          </p:nvSpPr>
          <p:spPr>
            <a:xfrm>
              <a:off x="199395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1"/>
            <p:cNvSpPr/>
            <p:nvPr/>
          </p:nvSpPr>
          <p:spPr>
            <a:xfrm>
              <a:off x="212802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2"/>
            <p:cNvSpPr/>
            <p:nvPr/>
          </p:nvSpPr>
          <p:spPr>
            <a:xfrm>
              <a:off x="212802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3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4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5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6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7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8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9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0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1"/>
            <p:cNvSpPr/>
            <p:nvPr/>
          </p:nvSpPr>
          <p:spPr>
            <a:xfrm>
              <a:off x="226211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2"/>
            <p:cNvSpPr/>
            <p:nvPr/>
          </p:nvSpPr>
          <p:spPr>
            <a:xfrm>
              <a:off x="226211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3"/>
            <p:cNvSpPr/>
            <p:nvPr/>
          </p:nvSpPr>
          <p:spPr>
            <a:xfrm>
              <a:off x="2262112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4"/>
            <p:cNvSpPr/>
            <p:nvPr/>
          </p:nvSpPr>
          <p:spPr>
            <a:xfrm>
              <a:off x="2262112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5"/>
            <p:cNvSpPr/>
            <p:nvPr/>
          </p:nvSpPr>
          <p:spPr>
            <a:xfrm>
              <a:off x="239593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6"/>
            <p:cNvSpPr/>
            <p:nvPr/>
          </p:nvSpPr>
          <p:spPr>
            <a:xfrm>
              <a:off x="239593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7"/>
            <p:cNvSpPr/>
            <p:nvPr/>
          </p:nvSpPr>
          <p:spPr>
            <a:xfrm>
              <a:off x="2529879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8"/>
            <p:cNvSpPr/>
            <p:nvPr/>
          </p:nvSpPr>
          <p:spPr>
            <a:xfrm>
              <a:off x="2529879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9"/>
            <p:cNvSpPr/>
            <p:nvPr/>
          </p:nvSpPr>
          <p:spPr>
            <a:xfrm>
              <a:off x="2663318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0"/>
            <p:cNvSpPr/>
            <p:nvPr/>
          </p:nvSpPr>
          <p:spPr>
            <a:xfrm>
              <a:off x="2663318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1"/>
            <p:cNvSpPr/>
            <p:nvPr/>
          </p:nvSpPr>
          <p:spPr>
            <a:xfrm>
              <a:off x="279727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2"/>
            <p:cNvSpPr/>
            <p:nvPr/>
          </p:nvSpPr>
          <p:spPr>
            <a:xfrm>
              <a:off x="279727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3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4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5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6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7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8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9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0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1"/>
            <p:cNvSpPr/>
            <p:nvPr/>
          </p:nvSpPr>
          <p:spPr>
            <a:xfrm>
              <a:off x="293122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2"/>
            <p:cNvSpPr/>
            <p:nvPr/>
          </p:nvSpPr>
          <p:spPr>
            <a:xfrm>
              <a:off x="293122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3"/>
            <p:cNvSpPr/>
            <p:nvPr/>
          </p:nvSpPr>
          <p:spPr>
            <a:xfrm>
              <a:off x="2931224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4"/>
            <p:cNvSpPr/>
            <p:nvPr/>
          </p:nvSpPr>
          <p:spPr>
            <a:xfrm>
              <a:off x="2931224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5"/>
            <p:cNvSpPr/>
            <p:nvPr/>
          </p:nvSpPr>
          <p:spPr>
            <a:xfrm>
              <a:off x="306607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6"/>
            <p:cNvSpPr/>
            <p:nvPr/>
          </p:nvSpPr>
          <p:spPr>
            <a:xfrm>
              <a:off x="306607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7"/>
            <p:cNvSpPr/>
            <p:nvPr/>
          </p:nvSpPr>
          <p:spPr>
            <a:xfrm>
              <a:off x="319989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8"/>
            <p:cNvSpPr/>
            <p:nvPr/>
          </p:nvSpPr>
          <p:spPr>
            <a:xfrm>
              <a:off x="319989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9"/>
            <p:cNvSpPr/>
            <p:nvPr/>
          </p:nvSpPr>
          <p:spPr>
            <a:xfrm>
              <a:off x="333372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0"/>
            <p:cNvSpPr/>
            <p:nvPr/>
          </p:nvSpPr>
          <p:spPr>
            <a:xfrm>
              <a:off x="333372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1"/>
            <p:cNvSpPr/>
            <p:nvPr/>
          </p:nvSpPr>
          <p:spPr>
            <a:xfrm>
              <a:off x="346754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2"/>
            <p:cNvSpPr/>
            <p:nvPr/>
          </p:nvSpPr>
          <p:spPr>
            <a:xfrm>
              <a:off x="346754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3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4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5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6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7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8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9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0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1"/>
            <p:cNvSpPr/>
            <p:nvPr/>
          </p:nvSpPr>
          <p:spPr>
            <a:xfrm>
              <a:off x="360136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2"/>
            <p:cNvSpPr/>
            <p:nvPr/>
          </p:nvSpPr>
          <p:spPr>
            <a:xfrm>
              <a:off x="360136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3"/>
            <p:cNvSpPr/>
            <p:nvPr/>
          </p:nvSpPr>
          <p:spPr>
            <a:xfrm>
              <a:off x="3601365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4"/>
            <p:cNvSpPr/>
            <p:nvPr/>
          </p:nvSpPr>
          <p:spPr>
            <a:xfrm>
              <a:off x="3601365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5"/>
            <p:cNvSpPr/>
            <p:nvPr/>
          </p:nvSpPr>
          <p:spPr>
            <a:xfrm>
              <a:off x="373519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6"/>
            <p:cNvSpPr/>
            <p:nvPr/>
          </p:nvSpPr>
          <p:spPr>
            <a:xfrm>
              <a:off x="373519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7"/>
            <p:cNvSpPr/>
            <p:nvPr/>
          </p:nvSpPr>
          <p:spPr>
            <a:xfrm>
              <a:off x="386939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8"/>
            <p:cNvSpPr/>
            <p:nvPr/>
          </p:nvSpPr>
          <p:spPr>
            <a:xfrm>
              <a:off x="386939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9"/>
            <p:cNvSpPr/>
            <p:nvPr/>
          </p:nvSpPr>
          <p:spPr>
            <a:xfrm>
              <a:off x="4003609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0"/>
            <p:cNvSpPr/>
            <p:nvPr/>
          </p:nvSpPr>
          <p:spPr>
            <a:xfrm>
              <a:off x="4003609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1"/>
            <p:cNvSpPr/>
            <p:nvPr/>
          </p:nvSpPr>
          <p:spPr>
            <a:xfrm>
              <a:off x="413730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2"/>
            <p:cNvSpPr/>
            <p:nvPr/>
          </p:nvSpPr>
          <p:spPr>
            <a:xfrm>
              <a:off x="413730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3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4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5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6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7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08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09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0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1"/>
            <p:cNvSpPr/>
            <p:nvPr/>
          </p:nvSpPr>
          <p:spPr>
            <a:xfrm>
              <a:off x="427253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2"/>
            <p:cNvSpPr/>
            <p:nvPr/>
          </p:nvSpPr>
          <p:spPr>
            <a:xfrm>
              <a:off x="427253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3"/>
            <p:cNvSpPr/>
            <p:nvPr/>
          </p:nvSpPr>
          <p:spPr>
            <a:xfrm>
              <a:off x="4272531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4"/>
            <p:cNvSpPr/>
            <p:nvPr/>
          </p:nvSpPr>
          <p:spPr>
            <a:xfrm>
              <a:off x="4272531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5"/>
            <p:cNvSpPr/>
            <p:nvPr/>
          </p:nvSpPr>
          <p:spPr>
            <a:xfrm>
              <a:off x="926023" y="545101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6"/>
            <p:cNvSpPr/>
            <p:nvPr/>
          </p:nvSpPr>
          <p:spPr>
            <a:xfrm>
              <a:off x="4241307" y="545101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7"/>
            <p:cNvSpPr/>
            <p:nvPr/>
          </p:nvSpPr>
          <p:spPr>
            <a:xfrm>
              <a:off x="926023" y="537848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18"/>
            <p:cNvSpPr/>
            <p:nvPr/>
          </p:nvSpPr>
          <p:spPr>
            <a:xfrm>
              <a:off x="4258248" y="537848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19"/>
            <p:cNvSpPr/>
            <p:nvPr/>
          </p:nvSpPr>
          <p:spPr>
            <a:xfrm>
              <a:off x="926023" y="530554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0"/>
            <p:cNvSpPr/>
            <p:nvPr/>
          </p:nvSpPr>
          <p:spPr>
            <a:xfrm>
              <a:off x="4258248" y="530554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1"/>
            <p:cNvSpPr/>
            <p:nvPr/>
          </p:nvSpPr>
          <p:spPr>
            <a:xfrm>
              <a:off x="926023" y="523365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2"/>
            <p:cNvSpPr/>
            <p:nvPr/>
          </p:nvSpPr>
          <p:spPr>
            <a:xfrm>
              <a:off x="4258248" y="523365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3"/>
            <p:cNvSpPr/>
            <p:nvPr/>
          </p:nvSpPr>
          <p:spPr>
            <a:xfrm>
              <a:off x="926023" y="516071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4"/>
            <p:cNvSpPr/>
            <p:nvPr/>
          </p:nvSpPr>
          <p:spPr>
            <a:xfrm>
              <a:off x="4258248" y="516071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5"/>
            <p:cNvSpPr/>
            <p:nvPr/>
          </p:nvSpPr>
          <p:spPr>
            <a:xfrm>
              <a:off x="926023" y="508779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6"/>
            <p:cNvSpPr/>
            <p:nvPr/>
          </p:nvSpPr>
          <p:spPr>
            <a:xfrm>
              <a:off x="4258248" y="508779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7"/>
            <p:cNvSpPr/>
            <p:nvPr/>
          </p:nvSpPr>
          <p:spPr>
            <a:xfrm>
              <a:off x="926023" y="5015886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28"/>
            <p:cNvSpPr/>
            <p:nvPr/>
          </p:nvSpPr>
          <p:spPr>
            <a:xfrm>
              <a:off x="4258248" y="5015886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29"/>
            <p:cNvSpPr/>
            <p:nvPr/>
          </p:nvSpPr>
          <p:spPr>
            <a:xfrm>
              <a:off x="926023" y="494296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0"/>
            <p:cNvSpPr/>
            <p:nvPr/>
          </p:nvSpPr>
          <p:spPr>
            <a:xfrm>
              <a:off x="4258248" y="494296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1"/>
            <p:cNvSpPr/>
            <p:nvPr/>
          </p:nvSpPr>
          <p:spPr>
            <a:xfrm>
              <a:off x="926023" y="487105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2"/>
            <p:cNvSpPr/>
            <p:nvPr/>
          </p:nvSpPr>
          <p:spPr>
            <a:xfrm>
              <a:off x="4258248" y="487105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3"/>
            <p:cNvSpPr/>
            <p:nvPr/>
          </p:nvSpPr>
          <p:spPr>
            <a:xfrm>
              <a:off x="926023" y="479864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4"/>
            <p:cNvSpPr/>
            <p:nvPr/>
          </p:nvSpPr>
          <p:spPr>
            <a:xfrm>
              <a:off x="4258248" y="479864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5"/>
            <p:cNvSpPr/>
            <p:nvPr/>
          </p:nvSpPr>
          <p:spPr>
            <a:xfrm>
              <a:off x="926023" y="472570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6"/>
            <p:cNvSpPr/>
            <p:nvPr/>
          </p:nvSpPr>
          <p:spPr>
            <a:xfrm>
              <a:off x="4241307" y="472570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7"/>
            <p:cNvSpPr txBox="1"/>
            <p:nvPr/>
          </p:nvSpPr>
          <p:spPr>
            <a:xfrm>
              <a:off x="763667" y="4647070"/>
              <a:ext cx="10350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40" name="object 138"/>
            <p:cNvSpPr/>
            <p:nvPr/>
          </p:nvSpPr>
          <p:spPr>
            <a:xfrm>
              <a:off x="926023" y="465317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39"/>
            <p:cNvSpPr/>
            <p:nvPr/>
          </p:nvSpPr>
          <p:spPr>
            <a:xfrm>
              <a:off x="4258248" y="465317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0"/>
            <p:cNvSpPr/>
            <p:nvPr/>
          </p:nvSpPr>
          <p:spPr>
            <a:xfrm>
              <a:off x="926023" y="458024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1"/>
            <p:cNvSpPr/>
            <p:nvPr/>
          </p:nvSpPr>
          <p:spPr>
            <a:xfrm>
              <a:off x="4258248" y="4580242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2"/>
            <p:cNvSpPr/>
            <p:nvPr/>
          </p:nvSpPr>
          <p:spPr>
            <a:xfrm>
              <a:off x="926023" y="450731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3"/>
            <p:cNvSpPr/>
            <p:nvPr/>
          </p:nvSpPr>
          <p:spPr>
            <a:xfrm>
              <a:off x="4258248" y="450731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4"/>
            <p:cNvSpPr/>
            <p:nvPr/>
          </p:nvSpPr>
          <p:spPr>
            <a:xfrm>
              <a:off x="926023" y="443541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5"/>
            <p:cNvSpPr/>
            <p:nvPr/>
          </p:nvSpPr>
          <p:spPr>
            <a:xfrm>
              <a:off x="4258248" y="443541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6"/>
            <p:cNvSpPr/>
            <p:nvPr/>
          </p:nvSpPr>
          <p:spPr>
            <a:xfrm>
              <a:off x="926023" y="436248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7"/>
            <p:cNvSpPr/>
            <p:nvPr/>
          </p:nvSpPr>
          <p:spPr>
            <a:xfrm>
              <a:off x="4258248" y="436248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48"/>
            <p:cNvSpPr/>
            <p:nvPr/>
          </p:nvSpPr>
          <p:spPr>
            <a:xfrm>
              <a:off x="926023" y="429058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49"/>
            <p:cNvSpPr/>
            <p:nvPr/>
          </p:nvSpPr>
          <p:spPr>
            <a:xfrm>
              <a:off x="4258248" y="429058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0"/>
            <p:cNvSpPr/>
            <p:nvPr/>
          </p:nvSpPr>
          <p:spPr>
            <a:xfrm>
              <a:off x="926023" y="421765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1"/>
            <p:cNvSpPr/>
            <p:nvPr/>
          </p:nvSpPr>
          <p:spPr>
            <a:xfrm>
              <a:off x="4258248" y="421765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2"/>
            <p:cNvSpPr/>
            <p:nvPr/>
          </p:nvSpPr>
          <p:spPr>
            <a:xfrm>
              <a:off x="926023" y="414524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3"/>
            <p:cNvSpPr/>
            <p:nvPr/>
          </p:nvSpPr>
          <p:spPr>
            <a:xfrm>
              <a:off x="4258248" y="414524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4"/>
            <p:cNvSpPr/>
            <p:nvPr/>
          </p:nvSpPr>
          <p:spPr>
            <a:xfrm>
              <a:off x="926023" y="407333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5"/>
            <p:cNvSpPr/>
            <p:nvPr/>
          </p:nvSpPr>
          <p:spPr>
            <a:xfrm>
              <a:off x="4258248" y="407333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6"/>
            <p:cNvSpPr/>
            <p:nvPr/>
          </p:nvSpPr>
          <p:spPr>
            <a:xfrm>
              <a:off x="926023" y="4000398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7"/>
            <p:cNvSpPr/>
            <p:nvPr/>
          </p:nvSpPr>
          <p:spPr>
            <a:xfrm>
              <a:off x="4241307" y="4000398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58"/>
            <p:cNvSpPr txBox="1"/>
            <p:nvPr/>
          </p:nvSpPr>
          <p:spPr>
            <a:xfrm>
              <a:off x="683985" y="3921766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10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1" name="object 159"/>
            <p:cNvSpPr/>
            <p:nvPr/>
          </p:nvSpPr>
          <p:spPr>
            <a:xfrm>
              <a:off x="926023" y="392685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0"/>
            <p:cNvSpPr/>
            <p:nvPr/>
          </p:nvSpPr>
          <p:spPr>
            <a:xfrm>
              <a:off x="4258248" y="392685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1"/>
            <p:cNvSpPr/>
            <p:nvPr/>
          </p:nvSpPr>
          <p:spPr>
            <a:xfrm>
              <a:off x="926023" y="385494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2"/>
            <p:cNvSpPr/>
            <p:nvPr/>
          </p:nvSpPr>
          <p:spPr>
            <a:xfrm>
              <a:off x="4258248" y="385494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3"/>
            <p:cNvSpPr/>
            <p:nvPr/>
          </p:nvSpPr>
          <p:spPr>
            <a:xfrm>
              <a:off x="926023" y="37820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4"/>
            <p:cNvSpPr/>
            <p:nvPr/>
          </p:nvSpPr>
          <p:spPr>
            <a:xfrm>
              <a:off x="4258248" y="378202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5"/>
            <p:cNvSpPr/>
            <p:nvPr/>
          </p:nvSpPr>
          <p:spPr>
            <a:xfrm>
              <a:off x="926023" y="371011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6"/>
            <p:cNvSpPr/>
            <p:nvPr/>
          </p:nvSpPr>
          <p:spPr>
            <a:xfrm>
              <a:off x="4258248" y="371011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7"/>
            <p:cNvSpPr/>
            <p:nvPr/>
          </p:nvSpPr>
          <p:spPr>
            <a:xfrm>
              <a:off x="926023" y="363717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68"/>
            <p:cNvSpPr/>
            <p:nvPr/>
          </p:nvSpPr>
          <p:spPr>
            <a:xfrm>
              <a:off x="4258248" y="363717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69"/>
            <p:cNvSpPr/>
            <p:nvPr/>
          </p:nvSpPr>
          <p:spPr>
            <a:xfrm>
              <a:off x="926023" y="356476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0"/>
            <p:cNvSpPr/>
            <p:nvPr/>
          </p:nvSpPr>
          <p:spPr>
            <a:xfrm>
              <a:off x="4258248" y="356476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1"/>
            <p:cNvSpPr/>
            <p:nvPr/>
          </p:nvSpPr>
          <p:spPr>
            <a:xfrm>
              <a:off x="926023" y="3492346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2"/>
            <p:cNvSpPr/>
            <p:nvPr/>
          </p:nvSpPr>
          <p:spPr>
            <a:xfrm>
              <a:off x="4258248" y="3492346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3"/>
            <p:cNvSpPr/>
            <p:nvPr/>
          </p:nvSpPr>
          <p:spPr>
            <a:xfrm>
              <a:off x="926023" y="341993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4"/>
            <p:cNvSpPr/>
            <p:nvPr/>
          </p:nvSpPr>
          <p:spPr>
            <a:xfrm>
              <a:off x="4258248" y="341993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5"/>
            <p:cNvSpPr/>
            <p:nvPr/>
          </p:nvSpPr>
          <p:spPr>
            <a:xfrm>
              <a:off x="926023" y="334700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6"/>
            <p:cNvSpPr/>
            <p:nvPr/>
          </p:nvSpPr>
          <p:spPr>
            <a:xfrm>
              <a:off x="4258248" y="334700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7"/>
            <p:cNvSpPr/>
            <p:nvPr/>
          </p:nvSpPr>
          <p:spPr>
            <a:xfrm>
              <a:off x="926023" y="3275100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78"/>
            <p:cNvSpPr/>
            <p:nvPr/>
          </p:nvSpPr>
          <p:spPr>
            <a:xfrm>
              <a:off x="4241307" y="3275100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79"/>
            <p:cNvSpPr txBox="1"/>
            <p:nvPr/>
          </p:nvSpPr>
          <p:spPr>
            <a:xfrm>
              <a:off x="683985" y="3196460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15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82" name="object 180"/>
            <p:cNvSpPr/>
            <p:nvPr/>
          </p:nvSpPr>
          <p:spPr>
            <a:xfrm>
              <a:off x="926023" y="320154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1"/>
            <p:cNvSpPr/>
            <p:nvPr/>
          </p:nvSpPr>
          <p:spPr>
            <a:xfrm>
              <a:off x="4258248" y="320154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2"/>
            <p:cNvSpPr/>
            <p:nvPr/>
          </p:nvSpPr>
          <p:spPr>
            <a:xfrm>
              <a:off x="926023" y="312963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3"/>
            <p:cNvSpPr/>
            <p:nvPr/>
          </p:nvSpPr>
          <p:spPr>
            <a:xfrm>
              <a:off x="4258248" y="312963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4"/>
            <p:cNvSpPr/>
            <p:nvPr/>
          </p:nvSpPr>
          <p:spPr>
            <a:xfrm>
              <a:off x="926023" y="305671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5"/>
            <p:cNvSpPr/>
            <p:nvPr/>
          </p:nvSpPr>
          <p:spPr>
            <a:xfrm>
              <a:off x="4258248" y="305671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6"/>
            <p:cNvSpPr/>
            <p:nvPr/>
          </p:nvSpPr>
          <p:spPr>
            <a:xfrm>
              <a:off x="926023" y="29842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7"/>
            <p:cNvSpPr/>
            <p:nvPr/>
          </p:nvSpPr>
          <p:spPr>
            <a:xfrm>
              <a:off x="4258248" y="298429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88"/>
            <p:cNvSpPr/>
            <p:nvPr/>
          </p:nvSpPr>
          <p:spPr>
            <a:xfrm>
              <a:off x="926023" y="291187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89"/>
            <p:cNvSpPr/>
            <p:nvPr/>
          </p:nvSpPr>
          <p:spPr>
            <a:xfrm>
              <a:off x="4258248" y="291187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0"/>
            <p:cNvSpPr/>
            <p:nvPr/>
          </p:nvSpPr>
          <p:spPr>
            <a:xfrm>
              <a:off x="926023" y="283945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1"/>
            <p:cNvSpPr/>
            <p:nvPr/>
          </p:nvSpPr>
          <p:spPr>
            <a:xfrm>
              <a:off x="4258248" y="283945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2"/>
            <p:cNvSpPr/>
            <p:nvPr/>
          </p:nvSpPr>
          <p:spPr>
            <a:xfrm>
              <a:off x="926023" y="276653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3"/>
            <p:cNvSpPr/>
            <p:nvPr/>
          </p:nvSpPr>
          <p:spPr>
            <a:xfrm>
              <a:off x="4258248" y="2766532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4"/>
            <p:cNvSpPr/>
            <p:nvPr/>
          </p:nvSpPr>
          <p:spPr>
            <a:xfrm>
              <a:off x="926023" y="269462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5"/>
            <p:cNvSpPr/>
            <p:nvPr/>
          </p:nvSpPr>
          <p:spPr>
            <a:xfrm>
              <a:off x="4258248" y="269462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6"/>
            <p:cNvSpPr/>
            <p:nvPr/>
          </p:nvSpPr>
          <p:spPr>
            <a:xfrm>
              <a:off x="926023" y="262170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7"/>
            <p:cNvSpPr/>
            <p:nvPr/>
          </p:nvSpPr>
          <p:spPr>
            <a:xfrm>
              <a:off x="4258248" y="262170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198"/>
            <p:cNvSpPr/>
            <p:nvPr/>
          </p:nvSpPr>
          <p:spPr>
            <a:xfrm>
              <a:off x="926023" y="254979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199"/>
            <p:cNvSpPr/>
            <p:nvPr/>
          </p:nvSpPr>
          <p:spPr>
            <a:xfrm>
              <a:off x="4241307" y="254979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0"/>
            <p:cNvSpPr txBox="1"/>
            <p:nvPr/>
          </p:nvSpPr>
          <p:spPr>
            <a:xfrm>
              <a:off x="683985" y="2471155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20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03" name="object 201"/>
            <p:cNvSpPr/>
            <p:nvPr/>
          </p:nvSpPr>
          <p:spPr>
            <a:xfrm>
              <a:off x="926023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2"/>
            <p:cNvSpPr/>
            <p:nvPr/>
          </p:nvSpPr>
          <p:spPr>
            <a:xfrm>
              <a:off x="926023" y="2549787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3"/>
            <p:cNvSpPr/>
            <p:nvPr/>
          </p:nvSpPr>
          <p:spPr>
            <a:xfrm>
              <a:off x="92602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4"/>
            <p:cNvSpPr/>
            <p:nvPr/>
          </p:nvSpPr>
          <p:spPr>
            <a:xfrm>
              <a:off x="4275711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5"/>
            <p:cNvSpPr/>
            <p:nvPr/>
          </p:nvSpPr>
          <p:spPr>
            <a:xfrm>
              <a:off x="2191732" y="4084060"/>
              <a:ext cx="210440" cy="10667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6"/>
            <p:cNvSpPr/>
            <p:nvPr/>
          </p:nvSpPr>
          <p:spPr>
            <a:xfrm>
              <a:off x="2016023" y="4220038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79">
                  <a:moveTo>
                    <a:pt x="0" y="0"/>
                  </a:moveTo>
                  <a:lnTo>
                    <a:pt x="0" y="4290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7"/>
            <p:cNvSpPr/>
            <p:nvPr/>
          </p:nvSpPr>
          <p:spPr>
            <a:xfrm>
              <a:off x="1975163" y="422003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08"/>
            <p:cNvSpPr/>
            <p:nvPr/>
          </p:nvSpPr>
          <p:spPr>
            <a:xfrm>
              <a:off x="1975163" y="422003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09"/>
            <p:cNvSpPr/>
            <p:nvPr/>
          </p:nvSpPr>
          <p:spPr>
            <a:xfrm>
              <a:off x="1947580" y="412298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0"/>
            <p:cNvSpPr/>
            <p:nvPr/>
          </p:nvSpPr>
          <p:spPr>
            <a:xfrm>
              <a:off x="1947580" y="410153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1"/>
            <p:cNvSpPr/>
            <p:nvPr/>
          </p:nvSpPr>
          <p:spPr>
            <a:xfrm>
              <a:off x="1947580" y="410153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2"/>
            <p:cNvSpPr/>
            <p:nvPr/>
          </p:nvSpPr>
          <p:spPr>
            <a:xfrm>
              <a:off x="1952689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3"/>
            <p:cNvSpPr/>
            <p:nvPr/>
          </p:nvSpPr>
          <p:spPr>
            <a:xfrm>
              <a:off x="1952689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4"/>
            <p:cNvSpPr/>
            <p:nvPr/>
          </p:nvSpPr>
          <p:spPr>
            <a:xfrm>
              <a:off x="1952689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5"/>
            <p:cNvSpPr/>
            <p:nvPr/>
          </p:nvSpPr>
          <p:spPr>
            <a:xfrm>
              <a:off x="1942472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42900"/>
                  </a:moveTo>
                  <a:lnTo>
                    <a:pt x="43929" y="42900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6"/>
            <p:cNvSpPr/>
            <p:nvPr/>
          </p:nvSpPr>
          <p:spPr>
            <a:xfrm>
              <a:off x="1942472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7"/>
            <p:cNvSpPr/>
            <p:nvPr/>
          </p:nvSpPr>
          <p:spPr>
            <a:xfrm>
              <a:off x="1942472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18"/>
            <p:cNvSpPr/>
            <p:nvPr/>
          </p:nvSpPr>
          <p:spPr>
            <a:xfrm>
              <a:off x="2660627" y="449432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19"/>
            <p:cNvSpPr/>
            <p:nvPr/>
          </p:nvSpPr>
          <p:spPr>
            <a:xfrm>
              <a:off x="2660627" y="447338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0"/>
            <p:cNvSpPr/>
            <p:nvPr/>
          </p:nvSpPr>
          <p:spPr>
            <a:xfrm>
              <a:off x="2660627" y="447338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1"/>
            <p:cNvSpPr/>
            <p:nvPr/>
          </p:nvSpPr>
          <p:spPr>
            <a:xfrm>
              <a:off x="2600355" y="426754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2"/>
            <p:cNvSpPr/>
            <p:nvPr/>
          </p:nvSpPr>
          <p:spPr>
            <a:xfrm>
              <a:off x="2600355" y="424659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3"/>
            <p:cNvSpPr/>
            <p:nvPr/>
          </p:nvSpPr>
          <p:spPr>
            <a:xfrm>
              <a:off x="2600355" y="424659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4"/>
            <p:cNvSpPr/>
            <p:nvPr/>
          </p:nvSpPr>
          <p:spPr>
            <a:xfrm>
              <a:off x="2572655" y="4612591"/>
              <a:ext cx="179397" cy="711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5"/>
            <p:cNvSpPr/>
            <p:nvPr/>
          </p:nvSpPr>
          <p:spPr>
            <a:xfrm>
              <a:off x="2666757" y="397282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6"/>
            <p:cNvSpPr/>
            <p:nvPr/>
          </p:nvSpPr>
          <p:spPr>
            <a:xfrm>
              <a:off x="2666757" y="39513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7"/>
            <p:cNvSpPr/>
            <p:nvPr/>
          </p:nvSpPr>
          <p:spPr>
            <a:xfrm>
              <a:off x="2666757" y="39513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28"/>
            <p:cNvSpPr/>
            <p:nvPr/>
          </p:nvSpPr>
          <p:spPr>
            <a:xfrm>
              <a:off x="2886363" y="4668008"/>
              <a:ext cx="235082" cy="5328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29"/>
            <p:cNvSpPr/>
            <p:nvPr/>
          </p:nvSpPr>
          <p:spPr>
            <a:xfrm>
              <a:off x="3631105" y="510470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0"/>
            <p:cNvSpPr/>
            <p:nvPr/>
          </p:nvSpPr>
          <p:spPr>
            <a:xfrm>
              <a:off x="3631105" y="5083254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1"/>
            <p:cNvSpPr/>
            <p:nvPr/>
          </p:nvSpPr>
          <p:spPr>
            <a:xfrm>
              <a:off x="3631105" y="5083254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2"/>
            <p:cNvSpPr/>
            <p:nvPr/>
          </p:nvSpPr>
          <p:spPr>
            <a:xfrm>
              <a:off x="3605565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3"/>
            <p:cNvSpPr/>
            <p:nvPr/>
          </p:nvSpPr>
          <p:spPr>
            <a:xfrm>
              <a:off x="3605565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4"/>
            <p:cNvSpPr/>
            <p:nvPr/>
          </p:nvSpPr>
          <p:spPr>
            <a:xfrm>
              <a:off x="3605565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5"/>
            <p:cNvSpPr/>
            <p:nvPr/>
          </p:nvSpPr>
          <p:spPr>
            <a:xfrm>
              <a:off x="3707721" y="5163446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6"/>
            <p:cNvSpPr/>
            <p:nvPr/>
          </p:nvSpPr>
          <p:spPr>
            <a:xfrm>
              <a:off x="3707721" y="5142504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7"/>
            <p:cNvSpPr/>
            <p:nvPr/>
          </p:nvSpPr>
          <p:spPr>
            <a:xfrm>
              <a:off x="3707721" y="5142504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38"/>
            <p:cNvSpPr/>
            <p:nvPr/>
          </p:nvSpPr>
          <p:spPr>
            <a:xfrm>
              <a:off x="3608631" y="4936148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39"/>
            <p:cNvSpPr/>
            <p:nvPr/>
          </p:nvSpPr>
          <p:spPr>
            <a:xfrm>
              <a:off x="3608631" y="491469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0"/>
            <p:cNvSpPr/>
            <p:nvPr/>
          </p:nvSpPr>
          <p:spPr>
            <a:xfrm>
              <a:off x="3608631" y="491469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1"/>
            <p:cNvSpPr/>
            <p:nvPr/>
          </p:nvSpPr>
          <p:spPr>
            <a:xfrm>
              <a:off x="3678095" y="5079165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2"/>
            <p:cNvSpPr/>
            <p:nvPr/>
          </p:nvSpPr>
          <p:spPr>
            <a:xfrm>
              <a:off x="3678095" y="505771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3"/>
            <p:cNvSpPr/>
            <p:nvPr/>
          </p:nvSpPr>
          <p:spPr>
            <a:xfrm>
              <a:off x="3678095" y="505771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4"/>
            <p:cNvSpPr/>
            <p:nvPr/>
          </p:nvSpPr>
          <p:spPr>
            <a:xfrm>
              <a:off x="3650513" y="513024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5"/>
            <p:cNvSpPr/>
            <p:nvPr/>
          </p:nvSpPr>
          <p:spPr>
            <a:xfrm>
              <a:off x="3650513" y="510879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6"/>
            <p:cNvSpPr/>
            <p:nvPr/>
          </p:nvSpPr>
          <p:spPr>
            <a:xfrm>
              <a:off x="3650513" y="510879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7"/>
            <p:cNvSpPr/>
            <p:nvPr/>
          </p:nvSpPr>
          <p:spPr>
            <a:xfrm>
              <a:off x="3603522" y="5114919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48"/>
            <p:cNvSpPr/>
            <p:nvPr/>
          </p:nvSpPr>
          <p:spPr>
            <a:xfrm>
              <a:off x="3603522" y="509346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49"/>
            <p:cNvSpPr/>
            <p:nvPr/>
          </p:nvSpPr>
          <p:spPr>
            <a:xfrm>
              <a:off x="3603522" y="509346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0"/>
            <p:cNvSpPr/>
            <p:nvPr/>
          </p:nvSpPr>
          <p:spPr>
            <a:xfrm>
              <a:off x="3652556" y="5065885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1"/>
            <p:cNvSpPr/>
            <p:nvPr/>
          </p:nvSpPr>
          <p:spPr>
            <a:xfrm>
              <a:off x="3652556" y="504443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2"/>
            <p:cNvSpPr/>
            <p:nvPr/>
          </p:nvSpPr>
          <p:spPr>
            <a:xfrm>
              <a:off x="3652556" y="504443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3"/>
            <p:cNvSpPr/>
            <p:nvPr/>
          </p:nvSpPr>
          <p:spPr>
            <a:xfrm>
              <a:off x="3616802" y="524874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4"/>
            <p:cNvSpPr/>
            <p:nvPr/>
          </p:nvSpPr>
          <p:spPr>
            <a:xfrm>
              <a:off x="3616802" y="52272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5"/>
            <p:cNvSpPr/>
            <p:nvPr/>
          </p:nvSpPr>
          <p:spPr>
            <a:xfrm>
              <a:off x="3616802" y="52272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6"/>
            <p:cNvSpPr/>
            <p:nvPr/>
          </p:nvSpPr>
          <p:spPr>
            <a:xfrm>
              <a:off x="3605565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7"/>
            <p:cNvSpPr/>
            <p:nvPr/>
          </p:nvSpPr>
          <p:spPr>
            <a:xfrm>
              <a:off x="3605565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58"/>
            <p:cNvSpPr/>
            <p:nvPr/>
          </p:nvSpPr>
          <p:spPr>
            <a:xfrm>
              <a:off x="3605565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59"/>
            <p:cNvSpPr/>
            <p:nvPr/>
          </p:nvSpPr>
          <p:spPr>
            <a:xfrm>
              <a:off x="3662772" y="514250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0"/>
            <p:cNvSpPr/>
            <p:nvPr/>
          </p:nvSpPr>
          <p:spPr>
            <a:xfrm>
              <a:off x="3662772" y="512105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1"/>
            <p:cNvSpPr/>
            <p:nvPr/>
          </p:nvSpPr>
          <p:spPr>
            <a:xfrm>
              <a:off x="3662772" y="512105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2"/>
            <p:cNvSpPr/>
            <p:nvPr/>
          </p:nvSpPr>
          <p:spPr>
            <a:xfrm>
              <a:off x="3602499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3"/>
            <p:cNvSpPr/>
            <p:nvPr/>
          </p:nvSpPr>
          <p:spPr>
            <a:xfrm>
              <a:off x="3602499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4"/>
            <p:cNvSpPr/>
            <p:nvPr/>
          </p:nvSpPr>
          <p:spPr>
            <a:xfrm>
              <a:off x="3602499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5"/>
            <p:cNvSpPr/>
            <p:nvPr/>
          </p:nvSpPr>
          <p:spPr>
            <a:xfrm>
              <a:off x="3686268" y="521401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6"/>
            <p:cNvSpPr/>
            <p:nvPr/>
          </p:nvSpPr>
          <p:spPr>
            <a:xfrm>
              <a:off x="3686268" y="519256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7"/>
            <p:cNvSpPr/>
            <p:nvPr/>
          </p:nvSpPr>
          <p:spPr>
            <a:xfrm>
              <a:off x="3686268" y="519256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68"/>
            <p:cNvSpPr/>
            <p:nvPr/>
          </p:nvSpPr>
          <p:spPr>
            <a:xfrm>
              <a:off x="3603522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69"/>
            <p:cNvSpPr/>
            <p:nvPr/>
          </p:nvSpPr>
          <p:spPr>
            <a:xfrm>
              <a:off x="3603522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0"/>
            <p:cNvSpPr/>
            <p:nvPr/>
          </p:nvSpPr>
          <p:spPr>
            <a:xfrm>
              <a:off x="3603522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1"/>
            <p:cNvSpPr/>
            <p:nvPr/>
          </p:nvSpPr>
          <p:spPr>
            <a:xfrm>
              <a:off x="1909782" y="419756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2"/>
            <p:cNvSpPr/>
            <p:nvPr/>
          </p:nvSpPr>
          <p:spPr>
            <a:xfrm>
              <a:off x="1909782" y="419756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3"/>
            <p:cNvSpPr/>
            <p:nvPr/>
          </p:nvSpPr>
          <p:spPr>
            <a:xfrm>
              <a:off x="1919998" y="443967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4"/>
            <p:cNvSpPr/>
            <p:nvPr/>
          </p:nvSpPr>
          <p:spPr>
            <a:xfrm>
              <a:off x="1919998" y="44182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5"/>
            <p:cNvSpPr/>
            <p:nvPr/>
          </p:nvSpPr>
          <p:spPr>
            <a:xfrm>
              <a:off x="1919998" y="44182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6"/>
            <p:cNvSpPr/>
            <p:nvPr/>
          </p:nvSpPr>
          <p:spPr>
            <a:xfrm>
              <a:off x="1912847" y="421084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7"/>
            <p:cNvSpPr/>
            <p:nvPr/>
          </p:nvSpPr>
          <p:spPr>
            <a:xfrm>
              <a:off x="1912847" y="421084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78"/>
            <p:cNvSpPr/>
            <p:nvPr/>
          </p:nvSpPr>
          <p:spPr>
            <a:xfrm>
              <a:off x="1892416" y="418632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79"/>
            <p:cNvSpPr/>
            <p:nvPr/>
          </p:nvSpPr>
          <p:spPr>
            <a:xfrm>
              <a:off x="1892416" y="418632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0"/>
            <p:cNvSpPr/>
            <p:nvPr/>
          </p:nvSpPr>
          <p:spPr>
            <a:xfrm>
              <a:off x="1932256" y="415619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1"/>
            <p:cNvSpPr/>
            <p:nvPr/>
          </p:nvSpPr>
          <p:spPr>
            <a:xfrm>
              <a:off x="1932256" y="413525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2"/>
            <p:cNvSpPr/>
            <p:nvPr/>
          </p:nvSpPr>
          <p:spPr>
            <a:xfrm>
              <a:off x="1932256" y="413525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3"/>
            <p:cNvSpPr/>
            <p:nvPr/>
          </p:nvSpPr>
          <p:spPr>
            <a:xfrm>
              <a:off x="2083447" y="363162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4"/>
            <p:cNvSpPr/>
            <p:nvPr/>
          </p:nvSpPr>
          <p:spPr>
            <a:xfrm>
              <a:off x="2083447" y="36101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5"/>
            <p:cNvSpPr/>
            <p:nvPr/>
          </p:nvSpPr>
          <p:spPr>
            <a:xfrm>
              <a:off x="2083447" y="36101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6"/>
            <p:cNvSpPr/>
            <p:nvPr/>
          </p:nvSpPr>
          <p:spPr>
            <a:xfrm>
              <a:off x="2101836" y="443916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7"/>
            <p:cNvSpPr/>
            <p:nvPr/>
          </p:nvSpPr>
          <p:spPr>
            <a:xfrm>
              <a:off x="2101836" y="441822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88"/>
            <p:cNvSpPr/>
            <p:nvPr/>
          </p:nvSpPr>
          <p:spPr>
            <a:xfrm>
              <a:off x="2101836" y="441822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89"/>
            <p:cNvSpPr/>
            <p:nvPr/>
          </p:nvSpPr>
          <p:spPr>
            <a:xfrm>
              <a:off x="2066080" y="4222081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41884"/>
                  </a:moveTo>
                  <a:lnTo>
                    <a:pt x="43929" y="41884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0"/>
            <p:cNvSpPr/>
            <p:nvPr/>
          </p:nvSpPr>
          <p:spPr>
            <a:xfrm>
              <a:off x="2066080" y="4222083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1"/>
            <p:cNvSpPr/>
            <p:nvPr/>
          </p:nvSpPr>
          <p:spPr>
            <a:xfrm>
              <a:off x="2066080" y="4222083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2"/>
            <p:cNvSpPr/>
            <p:nvPr/>
          </p:nvSpPr>
          <p:spPr>
            <a:xfrm>
              <a:off x="2093663" y="411890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3"/>
            <p:cNvSpPr/>
            <p:nvPr/>
          </p:nvSpPr>
          <p:spPr>
            <a:xfrm>
              <a:off x="2093663" y="409745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4"/>
            <p:cNvSpPr/>
            <p:nvPr/>
          </p:nvSpPr>
          <p:spPr>
            <a:xfrm>
              <a:off x="2093663" y="409745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5"/>
            <p:cNvSpPr/>
            <p:nvPr/>
          </p:nvSpPr>
          <p:spPr>
            <a:xfrm>
              <a:off x="2066080" y="37092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6"/>
            <p:cNvSpPr/>
            <p:nvPr/>
          </p:nvSpPr>
          <p:spPr>
            <a:xfrm>
              <a:off x="2066080" y="368780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7"/>
            <p:cNvSpPr/>
            <p:nvPr/>
          </p:nvSpPr>
          <p:spPr>
            <a:xfrm>
              <a:off x="2066080" y="368780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298"/>
            <p:cNvSpPr/>
            <p:nvPr/>
          </p:nvSpPr>
          <p:spPr>
            <a:xfrm>
              <a:off x="2084468" y="466799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299"/>
            <p:cNvSpPr/>
            <p:nvPr/>
          </p:nvSpPr>
          <p:spPr>
            <a:xfrm>
              <a:off x="2084468" y="464704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0"/>
            <p:cNvSpPr/>
            <p:nvPr/>
          </p:nvSpPr>
          <p:spPr>
            <a:xfrm>
              <a:off x="2084468" y="464704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1"/>
            <p:cNvSpPr/>
            <p:nvPr/>
          </p:nvSpPr>
          <p:spPr>
            <a:xfrm>
              <a:off x="2093663" y="4816626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2"/>
            <p:cNvSpPr/>
            <p:nvPr/>
          </p:nvSpPr>
          <p:spPr>
            <a:xfrm>
              <a:off x="2093663" y="479517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3"/>
            <p:cNvSpPr/>
            <p:nvPr/>
          </p:nvSpPr>
          <p:spPr>
            <a:xfrm>
              <a:off x="2093663" y="479517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4"/>
            <p:cNvSpPr/>
            <p:nvPr/>
          </p:nvSpPr>
          <p:spPr>
            <a:xfrm>
              <a:off x="2067102" y="468229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5"/>
            <p:cNvSpPr/>
            <p:nvPr/>
          </p:nvSpPr>
          <p:spPr>
            <a:xfrm>
              <a:off x="2067102" y="466135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6"/>
            <p:cNvSpPr/>
            <p:nvPr/>
          </p:nvSpPr>
          <p:spPr>
            <a:xfrm>
              <a:off x="2067102" y="466135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7"/>
            <p:cNvSpPr/>
            <p:nvPr/>
          </p:nvSpPr>
          <p:spPr>
            <a:xfrm>
              <a:off x="2076296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08"/>
            <p:cNvSpPr/>
            <p:nvPr/>
          </p:nvSpPr>
          <p:spPr>
            <a:xfrm>
              <a:off x="2076296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09"/>
            <p:cNvSpPr/>
            <p:nvPr/>
          </p:nvSpPr>
          <p:spPr>
            <a:xfrm>
              <a:off x="2076296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0"/>
            <p:cNvSpPr/>
            <p:nvPr/>
          </p:nvSpPr>
          <p:spPr>
            <a:xfrm>
              <a:off x="2079360" y="447134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1"/>
            <p:cNvSpPr/>
            <p:nvPr/>
          </p:nvSpPr>
          <p:spPr>
            <a:xfrm>
              <a:off x="2079360" y="444988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2"/>
            <p:cNvSpPr/>
            <p:nvPr/>
          </p:nvSpPr>
          <p:spPr>
            <a:xfrm>
              <a:off x="2079360" y="444988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3"/>
            <p:cNvSpPr/>
            <p:nvPr/>
          </p:nvSpPr>
          <p:spPr>
            <a:xfrm>
              <a:off x="2061994" y="41965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4"/>
            <p:cNvSpPr/>
            <p:nvPr/>
          </p:nvSpPr>
          <p:spPr>
            <a:xfrm>
              <a:off x="2061994" y="41965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5"/>
            <p:cNvSpPr/>
            <p:nvPr/>
          </p:nvSpPr>
          <p:spPr>
            <a:xfrm>
              <a:off x="2061994" y="419654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6"/>
            <p:cNvSpPr/>
            <p:nvPr/>
          </p:nvSpPr>
          <p:spPr>
            <a:xfrm>
              <a:off x="2075275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7"/>
            <p:cNvSpPr/>
            <p:nvPr/>
          </p:nvSpPr>
          <p:spPr>
            <a:xfrm>
              <a:off x="2075275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18"/>
            <p:cNvSpPr/>
            <p:nvPr/>
          </p:nvSpPr>
          <p:spPr>
            <a:xfrm>
              <a:off x="2075275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19"/>
            <p:cNvSpPr/>
            <p:nvPr/>
          </p:nvSpPr>
          <p:spPr>
            <a:xfrm>
              <a:off x="2073231" y="401113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0"/>
            <p:cNvSpPr/>
            <p:nvPr/>
          </p:nvSpPr>
          <p:spPr>
            <a:xfrm>
              <a:off x="2073231" y="399019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1"/>
            <p:cNvSpPr/>
            <p:nvPr/>
          </p:nvSpPr>
          <p:spPr>
            <a:xfrm>
              <a:off x="2073231" y="399019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2"/>
            <p:cNvSpPr/>
            <p:nvPr/>
          </p:nvSpPr>
          <p:spPr>
            <a:xfrm>
              <a:off x="1865854" y="459546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3"/>
            <p:cNvSpPr/>
            <p:nvPr/>
          </p:nvSpPr>
          <p:spPr>
            <a:xfrm>
              <a:off x="1865854" y="4574520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4"/>
            <p:cNvSpPr/>
            <p:nvPr/>
          </p:nvSpPr>
          <p:spPr>
            <a:xfrm>
              <a:off x="1865854" y="4574520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5"/>
            <p:cNvSpPr/>
            <p:nvPr/>
          </p:nvSpPr>
          <p:spPr>
            <a:xfrm>
              <a:off x="1843380" y="43206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6"/>
            <p:cNvSpPr/>
            <p:nvPr/>
          </p:nvSpPr>
          <p:spPr>
            <a:xfrm>
              <a:off x="1843380" y="429972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7"/>
            <p:cNvSpPr/>
            <p:nvPr/>
          </p:nvSpPr>
          <p:spPr>
            <a:xfrm>
              <a:off x="1843380" y="429972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28"/>
            <p:cNvSpPr/>
            <p:nvPr/>
          </p:nvSpPr>
          <p:spPr>
            <a:xfrm>
              <a:off x="1893437" y="410153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29"/>
            <p:cNvSpPr/>
            <p:nvPr/>
          </p:nvSpPr>
          <p:spPr>
            <a:xfrm>
              <a:off x="1893437" y="408008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0"/>
            <p:cNvSpPr/>
            <p:nvPr/>
          </p:nvSpPr>
          <p:spPr>
            <a:xfrm>
              <a:off x="1893437" y="408008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1"/>
            <p:cNvSpPr/>
            <p:nvPr/>
          </p:nvSpPr>
          <p:spPr>
            <a:xfrm>
              <a:off x="1878114" y="418121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2"/>
            <p:cNvSpPr/>
            <p:nvPr/>
          </p:nvSpPr>
          <p:spPr>
            <a:xfrm>
              <a:off x="1878114" y="418121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3"/>
            <p:cNvSpPr/>
            <p:nvPr/>
          </p:nvSpPr>
          <p:spPr>
            <a:xfrm>
              <a:off x="1910803" y="399223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4"/>
            <p:cNvSpPr/>
            <p:nvPr/>
          </p:nvSpPr>
          <p:spPr>
            <a:xfrm>
              <a:off x="1910803" y="39707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5"/>
            <p:cNvSpPr/>
            <p:nvPr/>
          </p:nvSpPr>
          <p:spPr>
            <a:xfrm>
              <a:off x="1910803" y="39707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6"/>
            <p:cNvSpPr/>
            <p:nvPr/>
          </p:nvSpPr>
          <p:spPr>
            <a:xfrm>
              <a:off x="1590034" y="285115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7"/>
            <p:cNvSpPr/>
            <p:nvPr/>
          </p:nvSpPr>
          <p:spPr>
            <a:xfrm>
              <a:off x="1590034" y="282970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38"/>
            <p:cNvSpPr/>
            <p:nvPr/>
          </p:nvSpPr>
          <p:spPr>
            <a:xfrm>
              <a:off x="1590034" y="282970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39"/>
            <p:cNvSpPr/>
            <p:nvPr/>
          </p:nvSpPr>
          <p:spPr>
            <a:xfrm>
              <a:off x="1556323" y="321789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0"/>
            <p:cNvSpPr/>
            <p:nvPr/>
          </p:nvSpPr>
          <p:spPr>
            <a:xfrm>
              <a:off x="1556323" y="3196440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80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1"/>
            <p:cNvSpPr/>
            <p:nvPr/>
          </p:nvSpPr>
          <p:spPr>
            <a:xfrm>
              <a:off x="1556323" y="3196440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80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2"/>
            <p:cNvSpPr/>
            <p:nvPr/>
          </p:nvSpPr>
          <p:spPr>
            <a:xfrm>
              <a:off x="1568583" y="354683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3"/>
            <p:cNvSpPr/>
            <p:nvPr/>
          </p:nvSpPr>
          <p:spPr>
            <a:xfrm>
              <a:off x="1568583" y="3525381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4"/>
            <p:cNvSpPr/>
            <p:nvPr/>
          </p:nvSpPr>
          <p:spPr>
            <a:xfrm>
              <a:off x="1568583" y="3525381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5"/>
            <p:cNvSpPr/>
            <p:nvPr/>
          </p:nvSpPr>
          <p:spPr>
            <a:xfrm>
              <a:off x="1575733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6"/>
            <p:cNvSpPr/>
            <p:nvPr/>
          </p:nvSpPr>
          <p:spPr>
            <a:xfrm>
              <a:off x="1575733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7"/>
            <p:cNvSpPr/>
            <p:nvPr/>
          </p:nvSpPr>
          <p:spPr>
            <a:xfrm>
              <a:off x="1575733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48"/>
            <p:cNvSpPr/>
            <p:nvPr/>
          </p:nvSpPr>
          <p:spPr>
            <a:xfrm>
              <a:off x="1579820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42900"/>
                  </a:moveTo>
                  <a:lnTo>
                    <a:pt x="43929" y="42900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49"/>
            <p:cNvSpPr/>
            <p:nvPr/>
          </p:nvSpPr>
          <p:spPr>
            <a:xfrm>
              <a:off x="1579820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0"/>
            <p:cNvSpPr/>
            <p:nvPr/>
          </p:nvSpPr>
          <p:spPr>
            <a:xfrm>
              <a:off x="1579820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1"/>
            <p:cNvSpPr/>
            <p:nvPr/>
          </p:nvSpPr>
          <p:spPr>
            <a:xfrm>
              <a:off x="1601273" y="399836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2"/>
            <p:cNvSpPr/>
            <p:nvPr/>
          </p:nvSpPr>
          <p:spPr>
            <a:xfrm>
              <a:off x="1601273" y="397690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3"/>
            <p:cNvSpPr/>
            <p:nvPr/>
          </p:nvSpPr>
          <p:spPr>
            <a:xfrm>
              <a:off x="1601273" y="397690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4"/>
            <p:cNvSpPr/>
            <p:nvPr/>
          </p:nvSpPr>
          <p:spPr>
            <a:xfrm>
              <a:off x="1555302" y="414035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5"/>
            <p:cNvSpPr/>
            <p:nvPr/>
          </p:nvSpPr>
          <p:spPr>
            <a:xfrm>
              <a:off x="1555302" y="4118905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6"/>
            <p:cNvSpPr/>
            <p:nvPr/>
          </p:nvSpPr>
          <p:spPr>
            <a:xfrm>
              <a:off x="1555301" y="4118905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7"/>
            <p:cNvSpPr/>
            <p:nvPr/>
          </p:nvSpPr>
          <p:spPr>
            <a:xfrm>
              <a:off x="1589013" y="416130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58"/>
            <p:cNvSpPr/>
            <p:nvPr/>
          </p:nvSpPr>
          <p:spPr>
            <a:xfrm>
              <a:off x="1589013" y="4140358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59"/>
            <p:cNvSpPr/>
            <p:nvPr/>
          </p:nvSpPr>
          <p:spPr>
            <a:xfrm>
              <a:off x="1589013" y="4140358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0"/>
            <p:cNvSpPr/>
            <p:nvPr/>
          </p:nvSpPr>
          <p:spPr>
            <a:xfrm>
              <a:off x="1625790" y="286136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1"/>
            <p:cNvSpPr/>
            <p:nvPr/>
          </p:nvSpPr>
          <p:spPr>
            <a:xfrm>
              <a:off x="1625790" y="283991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2"/>
            <p:cNvSpPr/>
            <p:nvPr/>
          </p:nvSpPr>
          <p:spPr>
            <a:xfrm>
              <a:off x="1625790" y="283991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3"/>
            <p:cNvSpPr/>
            <p:nvPr/>
          </p:nvSpPr>
          <p:spPr>
            <a:xfrm>
              <a:off x="1612508" y="287158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4"/>
            <p:cNvSpPr/>
            <p:nvPr/>
          </p:nvSpPr>
          <p:spPr>
            <a:xfrm>
              <a:off x="1612508" y="285013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5"/>
            <p:cNvSpPr/>
            <p:nvPr/>
          </p:nvSpPr>
          <p:spPr>
            <a:xfrm>
              <a:off x="1612508" y="285013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6"/>
            <p:cNvSpPr/>
            <p:nvPr/>
          </p:nvSpPr>
          <p:spPr>
            <a:xfrm>
              <a:off x="1565517" y="472264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7"/>
            <p:cNvSpPr/>
            <p:nvPr/>
          </p:nvSpPr>
          <p:spPr>
            <a:xfrm>
              <a:off x="1565517" y="47011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68"/>
            <p:cNvSpPr/>
            <p:nvPr/>
          </p:nvSpPr>
          <p:spPr>
            <a:xfrm>
              <a:off x="1565517" y="47011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69"/>
            <p:cNvSpPr/>
            <p:nvPr/>
          </p:nvSpPr>
          <p:spPr>
            <a:xfrm>
              <a:off x="1568583" y="324700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0"/>
            <p:cNvSpPr/>
            <p:nvPr/>
          </p:nvSpPr>
          <p:spPr>
            <a:xfrm>
              <a:off x="1568583" y="322606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1"/>
            <p:cNvSpPr/>
            <p:nvPr/>
          </p:nvSpPr>
          <p:spPr>
            <a:xfrm>
              <a:off x="1568583" y="322606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2"/>
            <p:cNvSpPr/>
            <p:nvPr/>
          </p:nvSpPr>
          <p:spPr>
            <a:xfrm>
              <a:off x="1553259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41884"/>
                  </a:moveTo>
                  <a:lnTo>
                    <a:pt x="43929" y="41884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3"/>
            <p:cNvSpPr/>
            <p:nvPr/>
          </p:nvSpPr>
          <p:spPr>
            <a:xfrm>
              <a:off x="1553259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4"/>
            <p:cNvSpPr/>
            <p:nvPr/>
          </p:nvSpPr>
          <p:spPr>
            <a:xfrm>
              <a:off x="1553259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5"/>
            <p:cNvSpPr/>
            <p:nvPr/>
          </p:nvSpPr>
          <p:spPr>
            <a:xfrm>
              <a:off x="1546108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6"/>
            <p:cNvSpPr/>
            <p:nvPr/>
          </p:nvSpPr>
          <p:spPr>
            <a:xfrm>
              <a:off x="1546108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7"/>
            <p:cNvSpPr/>
            <p:nvPr/>
          </p:nvSpPr>
          <p:spPr>
            <a:xfrm>
              <a:off x="1546108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78"/>
            <p:cNvSpPr/>
            <p:nvPr/>
          </p:nvSpPr>
          <p:spPr>
            <a:xfrm>
              <a:off x="1602294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79"/>
            <p:cNvSpPr/>
            <p:nvPr/>
          </p:nvSpPr>
          <p:spPr>
            <a:xfrm>
              <a:off x="1602294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0"/>
            <p:cNvSpPr/>
            <p:nvPr/>
          </p:nvSpPr>
          <p:spPr>
            <a:xfrm>
              <a:off x="1602294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1"/>
            <p:cNvSpPr/>
            <p:nvPr/>
          </p:nvSpPr>
          <p:spPr>
            <a:xfrm>
              <a:off x="1612508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2"/>
            <p:cNvSpPr/>
            <p:nvPr/>
          </p:nvSpPr>
          <p:spPr>
            <a:xfrm>
              <a:off x="1612508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3"/>
            <p:cNvSpPr/>
            <p:nvPr/>
          </p:nvSpPr>
          <p:spPr>
            <a:xfrm>
              <a:off x="1612508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4"/>
            <p:cNvSpPr/>
            <p:nvPr/>
          </p:nvSpPr>
          <p:spPr>
            <a:xfrm>
              <a:off x="1577775" y="400806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5"/>
            <p:cNvSpPr/>
            <p:nvPr/>
          </p:nvSpPr>
          <p:spPr>
            <a:xfrm>
              <a:off x="1577775" y="398712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6"/>
            <p:cNvSpPr/>
            <p:nvPr/>
          </p:nvSpPr>
          <p:spPr>
            <a:xfrm>
              <a:off x="1577775" y="398712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7"/>
            <p:cNvSpPr/>
            <p:nvPr/>
          </p:nvSpPr>
          <p:spPr>
            <a:xfrm>
              <a:off x="1560409" y="380937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88"/>
            <p:cNvSpPr/>
            <p:nvPr/>
          </p:nvSpPr>
          <p:spPr>
            <a:xfrm>
              <a:off x="1560409" y="37879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89"/>
            <p:cNvSpPr/>
            <p:nvPr/>
          </p:nvSpPr>
          <p:spPr>
            <a:xfrm>
              <a:off x="1560409" y="37879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0"/>
            <p:cNvSpPr/>
            <p:nvPr/>
          </p:nvSpPr>
          <p:spPr>
            <a:xfrm>
              <a:off x="1957797" y="383695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79"/>
                  </a:lnTo>
                  <a:lnTo>
                    <a:pt x="7874" y="7735"/>
                  </a:lnTo>
                  <a:lnTo>
                    <a:pt x="2107" y="16100"/>
                  </a:lnTo>
                  <a:lnTo>
                    <a:pt x="0" y="26301"/>
                  </a:lnTo>
                  <a:lnTo>
                    <a:pt x="2107" y="36804"/>
                  </a:lnTo>
                  <a:lnTo>
                    <a:pt x="7874" y="45323"/>
                  </a:lnTo>
                  <a:lnTo>
                    <a:pt x="16469" y="51036"/>
                  </a:lnTo>
                  <a:lnTo>
                    <a:pt x="27063" y="53124"/>
                  </a:lnTo>
                  <a:lnTo>
                    <a:pt x="37664" y="51036"/>
                  </a:lnTo>
                  <a:lnTo>
                    <a:pt x="46264" y="45323"/>
                  </a:lnTo>
                  <a:lnTo>
                    <a:pt x="52032" y="36804"/>
                  </a:lnTo>
                  <a:lnTo>
                    <a:pt x="54140" y="26301"/>
                  </a:lnTo>
                  <a:lnTo>
                    <a:pt x="52032" y="16100"/>
                  </a:lnTo>
                  <a:lnTo>
                    <a:pt x="46264" y="7735"/>
                  </a:lnTo>
                  <a:lnTo>
                    <a:pt x="37664" y="2079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1"/>
            <p:cNvSpPr/>
            <p:nvPr/>
          </p:nvSpPr>
          <p:spPr>
            <a:xfrm>
              <a:off x="1957797" y="383695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2032" y="36804"/>
                  </a:lnTo>
                  <a:lnTo>
                    <a:pt x="46264" y="45323"/>
                  </a:lnTo>
                  <a:lnTo>
                    <a:pt x="37664" y="51036"/>
                  </a:lnTo>
                  <a:lnTo>
                    <a:pt x="27063" y="53124"/>
                  </a:lnTo>
                  <a:lnTo>
                    <a:pt x="16469" y="51036"/>
                  </a:lnTo>
                  <a:lnTo>
                    <a:pt x="7874" y="45323"/>
                  </a:lnTo>
                  <a:lnTo>
                    <a:pt x="2107" y="36804"/>
                  </a:lnTo>
                  <a:lnTo>
                    <a:pt x="0" y="26301"/>
                  </a:lnTo>
                  <a:lnTo>
                    <a:pt x="2107" y="16100"/>
                  </a:lnTo>
                  <a:lnTo>
                    <a:pt x="7874" y="7735"/>
                  </a:lnTo>
                  <a:lnTo>
                    <a:pt x="16469" y="2079"/>
                  </a:lnTo>
                  <a:lnTo>
                    <a:pt x="27063" y="0"/>
                  </a:lnTo>
                  <a:lnTo>
                    <a:pt x="37664" y="2079"/>
                  </a:lnTo>
                  <a:lnTo>
                    <a:pt x="46264" y="7735"/>
                  </a:lnTo>
                  <a:lnTo>
                    <a:pt x="52032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2"/>
            <p:cNvSpPr/>
            <p:nvPr/>
          </p:nvSpPr>
          <p:spPr>
            <a:xfrm>
              <a:off x="1930210" y="411380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3"/>
            <p:cNvSpPr/>
            <p:nvPr/>
          </p:nvSpPr>
          <p:spPr>
            <a:xfrm>
              <a:off x="1930210" y="411380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4"/>
            <p:cNvSpPr/>
            <p:nvPr/>
          </p:nvSpPr>
          <p:spPr>
            <a:xfrm>
              <a:off x="1934302" y="409029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5"/>
            <p:cNvSpPr/>
            <p:nvPr/>
          </p:nvSpPr>
          <p:spPr>
            <a:xfrm>
              <a:off x="1934302" y="409029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6"/>
            <p:cNvSpPr/>
            <p:nvPr/>
          </p:nvSpPr>
          <p:spPr>
            <a:xfrm>
              <a:off x="1951668" y="443660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7"/>
            <p:cNvSpPr/>
            <p:nvPr/>
          </p:nvSpPr>
          <p:spPr>
            <a:xfrm>
              <a:off x="1951668" y="443660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398"/>
            <p:cNvSpPr/>
            <p:nvPr/>
          </p:nvSpPr>
          <p:spPr>
            <a:xfrm>
              <a:off x="1941446" y="434058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399"/>
            <p:cNvSpPr/>
            <p:nvPr/>
          </p:nvSpPr>
          <p:spPr>
            <a:xfrm>
              <a:off x="1941446" y="434058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0"/>
            <p:cNvSpPr/>
            <p:nvPr/>
          </p:nvSpPr>
          <p:spPr>
            <a:xfrm>
              <a:off x="1945533" y="457962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1"/>
            <p:cNvSpPr/>
            <p:nvPr/>
          </p:nvSpPr>
          <p:spPr>
            <a:xfrm>
              <a:off x="1945533" y="457962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2"/>
            <p:cNvSpPr/>
            <p:nvPr/>
          </p:nvSpPr>
          <p:spPr>
            <a:xfrm>
              <a:off x="1930210" y="4554092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38"/>
                  </a:lnTo>
                  <a:lnTo>
                    <a:pt x="7726" y="7586"/>
                  </a:lnTo>
                  <a:lnTo>
                    <a:pt x="2067" y="15789"/>
                  </a:lnTo>
                  <a:lnTo>
                    <a:pt x="0" y="25793"/>
                  </a:lnTo>
                  <a:lnTo>
                    <a:pt x="2067" y="36091"/>
                  </a:lnTo>
                  <a:lnTo>
                    <a:pt x="7726" y="44445"/>
                  </a:lnTo>
                  <a:lnTo>
                    <a:pt x="16164" y="50048"/>
                  </a:lnTo>
                  <a:lnTo>
                    <a:pt x="26568" y="52095"/>
                  </a:lnTo>
                  <a:lnTo>
                    <a:pt x="36964" y="50048"/>
                  </a:lnTo>
                  <a:lnTo>
                    <a:pt x="45399" y="44445"/>
                  </a:lnTo>
                  <a:lnTo>
                    <a:pt x="51057" y="36091"/>
                  </a:lnTo>
                  <a:lnTo>
                    <a:pt x="53124" y="25793"/>
                  </a:lnTo>
                  <a:lnTo>
                    <a:pt x="51057" y="15789"/>
                  </a:lnTo>
                  <a:lnTo>
                    <a:pt x="45399" y="7586"/>
                  </a:lnTo>
                  <a:lnTo>
                    <a:pt x="36964" y="2038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3"/>
            <p:cNvSpPr/>
            <p:nvPr/>
          </p:nvSpPr>
          <p:spPr>
            <a:xfrm>
              <a:off x="1930210" y="4554092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5793"/>
                  </a:moveTo>
                  <a:lnTo>
                    <a:pt x="51057" y="36091"/>
                  </a:lnTo>
                  <a:lnTo>
                    <a:pt x="45399" y="44445"/>
                  </a:lnTo>
                  <a:lnTo>
                    <a:pt x="36964" y="50048"/>
                  </a:lnTo>
                  <a:lnTo>
                    <a:pt x="26568" y="52095"/>
                  </a:lnTo>
                  <a:lnTo>
                    <a:pt x="16164" y="50048"/>
                  </a:lnTo>
                  <a:lnTo>
                    <a:pt x="7726" y="44445"/>
                  </a:lnTo>
                  <a:lnTo>
                    <a:pt x="2067" y="36091"/>
                  </a:lnTo>
                  <a:lnTo>
                    <a:pt x="0" y="25793"/>
                  </a:lnTo>
                  <a:lnTo>
                    <a:pt x="2067" y="15789"/>
                  </a:lnTo>
                  <a:lnTo>
                    <a:pt x="7726" y="7586"/>
                  </a:lnTo>
                  <a:lnTo>
                    <a:pt x="16164" y="2038"/>
                  </a:lnTo>
                  <a:lnTo>
                    <a:pt x="26568" y="0"/>
                  </a:lnTo>
                  <a:lnTo>
                    <a:pt x="36964" y="2038"/>
                  </a:lnTo>
                  <a:lnTo>
                    <a:pt x="45399" y="7586"/>
                  </a:lnTo>
                  <a:lnTo>
                    <a:pt x="51057" y="15789"/>
                  </a:lnTo>
                  <a:lnTo>
                    <a:pt x="53124" y="257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4"/>
            <p:cNvSpPr/>
            <p:nvPr/>
          </p:nvSpPr>
          <p:spPr>
            <a:xfrm>
              <a:off x="1927146" y="479415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5"/>
            <p:cNvSpPr/>
            <p:nvPr/>
          </p:nvSpPr>
          <p:spPr>
            <a:xfrm>
              <a:off x="1927146" y="479415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6"/>
            <p:cNvSpPr/>
            <p:nvPr/>
          </p:nvSpPr>
          <p:spPr>
            <a:xfrm>
              <a:off x="1952691" y="480334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7"/>
            <p:cNvSpPr/>
            <p:nvPr/>
          </p:nvSpPr>
          <p:spPr>
            <a:xfrm>
              <a:off x="1952691" y="480334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08"/>
            <p:cNvSpPr/>
            <p:nvPr/>
          </p:nvSpPr>
          <p:spPr>
            <a:xfrm>
              <a:off x="1936346" y="4754310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09"/>
            <p:cNvSpPr/>
            <p:nvPr/>
          </p:nvSpPr>
          <p:spPr>
            <a:xfrm>
              <a:off x="1936346" y="4754310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0"/>
            <p:cNvSpPr/>
            <p:nvPr/>
          </p:nvSpPr>
          <p:spPr>
            <a:xfrm>
              <a:off x="1937367" y="4808461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138"/>
                  </a:lnTo>
                  <a:lnTo>
                    <a:pt x="8054" y="7915"/>
                  </a:lnTo>
                  <a:lnTo>
                    <a:pt x="2166" y="16373"/>
                  </a:lnTo>
                  <a:lnTo>
                    <a:pt x="0" y="26555"/>
                  </a:lnTo>
                  <a:lnTo>
                    <a:pt x="2166" y="36737"/>
                  </a:lnTo>
                  <a:lnTo>
                    <a:pt x="8054" y="45196"/>
                  </a:lnTo>
                  <a:lnTo>
                    <a:pt x="16748" y="50973"/>
                  </a:lnTo>
                  <a:lnTo>
                    <a:pt x="27330" y="53111"/>
                  </a:lnTo>
                  <a:lnTo>
                    <a:pt x="37611" y="50973"/>
                  </a:lnTo>
                  <a:lnTo>
                    <a:pt x="46150" y="45196"/>
                  </a:lnTo>
                  <a:lnTo>
                    <a:pt x="51981" y="36737"/>
                  </a:lnTo>
                  <a:lnTo>
                    <a:pt x="54140" y="26555"/>
                  </a:lnTo>
                  <a:lnTo>
                    <a:pt x="51981" y="16373"/>
                  </a:lnTo>
                  <a:lnTo>
                    <a:pt x="46150" y="7915"/>
                  </a:lnTo>
                  <a:lnTo>
                    <a:pt x="37611" y="2138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1"/>
            <p:cNvSpPr/>
            <p:nvPr/>
          </p:nvSpPr>
          <p:spPr>
            <a:xfrm>
              <a:off x="1937367" y="4808461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555"/>
                  </a:moveTo>
                  <a:lnTo>
                    <a:pt x="51981" y="36737"/>
                  </a:lnTo>
                  <a:lnTo>
                    <a:pt x="46150" y="45196"/>
                  </a:lnTo>
                  <a:lnTo>
                    <a:pt x="37611" y="50973"/>
                  </a:lnTo>
                  <a:lnTo>
                    <a:pt x="27330" y="53111"/>
                  </a:lnTo>
                  <a:lnTo>
                    <a:pt x="16748" y="50973"/>
                  </a:lnTo>
                  <a:lnTo>
                    <a:pt x="8054" y="45196"/>
                  </a:lnTo>
                  <a:lnTo>
                    <a:pt x="2166" y="36737"/>
                  </a:lnTo>
                  <a:lnTo>
                    <a:pt x="0" y="26555"/>
                  </a:lnTo>
                  <a:lnTo>
                    <a:pt x="2166" y="16373"/>
                  </a:lnTo>
                  <a:lnTo>
                    <a:pt x="8054" y="7915"/>
                  </a:lnTo>
                  <a:lnTo>
                    <a:pt x="16748" y="2138"/>
                  </a:lnTo>
                  <a:lnTo>
                    <a:pt x="27330" y="0"/>
                  </a:lnTo>
                  <a:lnTo>
                    <a:pt x="37611" y="2138"/>
                  </a:lnTo>
                  <a:lnTo>
                    <a:pt x="46150" y="7915"/>
                  </a:lnTo>
                  <a:lnTo>
                    <a:pt x="51981" y="16373"/>
                  </a:lnTo>
                  <a:lnTo>
                    <a:pt x="54140" y="265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2"/>
            <p:cNvSpPr/>
            <p:nvPr/>
          </p:nvSpPr>
          <p:spPr>
            <a:xfrm>
              <a:off x="1901606" y="485136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822" y="0"/>
                  </a:moveTo>
                  <a:lnTo>
                    <a:pt x="16437" y="2079"/>
                  </a:lnTo>
                  <a:lnTo>
                    <a:pt x="7905" y="7735"/>
                  </a:lnTo>
                  <a:lnTo>
                    <a:pt x="2126" y="16100"/>
                  </a:lnTo>
                  <a:lnTo>
                    <a:pt x="0" y="26301"/>
                  </a:lnTo>
                  <a:lnTo>
                    <a:pt x="2126" y="36804"/>
                  </a:lnTo>
                  <a:lnTo>
                    <a:pt x="7905" y="45323"/>
                  </a:lnTo>
                  <a:lnTo>
                    <a:pt x="16437" y="51036"/>
                  </a:lnTo>
                  <a:lnTo>
                    <a:pt x="26822" y="53124"/>
                  </a:lnTo>
                  <a:lnTo>
                    <a:pt x="36906" y="51036"/>
                  </a:lnTo>
                  <a:lnTo>
                    <a:pt x="45283" y="45323"/>
                  </a:lnTo>
                  <a:lnTo>
                    <a:pt x="51005" y="36804"/>
                  </a:lnTo>
                  <a:lnTo>
                    <a:pt x="53124" y="26301"/>
                  </a:lnTo>
                  <a:lnTo>
                    <a:pt x="51005" y="16100"/>
                  </a:lnTo>
                  <a:lnTo>
                    <a:pt x="45283" y="7735"/>
                  </a:lnTo>
                  <a:lnTo>
                    <a:pt x="36906" y="2079"/>
                  </a:lnTo>
                  <a:lnTo>
                    <a:pt x="268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3"/>
            <p:cNvSpPr/>
            <p:nvPr/>
          </p:nvSpPr>
          <p:spPr>
            <a:xfrm>
              <a:off x="1901606" y="485136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05" y="36804"/>
                  </a:lnTo>
                  <a:lnTo>
                    <a:pt x="45283" y="45323"/>
                  </a:lnTo>
                  <a:lnTo>
                    <a:pt x="36906" y="51036"/>
                  </a:lnTo>
                  <a:lnTo>
                    <a:pt x="26822" y="53124"/>
                  </a:lnTo>
                  <a:lnTo>
                    <a:pt x="16437" y="51036"/>
                  </a:lnTo>
                  <a:lnTo>
                    <a:pt x="7905" y="45323"/>
                  </a:lnTo>
                  <a:lnTo>
                    <a:pt x="2126" y="36804"/>
                  </a:lnTo>
                  <a:lnTo>
                    <a:pt x="0" y="26301"/>
                  </a:lnTo>
                  <a:lnTo>
                    <a:pt x="2126" y="16100"/>
                  </a:lnTo>
                  <a:lnTo>
                    <a:pt x="7905" y="7735"/>
                  </a:lnTo>
                  <a:lnTo>
                    <a:pt x="16437" y="2079"/>
                  </a:lnTo>
                  <a:lnTo>
                    <a:pt x="26822" y="0"/>
                  </a:lnTo>
                  <a:lnTo>
                    <a:pt x="36906" y="2079"/>
                  </a:lnTo>
                  <a:lnTo>
                    <a:pt x="45283" y="7735"/>
                  </a:lnTo>
                  <a:lnTo>
                    <a:pt x="51005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4"/>
            <p:cNvSpPr/>
            <p:nvPr/>
          </p:nvSpPr>
          <p:spPr>
            <a:xfrm>
              <a:off x="1912849" y="484216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5"/>
            <p:cNvSpPr/>
            <p:nvPr/>
          </p:nvSpPr>
          <p:spPr>
            <a:xfrm>
              <a:off x="1912849" y="484216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6"/>
            <p:cNvSpPr/>
            <p:nvPr/>
          </p:nvSpPr>
          <p:spPr>
            <a:xfrm>
              <a:off x="1973121" y="486974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7"/>
            <p:cNvSpPr/>
            <p:nvPr/>
          </p:nvSpPr>
          <p:spPr>
            <a:xfrm>
              <a:off x="1973121" y="486974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18"/>
            <p:cNvSpPr/>
            <p:nvPr/>
          </p:nvSpPr>
          <p:spPr>
            <a:xfrm>
              <a:off x="1943491" y="475328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19"/>
            <p:cNvSpPr/>
            <p:nvPr/>
          </p:nvSpPr>
          <p:spPr>
            <a:xfrm>
              <a:off x="1943491" y="475328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0"/>
            <p:cNvSpPr/>
            <p:nvPr/>
          </p:nvSpPr>
          <p:spPr>
            <a:xfrm>
              <a:off x="1929188" y="476758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1"/>
            <p:cNvSpPr/>
            <p:nvPr/>
          </p:nvSpPr>
          <p:spPr>
            <a:xfrm>
              <a:off x="1929188" y="476758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2"/>
            <p:cNvSpPr/>
            <p:nvPr/>
          </p:nvSpPr>
          <p:spPr>
            <a:xfrm>
              <a:off x="1944512" y="484523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584"/>
                  </a:lnTo>
                  <a:lnTo>
                    <a:pt x="7726" y="45127"/>
                  </a:lnTo>
                  <a:lnTo>
                    <a:pt x="16164" y="50963"/>
                  </a:lnTo>
                  <a:lnTo>
                    <a:pt x="26568" y="53124"/>
                  </a:lnTo>
                  <a:lnTo>
                    <a:pt x="36964" y="50963"/>
                  </a:lnTo>
                  <a:lnTo>
                    <a:pt x="45399" y="45127"/>
                  </a:lnTo>
                  <a:lnTo>
                    <a:pt x="51057" y="3658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3"/>
            <p:cNvSpPr/>
            <p:nvPr/>
          </p:nvSpPr>
          <p:spPr>
            <a:xfrm>
              <a:off x="1944512" y="484523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584"/>
                  </a:lnTo>
                  <a:lnTo>
                    <a:pt x="45399" y="45127"/>
                  </a:lnTo>
                  <a:lnTo>
                    <a:pt x="36964" y="50963"/>
                  </a:lnTo>
                  <a:lnTo>
                    <a:pt x="26568" y="53124"/>
                  </a:lnTo>
                  <a:lnTo>
                    <a:pt x="16164" y="50963"/>
                  </a:lnTo>
                  <a:lnTo>
                    <a:pt x="7726" y="45127"/>
                  </a:lnTo>
                  <a:lnTo>
                    <a:pt x="2067" y="3658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4"/>
            <p:cNvSpPr/>
            <p:nvPr/>
          </p:nvSpPr>
          <p:spPr>
            <a:xfrm>
              <a:off x="2267329" y="369700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79"/>
                  </a:lnTo>
                  <a:lnTo>
                    <a:pt x="7989" y="7735"/>
                  </a:lnTo>
                  <a:lnTo>
                    <a:pt x="2158" y="16100"/>
                  </a:lnTo>
                  <a:lnTo>
                    <a:pt x="0" y="26301"/>
                  </a:lnTo>
                  <a:lnTo>
                    <a:pt x="2158" y="36804"/>
                  </a:lnTo>
                  <a:lnTo>
                    <a:pt x="7989" y="45323"/>
                  </a:lnTo>
                  <a:lnTo>
                    <a:pt x="16528" y="51036"/>
                  </a:lnTo>
                  <a:lnTo>
                    <a:pt x="26809" y="53124"/>
                  </a:lnTo>
                  <a:lnTo>
                    <a:pt x="37391" y="51036"/>
                  </a:lnTo>
                  <a:lnTo>
                    <a:pt x="46085" y="45323"/>
                  </a:lnTo>
                  <a:lnTo>
                    <a:pt x="51973" y="36804"/>
                  </a:lnTo>
                  <a:lnTo>
                    <a:pt x="54140" y="26301"/>
                  </a:lnTo>
                  <a:lnTo>
                    <a:pt x="51973" y="16100"/>
                  </a:lnTo>
                  <a:lnTo>
                    <a:pt x="46085" y="7735"/>
                  </a:lnTo>
                  <a:lnTo>
                    <a:pt x="37391" y="2079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5"/>
            <p:cNvSpPr/>
            <p:nvPr/>
          </p:nvSpPr>
          <p:spPr>
            <a:xfrm>
              <a:off x="2267329" y="369700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73" y="36804"/>
                  </a:lnTo>
                  <a:lnTo>
                    <a:pt x="46085" y="45323"/>
                  </a:lnTo>
                  <a:lnTo>
                    <a:pt x="37391" y="51036"/>
                  </a:lnTo>
                  <a:lnTo>
                    <a:pt x="26809" y="53124"/>
                  </a:lnTo>
                  <a:lnTo>
                    <a:pt x="16528" y="51036"/>
                  </a:lnTo>
                  <a:lnTo>
                    <a:pt x="7989" y="45323"/>
                  </a:lnTo>
                  <a:lnTo>
                    <a:pt x="2158" y="36804"/>
                  </a:lnTo>
                  <a:lnTo>
                    <a:pt x="0" y="26301"/>
                  </a:lnTo>
                  <a:lnTo>
                    <a:pt x="2158" y="16100"/>
                  </a:lnTo>
                  <a:lnTo>
                    <a:pt x="7989" y="7735"/>
                  </a:lnTo>
                  <a:lnTo>
                    <a:pt x="16528" y="2079"/>
                  </a:lnTo>
                  <a:lnTo>
                    <a:pt x="26809" y="0"/>
                  </a:lnTo>
                  <a:lnTo>
                    <a:pt x="37391" y="2079"/>
                  </a:lnTo>
                  <a:lnTo>
                    <a:pt x="46085" y="7735"/>
                  </a:lnTo>
                  <a:lnTo>
                    <a:pt x="51973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6"/>
            <p:cNvSpPr/>
            <p:nvPr/>
          </p:nvSpPr>
          <p:spPr>
            <a:xfrm>
              <a:off x="2628959" y="368882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7"/>
            <p:cNvSpPr/>
            <p:nvPr/>
          </p:nvSpPr>
          <p:spPr>
            <a:xfrm>
              <a:off x="2628959" y="368882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28"/>
            <p:cNvSpPr/>
            <p:nvPr/>
          </p:nvSpPr>
          <p:spPr>
            <a:xfrm>
              <a:off x="2582983" y="386249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29"/>
            <p:cNvSpPr/>
            <p:nvPr/>
          </p:nvSpPr>
          <p:spPr>
            <a:xfrm>
              <a:off x="2582983" y="386249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0"/>
            <p:cNvSpPr/>
            <p:nvPr/>
          </p:nvSpPr>
          <p:spPr>
            <a:xfrm>
              <a:off x="2642233" y="41832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1"/>
            <p:cNvSpPr/>
            <p:nvPr/>
          </p:nvSpPr>
          <p:spPr>
            <a:xfrm>
              <a:off x="2642233" y="41832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2"/>
            <p:cNvSpPr/>
            <p:nvPr/>
          </p:nvSpPr>
          <p:spPr>
            <a:xfrm>
              <a:off x="2629980" y="436408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79"/>
                  </a:lnTo>
                  <a:lnTo>
                    <a:pt x="7874" y="7735"/>
                  </a:lnTo>
                  <a:lnTo>
                    <a:pt x="2107" y="16100"/>
                  </a:lnTo>
                  <a:lnTo>
                    <a:pt x="0" y="26301"/>
                  </a:lnTo>
                  <a:lnTo>
                    <a:pt x="2107" y="36804"/>
                  </a:lnTo>
                  <a:lnTo>
                    <a:pt x="7874" y="45323"/>
                  </a:lnTo>
                  <a:lnTo>
                    <a:pt x="16469" y="51036"/>
                  </a:lnTo>
                  <a:lnTo>
                    <a:pt x="27063" y="53124"/>
                  </a:lnTo>
                  <a:lnTo>
                    <a:pt x="37664" y="51036"/>
                  </a:lnTo>
                  <a:lnTo>
                    <a:pt x="46264" y="45323"/>
                  </a:lnTo>
                  <a:lnTo>
                    <a:pt x="52032" y="36804"/>
                  </a:lnTo>
                  <a:lnTo>
                    <a:pt x="54140" y="26301"/>
                  </a:lnTo>
                  <a:lnTo>
                    <a:pt x="52032" y="16100"/>
                  </a:lnTo>
                  <a:lnTo>
                    <a:pt x="46264" y="7735"/>
                  </a:lnTo>
                  <a:lnTo>
                    <a:pt x="37664" y="2079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3"/>
            <p:cNvSpPr/>
            <p:nvPr/>
          </p:nvSpPr>
          <p:spPr>
            <a:xfrm>
              <a:off x="2629980" y="436408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2032" y="36804"/>
                  </a:lnTo>
                  <a:lnTo>
                    <a:pt x="46264" y="45323"/>
                  </a:lnTo>
                  <a:lnTo>
                    <a:pt x="37664" y="51036"/>
                  </a:lnTo>
                  <a:lnTo>
                    <a:pt x="27063" y="53124"/>
                  </a:lnTo>
                  <a:lnTo>
                    <a:pt x="16469" y="51036"/>
                  </a:lnTo>
                  <a:lnTo>
                    <a:pt x="7874" y="45323"/>
                  </a:lnTo>
                  <a:lnTo>
                    <a:pt x="2107" y="36804"/>
                  </a:lnTo>
                  <a:lnTo>
                    <a:pt x="0" y="26301"/>
                  </a:lnTo>
                  <a:lnTo>
                    <a:pt x="2107" y="16100"/>
                  </a:lnTo>
                  <a:lnTo>
                    <a:pt x="7874" y="7735"/>
                  </a:lnTo>
                  <a:lnTo>
                    <a:pt x="16469" y="2079"/>
                  </a:lnTo>
                  <a:lnTo>
                    <a:pt x="27063" y="0"/>
                  </a:lnTo>
                  <a:lnTo>
                    <a:pt x="37664" y="2079"/>
                  </a:lnTo>
                  <a:lnTo>
                    <a:pt x="46264" y="7735"/>
                  </a:lnTo>
                  <a:lnTo>
                    <a:pt x="52032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4"/>
            <p:cNvSpPr/>
            <p:nvPr/>
          </p:nvSpPr>
          <p:spPr>
            <a:xfrm>
              <a:off x="3238828" y="436203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79"/>
                  </a:lnTo>
                  <a:lnTo>
                    <a:pt x="8054" y="7735"/>
                  </a:lnTo>
                  <a:lnTo>
                    <a:pt x="2166" y="16100"/>
                  </a:lnTo>
                  <a:lnTo>
                    <a:pt x="0" y="26301"/>
                  </a:lnTo>
                  <a:lnTo>
                    <a:pt x="2166" y="36804"/>
                  </a:lnTo>
                  <a:lnTo>
                    <a:pt x="8054" y="45323"/>
                  </a:lnTo>
                  <a:lnTo>
                    <a:pt x="16748" y="51036"/>
                  </a:lnTo>
                  <a:lnTo>
                    <a:pt x="27330" y="53124"/>
                  </a:lnTo>
                  <a:lnTo>
                    <a:pt x="37611" y="51036"/>
                  </a:lnTo>
                  <a:lnTo>
                    <a:pt x="46150" y="45323"/>
                  </a:lnTo>
                  <a:lnTo>
                    <a:pt x="51981" y="36804"/>
                  </a:lnTo>
                  <a:lnTo>
                    <a:pt x="54140" y="26301"/>
                  </a:lnTo>
                  <a:lnTo>
                    <a:pt x="51981" y="16100"/>
                  </a:lnTo>
                  <a:lnTo>
                    <a:pt x="46150" y="7735"/>
                  </a:lnTo>
                  <a:lnTo>
                    <a:pt x="37611" y="2079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5"/>
            <p:cNvSpPr/>
            <p:nvPr/>
          </p:nvSpPr>
          <p:spPr>
            <a:xfrm>
              <a:off x="3238828" y="436203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81" y="36804"/>
                  </a:lnTo>
                  <a:lnTo>
                    <a:pt x="46150" y="45323"/>
                  </a:lnTo>
                  <a:lnTo>
                    <a:pt x="37611" y="51036"/>
                  </a:lnTo>
                  <a:lnTo>
                    <a:pt x="27330" y="53124"/>
                  </a:lnTo>
                  <a:lnTo>
                    <a:pt x="16748" y="51036"/>
                  </a:lnTo>
                  <a:lnTo>
                    <a:pt x="8054" y="45323"/>
                  </a:lnTo>
                  <a:lnTo>
                    <a:pt x="2166" y="36804"/>
                  </a:lnTo>
                  <a:lnTo>
                    <a:pt x="0" y="26301"/>
                  </a:lnTo>
                  <a:lnTo>
                    <a:pt x="2166" y="16100"/>
                  </a:lnTo>
                  <a:lnTo>
                    <a:pt x="8054" y="7735"/>
                  </a:lnTo>
                  <a:lnTo>
                    <a:pt x="16748" y="2079"/>
                  </a:lnTo>
                  <a:lnTo>
                    <a:pt x="27330" y="0"/>
                  </a:lnTo>
                  <a:lnTo>
                    <a:pt x="37611" y="2079"/>
                  </a:lnTo>
                  <a:lnTo>
                    <a:pt x="46150" y="7735"/>
                  </a:lnTo>
                  <a:lnTo>
                    <a:pt x="51981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6"/>
            <p:cNvSpPr/>
            <p:nvPr/>
          </p:nvSpPr>
          <p:spPr>
            <a:xfrm>
              <a:off x="3182533" y="4907834"/>
              <a:ext cx="238243" cy="5126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7"/>
            <p:cNvSpPr/>
            <p:nvPr/>
          </p:nvSpPr>
          <p:spPr>
            <a:xfrm>
              <a:off x="3618847" y="4899379"/>
              <a:ext cx="54610" cy="52705"/>
            </a:xfrm>
            <a:custGeom>
              <a:avLst/>
              <a:gdLst/>
              <a:ahLst/>
              <a:cxnLst/>
              <a:rect l="l" t="t" r="r" b="b"/>
              <a:pathLst>
                <a:path w="54610" h="52704">
                  <a:moveTo>
                    <a:pt x="27330" y="0"/>
                  </a:moveTo>
                  <a:lnTo>
                    <a:pt x="16748" y="2038"/>
                  </a:lnTo>
                  <a:lnTo>
                    <a:pt x="8054" y="7586"/>
                  </a:lnTo>
                  <a:lnTo>
                    <a:pt x="2166" y="15789"/>
                  </a:lnTo>
                  <a:lnTo>
                    <a:pt x="0" y="25793"/>
                  </a:lnTo>
                  <a:lnTo>
                    <a:pt x="2166" y="36091"/>
                  </a:lnTo>
                  <a:lnTo>
                    <a:pt x="8054" y="44445"/>
                  </a:lnTo>
                  <a:lnTo>
                    <a:pt x="16748" y="50048"/>
                  </a:lnTo>
                  <a:lnTo>
                    <a:pt x="27330" y="52095"/>
                  </a:lnTo>
                  <a:lnTo>
                    <a:pt x="37611" y="50048"/>
                  </a:lnTo>
                  <a:lnTo>
                    <a:pt x="46150" y="44445"/>
                  </a:lnTo>
                  <a:lnTo>
                    <a:pt x="51981" y="36091"/>
                  </a:lnTo>
                  <a:lnTo>
                    <a:pt x="54140" y="25793"/>
                  </a:lnTo>
                  <a:lnTo>
                    <a:pt x="51981" y="15789"/>
                  </a:lnTo>
                  <a:lnTo>
                    <a:pt x="46150" y="7586"/>
                  </a:lnTo>
                  <a:lnTo>
                    <a:pt x="37611" y="2038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38"/>
            <p:cNvSpPr/>
            <p:nvPr/>
          </p:nvSpPr>
          <p:spPr>
            <a:xfrm>
              <a:off x="3618847" y="4899379"/>
              <a:ext cx="54610" cy="52705"/>
            </a:xfrm>
            <a:custGeom>
              <a:avLst/>
              <a:gdLst/>
              <a:ahLst/>
              <a:cxnLst/>
              <a:rect l="l" t="t" r="r" b="b"/>
              <a:pathLst>
                <a:path w="54610" h="52704">
                  <a:moveTo>
                    <a:pt x="54140" y="25793"/>
                  </a:moveTo>
                  <a:lnTo>
                    <a:pt x="51981" y="36091"/>
                  </a:lnTo>
                  <a:lnTo>
                    <a:pt x="46150" y="44445"/>
                  </a:lnTo>
                  <a:lnTo>
                    <a:pt x="37611" y="50048"/>
                  </a:lnTo>
                  <a:lnTo>
                    <a:pt x="27330" y="52095"/>
                  </a:lnTo>
                  <a:lnTo>
                    <a:pt x="16748" y="50048"/>
                  </a:lnTo>
                  <a:lnTo>
                    <a:pt x="8054" y="44445"/>
                  </a:lnTo>
                  <a:lnTo>
                    <a:pt x="2166" y="36091"/>
                  </a:lnTo>
                  <a:lnTo>
                    <a:pt x="0" y="25793"/>
                  </a:lnTo>
                  <a:lnTo>
                    <a:pt x="2166" y="15789"/>
                  </a:lnTo>
                  <a:lnTo>
                    <a:pt x="8054" y="7586"/>
                  </a:lnTo>
                  <a:lnTo>
                    <a:pt x="16748" y="2038"/>
                  </a:lnTo>
                  <a:lnTo>
                    <a:pt x="27330" y="0"/>
                  </a:lnTo>
                  <a:lnTo>
                    <a:pt x="37611" y="2038"/>
                  </a:lnTo>
                  <a:lnTo>
                    <a:pt x="46150" y="7586"/>
                  </a:lnTo>
                  <a:lnTo>
                    <a:pt x="51981" y="15789"/>
                  </a:lnTo>
                  <a:lnTo>
                    <a:pt x="54140" y="257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39"/>
            <p:cNvSpPr/>
            <p:nvPr/>
          </p:nvSpPr>
          <p:spPr>
            <a:xfrm>
              <a:off x="3629064" y="505465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79"/>
                  </a:lnTo>
                  <a:lnTo>
                    <a:pt x="7989" y="7735"/>
                  </a:lnTo>
                  <a:lnTo>
                    <a:pt x="2158" y="16100"/>
                  </a:lnTo>
                  <a:lnTo>
                    <a:pt x="0" y="26301"/>
                  </a:lnTo>
                  <a:lnTo>
                    <a:pt x="2158" y="36804"/>
                  </a:lnTo>
                  <a:lnTo>
                    <a:pt x="7989" y="45323"/>
                  </a:lnTo>
                  <a:lnTo>
                    <a:pt x="16528" y="51036"/>
                  </a:lnTo>
                  <a:lnTo>
                    <a:pt x="26809" y="53124"/>
                  </a:lnTo>
                  <a:lnTo>
                    <a:pt x="37391" y="51036"/>
                  </a:lnTo>
                  <a:lnTo>
                    <a:pt x="46085" y="45323"/>
                  </a:lnTo>
                  <a:lnTo>
                    <a:pt x="51973" y="36804"/>
                  </a:lnTo>
                  <a:lnTo>
                    <a:pt x="54140" y="26301"/>
                  </a:lnTo>
                  <a:lnTo>
                    <a:pt x="51973" y="16100"/>
                  </a:lnTo>
                  <a:lnTo>
                    <a:pt x="46085" y="7735"/>
                  </a:lnTo>
                  <a:lnTo>
                    <a:pt x="37391" y="2079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0"/>
            <p:cNvSpPr/>
            <p:nvPr/>
          </p:nvSpPr>
          <p:spPr>
            <a:xfrm>
              <a:off x="3629064" y="505465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73" y="36804"/>
                  </a:lnTo>
                  <a:lnTo>
                    <a:pt x="46085" y="45323"/>
                  </a:lnTo>
                  <a:lnTo>
                    <a:pt x="37391" y="51036"/>
                  </a:lnTo>
                  <a:lnTo>
                    <a:pt x="26809" y="53124"/>
                  </a:lnTo>
                  <a:lnTo>
                    <a:pt x="16528" y="51036"/>
                  </a:lnTo>
                  <a:lnTo>
                    <a:pt x="7989" y="45323"/>
                  </a:lnTo>
                  <a:lnTo>
                    <a:pt x="2158" y="36804"/>
                  </a:lnTo>
                  <a:lnTo>
                    <a:pt x="0" y="26301"/>
                  </a:lnTo>
                  <a:lnTo>
                    <a:pt x="2158" y="16100"/>
                  </a:lnTo>
                  <a:lnTo>
                    <a:pt x="7989" y="7735"/>
                  </a:lnTo>
                  <a:lnTo>
                    <a:pt x="16528" y="2079"/>
                  </a:lnTo>
                  <a:lnTo>
                    <a:pt x="26809" y="0"/>
                  </a:lnTo>
                  <a:lnTo>
                    <a:pt x="37391" y="2079"/>
                  </a:lnTo>
                  <a:lnTo>
                    <a:pt x="46085" y="7735"/>
                  </a:lnTo>
                  <a:lnTo>
                    <a:pt x="51973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1"/>
            <p:cNvSpPr/>
            <p:nvPr/>
          </p:nvSpPr>
          <p:spPr>
            <a:xfrm>
              <a:off x="3564700" y="4993360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46"/>
                  </a:lnTo>
                  <a:lnTo>
                    <a:pt x="7726" y="7650"/>
                  </a:lnTo>
                  <a:lnTo>
                    <a:pt x="2067" y="16003"/>
                  </a:lnTo>
                  <a:lnTo>
                    <a:pt x="0" y="26301"/>
                  </a:lnTo>
                  <a:lnTo>
                    <a:pt x="2067" y="36305"/>
                  </a:lnTo>
                  <a:lnTo>
                    <a:pt x="7726" y="44508"/>
                  </a:lnTo>
                  <a:lnTo>
                    <a:pt x="16164" y="50056"/>
                  </a:lnTo>
                  <a:lnTo>
                    <a:pt x="26568" y="52095"/>
                  </a:lnTo>
                  <a:lnTo>
                    <a:pt x="36964" y="50056"/>
                  </a:lnTo>
                  <a:lnTo>
                    <a:pt x="45399" y="44508"/>
                  </a:lnTo>
                  <a:lnTo>
                    <a:pt x="51057" y="36305"/>
                  </a:lnTo>
                  <a:lnTo>
                    <a:pt x="53124" y="26301"/>
                  </a:lnTo>
                  <a:lnTo>
                    <a:pt x="51057" y="16003"/>
                  </a:lnTo>
                  <a:lnTo>
                    <a:pt x="45399" y="7650"/>
                  </a:lnTo>
                  <a:lnTo>
                    <a:pt x="36964" y="2046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2"/>
            <p:cNvSpPr/>
            <p:nvPr/>
          </p:nvSpPr>
          <p:spPr>
            <a:xfrm>
              <a:off x="3564700" y="4993360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6301"/>
                  </a:moveTo>
                  <a:lnTo>
                    <a:pt x="51057" y="36305"/>
                  </a:lnTo>
                  <a:lnTo>
                    <a:pt x="45399" y="44508"/>
                  </a:lnTo>
                  <a:lnTo>
                    <a:pt x="36964" y="50056"/>
                  </a:lnTo>
                  <a:lnTo>
                    <a:pt x="26568" y="52095"/>
                  </a:lnTo>
                  <a:lnTo>
                    <a:pt x="16164" y="50056"/>
                  </a:lnTo>
                  <a:lnTo>
                    <a:pt x="7726" y="44508"/>
                  </a:lnTo>
                  <a:lnTo>
                    <a:pt x="2067" y="36305"/>
                  </a:lnTo>
                  <a:lnTo>
                    <a:pt x="0" y="26301"/>
                  </a:lnTo>
                  <a:lnTo>
                    <a:pt x="2067" y="16003"/>
                  </a:lnTo>
                  <a:lnTo>
                    <a:pt x="7726" y="7650"/>
                  </a:lnTo>
                  <a:lnTo>
                    <a:pt x="16164" y="2046"/>
                  </a:lnTo>
                  <a:lnTo>
                    <a:pt x="26568" y="0"/>
                  </a:lnTo>
                  <a:lnTo>
                    <a:pt x="36964" y="2046"/>
                  </a:lnTo>
                  <a:lnTo>
                    <a:pt x="45399" y="7650"/>
                  </a:lnTo>
                  <a:lnTo>
                    <a:pt x="51057" y="16003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3"/>
            <p:cNvSpPr/>
            <p:nvPr/>
          </p:nvSpPr>
          <p:spPr>
            <a:xfrm>
              <a:off x="3593310" y="512104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4"/>
            <p:cNvSpPr/>
            <p:nvPr/>
          </p:nvSpPr>
          <p:spPr>
            <a:xfrm>
              <a:off x="3593310" y="512104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5"/>
            <p:cNvSpPr/>
            <p:nvPr/>
          </p:nvSpPr>
          <p:spPr>
            <a:xfrm>
              <a:off x="3876280" y="500766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79"/>
                  </a:lnTo>
                  <a:lnTo>
                    <a:pt x="8054" y="7735"/>
                  </a:lnTo>
                  <a:lnTo>
                    <a:pt x="2166" y="16100"/>
                  </a:lnTo>
                  <a:lnTo>
                    <a:pt x="0" y="26301"/>
                  </a:lnTo>
                  <a:lnTo>
                    <a:pt x="2166" y="36804"/>
                  </a:lnTo>
                  <a:lnTo>
                    <a:pt x="8054" y="45323"/>
                  </a:lnTo>
                  <a:lnTo>
                    <a:pt x="16748" y="51036"/>
                  </a:lnTo>
                  <a:lnTo>
                    <a:pt x="27330" y="53124"/>
                  </a:lnTo>
                  <a:lnTo>
                    <a:pt x="37611" y="51036"/>
                  </a:lnTo>
                  <a:lnTo>
                    <a:pt x="46150" y="45323"/>
                  </a:lnTo>
                  <a:lnTo>
                    <a:pt x="51981" y="36804"/>
                  </a:lnTo>
                  <a:lnTo>
                    <a:pt x="54140" y="26301"/>
                  </a:lnTo>
                  <a:lnTo>
                    <a:pt x="51981" y="16100"/>
                  </a:lnTo>
                  <a:lnTo>
                    <a:pt x="46150" y="7735"/>
                  </a:lnTo>
                  <a:lnTo>
                    <a:pt x="37611" y="2079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6"/>
            <p:cNvSpPr/>
            <p:nvPr/>
          </p:nvSpPr>
          <p:spPr>
            <a:xfrm>
              <a:off x="3876280" y="500766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81" y="36804"/>
                  </a:lnTo>
                  <a:lnTo>
                    <a:pt x="46150" y="45323"/>
                  </a:lnTo>
                  <a:lnTo>
                    <a:pt x="37611" y="51036"/>
                  </a:lnTo>
                  <a:lnTo>
                    <a:pt x="27330" y="53124"/>
                  </a:lnTo>
                  <a:lnTo>
                    <a:pt x="16748" y="51036"/>
                  </a:lnTo>
                  <a:lnTo>
                    <a:pt x="8054" y="45323"/>
                  </a:lnTo>
                  <a:lnTo>
                    <a:pt x="2166" y="36804"/>
                  </a:lnTo>
                  <a:lnTo>
                    <a:pt x="0" y="26301"/>
                  </a:lnTo>
                  <a:lnTo>
                    <a:pt x="2166" y="16100"/>
                  </a:lnTo>
                  <a:lnTo>
                    <a:pt x="8054" y="7735"/>
                  </a:lnTo>
                  <a:lnTo>
                    <a:pt x="16748" y="2079"/>
                  </a:lnTo>
                  <a:lnTo>
                    <a:pt x="27330" y="0"/>
                  </a:lnTo>
                  <a:lnTo>
                    <a:pt x="37611" y="2079"/>
                  </a:lnTo>
                  <a:lnTo>
                    <a:pt x="46150" y="7735"/>
                  </a:lnTo>
                  <a:lnTo>
                    <a:pt x="51981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7"/>
            <p:cNvSpPr/>
            <p:nvPr/>
          </p:nvSpPr>
          <p:spPr>
            <a:xfrm>
              <a:off x="3886489" y="506180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378" y="2079"/>
                  </a:lnTo>
                  <a:lnTo>
                    <a:pt x="7916" y="7735"/>
                  </a:lnTo>
                  <a:lnTo>
                    <a:pt x="2138" y="16100"/>
                  </a:lnTo>
                  <a:lnTo>
                    <a:pt x="0" y="26301"/>
                  </a:lnTo>
                  <a:lnTo>
                    <a:pt x="2138" y="36804"/>
                  </a:lnTo>
                  <a:lnTo>
                    <a:pt x="7916" y="45323"/>
                  </a:lnTo>
                  <a:lnTo>
                    <a:pt x="16378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48"/>
            <p:cNvSpPr/>
            <p:nvPr/>
          </p:nvSpPr>
          <p:spPr>
            <a:xfrm>
              <a:off x="3886489" y="506180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378" y="51036"/>
                  </a:lnTo>
                  <a:lnTo>
                    <a:pt x="7916" y="45323"/>
                  </a:lnTo>
                  <a:lnTo>
                    <a:pt x="2138" y="36804"/>
                  </a:lnTo>
                  <a:lnTo>
                    <a:pt x="0" y="26301"/>
                  </a:lnTo>
                  <a:lnTo>
                    <a:pt x="2138" y="16100"/>
                  </a:lnTo>
                  <a:lnTo>
                    <a:pt x="7916" y="7735"/>
                  </a:lnTo>
                  <a:lnTo>
                    <a:pt x="16378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49"/>
            <p:cNvSpPr/>
            <p:nvPr/>
          </p:nvSpPr>
          <p:spPr>
            <a:xfrm>
              <a:off x="3856865" y="4906528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46"/>
                  </a:lnTo>
                  <a:lnTo>
                    <a:pt x="7726" y="7650"/>
                  </a:lnTo>
                  <a:lnTo>
                    <a:pt x="2067" y="16003"/>
                  </a:lnTo>
                  <a:lnTo>
                    <a:pt x="0" y="26301"/>
                  </a:lnTo>
                  <a:lnTo>
                    <a:pt x="2067" y="36305"/>
                  </a:lnTo>
                  <a:lnTo>
                    <a:pt x="7726" y="44508"/>
                  </a:lnTo>
                  <a:lnTo>
                    <a:pt x="16164" y="50056"/>
                  </a:lnTo>
                  <a:lnTo>
                    <a:pt x="26568" y="52095"/>
                  </a:lnTo>
                  <a:lnTo>
                    <a:pt x="36964" y="50056"/>
                  </a:lnTo>
                  <a:lnTo>
                    <a:pt x="45399" y="44508"/>
                  </a:lnTo>
                  <a:lnTo>
                    <a:pt x="51057" y="36305"/>
                  </a:lnTo>
                  <a:lnTo>
                    <a:pt x="53124" y="26301"/>
                  </a:lnTo>
                  <a:lnTo>
                    <a:pt x="51057" y="16003"/>
                  </a:lnTo>
                  <a:lnTo>
                    <a:pt x="45399" y="7650"/>
                  </a:lnTo>
                  <a:lnTo>
                    <a:pt x="36964" y="2046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0"/>
            <p:cNvSpPr/>
            <p:nvPr/>
          </p:nvSpPr>
          <p:spPr>
            <a:xfrm>
              <a:off x="3856865" y="4906528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6301"/>
                  </a:moveTo>
                  <a:lnTo>
                    <a:pt x="51057" y="36305"/>
                  </a:lnTo>
                  <a:lnTo>
                    <a:pt x="45399" y="44508"/>
                  </a:lnTo>
                  <a:lnTo>
                    <a:pt x="36964" y="50056"/>
                  </a:lnTo>
                  <a:lnTo>
                    <a:pt x="26568" y="52095"/>
                  </a:lnTo>
                  <a:lnTo>
                    <a:pt x="16164" y="50056"/>
                  </a:lnTo>
                  <a:lnTo>
                    <a:pt x="7726" y="44508"/>
                  </a:lnTo>
                  <a:lnTo>
                    <a:pt x="2067" y="36305"/>
                  </a:lnTo>
                  <a:lnTo>
                    <a:pt x="0" y="26301"/>
                  </a:lnTo>
                  <a:lnTo>
                    <a:pt x="2067" y="16003"/>
                  </a:lnTo>
                  <a:lnTo>
                    <a:pt x="7726" y="7650"/>
                  </a:lnTo>
                  <a:lnTo>
                    <a:pt x="16164" y="2046"/>
                  </a:lnTo>
                  <a:lnTo>
                    <a:pt x="26568" y="0"/>
                  </a:lnTo>
                  <a:lnTo>
                    <a:pt x="36964" y="2046"/>
                  </a:lnTo>
                  <a:lnTo>
                    <a:pt x="45399" y="7650"/>
                  </a:lnTo>
                  <a:lnTo>
                    <a:pt x="51057" y="16003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1"/>
            <p:cNvSpPr/>
            <p:nvPr/>
          </p:nvSpPr>
          <p:spPr>
            <a:xfrm>
              <a:off x="3871167" y="498109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2"/>
            <p:cNvSpPr/>
            <p:nvPr/>
          </p:nvSpPr>
          <p:spPr>
            <a:xfrm>
              <a:off x="3871167" y="498109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3"/>
            <p:cNvSpPr/>
            <p:nvPr/>
          </p:nvSpPr>
          <p:spPr>
            <a:xfrm>
              <a:off x="1958493" y="383675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4"/>
            <p:cNvSpPr/>
            <p:nvPr/>
          </p:nvSpPr>
          <p:spPr>
            <a:xfrm>
              <a:off x="1930820" y="411418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12"/>
                  </a:moveTo>
                  <a:lnTo>
                    <a:pt x="51215" y="36670"/>
                  </a:lnTo>
                  <a:lnTo>
                    <a:pt x="45539" y="45153"/>
                  </a:lnTo>
                  <a:lnTo>
                    <a:pt x="37076" y="50842"/>
                  </a:lnTo>
                  <a:lnTo>
                    <a:pt x="26644" y="52920"/>
                  </a:lnTo>
                  <a:lnTo>
                    <a:pt x="16212" y="50842"/>
                  </a:lnTo>
                  <a:lnTo>
                    <a:pt x="7750" y="45153"/>
                  </a:lnTo>
                  <a:lnTo>
                    <a:pt x="2073" y="36670"/>
                  </a:lnTo>
                  <a:lnTo>
                    <a:pt x="0" y="26212"/>
                  </a:lnTo>
                  <a:lnTo>
                    <a:pt x="2073" y="16046"/>
                  </a:lnTo>
                  <a:lnTo>
                    <a:pt x="7750" y="7710"/>
                  </a:lnTo>
                  <a:lnTo>
                    <a:pt x="16212" y="2072"/>
                  </a:lnTo>
                  <a:lnTo>
                    <a:pt x="26644" y="0"/>
                  </a:lnTo>
                  <a:lnTo>
                    <a:pt x="37076" y="2072"/>
                  </a:lnTo>
                  <a:lnTo>
                    <a:pt x="45539" y="7710"/>
                  </a:lnTo>
                  <a:lnTo>
                    <a:pt x="51215" y="16046"/>
                  </a:lnTo>
                  <a:lnTo>
                    <a:pt x="53289" y="2621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5"/>
            <p:cNvSpPr/>
            <p:nvPr/>
          </p:nvSpPr>
          <p:spPr>
            <a:xfrm>
              <a:off x="1934922" y="4090550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797" y="26720"/>
                  </a:moveTo>
                  <a:lnTo>
                    <a:pt x="51644" y="36884"/>
                  </a:lnTo>
                  <a:lnTo>
                    <a:pt x="45793" y="45216"/>
                  </a:lnTo>
                  <a:lnTo>
                    <a:pt x="37155" y="50850"/>
                  </a:lnTo>
                  <a:lnTo>
                    <a:pt x="26644" y="52920"/>
                  </a:lnTo>
                  <a:lnTo>
                    <a:pt x="16427" y="50850"/>
                  </a:lnTo>
                  <a:lnTo>
                    <a:pt x="7940" y="45216"/>
                  </a:lnTo>
                  <a:lnTo>
                    <a:pt x="2145" y="36884"/>
                  </a:lnTo>
                  <a:lnTo>
                    <a:pt x="0" y="26720"/>
                  </a:lnTo>
                  <a:lnTo>
                    <a:pt x="2145" y="16260"/>
                  </a:lnTo>
                  <a:lnTo>
                    <a:pt x="7940" y="7773"/>
                  </a:lnTo>
                  <a:lnTo>
                    <a:pt x="16427" y="2080"/>
                  </a:lnTo>
                  <a:lnTo>
                    <a:pt x="26644" y="0"/>
                  </a:lnTo>
                  <a:lnTo>
                    <a:pt x="37155" y="2080"/>
                  </a:lnTo>
                  <a:lnTo>
                    <a:pt x="45793" y="7773"/>
                  </a:lnTo>
                  <a:lnTo>
                    <a:pt x="51644" y="16260"/>
                  </a:lnTo>
                  <a:lnTo>
                    <a:pt x="53797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6"/>
            <p:cNvSpPr/>
            <p:nvPr/>
          </p:nvSpPr>
          <p:spPr>
            <a:xfrm>
              <a:off x="1952334" y="443684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01" y="26720"/>
                  </a:moveTo>
                  <a:lnTo>
                    <a:pt x="51228" y="36879"/>
                  </a:lnTo>
                  <a:lnTo>
                    <a:pt x="45551" y="45212"/>
                  </a:lnTo>
                  <a:lnTo>
                    <a:pt x="37089" y="50848"/>
                  </a:lnTo>
                  <a:lnTo>
                    <a:pt x="26657" y="52920"/>
                  </a:lnTo>
                  <a:lnTo>
                    <a:pt x="16223" y="50848"/>
                  </a:lnTo>
                  <a:lnTo>
                    <a:pt x="7756" y="45212"/>
                  </a:lnTo>
                  <a:lnTo>
                    <a:pt x="2075" y="36879"/>
                  </a:lnTo>
                  <a:lnTo>
                    <a:pt x="0" y="26720"/>
                  </a:lnTo>
                  <a:lnTo>
                    <a:pt x="2075" y="16255"/>
                  </a:lnTo>
                  <a:lnTo>
                    <a:pt x="7756" y="7769"/>
                  </a:lnTo>
                  <a:lnTo>
                    <a:pt x="16223" y="2078"/>
                  </a:lnTo>
                  <a:lnTo>
                    <a:pt x="26657" y="0"/>
                  </a:lnTo>
                  <a:lnTo>
                    <a:pt x="37089" y="2078"/>
                  </a:lnTo>
                  <a:lnTo>
                    <a:pt x="45551" y="7769"/>
                  </a:lnTo>
                  <a:lnTo>
                    <a:pt x="51228" y="16255"/>
                  </a:lnTo>
                  <a:lnTo>
                    <a:pt x="53301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7"/>
            <p:cNvSpPr/>
            <p:nvPr/>
          </p:nvSpPr>
          <p:spPr>
            <a:xfrm>
              <a:off x="1941577" y="434076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58"/>
            <p:cNvSpPr/>
            <p:nvPr/>
          </p:nvSpPr>
          <p:spPr>
            <a:xfrm>
              <a:off x="1945679" y="45796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59"/>
            <p:cNvSpPr/>
            <p:nvPr/>
          </p:nvSpPr>
          <p:spPr>
            <a:xfrm>
              <a:off x="1930820" y="45534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65"/>
                  </a:lnTo>
                  <a:lnTo>
                    <a:pt x="45539" y="45151"/>
                  </a:lnTo>
                  <a:lnTo>
                    <a:pt x="37076" y="50842"/>
                  </a:lnTo>
                  <a:lnTo>
                    <a:pt x="26644" y="52920"/>
                  </a:lnTo>
                  <a:lnTo>
                    <a:pt x="16212" y="50842"/>
                  </a:lnTo>
                  <a:lnTo>
                    <a:pt x="7750" y="45151"/>
                  </a:lnTo>
                  <a:lnTo>
                    <a:pt x="2073" y="36665"/>
                  </a:lnTo>
                  <a:lnTo>
                    <a:pt x="0" y="26200"/>
                  </a:lnTo>
                  <a:lnTo>
                    <a:pt x="2073" y="16041"/>
                  </a:lnTo>
                  <a:lnTo>
                    <a:pt x="7750" y="7708"/>
                  </a:lnTo>
                  <a:lnTo>
                    <a:pt x="16212" y="2072"/>
                  </a:lnTo>
                  <a:lnTo>
                    <a:pt x="26644" y="0"/>
                  </a:lnTo>
                  <a:lnTo>
                    <a:pt x="37076" y="2072"/>
                  </a:lnTo>
                  <a:lnTo>
                    <a:pt x="45539" y="7708"/>
                  </a:lnTo>
                  <a:lnTo>
                    <a:pt x="51215" y="16041"/>
                  </a:lnTo>
                  <a:lnTo>
                    <a:pt x="5328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0"/>
            <p:cNvSpPr/>
            <p:nvPr/>
          </p:nvSpPr>
          <p:spPr>
            <a:xfrm>
              <a:off x="1927747" y="479391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1"/>
            <p:cNvSpPr/>
            <p:nvPr/>
          </p:nvSpPr>
          <p:spPr>
            <a:xfrm>
              <a:off x="1953362" y="480316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2"/>
            <p:cNvSpPr/>
            <p:nvPr/>
          </p:nvSpPr>
          <p:spPr>
            <a:xfrm>
              <a:off x="1936967" y="4754354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720"/>
                  </a:moveTo>
                  <a:lnTo>
                    <a:pt x="51663" y="36879"/>
                  </a:lnTo>
                  <a:lnTo>
                    <a:pt x="45864" y="45211"/>
                  </a:lnTo>
                  <a:lnTo>
                    <a:pt x="37377" y="50848"/>
                  </a:lnTo>
                  <a:lnTo>
                    <a:pt x="27165" y="52920"/>
                  </a:lnTo>
                  <a:lnTo>
                    <a:pt x="16646" y="50848"/>
                  </a:lnTo>
                  <a:lnTo>
                    <a:pt x="8005" y="45211"/>
                  </a:lnTo>
                  <a:lnTo>
                    <a:pt x="2153" y="36879"/>
                  </a:lnTo>
                  <a:lnTo>
                    <a:pt x="0" y="26720"/>
                  </a:lnTo>
                  <a:lnTo>
                    <a:pt x="2153" y="16255"/>
                  </a:lnTo>
                  <a:lnTo>
                    <a:pt x="8005" y="7769"/>
                  </a:lnTo>
                  <a:lnTo>
                    <a:pt x="16646" y="2078"/>
                  </a:lnTo>
                  <a:lnTo>
                    <a:pt x="27165" y="0"/>
                  </a:lnTo>
                  <a:lnTo>
                    <a:pt x="37377" y="2078"/>
                  </a:lnTo>
                  <a:lnTo>
                    <a:pt x="45864" y="7769"/>
                  </a:lnTo>
                  <a:lnTo>
                    <a:pt x="51663" y="16255"/>
                  </a:lnTo>
                  <a:lnTo>
                    <a:pt x="5380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3"/>
            <p:cNvSpPr/>
            <p:nvPr/>
          </p:nvSpPr>
          <p:spPr>
            <a:xfrm>
              <a:off x="1937995" y="480830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797" y="26708"/>
                  </a:moveTo>
                  <a:lnTo>
                    <a:pt x="51652" y="36953"/>
                  </a:lnTo>
                  <a:lnTo>
                    <a:pt x="45856" y="45464"/>
                  </a:lnTo>
                  <a:lnTo>
                    <a:pt x="37370" y="51277"/>
                  </a:lnTo>
                  <a:lnTo>
                    <a:pt x="27152" y="53428"/>
                  </a:lnTo>
                  <a:lnTo>
                    <a:pt x="16641" y="51277"/>
                  </a:lnTo>
                  <a:lnTo>
                    <a:pt x="8004" y="45464"/>
                  </a:lnTo>
                  <a:lnTo>
                    <a:pt x="2153" y="36953"/>
                  </a:lnTo>
                  <a:lnTo>
                    <a:pt x="0" y="26708"/>
                  </a:lnTo>
                  <a:lnTo>
                    <a:pt x="2153" y="16469"/>
                  </a:lnTo>
                  <a:lnTo>
                    <a:pt x="8004" y="7962"/>
                  </a:lnTo>
                  <a:lnTo>
                    <a:pt x="16641" y="2151"/>
                  </a:lnTo>
                  <a:lnTo>
                    <a:pt x="27152" y="0"/>
                  </a:lnTo>
                  <a:lnTo>
                    <a:pt x="37370" y="2151"/>
                  </a:lnTo>
                  <a:lnTo>
                    <a:pt x="45856" y="7962"/>
                  </a:lnTo>
                  <a:lnTo>
                    <a:pt x="51652" y="16469"/>
                  </a:lnTo>
                  <a:lnTo>
                    <a:pt x="53797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4"/>
            <p:cNvSpPr/>
            <p:nvPr/>
          </p:nvSpPr>
          <p:spPr>
            <a:xfrm>
              <a:off x="1901610" y="4850937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212"/>
                  </a:moveTo>
                  <a:lnTo>
                    <a:pt x="51662" y="36670"/>
                  </a:lnTo>
                  <a:lnTo>
                    <a:pt x="45862" y="45153"/>
                  </a:lnTo>
                  <a:lnTo>
                    <a:pt x="37372" y="50842"/>
                  </a:lnTo>
                  <a:lnTo>
                    <a:pt x="27152" y="52920"/>
                  </a:lnTo>
                  <a:lnTo>
                    <a:pt x="16641" y="50842"/>
                  </a:lnTo>
                  <a:lnTo>
                    <a:pt x="8004" y="45153"/>
                  </a:lnTo>
                  <a:lnTo>
                    <a:pt x="2153" y="36670"/>
                  </a:lnTo>
                  <a:lnTo>
                    <a:pt x="0" y="26212"/>
                  </a:lnTo>
                  <a:lnTo>
                    <a:pt x="2153" y="16046"/>
                  </a:lnTo>
                  <a:lnTo>
                    <a:pt x="8004" y="7710"/>
                  </a:lnTo>
                  <a:lnTo>
                    <a:pt x="16641" y="2072"/>
                  </a:lnTo>
                  <a:lnTo>
                    <a:pt x="27152" y="0"/>
                  </a:lnTo>
                  <a:lnTo>
                    <a:pt x="37372" y="2072"/>
                  </a:lnTo>
                  <a:lnTo>
                    <a:pt x="45862" y="7710"/>
                  </a:lnTo>
                  <a:lnTo>
                    <a:pt x="51662" y="16046"/>
                  </a:lnTo>
                  <a:lnTo>
                    <a:pt x="53809" y="2621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5"/>
            <p:cNvSpPr/>
            <p:nvPr/>
          </p:nvSpPr>
          <p:spPr>
            <a:xfrm>
              <a:off x="1913395" y="4841692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720"/>
                  </a:moveTo>
                  <a:lnTo>
                    <a:pt x="51662" y="36884"/>
                  </a:lnTo>
                  <a:lnTo>
                    <a:pt x="45862" y="45216"/>
                  </a:lnTo>
                  <a:lnTo>
                    <a:pt x="37372" y="50850"/>
                  </a:lnTo>
                  <a:lnTo>
                    <a:pt x="27152" y="52920"/>
                  </a:lnTo>
                  <a:lnTo>
                    <a:pt x="16641" y="50850"/>
                  </a:lnTo>
                  <a:lnTo>
                    <a:pt x="8004" y="45216"/>
                  </a:lnTo>
                  <a:lnTo>
                    <a:pt x="2153" y="36884"/>
                  </a:lnTo>
                  <a:lnTo>
                    <a:pt x="0" y="26720"/>
                  </a:lnTo>
                  <a:lnTo>
                    <a:pt x="2153" y="16260"/>
                  </a:lnTo>
                  <a:lnTo>
                    <a:pt x="8004" y="7773"/>
                  </a:lnTo>
                  <a:lnTo>
                    <a:pt x="16641" y="2080"/>
                  </a:lnTo>
                  <a:lnTo>
                    <a:pt x="27152" y="0"/>
                  </a:lnTo>
                  <a:lnTo>
                    <a:pt x="37372" y="2080"/>
                  </a:lnTo>
                  <a:lnTo>
                    <a:pt x="45862" y="7773"/>
                  </a:lnTo>
                  <a:lnTo>
                    <a:pt x="51662" y="16260"/>
                  </a:lnTo>
                  <a:lnTo>
                    <a:pt x="5380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6"/>
            <p:cNvSpPr/>
            <p:nvPr/>
          </p:nvSpPr>
          <p:spPr>
            <a:xfrm>
              <a:off x="1973352" y="486994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797" y="26720"/>
                  </a:moveTo>
                  <a:lnTo>
                    <a:pt x="51644" y="36884"/>
                  </a:lnTo>
                  <a:lnTo>
                    <a:pt x="45793" y="45216"/>
                  </a:lnTo>
                  <a:lnTo>
                    <a:pt x="37155" y="50850"/>
                  </a:lnTo>
                  <a:lnTo>
                    <a:pt x="26644" y="52920"/>
                  </a:lnTo>
                  <a:lnTo>
                    <a:pt x="16427" y="50850"/>
                  </a:lnTo>
                  <a:lnTo>
                    <a:pt x="7940" y="45216"/>
                  </a:lnTo>
                  <a:lnTo>
                    <a:pt x="2145" y="36884"/>
                  </a:lnTo>
                  <a:lnTo>
                    <a:pt x="0" y="26720"/>
                  </a:lnTo>
                  <a:lnTo>
                    <a:pt x="2145" y="16260"/>
                  </a:lnTo>
                  <a:lnTo>
                    <a:pt x="7940" y="7773"/>
                  </a:lnTo>
                  <a:lnTo>
                    <a:pt x="16427" y="2080"/>
                  </a:lnTo>
                  <a:lnTo>
                    <a:pt x="26644" y="0"/>
                  </a:lnTo>
                  <a:lnTo>
                    <a:pt x="37155" y="2080"/>
                  </a:lnTo>
                  <a:lnTo>
                    <a:pt x="45793" y="7773"/>
                  </a:lnTo>
                  <a:lnTo>
                    <a:pt x="51644" y="16260"/>
                  </a:lnTo>
                  <a:lnTo>
                    <a:pt x="53797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7"/>
            <p:cNvSpPr/>
            <p:nvPr/>
          </p:nvSpPr>
          <p:spPr>
            <a:xfrm>
              <a:off x="1943634" y="475332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79"/>
                  </a:lnTo>
                  <a:lnTo>
                    <a:pt x="45539" y="45211"/>
                  </a:lnTo>
                  <a:lnTo>
                    <a:pt x="37076" y="50848"/>
                  </a:lnTo>
                  <a:lnTo>
                    <a:pt x="26644" y="52920"/>
                  </a:lnTo>
                  <a:lnTo>
                    <a:pt x="16212" y="50848"/>
                  </a:lnTo>
                  <a:lnTo>
                    <a:pt x="7750" y="45212"/>
                  </a:lnTo>
                  <a:lnTo>
                    <a:pt x="2073" y="36879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68"/>
            <p:cNvSpPr/>
            <p:nvPr/>
          </p:nvSpPr>
          <p:spPr>
            <a:xfrm>
              <a:off x="1929791" y="476719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69"/>
            <p:cNvSpPr/>
            <p:nvPr/>
          </p:nvSpPr>
          <p:spPr>
            <a:xfrm>
              <a:off x="1944650" y="484477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01" y="26200"/>
                  </a:moveTo>
                  <a:lnTo>
                    <a:pt x="51228" y="36445"/>
                  </a:lnTo>
                  <a:lnTo>
                    <a:pt x="45550" y="44956"/>
                  </a:lnTo>
                  <a:lnTo>
                    <a:pt x="37083" y="50769"/>
                  </a:lnTo>
                  <a:lnTo>
                    <a:pt x="26644" y="52920"/>
                  </a:lnTo>
                  <a:lnTo>
                    <a:pt x="16212" y="50769"/>
                  </a:lnTo>
                  <a:lnTo>
                    <a:pt x="7750" y="44956"/>
                  </a:lnTo>
                  <a:lnTo>
                    <a:pt x="2073" y="36445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83" y="2070"/>
                  </a:lnTo>
                  <a:lnTo>
                    <a:pt x="45550" y="7704"/>
                  </a:lnTo>
                  <a:lnTo>
                    <a:pt x="51228" y="16035"/>
                  </a:lnTo>
                  <a:lnTo>
                    <a:pt x="53301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0"/>
            <p:cNvSpPr/>
            <p:nvPr/>
          </p:nvSpPr>
          <p:spPr>
            <a:xfrm>
              <a:off x="2267484" y="369700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200"/>
                  </a:moveTo>
                  <a:lnTo>
                    <a:pt x="51656" y="36659"/>
                  </a:lnTo>
                  <a:lnTo>
                    <a:pt x="45804" y="45146"/>
                  </a:lnTo>
                  <a:lnTo>
                    <a:pt x="37163" y="50840"/>
                  </a:lnTo>
                  <a:lnTo>
                    <a:pt x="26644" y="52920"/>
                  </a:lnTo>
                  <a:lnTo>
                    <a:pt x="16432" y="50840"/>
                  </a:lnTo>
                  <a:lnTo>
                    <a:pt x="7945" y="45146"/>
                  </a:lnTo>
                  <a:lnTo>
                    <a:pt x="2146" y="36659"/>
                  </a:lnTo>
                  <a:lnTo>
                    <a:pt x="0" y="26200"/>
                  </a:lnTo>
                  <a:lnTo>
                    <a:pt x="2146" y="16041"/>
                  </a:lnTo>
                  <a:lnTo>
                    <a:pt x="7945" y="7708"/>
                  </a:lnTo>
                  <a:lnTo>
                    <a:pt x="16432" y="2072"/>
                  </a:lnTo>
                  <a:lnTo>
                    <a:pt x="26644" y="0"/>
                  </a:lnTo>
                  <a:lnTo>
                    <a:pt x="37163" y="2072"/>
                  </a:lnTo>
                  <a:lnTo>
                    <a:pt x="45804" y="7708"/>
                  </a:lnTo>
                  <a:lnTo>
                    <a:pt x="51656" y="16041"/>
                  </a:lnTo>
                  <a:lnTo>
                    <a:pt x="5380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1"/>
            <p:cNvSpPr/>
            <p:nvPr/>
          </p:nvSpPr>
          <p:spPr>
            <a:xfrm>
              <a:off x="2629095" y="3688831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733"/>
                  </a:moveTo>
                  <a:lnTo>
                    <a:pt x="51337" y="36899"/>
                  </a:lnTo>
                  <a:lnTo>
                    <a:pt x="45648" y="45235"/>
                  </a:lnTo>
                  <a:lnTo>
                    <a:pt x="37165" y="50874"/>
                  </a:lnTo>
                  <a:lnTo>
                    <a:pt x="26708" y="52946"/>
                  </a:lnTo>
                  <a:lnTo>
                    <a:pt x="16250" y="50874"/>
                  </a:lnTo>
                  <a:lnTo>
                    <a:pt x="7767" y="45235"/>
                  </a:lnTo>
                  <a:lnTo>
                    <a:pt x="2078" y="36899"/>
                  </a:lnTo>
                  <a:lnTo>
                    <a:pt x="0" y="26733"/>
                  </a:lnTo>
                  <a:lnTo>
                    <a:pt x="2078" y="16266"/>
                  </a:lnTo>
                  <a:lnTo>
                    <a:pt x="7767" y="7775"/>
                  </a:lnTo>
                  <a:lnTo>
                    <a:pt x="16250" y="2080"/>
                  </a:lnTo>
                  <a:lnTo>
                    <a:pt x="26708" y="0"/>
                  </a:lnTo>
                  <a:lnTo>
                    <a:pt x="37165" y="2080"/>
                  </a:lnTo>
                  <a:lnTo>
                    <a:pt x="45648" y="7775"/>
                  </a:lnTo>
                  <a:lnTo>
                    <a:pt x="51337" y="16266"/>
                  </a:lnTo>
                  <a:lnTo>
                    <a:pt x="53416" y="26733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2"/>
            <p:cNvSpPr/>
            <p:nvPr/>
          </p:nvSpPr>
          <p:spPr>
            <a:xfrm>
              <a:off x="2582867" y="386259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733"/>
                  </a:moveTo>
                  <a:lnTo>
                    <a:pt x="51337" y="36906"/>
                  </a:lnTo>
                  <a:lnTo>
                    <a:pt x="45648" y="45246"/>
                  </a:lnTo>
                  <a:lnTo>
                    <a:pt x="37165" y="50886"/>
                  </a:lnTo>
                  <a:lnTo>
                    <a:pt x="26708" y="52959"/>
                  </a:lnTo>
                  <a:lnTo>
                    <a:pt x="16250" y="50886"/>
                  </a:lnTo>
                  <a:lnTo>
                    <a:pt x="7767" y="45246"/>
                  </a:lnTo>
                  <a:lnTo>
                    <a:pt x="2078" y="36906"/>
                  </a:lnTo>
                  <a:lnTo>
                    <a:pt x="0" y="26733"/>
                  </a:lnTo>
                  <a:lnTo>
                    <a:pt x="2078" y="16271"/>
                  </a:lnTo>
                  <a:lnTo>
                    <a:pt x="7767" y="7780"/>
                  </a:lnTo>
                  <a:lnTo>
                    <a:pt x="16250" y="2082"/>
                  </a:lnTo>
                  <a:lnTo>
                    <a:pt x="26708" y="0"/>
                  </a:lnTo>
                  <a:lnTo>
                    <a:pt x="37165" y="2082"/>
                  </a:lnTo>
                  <a:lnTo>
                    <a:pt x="45648" y="7780"/>
                  </a:lnTo>
                  <a:lnTo>
                    <a:pt x="51337" y="16271"/>
                  </a:lnTo>
                  <a:lnTo>
                    <a:pt x="53416" y="26733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3"/>
            <p:cNvSpPr/>
            <p:nvPr/>
          </p:nvSpPr>
          <p:spPr>
            <a:xfrm>
              <a:off x="2641935" y="4182887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28" y="26225"/>
                  </a:moveTo>
                  <a:lnTo>
                    <a:pt x="51348" y="36687"/>
                  </a:lnTo>
                  <a:lnTo>
                    <a:pt x="45654" y="45178"/>
                  </a:lnTo>
                  <a:lnTo>
                    <a:pt x="37167" y="50876"/>
                  </a:lnTo>
                  <a:lnTo>
                    <a:pt x="26708" y="52958"/>
                  </a:lnTo>
                  <a:lnTo>
                    <a:pt x="16250" y="50876"/>
                  </a:lnTo>
                  <a:lnTo>
                    <a:pt x="7767" y="45178"/>
                  </a:lnTo>
                  <a:lnTo>
                    <a:pt x="2078" y="36687"/>
                  </a:lnTo>
                  <a:lnTo>
                    <a:pt x="0" y="26225"/>
                  </a:lnTo>
                  <a:lnTo>
                    <a:pt x="2078" y="16052"/>
                  </a:lnTo>
                  <a:lnTo>
                    <a:pt x="7767" y="7712"/>
                  </a:lnTo>
                  <a:lnTo>
                    <a:pt x="16250" y="2072"/>
                  </a:lnTo>
                  <a:lnTo>
                    <a:pt x="26708" y="0"/>
                  </a:lnTo>
                  <a:lnTo>
                    <a:pt x="37167" y="2072"/>
                  </a:lnTo>
                  <a:lnTo>
                    <a:pt x="45654" y="7712"/>
                  </a:lnTo>
                  <a:lnTo>
                    <a:pt x="51348" y="16052"/>
                  </a:lnTo>
                  <a:lnTo>
                    <a:pt x="53428" y="26225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4"/>
            <p:cNvSpPr/>
            <p:nvPr/>
          </p:nvSpPr>
          <p:spPr>
            <a:xfrm>
              <a:off x="2630124" y="436384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225"/>
                  </a:moveTo>
                  <a:lnTo>
                    <a:pt x="51337" y="36692"/>
                  </a:lnTo>
                  <a:lnTo>
                    <a:pt x="45648" y="45183"/>
                  </a:lnTo>
                  <a:lnTo>
                    <a:pt x="37165" y="50878"/>
                  </a:lnTo>
                  <a:lnTo>
                    <a:pt x="26708" y="52959"/>
                  </a:lnTo>
                  <a:lnTo>
                    <a:pt x="16250" y="50878"/>
                  </a:lnTo>
                  <a:lnTo>
                    <a:pt x="7767" y="45183"/>
                  </a:lnTo>
                  <a:lnTo>
                    <a:pt x="2078" y="36692"/>
                  </a:lnTo>
                  <a:lnTo>
                    <a:pt x="0" y="26225"/>
                  </a:lnTo>
                  <a:lnTo>
                    <a:pt x="2078" y="16052"/>
                  </a:lnTo>
                  <a:lnTo>
                    <a:pt x="7767" y="7712"/>
                  </a:lnTo>
                  <a:lnTo>
                    <a:pt x="16250" y="2072"/>
                  </a:lnTo>
                  <a:lnTo>
                    <a:pt x="26708" y="0"/>
                  </a:lnTo>
                  <a:lnTo>
                    <a:pt x="37165" y="2072"/>
                  </a:lnTo>
                  <a:lnTo>
                    <a:pt x="45648" y="7712"/>
                  </a:lnTo>
                  <a:lnTo>
                    <a:pt x="51337" y="16052"/>
                  </a:lnTo>
                  <a:lnTo>
                    <a:pt x="53416" y="26225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5"/>
            <p:cNvSpPr/>
            <p:nvPr/>
          </p:nvSpPr>
          <p:spPr>
            <a:xfrm>
              <a:off x="3238686" y="436203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11" y="26187"/>
                  </a:moveTo>
                  <a:lnTo>
                    <a:pt x="51762" y="36645"/>
                  </a:lnTo>
                  <a:lnTo>
                    <a:pt x="45954" y="45127"/>
                  </a:lnTo>
                  <a:lnTo>
                    <a:pt x="37452" y="50817"/>
                  </a:lnTo>
                  <a:lnTo>
                    <a:pt x="27216" y="52895"/>
                  </a:lnTo>
                  <a:lnTo>
                    <a:pt x="16678" y="50817"/>
                  </a:lnTo>
                  <a:lnTo>
                    <a:pt x="8021" y="45127"/>
                  </a:lnTo>
                  <a:lnTo>
                    <a:pt x="2157" y="36645"/>
                  </a:lnTo>
                  <a:lnTo>
                    <a:pt x="0" y="26187"/>
                  </a:lnTo>
                  <a:lnTo>
                    <a:pt x="2157" y="16030"/>
                  </a:lnTo>
                  <a:lnTo>
                    <a:pt x="8021" y="7702"/>
                  </a:lnTo>
                  <a:lnTo>
                    <a:pt x="16678" y="2070"/>
                  </a:lnTo>
                  <a:lnTo>
                    <a:pt x="27216" y="0"/>
                  </a:lnTo>
                  <a:lnTo>
                    <a:pt x="37452" y="2070"/>
                  </a:lnTo>
                  <a:lnTo>
                    <a:pt x="45954" y="7702"/>
                  </a:lnTo>
                  <a:lnTo>
                    <a:pt x="51762" y="16030"/>
                  </a:lnTo>
                  <a:lnTo>
                    <a:pt x="53911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6"/>
            <p:cNvSpPr/>
            <p:nvPr/>
          </p:nvSpPr>
          <p:spPr>
            <a:xfrm>
              <a:off x="3618689" y="4899376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11" y="26200"/>
                  </a:moveTo>
                  <a:lnTo>
                    <a:pt x="51762" y="36652"/>
                  </a:lnTo>
                  <a:lnTo>
                    <a:pt x="45954" y="45135"/>
                  </a:lnTo>
                  <a:lnTo>
                    <a:pt x="37452" y="50828"/>
                  </a:lnTo>
                  <a:lnTo>
                    <a:pt x="27216" y="52908"/>
                  </a:lnTo>
                  <a:lnTo>
                    <a:pt x="16678" y="50828"/>
                  </a:lnTo>
                  <a:lnTo>
                    <a:pt x="8021" y="45135"/>
                  </a:lnTo>
                  <a:lnTo>
                    <a:pt x="2157" y="36652"/>
                  </a:lnTo>
                  <a:lnTo>
                    <a:pt x="0" y="26200"/>
                  </a:lnTo>
                  <a:lnTo>
                    <a:pt x="2157" y="16035"/>
                  </a:lnTo>
                  <a:lnTo>
                    <a:pt x="8021" y="7704"/>
                  </a:lnTo>
                  <a:lnTo>
                    <a:pt x="16678" y="2070"/>
                  </a:lnTo>
                  <a:lnTo>
                    <a:pt x="27216" y="0"/>
                  </a:lnTo>
                  <a:lnTo>
                    <a:pt x="37452" y="2070"/>
                  </a:lnTo>
                  <a:lnTo>
                    <a:pt x="45954" y="7704"/>
                  </a:lnTo>
                  <a:lnTo>
                    <a:pt x="51762" y="16035"/>
                  </a:lnTo>
                  <a:lnTo>
                    <a:pt x="53911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7"/>
            <p:cNvSpPr/>
            <p:nvPr/>
          </p:nvSpPr>
          <p:spPr>
            <a:xfrm>
              <a:off x="3628951" y="5055015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187"/>
                  </a:moveTo>
                  <a:lnTo>
                    <a:pt x="51764" y="36645"/>
                  </a:lnTo>
                  <a:lnTo>
                    <a:pt x="45897" y="45127"/>
                  </a:lnTo>
                  <a:lnTo>
                    <a:pt x="37239" y="50817"/>
                  </a:lnTo>
                  <a:lnTo>
                    <a:pt x="26708" y="52895"/>
                  </a:lnTo>
                  <a:lnTo>
                    <a:pt x="16469" y="50817"/>
                  </a:lnTo>
                  <a:lnTo>
                    <a:pt x="7962" y="45127"/>
                  </a:lnTo>
                  <a:lnTo>
                    <a:pt x="2151" y="36645"/>
                  </a:lnTo>
                  <a:lnTo>
                    <a:pt x="0" y="26187"/>
                  </a:lnTo>
                  <a:lnTo>
                    <a:pt x="2151" y="16030"/>
                  </a:lnTo>
                  <a:lnTo>
                    <a:pt x="7962" y="7702"/>
                  </a:lnTo>
                  <a:lnTo>
                    <a:pt x="16469" y="2070"/>
                  </a:lnTo>
                  <a:lnTo>
                    <a:pt x="26708" y="0"/>
                  </a:lnTo>
                  <a:lnTo>
                    <a:pt x="37239" y="2070"/>
                  </a:lnTo>
                  <a:lnTo>
                    <a:pt x="45897" y="7702"/>
                  </a:lnTo>
                  <a:lnTo>
                    <a:pt x="51764" y="16030"/>
                  </a:lnTo>
                  <a:lnTo>
                    <a:pt x="53924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78"/>
            <p:cNvSpPr/>
            <p:nvPr/>
          </p:nvSpPr>
          <p:spPr>
            <a:xfrm>
              <a:off x="3564765" y="499336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708"/>
                  </a:moveTo>
                  <a:lnTo>
                    <a:pt x="51325" y="36872"/>
                  </a:lnTo>
                  <a:lnTo>
                    <a:pt x="45637" y="45204"/>
                  </a:lnTo>
                  <a:lnTo>
                    <a:pt x="37158" y="50837"/>
                  </a:lnTo>
                  <a:lnTo>
                    <a:pt x="26708" y="52908"/>
                  </a:lnTo>
                  <a:lnTo>
                    <a:pt x="16250" y="50837"/>
                  </a:lnTo>
                  <a:lnTo>
                    <a:pt x="7767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7" y="7767"/>
                  </a:lnTo>
                  <a:lnTo>
                    <a:pt x="16250" y="2078"/>
                  </a:lnTo>
                  <a:lnTo>
                    <a:pt x="26708" y="0"/>
                  </a:lnTo>
                  <a:lnTo>
                    <a:pt x="37158" y="2078"/>
                  </a:lnTo>
                  <a:lnTo>
                    <a:pt x="45637" y="7767"/>
                  </a:lnTo>
                  <a:lnTo>
                    <a:pt x="51325" y="16250"/>
                  </a:lnTo>
                  <a:lnTo>
                    <a:pt x="53403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79"/>
            <p:cNvSpPr/>
            <p:nvPr/>
          </p:nvSpPr>
          <p:spPr>
            <a:xfrm>
              <a:off x="3593518" y="5121271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708"/>
                  </a:moveTo>
                  <a:lnTo>
                    <a:pt x="51764" y="36866"/>
                  </a:lnTo>
                  <a:lnTo>
                    <a:pt x="45897" y="45199"/>
                  </a:lnTo>
                  <a:lnTo>
                    <a:pt x="37239" y="50836"/>
                  </a:lnTo>
                  <a:lnTo>
                    <a:pt x="26708" y="52908"/>
                  </a:lnTo>
                  <a:lnTo>
                    <a:pt x="16469" y="50836"/>
                  </a:lnTo>
                  <a:lnTo>
                    <a:pt x="7962" y="45199"/>
                  </a:lnTo>
                  <a:lnTo>
                    <a:pt x="2151" y="36866"/>
                  </a:lnTo>
                  <a:lnTo>
                    <a:pt x="0" y="26708"/>
                  </a:lnTo>
                  <a:lnTo>
                    <a:pt x="2151" y="16250"/>
                  </a:lnTo>
                  <a:lnTo>
                    <a:pt x="7962" y="7767"/>
                  </a:lnTo>
                  <a:lnTo>
                    <a:pt x="16469" y="2078"/>
                  </a:lnTo>
                  <a:lnTo>
                    <a:pt x="26708" y="0"/>
                  </a:lnTo>
                  <a:lnTo>
                    <a:pt x="37239" y="2078"/>
                  </a:lnTo>
                  <a:lnTo>
                    <a:pt x="45897" y="7767"/>
                  </a:lnTo>
                  <a:lnTo>
                    <a:pt x="51764" y="16250"/>
                  </a:lnTo>
                  <a:lnTo>
                    <a:pt x="53924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0"/>
            <p:cNvSpPr/>
            <p:nvPr/>
          </p:nvSpPr>
          <p:spPr>
            <a:xfrm>
              <a:off x="3876449" y="5008266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200"/>
                  </a:moveTo>
                  <a:lnTo>
                    <a:pt x="51772" y="36657"/>
                  </a:lnTo>
                  <a:lnTo>
                    <a:pt x="45961" y="45140"/>
                  </a:lnTo>
                  <a:lnTo>
                    <a:pt x="37454" y="50829"/>
                  </a:lnTo>
                  <a:lnTo>
                    <a:pt x="27216" y="52908"/>
                  </a:lnTo>
                  <a:lnTo>
                    <a:pt x="16684" y="50829"/>
                  </a:lnTo>
                  <a:lnTo>
                    <a:pt x="8026" y="45140"/>
                  </a:lnTo>
                  <a:lnTo>
                    <a:pt x="2159" y="36657"/>
                  </a:lnTo>
                  <a:lnTo>
                    <a:pt x="0" y="26200"/>
                  </a:lnTo>
                  <a:lnTo>
                    <a:pt x="2159" y="16035"/>
                  </a:lnTo>
                  <a:lnTo>
                    <a:pt x="8026" y="7704"/>
                  </a:lnTo>
                  <a:lnTo>
                    <a:pt x="16684" y="2070"/>
                  </a:lnTo>
                  <a:lnTo>
                    <a:pt x="27216" y="0"/>
                  </a:lnTo>
                  <a:lnTo>
                    <a:pt x="37454" y="2070"/>
                  </a:lnTo>
                  <a:lnTo>
                    <a:pt x="45961" y="7704"/>
                  </a:lnTo>
                  <a:lnTo>
                    <a:pt x="51772" y="16035"/>
                  </a:lnTo>
                  <a:lnTo>
                    <a:pt x="53924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1"/>
            <p:cNvSpPr/>
            <p:nvPr/>
          </p:nvSpPr>
          <p:spPr>
            <a:xfrm>
              <a:off x="3886215" y="506220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187"/>
                  </a:moveTo>
                  <a:lnTo>
                    <a:pt x="51325" y="36647"/>
                  </a:lnTo>
                  <a:lnTo>
                    <a:pt x="45635" y="45134"/>
                  </a:lnTo>
                  <a:lnTo>
                    <a:pt x="37153" y="50827"/>
                  </a:lnTo>
                  <a:lnTo>
                    <a:pt x="26695" y="52908"/>
                  </a:lnTo>
                  <a:lnTo>
                    <a:pt x="16459" y="50827"/>
                  </a:lnTo>
                  <a:lnTo>
                    <a:pt x="7956" y="45134"/>
                  </a:lnTo>
                  <a:lnTo>
                    <a:pt x="2149" y="36647"/>
                  </a:lnTo>
                  <a:lnTo>
                    <a:pt x="0" y="26187"/>
                  </a:lnTo>
                  <a:lnTo>
                    <a:pt x="2149" y="16030"/>
                  </a:lnTo>
                  <a:lnTo>
                    <a:pt x="7956" y="7702"/>
                  </a:lnTo>
                  <a:lnTo>
                    <a:pt x="16459" y="2070"/>
                  </a:lnTo>
                  <a:lnTo>
                    <a:pt x="26695" y="0"/>
                  </a:lnTo>
                  <a:lnTo>
                    <a:pt x="37153" y="2070"/>
                  </a:lnTo>
                  <a:lnTo>
                    <a:pt x="45635" y="7702"/>
                  </a:lnTo>
                  <a:lnTo>
                    <a:pt x="51325" y="16030"/>
                  </a:lnTo>
                  <a:lnTo>
                    <a:pt x="53403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2"/>
            <p:cNvSpPr/>
            <p:nvPr/>
          </p:nvSpPr>
          <p:spPr>
            <a:xfrm>
              <a:off x="3856433" y="4906564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390" y="26708"/>
                  </a:moveTo>
                  <a:lnTo>
                    <a:pt x="51314" y="36872"/>
                  </a:lnTo>
                  <a:lnTo>
                    <a:pt x="45629" y="45204"/>
                  </a:lnTo>
                  <a:lnTo>
                    <a:pt x="37151" y="50837"/>
                  </a:lnTo>
                  <a:lnTo>
                    <a:pt x="26695" y="52908"/>
                  </a:lnTo>
                  <a:lnTo>
                    <a:pt x="16244" y="50837"/>
                  </a:lnTo>
                  <a:lnTo>
                    <a:pt x="7766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6" y="7767"/>
                  </a:lnTo>
                  <a:lnTo>
                    <a:pt x="16244" y="2078"/>
                  </a:lnTo>
                  <a:lnTo>
                    <a:pt x="26695" y="0"/>
                  </a:lnTo>
                  <a:lnTo>
                    <a:pt x="37151" y="2078"/>
                  </a:lnTo>
                  <a:lnTo>
                    <a:pt x="45629" y="7767"/>
                  </a:lnTo>
                  <a:lnTo>
                    <a:pt x="51314" y="16250"/>
                  </a:lnTo>
                  <a:lnTo>
                    <a:pt x="53390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3"/>
            <p:cNvSpPr/>
            <p:nvPr/>
          </p:nvSpPr>
          <p:spPr>
            <a:xfrm>
              <a:off x="3871317" y="4981558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708"/>
                  </a:moveTo>
                  <a:lnTo>
                    <a:pt x="51325" y="36872"/>
                  </a:lnTo>
                  <a:lnTo>
                    <a:pt x="45637" y="45204"/>
                  </a:lnTo>
                  <a:lnTo>
                    <a:pt x="37158" y="50837"/>
                  </a:lnTo>
                  <a:lnTo>
                    <a:pt x="26708" y="52908"/>
                  </a:lnTo>
                  <a:lnTo>
                    <a:pt x="16250" y="50837"/>
                  </a:lnTo>
                  <a:lnTo>
                    <a:pt x="7767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7" y="7767"/>
                  </a:lnTo>
                  <a:lnTo>
                    <a:pt x="16250" y="2078"/>
                  </a:lnTo>
                  <a:lnTo>
                    <a:pt x="26708" y="0"/>
                  </a:lnTo>
                  <a:lnTo>
                    <a:pt x="37158" y="2078"/>
                  </a:lnTo>
                  <a:lnTo>
                    <a:pt x="45637" y="7767"/>
                  </a:lnTo>
                  <a:lnTo>
                    <a:pt x="51325" y="16250"/>
                  </a:lnTo>
                  <a:lnTo>
                    <a:pt x="53403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4"/>
            <p:cNvSpPr txBox="1"/>
            <p:nvPr/>
          </p:nvSpPr>
          <p:spPr>
            <a:xfrm>
              <a:off x="775789" y="5310060"/>
              <a:ext cx="3726179" cy="11309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0</a:t>
              </a:r>
              <a:endParaRPr sz="1100" dirty="0">
                <a:latin typeface="Arial"/>
                <a:cs typeface="Arial"/>
              </a:endParaRPr>
            </a:p>
            <a:p>
              <a:pPr marR="12700" algn="ctr">
                <a:lnSpc>
                  <a:spcPct val="100000"/>
                </a:lnSpc>
                <a:spcBef>
                  <a:spcPts val="15"/>
                </a:spcBef>
                <a:tabLst>
                  <a:tab pos="610235" algn="l"/>
                  <a:tab pos="1279525" algn="l"/>
                  <a:tab pos="2008505" algn="l"/>
                  <a:tab pos="2619375" algn="l"/>
                  <a:tab pos="3289935" algn="l"/>
                </a:tabLst>
              </a:pPr>
              <a:r>
                <a:rPr sz="1100" b="1" spc="-5" dirty="0">
                  <a:latin typeface="Arial"/>
                  <a:cs typeface="Arial"/>
                </a:rPr>
                <a:t>0.4	</a:t>
              </a:r>
              <a:r>
                <a:rPr sz="1650" b="1" spc="-7" baseline="2525" dirty="0">
                  <a:latin typeface="Arial"/>
                  <a:cs typeface="Arial"/>
                </a:rPr>
                <a:t>0.6	0.8	1	1.2	1.4</a:t>
              </a:r>
              <a:endParaRPr sz="1650" baseline="2525" dirty="0">
                <a:latin typeface="Arial"/>
                <a:cs typeface="Arial"/>
              </a:endParaRPr>
            </a:p>
            <a:p>
              <a:pPr marR="43180" algn="ctr">
                <a:lnSpc>
                  <a:spcPct val="100000"/>
                </a:lnSpc>
                <a:spcBef>
                  <a:spcPts val="105"/>
                </a:spcBef>
              </a:pPr>
              <a:r>
                <a:rPr sz="1600" b="1" dirty="0">
                  <a:latin typeface="Arial"/>
                  <a:cs typeface="Arial"/>
                </a:rPr>
                <a:t>I</a:t>
              </a:r>
              <a:r>
                <a:rPr sz="1575" b="1" baseline="-21164" dirty="0">
                  <a:latin typeface="Arial"/>
                  <a:cs typeface="Arial"/>
                </a:rPr>
                <a:t>P</a:t>
              </a:r>
              <a:r>
                <a:rPr sz="1575" b="1" spc="104" baseline="-21164" dirty="0">
                  <a:latin typeface="Arial"/>
                  <a:cs typeface="Arial"/>
                </a:rPr>
                <a:t> </a:t>
              </a:r>
              <a:r>
                <a:rPr sz="1600" b="1" spc="-5" dirty="0">
                  <a:latin typeface="Arial"/>
                  <a:cs typeface="Arial"/>
                </a:rPr>
                <a:t>(MA)</a:t>
              </a:r>
              <a:endParaRPr sz="1600" dirty="0">
                <a:latin typeface="Arial"/>
                <a:cs typeface="Arial"/>
              </a:endParaRPr>
            </a:p>
            <a:p>
              <a:pPr marL="673100" marR="5080" indent="-476884">
                <a:lnSpc>
                  <a:spcPct val="100000"/>
                </a:lnSpc>
                <a:spcBef>
                  <a:spcPts val="290"/>
                </a:spcBef>
              </a:pPr>
              <a:r>
                <a:rPr sz="1600" b="1" spc="-5" dirty="0">
                  <a:solidFill>
                    <a:srgbClr val="004080"/>
                  </a:solidFill>
                  <a:latin typeface="Arial"/>
                  <a:cs typeface="Arial"/>
                </a:rPr>
                <a:t>Heat flux width determined primarily  by neoclassical</a:t>
              </a:r>
              <a:r>
                <a:rPr sz="1600" b="1" spc="-50" dirty="0">
                  <a:solidFill>
                    <a:srgbClr val="004080"/>
                  </a:solidFill>
                  <a:latin typeface="Arial"/>
                  <a:cs typeface="Arial"/>
                </a:rPr>
                <a:t> </a:t>
              </a:r>
              <a:r>
                <a:rPr sz="1600" b="1" spc="-5" dirty="0">
                  <a:solidFill>
                    <a:srgbClr val="004080"/>
                  </a:solidFill>
                  <a:latin typeface="Arial"/>
                  <a:cs typeface="Arial"/>
                </a:rPr>
                <a:t>processes</a:t>
              </a:r>
              <a:endParaRPr sz="1600" dirty="0">
                <a:latin typeface="Arial"/>
                <a:cs typeface="Arial"/>
              </a:endParaRPr>
            </a:p>
          </p:txBody>
        </p:sp>
        <p:sp>
          <p:nvSpPr>
            <p:cNvPr id="487" name="object 485"/>
            <p:cNvSpPr/>
            <p:nvPr/>
          </p:nvSpPr>
          <p:spPr>
            <a:xfrm>
              <a:off x="3613731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868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6"/>
            <p:cNvSpPr/>
            <p:nvPr/>
          </p:nvSpPr>
          <p:spPr>
            <a:xfrm>
              <a:off x="3613731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7"/>
            <p:cNvSpPr/>
            <p:nvPr/>
          </p:nvSpPr>
          <p:spPr>
            <a:xfrm>
              <a:off x="3613731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9"/>
                  </a:lnTo>
                  <a:close/>
                </a:path>
              </a:pathLst>
            </a:custGeom>
            <a:ln w="63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88"/>
            <p:cNvSpPr/>
            <p:nvPr/>
          </p:nvSpPr>
          <p:spPr>
            <a:xfrm>
              <a:off x="3599440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601" y="69468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89"/>
            <p:cNvSpPr/>
            <p:nvPr/>
          </p:nvSpPr>
          <p:spPr>
            <a:xfrm>
              <a:off x="3599440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0"/>
            <p:cNvSpPr/>
            <p:nvPr/>
          </p:nvSpPr>
          <p:spPr>
            <a:xfrm>
              <a:off x="3599440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8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1"/>
            <p:cNvSpPr/>
            <p:nvPr/>
          </p:nvSpPr>
          <p:spPr>
            <a:xfrm>
              <a:off x="3611691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81724" y="0"/>
                  </a:moveTo>
                  <a:lnTo>
                    <a:pt x="0" y="0"/>
                  </a:lnTo>
                  <a:lnTo>
                    <a:pt x="41122" y="68440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2"/>
            <p:cNvSpPr/>
            <p:nvPr/>
          </p:nvSpPr>
          <p:spPr>
            <a:xfrm>
              <a:off x="3611691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41122" y="68440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84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3"/>
            <p:cNvSpPr/>
            <p:nvPr/>
          </p:nvSpPr>
          <p:spPr>
            <a:xfrm>
              <a:off x="3611691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41122" y="68440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8440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4"/>
            <p:cNvSpPr/>
            <p:nvPr/>
          </p:nvSpPr>
          <p:spPr>
            <a:xfrm>
              <a:off x="3622927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1122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5"/>
            <p:cNvSpPr/>
            <p:nvPr/>
          </p:nvSpPr>
          <p:spPr>
            <a:xfrm>
              <a:off x="3622927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1122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6"/>
            <p:cNvSpPr/>
            <p:nvPr/>
          </p:nvSpPr>
          <p:spPr>
            <a:xfrm>
              <a:off x="3622927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1122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9469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7"/>
            <p:cNvSpPr/>
            <p:nvPr/>
          </p:nvSpPr>
          <p:spPr>
            <a:xfrm>
              <a:off x="3597386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868" y="69468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498"/>
            <p:cNvSpPr/>
            <p:nvPr/>
          </p:nvSpPr>
          <p:spPr>
            <a:xfrm>
              <a:off x="3597386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499"/>
            <p:cNvSpPr/>
            <p:nvPr/>
          </p:nvSpPr>
          <p:spPr>
            <a:xfrm>
              <a:off x="3597386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8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0"/>
            <p:cNvSpPr/>
            <p:nvPr/>
          </p:nvSpPr>
          <p:spPr>
            <a:xfrm>
              <a:off x="3378780" y="2593720"/>
              <a:ext cx="852169" cy="536575"/>
            </a:xfrm>
            <a:custGeom>
              <a:avLst/>
              <a:gdLst/>
              <a:ahLst/>
              <a:cxnLst/>
              <a:rect l="l" t="t" r="r" b="b"/>
              <a:pathLst>
                <a:path w="852170" h="536575">
                  <a:moveTo>
                    <a:pt x="0" y="0"/>
                  </a:moveTo>
                  <a:lnTo>
                    <a:pt x="851979" y="0"/>
                  </a:lnTo>
                  <a:lnTo>
                    <a:pt x="851979" y="536321"/>
                  </a:lnTo>
                  <a:lnTo>
                    <a:pt x="0" y="53632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1"/>
            <p:cNvSpPr/>
            <p:nvPr/>
          </p:nvSpPr>
          <p:spPr>
            <a:xfrm>
              <a:off x="3378780" y="3130039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2"/>
            <p:cNvSpPr/>
            <p:nvPr/>
          </p:nvSpPr>
          <p:spPr>
            <a:xfrm>
              <a:off x="3378780" y="2593718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3"/>
            <p:cNvSpPr/>
            <p:nvPr/>
          </p:nvSpPr>
          <p:spPr>
            <a:xfrm>
              <a:off x="3378780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4"/>
            <p:cNvSpPr/>
            <p:nvPr/>
          </p:nvSpPr>
          <p:spPr>
            <a:xfrm>
              <a:off x="4230759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5"/>
            <p:cNvSpPr/>
            <p:nvPr/>
          </p:nvSpPr>
          <p:spPr>
            <a:xfrm>
              <a:off x="3378780" y="3130039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6"/>
            <p:cNvSpPr/>
            <p:nvPr/>
          </p:nvSpPr>
          <p:spPr>
            <a:xfrm>
              <a:off x="3378780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7"/>
            <p:cNvSpPr/>
            <p:nvPr/>
          </p:nvSpPr>
          <p:spPr>
            <a:xfrm>
              <a:off x="3378780" y="3130039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08"/>
            <p:cNvSpPr/>
            <p:nvPr/>
          </p:nvSpPr>
          <p:spPr>
            <a:xfrm>
              <a:off x="3378780" y="2593718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0" y="0"/>
                  </a:lnTo>
                  <a:lnTo>
                    <a:pt x="851979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09"/>
            <p:cNvSpPr/>
            <p:nvPr/>
          </p:nvSpPr>
          <p:spPr>
            <a:xfrm>
              <a:off x="3378780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0"/>
            <p:cNvSpPr/>
            <p:nvPr/>
          </p:nvSpPr>
          <p:spPr>
            <a:xfrm>
              <a:off x="4230759" y="2593718"/>
              <a:ext cx="0" cy="536575"/>
            </a:xfrm>
            <a:custGeom>
              <a:avLst/>
              <a:gdLst/>
              <a:ahLst/>
              <a:cxnLst/>
              <a:rect l="l" t="t" r="r" b="b"/>
              <a:pathLst>
                <a:path h="536575">
                  <a:moveTo>
                    <a:pt x="0" y="536321"/>
                  </a:moveTo>
                  <a:lnTo>
                    <a:pt x="0" y="536321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1"/>
            <p:cNvSpPr/>
            <p:nvPr/>
          </p:nvSpPr>
          <p:spPr>
            <a:xfrm>
              <a:off x="3539164" y="2692808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2"/>
            <p:cNvSpPr/>
            <p:nvPr/>
          </p:nvSpPr>
          <p:spPr>
            <a:xfrm>
              <a:off x="3539164" y="26713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3"/>
            <p:cNvSpPr/>
            <p:nvPr/>
          </p:nvSpPr>
          <p:spPr>
            <a:xfrm>
              <a:off x="3539164" y="26713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4"/>
            <p:cNvSpPr/>
            <p:nvPr/>
          </p:nvSpPr>
          <p:spPr>
            <a:xfrm>
              <a:off x="3533037" y="2834803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5"/>
            <p:cNvSpPr/>
            <p:nvPr/>
          </p:nvSpPr>
          <p:spPr>
            <a:xfrm>
              <a:off x="3533037" y="2834803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6"/>
            <p:cNvSpPr/>
            <p:nvPr/>
          </p:nvSpPr>
          <p:spPr>
            <a:xfrm>
              <a:off x="3533037" y="2834803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7"/>
            <p:cNvSpPr txBox="1"/>
            <p:nvPr/>
          </p:nvSpPr>
          <p:spPr>
            <a:xfrm>
              <a:off x="3706258" y="2612384"/>
              <a:ext cx="486409" cy="5105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dirty="0">
                  <a:latin typeface="Arial"/>
                  <a:cs typeface="Arial"/>
                </a:rPr>
                <a:t>0</a:t>
              </a:r>
              <a:r>
                <a:rPr sz="1050" b="1" spc="-100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</a:pPr>
              <a:r>
                <a:rPr sz="1050" b="1" spc="-5" dirty="0">
                  <a:latin typeface="Arial"/>
                  <a:cs typeface="Arial"/>
                </a:rPr>
                <a:t>150</a:t>
              </a:r>
              <a:r>
                <a:rPr sz="1050" b="1" spc="-8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</a:pPr>
              <a:r>
                <a:rPr sz="1050" b="1" spc="-5" dirty="0">
                  <a:latin typeface="Arial"/>
                  <a:cs typeface="Arial"/>
                </a:rPr>
                <a:t>300</a:t>
              </a:r>
              <a:r>
                <a:rPr sz="1050" b="1" spc="-8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520" name="object 518"/>
            <p:cNvSpPr/>
            <p:nvPr/>
          </p:nvSpPr>
          <p:spPr>
            <a:xfrm>
              <a:off x="3519759" y="3007447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601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19"/>
            <p:cNvSpPr/>
            <p:nvPr/>
          </p:nvSpPr>
          <p:spPr>
            <a:xfrm>
              <a:off x="3519759" y="3007447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0"/>
            <p:cNvSpPr/>
            <p:nvPr/>
          </p:nvSpPr>
          <p:spPr>
            <a:xfrm>
              <a:off x="3519759" y="3007447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9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1"/>
            <p:cNvSpPr/>
            <p:nvPr/>
          </p:nvSpPr>
          <p:spPr>
            <a:xfrm>
              <a:off x="3379801" y="3182137"/>
              <a:ext cx="840740" cy="233045"/>
            </a:xfrm>
            <a:custGeom>
              <a:avLst/>
              <a:gdLst/>
              <a:ahLst/>
              <a:cxnLst/>
              <a:rect l="l" t="t" r="r" b="b"/>
              <a:pathLst>
                <a:path w="840739" h="233045">
                  <a:moveTo>
                    <a:pt x="0" y="0"/>
                  </a:moveTo>
                  <a:lnTo>
                    <a:pt x="840740" y="0"/>
                  </a:lnTo>
                  <a:lnTo>
                    <a:pt x="840740" y="232918"/>
                  </a:lnTo>
                  <a:lnTo>
                    <a:pt x="0" y="232918"/>
                  </a:lnTo>
                  <a:lnTo>
                    <a:pt x="0" y="0"/>
                  </a:lnTo>
                  <a:close/>
                </a:path>
              </a:pathLst>
            </a:custGeom>
            <a:ln w="79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2"/>
            <p:cNvSpPr txBox="1"/>
            <p:nvPr/>
          </p:nvSpPr>
          <p:spPr>
            <a:xfrm>
              <a:off x="3690936" y="3213059"/>
              <a:ext cx="476884" cy="2184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spc="35" dirty="0">
                  <a:latin typeface="Arial Narrow"/>
                  <a:cs typeface="Arial Narrow"/>
                </a:rPr>
                <a:t>B</a:t>
              </a:r>
              <a:r>
                <a:rPr sz="1200" b="1" spc="52" baseline="-27777" dirty="0">
                  <a:latin typeface="Arial Narrow"/>
                  <a:cs typeface="Arial Narrow"/>
                </a:rPr>
                <a:t>P</a:t>
              </a:r>
              <a:r>
                <a:rPr sz="1200" b="1" spc="-67" baseline="-27777" dirty="0">
                  <a:latin typeface="Arial Narrow"/>
                  <a:cs typeface="Arial Narrow"/>
                </a:rPr>
                <a:t> </a:t>
              </a:r>
              <a:r>
                <a:rPr sz="1050" b="1" spc="50" dirty="0">
                  <a:latin typeface="Arial Narrow"/>
                  <a:cs typeface="Arial Narrow"/>
                </a:rPr>
                <a:t>scan</a:t>
              </a:r>
              <a:endParaRPr sz="1050">
                <a:latin typeface="Arial Narrow"/>
                <a:cs typeface="Arial Narrow"/>
              </a:endParaRPr>
            </a:p>
          </p:txBody>
        </p:sp>
        <p:sp>
          <p:nvSpPr>
            <p:cNvPr id="525" name="object 523"/>
            <p:cNvSpPr txBox="1"/>
            <p:nvPr/>
          </p:nvSpPr>
          <p:spPr>
            <a:xfrm>
              <a:off x="2969845" y="3226394"/>
              <a:ext cx="396875" cy="1714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dirty="0">
                  <a:latin typeface="Arial"/>
                  <a:cs typeface="Arial"/>
                </a:rPr>
                <a:t>X</a:t>
              </a:r>
              <a:r>
                <a:rPr sz="1050" b="1" spc="40" dirty="0">
                  <a:latin typeface="Arial"/>
                  <a:cs typeface="Arial"/>
                </a:rPr>
                <a:t>G</a:t>
              </a:r>
              <a:r>
                <a:rPr sz="1050" b="1" spc="20" dirty="0">
                  <a:latin typeface="Arial"/>
                  <a:cs typeface="Arial"/>
                </a:rPr>
                <a:t>C</a:t>
              </a:r>
              <a:r>
                <a:rPr sz="1050" b="1" dirty="0">
                  <a:latin typeface="Arial"/>
                  <a:cs typeface="Arial"/>
                </a:rPr>
                <a:t>1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526" name="object 524"/>
            <p:cNvSpPr txBox="1"/>
            <p:nvPr/>
          </p:nvSpPr>
          <p:spPr>
            <a:xfrm>
              <a:off x="2582597" y="2714597"/>
              <a:ext cx="771525" cy="3359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96875">
                <a:lnSpc>
                  <a:spcPct val="100000"/>
                </a:lnSpc>
              </a:pPr>
              <a:r>
                <a:rPr sz="1050" b="1" spc="10" dirty="0">
                  <a:latin typeface="Arial"/>
                  <a:cs typeface="Arial"/>
                </a:rPr>
                <a:t>N</a:t>
              </a:r>
              <a:r>
                <a:rPr sz="1050" b="1" dirty="0">
                  <a:latin typeface="Arial"/>
                  <a:cs typeface="Arial"/>
                </a:rPr>
                <a:t>S</a:t>
              </a:r>
              <a:r>
                <a:rPr sz="1050" b="1" spc="30" dirty="0">
                  <a:latin typeface="Arial"/>
                  <a:cs typeface="Arial"/>
                </a:rPr>
                <a:t>T</a:t>
              </a:r>
              <a:r>
                <a:rPr sz="1050" b="1" dirty="0">
                  <a:latin typeface="Arial"/>
                  <a:cs typeface="Arial"/>
                </a:rPr>
                <a:t>X</a:t>
              </a:r>
              <a:endParaRPr sz="10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sz="1050" b="1" spc="10" dirty="0">
                  <a:latin typeface="Arial"/>
                  <a:cs typeface="Arial"/>
                </a:rPr>
                <a:t>Experiment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527" name="object 525"/>
            <p:cNvSpPr txBox="1"/>
            <p:nvPr/>
          </p:nvSpPr>
          <p:spPr>
            <a:xfrm>
              <a:off x="3464768" y="3433287"/>
              <a:ext cx="695960" cy="2628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800" b="1" spc="-5" dirty="0">
                  <a:latin typeface="Calibri"/>
                  <a:cs typeface="Calibri"/>
                </a:rPr>
                <a:t>Using </a:t>
              </a:r>
              <a:r>
                <a:rPr sz="800" b="1" spc="-10" dirty="0">
                  <a:latin typeface="Calibri"/>
                  <a:cs typeface="Calibri"/>
                </a:rPr>
                <a:t>139047</a:t>
              </a:r>
              <a:r>
                <a:rPr sz="800" b="1" spc="-70" dirty="0">
                  <a:latin typeface="Calibri"/>
                  <a:cs typeface="Calibri"/>
                </a:rPr>
                <a:t> </a:t>
              </a:r>
              <a:r>
                <a:rPr sz="800" b="1" spc="-5" dirty="0">
                  <a:latin typeface="Calibri"/>
                  <a:cs typeface="Calibri"/>
                </a:rPr>
                <a:t>at  </a:t>
              </a:r>
              <a:r>
                <a:rPr sz="800" b="1" spc="-10" dirty="0">
                  <a:latin typeface="Calibri"/>
                  <a:cs typeface="Calibri"/>
                </a:rPr>
                <a:t>665ms, </a:t>
              </a:r>
              <a:r>
                <a:rPr sz="800" b="1" spc="-5" dirty="0">
                  <a:latin typeface="Calibri"/>
                  <a:cs typeface="Calibri"/>
                </a:rPr>
                <a:t>50 mg</a:t>
              </a:r>
              <a:r>
                <a:rPr sz="800" b="1" spc="-70" dirty="0">
                  <a:latin typeface="Calibri"/>
                  <a:cs typeface="Calibri"/>
                </a:rPr>
                <a:t> </a:t>
              </a:r>
              <a:r>
                <a:rPr sz="800" b="1" spc="-5" dirty="0">
                  <a:latin typeface="Calibri"/>
                  <a:cs typeface="Calibri"/>
                </a:rPr>
                <a:t>Li</a:t>
              </a:r>
              <a:endParaRPr sz="800">
                <a:latin typeface="Calibri"/>
                <a:cs typeface="Calibri"/>
              </a:endParaRPr>
            </a:p>
          </p:txBody>
        </p:sp>
        <p:sp>
          <p:nvSpPr>
            <p:cNvPr id="528" name="object 526"/>
            <p:cNvSpPr/>
            <p:nvPr/>
          </p:nvSpPr>
          <p:spPr>
            <a:xfrm>
              <a:off x="3473785" y="3210740"/>
              <a:ext cx="154305" cy="153670"/>
            </a:xfrm>
            <a:custGeom>
              <a:avLst/>
              <a:gdLst/>
              <a:ahLst/>
              <a:cxnLst/>
              <a:rect l="l" t="t" r="r" b="b"/>
              <a:pathLst>
                <a:path w="154304" h="153670">
                  <a:moveTo>
                    <a:pt x="0" y="0"/>
                  </a:moveTo>
                  <a:lnTo>
                    <a:pt x="154254" y="0"/>
                  </a:lnTo>
                  <a:lnTo>
                    <a:pt x="154254" y="153238"/>
                  </a:lnTo>
                  <a:lnTo>
                    <a:pt x="0" y="153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7"/>
            <p:cNvSpPr/>
            <p:nvPr/>
          </p:nvSpPr>
          <p:spPr>
            <a:xfrm>
              <a:off x="3473785" y="3210740"/>
              <a:ext cx="154305" cy="153670"/>
            </a:xfrm>
            <a:custGeom>
              <a:avLst/>
              <a:gdLst/>
              <a:ahLst/>
              <a:cxnLst/>
              <a:rect l="l" t="t" r="r" b="b"/>
              <a:pathLst>
                <a:path w="154304" h="153670">
                  <a:moveTo>
                    <a:pt x="0" y="0"/>
                  </a:moveTo>
                  <a:lnTo>
                    <a:pt x="154254" y="0"/>
                  </a:lnTo>
                  <a:lnTo>
                    <a:pt x="154254" y="153238"/>
                  </a:lnTo>
                  <a:lnTo>
                    <a:pt x="0" y="153238"/>
                  </a:lnTo>
                  <a:lnTo>
                    <a:pt x="0" y="0"/>
                  </a:lnTo>
                  <a:close/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28"/>
            <p:cNvSpPr/>
            <p:nvPr/>
          </p:nvSpPr>
          <p:spPr>
            <a:xfrm>
              <a:off x="1864833" y="4175089"/>
              <a:ext cx="148590" cy="147320"/>
            </a:xfrm>
            <a:custGeom>
              <a:avLst/>
              <a:gdLst/>
              <a:ahLst/>
              <a:cxnLst/>
              <a:rect l="l" t="t" r="r" b="b"/>
              <a:pathLst>
                <a:path w="148589" h="147320">
                  <a:moveTo>
                    <a:pt x="0" y="0"/>
                  </a:moveTo>
                  <a:lnTo>
                    <a:pt x="148120" y="0"/>
                  </a:lnTo>
                  <a:lnTo>
                    <a:pt x="148120" y="147104"/>
                  </a:lnTo>
                  <a:lnTo>
                    <a:pt x="0" y="147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29"/>
            <p:cNvSpPr/>
            <p:nvPr/>
          </p:nvSpPr>
          <p:spPr>
            <a:xfrm>
              <a:off x="1864833" y="4175089"/>
              <a:ext cx="148590" cy="147320"/>
            </a:xfrm>
            <a:custGeom>
              <a:avLst/>
              <a:gdLst/>
              <a:ahLst/>
              <a:cxnLst/>
              <a:rect l="l" t="t" r="r" b="b"/>
              <a:pathLst>
                <a:path w="148589" h="147320">
                  <a:moveTo>
                    <a:pt x="0" y="0"/>
                  </a:moveTo>
                  <a:lnTo>
                    <a:pt x="148120" y="0"/>
                  </a:lnTo>
                  <a:lnTo>
                    <a:pt x="148120" y="147104"/>
                  </a:lnTo>
                  <a:lnTo>
                    <a:pt x="0" y="147104"/>
                  </a:lnTo>
                  <a:lnTo>
                    <a:pt x="0" y="0"/>
                  </a:lnTo>
                  <a:close/>
                </a:path>
              </a:pathLst>
            </a:custGeom>
            <a:ln w="206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0"/>
            <p:cNvSpPr txBox="1"/>
            <p:nvPr/>
          </p:nvSpPr>
          <p:spPr>
            <a:xfrm>
              <a:off x="368976" y="3775767"/>
              <a:ext cx="268605" cy="77343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735"/>
                </a:lnSpc>
              </a:pPr>
              <a:r>
                <a:rPr sz="1600" b="1" spc="5" dirty="0">
                  <a:latin typeface="Symbol"/>
                  <a:cs typeface="Symbol"/>
                </a:rPr>
                <a:t></a:t>
              </a:r>
              <a:r>
                <a:rPr sz="1575" b="1" baseline="-21164" dirty="0">
                  <a:latin typeface="Arial"/>
                  <a:cs typeface="Arial"/>
                </a:rPr>
                <a:t>q</a:t>
              </a:r>
              <a:r>
                <a:rPr sz="1575" b="1" spc="209" baseline="-21164" dirty="0">
                  <a:latin typeface="Arial"/>
                  <a:cs typeface="Arial"/>
                </a:rPr>
                <a:t> </a:t>
              </a:r>
              <a:r>
                <a:rPr sz="1600" b="1" dirty="0">
                  <a:latin typeface="Arial"/>
                  <a:cs typeface="Arial"/>
                </a:rPr>
                <a:t>(</a:t>
              </a:r>
              <a:r>
                <a:rPr sz="1600" b="1" spc="-5" dirty="0">
                  <a:latin typeface="Arial"/>
                  <a:cs typeface="Arial"/>
                </a:rPr>
                <a:t>mm)</a:t>
              </a:r>
              <a:endParaRPr sz="1600">
                <a:latin typeface="Arial"/>
                <a:cs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37424" y="4572000"/>
            <a:ext cx="4406576" cy="107721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NSTX data and XGC-1:  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</a:t>
            </a:r>
            <a:r>
              <a:rPr lang="en-US" sz="2000" baseline="-25000" dirty="0" smtClean="0">
                <a:solidFill>
                  <a:srgbClr val="FF0000"/>
                </a:solidFill>
              </a:rPr>
              <a:t>q</a:t>
            </a:r>
            <a:r>
              <a:rPr lang="en-US" sz="2000" dirty="0" smtClean="0">
                <a:solidFill>
                  <a:srgbClr val="FF0000"/>
                </a:solidFill>
              </a:rPr>
              <a:t> ~ 1/I</a:t>
            </a:r>
            <a:r>
              <a:rPr lang="en-US" sz="2000" baseline="-25000" dirty="0" smtClean="0">
                <a:solidFill>
                  <a:srgbClr val="FF0000"/>
                </a:solidFill>
              </a:rPr>
              <a:t>P</a:t>
            </a:r>
            <a:r>
              <a:rPr lang="en-US" sz="2000" baseline="30000" dirty="0" smtClean="0">
                <a:solidFill>
                  <a:srgbClr val="FF0000"/>
                </a:solidFill>
              </a:rPr>
              <a:t>1.5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rgbClr val="FF0000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How will NSTX-U </a:t>
            </a:r>
            <a:r>
              <a:rPr lang="en-US" sz="2000" dirty="0">
                <a:solidFill>
                  <a:srgbClr val="FF0000"/>
                </a:solidFill>
                <a:sym typeface="Symbol"/>
              </a:rPr>
              <a:t></a:t>
            </a:r>
            <a:r>
              <a:rPr lang="en-US" sz="2000" baseline="-25000" dirty="0">
                <a:solidFill>
                  <a:srgbClr val="FF0000"/>
                </a:solidFill>
              </a:rPr>
              <a:t>q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scale? </a:t>
            </a:r>
          </a:p>
          <a:p>
            <a:pPr marL="342900" lvl="1" indent="-228600">
              <a:buFont typeface="Wingdings" panose="05000000000000000000" pitchFamily="2" charset="2"/>
              <a:buChar char="Ø"/>
            </a:pPr>
            <a:r>
              <a:rPr lang="en-US" sz="1600" dirty="0" smtClean="0"/>
              <a:t>Will SOL turbulence become important?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16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108163"/>
            <a:ext cx="914400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85"/>
              </a:lnSpc>
            </a:pPr>
            <a:r>
              <a:rPr lang="en-US" sz="2800" dirty="0" smtClean="0"/>
              <a:t>Improving understanding of role of plasma </a:t>
            </a:r>
            <a:r>
              <a:rPr lang="en-US" sz="2800" dirty="0"/>
              <a:t>response in </a:t>
            </a:r>
            <a:r>
              <a:rPr lang="en-US" sz="2800" dirty="0" err="1"/>
              <a:t>divertor</a:t>
            </a:r>
            <a:r>
              <a:rPr lang="en-US" sz="2800" dirty="0"/>
              <a:t> footprint modification by 3-D fields in NSTX</a:t>
            </a:r>
            <a:endParaRPr sz="2800" dirty="0"/>
          </a:p>
        </p:txBody>
      </p:sp>
      <p:sp>
        <p:nvSpPr>
          <p:cNvPr id="31" name="object 9"/>
          <p:cNvSpPr/>
          <p:nvPr/>
        </p:nvSpPr>
        <p:spPr>
          <a:xfrm>
            <a:off x="3487140" y="1905000"/>
            <a:ext cx="4190999" cy="20377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0"/>
          <p:cNvSpPr/>
          <p:nvPr/>
        </p:nvSpPr>
        <p:spPr>
          <a:xfrm>
            <a:off x="3410940" y="2087880"/>
            <a:ext cx="473709" cy="1569720"/>
          </a:xfrm>
          <a:custGeom>
            <a:avLst/>
            <a:gdLst/>
            <a:ahLst/>
            <a:cxnLst/>
            <a:rect l="l" t="t" r="r" b="b"/>
            <a:pathLst>
              <a:path w="473710" h="1569720">
                <a:moveTo>
                  <a:pt x="0" y="1569720"/>
                </a:moveTo>
                <a:lnTo>
                  <a:pt x="473201" y="1569720"/>
                </a:lnTo>
                <a:lnTo>
                  <a:pt x="473201" y="0"/>
                </a:lnTo>
                <a:lnTo>
                  <a:pt x="0" y="0"/>
                </a:lnTo>
                <a:lnTo>
                  <a:pt x="0" y="15697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1"/>
          <p:cNvSpPr/>
          <p:nvPr/>
        </p:nvSpPr>
        <p:spPr>
          <a:xfrm>
            <a:off x="384276" y="2042033"/>
            <a:ext cx="3581400" cy="1530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/>
          <p:cNvSpPr txBox="1"/>
          <p:nvPr/>
        </p:nvSpPr>
        <p:spPr>
          <a:xfrm>
            <a:off x="3687013" y="3577770"/>
            <a:ext cx="259079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3</a:t>
            </a:r>
            <a:r>
              <a:rPr sz="1100" b="1" spc="-5" dirty="0">
                <a:latin typeface="Arial"/>
                <a:cs typeface="Arial"/>
              </a:rPr>
              <a:t>6</a:t>
            </a:r>
            <a:r>
              <a:rPr sz="1100" b="1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15"/>
          <p:cNvSpPr txBox="1"/>
          <p:nvPr/>
        </p:nvSpPr>
        <p:spPr>
          <a:xfrm>
            <a:off x="6096000" y="2090648"/>
            <a:ext cx="75501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25" dirty="0">
                <a:latin typeface="Arial"/>
                <a:cs typeface="Arial"/>
              </a:rPr>
              <a:t>V</a:t>
            </a:r>
            <a:r>
              <a:rPr sz="1600" spc="-5" dirty="0">
                <a:latin typeface="Arial"/>
                <a:cs typeface="Arial"/>
              </a:rPr>
              <a:t>acuum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6" name="object 16"/>
          <p:cNvSpPr txBox="1"/>
          <p:nvPr/>
        </p:nvSpPr>
        <p:spPr>
          <a:xfrm>
            <a:off x="2594755" y="2096736"/>
            <a:ext cx="49974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IPEC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7" name="object 17"/>
          <p:cNvSpPr txBox="1"/>
          <p:nvPr/>
        </p:nvSpPr>
        <p:spPr>
          <a:xfrm>
            <a:off x="4419600" y="4114775"/>
            <a:ext cx="452120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0" marR="5080" indent="-177800">
              <a:lnSpc>
                <a:spcPct val="100000"/>
              </a:lnSpc>
              <a:buFont typeface="Arial"/>
              <a:buChar char="•"/>
              <a:tabLst>
                <a:tab pos="191135" algn="l"/>
              </a:tabLst>
            </a:pP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Id</a:t>
            </a:r>
            <a:r>
              <a:rPr sz="2000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al</a:t>
            </a:r>
            <a:r>
              <a:rPr sz="2000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2000" spc="-10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asma</a:t>
            </a:r>
            <a:r>
              <a:rPr sz="2000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res</a:t>
            </a:r>
            <a:r>
              <a:rPr sz="2000" spc="-10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2000" spc="-10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se</a:t>
            </a:r>
            <a:r>
              <a:rPr sz="2000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000" spc="5" dirty="0" smtClean="0">
                <a:solidFill>
                  <a:srgbClr val="C00000"/>
                </a:solidFill>
                <a:latin typeface="Arial"/>
                <a:cs typeface="Arial"/>
              </a:rPr>
              <a:t>substantially</a:t>
            </a:r>
            <a:r>
              <a:rPr sz="200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am</a:t>
            </a:r>
            <a:r>
              <a:rPr sz="2000" spc="-10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2000" spc="-10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fies</a:t>
            </a:r>
            <a:r>
              <a:rPr sz="2000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n=1 se</a:t>
            </a:r>
            <a:r>
              <a:rPr sz="2000" spc="-10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ar</a:t>
            </a:r>
            <a:r>
              <a:rPr sz="2000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trix</a:t>
            </a:r>
            <a:r>
              <a:rPr sz="2000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sp</a:t>
            </a:r>
            <a:r>
              <a:rPr sz="2000" spc="-10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itting</a:t>
            </a:r>
            <a:r>
              <a:rPr sz="2000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sz="2000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000" spc="5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er </a:t>
            </a:r>
            <a:r>
              <a:rPr sz="2000" spc="-10" dirty="0" smtClean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000" dirty="0" smtClean="0">
                <a:solidFill>
                  <a:srgbClr val="C00000"/>
                </a:solidFill>
                <a:latin typeface="Arial"/>
                <a:cs typeface="Arial"/>
              </a:rPr>
              <a:t>gr</a:t>
            </a:r>
            <a:r>
              <a:rPr sz="2000" spc="-10" dirty="0" smtClean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000" dirty="0" smtClean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ment</a:t>
            </a:r>
            <a:r>
              <a:rPr sz="2000" spc="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ith</a:t>
            </a:r>
            <a:r>
              <a:rPr sz="2000" spc="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000" spc="30" dirty="0" smtClean="0">
                <a:solidFill>
                  <a:srgbClr val="C00000"/>
                </a:solidFill>
                <a:latin typeface="Arial"/>
                <a:cs typeface="Arial"/>
              </a:rPr>
              <a:t>IR </a:t>
            </a:r>
            <a:r>
              <a:rPr sz="2000" dirty="0" smtClean="0">
                <a:solidFill>
                  <a:srgbClr val="C00000"/>
                </a:solidFill>
                <a:latin typeface="Arial"/>
                <a:cs typeface="Arial"/>
              </a:rPr>
              <a:t>cam</a:t>
            </a:r>
            <a:r>
              <a:rPr sz="2000" spc="-10" dirty="0" smtClean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2000" dirty="0" smtClean="0">
                <a:solidFill>
                  <a:srgbClr val="C00000"/>
                </a:solidFill>
                <a:latin typeface="Arial"/>
                <a:cs typeface="Arial"/>
              </a:rPr>
              <a:t>ra</a:t>
            </a:r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 data</a:t>
            </a:r>
          </a:p>
          <a:p>
            <a:pPr marL="190500" marR="5080" indent="-177800">
              <a:lnSpc>
                <a:spcPct val="100000"/>
              </a:lnSpc>
              <a:buFont typeface="Arial"/>
              <a:buChar char="•"/>
              <a:tabLst>
                <a:tab pos="191135" algn="l"/>
              </a:tabLst>
            </a:pPr>
            <a:endParaRPr lang="en-US" sz="20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90500" marR="5080" indent="-177800">
              <a:lnSpc>
                <a:spcPct val="100000"/>
              </a:lnSpc>
              <a:buFont typeface="Arial"/>
              <a:buChar char="•"/>
              <a:tabLst>
                <a:tab pos="191135" algn="l"/>
              </a:tabLst>
            </a:pPr>
            <a:r>
              <a:rPr lang="en-US" sz="2000" dirty="0" smtClean="0">
                <a:solidFill>
                  <a:srgbClr val="C00000"/>
                </a:solidFill>
                <a:latin typeface="Arial"/>
                <a:cs typeface="Arial"/>
              </a:rPr>
              <a:t>Plasma response effects weaker for n=3 fields (not shown)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9" name="object 19"/>
          <p:cNvSpPr txBox="1"/>
          <p:nvPr/>
        </p:nvSpPr>
        <p:spPr>
          <a:xfrm>
            <a:off x="4045085" y="2124423"/>
            <a:ext cx="967105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K. Kim,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PPCF 57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(2015), 1040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0" name="bk object 19"/>
          <p:cNvSpPr/>
          <p:nvPr/>
        </p:nvSpPr>
        <p:spPr>
          <a:xfrm>
            <a:off x="494130" y="3862887"/>
            <a:ext cx="3657600" cy="21374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7"/>
          <p:cNvSpPr/>
          <p:nvPr/>
        </p:nvSpPr>
        <p:spPr>
          <a:xfrm>
            <a:off x="387388" y="4045179"/>
            <a:ext cx="428586" cy="15935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2"/>
          <p:cNvSpPr txBox="1"/>
          <p:nvPr/>
        </p:nvSpPr>
        <p:spPr>
          <a:xfrm>
            <a:off x="815974" y="3577770"/>
            <a:ext cx="10350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49" name="object 13"/>
          <p:cNvSpPr txBox="1"/>
          <p:nvPr/>
        </p:nvSpPr>
        <p:spPr>
          <a:xfrm>
            <a:off x="1403070" y="3577770"/>
            <a:ext cx="1973580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440" algn="ctr">
              <a:lnSpc>
                <a:spcPts val="1315"/>
              </a:lnSpc>
              <a:tabLst>
                <a:tab pos="817880" algn="l"/>
                <a:tab pos="1622425" algn="l"/>
              </a:tabLst>
            </a:pPr>
            <a:r>
              <a:rPr sz="1100" b="1" dirty="0">
                <a:latin typeface="Arial"/>
                <a:cs typeface="Arial"/>
              </a:rPr>
              <a:t>90	1</a:t>
            </a:r>
            <a:r>
              <a:rPr sz="1100" b="1" spc="-5" dirty="0">
                <a:latin typeface="Arial"/>
                <a:cs typeface="Arial"/>
              </a:rPr>
              <a:t>8</a:t>
            </a:r>
            <a:r>
              <a:rPr sz="1100" b="1" dirty="0">
                <a:latin typeface="Arial"/>
                <a:cs typeface="Arial"/>
              </a:rPr>
              <a:t>0	2</a:t>
            </a:r>
            <a:r>
              <a:rPr sz="1100" b="1" spc="-5" dirty="0">
                <a:latin typeface="Arial"/>
                <a:cs typeface="Arial"/>
              </a:rPr>
              <a:t>7</a:t>
            </a:r>
            <a:r>
              <a:rPr sz="1100" b="1" dirty="0">
                <a:latin typeface="Arial"/>
                <a:cs typeface="Arial"/>
              </a:rPr>
              <a:t>0</a:t>
            </a:r>
            <a:endParaRPr sz="1100" dirty="0">
              <a:latin typeface="Arial"/>
              <a:cs typeface="Arial"/>
            </a:endParaRPr>
          </a:p>
          <a:p>
            <a:pPr algn="ctr">
              <a:lnSpc>
                <a:spcPts val="1675"/>
              </a:lnSpc>
            </a:pPr>
            <a:r>
              <a:rPr sz="1400" b="1" spc="-114" dirty="0">
                <a:latin typeface="Arial"/>
                <a:cs typeface="Arial"/>
              </a:rPr>
              <a:t>T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r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al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ng</a:t>
            </a:r>
            <a:r>
              <a:rPr sz="1400" b="1" dirty="0">
                <a:latin typeface="Arial"/>
                <a:cs typeface="Arial"/>
              </a:rPr>
              <a:t>le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g</a:t>
            </a:r>
            <a:r>
              <a:rPr sz="1400" b="1" dirty="0">
                <a:latin typeface="Arial"/>
                <a:cs typeface="Arial"/>
              </a:rPr>
              <a:t>ree)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15974" y="5705986"/>
            <a:ext cx="3222626" cy="313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bject 6"/>
          <p:cNvSpPr txBox="1"/>
          <p:nvPr/>
        </p:nvSpPr>
        <p:spPr>
          <a:xfrm>
            <a:off x="3786006" y="5638775"/>
            <a:ext cx="259079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3</a:t>
            </a:r>
            <a:r>
              <a:rPr sz="1100" b="1" spc="-5" dirty="0">
                <a:latin typeface="Arial"/>
                <a:cs typeface="Arial"/>
              </a:rPr>
              <a:t>6</a:t>
            </a:r>
            <a:r>
              <a:rPr sz="1100" b="1" dirty="0">
                <a:latin typeface="Arial"/>
                <a:cs typeface="Arial"/>
              </a:rPr>
              <a:t>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7" name="object 3"/>
          <p:cNvSpPr txBox="1"/>
          <p:nvPr/>
        </p:nvSpPr>
        <p:spPr>
          <a:xfrm>
            <a:off x="1563709" y="5638775"/>
            <a:ext cx="18161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90</a:t>
            </a:r>
            <a:endParaRPr sz="1100">
              <a:latin typeface="Arial"/>
              <a:cs typeface="Arial"/>
            </a:endParaRPr>
          </a:p>
        </p:txBody>
      </p:sp>
      <p:sp>
        <p:nvSpPr>
          <p:cNvPr id="58" name="object 4"/>
          <p:cNvSpPr txBox="1"/>
          <p:nvPr/>
        </p:nvSpPr>
        <p:spPr>
          <a:xfrm>
            <a:off x="2290267" y="5638775"/>
            <a:ext cx="259079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1</a:t>
            </a:r>
            <a:r>
              <a:rPr sz="1100" b="1" spc="-5" dirty="0">
                <a:latin typeface="Arial"/>
                <a:cs typeface="Arial"/>
              </a:rPr>
              <a:t>8</a:t>
            </a:r>
            <a:r>
              <a:rPr sz="1100" b="1" dirty="0">
                <a:latin typeface="Arial"/>
                <a:cs typeface="Arial"/>
              </a:rPr>
              <a:t>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9" name="object 5"/>
          <p:cNvSpPr txBox="1"/>
          <p:nvPr/>
        </p:nvSpPr>
        <p:spPr>
          <a:xfrm>
            <a:off x="3094500" y="5638775"/>
            <a:ext cx="259079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2</a:t>
            </a:r>
            <a:r>
              <a:rPr sz="1100" b="1" spc="-5" dirty="0">
                <a:latin typeface="Arial"/>
                <a:cs typeface="Arial"/>
              </a:rPr>
              <a:t>7</a:t>
            </a:r>
            <a:r>
              <a:rPr sz="1100" b="1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60" name="object 20"/>
          <p:cNvSpPr txBox="1"/>
          <p:nvPr/>
        </p:nvSpPr>
        <p:spPr>
          <a:xfrm>
            <a:off x="1464030" y="5812118"/>
            <a:ext cx="197358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14" dirty="0">
                <a:latin typeface="Arial"/>
                <a:cs typeface="Arial"/>
              </a:rPr>
              <a:t>T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r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al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ng</a:t>
            </a:r>
            <a:r>
              <a:rPr sz="1400" b="1" dirty="0">
                <a:latin typeface="Arial"/>
                <a:cs typeface="Arial"/>
              </a:rPr>
              <a:t>le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g</a:t>
            </a:r>
            <a:r>
              <a:rPr sz="1400" b="1" dirty="0">
                <a:latin typeface="Arial"/>
                <a:cs typeface="Arial"/>
              </a:rPr>
              <a:t>ree)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1" name="object 2"/>
          <p:cNvSpPr txBox="1"/>
          <p:nvPr/>
        </p:nvSpPr>
        <p:spPr>
          <a:xfrm>
            <a:off x="838834" y="5638775"/>
            <a:ext cx="10350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62" name="object 8"/>
          <p:cNvSpPr txBox="1">
            <a:spLocks/>
          </p:cNvSpPr>
          <p:nvPr/>
        </p:nvSpPr>
        <p:spPr>
          <a:xfrm>
            <a:off x="0" y="1143000"/>
            <a:ext cx="9144000" cy="743793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2885"/>
              </a:lnSpc>
            </a:pPr>
            <a:r>
              <a:rPr lang="en-US" sz="2400" dirty="0" smtClean="0"/>
              <a:t>n</a:t>
            </a:r>
            <a:r>
              <a:rPr lang="en-US" sz="2400" spc="5" dirty="0" smtClean="0"/>
              <a:t>=</a:t>
            </a:r>
            <a:r>
              <a:rPr lang="en-US" sz="2400" dirty="0" smtClean="0"/>
              <a:t>1</a:t>
            </a:r>
            <a:r>
              <a:rPr lang="en-US" sz="2400" spc="-10" dirty="0" smtClean="0"/>
              <a:t> </a:t>
            </a:r>
            <a:r>
              <a:rPr lang="en-US" sz="2400" dirty="0" smtClean="0"/>
              <a:t>p</a:t>
            </a:r>
            <a:r>
              <a:rPr lang="en-US" sz="2400" spc="5" dirty="0" smtClean="0"/>
              <a:t>e</a:t>
            </a:r>
            <a:r>
              <a:rPr lang="en-US" sz="2400" dirty="0" smtClean="0"/>
              <a:t>rturbation</a:t>
            </a:r>
            <a:r>
              <a:rPr lang="en-US" sz="2400" spc="-35" dirty="0" smtClean="0"/>
              <a:t> </a:t>
            </a:r>
            <a:r>
              <a:rPr lang="en-US" sz="2400" dirty="0" smtClean="0"/>
              <a:t>v</a:t>
            </a:r>
            <a:r>
              <a:rPr lang="en-US" sz="2400" spc="5" dirty="0" smtClean="0"/>
              <a:t>e</a:t>
            </a:r>
            <a:r>
              <a:rPr lang="en-US" sz="2400" dirty="0" smtClean="0"/>
              <a:t>ry</a:t>
            </a:r>
            <a:r>
              <a:rPr lang="en-US" sz="2400" spc="-10" dirty="0" smtClean="0"/>
              <a:t> </a:t>
            </a:r>
            <a:r>
              <a:rPr lang="en-US" sz="2400" dirty="0" smtClean="0"/>
              <a:t>s</a:t>
            </a:r>
            <a:r>
              <a:rPr lang="en-US" sz="2400" spc="5" dirty="0" smtClean="0"/>
              <a:t>e</a:t>
            </a:r>
            <a:r>
              <a:rPr lang="en-US" sz="2400" dirty="0" smtClean="0"/>
              <a:t>n</a:t>
            </a:r>
            <a:r>
              <a:rPr lang="en-US" sz="2400" spc="5" dirty="0" smtClean="0"/>
              <a:t>s</a:t>
            </a:r>
            <a:r>
              <a:rPr lang="en-US" sz="2400" dirty="0" smtClean="0"/>
              <a:t>i</a:t>
            </a:r>
            <a:r>
              <a:rPr lang="en-US" sz="2400" spc="-10" dirty="0" smtClean="0"/>
              <a:t>t</a:t>
            </a:r>
            <a:r>
              <a:rPr lang="en-US" sz="2400" dirty="0" smtClean="0"/>
              <a:t>ive to</a:t>
            </a:r>
            <a:r>
              <a:rPr lang="en-US" sz="2400" spc="-15" dirty="0" smtClean="0"/>
              <a:t> </a:t>
            </a:r>
            <a:r>
              <a:rPr lang="en-US" sz="2400" dirty="0" smtClean="0"/>
              <a:t>pla</a:t>
            </a:r>
            <a:r>
              <a:rPr lang="en-US" sz="2400" spc="10" dirty="0" smtClean="0"/>
              <a:t>s</a:t>
            </a:r>
            <a:r>
              <a:rPr lang="en-US" sz="2400" dirty="0" smtClean="0"/>
              <a:t>ma re</a:t>
            </a:r>
            <a:r>
              <a:rPr lang="en-US" sz="2400" spc="5" dirty="0" smtClean="0"/>
              <a:t>s</a:t>
            </a:r>
            <a:r>
              <a:rPr lang="en-US" sz="2400" dirty="0" smtClean="0"/>
              <a:t>p</a:t>
            </a:r>
            <a:r>
              <a:rPr lang="en-US" sz="2400" spc="10" dirty="0" smtClean="0"/>
              <a:t>o</a:t>
            </a:r>
            <a:r>
              <a:rPr lang="en-US" sz="2400" dirty="0" smtClean="0"/>
              <a:t>n</a:t>
            </a:r>
            <a:r>
              <a:rPr lang="en-US" sz="2400" spc="5" dirty="0" smtClean="0"/>
              <a:t>s</a:t>
            </a:r>
            <a:r>
              <a:rPr lang="en-US" sz="2400" dirty="0" smtClean="0"/>
              <a:t>e</a:t>
            </a:r>
            <a:r>
              <a:rPr lang="en-US" sz="2400" spc="-50" dirty="0" smtClean="0"/>
              <a:t> </a:t>
            </a:r>
            <a:r>
              <a:rPr lang="en-US" sz="2400" dirty="0" smtClean="0">
                <a:latin typeface="Arial"/>
                <a:cs typeface="Arial"/>
              </a:rPr>
              <a:t>–</a:t>
            </a:r>
          </a:p>
          <a:p>
            <a:pPr marL="1270">
              <a:lnSpc>
                <a:spcPts val="2885"/>
              </a:lnSpc>
            </a:pPr>
            <a:r>
              <a:rPr lang="en-US" sz="2400" dirty="0" smtClean="0"/>
              <a:t>a</a:t>
            </a:r>
            <a:r>
              <a:rPr lang="en-US" sz="2400" spc="5" dirty="0" smtClean="0"/>
              <a:t>m</a:t>
            </a:r>
            <a:r>
              <a:rPr lang="en-US" sz="2400" dirty="0" smtClean="0"/>
              <a:t>plification</a:t>
            </a:r>
            <a:r>
              <a:rPr lang="en-US" sz="2400" spc="-5" dirty="0" smtClean="0"/>
              <a:t> </a:t>
            </a:r>
            <a:r>
              <a:rPr lang="en-US" sz="2400" dirty="0" smtClean="0"/>
              <a:t>of</a:t>
            </a:r>
            <a:r>
              <a:rPr lang="en-US" sz="2400" spc="-15" dirty="0" smtClean="0"/>
              <a:t> </a:t>
            </a:r>
            <a:r>
              <a:rPr lang="en-US" sz="2400" dirty="0" smtClean="0"/>
              <a:t>fo</a:t>
            </a:r>
            <a:r>
              <a:rPr lang="en-US" sz="2400" spc="5" dirty="0" smtClean="0"/>
              <a:t>o</a:t>
            </a:r>
            <a:r>
              <a:rPr lang="en-US" sz="2400" dirty="0" smtClean="0"/>
              <a:t>tprint</a:t>
            </a:r>
            <a:r>
              <a:rPr lang="en-US" sz="2400" spc="-25" dirty="0" smtClean="0"/>
              <a:t> </a:t>
            </a:r>
            <a:r>
              <a:rPr lang="en-US" sz="2400" dirty="0" smtClean="0"/>
              <a:t>s</a:t>
            </a:r>
            <a:r>
              <a:rPr lang="en-US" sz="2400" spc="10" dirty="0" smtClean="0"/>
              <a:t>p</a:t>
            </a:r>
            <a:r>
              <a:rPr lang="en-US" sz="2400" dirty="0" smtClean="0"/>
              <a:t>l</a:t>
            </a:r>
            <a:r>
              <a:rPr lang="en-US" sz="2400" spc="-10" dirty="0" smtClean="0"/>
              <a:t>i</a:t>
            </a:r>
            <a:r>
              <a:rPr lang="en-US" sz="2400" dirty="0" smtClean="0"/>
              <a:t>tt</a:t>
            </a:r>
            <a:r>
              <a:rPr lang="en-US" sz="2400" spc="-15" dirty="0" smtClean="0"/>
              <a:t>i</a:t>
            </a:r>
            <a:r>
              <a:rPr lang="en-US" sz="2400" dirty="0" smtClean="0"/>
              <a:t>ng</a:t>
            </a:r>
            <a:r>
              <a:rPr lang="en-US" sz="2400" spc="-5" dirty="0" smtClean="0"/>
              <a:t> </a:t>
            </a:r>
            <a:r>
              <a:rPr lang="en-US" sz="2400" dirty="0" smtClean="0"/>
              <a:t>is o</a:t>
            </a:r>
            <a:r>
              <a:rPr lang="en-US" sz="2400" spc="10" dirty="0" smtClean="0"/>
              <a:t>b</a:t>
            </a:r>
            <a:r>
              <a:rPr lang="en-US" sz="2400" dirty="0" smtClean="0"/>
              <a:t>s</a:t>
            </a:r>
            <a:r>
              <a:rPr lang="en-US" sz="2400" spc="10" dirty="0" smtClean="0"/>
              <a:t>e</a:t>
            </a:r>
            <a:r>
              <a:rPr lang="en-US" sz="2400" dirty="0" smtClean="0"/>
              <a:t>rv</a:t>
            </a:r>
            <a:r>
              <a:rPr lang="en-US" sz="2400" spc="5" dirty="0" smtClean="0"/>
              <a:t>e</a:t>
            </a:r>
            <a:r>
              <a:rPr lang="en-US" sz="2400" dirty="0" smtClean="0"/>
              <a:t>d</a:t>
            </a:r>
            <a:endParaRPr lang="en-US" sz="2400" dirty="0"/>
          </a:p>
        </p:txBody>
      </p:sp>
      <p:sp>
        <p:nvSpPr>
          <p:cNvPr id="63" name="Right Arrow 62"/>
          <p:cNvSpPr/>
          <p:nvPr/>
        </p:nvSpPr>
        <p:spPr>
          <a:xfrm rot="10800000">
            <a:off x="4113665" y="4114775"/>
            <a:ext cx="382135" cy="30926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bject 8"/>
          <p:cNvSpPr txBox="1">
            <a:spLocks/>
          </p:cNvSpPr>
          <p:nvPr/>
        </p:nvSpPr>
        <p:spPr>
          <a:xfrm>
            <a:off x="0" y="6123628"/>
            <a:ext cx="9144000" cy="371897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2885"/>
              </a:lnSpc>
            </a:pPr>
            <a:r>
              <a:rPr lang="en-US" sz="2400" dirty="0" smtClean="0"/>
              <a:t>Important for ITER: n=1 EFC + higher-n RMP ELM suppression</a:t>
            </a:r>
            <a:endParaRPr lang="en-US" sz="2400" dirty="0"/>
          </a:p>
        </p:txBody>
      </p:sp>
      <p:pic>
        <p:nvPicPr>
          <p:cNvPr id="11266" name="Picture 2" descr="https://upload.wikimedia.org/wikipedia/commons/thumb/c/ce/Oak_Ridge_National_Laboratory_logo.svg/2000px-Oak_Ridge_National_Laboratory_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302802"/>
            <a:ext cx="1066800" cy="54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6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/>
              <a:t>Material </a:t>
            </a:r>
            <a:r>
              <a:rPr lang="en-US" sz="2400" dirty="0"/>
              <a:t>Analysis </a:t>
            </a:r>
            <a:r>
              <a:rPr lang="en-US" sz="2400" dirty="0" smtClean="0"/>
              <a:t>&amp; Particle </a:t>
            </a:r>
            <a:r>
              <a:rPr lang="en-US" sz="2400" dirty="0"/>
              <a:t>Probe (MAPP) </a:t>
            </a:r>
            <a:r>
              <a:rPr lang="en-US" sz="2400" dirty="0" smtClean="0"/>
              <a:t>commissioning providing new measurements of surface evolution in NSTX-U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434" t="7872" r="4818" b="7108"/>
          <a:stretch/>
        </p:blipFill>
        <p:spPr>
          <a:xfrm>
            <a:off x="2717797" y="1371600"/>
            <a:ext cx="6045203" cy="4533902"/>
          </a:xfrm>
          <a:prstGeom prst="rect">
            <a:avLst/>
          </a:prstGeom>
        </p:spPr>
      </p:pic>
      <p:pic>
        <p:nvPicPr>
          <p:cNvPr id="5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550" y="1180654"/>
            <a:ext cx="1981200" cy="175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129352"/>
            <a:ext cx="2209800" cy="327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55" y="5486400"/>
            <a:ext cx="411832" cy="53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1421" y="5867400"/>
            <a:ext cx="661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Implementing between-shots analysis capability this run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Will help understand complex Li chemistry and evolution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36810" y="1066800"/>
            <a:ext cx="6447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Correlating B, O evolution w/ plasma performance</a:t>
            </a:r>
          </a:p>
        </p:txBody>
      </p:sp>
    </p:spTree>
    <p:extLst>
      <p:ext uri="{BB962C8B-B14F-4D97-AF65-F5344CB8AC3E}">
        <p14:creationId xmlns:p14="http://schemas.microsoft.com/office/powerpoint/2010/main" val="186571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Developing tiles integrating high-Z substrate with (future) </a:t>
            </a:r>
            <a:br>
              <a:rPr lang="en-US" sz="2800" dirty="0" smtClean="0"/>
            </a:br>
            <a:r>
              <a:rPr lang="en-US" sz="2800" dirty="0" smtClean="0"/>
              <a:t>pre-filled Li reservoir to study flowing liquid metal PFCs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1447800"/>
            <a:ext cx="4876801" cy="4114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Base high-Z tiles without Li reservoir will be tested during FY17 run</a:t>
            </a:r>
          </a:p>
          <a:p>
            <a:pPr lvl="1"/>
            <a:r>
              <a:rPr lang="en-US" sz="2000" dirty="0" smtClean="0"/>
              <a:t>Full toroidal row on OB </a:t>
            </a:r>
            <a:r>
              <a:rPr lang="en-US" sz="2000" dirty="0" err="1" smtClean="0"/>
              <a:t>divertor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Utilizes </a:t>
            </a:r>
            <a:r>
              <a:rPr lang="en-US" sz="2000" dirty="0"/>
              <a:t>wire-EDM fabrication to obtain complex geometry</a:t>
            </a:r>
          </a:p>
          <a:p>
            <a:r>
              <a:rPr lang="en-US" sz="2400" dirty="0" smtClean="0"/>
              <a:t>Pre-filled Li tile:</a:t>
            </a:r>
          </a:p>
          <a:p>
            <a:pPr lvl="1"/>
            <a:r>
              <a:rPr lang="en-US" sz="2000" dirty="0" smtClean="0"/>
              <a:t>Similar to capillary porous system (CPS) but applicable as divertor PFC</a:t>
            </a:r>
          </a:p>
          <a:p>
            <a:pPr lvl="1"/>
            <a:r>
              <a:rPr lang="en-US" sz="2000" dirty="0" smtClean="0"/>
              <a:t>Passive surface replenishment</a:t>
            </a:r>
          </a:p>
          <a:p>
            <a:pPr lvl="1"/>
            <a:r>
              <a:rPr lang="en-US" sz="2000" dirty="0"/>
              <a:t>T</a:t>
            </a:r>
            <a:r>
              <a:rPr lang="en-US" sz="2000" dirty="0" smtClean="0"/>
              <a:t>est in FY2018 (if technically ready)</a:t>
            </a:r>
            <a:endParaRPr lang="en-US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/>
          <a:stretch/>
        </p:blipFill>
        <p:spPr bwMode="auto">
          <a:xfrm>
            <a:off x="5071818" y="3798319"/>
            <a:ext cx="3960329" cy="255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0" y="60198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P. </a:t>
            </a:r>
            <a:r>
              <a:rPr lang="en-US" b="1" dirty="0" err="1" smtClean="0">
                <a:solidFill>
                  <a:srgbClr val="C00000"/>
                </a:solidFill>
              </a:rPr>
              <a:t>Rindt</a:t>
            </a:r>
            <a:r>
              <a:rPr lang="en-US" b="1" dirty="0" smtClean="0">
                <a:solidFill>
                  <a:srgbClr val="C00000"/>
                </a:solidFill>
              </a:rPr>
              <a:t>, TU/Eindhoven Thesis, </a:t>
            </a:r>
            <a:r>
              <a:rPr lang="en-US" b="1" dirty="0" err="1" smtClean="0">
                <a:solidFill>
                  <a:srgbClr val="C00000"/>
                </a:solidFill>
              </a:rPr>
              <a:t>Jaworski</a:t>
            </a:r>
            <a:r>
              <a:rPr lang="en-US" b="1" dirty="0" smtClean="0">
                <a:solidFill>
                  <a:srgbClr val="C00000"/>
                </a:solidFill>
              </a:rPr>
              <a:t> FED submitted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18" y="1143000"/>
            <a:ext cx="376738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21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95400"/>
            <a:ext cx="9067800" cy="4953000"/>
          </a:xfrm>
        </p:spPr>
        <p:txBody>
          <a:bodyPr>
            <a:noAutofit/>
          </a:bodyPr>
          <a:lstStyle/>
          <a:p>
            <a:r>
              <a:rPr lang="en-US" sz="2400" dirty="0"/>
              <a:t>Strong APS meeting </a:t>
            </a:r>
            <a:r>
              <a:rPr lang="en-US" sz="2400" dirty="0" smtClean="0"/>
              <a:t>participation</a:t>
            </a:r>
          </a:p>
          <a:p>
            <a:pPr lvl="1"/>
            <a:r>
              <a:rPr lang="en-US" sz="2000" dirty="0" smtClean="0"/>
              <a:t>2014</a:t>
            </a:r>
            <a:r>
              <a:rPr lang="en-US" sz="2000" dirty="0"/>
              <a:t>: 1 ST review talk, 5 </a:t>
            </a:r>
            <a:r>
              <a:rPr lang="en-US" sz="2000" dirty="0" smtClean="0"/>
              <a:t>NSTX invited </a:t>
            </a:r>
            <a:r>
              <a:rPr lang="en-US" sz="2000" dirty="0"/>
              <a:t>talks, 44 </a:t>
            </a:r>
            <a:r>
              <a:rPr lang="en-US" sz="2000" dirty="0" smtClean="0"/>
              <a:t>posters</a:t>
            </a:r>
          </a:p>
          <a:p>
            <a:pPr lvl="1"/>
            <a:r>
              <a:rPr lang="en-US" sz="2000" dirty="0" smtClean="0"/>
              <a:t>2015</a:t>
            </a:r>
            <a:r>
              <a:rPr lang="en-US" sz="2000" dirty="0"/>
              <a:t>: </a:t>
            </a:r>
            <a:r>
              <a:rPr lang="en-US" sz="2000" dirty="0" smtClean="0"/>
              <a:t>3 NSTX invited talks, 54 posters</a:t>
            </a:r>
            <a:endParaRPr lang="en-US" sz="2000" dirty="0"/>
          </a:p>
          <a:p>
            <a:endParaRPr lang="en-US" sz="800" dirty="0" smtClean="0"/>
          </a:p>
          <a:p>
            <a:r>
              <a:rPr lang="en-US" sz="2400" dirty="0" smtClean="0"/>
              <a:t>L. Delgado-</a:t>
            </a:r>
            <a:r>
              <a:rPr lang="en-US" sz="2400" dirty="0" err="1" smtClean="0"/>
              <a:t>Aparicio</a:t>
            </a:r>
            <a:r>
              <a:rPr lang="en-US" sz="2400" dirty="0" smtClean="0"/>
              <a:t>: DOE Early Career Award for          research on impurity transport and control</a:t>
            </a:r>
          </a:p>
          <a:p>
            <a:endParaRPr lang="en-US" sz="800" dirty="0" smtClean="0"/>
          </a:p>
          <a:p>
            <a:r>
              <a:rPr lang="en-US" sz="2400" dirty="0" smtClean="0"/>
              <a:t>Multitude of technical NSTX-U / next-step presentations </a:t>
            </a:r>
            <a:r>
              <a:rPr lang="en-US" sz="2400" dirty="0"/>
              <a:t>at </a:t>
            </a:r>
            <a:r>
              <a:rPr lang="en-US" sz="2400" dirty="0" smtClean="0"/>
              <a:t>2015 </a:t>
            </a:r>
            <a:r>
              <a:rPr lang="en-US" sz="2400" dirty="0"/>
              <a:t>SOFE, </a:t>
            </a:r>
            <a:r>
              <a:rPr lang="en-US" sz="2400" dirty="0" smtClean="0"/>
              <a:t>Li </a:t>
            </a:r>
            <a:r>
              <a:rPr lang="en-US" sz="2400" dirty="0"/>
              <a:t>Symposium, IAEA-TM on </a:t>
            </a:r>
            <a:r>
              <a:rPr lang="en-US" sz="2400" dirty="0" err="1" smtClean="0"/>
              <a:t>divertors</a:t>
            </a:r>
            <a:endParaRPr lang="en-US" sz="2400" dirty="0"/>
          </a:p>
          <a:p>
            <a:endParaRPr lang="en-US" sz="800" dirty="0" smtClean="0"/>
          </a:p>
          <a:p>
            <a:r>
              <a:rPr lang="en-US" sz="2400" dirty="0" smtClean="0">
                <a:hlinkClick r:id="rId2"/>
              </a:rPr>
              <a:t>International ST </a:t>
            </a:r>
            <a:r>
              <a:rPr lang="en-US" sz="2400" dirty="0">
                <a:hlinkClick r:id="rId2"/>
              </a:rPr>
              <a:t>Workshop</a:t>
            </a:r>
            <a:r>
              <a:rPr lang="en-US" sz="2400" dirty="0"/>
              <a:t>: </a:t>
            </a:r>
            <a:r>
              <a:rPr lang="en-US" sz="2400" dirty="0" smtClean="0"/>
              <a:t>78 </a:t>
            </a:r>
            <a:r>
              <a:rPr lang="en-US" sz="2400" dirty="0" err="1" smtClean="0"/>
              <a:t>talks+posters</a:t>
            </a:r>
            <a:r>
              <a:rPr lang="en-US" sz="2400" dirty="0" smtClean="0"/>
              <a:t>, </a:t>
            </a:r>
            <a:r>
              <a:rPr lang="en-US" sz="2400" dirty="0"/>
              <a:t>50% international</a:t>
            </a:r>
          </a:p>
          <a:p>
            <a:endParaRPr lang="en-US" sz="800" dirty="0" smtClean="0"/>
          </a:p>
          <a:p>
            <a:r>
              <a:rPr lang="en-US" sz="2400" dirty="0" smtClean="0"/>
              <a:t>45 refereed publications for FY2015</a:t>
            </a:r>
          </a:p>
          <a:p>
            <a:endParaRPr lang="en-US" sz="800" dirty="0" smtClean="0"/>
          </a:p>
          <a:p>
            <a:r>
              <a:rPr lang="en-US" sz="2400" dirty="0" smtClean="0"/>
              <a:t>34 IAEA FEC 2016 synopses on NSTX-U </a:t>
            </a:r>
            <a:r>
              <a:rPr lang="en-US" sz="2400" dirty="0"/>
              <a:t>+</a:t>
            </a:r>
            <a:r>
              <a:rPr lang="en-US" sz="2400" dirty="0" smtClean="0"/>
              <a:t> ST-FNSF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 marL="0" indent="0">
              <a:lnSpc>
                <a:spcPct val="110000"/>
              </a:lnSpc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0" hangingPunct="0">
              <a:lnSpc>
                <a:spcPts val="2600"/>
              </a:lnSpc>
              <a:defRPr/>
            </a:pPr>
            <a:r>
              <a:rPr lang="en-US" sz="2400" b="1" dirty="0">
                <a:ea typeface="ＭＳ Ｐゴシック" charset="0"/>
                <a:cs typeface="ＭＳ Ｐゴシック" charset="0"/>
              </a:rPr>
              <a:t>NSTX-U Research Team Has Been Scientifically Productive</a:t>
            </a:r>
            <a:r>
              <a:rPr lang="en-US" sz="2400" b="1" dirty="0">
                <a:solidFill>
                  <a:srgbClr val="0000CC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400" b="1" dirty="0">
                <a:solidFill>
                  <a:srgbClr val="0000CC"/>
                </a:solidFill>
                <a:ea typeface="ＭＳ Ｐゴシック" charset="0"/>
                <a:cs typeface="ＭＳ Ｐゴシック" charset="0"/>
              </a:rPr>
            </a:br>
            <a:r>
              <a:rPr lang="en-US" sz="22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Very Active in Scientific Conferences, Publications, and </a:t>
            </a:r>
            <a:r>
              <a:rPr lang="en-US" sz="2200" dirty="0" smtClean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Collaborations</a:t>
            </a:r>
            <a:endParaRPr lang="en-US" sz="2200"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90800"/>
            <a:ext cx="1199526" cy="947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74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u="sng" dirty="0" smtClean="0"/>
              <a:t>Boundary Science Research Plans for FY2016-18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200" dirty="0" smtClean="0"/>
              <a:t>Advance snowflake, </a:t>
            </a:r>
            <a:r>
              <a:rPr lang="en-US" sz="2200" dirty="0" err="1" smtClean="0"/>
              <a:t>cryo</a:t>
            </a:r>
            <a:r>
              <a:rPr lang="en-US" sz="2200" dirty="0" smtClean="0"/>
              <a:t>, pedestal, SOL studies, extend to higher B</a:t>
            </a:r>
            <a:r>
              <a:rPr lang="en-US" sz="2200" baseline="-25000" dirty="0" smtClean="0"/>
              <a:t>T</a:t>
            </a:r>
            <a:r>
              <a:rPr lang="en-US" sz="2200" dirty="0" smtClean="0"/>
              <a:t>, I</a:t>
            </a:r>
            <a:r>
              <a:rPr lang="en-US" sz="2200" baseline="-25000" dirty="0" smtClean="0"/>
              <a:t>P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0" y="1066800"/>
            <a:ext cx="698339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 pedestal structure, SOL width,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ELM types,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snowflake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performance at up to 60% higher I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B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cs typeface="Helvetica"/>
              </a:rPr>
              <a:t>×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higher P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NBI</a:t>
            </a:r>
          </a:p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600" b="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569913" lvl="0" indent="-225425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Lithium </a:t>
            </a:r>
            <a:r>
              <a:rPr lang="en-US" sz="2200" b="0" i="0" kern="0" dirty="0">
                <a:solidFill>
                  <a:schemeClr val="tx1"/>
                </a:solidFill>
                <a:latin typeface="+mn-lt"/>
                <a:cs typeface="+mn-cs"/>
              </a:rPr>
              <a:t>granule </a:t>
            </a: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injector (LGI) ELM triggering for impurity </a:t>
            </a:r>
            <a:r>
              <a:rPr lang="en-US" sz="2200" b="0" i="0" kern="0" dirty="0">
                <a:solidFill>
                  <a:schemeClr val="tx1"/>
                </a:solidFill>
                <a:latin typeface="+mn-lt"/>
                <a:cs typeface="+mn-cs"/>
              </a:rPr>
              <a:t>control, Li coating performance in </a:t>
            </a:r>
            <a:r>
              <a:rPr lang="en-US" sz="22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NSTX-U - compare to EAST/DIII-D results</a:t>
            </a:r>
          </a:p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00" b="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kumimoji="0" lang="en-US" sz="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54" name="Picture 53" descr="lambda_q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1066800"/>
            <a:ext cx="2057400" cy="231031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29200" y="1828800"/>
            <a:ext cx="69342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R16-1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2200" y="449580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R17-1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6591300" y="1492844"/>
            <a:ext cx="495300" cy="364121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4114800"/>
            <a:ext cx="8683447" cy="2438400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400" b="1" u="sng" dirty="0" smtClean="0"/>
              <a:t>FY17</a:t>
            </a:r>
            <a:r>
              <a:rPr lang="en-US" sz="2400" b="1" dirty="0" smtClean="0"/>
              <a:t>:  </a:t>
            </a:r>
            <a:r>
              <a:rPr lang="en-US" sz="2400" dirty="0" smtClean="0"/>
              <a:t>Increase</a:t>
            </a:r>
            <a:r>
              <a:rPr lang="en-US" sz="2400" b="1" dirty="0" smtClean="0"/>
              <a:t> </a:t>
            </a:r>
            <a:r>
              <a:rPr lang="en-US" sz="2400" dirty="0" smtClean="0"/>
              <a:t>I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2MA </a:t>
            </a:r>
            <a:r>
              <a:rPr lang="en-US" sz="2400" dirty="0">
                <a:sym typeface="Wingdings" panose="05000000000000000000" pitchFamily="2" charset="2"/>
              </a:rPr>
              <a:t> t</a:t>
            </a:r>
            <a:r>
              <a:rPr lang="en-US" sz="2400" dirty="0"/>
              <a:t>est snowflake, detachment, PFCs with q</a:t>
            </a:r>
            <a:r>
              <a:rPr lang="en-US" sz="2400" baseline="-25000" dirty="0"/>
              <a:t>||</a:t>
            </a:r>
            <a:r>
              <a:rPr lang="en-US" sz="2400" dirty="0"/>
              <a:t> up to 4-5</a:t>
            </a:r>
            <a:r>
              <a:rPr lang="en-US" sz="2400" dirty="0">
                <a:latin typeface="Calibri"/>
              </a:rPr>
              <a:t>× </a:t>
            </a:r>
            <a:r>
              <a:rPr lang="en-US" sz="2400" dirty="0"/>
              <a:t>higher than NSTX</a:t>
            </a:r>
            <a:endParaRPr lang="en-US" sz="2400" baseline="-25000" dirty="0"/>
          </a:p>
          <a:p>
            <a:pPr marL="569913" indent="-220663"/>
            <a:r>
              <a:rPr lang="en-US" sz="1800" dirty="0"/>
              <a:t>A</a:t>
            </a:r>
            <a:r>
              <a:rPr lang="en-US" sz="1800" dirty="0" smtClean="0"/>
              <a:t>ssess </a:t>
            </a:r>
            <a:r>
              <a:rPr lang="en-US" sz="1800" dirty="0"/>
              <a:t>high-Z </a:t>
            </a:r>
            <a:r>
              <a:rPr lang="en-US" sz="1800" dirty="0" smtClean="0"/>
              <a:t>+ lithium coated PFC performance </a:t>
            </a:r>
            <a:r>
              <a:rPr lang="en-US" sz="1800" dirty="0"/>
              <a:t>with 1 row </a:t>
            </a:r>
            <a:r>
              <a:rPr lang="en-US" sz="1800" dirty="0" smtClean="0"/>
              <a:t>of high-Z tiles on </a:t>
            </a:r>
            <a:r>
              <a:rPr lang="en-US" sz="1800" dirty="0"/>
              <a:t>outboard </a:t>
            </a:r>
            <a:r>
              <a:rPr lang="en-US" sz="1800" dirty="0" err="1" smtClean="0"/>
              <a:t>divertor</a:t>
            </a:r>
            <a:r>
              <a:rPr lang="en-US" sz="1800" dirty="0" smtClean="0"/>
              <a:t> (at large R)</a:t>
            </a:r>
            <a:endParaRPr lang="en-US" sz="1800" dirty="0"/>
          </a:p>
          <a:p>
            <a:endParaRPr lang="en-US" sz="300" dirty="0" smtClean="0"/>
          </a:p>
          <a:p>
            <a:r>
              <a:rPr lang="en-US" sz="2400" b="1" u="sng" dirty="0" smtClean="0"/>
              <a:t>FY18</a:t>
            </a:r>
            <a:r>
              <a:rPr lang="en-US" sz="2400" b="1" dirty="0" smtClean="0"/>
              <a:t> </a:t>
            </a:r>
            <a:r>
              <a:rPr lang="en-US" sz="1800" dirty="0" smtClean="0"/>
              <a:t>(incremental)</a:t>
            </a:r>
            <a:r>
              <a:rPr lang="en-US" sz="2400" dirty="0"/>
              <a:t>: </a:t>
            </a:r>
            <a:r>
              <a:rPr lang="en-US" sz="2400" dirty="0" smtClean="0"/>
              <a:t>Investigate power/momentum </a:t>
            </a:r>
            <a:r>
              <a:rPr lang="en-US" sz="2400" dirty="0"/>
              <a:t>balance for high </a:t>
            </a:r>
            <a:r>
              <a:rPr lang="en-US" sz="2400" dirty="0" smtClean="0"/>
              <a:t>density </a:t>
            </a:r>
            <a:r>
              <a:rPr lang="en-US" sz="2400" dirty="0" err="1" smtClean="0"/>
              <a:t>divertor</a:t>
            </a:r>
            <a:r>
              <a:rPr lang="en-US" sz="2400" dirty="0" smtClean="0"/>
              <a:t> operation (vapor shielding baseline)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733800" y="518160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R17-2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1000" y="598679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IR18-1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3280935"/>
            <a:ext cx="8534400" cy="75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69913" indent="-225425">
              <a:lnSpc>
                <a:spcPct val="90000"/>
              </a:lnSpc>
            </a:pPr>
            <a:r>
              <a:rPr lang="en-US" sz="2200" b="0" i="0" kern="0" dirty="0" smtClean="0"/>
              <a:t>EAST: assess long-pulse particle/impurity control with triggered ELMs, </a:t>
            </a:r>
            <a:r>
              <a:rPr lang="en-US" sz="2200" b="0" i="0" kern="0" dirty="0" err="1" smtClean="0"/>
              <a:t>cryo</a:t>
            </a:r>
            <a:r>
              <a:rPr lang="en-US" sz="2200" b="0" i="0" kern="0" dirty="0" smtClean="0"/>
              <a:t>-pumping, </a:t>
            </a:r>
            <a:r>
              <a:rPr lang="en-US" sz="2200" b="0" i="0" kern="0" dirty="0" err="1" smtClean="0"/>
              <a:t>lithiumization</a:t>
            </a:r>
            <a:r>
              <a:rPr lang="en-US" sz="2200" b="0" i="0" kern="0" dirty="0" smtClean="0"/>
              <a:t>, high-Z PFCs</a:t>
            </a:r>
          </a:p>
        </p:txBody>
      </p:sp>
    </p:spTree>
    <p:extLst>
      <p:ext uri="{BB962C8B-B14F-4D97-AF65-F5344CB8AC3E}">
        <p14:creationId xmlns:p14="http://schemas.microsoft.com/office/powerpoint/2010/main" val="11521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FY16-18 </a:t>
            </a:r>
            <a:r>
              <a:rPr lang="en-US" sz="3200" dirty="0"/>
              <a:t>planned research supports </a:t>
            </a:r>
            <a:br>
              <a:rPr lang="en-US" sz="3200" dirty="0"/>
            </a:br>
            <a:r>
              <a:rPr lang="en-US" sz="3200" dirty="0"/>
              <a:t>5 highest priority goals of NSTX-U 5 year plan:</a:t>
            </a:r>
          </a:p>
        </p:txBody>
      </p:sp>
      <p:sp>
        <p:nvSpPr>
          <p:cNvPr id="5" name="object 3"/>
          <p:cNvSpPr>
            <a:spLocks/>
          </p:cNvSpPr>
          <p:nvPr/>
        </p:nvSpPr>
        <p:spPr bwMode="auto">
          <a:xfrm>
            <a:off x="1600199" y="2057400"/>
            <a:ext cx="7391401" cy="4191000"/>
          </a:xfrm>
          <a:custGeom>
            <a:avLst/>
            <a:gdLst>
              <a:gd name="T0" fmla="*/ 0 w 8991600"/>
              <a:gd name="T1" fmla="*/ 0 h 4419600"/>
              <a:gd name="T2" fmla="*/ 8991600 w 8991600"/>
              <a:gd name="T3" fmla="*/ 0 h 4419600"/>
              <a:gd name="T4" fmla="*/ 8991600 w 8991600"/>
              <a:gd name="T5" fmla="*/ 4419600 h 4419600"/>
              <a:gd name="T6" fmla="*/ 0 w 8991600"/>
              <a:gd name="T7" fmla="*/ 4419600 h 4419600"/>
              <a:gd name="T8" fmla="*/ 0 w 8991600"/>
              <a:gd name="T9" fmla="*/ 0 h 4419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4"/>
          <p:cNvSpPr>
            <a:spLocks/>
          </p:cNvSpPr>
          <p:nvPr/>
        </p:nvSpPr>
        <p:spPr bwMode="auto">
          <a:xfrm>
            <a:off x="1600199" y="2057400"/>
            <a:ext cx="7391401" cy="4191000"/>
          </a:xfrm>
          <a:custGeom>
            <a:avLst/>
            <a:gdLst>
              <a:gd name="T0" fmla="*/ 0 w 8991600"/>
              <a:gd name="T1" fmla="*/ 0 h 4419600"/>
              <a:gd name="T2" fmla="*/ 8991600 w 8991600"/>
              <a:gd name="T3" fmla="*/ 0 h 4419600"/>
              <a:gd name="T4" fmla="*/ 8991600 w 8991600"/>
              <a:gd name="T5" fmla="*/ 4419600 h 4419600"/>
              <a:gd name="T6" fmla="*/ 0 w 8991600"/>
              <a:gd name="T7" fmla="*/ 4419600 h 4419600"/>
              <a:gd name="T8" fmla="*/ 0 w 8991600"/>
              <a:gd name="T9" fmla="*/ 0 h 4419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991600" h="4419600">
                <a:moveTo>
                  <a:pt x="0" y="0"/>
                </a:moveTo>
                <a:lnTo>
                  <a:pt x="8991600" y="0"/>
                </a:lnTo>
                <a:lnTo>
                  <a:pt x="8991600" y="4419600"/>
                </a:lnTo>
                <a:lnTo>
                  <a:pt x="0" y="4419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5"/>
          <p:cNvSpPr txBox="1">
            <a:spLocks noChangeArrowheads="1"/>
          </p:cNvSpPr>
          <p:nvPr/>
        </p:nvSpPr>
        <p:spPr bwMode="auto">
          <a:xfrm>
            <a:off x="1600200" y="2115133"/>
            <a:ext cx="7391400" cy="413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30188" indent="-174625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4699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244475" algn="l"/>
              </a:tabLst>
              <a:defRPr sz="1200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28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Explore unique ST parameter regimes to advance predictive  capability - for ITER and beyond</a:t>
            </a:r>
          </a:p>
          <a:p>
            <a:pPr lvl="1" eaLnBrk="1" hangingPunct="1">
              <a:spcBef>
                <a:spcPts val="488"/>
              </a:spcBef>
              <a:buFontTx/>
              <a:buAutoNum type="arabicPeriod"/>
            </a:pPr>
            <a:r>
              <a:rPr lang="en-US" altLang="en-US" sz="2000" i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Understand </a:t>
            </a:r>
            <a:r>
              <a:rPr lang="en-US" altLang="en-US" sz="20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confinement and stability at high beta and low </a:t>
            </a:r>
            <a:r>
              <a:rPr lang="en-US" altLang="en-US" sz="2000" i="0" dirty="0" err="1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collisionality</a:t>
            </a:r>
            <a:endParaRPr lang="en-US" altLang="en-US" sz="2000" i="0" dirty="0" smtClean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lvl="1" eaLnBrk="1" hangingPunct="1">
              <a:spcBef>
                <a:spcPts val="488"/>
              </a:spcBef>
              <a:buFontTx/>
              <a:buAutoNum type="arabicPeriod"/>
            </a:pPr>
            <a:r>
              <a:rPr lang="en-US" altLang="en-US" sz="20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en-US" altLang="en-US" sz="2000" i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Study </a:t>
            </a:r>
            <a:r>
              <a:rPr lang="en-US" altLang="en-US" sz="20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energetic particle physics prototypical of burning plasmas</a:t>
            </a:r>
          </a:p>
          <a:p>
            <a:pPr lvl="1" eaLnBrk="1" hangingPunct="1">
              <a:spcBef>
                <a:spcPct val="0"/>
              </a:spcBef>
              <a:buClr>
                <a:srgbClr val="FF0000"/>
              </a:buClr>
              <a:buFont typeface="Arial" pitchFamily="34" charset="0"/>
              <a:buAutoNum type="arabicPeriod"/>
            </a:pPr>
            <a:endParaRPr lang="en-US" altLang="en-US" sz="2000" i="0" dirty="0">
              <a:solidFill>
                <a:srgbClr val="00000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8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Develop solutions for PMI challenge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 </a:t>
            </a:r>
            <a:r>
              <a:rPr lang="en-US" altLang="en-US" sz="2000" i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	3. Dissipate </a:t>
            </a:r>
            <a:r>
              <a:rPr lang="en-US" altLang="en-US" sz="20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high edge heat loads using expanded magnetic fields + </a:t>
            </a:r>
            <a:r>
              <a:rPr lang="en-US" altLang="en-US" sz="2000" i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radiation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	</a:t>
            </a:r>
            <a:r>
              <a:rPr lang="en-US" altLang="en-US" sz="2000" i="0" dirty="0" smtClean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4. Compare </a:t>
            </a:r>
            <a:r>
              <a:rPr lang="en-US" altLang="en-US" sz="2000" i="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performance of solid vs. liquid metal plasma facing components</a:t>
            </a:r>
          </a:p>
          <a:p>
            <a:pPr eaLnBrk="1" hangingPunct="1">
              <a:spcBef>
                <a:spcPts val="38"/>
              </a:spcBef>
            </a:pPr>
            <a:endParaRPr lang="en-US" altLang="en-US" sz="1400" i="0" dirty="0">
              <a:solidFill>
                <a:schemeClr val="bg1">
                  <a:lumMod val="85000"/>
                </a:schemeClr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800" i="0" dirty="0">
                <a:solidFill>
                  <a:schemeClr val="tx1"/>
                </a:solidFill>
                <a:latin typeface="Arial Narrow" panose="020B0606020202030204" pitchFamily="34" charset="0"/>
              </a:rPr>
              <a:t>Advance ST as possible FNSF / Pilot Plant</a:t>
            </a:r>
          </a:p>
          <a:p>
            <a:pPr eaLnBrk="1" hangingPunct="1">
              <a:spcBef>
                <a:spcPts val="488"/>
              </a:spcBef>
              <a:buFontTx/>
              <a:buNone/>
            </a:pPr>
            <a:r>
              <a:rPr lang="en-US" altLang="en-US" sz="2000" i="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  </a:t>
            </a:r>
            <a:r>
              <a:rPr lang="en-US" altLang="en-US" sz="2000" i="0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	5. Form </a:t>
            </a:r>
            <a:r>
              <a:rPr lang="en-US" altLang="en-US" sz="2000" i="0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and sustain plasma current without transformer for steady-state ST</a:t>
            </a:r>
          </a:p>
        </p:txBody>
      </p:sp>
      <p:sp>
        <p:nvSpPr>
          <p:cNvPr id="8" name="Pentagon 7"/>
          <p:cNvSpPr/>
          <p:nvPr/>
        </p:nvSpPr>
        <p:spPr bwMode="auto">
          <a:xfrm>
            <a:off x="76200" y="4876800"/>
            <a:ext cx="1447800" cy="1600200"/>
          </a:xfrm>
          <a:prstGeom prst="homePlate">
            <a:avLst>
              <a:gd name="adj" fmla="val 8584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1"/>
                </a:solidFill>
                <a:latin typeface="Helvetica" pitchFamily="-128" charset="0"/>
              </a:rPr>
              <a:t>Integrated Scenarios</a:t>
            </a:r>
          </a:p>
          <a:p>
            <a:pPr marL="174625" indent="-1143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solidFill>
                  <a:srgbClr val="C00000"/>
                </a:solidFill>
                <a:latin typeface="Helvetica" pitchFamily="-128" charset="0"/>
              </a:rPr>
              <a:t>Adv. scenarios and control</a:t>
            </a:r>
            <a:endParaRPr lang="en-US" sz="1050" b="1" dirty="0">
              <a:solidFill>
                <a:srgbClr val="C00000"/>
              </a:solidFill>
              <a:latin typeface="Helvetica" pitchFamily="-128" charset="0"/>
            </a:endParaRPr>
          </a:p>
          <a:p>
            <a:pPr marL="174625" indent="-1143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solidFill>
                  <a:srgbClr val="C00000"/>
                </a:solidFill>
                <a:latin typeface="Helvetica" pitchFamily="-128" charset="0"/>
              </a:rPr>
              <a:t>Start-up</a:t>
            </a:r>
          </a:p>
          <a:p>
            <a:pPr marL="174625" indent="-1143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>
                <a:solidFill>
                  <a:srgbClr val="C00000"/>
                </a:solidFill>
                <a:latin typeface="Helvetica" pitchFamily="-128" charset="0"/>
              </a:rPr>
              <a:t>Wave heating and CD</a:t>
            </a:r>
            <a:endParaRPr lang="en-US" sz="1050" b="1" dirty="0">
              <a:solidFill>
                <a:srgbClr val="C00000"/>
              </a:solidFill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5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1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2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175"/>
            <a:ext cx="9144000" cy="9144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charset="0"/>
              </a:rPr>
              <a:t>Using TRANSP to test q</a:t>
            </a:r>
            <a:r>
              <a:rPr lang="en-US" sz="2800" baseline="-25000" dirty="0" smtClean="0">
                <a:latin typeface="Arial" charset="0"/>
              </a:rPr>
              <a:t>0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>
                <a:latin typeface="Arial" charset="0"/>
              </a:rPr>
              <a:t>and β</a:t>
            </a:r>
            <a:r>
              <a:rPr lang="en-US" sz="2800" baseline="-25000" dirty="0">
                <a:latin typeface="Arial" charset="0"/>
              </a:rPr>
              <a:t>N </a:t>
            </a:r>
            <a:r>
              <a:rPr lang="en-US" sz="2800" dirty="0">
                <a:latin typeface="Arial" charset="0"/>
              </a:rPr>
              <a:t>control via </a:t>
            </a:r>
            <a:r>
              <a:rPr lang="en-US" sz="2800" dirty="0" smtClean="0">
                <a:latin typeface="Arial" charset="0"/>
              </a:rPr>
              <a:t/>
            </a:r>
            <a:br>
              <a:rPr lang="en-US" sz="2800" dirty="0" smtClean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beam </a:t>
            </a:r>
            <a:r>
              <a:rPr lang="en-US" sz="2800" dirty="0">
                <a:latin typeface="Arial" charset="0"/>
              </a:rPr>
              <a:t>power and outer gap </a:t>
            </a:r>
            <a:r>
              <a:rPr lang="en-US" sz="2800" dirty="0" smtClean="0">
                <a:latin typeface="Arial" charset="0"/>
              </a:rPr>
              <a:t>size actuation</a:t>
            </a:r>
            <a:endParaRPr lang="en-US" sz="2800" dirty="0">
              <a:latin typeface="Arial" charset="0"/>
            </a:endParaRPr>
          </a:p>
        </p:txBody>
      </p:sp>
      <p:cxnSp>
        <p:nvCxnSpPr>
          <p:cNvPr id="30724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5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6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8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2" name="TextBox 6"/>
          <p:cNvSpPr txBox="1">
            <a:spLocks noChangeArrowheads="1"/>
          </p:cNvSpPr>
          <p:nvPr/>
        </p:nvSpPr>
        <p:spPr bwMode="auto">
          <a:xfrm>
            <a:off x="5005388" y="1563271"/>
            <a:ext cx="1725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0" dirty="0">
                <a:solidFill>
                  <a:schemeClr val="tx1"/>
                </a:solidFill>
              </a:rPr>
              <a:t>Small outer gap</a:t>
            </a:r>
          </a:p>
        </p:txBody>
      </p:sp>
      <p:sp>
        <p:nvSpPr>
          <p:cNvPr id="30733" name="TextBox 16"/>
          <p:cNvSpPr txBox="1">
            <a:spLocks noChangeArrowheads="1"/>
          </p:cNvSpPr>
          <p:nvPr/>
        </p:nvSpPr>
        <p:spPr bwMode="auto">
          <a:xfrm>
            <a:off x="7183438" y="1566446"/>
            <a:ext cx="17347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0" dirty="0">
                <a:solidFill>
                  <a:schemeClr val="tx1"/>
                </a:solidFill>
              </a:rPr>
              <a:t>Large outer gap</a:t>
            </a:r>
          </a:p>
        </p:txBody>
      </p:sp>
      <p:sp>
        <p:nvSpPr>
          <p:cNvPr id="30735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4138613" cy="4953000"/>
          </a:xfrm>
        </p:spPr>
        <p:txBody>
          <a:bodyPr>
            <a:normAutofit/>
          </a:bodyPr>
          <a:lstStyle/>
          <a:p>
            <a:endParaRPr lang="en-US" sz="18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Boundary can have strong effect on q profile through</a:t>
            </a:r>
          </a:p>
          <a:p>
            <a:pPr lvl="1"/>
            <a:r>
              <a:rPr lang="en-US" sz="2000" dirty="0">
                <a:latin typeface="Arial" charset="0"/>
              </a:rPr>
              <a:t>Effect on </a:t>
            </a:r>
            <a:r>
              <a:rPr lang="en-US" sz="2000" b="1" dirty="0">
                <a:latin typeface="Arial" charset="0"/>
              </a:rPr>
              <a:t>beam deposition </a:t>
            </a:r>
            <a:r>
              <a:rPr lang="en-US" sz="2000" dirty="0">
                <a:latin typeface="Arial" charset="0"/>
              </a:rPr>
              <a:t>profile</a:t>
            </a:r>
          </a:p>
          <a:p>
            <a:pPr lvl="1"/>
            <a:r>
              <a:rPr lang="en-US" sz="2000" dirty="0">
                <a:latin typeface="Arial" charset="0"/>
              </a:rPr>
              <a:t>Effect on </a:t>
            </a:r>
            <a:r>
              <a:rPr lang="en-US" sz="2000" b="1" dirty="0">
                <a:latin typeface="Arial" charset="0"/>
              </a:rPr>
              <a:t>bootstrap current </a:t>
            </a:r>
            <a:r>
              <a:rPr lang="en-US" sz="2000" dirty="0">
                <a:latin typeface="Arial" charset="0"/>
              </a:rPr>
              <a:t>through change in elongation</a:t>
            </a:r>
          </a:p>
          <a:p>
            <a:pPr lvl="1"/>
            <a:endParaRPr lang="en-US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Two </a:t>
            </a:r>
            <a:r>
              <a:rPr lang="en-US" sz="2000" b="1" dirty="0">
                <a:latin typeface="Arial" charset="0"/>
              </a:rPr>
              <a:t>reference boundaries </a:t>
            </a:r>
            <a:r>
              <a:rPr lang="en-US" sz="2000" dirty="0">
                <a:latin typeface="Arial" charset="0"/>
              </a:rPr>
              <a:t>with different outer gap sizes were chosen, and </a:t>
            </a:r>
            <a:r>
              <a:rPr lang="en-US" sz="2000" b="1" dirty="0">
                <a:latin typeface="Arial" charset="0"/>
              </a:rPr>
              <a:t>interpolated between </a:t>
            </a:r>
            <a:r>
              <a:rPr lang="en-US" sz="2000" dirty="0">
                <a:latin typeface="Arial" charset="0"/>
              </a:rPr>
              <a:t>based on the feedback controller request</a:t>
            </a:r>
          </a:p>
        </p:txBody>
      </p:sp>
      <p:sp>
        <p:nvSpPr>
          <p:cNvPr id="30736" name="TextBox 1"/>
          <p:cNvSpPr txBox="1">
            <a:spLocks noChangeArrowheads="1"/>
          </p:cNvSpPr>
          <p:nvPr/>
        </p:nvSpPr>
        <p:spPr bwMode="auto">
          <a:xfrm>
            <a:off x="6465887" y="6046992"/>
            <a:ext cx="18610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 i="0" dirty="0">
                <a:solidFill>
                  <a:srgbClr val="4F81BD"/>
                </a:solidFill>
              </a:rPr>
              <a:t>M.D. Boyer, NF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05000"/>
            <a:ext cx="5017508" cy="4127704"/>
          </a:xfrm>
          <a:prstGeom prst="rect">
            <a:avLst/>
          </a:prstGeom>
        </p:spPr>
      </p:pic>
      <p:sp>
        <p:nvSpPr>
          <p:cNvPr id="17" name="Right Arrow 5"/>
          <p:cNvSpPr>
            <a:spLocks noChangeArrowheads="1"/>
          </p:cNvSpPr>
          <p:nvPr/>
        </p:nvSpPr>
        <p:spPr bwMode="auto">
          <a:xfrm rot="10800000">
            <a:off x="6178550" y="3636963"/>
            <a:ext cx="574675" cy="250825"/>
          </a:xfrm>
          <a:prstGeom prst="rightArrow">
            <a:avLst>
              <a:gd name="adj1" fmla="val 50000"/>
              <a:gd name="adj2" fmla="val 108437"/>
            </a:avLst>
          </a:prstGeom>
          <a:solidFill>
            <a:schemeClr val="bg2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8" name="Right Arrow 14"/>
          <p:cNvSpPr>
            <a:spLocks noChangeArrowheads="1"/>
          </p:cNvSpPr>
          <p:nvPr/>
        </p:nvSpPr>
        <p:spPr bwMode="auto">
          <a:xfrm rot="10800000">
            <a:off x="8307388" y="3630613"/>
            <a:ext cx="574675" cy="249237"/>
          </a:xfrm>
          <a:prstGeom prst="rightArrow">
            <a:avLst>
              <a:gd name="adj1" fmla="val 50000"/>
              <a:gd name="adj2" fmla="val 109128"/>
            </a:avLst>
          </a:prstGeom>
          <a:solidFill>
            <a:schemeClr val="bg2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charset="0"/>
              </a:rPr>
              <a:t>Simplified model used for rotation </a:t>
            </a:r>
            <a:r>
              <a:rPr lang="en-US" sz="3200" dirty="0" smtClean="0">
                <a:latin typeface="Arial" charset="0"/>
              </a:rPr>
              <a:t/>
            </a:r>
            <a:br>
              <a:rPr lang="en-US" sz="3200" dirty="0" smtClean="0">
                <a:latin typeface="Arial" charset="0"/>
              </a:rPr>
            </a:br>
            <a:r>
              <a:rPr lang="en-US" sz="3200" dirty="0" smtClean="0">
                <a:latin typeface="Arial" charset="0"/>
              </a:rPr>
              <a:t>profile </a:t>
            </a:r>
            <a:r>
              <a:rPr lang="en-US" sz="3200" dirty="0">
                <a:latin typeface="Arial" charset="0"/>
              </a:rPr>
              <a:t>control design in </a:t>
            </a:r>
            <a:r>
              <a:rPr lang="en-US" sz="3200" dirty="0" smtClean="0">
                <a:latin typeface="Arial" charset="0"/>
              </a:rPr>
              <a:t>NSTX-U</a:t>
            </a:r>
            <a:endParaRPr lang="en-US" sz="3200" dirty="0">
              <a:latin typeface="Arial" charset="0"/>
            </a:endParaRP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101345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Using simplified </a:t>
            </a:r>
            <a:r>
              <a:rPr lang="en-US" dirty="0">
                <a:latin typeface="Arial" charset="0"/>
              </a:rPr>
              <a:t>form of </a:t>
            </a:r>
            <a:r>
              <a:rPr lang="en-US" dirty="0" err="1">
                <a:latin typeface="Arial" charset="0"/>
              </a:rPr>
              <a:t>toroidal</a:t>
            </a:r>
            <a:r>
              <a:rPr lang="en-US" dirty="0">
                <a:latin typeface="Arial" charset="0"/>
              </a:rPr>
              <a:t> momentum </a:t>
            </a:r>
            <a:r>
              <a:rPr lang="en-US" dirty="0" smtClean="0">
                <a:latin typeface="Arial" charset="0"/>
              </a:rPr>
              <a:t>equation for design, </a:t>
            </a:r>
            <a:r>
              <a:rPr lang="en-US" dirty="0">
                <a:latin typeface="Arial" charset="0"/>
              </a:rPr>
              <a:t>profiles derived from TRANSP</a:t>
            </a:r>
          </a:p>
        </p:txBody>
      </p:sp>
      <p:pic>
        <p:nvPicPr>
          <p:cNvPr id="43011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2186789"/>
            <a:ext cx="8128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" descr="Goum4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7731"/>
            <a:ext cx="2506663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4" descr="Goum1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4716463"/>
            <a:ext cx="2592387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9" name="Straight Arrow Connector 12"/>
          <p:cNvCxnSpPr>
            <a:cxnSpLocks noChangeShapeType="1"/>
          </p:cNvCxnSpPr>
          <p:nvPr/>
        </p:nvCxnSpPr>
        <p:spPr bwMode="auto">
          <a:xfrm flipH="1" flipV="1">
            <a:off x="1763206" y="2771015"/>
            <a:ext cx="808134" cy="1962802"/>
          </a:xfrm>
          <a:prstGeom prst="straightConnector1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0" name="Straight Arrow Connector 8"/>
          <p:cNvCxnSpPr>
            <a:cxnSpLocks noChangeShapeType="1"/>
          </p:cNvCxnSpPr>
          <p:nvPr/>
        </p:nvCxnSpPr>
        <p:spPr bwMode="auto">
          <a:xfrm flipV="1">
            <a:off x="922338" y="2750182"/>
            <a:ext cx="79375" cy="377825"/>
          </a:xfrm>
          <a:prstGeom prst="straightConnector1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212" y="4435450"/>
            <a:ext cx="1713524" cy="184723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58536" y="4620392"/>
            <a:ext cx="1553776" cy="1567658"/>
            <a:chOff x="3592645" y="4397529"/>
            <a:chExt cx="1824930" cy="2073406"/>
          </a:xfrm>
        </p:grpSpPr>
        <p:pic>
          <p:nvPicPr>
            <p:cNvPr id="18" name="Picture 17" descr="plot2NSTXv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645" y="4397529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27"/>
            <p:cNvGrpSpPr>
              <a:grpSpLocks/>
            </p:cNvGrpSpPr>
            <p:nvPr/>
          </p:nvGrpSpPr>
          <p:grpSpPr bwMode="auto">
            <a:xfrm>
              <a:off x="3596212" y="4982458"/>
              <a:ext cx="1818986" cy="1174613"/>
              <a:chOff x="296" y="1708"/>
              <a:chExt cx="2888" cy="1756"/>
            </a:xfrm>
          </p:grpSpPr>
          <p:sp>
            <p:nvSpPr>
              <p:cNvPr id="20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9900"/>
                  </a:solidFill>
                </a:endParaRPr>
              </a:p>
            </p:txBody>
          </p:sp>
          <p:sp>
            <p:nvSpPr>
              <p:cNvPr id="21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27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25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9" name="Rectangle 28"/>
          <p:cNvSpPr/>
          <p:nvPr/>
        </p:nvSpPr>
        <p:spPr>
          <a:xfrm>
            <a:off x="5277190" y="3904787"/>
            <a:ext cx="150393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600" b="0" i="0" u="sng" kern="0" dirty="0" smtClean="0">
                <a:solidFill>
                  <a:srgbClr val="FF0000"/>
                </a:solidFill>
                <a:latin typeface="+mn-lt"/>
              </a:rPr>
              <a:t>New NBI</a:t>
            </a:r>
          </a:p>
          <a:p>
            <a:pPr algn="ctr">
              <a:buNone/>
            </a:pPr>
            <a:r>
              <a:rPr lang="en-US" sz="1600" kern="0" dirty="0" smtClean="0">
                <a:solidFill>
                  <a:srgbClr val="FF0000"/>
                </a:solidFill>
                <a:latin typeface="+mn-lt"/>
              </a:rPr>
              <a:t>(central torque)</a:t>
            </a:r>
            <a:endParaRPr lang="en-US" sz="1600" b="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95328" y="3900022"/>
            <a:ext cx="13302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600" b="0" i="0" u="sng" kern="0" dirty="0" smtClean="0">
                <a:solidFill>
                  <a:srgbClr val="9900CC"/>
                </a:solidFill>
                <a:latin typeface="+mn-lt"/>
              </a:rPr>
              <a:t>3D Field Coil</a:t>
            </a:r>
          </a:p>
          <a:p>
            <a:pPr algn="ctr">
              <a:buNone/>
            </a:pPr>
            <a:r>
              <a:rPr lang="en-US" sz="1600" kern="0" dirty="0" smtClean="0">
                <a:solidFill>
                  <a:srgbClr val="9900CC"/>
                </a:solidFill>
                <a:latin typeface="+mn-lt"/>
              </a:rPr>
              <a:t>(edge torque)</a:t>
            </a:r>
            <a:endParaRPr lang="en-US" sz="1600" b="0" i="0" dirty="0">
              <a:solidFill>
                <a:srgbClr val="9900CC"/>
              </a:solidFill>
              <a:latin typeface="+mn-lt"/>
            </a:endParaRPr>
          </a:p>
        </p:txBody>
      </p:sp>
      <p:cxnSp>
        <p:nvCxnSpPr>
          <p:cNvPr id="31" name="Straight Arrow Connector 12"/>
          <p:cNvCxnSpPr>
            <a:cxnSpLocks noChangeShapeType="1"/>
          </p:cNvCxnSpPr>
          <p:nvPr/>
        </p:nvCxnSpPr>
        <p:spPr bwMode="auto">
          <a:xfrm flipV="1">
            <a:off x="6328645" y="2708038"/>
            <a:ext cx="1070517" cy="1154589"/>
          </a:xfrm>
          <a:prstGeom prst="straightConnector1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12"/>
          <p:cNvCxnSpPr>
            <a:cxnSpLocks noChangeShapeType="1"/>
            <a:stCxn id="30" idx="0"/>
          </p:cNvCxnSpPr>
          <p:nvPr/>
        </p:nvCxnSpPr>
        <p:spPr bwMode="auto">
          <a:xfrm flipV="1">
            <a:off x="7960434" y="2713492"/>
            <a:ext cx="409759" cy="1186530"/>
          </a:xfrm>
          <a:prstGeom prst="straightConnector1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6" name="Picture 3" descr="Goum3.ep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14" y="3018380"/>
            <a:ext cx="2516959" cy="177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Arrow Connector 16"/>
          <p:cNvCxnSpPr>
            <a:cxnSpLocks noChangeShapeType="1"/>
          </p:cNvCxnSpPr>
          <p:nvPr/>
        </p:nvCxnSpPr>
        <p:spPr bwMode="auto">
          <a:xfrm flipV="1">
            <a:off x="4009191" y="2875978"/>
            <a:ext cx="10496" cy="272904"/>
          </a:xfrm>
          <a:prstGeom prst="straightConnector1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8"/>
          <p:cNvCxnSpPr>
            <a:cxnSpLocks noChangeShapeType="1"/>
          </p:cNvCxnSpPr>
          <p:nvPr/>
        </p:nvCxnSpPr>
        <p:spPr bwMode="auto">
          <a:xfrm>
            <a:off x="1524627" y="2089666"/>
            <a:ext cx="265309" cy="176717"/>
          </a:xfrm>
          <a:prstGeom prst="straightConnector1">
            <a:avLst/>
          </a:prstGeom>
          <a:noFill/>
          <a:ln w="349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533400" y="1905000"/>
            <a:ext cx="99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Rotation</a:t>
            </a:r>
            <a:endParaRPr lang="en-US" dirty="0"/>
          </a:p>
        </p:txBody>
      </p:sp>
      <p:pic>
        <p:nvPicPr>
          <p:cNvPr id="14338" name="Picture 2" descr="http://www.books-not-bombs.com/content/images/schools/princet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32994"/>
            <a:ext cx="1083117" cy="30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8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charset="0"/>
              </a:rPr>
              <a:t>State-space controller achieves good</a:t>
            </a:r>
            <a:br>
              <a:rPr lang="en-US" sz="3200" dirty="0" smtClean="0">
                <a:latin typeface="Arial" charset="0"/>
              </a:rPr>
            </a:br>
            <a:r>
              <a:rPr lang="en-US" sz="3200" dirty="0" smtClean="0">
                <a:latin typeface="Arial" charset="0"/>
              </a:rPr>
              <a:t> tracking in TRANSP simulations</a:t>
            </a:r>
            <a:endParaRPr lang="en-US" sz="3200" dirty="0"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8597" y="3638080"/>
            <a:ext cx="221794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94" y="1206265"/>
            <a:ext cx="4715654" cy="2603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467428" y="2205144"/>
            <a:ext cx="16759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Rotation (rad/s)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395" y="1225553"/>
            <a:ext cx="2319897" cy="26843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59" y="3881846"/>
            <a:ext cx="2226938" cy="25762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5300235" y="4877638"/>
            <a:ext cx="196843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Beam Power (MW)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5425188" y="2281163"/>
            <a:ext cx="160820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Coil current [A]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874979" y="971741"/>
            <a:ext cx="128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current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78415" y="3936964"/>
            <a:ext cx="5140190" cy="2620124"/>
            <a:chOff x="0" y="3797640"/>
            <a:chExt cx="5140190" cy="262012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t="12391"/>
            <a:stretch/>
          </p:blipFill>
          <p:spPr>
            <a:xfrm>
              <a:off x="0" y="3797640"/>
              <a:ext cx="5140190" cy="262012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330719" y="6196659"/>
              <a:ext cx="529955" cy="10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48875" y="6187101"/>
            <a:ext cx="103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98731" y="3878256"/>
            <a:ext cx="4649278" cy="5594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-313565" y="4741458"/>
            <a:ext cx="12902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Energy </a:t>
            </a:r>
            <a:r>
              <a:rPr lang="en-US" dirty="0"/>
              <a:t>(</a:t>
            </a:r>
            <a:r>
              <a:rPr lang="en-US" dirty="0" smtClean="0"/>
              <a:t>MJ)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7936643" y="4639759"/>
            <a:ext cx="12692" cy="1591909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07611" y="3998847"/>
            <a:ext cx="20161" cy="2225958"/>
          </a:xfrm>
          <a:prstGeom prst="line">
            <a:avLst/>
          </a:prstGeom>
          <a:ln w="19050" cmpd="sng"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963151" y="1344466"/>
            <a:ext cx="18851" cy="2265491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28" name="Rectangle 48127"/>
          <p:cNvSpPr/>
          <p:nvPr/>
        </p:nvSpPr>
        <p:spPr>
          <a:xfrm>
            <a:off x="7093254" y="6339362"/>
            <a:ext cx="780274" cy="753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7013003" y="1341687"/>
            <a:ext cx="13457" cy="2280521"/>
          </a:xfrm>
          <a:prstGeom prst="line">
            <a:avLst/>
          </a:prstGeom>
          <a:ln w="19050" cmpd="sng"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23006" y="6221254"/>
            <a:ext cx="103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532295" y="3621461"/>
            <a:ext cx="19991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</a:t>
            </a:r>
            <a:r>
              <a:rPr lang="en-US" dirty="0"/>
              <a:t>p</a:t>
            </a:r>
            <a:r>
              <a:rPr lang="en-US" dirty="0" smtClean="0"/>
              <a:t>ower    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44915" y="3604413"/>
            <a:ext cx="463420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Stored energy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066800" y="1097280"/>
            <a:ext cx="4038600" cy="276999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/>
              <a:t>Rotation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7945026" y="3998492"/>
            <a:ext cx="4191" cy="155077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204967" y="1407126"/>
            <a:ext cx="753857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First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target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95448" y="1429009"/>
            <a:ext cx="867470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Second </a:t>
            </a:r>
          </a:p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063395" y="5239859"/>
            <a:ext cx="753857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First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target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47948" y="5261742"/>
            <a:ext cx="867470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Second </a:t>
            </a:r>
          </a:p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48134" name="Rectangle 48133"/>
          <p:cNvSpPr/>
          <p:nvPr/>
        </p:nvSpPr>
        <p:spPr>
          <a:xfrm>
            <a:off x="7855864" y="4150772"/>
            <a:ext cx="983336" cy="7628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Beam 1   </a:t>
            </a:r>
          </a:p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  Beam 2A</a:t>
            </a:r>
          </a:p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Beam 2B</a:t>
            </a:r>
          </a:p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Beam 2C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48136" name="Straight Connector 48135"/>
          <p:cNvCxnSpPr/>
          <p:nvPr/>
        </p:nvCxnSpPr>
        <p:spPr>
          <a:xfrm flipV="1">
            <a:off x="7900015" y="4270375"/>
            <a:ext cx="149225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7903190" y="4451350"/>
            <a:ext cx="149225" cy="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7906365" y="4629150"/>
            <a:ext cx="14922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7903190" y="4832350"/>
            <a:ext cx="149225" cy="1"/>
          </a:xfrm>
          <a:prstGeom prst="line">
            <a:avLst/>
          </a:prstGeom>
          <a:ln>
            <a:solidFill>
              <a:srgbClr val="FA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http://www.books-not-bombs.com/content/images/schools/princet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642358"/>
            <a:ext cx="990600" cy="28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74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Advanced Scenarios and Control Research Plans for FY2016-18:</a:t>
            </a:r>
            <a:br>
              <a:rPr lang="en-US" sz="1800" u="sng" dirty="0" smtClean="0"/>
            </a:br>
            <a:r>
              <a:rPr lang="en-US" sz="2400" dirty="0" smtClean="0"/>
              <a:t>Implement advanced controls, explore high non-inductive &amp; I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scenarios</a:t>
            </a:r>
            <a:endParaRPr lang="en-US" sz="1800" u="sng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48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u="sng" dirty="0" smtClean="0"/>
              <a:t>FY16</a:t>
            </a:r>
            <a:r>
              <a:rPr lang="en-US" sz="2400" b="1" dirty="0" smtClean="0"/>
              <a:t>: </a:t>
            </a:r>
            <a:r>
              <a:rPr lang="en-US" sz="2400" dirty="0" smtClean="0"/>
              <a:t>Re-establish NSTX-U control and plasma scenarios</a:t>
            </a:r>
          </a:p>
          <a:p>
            <a:pPr lvl="1">
              <a:defRPr/>
            </a:pPr>
            <a:r>
              <a:rPr lang="en-US" sz="2000" dirty="0" smtClean="0"/>
              <a:t>Vertical/shape control, NBI beta feedback control, EF/RWM control</a:t>
            </a:r>
          </a:p>
          <a:p>
            <a:pPr>
              <a:lnSpc>
                <a:spcPct val="80000"/>
              </a:lnSpc>
              <a:defRPr/>
            </a:pPr>
            <a:endParaRPr lang="en-US" sz="800" dirty="0" smtClean="0"/>
          </a:p>
          <a:p>
            <a:pPr marL="749300" indent="-341313">
              <a:lnSpc>
                <a:spcPct val="80000"/>
              </a:lnSpc>
              <a:defRPr/>
            </a:pPr>
            <a:r>
              <a:rPr lang="en-US" sz="2400" dirty="0" smtClean="0"/>
              <a:t>Assess new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NBI current-drive vs. R</a:t>
            </a:r>
            <a:r>
              <a:rPr lang="en-US" sz="2400" baseline="-25000" dirty="0" smtClean="0"/>
              <a:t>TAN</a:t>
            </a:r>
            <a:r>
              <a:rPr lang="en-US" sz="2400" dirty="0" smtClean="0"/>
              <a:t>, n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, outer gap</a:t>
            </a:r>
          </a:p>
          <a:p>
            <a:pPr marL="1035050" lvl="1" indent="-341313">
              <a:lnSpc>
                <a:spcPct val="80000"/>
              </a:lnSpc>
              <a:defRPr/>
            </a:pPr>
            <a:r>
              <a:rPr lang="en-US" sz="2000" dirty="0" smtClean="0"/>
              <a:t>Push toward 100% non-inductive at higher 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P</a:t>
            </a:r>
            <a:r>
              <a:rPr lang="en-US" sz="2000" baseline="-25000" dirty="0" smtClean="0"/>
              <a:t>NBI</a:t>
            </a:r>
          </a:p>
          <a:p>
            <a:pPr marL="1035050" lvl="1" indent="-341313">
              <a:lnSpc>
                <a:spcPct val="80000"/>
              </a:lnSpc>
              <a:defRPr/>
            </a:pPr>
            <a:r>
              <a:rPr lang="en-US" sz="2000" dirty="0"/>
              <a:t>Quantify impact of broadened J(r</a:t>
            </a:r>
            <a:r>
              <a:rPr lang="en-US" sz="2000" dirty="0" smtClean="0"/>
              <a:t>), </a:t>
            </a:r>
            <a:r>
              <a:rPr lang="en-US" sz="2000" dirty="0"/>
              <a:t>p(r) on </a:t>
            </a:r>
            <a:r>
              <a:rPr lang="en-US" sz="2000" dirty="0" smtClean="0"/>
              <a:t>confinement</a:t>
            </a:r>
            <a:r>
              <a:rPr lang="en-US" sz="2000" dirty="0"/>
              <a:t>, </a:t>
            </a:r>
            <a:r>
              <a:rPr lang="en-US" sz="2000" dirty="0" smtClean="0"/>
              <a:t>stability</a:t>
            </a:r>
            <a:endParaRPr lang="en-US" sz="2000" baseline="-25000" dirty="0" smtClean="0">
              <a:solidFill>
                <a:srgbClr val="FF0000"/>
              </a:solidFill>
            </a:endParaRPr>
          </a:p>
          <a:p>
            <a:pPr marL="749300" indent="-341313">
              <a:defRPr/>
            </a:pPr>
            <a:r>
              <a:rPr lang="en-US" sz="2400" dirty="0" smtClean="0"/>
              <a:t>Explore scenarios (</a:t>
            </a:r>
            <a:r>
              <a:rPr lang="en-US" sz="2400" dirty="0" err="1" smtClean="0">
                <a:latin typeface="Symbol" pitchFamily="18" charset="2"/>
              </a:rPr>
              <a:t>t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, l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, MHD) at up to 60% higher I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, B</a:t>
            </a:r>
            <a:r>
              <a:rPr lang="en-US" sz="2400" baseline="-25000" dirty="0" smtClean="0"/>
              <a:t>T</a:t>
            </a:r>
          </a:p>
          <a:p>
            <a:pPr>
              <a:lnSpc>
                <a:spcPct val="80000"/>
              </a:lnSpc>
              <a:defRPr/>
            </a:pPr>
            <a:endParaRPr lang="en-US" sz="300" dirty="0" smtClean="0"/>
          </a:p>
          <a:p>
            <a:pPr>
              <a:lnSpc>
                <a:spcPct val="80000"/>
              </a:lnSpc>
              <a:defRPr/>
            </a:pPr>
            <a:endParaRPr lang="en-US" sz="800" dirty="0" smtClean="0"/>
          </a:p>
          <a:p>
            <a:pPr>
              <a:lnSpc>
                <a:spcPct val="80000"/>
              </a:lnSpc>
              <a:defRPr/>
            </a:pPr>
            <a:r>
              <a:rPr lang="en-US" sz="2400" b="1" u="sng" dirty="0" smtClean="0"/>
              <a:t>FY17</a:t>
            </a:r>
            <a:r>
              <a:rPr lang="en-US" sz="2400" b="1" dirty="0" smtClean="0"/>
              <a:t>: </a:t>
            </a:r>
            <a:r>
              <a:rPr lang="en-US" sz="2400" dirty="0" smtClean="0"/>
              <a:t>Explore </a:t>
            </a:r>
            <a:r>
              <a:rPr lang="en-US" sz="2400" dirty="0"/>
              <a:t>scenarios </a:t>
            </a:r>
            <a:r>
              <a:rPr lang="en-US" sz="2400" dirty="0" smtClean="0"/>
              <a:t>at full I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and B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capability of NSTX-U</a:t>
            </a:r>
            <a:endParaRPr lang="en-US" sz="2400" baseline="-25000" dirty="0"/>
          </a:p>
          <a:p>
            <a:pPr lvl="1">
              <a:lnSpc>
                <a:spcPct val="80000"/>
              </a:lnSpc>
              <a:defRPr/>
            </a:pPr>
            <a:r>
              <a:rPr lang="en-US" sz="2000" dirty="0" smtClean="0"/>
              <a:t>Goal:  Access 100% non-inductive, test small I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overdrive</a:t>
            </a:r>
          </a:p>
          <a:p>
            <a:pPr lvl="1">
              <a:lnSpc>
                <a:spcPct val="80000"/>
              </a:lnSpc>
              <a:defRPr/>
            </a:pPr>
            <a:endParaRPr lang="en-US" sz="600" dirty="0"/>
          </a:p>
          <a:p>
            <a:pPr>
              <a:lnSpc>
                <a:spcPct val="80000"/>
              </a:lnSpc>
              <a:defRPr/>
            </a:pPr>
            <a:r>
              <a:rPr lang="en-US" sz="2400" b="1" u="sng" dirty="0" smtClean="0"/>
              <a:t>FY18</a:t>
            </a:r>
            <a:r>
              <a:rPr lang="en-US" sz="2400" b="1" dirty="0" smtClean="0"/>
              <a:t>: </a:t>
            </a:r>
            <a:r>
              <a:rPr lang="en-US" sz="2400" dirty="0"/>
              <a:t>Control of current and rotation profiles to improve global stability limits and extend high performance operation</a:t>
            </a:r>
          </a:p>
          <a:p>
            <a:pPr>
              <a:lnSpc>
                <a:spcPct val="80000"/>
              </a:lnSpc>
              <a:defRPr/>
            </a:pP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124700" y="385319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R17-4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0" y="106680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R16-3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0" y="461519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R18-2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029200"/>
            <a:ext cx="1350397" cy="144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7" y="5060110"/>
            <a:ext cx="1332470" cy="147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27" y="5067220"/>
            <a:ext cx="2345115" cy="14097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70" y="5051622"/>
            <a:ext cx="1413227" cy="14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ST-FNSF may need </a:t>
            </a:r>
            <a:r>
              <a:rPr lang="en-US" sz="2800" dirty="0" err="1" smtClean="0"/>
              <a:t>solenoidless</a:t>
            </a:r>
            <a:r>
              <a:rPr lang="en-US" sz="2800" dirty="0" smtClean="0"/>
              <a:t> current start-up method</a:t>
            </a:r>
            <a:br>
              <a:rPr lang="en-US" sz="2800" dirty="0" smtClean="0"/>
            </a:br>
            <a:r>
              <a:rPr lang="en-US" sz="2800" spc="-5" dirty="0">
                <a:solidFill>
                  <a:srgbClr val="C00000"/>
                </a:solidFill>
                <a:latin typeface="Arial"/>
                <a:cs typeface="Arial"/>
              </a:rPr>
              <a:t>Coaxial Helicity Injection (CHI) </a:t>
            </a:r>
            <a:r>
              <a:rPr lang="en-US" sz="2800" spc="-5" dirty="0" smtClean="0">
                <a:solidFill>
                  <a:srgbClr val="C00000"/>
                </a:solidFill>
                <a:latin typeface="Arial"/>
                <a:cs typeface="Arial"/>
              </a:rPr>
              <a:t>effective for current initiation</a:t>
            </a:r>
            <a:endParaRPr lang="en-US"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234252" y="1108134"/>
            <a:ext cx="351155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2000" spc="-5" dirty="0">
                <a:cs typeface="Arial"/>
              </a:rPr>
              <a:t>CHI developed on </a:t>
            </a:r>
            <a:r>
              <a:rPr lang="en-US" sz="2000" spc="-60" dirty="0">
                <a:cs typeface="Arial"/>
              </a:rPr>
              <a:t>HIT,</a:t>
            </a:r>
            <a:r>
              <a:rPr lang="en-US" sz="2000" spc="-40" dirty="0">
                <a:cs typeface="Arial"/>
              </a:rPr>
              <a:t> </a:t>
            </a:r>
            <a:r>
              <a:rPr lang="en-US" sz="2000" spc="-25" dirty="0" smtClean="0">
                <a:cs typeface="Arial"/>
              </a:rPr>
              <a:t>HIT-II</a:t>
            </a:r>
            <a:endParaRPr lang="en-US" sz="2000" spc="-10" dirty="0" smtClean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2000" spc="-10" dirty="0" smtClean="0">
                <a:latin typeface="Arial"/>
                <a:cs typeface="Arial"/>
              </a:rPr>
              <a:t>Transferred </a:t>
            </a:r>
            <a:r>
              <a:rPr sz="2000" spc="-5" dirty="0">
                <a:latin typeface="Arial"/>
                <a:cs typeface="Arial"/>
              </a:rPr>
              <a:t>to NSTX /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NSTX-U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13000" y="2282177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0" y="0"/>
                </a:moveTo>
                <a:lnTo>
                  <a:pt x="228600" y="0"/>
                </a:lnTo>
                <a:lnTo>
                  <a:pt x="228600" y="203200"/>
                </a:lnTo>
                <a:lnTo>
                  <a:pt x="0" y="203200"/>
                </a:lnTo>
                <a:lnTo>
                  <a:pt x="0" y="0"/>
                </a:lnTo>
                <a:close/>
              </a:path>
            </a:pathLst>
          </a:custGeom>
          <a:solidFill>
            <a:srgbClr val="ED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1400" y="4479277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0" y="0"/>
                </a:moveTo>
                <a:lnTo>
                  <a:pt x="228600" y="0"/>
                </a:lnTo>
                <a:lnTo>
                  <a:pt x="228600" y="203200"/>
                </a:lnTo>
                <a:lnTo>
                  <a:pt x="0" y="203200"/>
                </a:lnTo>
                <a:lnTo>
                  <a:pt x="0" y="0"/>
                </a:lnTo>
                <a:close/>
              </a:path>
            </a:pathLst>
          </a:custGeom>
          <a:solidFill>
            <a:srgbClr val="ED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72000" y="1258431"/>
            <a:ext cx="418846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latin typeface="Arial"/>
                <a:cs typeface="Arial"/>
              </a:rPr>
              <a:t>NSTX: </a:t>
            </a:r>
            <a:r>
              <a:rPr sz="2000" spc="-5" dirty="0">
                <a:latin typeface="Arial"/>
                <a:cs typeface="Arial"/>
              </a:rPr>
              <a:t>150-200kA closed flux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current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0300" y="6150279"/>
            <a:ext cx="2084705" cy="248920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185"/>
              </a:spcBef>
            </a:pPr>
            <a:r>
              <a:rPr sz="1200" i="1" spc="-5" dirty="0">
                <a:latin typeface="Arial"/>
                <a:cs typeface="Arial"/>
              </a:rPr>
              <a:t>R. Raman et al., PRL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2006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4252" y="1761744"/>
            <a:ext cx="3575748" cy="4258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1"/>
          <p:cNvSpPr txBox="1"/>
          <p:nvPr/>
        </p:nvSpPr>
        <p:spPr>
          <a:xfrm>
            <a:off x="4593413" y="1676400"/>
            <a:ext cx="439818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NSTX-U: 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</a:rPr>
              <a:t>CHI p</a:t>
            </a:r>
            <a:r>
              <a:rPr sz="2000" spc="-5" dirty="0" smtClean="0">
                <a:solidFill>
                  <a:srgbClr val="C00000"/>
                </a:solidFill>
                <a:latin typeface="Arial"/>
                <a:cs typeface="Arial"/>
              </a:rPr>
              <a:t>roject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</a:rPr>
              <a:t>s to</a:t>
            </a:r>
            <a:r>
              <a:rPr sz="2000" spc="-3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C00000"/>
                </a:solidFill>
                <a:latin typeface="Arial"/>
                <a:cs typeface="Arial"/>
              </a:rPr>
              <a:t>300-400kA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343400" y="2918842"/>
            <a:ext cx="4343400" cy="3009382"/>
            <a:chOff x="4343400" y="3124200"/>
            <a:chExt cx="4343400" cy="3009382"/>
          </a:xfrm>
        </p:grpSpPr>
        <p:sp>
          <p:nvSpPr>
            <p:cNvPr id="10" name="object 10"/>
            <p:cNvSpPr/>
            <p:nvPr/>
          </p:nvSpPr>
          <p:spPr>
            <a:xfrm>
              <a:off x="4759233" y="3309187"/>
              <a:ext cx="1274413" cy="25442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50288" y="5819524"/>
              <a:ext cx="0" cy="32130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28809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99686" y="5683708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99686" y="3752855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99686" y="3476695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58549" y="3311451"/>
              <a:ext cx="1274414" cy="25442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9604" y="5821787"/>
              <a:ext cx="0" cy="32130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28809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99001" y="5685971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99001" y="3755117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99001" y="3478958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357867" y="3317111"/>
              <a:ext cx="1274416" cy="254315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96057" y="5416604"/>
              <a:ext cx="34227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867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596057" y="3761910"/>
              <a:ext cx="34227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867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96057" y="3485750"/>
              <a:ext cx="34227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867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5794103" y="5862597"/>
              <a:ext cx="162993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224154" algn="l"/>
                </a:tabLst>
              </a:pPr>
              <a:r>
                <a:rPr sz="1200" dirty="0" smtClean="0">
                  <a:latin typeface="Arial"/>
                  <a:cs typeface="Arial"/>
                </a:rPr>
                <a:t>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7107564" y="5864273"/>
              <a:ext cx="163099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dirty="0" smtClean="0">
                  <a:latin typeface="Arial"/>
                  <a:cs typeface="Arial"/>
                </a:rPr>
                <a:t>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8383303" y="5866379"/>
              <a:ext cx="121538" cy="2137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407666" y="5950199"/>
              <a:ext cx="448437" cy="1833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65"/>
                </a:lnSpc>
              </a:pPr>
              <a:r>
                <a:rPr sz="1200" dirty="0" smtClean="0">
                  <a:latin typeface="Arial"/>
                  <a:cs typeface="Arial"/>
                </a:rPr>
                <a:t>R</a:t>
              </a:r>
              <a:r>
                <a:rPr sz="1200" spc="-100" dirty="0" smtClean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(m)</a:t>
              </a: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5103594" y="5934456"/>
              <a:ext cx="448437" cy="1833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345"/>
                </a:lnSpc>
              </a:pPr>
              <a:r>
                <a:rPr sz="1200" dirty="0" smtClean="0">
                  <a:latin typeface="Arial"/>
                  <a:cs typeface="Arial"/>
                </a:rPr>
                <a:t>R</a:t>
              </a:r>
              <a:r>
                <a:rPr sz="1200" spc="-100" dirty="0" smtClean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(m)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4572000" y="5867400"/>
              <a:ext cx="261239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39700">
                <a:lnSpc>
                  <a:spcPct val="100000"/>
                </a:lnSpc>
                <a:spcBef>
                  <a:spcPts val="595"/>
                </a:spcBef>
              </a:pPr>
              <a:r>
                <a:rPr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4343400" y="4343400"/>
              <a:ext cx="195580" cy="430276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310"/>
                </a:lnSpc>
              </a:pPr>
              <a:r>
                <a:rPr sz="1200" dirty="0">
                  <a:latin typeface="Arial"/>
                  <a:cs typeface="Arial"/>
                </a:rPr>
                <a:t>Z</a:t>
              </a:r>
              <a:r>
                <a:rPr sz="1200" spc="5" dirty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(m)</a:t>
              </a: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4467161" y="3124200"/>
              <a:ext cx="4219639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08000">
                <a:lnSpc>
                  <a:spcPct val="100000"/>
                </a:lnSpc>
                <a:spcBef>
                  <a:spcPts val="360"/>
                </a:spcBef>
                <a:tabLst>
                  <a:tab pos="1659255" algn="l"/>
                  <a:tab pos="2832100" algn="l"/>
                </a:tabLst>
              </a:pPr>
              <a:r>
                <a:rPr lang="en-US"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  </a:t>
              </a:r>
              <a:r>
                <a:rPr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1.0</a:t>
              </a:r>
              <a:r>
                <a:rPr sz="1200" spc="5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0000FF"/>
                  </a:solidFill>
                  <a:latin typeface="Arial"/>
                  <a:cs typeface="Arial"/>
                </a:rPr>
                <a:t>ms	</a:t>
              </a:r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     </a:t>
              </a:r>
              <a:r>
                <a:rPr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1.6</a:t>
              </a:r>
              <a:r>
                <a:rPr sz="1200" spc="5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0000FF"/>
                  </a:solidFill>
                  <a:latin typeface="Arial"/>
                  <a:cs typeface="Arial"/>
                </a:rPr>
                <a:t>ms	</a:t>
              </a:r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     </a:t>
              </a:r>
              <a:r>
                <a:rPr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2.7</a:t>
              </a:r>
              <a:r>
                <a:rPr sz="1200" spc="-95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2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ms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7703425" y="5950199"/>
              <a:ext cx="505098" cy="1833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55880" algn="ctr">
                <a:lnSpc>
                  <a:spcPts val="1315"/>
                </a:lnSpc>
              </a:pPr>
              <a:r>
                <a:rPr sz="1200" dirty="0" smtClean="0">
                  <a:latin typeface="Arial"/>
                  <a:cs typeface="Arial"/>
                </a:rPr>
                <a:t>R</a:t>
              </a:r>
              <a:r>
                <a:rPr sz="1200" spc="-100" dirty="0" smtClean="0">
                  <a:latin typeface="Arial"/>
                  <a:cs typeface="Arial"/>
                </a:rPr>
                <a:t> </a:t>
              </a:r>
              <a:r>
                <a:rPr lang="en-US" sz="1200" spc="-100" dirty="0" smtClean="0">
                  <a:latin typeface="Arial"/>
                  <a:cs typeface="Arial"/>
                </a:rPr>
                <a:t>(</a:t>
              </a:r>
              <a:r>
                <a:rPr sz="1200" dirty="0" smtClean="0">
                  <a:latin typeface="Arial"/>
                  <a:cs typeface="Arial"/>
                </a:rPr>
                <a:t>m</a:t>
              </a:r>
              <a:r>
                <a:rPr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33" name="object 24"/>
            <p:cNvSpPr txBox="1"/>
            <p:nvPr/>
          </p:nvSpPr>
          <p:spPr>
            <a:xfrm>
              <a:off x="6009658" y="5861392"/>
              <a:ext cx="162993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224154" algn="l"/>
                </a:tabLst>
              </a:pPr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4" name="object 24"/>
            <p:cNvSpPr txBox="1"/>
            <p:nvPr/>
          </p:nvSpPr>
          <p:spPr>
            <a:xfrm>
              <a:off x="7302864" y="5868022"/>
              <a:ext cx="162993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224154" algn="l"/>
                </a:tabLst>
              </a:pPr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8" name="object 29"/>
            <p:cNvSpPr txBox="1"/>
            <p:nvPr/>
          </p:nvSpPr>
          <p:spPr>
            <a:xfrm>
              <a:off x="4572000" y="3200400"/>
              <a:ext cx="15240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9" name="object 29"/>
            <p:cNvSpPr txBox="1"/>
            <p:nvPr/>
          </p:nvSpPr>
          <p:spPr>
            <a:xfrm>
              <a:off x="4572000" y="4463534"/>
              <a:ext cx="15240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40" name="object 29"/>
            <p:cNvSpPr txBox="1"/>
            <p:nvPr/>
          </p:nvSpPr>
          <p:spPr>
            <a:xfrm>
              <a:off x="4538980" y="5727191"/>
              <a:ext cx="15240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sz="1200" dirty="0">
                <a:latin typeface="Arial"/>
                <a:cs typeface="Arial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334000" y="2249268"/>
            <a:ext cx="288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-5" dirty="0" smtClean="0">
                <a:cs typeface="Arial"/>
              </a:rPr>
              <a:t>TSC axisymmetric</a:t>
            </a:r>
            <a:r>
              <a:rPr lang="en-US" dirty="0" smtClean="0">
                <a:cs typeface="Arial"/>
              </a:rPr>
              <a:t> </a:t>
            </a:r>
            <a:r>
              <a:rPr lang="en-US" spc="-5" dirty="0">
                <a:cs typeface="Arial"/>
              </a:rPr>
              <a:t>simulation </a:t>
            </a:r>
            <a:r>
              <a:rPr lang="en-US" dirty="0">
                <a:cs typeface="Arial"/>
              </a:rPr>
              <a:t>of CHI</a:t>
            </a:r>
            <a:r>
              <a:rPr lang="en-US" spc="-45" dirty="0">
                <a:cs typeface="Arial"/>
              </a:rPr>
              <a:t> </a:t>
            </a:r>
            <a:r>
              <a:rPr lang="en-US" spc="-5" dirty="0" smtClean="0">
                <a:cs typeface="Arial"/>
              </a:rPr>
              <a:t>startup</a:t>
            </a:r>
            <a:endParaRPr lang="en-US" dirty="0"/>
          </a:p>
        </p:txBody>
      </p:sp>
      <p:pic>
        <p:nvPicPr>
          <p:cNvPr id="15362" name="Picture 2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6159500"/>
            <a:ext cx="9525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_sim_exp_pr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28800"/>
            <a:ext cx="4724400" cy="3543300"/>
          </a:xfrm>
          <a:prstGeom prst="rect">
            <a:avLst/>
          </a:prstGeom>
        </p:spPr>
      </p:pic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At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high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Lundquist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number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plasmoid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-mediated reconnection identified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as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assisting in flux closure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862"/>
            <a:ext cx="3685742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Left Arrow 3"/>
          <p:cNvSpPr>
            <a:spLocks noChangeArrowheads="1"/>
          </p:cNvSpPr>
          <p:nvPr/>
        </p:nvSpPr>
        <p:spPr bwMode="auto">
          <a:xfrm>
            <a:off x="3733800" y="1371600"/>
            <a:ext cx="762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3333FF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6" name="Left-Up Arrow 5"/>
          <p:cNvSpPr/>
          <p:nvPr/>
        </p:nvSpPr>
        <p:spPr bwMode="auto">
          <a:xfrm>
            <a:off x="3685742" y="5105400"/>
            <a:ext cx="733858" cy="685800"/>
          </a:xfrm>
          <a:prstGeom prst="leftUpArrow">
            <a:avLst/>
          </a:prstGeom>
          <a:solidFill>
            <a:srgbClr val="3333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latin typeface="Helvetica" pitchFamily="1" charset="0"/>
            </a:endParaRPr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4495800" y="9906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i="0"/>
              <a:t>Sweet Parker (S-P) reconnection in the injector region at low Lundquist number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10100" y="5308937"/>
            <a:ext cx="4267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2000" i="0" dirty="0" err="1" smtClean="0"/>
              <a:t>Plasmoids</a:t>
            </a:r>
            <a:r>
              <a:rPr lang="en-US" sz="2000" i="0" dirty="0" smtClean="0"/>
              <a:t> </a:t>
            </a:r>
            <a:r>
              <a:rPr lang="en-US" sz="2000" i="0" dirty="0"/>
              <a:t>seen in NSTX </a:t>
            </a:r>
            <a:r>
              <a:rPr lang="en-US" sz="2000" i="0" dirty="0" smtClean="0"/>
              <a:t>CHI</a:t>
            </a:r>
            <a:endParaRPr lang="en-US" sz="2000" dirty="0" smtClean="0"/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 err="1" smtClean="0"/>
              <a:t>P</a:t>
            </a:r>
            <a:r>
              <a:rPr lang="en-US" sz="2000" i="0" dirty="0" err="1" smtClean="0"/>
              <a:t>lasmoid</a:t>
            </a:r>
            <a:r>
              <a:rPr lang="en-US" sz="2000" dirty="0" err="1" smtClean="0"/>
              <a:t>s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potentially important for extrapolating CHI to FNSF</a:t>
            </a:r>
            <a:endParaRPr lang="en-US" sz="2000" i="0" dirty="0"/>
          </a:p>
        </p:txBody>
      </p:sp>
      <p:sp>
        <p:nvSpPr>
          <p:cNvPr id="18441" name="TextBox 7"/>
          <p:cNvSpPr txBox="1">
            <a:spLocks noChangeArrowheads="1"/>
          </p:cNvSpPr>
          <p:nvPr/>
        </p:nvSpPr>
        <p:spPr bwMode="auto">
          <a:xfrm>
            <a:off x="1828800" y="6248400"/>
            <a:ext cx="2325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 dirty="0">
                <a:solidFill>
                  <a:schemeClr val="tx1"/>
                </a:solidFill>
              </a:rPr>
              <a:t>F. </a:t>
            </a:r>
            <a:r>
              <a:rPr lang="en-US" b="0" i="0" dirty="0" err="1">
                <a:solidFill>
                  <a:schemeClr val="tx1"/>
                </a:solidFill>
              </a:rPr>
              <a:t>Ebrahimi</a:t>
            </a:r>
            <a:r>
              <a:rPr lang="en-US" b="0" i="0" dirty="0">
                <a:solidFill>
                  <a:schemeClr val="tx1"/>
                </a:solidFill>
              </a:rPr>
              <a:t>, et al., PRL (2015)</a:t>
            </a:r>
          </a:p>
        </p:txBody>
      </p:sp>
      <p:sp>
        <p:nvSpPr>
          <p:cNvPr id="18442" name="TextBox 1"/>
          <p:cNvSpPr txBox="1">
            <a:spLocks noChangeArrowheads="1"/>
          </p:cNvSpPr>
          <p:nvPr/>
        </p:nvSpPr>
        <p:spPr bwMode="auto">
          <a:xfrm>
            <a:off x="25400" y="6248400"/>
            <a:ext cx="16433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 dirty="0">
                <a:solidFill>
                  <a:schemeClr val="tx1"/>
                </a:solidFill>
              </a:rPr>
              <a:t>NIMROD Simulations</a:t>
            </a:r>
          </a:p>
        </p:txBody>
      </p:sp>
      <p:pic>
        <p:nvPicPr>
          <p:cNvPr id="12" name="Picture 2" descr="http://www.books-not-bombs.com/content/images/schools/princet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552" y="6015480"/>
            <a:ext cx="780496" cy="22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95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219200"/>
            <a:ext cx="480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74295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10000"/>
              </a:lnSpc>
              <a:spcBef>
                <a:spcPts val="2400"/>
              </a:spcBef>
              <a:buFont typeface="Arial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TRANSP time-dependent simulations with 1 MW of 28 GHz O-mode ECH predict a rapid increase in first-pass absorption from 5% to 75% </a:t>
            </a:r>
            <a:br>
              <a:rPr lang="en-US" sz="2000" b="0" i="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as T</a:t>
            </a:r>
            <a:r>
              <a:rPr lang="en-US" sz="2000" b="0" i="0" baseline="-25000" dirty="0" smtClean="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(0) increases from 10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</a:rPr>
              <a:t>eV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en-US" sz="2000" b="0" i="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to 1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</a:rPr>
              <a:t>keV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 in ~10 ms</a:t>
            </a:r>
          </a:p>
          <a:p>
            <a:pPr>
              <a:lnSpc>
                <a:spcPct val="110000"/>
              </a:lnSpc>
              <a:spcBef>
                <a:spcPts val="2400"/>
              </a:spcBef>
              <a:buFont typeface="Arial" charset="0"/>
              <a:buChar char="•"/>
            </a:pPr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Issue: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ECH can be used for ~150 ms before the plasma n</a:t>
            </a:r>
            <a:r>
              <a:rPr lang="en-US" sz="2000" b="0" i="0" baseline="-25000" dirty="0" smtClean="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 &gt;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</a:rPr>
              <a:t>n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Arial" charset="0"/>
              </a:rPr>
              <a:t>cutoff</a:t>
            </a:r>
            <a:endParaRPr lang="en-US" sz="2000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rmAutofit/>
          </a:bodyPr>
          <a:lstStyle/>
          <a:p>
            <a:r>
              <a:rPr lang="en-US" sz="3000" dirty="0" smtClean="0"/>
              <a:t>TRANSP simulations predict that 28 GHz ECH very effective at heating NSTX-U start-</a:t>
            </a:r>
            <a:r>
              <a:rPr lang="en-US" sz="3000" dirty="0"/>
              <a:t>u</a:t>
            </a:r>
            <a:r>
              <a:rPr lang="en-US" sz="3000" dirty="0" smtClean="0"/>
              <a:t>p plasmas</a:t>
            </a:r>
            <a:endParaRPr lang="en-US" sz="3000" dirty="0"/>
          </a:p>
        </p:txBody>
      </p:sp>
      <p:pic>
        <p:nvPicPr>
          <p:cNvPr id="5" name="Picture 4" descr="RF_Conf_2015_Fig_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066802"/>
            <a:ext cx="3886200" cy="4759300"/>
          </a:xfrm>
          <a:prstGeom prst="rect">
            <a:avLst/>
          </a:prstGeom>
        </p:spPr>
      </p:pic>
      <p:sp>
        <p:nvSpPr>
          <p:cNvPr id="8" name="Right Arrow 14"/>
          <p:cNvSpPr>
            <a:spLocks noChangeArrowheads="1"/>
          </p:cNvSpPr>
          <p:nvPr/>
        </p:nvSpPr>
        <p:spPr bwMode="auto">
          <a:xfrm rot="205262">
            <a:off x="4612229" y="2190048"/>
            <a:ext cx="1399723" cy="304800"/>
          </a:xfrm>
          <a:prstGeom prst="rightArrow">
            <a:avLst>
              <a:gd name="adj1" fmla="val 50000"/>
              <a:gd name="adj2" fmla="val 50052"/>
            </a:avLst>
          </a:prstGeom>
          <a:solidFill>
            <a:srgbClr val="C0504D"/>
          </a:solidFill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Right Arrow 14"/>
          <p:cNvSpPr>
            <a:spLocks noChangeArrowheads="1"/>
          </p:cNvSpPr>
          <p:nvPr/>
        </p:nvSpPr>
        <p:spPr bwMode="auto">
          <a:xfrm>
            <a:off x="4610100" y="3962400"/>
            <a:ext cx="533400" cy="304800"/>
          </a:xfrm>
          <a:prstGeom prst="rightArrow">
            <a:avLst>
              <a:gd name="adj1" fmla="val 50000"/>
              <a:gd name="adj2" fmla="val 50052"/>
            </a:avLst>
          </a:prstGeom>
          <a:solidFill>
            <a:srgbClr val="C0504D"/>
          </a:solidFill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5181600"/>
            <a:ext cx="9144000" cy="13716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dirty="0" smtClean="0"/>
              <a:t>Experiments:</a:t>
            </a:r>
            <a:r>
              <a:rPr lang="en-US" sz="2000" dirty="0" smtClean="0"/>
              <a:t>	Get new density information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 smtClean="0"/>
              <a:t>        from CHI and low-I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RF target plasmas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 smtClean="0"/>
              <a:t>Modeling:  </a:t>
            </a:r>
            <a:r>
              <a:rPr lang="en-US" sz="2000" dirty="0" smtClean="0"/>
              <a:t>Assess EC heating against plasma parameter variations</a:t>
            </a:r>
          </a:p>
        </p:txBody>
      </p:sp>
    </p:spTree>
    <p:extLst>
      <p:ext uri="{BB962C8B-B14F-4D97-AF65-F5344CB8AC3E}">
        <p14:creationId xmlns:p14="http://schemas.microsoft.com/office/powerpoint/2010/main" val="29767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2000" u="sng" dirty="0" smtClean="0"/>
              <a:t>Solenoid-Free Start-up and Ramp-up Research Plans for FY2016-18:</a:t>
            </a:r>
            <a:r>
              <a:rPr lang="en-US" sz="1800" u="sng" dirty="0" smtClean="0"/>
              <a:t/>
            </a:r>
            <a:br>
              <a:rPr lang="en-US" sz="1800" u="sng" dirty="0" smtClean="0"/>
            </a:br>
            <a:r>
              <a:rPr lang="en-US" sz="2700" dirty="0" smtClean="0"/>
              <a:t>Prepare CHI for NSTX-U, assess CHI/NBI start-up/ramp-up</a:t>
            </a:r>
            <a:endParaRPr lang="en-US" sz="1200" u="sng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1416956"/>
            <a:ext cx="6781800" cy="490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kumimoji="0" lang="en-US" sz="270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FY16-17</a:t>
            </a:r>
            <a:r>
              <a:rPr kumimoji="0" lang="en-US" sz="27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Establish NSTX-U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CHI,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assess impact of new injector,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gap, higher B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</a:p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400" b="0" i="0" kern="0" dirty="0" smtClean="0">
              <a:solidFill>
                <a:schemeClr val="tx1"/>
              </a:solidFill>
            </a:endParaRPr>
          </a:p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700" i="0" u="sng" kern="0" dirty="0" smtClean="0">
                <a:solidFill>
                  <a:schemeClr val="tx1"/>
                </a:solidFill>
              </a:rPr>
              <a:t>FY16-17</a:t>
            </a:r>
            <a:r>
              <a:rPr lang="en-US" sz="2700" i="0" kern="0" dirty="0" smtClean="0">
                <a:solidFill>
                  <a:schemeClr val="tx1"/>
                </a:solidFill>
              </a:rPr>
              <a:t>: </a:t>
            </a:r>
            <a:r>
              <a:rPr lang="en-US" sz="2700" b="0" i="0" kern="0" dirty="0">
                <a:solidFill>
                  <a:schemeClr val="tx1"/>
                </a:solidFill>
              </a:rPr>
              <a:t>Initial tests of small NBI+BS overdrive ramp-up using new 2</a:t>
            </a:r>
            <a:r>
              <a:rPr lang="en-US" sz="2700" b="0" i="0" kern="0" baseline="30000" dirty="0">
                <a:solidFill>
                  <a:schemeClr val="tx1"/>
                </a:solidFill>
              </a:rPr>
              <a:t>nd</a:t>
            </a:r>
            <a:r>
              <a:rPr lang="en-US" sz="2700" b="0" i="0" kern="0" dirty="0">
                <a:solidFill>
                  <a:schemeClr val="tx1"/>
                </a:solidFill>
              </a:rPr>
              <a:t> NBI </a:t>
            </a:r>
            <a:r>
              <a:rPr lang="en-US" sz="2700" b="0" i="0" kern="0" dirty="0" smtClean="0">
                <a:solidFill>
                  <a:schemeClr val="tx1"/>
                </a:solidFill>
              </a:rPr>
              <a:t>and </a:t>
            </a:r>
            <a:r>
              <a:rPr lang="en-US" sz="2700" b="0" i="0" kern="0" dirty="0">
                <a:solidFill>
                  <a:schemeClr val="tx1"/>
                </a:solidFill>
              </a:rPr>
              <a:t>higher </a:t>
            </a:r>
            <a:r>
              <a:rPr lang="en-US" sz="2700" b="0" i="0" kern="0" dirty="0" smtClean="0">
                <a:solidFill>
                  <a:schemeClr val="tx1"/>
                </a:solidFill>
              </a:rPr>
              <a:t>B</a:t>
            </a:r>
            <a:r>
              <a:rPr lang="en-US" sz="2700" b="0" i="0" kern="0" baseline="-25000" dirty="0" smtClean="0">
                <a:solidFill>
                  <a:schemeClr val="tx1"/>
                </a:solidFill>
              </a:rPr>
              <a:t>T</a:t>
            </a:r>
          </a:p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400" b="0" i="0" kern="0" dirty="0" smtClean="0">
              <a:solidFill>
                <a:schemeClr val="tx1"/>
              </a:solidFill>
            </a:endParaRPr>
          </a:p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700" i="0" u="sng" kern="0" dirty="0" smtClean="0">
                <a:solidFill>
                  <a:schemeClr val="tx1"/>
                </a:solidFill>
              </a:rPr>
              <a:t>FY18</a:t>
            </a:r>
            <a:r>
              <a:rPr lang="en-US" sz="2700" i="0" kern="0" dirty="0" smtClean="0">
                <a:solidFill>
                  <a:schemeClr val="tx1"/>
                </a:solidFill>
              </a:rPr>
              <a:t>: </a:t>
            </a:r>
            <a:r>
              <a:rPr lang="en-US" sz="2700" b="0" i="0" kern="0" dirty="0" smtClean="0">
                <a:solidFill>
                  <a:schemeClr val="tx1"/>
                </a:solidFill>
              </a:rPr>
              <a:t>Assess </a:t>
            </a:r>
            <a:r>
              <a:rPr lang="en-US" sz="2700" b="0" i="0" kern="0" dirty="0">
                <a:solidFill>
                  <a:schemeClr val="tx1"/>
                </a:solidFill>
              </a:rPr>
              <a:t>transient CHI current start-up potential in </a:t>
            </a:r>
            <a:r>
              <a:rPr lang="en-US" sz="2700" b="0" i="0" kern="0" dirty="0" smtClean="0">
                <a:solidFill>
                  <a:schemeClr val="tx1"/>
                </a:solidFill>
              </a:rPr>
              <a:t>NSTX-U</a:t>
            </a:r>
          </a:p>
          <a:p>
            <a:pPr marL="800006" lvl="1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 smtClean="0">
                <a:solidFill>
                  <a:srgbClr val="336699"/>
                </a:solidFill>
              </a:rPr>
              <a:t>Characterize maximum start-up current vs. injector flux, CHI voltage, toroidal field, high-power ECH (if available – incremental)</a:t>
            </a:r>
          </a:p>
          <a:p>
            <a:pPr marL="800006" lvl="1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 smtClean="0">
                <a:solidFill>
                  <a:srgbClr val="336699"/>
                </a:solidFill>
              </a:rPr>
              <a:t>Study reconnection region </a:t>
            </a:r>
            <a:r>
              <a:rPr lang="en-US" sz="2000" b="0" i="0" kern="0" dirty="0">
                <a:solidFill>
                  <a:srgbClr val="336699"/>
                </a:solidFill>
              </a:rPr>
              <a:t>and </a:t>
            </a:r>
            <a:r>
              <a:rPr lang="en-US" sz="2000" b="0" i="0" kern="0" dirty="0" err="1">
                <a:solidFill>
                  <a:srgbClr val="336699"/>
                </a:solidFill>
              </a:rPr>
              <a:t>plasmoid</a:t>
            </a:r>
            <a:r>
              <a:rPr lang="en-US" sz="2000" b="0" i="0" kern="0" dirty="0">
                <a:solidFill>
                  <a:srgbClr val="336699"/>
                </a:solidFill>
              </a:rPr>
              <a:t> </a:t>
            </a:r>
            <a:r>
              <a:rPr lang="en-US" sz="2000" b="0" i="0" kern="0" dirty="0" smtClean="0">
                <a:solidFill>
                  <a:srgbClr val="336699"/>
                </a:solidFill>
              </a:rPr>
              <a:t>instabilities with improved cameras/imaging</a:t>
            </a:r>
            <a:endParaRPr lang="en-US" sz="2700" b="0" i="0" kern="0" dirty="0">
              <a:solidFill>
                <a:srgbClr val="336699"/>
              </a:solidFill>
            </a:endParaRPr>
          </a:p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700" b="0" i="0" kern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sz="27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 descr="STW-Fig-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27" y="1142999"/>
            <a:ext cx="2379473" cy="340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 bwMode="auto">
          <a:xfrm>
            <a:off x="6354876" y="1916875"/>
            <a:ext cx="445008" cy="228600"/>
          </a:xfrm>
          <a:prstGeom prst="rightArrow">
            <a:avLst>
              <a:gd name="adj1" fmla="val 73585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441960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R18-3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371600"/>
            <a:ext cx="8991600" cy="480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Collaborative research </a:t>
            </a:r>
            <a:r>
              <a:rPr lang="en-US" sz="2400" dirty="0"/>
              <a:t>contributions made in </a:t>
            </a:r>
            <a:r>
              <a:rPr lang="en-US" sz="2400" dirty="0" smtClean="0"/>
              <a:t>range of topics directly relevant to NSTX-U program</a:t>
            </a:r>
          </a:p>
          <a:p>
            <a:endParaRPr lang="en-US" sz="600" dirty="0" smtClean="0"/>
          </a:p>
          <a:p>
            <a:pPr lvl="1"/>
            <a:r>
              <a:rPr lang="en-US" sz="2000" b="1" dirty="0" smtClean="0"/>
              <a:t>DIII-D:  </a:t>
            </a:r>
            <a:r>
              <a:rPr lang="en-US" sz="2000" dirty="0" smtClean="0"/>
              <a:t>Pedestal transport, fast-ions instabilities, RWM / RFA</a:t>
            </a:r>
            <a:r>
              <a:rPr lang="en-US" sz="2000" dirty="0"/>
              <a:t>, </a:t>
            </a:r>
            <a:r>
              <a:rPr lang="en-US" sz="2000" dirty="0" smtClean="0"/>
              <a:t>QH-mode TEM particle transport, Li dropper, granule injector, snowflake/X </a:t>
            </a:r>
            <a:r>
              <a:rPr lang="en-US" sz="2000" dirty="0" err="1" smtClean="0"/>
              <a:t>divertors</a:t>
            </a:r>
            <a:endParaRPr lang="en-US" sz="2000" dirty="0" smtClean="0"/>
          </a:p>
          <a:p>
            <a:pPr lvl="1">
              <a:lnSpc>
                <a:spcPct val="150000"/>
              </a:lnSpc>
            </a:pPr>
            <a:r>
              <a:rPr lang="en-US" sz="2000" b="1" dirty="0" smtClean="0"/>
              <a:t>EAST:  </a:t>
            </a:r>
            <a:r>
              <a:rPr lang="en-US" sz="2000" dirty="0" smtClean="0"/>
              <a:t>Lithium coating / wall physics, flowing liquid Li limiter </a:t>
            </a:r>
          </a:p>
          <a:p>
            <a:pPr lvl="1">
              <a:lnSpc>
                <a:spcPct val="150000"/>
              </a:lnSpc>
            </a:pPr>
            <a:r>
              <a:rPr lang="en-US" sz="2000" b="1" dirty="0" smtClean="0"/>
              <a:t>KSTAR</a:t>
            </a:r>
            <a:r>
              <a:rPr lang="en-US" sz="2000" b="1" dirty="0"/>
              <a:t>:  </a:t>
            </a:r>
            <a:r>
              <a:rPr lang="en-US" sz="2000" dirty="0"/>
              <a:t>NTV rotation damping, error fields, RMP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C-Mod:  </a:t>
            </a:r>
            <a:r>
              <a:rPr lang="en-US" sz="2000" dirty="0"/>
              <a:t>ELM </a:t>
            </a:r>
            <a:r>
              <a:rPr lang="en-US" sz="2000" dirty="0" smtClean="0"/>
              <a:t>cycle / pedestal structure, </a:t>
            </a:r>
            <a:r>
              <a:rPr lang="en-US" sz="2000" dirty="0"/>
              <a:t>high-Z spectroscopy</a:t>
            </a:r>
          </a:p>
          <a:p>
            <a:pPr lvl="1">
              <a:lnSpc>
                <a:spcPct val="150000"/>
              </a:lnSpc>
            </a:pPr>
            <a:r>
              <a:rPr lang="en-US" sz="2000" b="1" dirty="0" smtClean="0"/>
              <a:t>MAST / York:  </a:t>
            </a:r>
            <a:r>
              <a:rPr lang="en-US" sz="2000" dirty="0" smtClean="0"/>
              <a:t>Momentum transport studies / SAMI diagnostic</a:t>
            </a:r>
          </a:p>
          <a:p>
            <a:pPr lvl="1">
              <a:lnSpc>
                <a:spcPct val="150000"/>
              </a:lnSpc>
            </a:pPr>
            <a:r>
              <a:rPr lang="en-US" sz="2000" b="1" dirty="0" smtClean="0"/>
              <a:t>QUEST:  </a:t>
            </a:r>
            <a:r>
              <a:rPr lang="en-US" sz="2000" dirty="0" smtClean="0"/>
              <a:t>CHI + ECH start-up research, EBW-CD start-up modelling (new)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ITPA</a:t>
            </a:r>
            <a:r>
              <a:rPr lang="en-US" sz="2000" dirty="0"/>
              <a:t> halo current </a:t>
            </a:r>
            <a:r>
              <a:rPr lang="en-US" sz="2000" dirty="0" smtClean="0"/>
              <a:t>data / studies</a:t>
            </a:r>
            <a:r>
              <a:rPr lang="en-US" sz="2000" dirty="0"/>
              <a:t> </a:t>
            </a:r>
            <a:r>
              <a:rPr lang="en-US" sz="2000" dirty="0" smtClean="0"/>
              <a:t>including  </a:t>
            </a:r>
            <a:r>
              <a:rPr lang="en-US" sz="2000" dirty="0"/>
              <a:t>DIII-D, AUG, </a:t>
            </a:r>
            <a:r>
              <a:rPr lang="en-US" sz="2000" dirty="0" smtClean="0"/>
              <a:t>C-Mod, NSTX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400" dirty="0"/>
          </a:p>
          <a:p>
            <a:pPr marL="0" indent="0">
              <a:lnSpc>
                <a:spcPct val="150000"/>
              </a:lnSpc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0" hangingPunct="0">
              <a:lnSpc>
                <a:spcPts val="2600"/>
              </a:lnSpc>
              <a:defRPr/>
            </a:pPr>
            <a:r>
              <a:rPr lang="en-US" sz="2400" b="1" dirty="0">
                <a:ea typeface="ＭＳ Ｐゴシック" charset="0"/>
                <a:cs typeface="ＭＳ Ｐゴシック" charset="0"/>
              </a:rPr>
              <a:t>NSTX-U Research Team Has Been Scientifically Productive</a:t>
            </a:r>
            <a:r>
              <a:rPr lang="en-US" sz="2400" b="1" dirty="0">
                <a:solidFill>
                  <a:srgbClr val="0000CC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400" b="1" dirty="0">
                <a:solidFill>
                  <a:srgbClr val="0000CC"/>
                </a:solidFill>
                <a:ea typeface="ＭＳ Ｐゴシック" charset="0"/>
                <a:cs typeface="ＭＳ Ｐゴシック" charset="0"/>
              </a:rPr>
            </a:br>
            <a:r>
              <a:rPr lang="en-US" sz="22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Very Active in Scientific Conferences, Publications, and </a:t>
            </a:r>
            <a:r>
              <a:rPr lang="en-US" sz="2200" dirty="0" smtClean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Collaborations</a:t>
            </a:r>
            <a:endParaRPr lang="en-US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1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Wave Physics Research Plans for FY2016-18:</a:t>
            </a:r>
            <a:br>
              <a:rPr lang="en-US" sz="1800" u="sng" dirty="0" smtClean="0"/>
            </a:br>
            <a:r>
              <a:rPr lang="fr-FR" sz="2200" dirty="0" err="1" smtClean="0"/>
              <a:t>Simulate</a:t>
            </a:r>
            <a:r>
              <a:rPr lang="fr-FR" sz="2200" dirty="0" smtClean="0"/>
              <a:t>, </a:t>
            </a:r>
            <a:r>
              <a:rPr lang="fr-FR" sz="2200" dirty="0" err="1" smtClean="0"/>
              <a:t>develop</a:t>
            </a:r>
            <a:r>
              <a:rPr lang="fr-FR" sz="2200" dirty="0" smtClean="0"/>
              <a:t> </a:t>
            </a:r>
            <a:r>
              <a:rPr lang="fr-FR" sz="2200" dirty="0" err="1" smtClean="0"/>
              <a:t>reliable</a:t>
            </a:r>
            <a:r>
              <a:rPr lang="fr-FR" sz="2200" dirty="0" smtClean="0"/>
              <a:t> FW-</a:t>
            </a:r>
            <a:r>
              <a:rPr lang="fr-FR" sz="2200" dirty="0" err="1" smtClean="0"/>
              <a:t>heated</a:t>
            </a:r>
            <a:r>
              <a:rPr lang="fr-FR" sz="2200" dirty="0" smtClean="0"/>
              <a:t> H-mode, </a:t>
            </a:r>
            <a:r>
              <a:rPr lang="fr-FR" sz="2200" dirty="0" err="1" smtClean="0"/>
              <a:t>assess</a:t>
            </a:r>
            <a:r>
              <a:rPr lang="fr-FR" sz="2200" dirty="0" smtClean="0"/>
              <a:t> </a:t>
            </a:r>
            <a:r>
              <a:rPr lang="fr-FR" sz="2200" dirty="0" err="1" smtClean="0"/>
              <a:t>impurity</a:t>
            </a:r>
            <a:r>
              <a:rPr lang="fr-FR" sz="2200" dirty="0" smtClean="0"/>
              <a:t> control</a:t>
            </a:r>
            <a:endParaRPr lang="en-US" sz="22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1143000"/>
            <a:ext cx="906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spcBef>
                <a:spcPct val="20000"/>
              </a:spcBef>
              <a:buFontTx/>
              <a:buChar char="•"/>
              <a:defRPr/>
            </a:pPr>
            <a:endParaRPr kumimoji="0" lang="en-US" sz="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8961" y="1143000"/>
            <a:ext cx="494403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u="sng" kern="0" dirty="0" smtClean="0"/>
              <a:t>FY16:</a:t>
            </a:r>
            <a:r>
              <a:rPr lang="en-US" i="0" kern="0" dirty="0" smtClean="0"/>
              <a:t> First data on HHFW heating efficiency at higher B</a:t>
            </a:r>
            <a:r>
              <a:rPr lang="en-US" i="0" kern="0" baseline="-25000" dirty="0" smtClean="0"/>
              <a:t>T</a:t>
            </a:r>
            <a:endParaRPr lang="en-US" i="0" u="sng" kern="0" baseline="-25000" dirty="0" smtClean="0"/>
          </a:p>
          <a:p>
            <a:endParaRPr lang="en-US" i="0" u="sng" kern="0" dirty="0" smtClean="0"/>
          </a:p>
          <a:p>
            <a:r>
              <a:rPr lang="en-US" i="0" u="sng" kern="0" dirty="0" smtClean="0"/>
              <a:t>FY17</a:t>
            </a:r>
            <a:r>
              <a:rPr lang="en-US" i="0" kern="0" dirty="0" smtClean="0"/>
              <a:t>:  Incremental:  </a:t>
            </a:r>
            <a:r>
              <a:rPr lang="en-US" b="0" i="0" kern="0" dirty="0" smtClean="0"/>
              <a:t>Assess fast-wave SOL losses and core  thermal and fast-ion interactions at increased B</a:t>
            </a:r>
            <a:r>
              <a:rPr lang="en-US" b="0" i="0" kern="0" baseline="-25000" dirty="0" smtClean="0"/>
              <a:t>T</a:t>
            </a:r>
            <a:r>
              <a:rPr lang="en-US" b="0" i="0" kern="0" dirty="0" smtClean="0"/>
              <a:t>, I</a:t>
            </a:r>
            <a:r>
              <a:rPr lang="en-US" b="0" i="0" kern="0" baseline="-25000" dirty="0" smtClean="0"/>
              <a:t>P</a:t>
            </a:r>
          </a:p>
          <a:p>
            <a:pPr marL="0" indent="0">
              <a:buNone/>
            </a:pPr>
            <a:endParaRPr lang="en-US" b="0" i="0" kern="0" dirty="0" smtClean="0"/>
          </a:p>
          <a:p>
            <a:r>
              <a:rPr lang="en-US" i="0" u="sng" kern="0" dirty="0" smtClean="0"/>
              <a:t>FY18</a:t>
            </a:r>
            <a:r>
              <a:rPr lang="en-US" kern="0" dirty="0"/>
              <a:t>: </a:t>
            </a:r>
            <a:r>
              <a:rPr lang="en-US" kern="0" dirty="0" smtClean="0"/>
              <a:t>Assess HHFW as </a:t>
            </a:r>
            <a:r>
              <a:rPr lang="en-US" kern="0" dirty="0"/>
              <a:t>means of core impurity expulsion as well as a potential source of edge </a:t>
            </a:r>
            <a:r>
              <a:rPr lang="en-US" kern="0" dirty="0" smtClean="0"/>
              <a:t>impurities </a:t>
            </a:r>
            <a:endParaRPr lang="en-US" b="0" i="0" kern="0" dirty="0"/>
          </a:p>
        </p:txBody>
      </p:sp>
      <p:sp>
        <p:nvSpPr>
          <p:cNvPr id="18" name="TextBox 17"/>
          <p:cNvSpPr txBox="1"/>
          <p:nvPr/>
        </p:nvSpPr>
        <p:spPr>
          <a:xfrm>
            <a:off x="3124200" y="3589145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IR17-1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5564167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R18-1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grpSp>
        <p:nvGrpSpPr>
          <p:cNvPr id="17" name="Group 44"/>
          <p:cNvGrpSpPr>
            <a:grpSpLocks noChangeAspect="1"/>
          </p:cNvGrpSpPr>
          <p:nvPr/>
        </p:nvGrpSpPr>
        <p:grpSpPr bwMode="auto">
          <a:xfrm>
            <a:off x="4940300" y="2209800"/>
            <a:ext cx="2092869" cy="3168080"/>
            <a:chOff x="127000" y="1235364"/>
            <a:chExt cx="3151909" cy="4597399"/>
          </a:xfrm>
        </p:grpSpPr>
        <p:pic>
          <p:nvPicPr>
            <p:cNvPr id="20" name="Picture 23" descr="ne05_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3" t="5017" r="15607" b="7181"/>
            <a:stretch>
              <a:fillRect/>
            </a:stretch>
          </p:blipFill>
          <p:spPr bwMode="auto">
            <a:xfrm>
              <a:off x="300173" y="1313873"/>
              <a:ext cx="2967182" cy="4327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58"/>
            <p:cNvSpPr>
              <a:spLocks noChangeArrowheads="1"/>
            </p:cNvSpPr>
            <p:nvPr/>
          </p:nvSpPr>
          <p:spPr bwMode="auto">
            <a:xfrm>
              <a:off x="127000" y="1235364"/>
              <a:ext cx="900545" cy="4052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2" name="Rectangle 59"/>
            <p:cNvSpPr>
              <a:spLocks noChangeArrowheads="1"/>
            </p:cNvSpPr>
            <p:nvPr/>
          </p:nvSpPr>
          <p:spPr bwMode="auto">
            <a:xfrm>
              <a:off x="1029853" y="5310909"/>
              <a:ext cx="2249056" cy="521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23" name="Group 45"/>
          <p:cNvGrpSpPr>
            <a:grpSpLocks noChangeAspect="1"/>
          </p:cNvGrpSpPr>
          <p:nvPr/>
        </p:nvGrpSpPr>
        <p:grpSpPr bwMode="auto">
          <a:xfrm>
            <a:off x="7378700" y="2286000"/>
            <a:ext cx="1559750" cy="3115570"/>
            <a:chOff x="5749633" y="1313873"/>
            <a:chExt cx="2349019" cy="4521199"/>
          </a:xfrm>
        </p:grpSpPr>
        <p:pic>
          <p:nvPicPr>
            <p:cNvPr id="24" name="Picture 29" descr="ne2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5" t="5017" r="36980" b="7181"/>
            <a:stretch>
              <a:fillRect/>
            </a:stretch>
          </p:blipFill>
          <p:spPr bwMode="auto">
            <a:xfrm>
              <a:off x="5749633" y="1313873"/>
              <a:ext cx="2349019" cy="4327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56"/>
            <p:cNvSpPr>
              <a:spLocks noChangeArrowheads="1"/>
            </p:cNvSpPr>
            <p:nvPr/>
          </p:nvSpPr>
          <p:spPr bwMode="auto">
            <a:xfrm>
              <a:off x="5835080" y="5313218"/>
              <a:ext cx="2249055" cy="521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</p:grpSp>
      <p:sp>
        <p:nvSpPr>
          <p:cNvPr id="26" name="TextBox 46"/>
          <p:cNvSpPr txBox="1">
            <a:spLocks noChangeAspect="1"/>
          </p:cNvSpPr>
          <p:nvPr/>
        </p:nvSpPr>
        <p:spPr bwMode="auto">
          <a:xfrm>
            <a:off x="6692900" y="5105400"/>
            <a:ext cx="1080933" cy="72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1800" b="0" i="0" dirty="0">
                <a:solidFill>
                  <a:schemeClr val="tx1"/>
                </a:solidFill>
              </a:rPr>
              <a:t>Cutoff layer</a:t>
            </a:r>
          </a:p>
        </p:txBody>
      </p:sp>
      <p:cxnSp>
        <p:nvCxnSpPr>
          <p:cNvPr id="27" name="Straight Arrow Connector 47"/>
          <p:cNvCxnSpPr>
            <a:cxnSpLocks/>
          </p:cNvCxnSpPr>
          <p:nvPr/>
        </p:nvCxnSpPr>
        <p:spPr bwMode="auto">
          <a:xfrm flipH="1" flipV="1">
            <a:off x="6540500" y="4648201"/>
            <a:ext cx="304800" cy="533399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Arrow Connector 48"/>
          <p:cNvCxnSpPr>
            <a:cxnSpLocks/>
          </p:cNvCxnSpPr>
          <p:nvPr/>
        </p:nvCxnSpPr>
        <p:spPr bwMode="auto">
          <a:xfrm flipV="1">
            <a:off x="7683500" y="4800601"/>
            <a:ext cx="228600" cy="380999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49"/>
          <p:cNvSpPr txBox="1">
            <a:spLocks noChangeAspect="1"/>
          </p:cNvSpPr>
          <p:nvPr/>
        </p:nvSpPr>
        <p:spPr bwMode="auto">
          <a:xfrm>
            <a:off x="5245100" y="1752600"/>
            <a:ext cx="20075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1400" b="0" i="0" dirty="0">
                <a:solidFill>
                  <a:schemeClr val="tx1"/>
                </a:solidFill>
              </a:rPr>
              <a:t>Lower SOL density (</a:t>
            </a:r>
            <a:r>
              <a:rPr lang="en-US" altLang="en-US" sz="1400" b="0" i="0" dirty="0" err="1">
                <a:solidFill>
                  <a:schemeClr val="tx1"/>
                </a:solidFill>
              </a:rPr>
              <a:t>n</a:t>
            </a:r>
            <a:r>
              <a:rPr lang="en-US" altLang="en-US" sz="1400" b="0" i="0" baseline="-25000" dirty="0" err="1">
                <a:solidFill>
                  <a:schemeClr val="tx1"/>
                </a:solidFill>
              </a:rPr>
              <a:t>ant</a:t>
            </a:r>
            <a:r>
              <a:rPr lang="en-US" altLang="en-US" sz="1400" b="0" i="0" dirty="0">
                <a:solidFill>
                  <a:schemeClr val="tx1"/>
                </a:solidFill>
              </a:rPr>
              <a:t> = 1x10</a:t>
            </a:r>
            <a:r>
              <a:rPr lang="en-US" altLang="en-US" sz="1400" b="0" i="0" baseline="30000" dirty="0">
                <a:solidFill>
                  <a:schemeClr val="tx1"/>
                </a:solidFill>
              </a:rPr>
              <a:t>12</a:t>
            </a:r>
            <a:r>
              <a:rPr lang="en-US" altLang="en-US" sz="1400" b="0" i="0" dirty="0">
                <a:solidFill>
                  <a:schemeClr val="tx1"/>
                </a:solidFill>
              </a:rPr>
              <a:t> cm</a:t>
            </a:r>
            <a:r>
              <a:rPr lang="en-US" altLang="en-US" sz="1400" b="0" i="0" baseline="30000" dirty="0">
                <a:solidFill>
                  <a:schemeClr val="tx1"/>
                </a:solidFill>
              </a:rPr>
              <a:t>-3</a:t>
            </a:r>
            <a:r>
              <a:rPr lang="en-US" altLang="en-US" sz="1400" b="0" i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" name="TextBox 53"/>
          <p:cNvSpPr txBox="1">
            <a:spLocks noChangeAspect="1"/>
          </p:cNvSpPr>
          <p:nvPr/>
        </p:nvSpPr>
        <p:spPr bwMode="auto">
          <a:xfrm>
            <a:off x="7159913" y="1676400"/>
            <a:ext cx="1907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1400" b="0" i="0" dirty="0">
                <a:solidFill>
                  <a:schemeClr val="tx1"/>
                </a:solidFill>
              </a:rPr>
              <a:t>Higher SOL density (</a:t>
            </a:r>
            <a:r>
              <a:rPr lang="en-US" altLang="en-US" sz="1400" b="0" i="0" dirty="0" err="1">
                <a:solidFill>
                  <a:schemeClr val="tx1"/>
                </a:solidFill>
              </a:rPr>
              <a:t>n</a:t>
            </a:r>
            <a:r>
              <a:rPr lang="en-US" altLang="en-US" sz="1400" b="0" i="0" baseline="-25000" dirty="0" err="1">
                <a:solidFill>
                  <a:schemeClr val="tx1"/>
                </a:solidFill>
              </a:rPr>
              <a:t>ant</a:t>
            </a:r>
            <a:r>
              <a:rPr lang="en-US" altLang="en-US" sz="1400" b="0" i="0" dirty="0">
                <a:solidFill>
                  <a:schemeClr val="tx1"/>
                </a:solidFill>
              </a:rPr>
              <a:t> = 2x10</a:t>
            </a:r>
            <a:r>
              <a:rPr lang="en-US" altLang="en-US" sz="1400" b="0" i="0" baseline="30000" dirty="0">
                <a:solidFill>
                  <a:schemeClr val="tx1"/>
                </a:solidFill>
              </a:rPr>
              <a:t>12</a:t>
            </a:r>
            <a:r>
              <a:rPr lang="en-US" altLang="en-US" sz="1400" b="0" i="0" dirty="0">
                <a:solidFill>
                  <a:schemeClr val="tx1"/>
                </a:solidFill>
              </a:rPr>
              <a:t> cm</a:t>
            </a:r>
            <a:r>
              <a:rPr lang="en-US" altLang="en-US" sz="1400" b="0" i="0" baseline="30000" dirty="0">
                <a:solidFill>
                  <a:schemeClr val="tx1"/>
                </a:solidFill>
              </a:rPr>
              <a:t>-3</a:t>
            </a:r>
            <a:r>
              <a:rPr lang="en-US" altLang="en-US" sz="1400" b="0" i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1" name="TextBox 54"/>
          <p:cNvSpPr txBox="1">
            <a:spLocks noChangeAspect="1"/>
          </p:cNvSpPr>
          <p:nvPr/>
        </p:nvSpPr>
        <p:spPr bwMode="auto">
          <a:xfrm>
            <a:off x="6235700" y="1143000"/>
            <a:ext cx="15125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1800" b="0" i="0" dirty="0" err="1">
                <a:solidFill>
                  <a:schemeClr val="tx1"/>
                </a:solidFill>
              </a:rPr>
              <a:t>k</a:t>
            </a:r>
            <a:r>
              <a:rPr lang="en-US" altLang="en-US" sz="1800" b="0" i="0" baseline="-25000" dirty="0" err="1">
                <a:solidFill>
                  <a:schemeClr val="tx1"/>
                </a:solidFill>
              </a:rPr>
              <a:t>φ</a:t>
            </a:r>
            <a:r>
              <a:rPr lang="en-US" altLang="en-US" sz="1800" b="0" i="0" dirty="0">
                <a:solidFill>
                  <a:schemeClr val="tx1"/>
                </a:solidFill>
              </a:rPr>
              <a:t> = 13 m</a:t>
            </a:r>
            <a:r>
              <a:rPr lang="en-US" altLang="en-US" sz="1800" b="0" i="0" baseline="30000" dirty="0">
                <a:solidFill>
                  <a:schemeClr val="tx1"/>
                </a:solidFill>
              </a:rPr>
              <a:t>-1</a:t>
            </a:r>
          </a:p>
          <a:p>
            <a:pPr algn="ctr" eaLnBrk="1" hangingPunct="1"/>
            <a:r>
              <a:rPr lang="en-US" altLang="en-US" sz="1400" b="0" i="0" dirty="0">
                <a:solidFill>
                  <a:schemeClr val="tx1"/>
                </a:solidFill>
              </a:rPr>
              <a:t>Heating phasing</a:t>
            </a:r>
          </a:p>
        </p:txBody>
      </p:sp>
      <p:sp>
        <p:nvSpPr>
          <p:cNvPr id="32" name="object 8"/>
          <p:cNvSpPr txBox="1"/>
          <p:nvPr/>
        </p:nvSpPr>
        <p:spPr>
          <a:xfrm>
            <a:off x="6132195" y="6192410"/>
            <a:ext cx="2084705" cy="208390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185"/>
              </a:spcBef>
            </a:pPr>
            <a:r>
              <a:rPr lang="en-US" sz="1200" i="1" spc="-5" dirty="0" smtClean="0">
                <a:latin typeface="Arial"/>
                <a:cs typeface="Arial"/>
              </a:rPr>
              <a:t>N. </a:t>
            </a:r>
            <a:r>
              <a:rPr lang="en-US" sz="1200" i="1" spc="-5" dirty="0" err="1" smtClean="0">
                <a:latin typeface="Arial"/>
                <a:cs typeface="Arial"/>
              </a:rPr>
              <a:t>Bertelli</a:t>
            </a:r>
            <a:r>
              <a:rPr lang="en-US" sz="1200" i="1" spc="-5" dirty="0" smtClean="0">
                <a:latin typeface="Arial"/>
                <a:cs typeface="Arial"/>
              </a:rPr>
              <a:t>, NF 2015, 2016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1198" y="5804644"/>
            <a:ext cx="219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AORSA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NSTX highlight overview, NSTX-U run progress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NSTX-U mission, priorities, FY16-18 overview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FY16-18 research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ST-FNSF / Pilot Plant study highlights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5086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tabLst>
                <a:tab pos="2743200" algn="l"/>
              </a:tabLst>
            </a:pPr>
            <a:r>
              <a:rPr lang="en-US" kern="0" dirty="0">
                <a:solidFill>
                  <a:srgbClr val="336699"/>
                </a:solidFill>
                <a:ea typeface="ＭＳ Ｐゴシック" pitchFamily="1" charset="-128"/>
              </a:rPr>
              <a:t>Administration </a:t>
            </a:r>
            <a:r>
              <a:rPr lang="en-US" kern="0" dirty="0" smtClean="0">
                <a:solidFill>
                  <a:srgbClr val="336699"/>
                </a:solidFill>
                <a:ea typeface="ＭＳ Ｐゴシック" pitchFamily="1" charset="-128"/>
              </a:rPr>
              <a:t>FY2017 </a:t>
            </a:r>
            <a:r>
              <a:rPr lang="en-US" kern="0" dirty="0">
                <a:solidFill>
                  <a:srgbClr val="336699"/>
                </a:solidFill>
                <a:ea typeface="ＭＳ Ｐゴシック" pitchFamily="1" charset="-128"/>
              </a:rPr>
              <a:t>request-level provides run-time </a:t>
            </a:r>
            <a:endParaRPr lang="en-US" kern="0" dirty="0" smtClean="0">
              <a:solidFill>
                <a:srgbClr val="336699"/>
              </a:solidFill>
              <a:ea typeface="ＭＳ Ｐゴシック" pitchFamily="1" charset="-128"/>
            </a:endParaRPr>
          </a:p>
          <a:p>
            <a:pPr>
              <a:lnSpc>
                <a:spcPct val="90000"/>
              </a:lnSpc>
              <a:tabLst>
                <a:tab pos="2743200" algn="l"/>
              </a:tabLst>
            </a:pPr>
            <a:r>
              <a:rPr lang="en-US" kern="0" dirty="0" smtClean="0">
                <a:solidFill>
                  <a:srgbClr val="336699"/>
                </a:solidFill>
                <a:ea typeface="ＭＳ Ｐゴシック" pitchFamily="1" charset="-128"/>
              </a:rPr>
              <a:t>and </a:t>
            </a:r>
            <a:r>
              <a:rPr lang="en-US" kern="0" dirty="0">
                <a:solidFill>
                  <a:srgbClr val="336699"/>
                </a:solidFill>
                <a:ea typeface="ＭＳ Ｐゴシック" pitchFamily="1" charset="-128"/>
              </a:rPr>
              <a:t>full field + current to exploit </a:t>
            </a:r>
            <a:r>
              <a:rPr lang="en-US" kern="0" dirty="0" smtClean="0">
                <a:solidFill>
                  <a:srgbClr val="336699"/>
                </a:solidFill>
                <a:ea typeface="ＭＳ Ｐゴシック" pitchFamily="1" charset="-128"/>
              </a:rPr>
              <a:t>new </a:t>
            </a:r>
            <a:r>
              <a:rPr lang="en-US" kern="0" dirty="0">
                <a:solidFill>
                  <a:srgbClr val="336699"/>
                </a:solidFill>
                <a:ea typeface="ＭＳ Ｐゴシック" pitchFamily="1" charset="-128"/>
              </a:rPr>
              <a:t>Upgrade capabilities</a:t>
            </a:r>
          </a:p>
        </p:txBody>
      </p:sp>
      <p:sp>
        <p:nvSpPr>
          <p:cNvPr id="96" name="Line 21"/>
          <p:cNvSpPr>
            <a:spLocks noChangeShapeType="1"/>
          </p:cNvSpPr>
          <p:nvPr/>
        </p:nvSpPr>
        <p:spPr bwMode="auto">
          <a:xfrm>
            <a:off x="0" y="5925312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84473" y="1062494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FY2017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1341698" y="1062494"/>
            <a:ext cx="2465731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FY2016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4647793" y="1384756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1341698" y="4968330"/>
            <a:ext cx="2465731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Develop physics + operational tools for high-performance: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k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EF/RWM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Text Box 27"/>
          <p:cNvSpPr txBox="1">
            <a:spLocks noChangeArrowheads="1"/>
          </p:cNvSpPr>
          <p:nvPr/>
        </p:nvSpPr>
        <p:spPr bwMode="auto">
          <a:xfrm>
            <a:off x="1341698" y="1820133"/>
            <a:ext cx="2466575" cy="53511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 anchor="ctr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H-mode confinement, pedestal, SOL characteristics at higher B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I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P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NBI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0" name="Text Box 23"/>
          <p:cNvSpPr txBox="1">
            <a:spLocks noChangeArrowheads="1"/>
          </p:cNvSpPr>
          <p:nvPr/>
        </p:nvSpPr>
        <p:spPr bwMode="auto">
          <a:xfrm>
            <a:off x="1352936" y="6087001"/>
            <a:ext cx="2457064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disruption mitigation, initial </a:t>
            </a:r>
          </a:p>
          <a:p>
            <a:pPr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tests of real-time warning, prediction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1" name="Text Box 27"/>
          <p:cNvSpPr txBox="1">
            <a:spLocks noChangeArrowheads="1"/>
          </p:cNvSpPr>
          <p:nvPr/>
        </p:nvSpPr>
        <p:spPr bwMode="auto">
          <a:xfrm>
            <a:off x="3884473" y="5453402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Develop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high-non-inductive fraction NBI H-modes for sustainment and ramp-up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47627" y="1415848"/>
            <a:ext cx="866773" cy="18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 anchor="ctr"/>
          <a:lstStyle/>
          <a:p>
            <a:pPr marL="342860" indent="-342860" algn="ctr" eaLnBrk="0" hangingPunct="0">
              <a:lnSpc>
                <a:spcPct val="80000"/>
              </a:lnSpc>
            </a:pPr>
            <a:r>
              <a:rPr lang="en-US" sz="1400" b="1" i="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Run </a:t>
            </a:r>
            <a:r>
              <a:rPr lang="en-US" sz="1400" b="1" i="0" dirty="0">
                <a:solidFill>
                  <a:srgbClr val="0000CC"/>
                </a:solidFill>
                <a:latin typeface="Arial Narrow" panose="020B0606020202030204" pitchFamily="34" charset="0"/>
              </a:rPr>
              <a:t>Weeks:</a:t>
            </a:r>
          </a:p>
        </p:txBody>
      </p:sp>
      <p:sp>
        <p:nvSpPr>
          <p:cNvPr id="125" name="Right Arrow 124"/>
          <p:cNvSpPr/>
          <p:nvPr/>
        </p:nvSpPr>
        <p:spPr bwMode="auto">
          <a:xfrm>
            <a:off x="117476" y="5983224"/>
            <a:ext cx="1177924" cy="493776"/>
          </a:xfrm>
          <a:prstGeom prst="rightArrow">
            <a:avLst>
              <a:gd name="adj1" fmla="val 100000"/>
              <a:gd name="adj2" fmla="val 1666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27432" rIns="0" bIns="0" anchor="ctr"/>
          <a:lstStyle/>
          <a:p>
            <a:pPr algn="ctr">
              <a:lnSpc>
                <a:spcPct val="7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FES 3 Facility Joint Research Target (JRT)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" y="1676400"/>
            <a:ext cx="1219200" cy="4176485"/>
            <a:chOff x="1676400" y="1676400"/>
            <a:chExt cx="1219200" cy="4176485"/>
          </a:xfrm>
        </p:grpSpPr>
        <p:sp>
          <p:nvSpPr>
            <p:cNvPr id="113" name="Right Arrow 112"/>
            <p:cNvSpPr/>
            <p:nvPr/>
          </p:nvSpPr>
          <p:spPr bwMode="auto">
            <a:xfrm>
              <a:off x="1717675" y="44958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19" name="Text Box 12"/>
            <p:cNvSpPr txBox="1">
              <a:spLocks noChangeArrowheads="1"/>
            </p:cNvSpPr>
            <p:nvPr/>
          </p:nvSpPr>
          <p:spPr bwMode="auto">
            <a:xfrm>
              <a:off x="1676400" y="4876800"/>
              <a:ext cx="117792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Integrated Scenarios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4" name="Right Arrow 63"/>
            <p:cNvSpPr/>
            <p:nvPr/>
          </p:nvSpPr>
          <p:spPr bwMode="auto">
            <a:xfrm>
              <a:off x="1717675" y="3124201"/>
              <a:ext cx="1177925" cy="12954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5" name="Right Arrow 64"/>
            <p:cNvSpPr/>
            <p:nvPr/>
          </p:nvSpPr>
          <p:spPr bwMode="auto">
            <a:xfrm>
              <a:off x="1717675" y="1676400"/>
              <a:ext cx="1177925" cy="13716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1676400" y="3468481"/>
              <a:ext cx="113347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Core Science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1676400" y="1840683"/>
              <a:ext cx="1142999" cy="103411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Boundary Science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0" i="0" dirty="0" smtClean="0">
                  <a:solidFill>
                    <a:schemeClr val="tx1"/>
                  </a:solidFill>
                  <a:latin typeface="Arial Narrow" pitchFamily="34" charset="0"/>
                </a:rPr>
                <a:t>+ Particle Control</a:t>
              </a:r>
              <a:endParaRPr lang="en-US" sz="1600" b="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371600" y="5979279"/>
            <a:ext cx="7277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C-Mod leads JRT</a:t>
            </a:r>
          </a:p>
        </p:txBody>
      </p:sp>
      <p:sp>
        <p:nvSpPr>
          <p:cNvPr id="54" name="Text Box 27"/>
          <p:cNvSpPr txBox="1">
            <a:spLocks noChangeArrowheads="1"/>
          </p:cNvSpPr>
          <p:nvPr/>
        </p:nvSpPr>
        <p:spPr bwMode="auto">
          <a:xfrm>
            <a:off x="1347594" y="3263137"/>
            <a:ext cx="2460679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effects of NBI injection on fast-ion f(v) and NBI-CD profile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Text Box 27"/>
          <p:cNvSpPr txBox="1">
            <a:spLocks noChangeArrowheads="1"/>
          </p:cNvSpPr>
          <p:nvPr/>
        </p:nvSpPr>
        <p:spPr bwMode="auto">
          <a:xfrm>
            <a:off x="3884475" y="1814899"/>
            <a:ext cx="2516325" cy="55535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scaling, mitigation of steady-state, transient heat-fluxes w/ 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advanced </a:t>
            </a:r>
            <a:r>
              <a:rPr lang="en-US" sz="1300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 at high power density 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901167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1" name="Text Box 27"/>
          <p:cNvSpPr txBox="1">
            <a:spLocks noChangeArrowheads="1"/>
          </p:cNvSpPr>
          <p:nvPr/>
        </p:nvSpPr>
        <p:spPr bwMode="auto">
          <a:xfrm>
            <a:off x="3884474" y="2537269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high-Z </a:t>
            </a:r>
            <a:r>
              <a:rPr lang="en-US" sz="1300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PFC performance and impact 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on operating scenarios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901167" y="2392559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62" name="Text Box 27"/>
          <p:cNvSpPr txBox="1">
            <a:spLocks noChangeArrowheads="1"/>
          </p:cNvSpPr>
          <p:nvPr/>
        </p:nvSpPr>
        <p:spPr bwMode="auto">
          <a:xfrm>
            <a:off x="6477000" y="1811302"/>
            <a:ext cx="2516325" cy="39849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impurity sources and edge and core impurity transport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77000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0" name="Text Box 27"/>
          <p:cNvSpPr txBox="1">
            <a:spLocks noChangeArrowheads="1"/>
          </p:cNvSpPr>
          <p:nvPr/>
        </p:nvSpPr>
        <p:spPr bwMode="auto">
          <a:xfrm>
            <a:off x="6477000" y="4710499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Control of current and rotation profiles to improve global stability limits and extend high performance operation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476997" y="4572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6477000" y="5455000"/>
            <a:ext cx="2516325" cy="3984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4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transient CHI current start-up potential in NSTX-U</a:t>
            </a:r>
            <a:endParaRPr lang="en-US" sz="14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76998" y="5316867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8" name="Text Box 8"/>
          <p:cNvSpPr txBox="1">
            <a:spLocks noChangeArrowheads="1"/>
          </p:cNvSpPr>
          <p:nvPr/>
        </p:nvSpPr>
        <p:spPr bwMode="auto">
          <a:xfrm>
            <a:off x="6477000" y="1062494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FY2018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 Box 11"/>
          <p:cNvSpPr txBox="1">
            <a:spLocks noChangeArrowheads="1"/>
          </p:cNvSpPr>
          <p:nvPr/>
        </p:nvSpPr>
        <p:spPr bwMode="auto">
          <a:xfrm>
            <a:off x="7240320" y="1384756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12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886200" y="5320099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R17-4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341698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352936" y="3124638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344684" y="4825673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57" name="Text Box 23"/>
          <p:cNvSpPr txBox="1">
            <a:spLocks noChangeArrowheads="1"/>
          </p:cNvSpPr>
          <p:nvPr/>
        </p:nvSpPr>
        <p:spPr bwMode="auto">
          <a:xfrm>
            <a:off x="3887063" y="6087001"/>
            <a:ext cx="2514600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3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Examine effect </a:t>
            </a:r>
            <a:r>
              <a:rPr lang="en-US" sz="1300" dirty="0">
                <a:solidFill>
                  <a:srgbClr val="FF0000"/>
                </a:solidFill>
                <a:latin typeface="Arial Narrow" panose="020B0606020202030204" pitchFamily="34" charset="0"/>
              </a:rPr>
              <a:t>of configuration on operating space for dissipative </a:t>
            </a:r>
            <a:r>
              <a:rPr lang="en-US" sz="13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divertors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86198" y="5981186"/>
            <a:ext cx="68448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DIII-D leads JRT</a:t>
            </a:r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2285784" y="1380450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18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3884473" y="3252987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>
                <a:solidFill>
                  <a:srgbClr val="FF0000"/>
                </a:solidFill>
                <a:latin typeface="Symbol" panose="05050102010706020507" pitchFamily="18" charset="2"/>
              </a:rPr>
              <a:t></a:t>
            </a:r>
            <a:r>
              <a:rPr lang="en-US" sz="1300" i="0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and local transport and turbulence at low </a:t>
            </a:r>
            <a:r>
              <a:rPr lang="en-US" sz="1300" i="0" dirty="0">
                <a:solidFill>
                  <a:srgbClr val="FF0000"/>
                </a:solidFill>
                <a:latin typeface="Symbol" panose="05050102010706020507" pitchFamily="18" charset="2"/>
              </a:rPr>
              <a:t>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* with full confinement and diagnostic capabilities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86200" y="3121173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0" name="Text Box 23"/>
          <p:cNvSpPr txBox="1">
            <a:spLocks noChangeArrowheads="1"/>
          </p:cNvSpPr>
          <p:nvPr/>
        </p:nvSpPr>
        <p:spPr bwMode="auto">
          <a:xfrm>
            <a:off x="6478725" y="6084104"/>
            <a:ext cx="2514600" cy="17953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TBD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77860" y="5978289"/>
            <a:ext cx="7806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NSTX-U leads JRT</a:t>
            </a:r>
          </a:p>
        </p:txBody>
      </p:sp>
      <p:cxnSp>
        <p:nvCxnSpPr>
          <p:cNvPr id="79" name="Straight Connector 78"/>
          <p:cNvCxnSpPr/>
          <p:nvPr/>
        </p:nvCxnSpPr>
        <p:spPr bwMode="auto">
          <a:xfrm flipH="1">
            <a:off x="8006973" y="3810000"/>
            <a:ext cx="1728" cy="70183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Left Arrow 83"/>
          <p:cNvSpPr/>
          <p:nvPr/>
        </p:nvSpPr>
        <p:spPr bwMode="auto">
          <a:xfrm>
            <a:off x="8019812" y="4038600"/>
            <a:ext cx="285988" cy="290512"/>
          </a:xfrm>
          <a:prstGeom prst="leftArrow">
            <a:avLst>
              <a:gd name="adj1" fmla="val 72186"/>
              <a:gd name="adj2" fmla="val 48622"/>
            </a:avLst>
          </a:prstGeom>
          <a:solidFill>
            <a:srgbClr val="003399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382000" y="3861780"/>
            <a:ext cx="685800" cy="6340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1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Begin ~1 year outage for </a:t>
            </a:r>
            <a:r>
              <a:rPr lang="en-US" sz="1100" b="1" dirty="0" err="1" smtClean="0">
                <a:solidFill>
                  <a:srgbClr val="003399"/>
                </a:solidFill>
                <a:latin typeface="Arial Narrow" panose="020B0606020202030204" pitchFamily="34" charset="0"/>
              </a:rPr>
              <a:t>divertor</a:t>
            </a:r>
            <a:r>
              <a:rPr lang="en-US" sz="1100" b="1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dirty="0" err="1" smtClean="0">
                <a:solidFill>
                  <a:srgbClr val="003399"/>
                </a:solidFill>
                <a:latin typeface="Arial Narrow" panose="020B0606020202030204" pitchFamily="34" charset="0"/>
              </a:rPr>
              <a:t>cryo</a:t>
            </a:r>
            <a:r>
              <a:rPr lang="en-US" sz="1100" b="1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-pump</a:t>
            </a:r>
          </a:p>
        </p:txBody>
      </p:sp>
    </p:spTree>
    <p:extLst>
      <p:ext uri="{BB962C8B-B14F-4D97-AF65-F5344CB8AC3E}">
        <p14:creationId xmlns:p14="http://schemas.microsoft.com/office/powerpoint/2010/main" val="11735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tabLst>
                <a:tab pos="2743200" algn="l"/>
              </a:tabLst>
            </a:pPr>
            <a:r>
              <a:rPr lang="en-US" kern="0" dirty="0">
                <a:solidFill>
                  <a:srgbClr val="336699"/>
                </a:solidFill>
                <a:ea typeface="ＭＳ Ｐゴシック" pitchFamily="1" charset="-128"/>
              </a:rPr>
              <a:t> </a:t>
            </a:r>
            <a:r>
              <a:rPr lang="en-US" kern="0" dirty="0" smtClean="0">
                <a:solidFill>
                  <a:srgbClr val="336699"/>
                </a:solidFill>
                <a:ea typeface="ＭＳ Ｐゴシック" pitchFamily="1" charset="-128"/>
              </a:rPr>
              <a:t>                    accelerates transport, </a:t>
            </a:r>
            <a:r>
              <a:rPr lang="en-US" kern="0" dirty="0" err="1" smtClean="0">
                <a:solidFill>
                  <a:srgbClr val="336699"/>
                </a:solidFill>
                <a:ea typeface="ＭＳ Ｐゴシック" pitchFamily="1" charset="-128"/>
              </a:rPr>
              <a:t>divertor</a:t>
            </a:r>
            <a:r>
              <a:rPr lang="en-US" kern="0" dirty="0" smtClean="0">
                <a:solidFill>
                  <a:srgbClr val="336699"/>
                </a:solidFill>
                <a:ea typeface="ＭＳ Ｐゴシック" pitchFamily="1" charset="-128"/>
              </a:rPr>
              <a:t>, and RF </a:t>
            </a:r>
            <a:r>
              <a:rPr lang="en-US" kern="0" dirty="0">
                <a:solidFill>
                  <a:srgbClr val="336699"/>
                </a:solidFill>
                <a:ea typeface="ＭＳ Ｐゴシック" pitchFamily="1" charset="-128"/>
              </a:rPr>
              <a:t>research, strongly utilizes facility, supports </a:t>
            </a:r>
            <a:r>
              <a:rPr lang="en-US" kern="0" dirty="0" smtClean="0">
                <a:solidFill>
                  <a:srgbClr val="336699"/>
                </a:solidFill>
                <a:ea typeface="ＭＳ Ｐゴシック" pitchFamily="1" charset="-128"/>
              </a:rPr>
              <a:t>high-priority enhancements</a:t>
            </a:r>
            <a:endParaRPr lang="en-US" b="0" kern="0" dirty="0">
              <a:solidFill>
                <a:srgbClr val="336699"/>
              </a:solidFill>
              <a:ea typeface="ＭＳ Ｐゴシック" pitchFamily="1" charset="-128"/>
            </a:endParaRPr>
          </a:p>
        </p:txBody>
      </p:sp>
      <p:sp>
        <p:nvSpPr>
          <p:cNvPr id="96" name="Line 21"/>
          <p:cNvSpPr>
            <a:spLocks noChangeShapeType="1"/>
          </p:cNvSpPr>
          <p:nvPr/>
        </p:nvSpPr>
        <p:spPr bwMode="auto">
          <a:xfrm>
            <a:off x="0" y="5925312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84473" y="1062494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FY2017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1341698" y="1062494"/>
            <a:ext cx="2465731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FY2016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5105183" y="1384756"/>
            <a:ext cx="4574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18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4647793" y="1384756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1341698" y="4968330"/>
            <a:ext cx="2465731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Develop physics + operational tools for high-performance: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k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EF/RWM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Text Box 27"/>
          <p:cNvSpPr txBox="1">
            <a:spLocks noChangeArrowheads="1"/>
          </p:cNvSpPr>
          <p:nvPr/>
        </p:nvSpPr>
        <p:spPr bwMode="auto">
          <a:xfrm>
            <a:off x="1341698" y="1820133"/>
            <a:ext cx="2466575" cy="53511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 anchor="ctr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H-mode confinement, pedestal, SOL characteristics at higher B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I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P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NBI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0" name="Text Box 23"/>
          <p:cNvSpPr txBox="1">
            <a:spLocks noChangeArrowheads="1"/>
          </p:cNvSpPr>
          <p:nvPr/>
        </p:nvSpPr>
        <p:spPr bwMode="auto">
          <a:xfrm>
            <a:off x="1352936" y="6087001"/>
            <a:ext cx="2457064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disruption mitigation, initial </a:t>
            </a:r>
          </a:p>
          <a:p>
            <a:pPr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tests of real-time warning, prediction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1" name="Text Box 27"/>
          <p:cNvSpPr txBox="1">
            <a:spLocks noChangeArrowheads="1"/>
          </p:cNvSpPr>
          <p:nvPr/>
        </p:nvSpPr>
        <p:spPr bwMode="auto">
          <a:xfrm>
            <a:off x="3884473" y="5453402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Develop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high-non-inductive fraction NBI H-modes for sustainment and ramp-up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3" name="Text Box 27"/>
          <p:cNvSpPr txBox="1">
            <a:spLocks noChangeArrowheads="1"/>
          </p:cNvSpPr>
          <p:nvPr/>
        </p:nvSpPr>
        <p:spPr bwMode="auto">
          <a:xfrm>
            <a:off x="3884473" y="4710499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Assess fast-wave SOL losses, core  thermal and fast ion interactions at increased field and current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47627" y="1415848"/>
            <a:ext cx="866773" cy="18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 anchor="ctr"/>
          <a:lstStyle/>
          <a:p>
            <a:pPr marL="342860" indent="-342860" algn="ctr" eaLnBrk="0" hangingPunct="0">
              <a:lnSpc>
                <a:spcPct val="80000"/>
              </a:lnSpc>
            </a:pPr>
            <a:r>
              <a:rPr lang="en-US" sz="1400" b="1" i="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Run </a:t>
            </a:r>
            <a:r>
              <a:rPr lang="en-US" sz="1400" b="1" i="0" dirty="0">
                <a:solidFill>
                  <a:srgbClr val="0000CC"/>
                </a:solidFill>
                <a:latin typeface="Arial Narrow" panose="020B0606020202030204" pitchFamily="34" charset="0"/>
              </a:rPr>
              <a:t>Weeks:</a:t>
            </a:r>
          </a:p>
        </p:txBody>
      </p:sp>
      <p:sp>
        <p:nvSpPr>
          <p:cNvPr id="125" name="Right Arrow 124"/>
          <p:cNvSpPr/>
          <p:nvPr/>
        </p:nvSpPr>
        <p:spPr bwMode="auto">
          <a:xfrm>
            <a:off x="117476" y="5983224"/>
            <a:ext cx="1177924" cy="493776"/>
          </a:xfrm>
          <a:prstGeom prst="rightArrow">
            <a:avLst>
              <a:gd name="adj1" fmla="val 100000"/>
              <a:gd name="adj2" fmla="val 1666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27432" rIns="0" bIns="0" anchor="ctr"/>
          <a:lstStyle/>
          <a:p>
            <a:pPr algn="ctr">
              <a:lnSpc>
                <a:spcPct val="7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FES 3 Facility Joint Research Target (JRT)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" y="1676400"/>
            <a:ext cx="1219200" cy="4176485"/>
            <a:chOff x="1676400" y="1676400"/>
            <a:chExt cx="1219200" cy="4176485"/>
          </a:xfrm>
        </p:grpSpPr>
        <p:sp>
          <p:nvSpPr>
            <p:cNvPr id="113" name="Right Arrow 112"/>
            <p:cNvSpPr/>
            <p:nvPr/>
          </p:nvSpPr>
          <p:spPr bwMode="auto">
            <a:xfrm>
              <a:off x="1717675" y="44958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19" name="Text Box 12"/>
            <p:cNvSpPr txBox="1">
              <a:spLocks noChangeArrowheads="1"/>
            </p:cNvSpPr>
            <p:nvPr/>
          </p:nvSpPr>
          <p:spPr bwMode="auto">
            <a:xfrm>
              <a:off x="1676400" y="4876800"/>
              <a:ext cx="117792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Integrated Scenarios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4" name="Right Arrow 63"/>
            <p:cNvSpPr/>
            <p:nvPr/>
          </p:nvSpPr>
          <p:spPr bwMode="auto">
            <a:xfrm>
              <a:off x="1717675" y="3124201"/>
              <a:ext cx="1177925" cy="12954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5" name="Right Arrow 64"/>
            <p:cNvSpPr/>
            <p:nvPr/>
          </p:nvSpPr>
          <p:spPr bwMode="auto">
            <a:xfrm>
              <a:off x="1717675" y="1676400"/>
              <a:ext cx="1177925" cy="13716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1676400" y="3468481"/>
              <a:ext cx="113347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Core Science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1676400" y="1840683"/>
              <a:ext cx="1142999" cy="103411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Boundary Science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0" i="0" dirty="0" smtClean="0">
                  <a:solidFill>
                    <a:schemeClr val="tx1"/>
                  </a:solidFill>
                  <a:latin typeface="Arial Narrow" pitchFamily="34" charset="0"/>
                </a:rPr>
                <a:t>+ Particle Control</a:t>
              </a:r>
              <a:endParaRPr lang="en-US" sz="1600" b="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371600" y="5979279"/>
            <a:ext cx="7277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C-Mod leads JRT</a:t>
            </a:r>
          </a:p>
        </p:txBody>
      </p:sp>
      <p:sp>
        <p:nvSpPr>
          <p:cNvPr id="54" name="Text Box 27"/>
          <p:cNvSpPr txBox="1">
            <a:spLocks noChangeArrowheads="1"/>
          </p:cNvSpPr>
          <p:nvPr/>
        </p:nvSpPr>
        <p:spPr bwMode="auto">
          <a:xfrm>
            <a:off x="1347594" y="3263137"/>
            <a:ext cx="2460679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effects of NBI injection on fast-ion f(v) and NBI-CD profile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Text Box 27"/>
          <p:cNvSpPr txBox="1">
            <a:spLocks noChangeArrowheads="1"/>
          </p:cNvSpPr>
          <p:nvPr/>
        </p:nvSpPr>
        <p:spPr bwMode="auto">
          <a:xfrm>
            <a:off x="3884475" y="1814899"/>
            <a:ext cx="2516325" cy="55535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scaling, mitigation of steady-state, transient heat-fluxes w/ 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advanced </a:t>
            </a:r>
            <a:r>
              <a:rPr lang="en-US" sz="1300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 at high power density 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901167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1" name="Text Box 27"/>
          <p:cNvSpPr txBox="1">
            <a:spLocks noChangeArrowheads="1"/>
          </p:cNvSpPr>
          <p:nvPr/>
        </p:nvSpPr>
        <p:spPr bwMode="auto">
          <a:xfrm>
            <a:off x="3884474" y="2537269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high-Z </a:t>
            </a:r>
            <a:r>
              <a:rPr lang="en-US" sz="1300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PFC performance and impact 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on operating scenarios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901167" y="2392559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62" name="Text Box 27"/>
          <p:cNvSpPr txBox="1">
            <a:spLocks noChangeArrowheads="1"/>
          </p:cNvSpPr>
          <p:nvPr/>
        </p:nvSpPr>
        <p:spPr bwMode="auto">
          <a:xfrm>
            <a:off x="6477000" y="1811302"/>
            <a:ext cx="2516325" cy="39849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impurity sources and edge and core impurity transport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77000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3" name="Text Box 27"/>
          <p:cNvSpPr txBox="1">
            <a:spLocks noChangeArrowheads="1"/>
          </p:cNvSpPr>
          <p:nvPr/>
        </p:nvSpPr>
        <p:spPr bwMode="auto">
          <a:xfrm>
            <a:off x="6477000" y="3259101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Assess role of fast-ion driven instabilities versus micro-turbulence in plasma thermal energy transport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477000" y="31242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IR18-2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0" name="Text Box 27"/>
          <p:cNvSpPr txBox="1">
            <a:spLocks noChangeArrowheads="1"/>
          </p:cNvSpPr>
          <p:nvPr/>
        </p:nvSpPr>
        <p:spPr bwMode="auto">
          <a:xfrm>
            <a:off x="6477000" y="4710499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Control of current and rotation profiles to improve global stability limits and extend high performance operation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476997" y="4572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6477000" y="5455000"/>
            <a:ext cx="2516325" cy="3984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4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transient CHI current start-up potential in NSTX-U</a:t>
            </a:r>
            <a:endParaRPr lang="en-US" sz="14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76998" y="5316867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4" name="Text Box 27"/>
          <p:cNvSpPr txBox="1">
            <a:spLocks noChangeArrowheads="1"/>
          </p:cNvSpPr>
          <p:nvPr/>
        </p:nvSpPr>
        <p:spPr bwMode="auto">
          <a:xfrm>
            <a:off x="6477000" y="2419054"/>
            <a:ext cx="2516325" cy="52133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Investigation of power and momentum balance for high density and impurity fraction </a:t>
            </a:r>
            <a:r>
              <a:rPr lang="en-US" sz="1300" i="0" dirty="0" err="1">
                <a:solidFill>
                  <a:srgbClr val="00808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 operation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476999" y="2286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IR18-1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8" name="Text Box 8"/>
          <p:cNvSpPr txBox="1">
            <a:spLocks noChangeArrowheads="1"/>
          </p:cNvSpPr>
          <p:nvPr/>
        </p:nvSpPr>
        <p:spPr bwMode="auto">
          <a:xfrm>
            <a:off x="6477000" y="1062494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FY2018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 Box 11"/>
          <p:cNvSpPr txBox="1">
            <a:spLocks noChangeArrowheads="1"/>
          </p:cNvSpPr>
          <p:nvPr/>
        </p:nvSpPr>
        <p:spPr bwMode="auto">
          <a:xfrm>
            <a:off x="7697710" y="1384756"/>
            <a:ext cx="4574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4" name="Text Box 11"/>
          <p:cNvSpPr txBox="1">
            <a:spLocks noChangeArrowheads="1"/>
          </p:cNvSpPr>
          <p:nvPr/>
        </p:nvSpPr>
        <p:spPr bwMode="auto">
          <a:xfrm>
            <a:off x="7240320" y="1384756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12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92173" y="4572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886200" y="5320099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R17-4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341698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352936" y="3124638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344684" y="4825673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990600" y="1415848"/>
            <a:ext cx="854006" cy="170816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9144">
            <a:spAutoFit/>
          </a:bodyPr>
          <a:lstStyle/>
          <a:p>
            <a:pPr algn="ctr"/>
            <a:r>
              <a:rPr lang="en-US" sz="1050" i="0" dirty="0" smtClean="0">
                <a:solidFill>
                  <a:srgbClr val="FFFFFF"/>
                </a:solidFill>
                <a:latin typeface="+mn-lt"/>
              </a:rPr>
              <a:t>Incremental</a:t>
            </a:r>
            <a:endParaRPr lang="en-US" sz="1050" i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7" name="Text Box 23"/>
          <p:cNvSpPr txBox="1">
            <a:spLocks noChangeArrowheads="1"/>
          </p:cNvSpPr>
          <p:nvPr/>
        </p:nvSpPr>
        <p:spPr bwMode="auto">
          <a:xfrm>
            <a:off x="3887063" y="6087001"/>
            <a:ext cx="2514600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3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Examine effect </a:t>
            </a:r>
            <a:r>
              <a:rPr lang="en-US" sz="1300" dirty="0">
                <a:solidFill>
                  <a:srgbClr val="FF0000"/>
                </a:solidFill>
                <a:latin typeface="Arial Narrow" panose="020B0606020202030204" pitchFamily="34" charset="0"/>
              </a:rPr>
              <a:t>of configuration on operating space for dissipative </a:t>
            </a:r>
            <a:r>
              <a:rPr lang="en-US" sz="13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divertors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86198" y="5981186"/>
            <a:ext cx="68448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DIII-D leads JRT</a:t>
            </a:r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2285784" y="1380450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18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3884473" y="3252987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>
                <a:solidFill>
                  <a:srgbClr val="FF0000"/>
                </a:solidFill>
                <a:latin typeface="Symbol" panose="05050102010706020507" pitchFamily="18" charset="2"/>
              </a:rPr>
              <a:t></a:t>
            </a:r>
            <a:r>
              <a:rPr lang="en-US" sz="1300" i="0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and local transport and turbulence at low </a:t>
            </a:r>
            <a:r>
              <a:rPr lang="en-US" sz="1300" i="0" dirty="0">
                <a:solidFill>
                  <a:srgbClr val="FF0000"/>
                </a:solidFill>
                <a:latin typeface="Symbol" panose="05050102010706020507" pitchFamily="18" charset="2"/>
              </a:rPr>
              <a:t>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* with full confinement and diagnostic capabilities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86200" y="3121173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0" name="Text Box 23"/>
          <p:cNvSpPr txBox="1">
            <a:spLocks noChangeArrowheads="1"/>
          </p:cNvSpPr>
          <p:nvPr/>
        </p:nvSpPr>
        <p:spPr bwMode="auto">
          <a:xfrm>
            <a:off x="6478725" y="6084104"/>
            <a:ext cx="2514600" cy="17953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TBD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77860" y="5978289"/>
            <a:ext cx="7806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NSTX-U leads JRT</a:t>
            </a:r>
          </a:p>
        </p:txBody>
      </p:sp>
      <p:cxnSp>
        <p:nvCxnSpPr>
          <p:cNvPr id="79" name="Straight Connector 78"/>
          <p:cNvCxnSpPr/>
          <p:nvPr/>
        </p:nvCxnSpPr>
        <p:spPr bwMode="auto">
          <a:xfrm flipH="1">
            <a:off x="8006973" y="3810000"/>
            <a:ext cx="1728" cy="70183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Left Arrow 83"/>
          <p:cNvSpPr/>
          <p:nvPr/>
        </p:nvSpPr>
        <p:spPr bwMode="auto">
          <a:xfrm>
            <a:off x="8019812" y="4038600"/>
            <a:ext cx="285988" cy="290512"/>
          </a:xfrm>
          <a:prstGeom prst="leftArrow">
            <a:avLst>
              <a:gd name="adj1" fmla="val 72186"/>
              <a:gd name="adj2" fmla="val 48622"/>
            </a:avLst>
          </a:prstGeom>
          <a:solidFill>
            <a:srgbClr val="003399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382000" y="3861780"/>
            <a:ext cx="685800" cy="63402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b="1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Begin ~1 year outage for </a:t>
            </a:r>
            <a:r>
              <a:rPr lang="en-US" sz="1100" b="1" dirty="0" err="1" smtClean="0">
                <a:solidFill>
                  <a:srgbClr val="003399"/>
                </a:solidFill>
                <a:latin typeface="Arial Narrow" panose="020B0606020202030204" pitchFamily="34" charset="0"/>
              </a:rPr>
              <a:t>divertor</a:t>
            </a:r>
            <a:r>
              <a:rPr lang="en-US" sz="1100" b="1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 </a:t>
            </a:r>
            <a:r>
              <a:rPr lang="en-US" sz="1100" b="1" dirty="0" err="1" smtClean="0">
                <a:solidFill>
                  <a:srgbClr val="003399"/>
                </a:solidFill>
                <a:latin typeface="Arial Narrow" panose="020B0606020202030204" pitchFamily="34" charset="0"/>
              </a:rPr>
              <a:t>cryo</a:t>
            </a:r>
            <a:r>
              <a:rPr lang="en-US" sz="1100" b="1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-pump</a:t>
            </a:r>
          </a:p>
        </p:txBody>
      </p:sp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148183" y="130960"/>
            <a:ext cx="1680617" cy="326240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18285">
            <a:spAutoFit/>
          </a:bodyPr>
          <a:lstStyle/>
          <a:p>
            <a:pPr algn="ctr"/>
            <a:r>
              <a:rPr lang="en-US" sz="2000" i="0" dirty="0" smtClean="0">
                <a:solidFill>
                  <a:srgbClr val="FFFFFF"/>
                </a:solidFill>
                <a:latin typeface="+mn-lt"/>
              </a:rPr>
              <a:t>Incremental</a:t>
            </a:r>
            <a:endParaRPr lang="en-US" sz="2000" i="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37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NSTX highlight overview, NSTX-U run progress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NSTX-U mission, priorities, FY16-18 overview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FY16-18 research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ST-FNSF / Pilot Plant study highlights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6044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Supporting ITER through ITPA participation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58514" cy="381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Active in 31 JEX/JACs</a:t>
            </a:r>
            <a:r>
              <a:rPr lang="en-US" sz="2000" dirty="0"/>
              <a:t> </a:t>
            </a:r>
            <a:r>
              <a:rPr lang="en-US" sz="2000" dirty="0" smtClean="0"/>
              <a:t>with reps in </a:t>
            </a:r>
            <a:r>
              <a:rPr lang="en-US" sz="2000" dirty="0"/>
              <a:t>every Task Group, leadership in </a:t>
            </a:r>
            <a:r>
              <a:rPr lang="en-US" sz="2000" dirty="0" smtClean="0"/>
              <a:t>several</a:t>
            </a:r>
            <a:endParaRPr lang="en-US" sz="2000" dirty="0"/>
          </a:p>
          <a:p>
            <a:endParaRPr lang="en-US" sz="2200" dirty="0" smtClean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2275"/>
            <a:ext cx="8839200" cy="248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" y="4591174"/>
            <a:ext cx="8387436" cy="188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76200" y="4191000"/>
            <a:ext cx="89154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tabLst>
                <a:tab pos="173038" algn="l"/>
              </a:tabLst>
            </a:pPr>
            <a:r>
              <a:rPr lang="en-US" sz="1800" dirty="0" smtClean="0"/>
              <a:t>New: NSTX-U can / will contribute to IOS controlled ramp-down studies for ITER</a:t>
            </a:r>
          </a:p>
        </p:txBody>
      </p:sp>
      <p:sp>
        <p:nvSpPr>
          <p:cNvPr id="15" name="Down Arrow 14"/>
          <p:cNvSpPr/>
          <p:nvPr/>
        </p:nvSpPr>
        <p:spPr>
          <a:xfrm rot="1256541">
            <a:off x="6949860" y="4524070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5771"/>
            <a:ext cx="9144000" cy="888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07200"/>
              </a:lnSpc>
            </a:pPr>
            <a:r>
              <a:rPr lang="en-US" sz="2800" dirty="0" smtClean="0"/>
              <a:t>Recent d</a:t>
            </a:r>
            <a:r>
              <a:rPr sz="2800" dirty="0" smtClean="0"/>
              <a:t>esign </a:t>
            </a:r>
            <a:r>
              <a:rPr sz="2800" dirty="0"/>
              <a:t>studies show </a:t>
            </a:r>
            <a:r>
              <a:rPr sz="2800" spc="-5" dirty="0"/>
              <a:t>ST </a:t>
            </a:r>
            <a:r>
              <a:rPr sz="2800" dirty="0"/>
              <a:t>potentially attractive </a:t>
            </a:r>
            <a:r>
              <a:rPr sz="2800" dirty="0" smtClean="0"/>
              <a:t>as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sz="2800" dirty="0" smtClean="0"/>
              <a:t>Fusion </a:t>
            </a:r>
            <a:r>
              <a:rPr sz="2800" dirty="0"/>
              <a:t>Nuclear Science Facility </a:t>
            </a:r>
            <a:r>
              <a:rPr sz="2800" spc="-5" dirty="0"/>
              <a:t>(FNSF</a:t>
            </a:r>
            <a:r>
              <a:rPr sz="2800" spc="-5" dirty="0" smtClean="0"/>
              <a:t>)</a:t>
            </a:r>
            <a:r>
              <a:rPr lang="en-US" sz="2800" spc="-5" dirty="0" smtClean="0"/>
              <a:t> and</a:t>
            </a:r>
            <a:r>
              <a:rPr sz="2800" dirty="0" smtClean="0"/>
              <a:t> </a:t>
            </a:r>
            <a:r>
              <a:rPr sz="2800" spc="-5" dirty="0"/>
              <a:t>Pilot</a:t>
            </a:r>
            <a:r>
              <a:rPr sz="2800" spc="-60" dirty="0"/>
              <a:t> </a:t>
            </a:r>
            <a:r>
              <a:rPr sz="2800" dirty="0"/>
              <a:t>Plant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5562600" y="2983597"/>
            <a:ext cx="2663884" cy="2883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8876" y="2032000"/>
            <a:ext cx="3579724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sz="2000" b="1" spc="-5" dirty="0">
                <a:latin typeface="Arial"/>
                <a:cs typeface="Arial"/>
              </a:rPr>
              <a:t>FNSF with </a:t>
            </a:r>
            <a:r>
              <a:rPr sz="2000" b="1" spc="-10" dirty="0">
                <a:latin typeface="Arial"/>
                <a:cs typeface="Arial"/>
              </a:rPr>
              <a:t>copper </a:t>
            </a:r>
            <a:r>
              <a:rPr sz="2000" b="1" spc="-5" dirty="0">
                <a:latin typeface="Arial"/>
                <a:cs typeface="Arial"/>
              </a:rPr>
              <a:t>TF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A=1.7, </a:t>
            </a:r>
            <a:r>
              <a:rPr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 1.7m, </a:t>
            </a:r>
            <a:r>
              <a:rPr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pc="254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pc="-5" dirty="0" smtClean="0">
                <a:solidFill>
                  <a:srgbClr val="336699"/>
                </a:solidFill>
                <a:latin typeface="Arial"/>
                <a:cs typeface="Arial"/>
              </a:rPr>
              <a:t>2.7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, B</a:t>
            </a:r>
            <a:r>
              <a:rPr lang="en-US" spc="-5" baseline="-25000" dirty="0" smtClean="0">
                <a:solidFill>
                  <a:srgbClr val="336699"/>
                </a:solidFill>
                <a:latin typeface="Arial"/>
                <a:cs typeface="Arial"/>
              </a:rPr>
              <a:t>T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=3T</a:t>
            </a:r>
            <a:endParaRPr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lang="en-US" spc="-5" dirty="0" err="1">
                <a:solidFill>
                  <a:srgbClr val="C00000"/>
                </a:solidFill>
                <a:cs typeface="Arial"/>
              </a:rPr>
              <a:t>F</a:t>
            </a:r>
            <a:r>
              <a:rPr lang="en-US" spc="-5" dirty="0" err="1" smtClean="0">
                <a:solidFill>
                  <a:srgbClr val="C00000"/>
                </a:solidFill>
                <a:cs typeface="Arial"/>
              </a:rPr>
              <a:t>luence</a:t>
            </a:r>
            <a:r>
              <a:rPr lang="en-US" spc="-5" dirty="0" smtClean="0">
                <a:solidFill>
                  <a:srgbClr val="C00000"/>
                </a:solidFill>
                <a:cs typeface="Arial"/>
              </a:rPr>
              <a:t> = </a:t>
            </a:r>
            <a:r>
              <a:rPr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, TBR ~</a:t>
            </a:r>
            <a:r>
              <a:rPr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8200" y="2023566"/>
            <a:ext cx="4495800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2000" b="1" spc="-5" dirty="0" smtClean="0">
                <a:latin typeface="Arial"/>
                <a:cs typeface="Arial"/>
              </a:rPr>
              <a:t>FNSF / </a:t>
            </a:r>
            <a:r>
              <a:rPr sz="2000" b="1" spc="-5" dirty="0" smtClean="0">
                <a:latin typeface="Arial"/>
                <a:cs typeface="Arial"/>
              </a:rPr>
              <a:t>Pilot </a:t>
            </a:r>
            <a:r>
              <a:rPr sz="2000" b="1" spc="-5" dirty="0">
                <a:latin typeface="Arial"/>
                <a:cs typeface="Arial"/>
              </a:rPr>
              <a:t>Plant with HTS TF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A=2, </a:t>
            </a:r>
            <a:r>
              <a:rPr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 3m, </a:t>
            </a:r>
            <a:r>
              <a:rPr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pc="2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pc="-5" dirty="0" smtClean="0">
                <a:solidFill>
                  <a:srgbClr val="336699"/>
                </a:solidFill>
                <a:latin typeface="Arial"/>
                <a:cs typeface="Arial"/>
              </a:rPr>
              <a:t>2.5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, B</a:t>
            </a:r>
            <a:r>
              <a:rPr lang="en-US" spc="-5" baseline="-25000" dirty="0" smtClean="0">
                <a:solidFill>
                  <a:srgbClr val="336699"/>
                </a:solidFill>
                <a:latin typeface="Arial"/>
                <a:cs typeface="Arial"/>
              </a:rPr>
              <a:t>T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 = 4T</a:t>
            </a:r>
            <a:endParaRPr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, TBR ~ 1, </a:t>
            </a:r>
            <a:r>
              <a:rPr spc="5" dirty="0">
                <a:solidFill>
                  <a:srgbClr val="C00000"/>
                </a:solidFill>
                <a:latin typeface="Arial"/>
                <a:cs typeface="Arial"/>
              </a:rPr>
              <a:t>Q</a:t>
            </a:r>
            <a:r>
              <a:rPr spc="7" baseline="-21367" dirty="0">
                <a:solidFill>
                  <a:srgbClr val="C00000"/>
                </a:solidFill>
                <a:latin typeface="Arial"/>
                <a:cs typeface="Arial"/>
              </a:rPr>
              <a:t>eng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~</a:t>
            </a:r>
            <a:r>
              <a:rPr spc="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066800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 Narrow" panose="020B0606020202030204" pitchFamily="34" charset="0"/>
              </a:rPr>
              <a:t>FNSF:  </a:t>
            </a:r>
            <a:r>
              <a:rPr lang="en-US" sz="2200" dirty="0" smtClean="0">
                <a:latin typeface="Arial Narrow" panose="020B0606020202030204" pitchFamily="34" charset="0"/>
              </a:rPr>
              <a:t>Provide neutron </a:t>
            </a:r>
            <a:r>
              <a:rPr lang="en-US" sz="2200" dirty="0" err="1" smtClean="0">
                <a:latin typeface="Arial Narrow" panose="020B0606020202030204" pitchFamily="34" charset="0"/>
              </a:rPr>
              <a:t>fluence</a:t>
            </a:r>
            <a:r>
              <a:rPr lang="en-US" sz="2200" dirty="0" smtClean="0">
                <a:latin typeface="Arial Narrow" panose="020B0606020202030204" pitchFamily="34" charset="0"/>
              </a:rPr>
              <a:t> for material/component R&amp;D (+ T self-sufficiency?)</a:t>
            </a:r>
          </a:p>
          <a:p>
            <a:r>
              <a:rPr lang="en-US" sz="2200" b="1" dirty="0" smtClean="0">
                <a:latin typeface="Arial Narrow" panose="020B0606020202030204" pitchFamily="34" charset="0"/>
              </a:rPr>
              <a:t>Pilot Plant:  </a:t>
            </a:r>
            <a:r>
              <a:rPr lang="en-US" sz="2200" dirty="0" smtClean="0">
                <a:latin typeface="Arial Narrow" panose="020B0606020202030204" pitchFamily="34" charset="0"/>
              </a:rPr>
              <a:t>Electrical self-sufficiency: </a:t>
            </a:r>
            <a:r>
              <a:rPr lang="en-US" sz="2200" dirty="0" err="1" smtClean="0">
                <a:latin typeface="Arial Narrow" panose="020B0606020202030204" pitchFamily="34" charset="0"/>
              </a:rPr>
              <a:t>Q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eng</a:t>
            </a:r>
            <a:r>
              <a:rPr lang="en-US" sz="2200" dirty="0" smtClean="0">
                <a:latin typeface="Arial Narrow" panose="020B0606020202030204" pitchFamily="34" charset="0"/>
              </a:rPr>
              <a:t> =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elec</a:t>
            </a:r>
            <a:r>
              <a:rPr lang="en-US" sz="2200" baseline="-25000" dirty="0" smtClean="0">
                <a:latin typeface="Arial Narrow" panose="020B0606020202030204" pitchFamily="34" charset="0"/>
              </a:rPr>
              <a:t> </a:t>
            </a:r>
            <a:r>
              <a:rPr lang="en-US" sz="2200" dirty="0" smtClean="0">
                <a:latin typeface="Arial Narrow" panose="020B0606020202030204" pitchFamily="34" charset="0"/>
              </a:rPr>
              <a:t>/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consumed</a:t>
            </a:r>
            <a:r>
              <a:rPr lang="en-US" sz="2200" dirty="0" smtClean="0">
                <a:latin typeface="Arial Narrow" panose="020B0606020202030204" pitchFamily="34" charset="0"/>
              </a:rPr>
              <a:t> ≥ 1 (+ FNSF mission?)</a:t>
            </a:r>
            <a:endParaRPr lang="en-US" sz="2200" dirty="0">
              <a:latin typeface="Arial Narrow" panose="020B0606020202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23093" t="23322" r="19881" b="13478"/>
          <a:stretch>
            <a:fillRect/>
          </a:stretch>
        </p:blipFill>
        <p:spPr bwMode="auto">
          <a:xfrm>
            <a:off x="382676" y="2971800"/>
            <a:ext cx="3579724" cy="295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5937647"/>
            <a:ext cx="77796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</a:rPr>
              <a:t>Designs integrate ST higher </a:t>
            </a:r>
            <a:r>
              <a:rPr lang="en-US" b="1" dirty="0" smtClean="0">
                <a:latin typeface="Symbol" panose="05050102010706020507" pitchFamily="18" charset="2"/>
              </a:rPr>
              <a:t>k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latin typeface="Arial Narrow" panose="020B0606020202030204" pitchFamily="34" charset="0"/>
              </a:rPr>
              <a:t>, </a:t>
            </a:r>
            <a:r>
              <a:rPr lang="en-US" b="1" dirty="0" err="1" smtClean="0">
                <a:latin typeface="Symbol" panose="05050102010706020507" pitchFamily="18" charset="2"/>
              </a:rPr>
              <a:t>b</a:t>
            </a:r>
            <a:r>
              <a:rPr lang="en-US" b="1" baseline="-25000" dirty="0" err="1" smtClean="0">
                <a:latin typeface="Arial Narrow" panose="020B0606020202030204" pitchFamily="34" charset="0"/>
              </a:rPr>
              <a:t>N</a:t>
            </a:r>
            <a:r>
              <a:rPr lang="en-US" b="1" dirty="0" smtClean="0">
                <a:latin typeface="Arial Narrow" panose="020B0606020202030204" pitchFamily="34" charset="0"/>
              </a:rPr>
              <a:t>  and advanced </a:t>
            </a:r>
            <a:r>
              <a:rPr lang="en-US" b="1" dirty="0" err="1" smtClean="0">
                <a:latin typeface="Arial Narrow" panose="020B0606020202030204" pitchFamily="34" charset="0"/>
              </a:rPr>
              <a:t>divertors</a:t>
            </a:r>
            <a:r>
              <a:rPr lang="en-US" b="1" dirty="0" smtClean="0">
                <a:latin typeface="Arial Narrow" panose="020B0606020202030204" pitchFamily="34" charset="0"/>
              </a:rPr>
              <a:t> (+ HTS TF for Pilot Plant)</a:t>
            </a:r>
          </a:p>
          <a:p>
            <a:pPr algn="ctr"/>
            <a:r>
              <a:rPr lang="en-US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Paper submitted </a:t>
            </a:r>
            <a:r>
              <a:rPr lang="en-US" sz="16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to Nuclear </a:t>
            </a:r>
            <a:r>
              <a:rPr lang="en-US" sz="16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Fusion</a:t>
            </a:r>
            <a:endParaRPr lang="en-US" sz="1600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9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NSTX highlight overview, NSTX-U run progress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NSTX-U mission, priorities, FY16-18 overview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FY16-18 research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ST-FNSF / Pilot Plant study highlights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3628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/>
              <a:t>NSTX-U research program well aligned </a:t>
            </a:r>
            <a:r>
              <a:rPr lang="en-US" sz="2800" dirty="0" smtClean="0"/>
              <a:t>with </a:t>
            </a:r>
            <a:br>
              <a:rPr lang="en-US" sz="2800" dirty="0" smtClean="0"/>
            </a:br>
            <a:r>
              <a:rPr lang="en-US" sz="2800" dirty="0" smtClean="0"/>
              <a:t>FESAC </a:t>
            </a:r>
            <a:r>
              <a:rPr lang="en-US" sz="2800" dirty="0"/>
              <a:t>/ FES </a:t>
            </a:r>
            <a:r>
              <a:rPr lang="en-US" sz="2800" dirty="0" smtClean="0"/>
              <a:t>/ Community Workshop strategic </a:t>
            </a:r>
            <a:r>
              <a:rPr lang="en-US" sz="2800" dirty="0"/>
              <a:t>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5867400" cy="5638800"/>
          </a:xfrm>
        </p:spPr>
        <p:txBody>
          <a:bodyPr>
            <a:normAutofit/>
          </a:bodyPr>
          <a:lstStyle/>
          <a:p>
            <a:r>
              <a:rPr lang="en-US" sz="2400" dirty="0"/>
              <a:t>Plasma material interactions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Scrape </a:t>
            </a:r>
            <a:r>
              <a:rPr lang="en-US" sz="2000" dirty="0"/>
              <a:t>off </a:t>
            </a:r>
            <a:r>
              <a:rPr lang="en-US" sz="2000" dirty="0" smtClean="0"/>
              <a:t>layer / </a:t>
            </a:r>
            <a:r>
              <a:rPr lang="en-US" sz="2000" dirty="0" err="1" smtClean="0"/>
              <a:t>divertor</a:t>
            </a:r>
            <a:r>
              <a:rPr lang="en-US" sz="2000" dirty="0" smtClean="0"/>
              <a:t> physics 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PMI </a:t>
            </a:r>
            <a:r>
              <a:rPr lang="en-US" sz="2000" dirty="0"/>
              <a:t>and long pulse </a:t>
            </a:r>
            <a:r>
              <a:rPr lang="en-US" sz="2000" dirty="0" err="1"/>
              <a:t>divertor</a:t>
            </a:r>
            <a:r>
              <a:rPr lang="en-US" sz="2000" dirty="0"/>
              <a:t> simulators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Engineering </a:t>
            </a:r>
            <a:r>
              <a:rPr lang="en-US" sz="2000" dirty="0"/>
              <a:t>innovations for plasma exhaust 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Plasma core-edge integration</a:t>
            </a:r>
          </a:p>
          <a:p>
            <a:r>
              <a:rPr lang="en-US" sz="2400" dirty="0" smtClean="0"/>
              <a:t>Transients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Disruption prediction, avoidance, mitigation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ELM suppression with RMP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Naturally ELM-free operation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ELM pacing</a:t>
            </a:r>
          </a:p>
          <a:p>
            <a:r>
              <a:rPr lang="en-US" sz="2400" dirty="0"/>
              <a:t>Integrated </a:t>
            </a:r>
            <a:r>
              <a:rPr lang="en-US" sz="2400" dirty="0" smtClean="0"/>
              <a:t>Simulations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Disruption prevention, avoidance, </a:t>
            </a:r>
            <a:r>
              <a:rPr lang="en-US" sz="2000" dirty="0" smtClean="0"/>
              <a:t>mitigation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Plasma </a:t>
            </a:r>
            <a:r>
              <a:rPr lang="en-US" sz="2000" dirty="0" smtClean="0"/>
              <a:t>boundary (</a:t>
            </a:r>
            <a:r>
              <a:rPr lang="en-US" sz="2000" dirty="0" err="1" smtClean="0"/>
              <a:t>Ped</a:t>
            </a:r>
            <a:r>
              <a:rPr lang="en-US" sz="2000" dirty="0" smtClean="0"/>
              <a:t>, SOL, PMI)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Whole device modeling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Plasma science frontiers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Establishing physics basis for </a:t>
            </a:r>
            <a:r>
              <a:rPr lang="en-US" sz="2400" dirty="0" smtClean="0"/>
              <a:t>FNSF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943600" y="1371600"/>
            <a:ext cx="320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Low-A, advanced </a:t>
            </a:r>
            <a:r>
              <a:rPr lang="en-US" sz="1800" b="0" i="0" kern="0" dirty="0" err="1" smtClean="0">
                <a:solidFill>
                  <a:srgbClr val="C00000"/>
                </a:solidFill>
              </a:rPr>
              <a:t>divertors</a:t>
            </a:r>
            <a:endParaRPr lang="en-US" sz="1800" b="0" i="0" kern="0" dirty="0" smtClean="0">
              <a:solidFill>
                <a:srgbClr val="C00000"/>
              </a:solidFill>
            </a:endParaRP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MAPP + surface science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Liquid metal PFCs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Long-term NSTX-U goal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943600" y="3124200"/>
            <a:ext cx="320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Kinetic MHD, PCS, MGI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NCC RMP (incremental)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Li-wall scenarios, EPH 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Granule injector, 3D fields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943600" y="4724400"/>
            <a:ext cx="320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Kinetic MHD codes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XGC, UEDGE,</a:t>
            </a:r>
            <a:r>
              <a:rPr lang="en-US" sz="1800" b="0" i="0" kern="0" dirty="0">
                <a:solidFill>
                  <a:srgbClr val="C00000"/>
                </a:solidFill>
              </a:rPr>
              <a:t> </a:t>
            </a:r>
            <a:r>
              <a:rPr lang="en-US" sz="1800" b="0" i="0" kern="0" dirty="0" err="1">
                <a:solidFill>
                  <a:srgbClr val="C00000"/>
                </a:solidFill>
              </a:rPr>
              <a:t>Walldyn</a:t>
            </a:r>
            <a:r>
              <a:rPr lang="en-US" sz="1800" b="0" i="0" kern="0" dirty="0">
                <a:solidFill>
                  <a:srgbClr val="C00000"/>
                </a:solidFill>
              </a:rPr>
              <a:t>,</a:t>
            </a:r>
            <a:r>
              <a:rPr lang="en-US" sz="1800" b="0" i="0" kern="0" dirty="0" smtClean="0">
                <a:solidFill>
                  <a:srgbClr val="C00000"/>
                </a:solidFill>
              </a:rPr>
              <a:t> …</a:t>
            </a:r>
          </a:p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TRANSP, control models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943600" y="5791200"/>
            <a:ext cx="3200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EM turbulence, </a:t>
            </a:r>
            <a:r>
              <a:rPr lang="en-US" sz="1800" b="0" i="0" kern="0" dirty="0" err="1" smtClean="0">
                <a:solidFill>
                  <a:srgbClr val="C00000"/>
                </a:solidFill>
              </a:rPr>
              <a:t>plasmoids</a:t>
            </a:r>
            <a:endParaRPr lang="en-US" sz="1800" b="0" i="0" kern="0" dirty="0" smtClean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0136" y="990600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0" u="sng" dirty="0" smtClean="0">
                <a:solidFill>
                  <a:srgbClr val="C00000"/>
                </a:solidFill>
              </a:rPr>
              <a:t>NSTX-U contributions: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943600" y="6172200"/>
            <a:ext cx="3200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7013" lvl="1" indent="-227013">
              <a:buFont typeface="Arial" panose="020B0604020202020204" pitchFamily="34" charset="0"/>
              <a:buChar char="◄"/>
            </a:pPr>
            <a:r>
              <a:rPr lang="en-US" sz="1800" b="0" i="0" kern="0" dirty="0" smtClean="0">
                <a:solidFill>
                  <a:srgbClr val="C00000"/>
                </a:solidFill>
              </a:rPr>
              <a:t>Entire NSTX-U Program</a:t>
            </a:r>
          </a:p>
        </p:txBody>
      </p:sp>
    </p:spTree>
    <p:extLst>
      <p:ext uri="{BB962C8B-B14F-4D97-AF65-F5344CB8AC3E}">
        <p14:creationId xmlns:p14="http://schemas.microsoft.com/office/powerpoint/2010/main" val="41232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b="1" u="sng" dirty="0" smtClean="0"/>
              <a:t>Summary</a:t>
            </a:r>
            <a:r>
              <a:rPr lang="en-US" sz="2800" b="1" dirty="0" smtClean="0"/>
              <a:t>: </a:t>
            </a:r>
            <a:r>
              <a:rPr lang="en-US" sz="2800" dirty="0" smtClean="0"/>
              <a:t>NSTX-U FY2016-18 research plan strongly supports FES 10 year vision, scientific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4191000"/>
          </a:xfrm>
        </p:spPr>
        <p:txBody>
          <a:bodyPr rIns="0">
            <a:normAutofit fontScale="85000" lnSpcReduction="10000"/>
          </a:bodyPr>
          <a:lstStyle/>
          <a:p>
            <a:pPr marL="169843" indent="-169843">
              <a:defRPr/>
            </a:pPr>
            <a:r>
              <a:rPr lang="en-US" b="1" dirty="0" smtClean="0">
                <a:cs typeface="Arial" pitchFamily="34" charset="0"/>
              </a:rPr>
              <a:t>Burning Plasma Science: Foundations</a:t>
            </a:r>
            <a:endParaRPr lang="en-US" dirty="0" smtClean="0">
              <a:cs typeface="Arial" pitchFamily="34" charset="0"/>
            </a:endParaRPr>
          </a:p>
          <a:p>
            <a:pPr marL="342900" lvl="1">
              <a:defRPr/>
            </a:pP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Expect transport, stability discoveries in new high-</a:t>
            </a:r>
            <a:r>
              <a:rPr lang="en-US" dirty="0" smtClean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b </a:t>
            </a:r>
            <a:r>
              <a:rPr lang="en-US" dirty="0">
                <a:solidFill>
                  <a:srgbClr val="3333FF"/>
                </a:solidFill>
                <a:cs typeface="Arial" pitchFamily="34" charset="0"/>
              </a:rPr>
              <a:t>+ low-</a:t>
            </a:r>
            <a:r>
              <a:rPr lang="en-US" dirty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dirty="0">
                <a:solidFill>
                  <a:srgbClr val="3333FF"/>
                </a:solidFill>
                <a:cs typeface="Arial" pitchFamily="34" charset="0"/>
              </a:rPr>
              <a:t>*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regime</a:t>
            </a:r>
          </a:p>
          <a:p>
            <a:pPr marL="342900" lvl="1">
              <a:defRPr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Core: 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Non-linear AE* / fast-ion dynamics, disruptions, response to 3D </a:t>
            </a:r>
            <a:r>
              <a:rPr lang="en-US" dirty="0" smtClean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B</a:t>
            </a:r>
          </a:p>
          <a:p>
            <a:pPr marL="342900" lvl="1">
              <a:defRPr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Boundary: 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SOL-widths &amp; turbulence</a:t>
            </a:r>
            <a:r>
              <a:rPr lang="en-US" dirty="0">
                <a:solidFill>
                  <a:srgbClr val="3333FF"/>
                </a:solidFill>
                <a:cs typeface="Arial" pitchFamily="34" charset="0"/>
              </a:rPr>
              <a:t>,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advanced </a:t>
            </a:r>
            <a:r>
              <a:rPr lang="en-US" dirty="0" err="1" smtClean="0">
                <a:solidFill>
                  <a:srgbClr val="3333FF"/>
                </a:solidFill>
                <a:cs typeface="Arial" pitchFamily="34" charset="0"/>
              </a:rPr>
              <a:t>divertors</a:t>
            </a:r>
            <a:r>
              <a:rPr lang="en-US" dirty="0">
                <a:solidFill>
                  <a:srgbClr val="3333FF"/>
                </a:solidFill>
                <a:cs typeface="Arial" pitchFamily="34" charset="0"/>
              </a:rPr>
              <a:t>, Li-based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PFCs</a:t>
            </a:r>
          </a:p>
          <a:p>
            <a:pPr marL="57197" indent="-228600">
              <a:defRPr/>
            </a:pPr>
            <a:endParaRPr lang="en-US" sz="500" dirty="0" smtClean="0">
              <a:solidFill>
                <a:srgbClr val="3333FF"/>
              </a:solidFill>
              <a:cs typeface="Arial" pitchFamily="34" charset="0"/>
            </a:endParaRPr>
          </a:p>
          <a:p>
            <a:pPr marL="169843" indent="-169843">
              <a:defRPr/>
            </a:pPr>
            <a:r>
              <a:rPr lang="en-US" b="1" dirty="0"/>
              <a:t>Burning Plasma Science: Long-Pulse</a:t>
            </a:r>
            <a:endParaRPr lang="en-US" b="1" dirty="0" smtClean="0">
              <a:cs typeface="Arial" pitchFamily="34" charset="0"/>
            </a:endParaRPr>
          </a:p>
          <a:p>
            <a:pPr marL="342900" lvl="1">
              <a:defRPr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PMI: 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EAST collaboration: long-pulse </a:t>
            </a:r>
            <a:r>
              <a:rPr lang="en-US" dirty="0">
                <a:solidFill>
                  <a:srgbClr val="3333FF"/>
                </a:solidFill>
                <a:cs typeface="Arial" pitchFamily="34" charset="0"/>
              </a:rPr>
              <a:t>performance of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high-Z, liquid metals</a:t>
            </a:r>
            <a:endParaRPr lang="en-US" dirty="0">
              <a:solidFill>
                <a:srgbClr val="3333FF"/>
              </a:solidFill>
              <a:cs typeface="Arial" pitchFamily="34" charset="0"/>
            </a:endParaRPr>
          </a:p>
          <a:p>
            <a:pPr marL="342900" lvl="1">
              <a:defRPr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FNSF: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NSTX-U provides critical data on confinement, stability, sustainment</a:t>
            </a:r>
          </a:p>
          <a:p>
            <a:pPr marL="169843" indent="-169843">
              <a:defRPr/>
            </a:pPr>
            <a:endParaRPr lang="en-US" sz="500" b="1" dirty="0" smtClean="0">
              <a:cs typeface="Arial" pitchFamily="34" charset="0"/>
            </a:endParaRPr>
          </a:p>
          <a:p>
            <a:pPr marL="169843" indent="-169843">
              <a:defRPr/>
            </a:pPr>
            <a:r>
              <a:rPr lang="en-US" b="1" dirty="0"/>
              <a:t>Burning Plasma Science: High-Power</a:t>
            </a:r>
            <a:endParaRPr lang="en-US" b="1" dirty="0" smtClean="0">
              <a:cs typeface="Arial" pitchFamily="34" charset="0"/>
            </a:endParaRPr>
          </a:p>
          <a:p>
            <a:pPr marL="342900" lvl="1">
              <a:defRPr/>
            </a:pP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Robust Control: 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Goal: high-</a:t>
            </a:r>
            <a:r>
              <a:rPr lang="en-US" dirty="0" smtClean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b </a:t>
            </a:r>
            <a:r>
              <a:rPr lang="en-US" dirty="0">
                <a:solidFill>
                  <a:srgbClr val="3333FF"/>
                </a:solidFill>
                <a:cs typeface="Arial" pitchFamily="34" charset="0"/>
              </a:rPr>
              <a:t>+ </a:t>
            </a:r>
            <a:r>
              <a:rPr lang="en-US" dirty="0" smtClean="0">
                <a:solidFill>
                  <a:srgbClr val="3333FF"/>
                </a:solidFill>
                <a:cs typeface="Arial" pitchFamily="34" charset="0"/>
              </a:rPr>
              <a:t>full non-inductive, disruption avoidance</a:t>
            </a:r>
          </a:p>
          <a:p>
            <a:pPr marL="169843" indent="-169843">
              <a:defRPr/>
            </a:pPr>
            <a:endParaRPr lang="en-US" sz="500" b="1" dirty="0" smtClean="0"/>
          </a:p>
          <a:p>
            <a:pPr marL="169843" indent="-169843">
              <a:defRPr/>
            </a:pPr>
            <a:r>
              <a:rPr lang="en-US" b="1" dirty="0" smtClean="0"/>
              <a:t>Discovery Plasma Science</a:t>
            </a:r>
            <a:endParaRPr lang="en-US" b="1" dirty="0"/>
          </a:p>
          <a:p>
            <a:pPr marL="342900"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Measurement Innovation:  </a:t>
            </a:r>
            <a:r>
              <a:rPr lang="en-US" dirty="0" smtClean="0">
                <a:solidFill>
                  <a:srgbClr val="3333FF"/>
                </a:solidFill>
              </a:rPr>
              <a:t>B / </a:t>
            </a:r>
            <a:r>
              <a:rPr lang="en-US" dirty="0" smtClean="0">
                <a:solidFill>
                  <a:srgbClr val="3333FF"/>
                </a:solidFill>
                <a:latin typeface="Symbol" panose="05050102010706020507" pitchFamily="18" charset="2"/>
              </a:rPr>
              <a:t>d</a:t>
            </a:r>
            <a:r>
              <a:rPr lang="en-US" dirty="0" smtClean="0">
                <a:solidFill>
                  <a:srgbClr val="3333FF"/>
                </a:solidFill>
              </a:rPr>
              <a:t>B: MSE-LIF / CPS, PSI / SOL: MAPP / MLP</a:t>
            </a:r>
            <a:endParaRPr lang="en-US" dirty="0">
              <a:solidFill>
                <a:srgbClr val="3333FF"/>
              </a:solidFill>
            </a:endParaRPr>
          </a:p>
          <a:p>
            <a:pPr marL="457200" lvl="1" indent="-228600">
              <a:defRPr/>
            </a:pPr>
            <a:endParaRPr lang="en-US" dirty="0">
              <a:solidFill>
                <a:srgbClr val="3333FF"/>
              </a:solidFill>
              <a:cs typeface="Arial" pitchFamily="34" charset="0"/>
            </a:endParaRPr>
          </a:p>
          <a:p>
            <a:pPr marL="457146" lvl="1" indent="-225399">
              <a:defRPr/>
            </a:pPr>
            <a:endParaRPr lang="en-US" sz="2200" dirty="0" smtClean="0">
              <a:solidFill>
                <a:srgbClr val="3333FF"/>
              </a:solidFill>
              <a:cs typeface="Arial" pitchFamily="34" charset="0"/>
            </a:endParaRPr>
          </a:p>
          <a:p>
            <a:pPr marL="457146" lvl="1" indent="-225399">
              <a:defRPr/>
            </a:pPr>
            <a:endParaRPr lang="en-US" sz="2400" dirty="0" smtClean="0">
              <a:solidFill>
                <a:srgbClr val="3333FF"/>
              </a:solidFill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490221"/>
            <a:ext cx="8458200" cy="89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rIns="0" rtlCol="0" anchor="ctr">
            <a:spAutoFit/>
          </a:bodyPr>
          <a:lstStyle/>
          <a:p>
            <a:pPr marL="45720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000" i="0" dirty="0" smtClean="0">
                <a:solidFill>
                  <a:srgbClr val="C00000"/>
                </a:solidFill>
                <a:cs typeface="Arial" pitchFamily="34" charset="0"/>
              </a:rPr>
              <a:t>Incremental funding needed to fully utilize NSTX-U facility and implement high-priority enhancements</a:t>
            </a:r>
          </a:p>
          <a:p>
            <a:pPr marL="45720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sz="500" i="0" dirty="0" smtClean="0">
              <a:solidFill>
                <a:srgbClr val="C00000"/>
              </a:solidFill>
              <a:cs typeface="Arial" pitchFamily="34" charset="0"/>
            </a:endParaRPr>
          </a:p>
          <a:p>
            <a:pPr marL="45720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-5% in FY18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C00000"/>
                </a:solidFill>
                <a:cs typeface="Arial" pitchFamily="34" charset="0"/>
              </a:rPr>
              <a:t>7 FTE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reduction</a:t>
            </a:r>
            <a:r>
              <a:rPr lang="en-US" sz="2000" dirty="0" smtClean="0">
                <a:solidFill>
                  <a:srgbClr val="C00000"/>
                </a:solidFill>
              </a:rPr>
              <a:t>,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delay </a:t>
            </a:r>
            <a:r>
              <a:rPr lang="en-US" sz="2000" dirty="0" err="1" smtClean="0">
                <a:solidFill>
                  <a:srgbClr val="C00000"/>
                </a:solidFill>
                <a:cs typeface="Arial" pitchFamily="34" charset="0"/>
              </a:rPr>
              <a:t>divertor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cs typeface="Arial" pitchFamily="34" charset="0"/>
              </a:rPr>
              <a:t>cryo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-pump 0.5-1 year </a:t>
            </a:r>
            <a:endParaRPr lang="en-US" sz="2000" i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rmAutofit/>
          </a:bodyPr>
          <a:lstStyle/>
          <a:p>
            <a:r>
              <a:rPr lang="en-US" sz="3200" dirty="0" smtClean="0"/>
              <a:t>Propose to enhance collaboration</a:t>
            </a:r>
            <a:br>
              <a:rPr lang="en-US" sz="3200" dirty="0" smtClean="0"/>
            </a:br>
            <a:r>
              <a:rPr lang="en-US" sz="3200" dirty="0" smtClean="0"/>
              <a:t>with MAST-U, especially in boundary area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5626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MAST-U construction nearing completion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Late CY16 pump-down, commissioning, mid-CY17 plasmas</a:t>
            </a:r>
          </a:p>
          <a:p>
            <a:pPr>
              <a:lnSpc>
                <a:spcPct val="110000"/>
              </a:lnSpc>
            </a:pPr>
            <a:r>
              <a:rPr lang="en-US" dirty="0"/>
              <a:t>O</a:t>
            </a:r>
            <a:r>
              <a:rPr lang="en-US" dirty="0" smtClean="0"/>
              <a:t>pportunity to engage with MAST-U boundary program to complement NSTX-U by scoping exhaust solutions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Comparison of divertor geometry (Super-X, snowflake, std.)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Enhance MAST-U radiation diagnostics, leveraging NSTX-U </a:t>
            </a:r>
          </a:p>
          <a:p>
            <a:pPr lvl="2"/>
            <a:r>
              <a:rPr lang="en-US" dirty="0" smtClean="0"/>
              <a:t>ORNL-led (M.L. Reinke) w/ contributions from PPPL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NSTX-U provides info on high-Z PFCs / impurity transport, liquid metals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Continue to grow links between ST programs and cover a wider range of science + engineering activities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Increase MAST-U/UK research participation in NSTX-U (FY16-18)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Develop and utilize remote </a:t>
            </a:r>
            <a:r>
              <a:rPr lang="en-US" dirty="0" smtClean="0"/>
              <a:t>collaboration </a:t>
            </a:r>
            <a:r>
              <a:rPr lang="en-US" dirty="0"/>
              <a:t>capabilities </a:t>
            </a:r>
            <a:r>
              <a:rPr lang="en-US" dirty="0" smtClean="0"/>
              <a:t>/ </a:t>
            </a:r>
            <a:r>
              <a:rPr lang="en-US" dirty="0"/>
              <a:t>control </a:t>
            </a:r>
            <a:r>
              <a:rPr lang="en-US" dirty="0" smtClean="0"/>
              <a:t>room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smtClean="0"/>
              <a:t>Assess facility enhancements</a:t>
            </a:r>
          </a:p>
          <a:p>
            <a:pPr lvl="2"/>
            <a:r>
              <a:rPr lang="en-US" dirty="0" smtClean="0"/>
              <a:t>MAST-U 3D field capabilities to help inform NSTX-U 3D coil / NCC design choices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Continue joint work on ST FNSF / Pilot concepts</a:t>
            </a:r>
          </a:p>
        </p:txBody>
      </p:sp>
    </p:spTree>
    <p:extLst>
      <p:ext uri="{BB962C8B-B14F-4D97-AF65-F5344CB8AC3E}">
        <p14:creationId xmlns:p14="http://schemas.microsoft.com/office/powerpoint/2010/main" val="307899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65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 Narrow" panose="020B0606020202030204" pitchFamily="34" charset="0"/>
              </a:rPr>
              <a:t>Summary of FY2016-18 NSTX-U Research </a:t>
            </a:r>
            <a:r>
              <a:rPr lang="en-US" sz="3200" b="1" dirty="0">
                <a:latin typeface="Arial Narrow" panose="020B0606020202030204" pitchFamily="34" charset="0"/>
              </a:rPr>
              <a:t>M</a:t>
            </a:r>
            <a:r>
              <a:rPr lang="en-US" sz="3200" b="1" dirty="0" smtClean="0">
                <a:latin typeface="Arial Narrow" panose="020B0606020202030204" pitchFamily="34" charset="0"/>
              </a:rPr>
              <a:t>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305800" cy="5486400"/>
          </a:xfrm>
        </p:spPr>
        <p:txBody>
          <a:bodyPr rIns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FY2016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Obtain 1</a:t>
            </a:r>
            <a:r>
              <a:rPr lang="en-US" baseline="30000" dirty="0" smtClean="0"/>
              <a:t>st</a:t>
            </a:r>
            <a:r>
              <a:rPr lang="en-US" dirty="0" smtClean="0"/>
              <a:t> data at 60% higher field/current, 2-3</a:t>
            </a:r>
            <a:r>
              <a:rPr lang="en-US" dirty="0" smtClean="0">
                <a:latin typeface="Calibri"/>
              </a:rPr>
              <a:t>× </a:t>
            </a:r>
            <a:r>
              <a:rPr lang="en-US" dirty="0" smtClean="0"/>
              <a:t>longer pulse:</a:t>
            </a:r>
          </a:p>
          <a:p>
            <a:pPr marL="517525" lvl="2" indent="168275">
              <a:lnSpc>
                <a:spcPct val="90000"/>
              </a:lnSpc>
            </a:pPr>
            <a:r>
              <a:rPr lang="en-US" dirty="0" smtClean="0"/>
              <a:t>Re-establish sustained low l</a:t>
            </a:r>
            <a:r>
              <a:rPr lang="en-US" baseline="-25000" dirty="0" smtClean="0"/>
              <a:t>i</a:t>
            </a:r>
            <a:r>
              <a:rPr lang="en-US" dirty="0" smtClean="0"/>
              <a:t> / high-</a:t>
            </a:r>
            <a:r>
              <a:rPr lang="en-US" dirty="0" smtClean="0">
                <a:latin typeface="Symbol" pitchFamily="18" charset="2"/>
              </a:rPr>
              <a:t>k</a:t>
            </a:r>
            <a:r>
              <a:rPr lang="en-US" dirty="0" smtClean="0"/>
              <a:t> operation above no-wall limit</a:t>
            </a:r>
          </a:p>
          <a:p>
            <a:pPr marL="517525" lvl="2" indent="168275">
              <a:lnSpc>
                <a:spcPct val="90000"/>
              </a:lnSpc>
            </a:pPr>
            <a:r>
              <a:rPr lang="en-US" dirty="0" smtClean="0"/>
              <a:t>Study thermal confinement, pedestal structure, SOL widths</a:t>
            </a:r>
          </a:p>
          <a:p>
            <a:pPr marL="517525" lvl="2" indent="168275">
              <a:lnSpc>
                <a:spcPct val="90000"/>
              </a:lnSpc>
            </a:pPr>
            <a:r>
              <a:rPr lang="en-US" dirty="0" smtClean="0"/>
              <a:t>Assess current-drive, fast-ion instabilities from new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  <a:p>
            <a:pPr>
              <a:lnSpc>
                <a:spcPct val="90000"/>
              </a:lnSpc>
            </a:pPr>
            <a:endParaRPr lang="en-US" sz="400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FY2017</a:t>
            </a:r>
            <a:endParaRPr lang="en-US" b="1" dirty="0"/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Extend NSTX-U performance to full field, current (1T, 2MA)</a:t>
            </a:r>
          </a:p>
          <a:p>
            <a:pPr marL="800100" lvl="2">
              <a:lnSpc>
                <a:spcPct val="90000"/>
              </a:lnSpc>
            </a:pPr>
            <a:r>
              <a:rPr lang="en-US" dirty="0"/>
              <a:t>Assess </a:t>
            </a:r>
            <a:r>
              <a:rPr lang="en-US" dirty="0" err="1"/>
              <a:t>divertor</a:t>
            </a:r>
            <a:r>
              <a:rPr lang="en-US" dirty="0"/>
              <a:t> heat flux mitigation, confinement at full </a:t>
            </a:r>
            <a:r>
              <a:rPr lang="en-US" dirty="0" smtClean="0"/>
              <a:t>parameters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Access full non-inductive, small current over-drive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First 2D high-k scattering, test prototype high-Z tiles, HHFW</a:t>
            </a:r>
          </a:p>
          <a:p>
            <a:pPr marL="119110" indent="-341313">
              <a:lnSpc>
                <a:spcPct val="90000"/>
              </a:lnSpc>
            </a:pPr>
            <a:r>
              <a:rPr lang="en-US" b="1" dirty="0" smtClean="0"/>
              <a:t>FY2018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Study low-Z and high-Z impurity transport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Assess causes of core electron thermal transport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Test advanced q profile and rotation profile control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Assess CHI plasma current start-up performance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err="1" smtClean="0"/>
              <a:t>Divertor</a:t>
            </a:r>
            <a:r>
              <a:rPr lang="en-US" dirty="0" smtClean="0"/>
              <a:t> power and momentum balance (vapor shielding)</a:t>
            </a:r>
          </a:p>
          <a:p>
            <a:pPr marL="119110" indent="-341313">
              <a:lnSpc>
                <a:spcPct val="90000"/>
              </a:lnSpc>
            </a:pPr>
            <a:endParaRPr lang="en-US" dirty="0"/>
          </a:p>
          <a:p>
            <a:pPr marL="519113" lvl="1" indent="-341313">
              <a:lnSpc>
                <a:spcPct val="90000"/>
              </a:lnSpc>
            </a:pPr>
            <a:endParaRPr lang="en-US" dirty="0" smtClean="0"/>
          </a:p>
          <a:p>
            <a:pPr marL="519113" lvl="1" indent="-341313">
              <a:lnSpc>
                <a:spcPct val="90000"/>
              </a:lnSpc>
            </a:pPr>
            <a:endParaRPr lang="en-US" dirty="0"/>
          </a:p>
          <a:p>
            <a:pPr marL="288971" lvl="1" indent="-173038">
              <a:lnSpc>
                <a:spcPct val="90000"/>
              </a:lnSpc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1828800"/>
            <a:ext cx="41678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R16-3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4400" y="2133600"/>
            <a:ext cx="41678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R16-1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4400" y="2438400"/>
            <a:ext cx="41678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R16-2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4400" y="3472934"/>
            <a:ext cx="54502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R17-1,3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4400" y="4050268"/>
            <a:ext cx="46006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R17-2</a:t>
            </a:r>
          </a:p>
          <a:p>
            <a:r>
              <a:rPr lang="en-US" sz="1200" b="1" i="1" dirty="0" smtClean="0">
                <a:solidFill>
                  <a:srgbClr val="FF0000"/>
                </a:solidFill>
              </a:rPr>
              <a:t>IR17-1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4400" y="3810000"/>
            <a:ext cx="41678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R17-4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4400" y="4876800"/>
            <a:ext cx="41678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R18-1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1538" y="5225534"/>
            <a:ext cx="46006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IR18-2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4400" y="5530334"/>
            <a:ext cx="41678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R18-2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34400" y="5867400"/>
            <a:ext cx="41678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R18-3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4400" y="6216134"/>
            <a:ext cx="46006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IR18-1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2000" y="1600200"/>
            <a:ext cx="7825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Milestone #</a:t>
            </a:r>
            <a:endParaRPr lang="en-US" sz="1000" b="1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0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066800"/>
            <a:ext cx="7777969" cy="6858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spc="-5" dirty="0" smtClean="0">
                <a:solidFill>
                  <a:srgbClr val="FF0000"/>
                </a:solidFill>
                <a:latin typeface="Arial"/>
                <a:cs typeface="Arial"/>
              </a:rPr>
              <a:t>5yr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goal: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  Integrate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high </a:t>
            </a:r>
            <a:r>
              <a:rPr lang="en-US" sz="1800" b="1" spc="5" dirty="0">
                <a:solidFill>
                  <a:srgbClr val="FF0000"/>
                </a:solidFill>
                <a:latin typeface="Symbol"/>
                <a:cs typeface="Symbol"/>
              </a:rPr>
              <a:t></a:t>
            </a:r>
            <a:r>
              <a:rPr lang="en-US" sz="1800" b="1" spc="7" baseline="-20202" dirty="0">
                <a:solidFill>
                  <a:srgbClr val="FF0000"/>
                </a:solidFill>
                <a:latin typeface="Arial"/>
                <a:cs typeface="Arial"/>
              </a:rPr>
              <a:t>E </a:t>
            </a:r>
            <a:r>
              <a:rPr lang="en-US" sz="1800" b="1" spc="-5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lang="en-US" sz="1800" b="1" dirty="0" smtClean="0">
                <a:solidFill>
                  <a:srgbClr val="FF0000"/>
                </a:solidFill>
                <a:latin typeface="Symbol"/>
                <a:cs typeface="Symbol"/>
              </a:rPr>
              <a:t></a:t>
            </a:r>
            <a:r>
              <a:rPr lang="en-US" sz="1800" b="1" baseline="-25000" dirty="0" smtClean="0">
                <a:solidFill>
                  <a:srgbClr val="FF0000"/>
                </a:solidFill>
                <a:latin typeface="+mn-lt"/>
                <a:cs typeface="Symbol"/>
              </a:rPr>
              <a:t>T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with </a:t>
            </a:r>
            <a:r>
              <a:rPr lang="en-US" sz="1800" b="1" spc="-5" dirty="0" smtClean="0">
                <a:solidFill>
                  <a:srgbClr val="FF0000"/>
                </a:solidFill>
                <a:latin typeface="Arial"/>
                <a:cs typeface="Arial"/>
              </a:rPr>
              <a:t>100</a:t>
            </a:r>
            <a:r>
              <a:rPr lang="en-US" sz="1800" b="1" spc="-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en-US" sz="1800" b="1" spc="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non-inductive</a:t>
            </a:r>
          </a:p>
          <a:p>
            <a:pPr>
              <a:lnSpc>
                <a:spcPct val="90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10yr goal: A</a:t>
            </a:r>
            <a:r>
              <a:rPr lang="en-US" sz="1800" b="1" spc="-5" dirty="0" smtClean="0">
                <a:solidFill>
                  <a:srgbClr val="FF0000"/>
                </a:solidFill>
                <a:latin typeface="Arial"/>
                <a:cs typeface="Arial"/>
              </a:rPr>
              <a:t>ssess compatibility with high-Z and liquid lithium PFCs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spc="-5" dirty="0" smtClean="0">
                <a:latin typeface="+mn-lt"/>
                <a:cs typeface="Arial"/>
              </a:rPr>
              <a:t>NSTX-U boundary / PFC plan: </a:t>
            </a:r>
            <a:r>
              <a:rPr lang="en-US" sz="2800" spc="-5" dirty="0" smtClean="0">
                <a:latin typeface="+mn-lt"/>
                <a:cs typeface="Arial"/>
              </a:rPr>
              <a:t>add </a:t>
            </a:r>
            <a:r>
              <a:rPr lang="en-US" sz="2800" spc="-5" dirty="0" err="1" smtClean="0">
                <a:latin typeface="+mn-lt"/>
                <a:cs typeface="Arial"/>
              </a:rPr>
              <a:t>divertor</a:t>
            </a:r>
            <a:r>
              <a:rPr lang="en-US" sz="2800" spc="-5" dirty="0" smtClean="0">
                <a:latin typeface="+mn-lt"/>
                <a:cs typeface="Arial"/>
              </a:rPr>
              <a:t> </a:t>
            </a:r>
            <a:r>
              <a:rPr lang="en-US" sz="2800" spc="-5" dirty="0" err="1" smtClean="0">
                <a:latin typeface="+mn-lt"/>
                <a:cs typeface="Arial"/>
              </a:rPr>
              <a:t>cryo</a:t>
            </a:r>
            <a:r>
              <a:rPr lang="en-US" sz="2800" spc="-5" dirty="0" smtClean="0">
                <a:latin typeface="+mn-lt"/>
                <a:cs typeface="Arial"/>
              </a:rPr>
              <a:t>-pump, transition to high-Z wall, study flowing liquid metal PFCs</a:t>
            </a:r>
            <a:endParaRPr lang="en-US" sz="2800" dirty="0">
              <a:latin typeface="+mn-lt"/>
            </a:endParaRPr>
          </a:p>
        </p:txBody>
      </p:sp>
      <p:sp>
        <p:nvSpPr>
          <p:cNvPr id="4" name="object 6"/>
          <p:cNvSpPr/>
          <p:nvPr/>
        </p:nvSpPr>
        <p:spPr>
          <a:xfrm>
            <a:off x="317500" y="2747518"/>
            <a:ext cx="0" cy="2125980"/>
          </a:xfrm>
          <a:custGeom>
            <a:avLst/>
            <a:gdLst/>
            <a:ahLst/>
            <a:cxnLst/>
            <a:rect l="l" t="t" r="r" b="b"/>
            <a:pathLst>
              <a:path h="2125979">
                <a:moveTo>
                  <a:pt x="0" y="0"/>
                </a:moveTo>
                <a:lnTo>
                  <a:pt x="0" y="212566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/>
          <p:nvPr/>
        </p:nvSpPr>
        <p:spPr>
          <a:xfrm>
            <a:off x="317500" y="2472880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5">
                <a:moveTo>
                  <a:pt x="0" y="274637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/>
          <p:cNvSpPr/>
          <p:nvPr/>
        </p:nvSpPr>
        <p:spPr>
          <a:xfrm>
            <a:off x="317500" y="4873180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436562" y="2129980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3429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/>
          <p:cNvSpPr/>
          <p:nvPr/>
        </p:nvSpPr>
        <p:spPr>
          <a:xfrm>
            <a:off x="455612" y="2091880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/>
        </p:nvSpPr>
        <p:spPr>
          <a:xfrm>
            <a:off x="455612" y="5474843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2"/>
          <p:cNvSpPr/>
          <p:nvPr/>
        </p:nvSpPr>
        <p:spPr>
          <a:xfrm>
            <a:off x="436562" y="5147818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4">
                <a:moveTo>
                  <a:pt x="0" y="369887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3"/>
          <p:cNvSpPr/>
          <p:nvPr/>
        </p:nvSpPr>
        <p:spPr>
          <a:xfrm>
            <a:off x="641350" y="2129980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4"/>
          <p:cNvSpPr/>
          <p:nvPr/>
        </p:nvSpPr>
        <p:spPr>
          <a:xfrm>
            <a:off x="1071562" y="2336355"/>
            <a:ext cx="274955" cy="411480"/>
          </a:xfrm>
          <a:custGeom>
            <a:avLst/>
            <a:gdLst/>
            <a:ahLst/>
            <a:cxnLst/>
            <a:rect l="l" t="t" r="r" b="b"/>
            <a:pathLst>
              <a:path w="274955" h="411480">
                <a:moveTo>
                  <a:pt x="274637" y="41116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5"/>
          <p:cNvSpPr/>
          <p:nvPr/>
        </p:nvSpPr>
        <p:spPr>
          <a:xfrm>
            <a:off x="1346200" y="2771330"/>
            <a:ext cx="157480" cy="481330"/>
          </a:xfrm>
          <a:custGeom>
            <a:avLst/>
            <a:gdLst/>
            <a:ahLst/>
            <a:cxnLst/>
            <a:rect l="l" t="t" r="r" b="b"/>
            <a:pathLst>
              <a:path w="157480" h="481330">
                <a:moveTo>
                  <a:pt x="157162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6"/>
          <p:cNvSpPr/>
          <p:nvPr/>
        </p:nvSpPr>
        <p:spPr>
          <a:xfrm>
            <a:off x="1504950" y="3296793"/>
            <a:ext cx="82550" cy="479425"/>
          </a:xfrm>
          <a:custGeom>
            <a:avLst/>
            <a:gdLst/>
            <a:ahLst/>
            <a:cxnLst/>
            <a:rect l="l" t="t" r="r" b="b"/>
            <a:pathLst>
              <a:path w="82550" h="479425">
                <a:moveTo>
                  <a:pt x="82550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7"/>
          <p:cNvSpPr/>
          <p:nvPr/>
        </p:nvSpPr>
        <p:spPr>
          <a:xfrm>
            <a:off x="641350" y="5325618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0"/>
                </a:moveTo>
                <a:lnTo>
                  <a:pt x="0" y="1651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/>
          <p:nvPr/>
        </p:nvSpPr>
        <p:spPr>
          <a:xfrm>
            <a:off x="1071562" y="4873180"/>
            <a:ext cx="274955" cy="411480"/>
          </a:xfrm>
          <a:custGeom>
            <a:avLst/>
            <a:gdLst/>
            <a:ahLst/>
            <a:cxnLst/>
            <a:rect l="l" t="t" r="r" b="b"/>
            <a:pathLst>
              <a:path w="274955" h="411479">
                <a:moveTo>
                  <a:pt x="274637" y="0"/>
                </a:moveTo>
                <a:lnTo>
                  <a:pt x="0" y="41116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9"/>
          <p:cNvSpPr/>
          <p:nvPr/>
        </p:nvSpPr>
        <p:spPr>
          <a:xfrm>
            <a:off x="1346200" y="4368355"/>
            <a:ext cx="157480" cy="481330"/>
          </a:xfrm>
          <a:custGeom>
            <a:avLst/>
            <a:gdLst/>
            <a:ahLst/>
            <a:cxnLst/>
            <a:rect l="l" t="t" r="r" b="b"/>
            <a:pathLst>
              <a:path w="157480" h="481329">
                <a:moveTo>
                  <a:pt x="157162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0"/>
          <p:cNvSpPr/>
          <p:nvPr/>
        </p:nvSpPr>
        <p:spPr>
          <a:xfrm>
            <a:off x="1504950" y="3844480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1"/>
          <p:cNvSpPr/>
          <p:nvPr/>
        </p:nvSpPr>
        <p:spPr>
          <a:xfrm>
            <a:off x="2057400" y="2776093"/>
            <a:ext cx="0" cy="2127250"/>
          </a:xfrm>
          <a:custGeom>
            <a:avLst/>
            <a:gdLst/>
            <a:ahLst/>
            <a:cxnLst/>
            <a:rect l="l" t="t" r="r" b="b"/>
            <a:pathLst>
              <a:path h="2127250">
                <a:moveTo>
                  <a:pt x="0" y="21272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2"/>
          <p:cNvSpPr/>
          <p:nvPr/>
        </p:nvSpPr>
        <p:spPr>
          <a:xfrm>
            <a:off x="2057400" y="4903341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0"/>
                </a:moveTo>
                <a:lnTo>
                  <a:pt x="123825" y="276224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3"/>
          <p:cNvSpPr/>
          <p:nvPr/>
        </p:nvSpPr>
        <p:spPr>
          <a:xfrm>
            <a:off x="2057400" y="2499866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4"/>
          <p:cNvSpPr/>
          <p:nvPr/>
        </p:nvSpPr>
        <p:spPr>
          <a:xfrm>
            <a:off x="2174875" y="5179568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5"/>
          <p:cNvSpPr/>
          <p:nvPr/>
        </p:nvSpPr>
        <p:spPr>
          <a:xfrm>
            <a:off x="2193925" y="5484368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30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6"/>
          <p:cNvSpPr/>
          <p:nvPr/>
        </p:nvSpPr>
        <p:spPr>
          <a:xfrm>
            <a:off x="2193925" y="2096643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30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2174875" y="2129980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2387601" y="5357368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0"/>
                </a:moveTo>
                <a:lnTo>
                  <a:pt x="0" y="1651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9"/>
          <p:cNvSpPr/>
          <p:nvPr/>
        </p:nvSpPr>
        <p:spPr>
          <a:xfrm>
            <a:off x="2811463" y="4944618"/>
            <a:ext cx="247650" cy="371475"/>
          </a:xfrm>
          <a:custGeom>
            <a:avLst/>
            <a:gdLst/>
            <a:ahLst/>
            <a:cxnLst/>
            <a:rect l="l" t="t" r="r" b="b"/>
            <a:pathLst>
              <a:path w="247650" h="371475">
                <a:moveTo>
                  <a:pt x="247650" y="0"/>
                </a:moveTo>
                <a:lnTo>
                  <a:pt x="0" y="371475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0"/>
          <p:cNvSpPr/>
          <p:nvPr/>
        </p:nvSpPr>
        <p:spPr>
          <a:xfrm>
            <a:off x="3086100" y="4398516"/>
            <a:ext cx="155575" cy="481330"/>
          </a:xfrm>
          <a:custGeom>
            <a:avLst/>
            <a:gdLst/>
            <a:ahLst/>
            <a:cxnLst/>
            <a:rect l="l" t="t" r="r" b="b"/>
            <a:pathLst>
              <a:path w="155575" h="481329">
                <a:moveTo>
                  <a:pt x="155575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1"/>
          <p:cNvSpPr/>
          <p:nvPr/>
        </p:nvSpPr>
        <p:spPr>
          <a:xfrm>
            <a:off x="3244850" y="3874641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2"/>
          <p:cNvSpPr/>
          <p:nvPr/>
        </p:nvSpPr>
        <p:spPr>
          <a:xfrm>
            <a:off x="2381251" y="2156968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3"/>
          <p:cNvSpPr/>
          <p:nvPr/>
        </p:nvSpPr>
        <p:spPr>
          <a:xfrm>
            <a:off x="2811462" y="2363341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5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4"/>
          <p:cNvSpPr/>
          <p:nvPr/>
        </p:nvSpPr>
        <p:spPr>
          <a:xfrm>
            <a:off x="3086100" y="2801491"/>
            <a:ext cx="155575" cy="479425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5"/>
          <p:cNvSpPr/>
          <p:nvPr/>
        </p:nvSpPr>
        <p:spPr>
          <a:xfrm>
            <a:off x="3244850" y="3325366"/>
            <a:ext cx="82550" cy="479425"/>
          </a:xfrm>
          <a:custGeom>
            <a:avLst/>
            <a:gdLst/>
            <a:ahLst/>
            <a:cxnLst/>
            <a:rect l="l" t="t" r="r" b="b"/>
            <a:pathLst>
              <a:path w="82550" h="479425">
                <a:moveTo>
                  <a:pt x="82550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6"/>
          <p:cNvSpPr/>
          <p:nvPr/>
        </p:nvSpPr>
        <p:spPr>
          <a:xfrm>
            <a:off x="2556358" y="5399330"/>
            <a:ext cx="127635" cy="52705"/>
          </a:xfrm>
          <a:custGeom>
            <a:avLst/>
            <a:gdLst/>
            <a:ahLst/>
            <a:cxnLst/>
            <a:rect l="l" t="t" r="r" b="b"/>
            <a:pathLst>
              <a:path w="127635" h="52704">
                <a:moveTo>
                  <a:pt x="127622" y="0"/>
                </a:moveTo>
                <a:lnTo>
                  <a:pt x="0" y="52603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7"/>
          <p:cNvSpPr/>
          <p:nvPr/>
        </p:nvSpPr>
        <p:spPr>
          <a:xfrm>
            <a:off x="3862387" y="2758629"/>
            <a:ext cx="0" cy="2129155"/>
          </a:xfrm>
          <a:custGeom>
            <a:avLst/>
            <a:gdLst/>
            <a:ahLst/>
            <a:cxnLst/>
            <a:rect l="l" t="t" r="r" b="b"/>
            <a:pathLst>
              <a:path h="2129154">
                <a:moveTo>
                  <a:pt x="0" y="2128837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8"/>
          <p:cNvSpPr/>
          <p:nvPr/>
        </p:nvSpPr>
        <p:spPr>
          <a:xfrm>
            <a:off x="3862387" y="2482405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9"/>
          <p:cNvSpPr/>
          <p:nvPr/>
        </p:nvSpPr>
        <p:spPr>
          <a:xfrm>
            <a:off x="3998913" y="2079180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29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0"/>
          <p:cNvSpPr/>
          <p:nvPr/>
        </p:nvSpPr>
        <p:spPr>
          <a:xfrm>
            <a:off x="3979862" y="2112516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1"/>
          <p:cNvSpPr/>
          <p:nvPr/>
        </p:nvSpPr>
        <p:spPr>
          <a:xfrm>
            <a:off x="4891087" y="4381055"/>
            <a:ext cx="155575" cy="482600"/>
          </a:xfrm>
          <a:custGeom>
            <a:avLst/>
            <a:gdLst/>
            <a:ahLst/>
            <a:cxnLst/>
            <a:rect l="l" t="t" r="r" b="b"/>
            <a:pathLst>
              <a:path w="155575" h="482600">
                <a:moveTo>
                  <a:pt x="155575" y="0"/>
                </a:moveTo>
                <a:lnTo>
                  <a:pt x="0" y="4826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2"/>
          <p:cNvSpPr/>
          <p:nvPr/>
        </p:nvSpPr>
        <p:spPr>
          <a:xfrm>
            <a:off x="5049837" y="3857179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3"/>
          <p:cNvSpPr/>
          <p:nvPr/>
        </p:nvSpPr>
        <p:spPr>
          <a:xfrm>
            <a:off x="4186238" y="2139504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4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4"/>
          <p:cNvSpPr/>
          <p:nvPr/>
        </p:nvSpPr>
        <p:spPr>
          <a:xfrm>
            <a:off x="4616450" y="2345879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5"/>
          <p:cNvSpPr/>
          <p:nvPr/>
        </p:nvSpPr>
        <p:spPr>
          <a:xfrm>
            <a:off x="4891087" y="2784029"/>
            <a:ext cx="155575" cy="479425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6"/>
          <p:cNvSpPr/>
          <p:nvPr/>
        </p:nvSpPr>
        <p:spPr>
          <a:xfrm>
            <a:off x="5049837" y="3307904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7"/>
          <p:cNvSpPr/>
          <p:nvPr/>
        </p:nvSpPr>
        <p:spPr>
          <a:xfrm>
            <a:off x="3862387" y="4904929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8"/>
          <p:cNvSpPr/>
          <p:nvPr/>
        </p:nvSpPr>
        <p:spPr>
          <a:xfrm>
            <a:off x="3979862" y="5179566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899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9"/>
          <p:cNvSpPr/>
          <p:nvPr/>
        </p:nvSpPr>
        <p:spPr>
          <a:xfrm>
            <a:off x="4000501" y="5474841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199"/>
                </a:moveTo>
                <a:lnTo>
                  <a:pt x="136525" y="76199"/>
                </a:lnTo>
                <a:lnTo>
                  <a:pt x="136525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0"/>
          <p:cNvSpPr/>
          <p:nvPr/>
        </p:nvSpPr>
        <p:spPr>
          <a:xfrm>
            <a:off x="4185911" y="5476340"/>
            <a:ext cx="172720" cy="36830"/>
          </a:xfrm>
          <a:custGeom>
            <a:avLst/>
            <a:gdLst/>
            <a:ahLst/>
            <a:cxnLst/>
            <a:rect l="l" t="t" r="r" b="b"/>
            <a:pathLst>
              <a:path w="172720" h="36829">
                <a:moveTo>
                  <a:pt x="172110" y="0"/>
                </a:moveTo>
                <a:lnTo>
                  <a:pt x="0" y="36690"/>
                </a:lnTo>
              </a:path>
            </a:pathLst>
          </a:custGeom>
          <a:ln w="762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1"/>
          <p:cNvSpPr/>
          <p:nvPr/>
        </p:nvSpPr>
        <p:spPr>
          <a:xfrm>
            <a:off x="4618037" y="4895404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0"/>
                </a:moveTo>
                <a:lnTo>
                  <a:pt x="0" y="412749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2"/>
          <p:cNvSpPr/>
          <p:nvPr/>
        </p:nvSpPr>
        <p:spPr>
          <a:xfrm>
            <a:off x="4275143" y="5300127"/>
            <a:ext cx="360680" cy="84455"/>
          </a:xfrm>
          <a:custGeom>
            <a:avLst/>
            <a:gdLst/>
            <a:ahLst/>
            <a:cxnLst/>
            <a:rect l="l" t="t" r="r" b="b"/>
            <a:pathLst>
              <a:path w="360679" h="84454">
                <a:moveTo>
                  <a:pt x="360349" y="0"/>
                </a:moveTo>
                <a:lnTo>
                  <a:pt x="0" y="8431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3"/>
          <p:cNvSpPr/>
          <p:nvPr/>
        </p:nvSpPr>
        <p:spPr>
          <a:xfrm>
            <a:off x="4250356" y="5346132"/>
            <a:ext cx="99060" cy="65405"/>
          </a:xfrm>
          <a:custGeom>
            <a:avLst/>
            <a:gdLst/>
            <a:ahLst/>
            <a:cxnLst/>
            <a:rect l="l" t="t" r="r" b="b"/>
            <a:pathLst>
              <a:path w="99060" h="65404">
                <a:moveTo>
                  <a:pt x="63911" y="0"/>
                </a:moveTo>
                <a:lnTo>
                  <a:pt x="25460" y="6102"/>
                </a:lnTo>
                <a:lnTo>
                  <a:pt x="0" y="40505"/>
                </a:ln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4250356" y="5346132"/>
            <a:ext cx="99060" cy="65405"/>
          </a:xfrm>
          <a:custGeom>
            <a:avLst/>
            <a:gdLst/>
            <a:ahLst/>
            <a:cxnLst/>
            <a:rect l="l" t="t" r="r" b="b"/>
            <a:pathLst>
              <a:path w="99060" h="65404">
                <a:moveTo>
                  <a:pt x="0" y="40505"/>
                </a:move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lnTo>
                  <a:pt x="44284" y="525"/>
                </a:lnTo>
                <a:lnTo>
                  <a:pt x="25460" y="6102"/>
                </a:lnTo>
                <a:lnTo>
                  <a:pt x="10855" y="15481"/>
                </a:lnTo>
                <a:lnTo>
                  <a:pt x="1893" y="27377"/>
                </a:lnTo>
                <a:lnTo>
                  <a:pt x="0" y="40505"/>
                </a:lnTo>
                <a:close/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5"/>
          <p:cNvSpPr/>
          <p:nvPr/>
        </p:nvSpPr>
        <p:spPr>
          <a:xfrm>
            <a:off x="4634094" y="5363672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5770" y="0"/>
                </a:move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6"/>
          <p:cNvSpPr/>
          <p:nvPr/>
        </p:nvSpPr>
        <p:spPr>
          <a:xfrm>
            <a:off x="4634094" y="5363672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0" y="45770"/>
                </a:move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close/>
              </a:path>
            </a:pathLst>
          </a:custGeom>
          <a:solidFill>
            <a:srgbClr val="000099"/>
          </a:solidFill>
          <a:ln w="158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7"/>
          <p:cNvSpPr/>
          <p:nvPr/>
        </p:nvSpPr>
        <p:spPr>
          <a:xfrm>
            <a:off x="4413435" y="5320148"/>
            <a:ext cx="118745" cy="31750"/>
          </a:xfrm>
          <a:custGeom>
            <a:avLst/>
            <a:gdLst/>
            <a:ahLst/>
            <a:cxnLst/>
            <a:rect l="l" t="t" r="r" b="b"/>
            <a:pathLst>
              <a:path w="118745" h="31750">
                <a:moveTo>
                  <a:pt x="118694" y="0"/>
                </a:moveTo>
                <a:lnTo>
                  <a:pt x="0" y="31572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8"/>
          <p:cNvSpPr/>
          <p:nvPr/>
        </p:nvSpPr>
        <p:spPr>
          <a:xfrm>
            <a:off x="4389185" y="2222662"/>
            <a:ext cx="129539" cy="53340"/>
          </a:xfrm>
          <a:custGeom>
            <a:avLst/>
            <a:gdLst/>
            <a:ahLst/>
            <a:cxnLst/>
            <a:rect l="l" t="t" r="r" b="b"/>
            <a:pathLst>
              <a:path w="129539" h="53339">
                <a:moveTo>
                  <a:pt x="0" y="0"/>
                </a:moveTo>
                <a:lnTo>
                  <a:pt x="129095" y="5275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9"/>
          <p:cNvSpPr txBox="1"/>
          <p:nvPr/>
        </p:nvSpPr>
        <p:spPr>
          <a:xfrm>
            <a:off x="4002852" y="3206305"/>
            <a:ext cx="937260" cy="123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Cryo +  full</a:t>
            </a:r>
            <a:r>
              <a:rPr sz="2000" b="1" spc="-90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lower  outboa</a:t>
            </a:r>
            <a:r>
              <a:rPr sz="2000" b="1" spc="-10" dirty="0">
                <a:latin typeface="Arial Narrow"/>
                <a:cs typeface="Arial Narrow"/>
              </a:rPr>
              <a:t>r</a:t>
            </a:r>
            <a:r>
              <a:rPr sz="2000" b="1" spc="-5" dirty="0">
                <a:latin typeface="Arial Narrow"/>
                <a:cs typeface="Arial Narrow"/>
              </a:rPr>
              <a:t>d  high-Z  divertor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58" name="object 60"/>
          <p:cNvSpPr txBox="1"/>
          <p:nvPr/>
        </p:nvSpPr>
        <p:spPr>
          <a:xfrm>
            <a:off x="2285499" y="3254009"/>
            <a:ext cx="661670" cy="123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60" marR="15875" indent="-75565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Lower  OBD</a:t>
            </a:r>
            <a:endParaRPr sz="2000">
              <a:latin typeface="Arial Narrow"/>
              <a:cs typeface="Arial Narrow"/>
            </a:endParaRPr>
          </a:p>
          <a:p>
            <a:pPr marL="19050" marR="5080" indent="-6985" algn="just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high-Z  row</a:t>
            </a:r>
            <a:r>
              <a:rPr sz="2000" b="1" spc="-85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of  tiles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59" name="object 61"/>
          <p:cNvSpPr txBox="1"/>
          <p:nvPr/>
        </p:nvSpPr>
        <p:spPr>
          <a:xfrm>
            <a:off x="463720" y="3281997"/>
            <a:ext cx="815975" cy="1181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305" marR="145415" algn="ctr">
              <a:lnSpc>
                <a:spcPts val="2300"/>
              </a:lnSpc>
            </a:pPr>
            <a:r>
              <a:rPr sz="2400" b="1" dirty="0">
                <a:latin typeface="Arial Narrow"/>
                <a:cs typeface="Arial Narrow"/>
              </a:rPr>
              <a:t>B+C  </a:t>
            </a:r>
            <a:r>
              <a:rPr sz="2400" b="1" dirty="0">
                <a:solidFill>
                  <a:srgbClr val="00AFEF"/>
                </a:solidFill>
                <a:latin typeface="Arial Narrow"/>
                <a:cs typeface="Arial Narrow"/>
              </a:rPr>
              <a:t>BN</a:t>
            </a:r>
            <a:endParaRPr sz="2400">
              <a:latin typeface="Arial Narrow"/>
              <a:cs typeface="Arial Narrow"/>
            </a:endParaRPr>
          </a:p>
          <a:p>
            <a:pPr marL="12700" marR="5080" algn="ctr">
              <a:lnSpc>
                <a:spcPct val="80000"/>
              </a:lnSpc>
              <a:spcBef>
                <a:spcPts val="20"/>
              </a:spcBef>
            </a:pPr>
            <a:r>
              <a:rPr sz="2400" b="1" spc="-5" dirty="0">
                <a:solidFill>
                  <a:srgbClr val="FF0000"/>
                </a:solidFill>
                <a:latin typeface="Arial Narrow"/>
                <a:cs typeface="Arial Narrow"/>
              </a:rPr>
              <a:t>Li  </a:t>
            </a:r>
            <a:r>
              <a:rPr sz="2400" b="1" dirty="0">
                <a:solidFill>
                  <a:srgbClr val="BEBEBE"/>
                </a:solidFill>
                <a:latin typeface="Arial Narrow"/>
                <a:cs typeface="Arial Narrow"/>
              </a:rPr>
              <a:t>H</a:t>
            </a:r>
            <a:r>
              <a:rPr sz="2400" b="1" spc="-5" dirty="0">
                <a:solidFill>
                  <a:srgbClr val="BEBEBE"/>
                </a:solidFill>
                <a:latin typeface="Arial Narrow"/>
                <a:cs typeface="Arial Narrow"/>
              </a:rPr>
              <a:t>igh-</a:t>
            </a:r>
            <a:r>
              <a:rPr sz="2400" b="1" dirty="0">
                <a:solidFill>
                  <a:srgbClr val="BEBEBE"/>
                </a:solidFill>
                <a:latin typeface="Arial Narrow"/>
                <a:cs typeface="Arial Narrow"/>
              </a:rPr>
              <a:t>Z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60" name="object 62"/>
          <p:cNvSpPr txBox="1"/>
          <p:nvPr/>
        </p:nvSpPr>
        <p:spPr>
          <a:xfrm>
            <a:off x="823277" y="1828800"/>
            <a:ext cx="488315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0000"/>
                </a:solidFill>
                <a:latin typeface="Arial Narrow"/>
                <a:cs typeface="Arial Narrow"/>
              </a:rPr>
              <a:t>2016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61" name="object 63"/>
          <p:cNvSpPr txBox="1"/>
          <p:nvPr/>
        </p:nvSpPr>
        <p:spPr>
          <a:xfrm>
            <a:off x="2517032" y="1828800"/>
            <a:ext cx="91196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2017</a:t>
            </a:r>
            <a:r>
              <a:rPr lang="en-US" sz="20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-18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62" name="object 64"/>
          <p:cNvSpPr txBox="1"/>
          <p:nvPr/>
        </p:nvSpPr>
        <p:spPr>
          <a:xfrm>
            <a:off x="4345779" y="1852652"/>
            <a:ext cx="789305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0000"/>
                </a:solidFill>
                <a:latin typeface="Arial Narrow"/>
                <a:cs typeface="Arial Narrow"/>
              </a:rPr>
              <a:t>2018-19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65" name="object 67"/>
          <p:cNvSpPr/>
          <p:nvPr/>
        </p:nvSpPr>
        <p:spPr>
          <a:xfrm>
            <a:off x="2670218" y="5555171"/>
            <a:ext cx="60325" cy="119380"/>
          </a:xfrm>
          <a:custGeom>
            <a:avLst/>
            <a:gdLst/>
            <a:ahLst/>
            <a:cxnLst/>
            <a:rect l="l" t="t" r="r" b="b"/>
            <a:pathLst>
              <a:path w="60325" h="119379">
                <a:moveTo>
                  <a:pt x="59905" y="118783"/>
                </a:moveTo>
                <a:lnTo>
                  <a:pt x="0" y="0"/>
                </a:lnTo>
              </a:path>
            </a:pathLst>
          </a:custGeom>
          <a:ln w="285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8"/>
          <p:cNvSpPr/>
          <p:nvPr/>
        </p:nvSpPr>
        <p:spPr>
          <a:xfrm>
            <a:off x="2638046" y="5491388"/>
            <a:ext cx="77470" cy="95885"/>
          </a:xfrm>
          <a:custGeom>
            <a:avLst/>
            <a:gdLst/>
            <a:ahLst/>
            <a:cxnLst/>
            <a:rect l="l" t="t" r="r" b="b"/>
            <a:pathLst>
              <a:path w="77469" h="95885">
                <a:moveTo>
                  <a:pt x="0" y="0"/>
                </a:moveTo>
                <a:lnTo>
                  <a:pt x="330" y="95846"/>
                </a:lnTo>
                <a:lnTo>
                  <a:pt x="76873" y="57251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9"/>
          <p:cNvSpPr txBox="1"/>
          <p:nvPr/>
        </p:nvSpPr>
        <p:spPr>
          <a:xfrm>
            <a:off x="3563078" y="5747519"/>
            <a:ext cx="1466122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ts val="1540"/>
              </a:lnSpc>
            </a:pPr>
            <a:r>
              <a:rPr lang="en-US" sz="1600" b="1" dirty="0">
                <a:solidFill>
                  <a:srgbClr val="A6A6A6"/>
                </a:solidFill>
                <a:latin typeface="Arial Narrow"/>
                <a:cs typeface="Arial Narrow"/>
              </a:rPr>
              <a:t>H</a:t>
            </a:r>
            <a:r>
              <a:rPr sz="1600" b="1" dirty="0" smtClean="0">
                <a:solidFill>
                  <a:srgbClr val="A6A6A6"/>
                </a:solidFill>
                <a:latin typeface="Arial Narrow"/>
                <a:cs typeface="Arial Narrow"/>
              </a:rPr>
              <a:t>igh-Z</a:t>
            </a:r>
            <a:r>
              <a:rPr lang="en-US" sz="1600" b="1" dirty="0" smtClean="0">
                <a:solidFill>
                  <a:srgbClr val="A6A6A6"/>
                </a:solidFill>
                <a:latin typeface="Arial Narrow"/>
                <a:cs typeface="Arial Narrow"/>
              </a:rPr>
              <a:t> baffle </a:t>
            </a:r>
            <a:r>
              <a:rPr sz="1600" b="1" spc="-5" dirty="0" smtClean="0">
                <a:solidFill>
                  <a:srgbClr val="A6A6A6"/>
                </a:solidFill>
                <a:latin typeface="Arial Narrow"/>
                <a:cs typeface="Arial Narrow"/>
              </a:rPr>
              <a:t>PFCs </a:t>
            </a:r>
            <a:r>
              <a:rPr sz="1600" b="1" dirty="0">
                <a:solidFill>
                  <a:srgbClr val="A6A6A6"/>
                </a:solidFill>
                <a:latin typeface="Arial Narrow"/>
                <a:cs typeface="Arial Narrow"/>
              </a:rPr>
              <a:t>for </a:t>
            </a:r>
            <a:r>
              <a:rPr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liquid</a:t>
            </a:r>
            <a:r>
              <a:rPr sz="1600" b="1" spc="-12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Li</a:t>
            </a:r>
            <a:r>
              <a:rPr lang="en-US"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 Narrow"/>
                <a:cs typeface="Arial Narrow"/>
              </a:rPr>
              <a:t>(including pre-filled)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68" name="object 70"/>
          <p:cNvSpPr/>
          <p:nvPr/>
        </p:nvSpPr>
        <p:spPr>
          <a:xfrm>
            <a:off x="4413432" y="5436284"/>
            <a:ext cx="52705" cy="257175"/>
          </a:xfrm>
          <a:custGeom>
            <a:avLst/>
            <a:gdLst/>
            <a:ahLst/>
            <a:cxnLst/>
            <a:rect l="l" t="t" r="r" b="b"/>
            <a:pathLst>
              <a:path w="52704" h="257175">
                <a:moveTo>
                  <a:pt x="0" y="256755"/>
                </a:moveTo>
                <a:lnTo>
                  <a:pt x="52362" y="0"/>
                </a:lnTo>
              </a:path>
            </a:pathLst>
          </a:custGeom>
          <a:ln w="285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71"/>
          <p:cNvSpPr/>
          <p:nvPr/>
        </p:nvSpPr>
        <p:spPr>
          <a:xfrm>
            <a:off x="4420943" y="5366291"/>
            <a:ext cx="84455" cy="92710"/>
          </a:xfrm>
          <a:custGeom>
            <a:avLst/>
            <a:gdLst/>
            <a:ahLst/>
            <a:cxnLst/>
            <a:rect l="l" t="t" r="r" b="b"/>
            <a:pathLst>
              <a:path w="84454" h="92710">
                <a:moveTo>
                  <a:pt x="59131" y="0"/>
                </a:moveTo>
                <a:lnTo>
                  <a:pt x="0" y="75438"/>
                </a:lnTo>
                <a:lnTo>
                  <a:pt x="83997" y="92557"/>
                </a:lnTo>
                <a:lnTo>
                  <a:pt x="59131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2"/>
          <p:cNvSpPr/>
          <p:nvPr/>
        </p:nvSpPr>
        <p:spPr>
          <a:xfrm>
            <a:off x="5715000" y="2776093"/>
            <a:ext cx="0" cy="2129155"/>
          </a:xfrm>
          <a:custGeom>
            <a:avLst/>
            <a:gdLst/>
            <a:ahLst/>
            <a:cxnLst/>
            <a:rect l="l" t="t" r="r" b="b"/>
            <a:pathLst>
              <a:path h="2129154">
                <a:moveTo>
                  <a:pt x="0" y="2128837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3"/>
          <p:cNvSpPr/>
          <p:nvPr/>
        </p:nvSpPr>
        <p:spPr>
          <a:xfrm>
            <a:off x="5715000" y="2499868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4"/>
          <p:cNvSpPr/>
          <p:nvPr/>
        </p:nvSpPr>
        <p:spPr>
          <a:xfrm>
            <a:off x="5851525" y="2096643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29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5"/>
          <p:cNvSpPr/>
          <p:nvPr/>
        </p:nvSpPr>
        <p:spPr>
          <a:xfrm>
            <a:off x="5832473" y="2129980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6"/>
          <p:cNvSpPr/>
          <p:nvPr/>
        </p:nvSpPr>
        <p:spPr>
          <a:xfrm>
            <a:off x="6743700" y="4398518"/>
            <a:ext cx="155575" cy="482600"/>
          </a:xfrm>
          <a:custGeom>
            <a:avLst/>
            <a:gdLst/>
            <a:ahLst/>
            <a:cxnLst/>
            <a:rect l="l" t="t" r="r" b="b"/>
            <a:pathLst>
              <a:path w="155575" h="482600">
                <a:moveTo>
                  <a:pt x="155575" y="0"/>
                </a:moveTo>
                <a:lnTo>
                  <a:pt x="0" y="48260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7"/>
          <p:cNvSpPr/>
          <p:nvPr/>
        </p:nvSpPr>
        <p:spPr>
          <a:xfrm>
            <a:off x="6902450" y="3874643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8"/>
          <p:cNvSpPr/>
          <p:nvPr/>
        </p:nvSpPr>
        <p:spPr>
          <a:xfrm>
            <a:off x="6038851" y="2156968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4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9"/>
          <p:cNvSpPr/>
          <p:nvPr/>
        </p:nvSpPr>
        <p:spPr>
          <a:xfrm>
            <a:off x="6469062" y="2363343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80"/>
          <p:cNvSpPr/>
          <p:nvPr/>
        </p:nvSpPr>
        <p:spPr>
          <a:xfrm>
            <a:off x="6743700" y="2801493"/>
            <a:ext cx="155575" cy="479425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81"/>
          <p:cNvSpPr/>
          <p:nvPr/>
        </p:nvSpPr>
        <p:spPr>
          <a:xfrm>
            <a:off x="6902450" y="3325368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2"/>
          <p:cNvSpPr/>
          <p:nvPr/>
        </p:nvSpPr>
        <p:spPr>
          <a:xfrm>
            <a:off x="5715001" y="4922393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3"/>
          <p:cNvSpPr/>
          <p:nvPr/>
        </p:nvSpPr>
        <p:spPr>
          <a:xfrm>
            <a:off x="5832476" y="5197030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4"/>
          <p:cNvSpPr/>
          <p:nvPr/>
        </p:nvSpPr>
        <p:spPr>
          <a:xfrm>
            <a:off x="5853112" y="5492305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5"/>
          <p:cNvSpPr/>
          <p:nvPr/>
        </p:nvSpPr>
        <p:spPr>
          <a:xfrm>
            <a:off x="6038523" y="5493805"/>
            <a:ext cx="172720" cy="36830"/>
          </a:xfrm>
          <a:custGeom>
            <a:avLst/>
            <a:gdLst/>
            <a:ahLst/>
            <a:cxnLst/>
            <a:rect l="l" t="t" r="r" b="b"/>
            <a:pathLst>
              <a:path w="172720" h="36829">
                <a:moveTo>
                  <a:pt x="172110" y="0"/>
                </a:moveTo>
                <a:lnTo>
                  <a:pt x="0" y="3669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6"/>
          <p:cNvSpPr/>
          <p:nvPr/>
        </p:nvSpPr>
        <p:spPr>
          <a:xfrm>
            <a:off x="6470650" y="4912868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0"/>
                </a:moveTo>
                <a:lnTo>
                  <a:pt x="0" y="41275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7"/>
          <p:cNvSpPr/>
          <p:nvPr/>
        </p:nvSpPr>
        <p:spPr>
          <a:xfrm>
            <a:off x="6127756" y="5317592"/>
            <a:ext cx="360680" cy="84455"/>
          </a:xfrm>
          <a:custGeom>
            <a:avLst/>
            <a:gdLst/>
            <a:ahLst/>
            <a:cxnLst/>
            <a:rect l="l" t="t" r="r" b="b"/>
            <a:pathLst>
              <a:path w="360679" h="84454">
                <a:moveTo>
                  <a:pt x="360349" y="0"/>
                </a:moveTo>
                <a:lnTo>
                  <a:pt x="0" y="8431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8"/>
          <p:cNvSpPr/>
          <p:nvPr/>
        </p:nvSpPr>
        <p:spPr>
          <a:xfrm>
            <a:off x="6103739" y="5363444"/>
            <a:ext cx="99060" cy="66675"/>
          </a:xfrm>
          <a:custGeom>
            <a:avLst/>
            <a:gdLst/>
            <a:ahLst/>
            <a:cxnLst/>
            <a:rect l="l" t="t" r="r" b="b"/>
            <a:pathLst>
              <a:path w="99060" h="66675">
                <a:moveTo>
                  <a:pt x="63703" y="0"/>
                </a:moveTo>
                <a:lnTo>
                  <a:pt x="25331" y="6089"/>
                </a:lnTo>
                <a:lnTo>
                  <a:pt x="0" y="40942"/>
                </a:lnTo>
                <a:lnTo>
                  <a:pt x="5889" y="53029"/>
                </a:lnTo>
                <a:lnTo>
                  <a:pt x="18100" y="61727"/>
                </a:lnTo>
                <a:lnTo>
                  <a:pt x="34879" y="66236"/>
                </a:lnTo>
                <a:lnTo>
                  <a:pt x="54470" y="65758"/>
                </a:lnTo>
                <a:lnTo>
                  <a:pt x="73245" y="60143"/>
                </a:lnTo>
                <a:lnTo>
                  <a:pt x="87801" y="50661"/>
                </a:lnTo>
                <a:lnTo>
                  <a:pt x="96718" y="38611"/>
                </a:lnTo>
                <a:lnTo>
                  <a:pt x="98577" y="25296"/>
                </a:lnTo>
                <a:lnTo>
                  <a:pt x="92689" y="13203"/>
                </a:lnTo>
                <a:lnTo>
                  <a:pt x="80481" y="4506"/>
                </a:lnTo>
                <a:lnTo>
                  <a:pt x="6370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9"/>
          <p:cNvSpPr/>
          <p:nvPr/>
        </p:nvSpPr>
        <p:spPr>
          <a:xfrm>
            <a:off x="6103739" y="5363445"/>
            <a:ext cx="99060" cy="66675"/>
          </a:xfrm>
          <a:custGeom>
            <a:avLst/>
            <a:gdLst/>
            <a:ahLst/>
            <a:cxnLst/>
            <a:rect l="l" t="t" r="r" b="b"/>
            <a:pathLst>
              <a:path w="99060" h="66675">
                <a:moveTo>
                  <a:pt x="0" y="40942"/>
                </a:moveTo>
                <a:lnTo>
                  <a:pt x="5889" y="53029"/>
                </a:lnTo>
                <a:lnTo>
                  <a:pt x="18100" y="61727"/>
                </a:lnTo>
                <a:lnTo>
                  <a:pt x="34879" y="66236"/>
                </a:lnTo>
                <a:lnTo>
                  <a:pt x="54470" y="65758"/>
                </a:lnTo>
                <a:lnTo>
                  <a:pt x="73245" y="60143"/>
                </a:lnTo>
                <a:lnTo>
                  <a:pt x="87801" y="50661"/>
                </a:lnTo>
                <a:lnTo>
                  <a:pt x="96718" y="38611"/>
                </a:lnTo>
                <a:lnTo>
                  <a:pt x="98577" y="25296"/>
                </a:lnTo>
                <a:lnTo>
                  <a:pt x="92689" y="13203"/>
                </a:lnTo>
                <a:lnTo>
                  <a:pt x="80481" y="4506"/>
                </a:lnTo>
                <a:lnTo>
                  <a:pt x="63703" y="0"/>
                </a:lnTo>
                <a:lnTo>
                  <a:pt x="44107" y="480"/>
                </a:lnTo>
                <a:lnTo>
                  <a:pt x="25331" y="6089"/>
                </a:lnTo>
                <a:lnTo>
                  <a:pt x="10775" y="15572"/>
                </a:lnTo>
                <a:lnTo>
                  <a:pt x="1858" y="27624"/>
                </a:lnTo>
                <a:lnTo>
                  <a:pt x="0" y="40942"/>
                </a:lnTo>
                <a:close/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90"/>
          <p:cNvSpPr/>
          <p:nvPr/>
        </p:nvSpPr>
        <p:spPr>
          <a:xfrm>
            <a:off x="6486706" y="5381137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5770" y="0"/>
                </a:move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91"/>
          <p:cNvSpPr/>
          <p:nvPr/>
        </p:nvSpPr>
        <p:spPr>
          <a:xfrm>
            <a:off x="6486706" y="5381137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0" y="45770"/>
                </a:move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close/>
              </a:path>
            </a:pathLst>
          </a:custGeom>
          <a:solidFill>
            <a:srgbClr val="000099"/>
          </a:solidFill>
          <a:ln w="158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2"/>
          <p:cNvSpPr/>
          <p:nvPr/>
        </p:nvSpPr>
        <p:spPr>
          <a:xfrm>
            <a:off x="6241797" y="2240126"/>
            <a:ext cx="129539" cy="53340"/>
          </a:xfrm>
          <a:custGeom>
            <a:avLst/>
            <a:gdLst/>
            <a:ahLst/>
            <a:cxnLst/>
            <a:rect l="l" t="t" r="r" b="b"/>
            <a:pathLst>
              <a:path w="129539" h="53339">
                <a:moveTo>
                  <a:pt x="0" y="0"/>
                </a:moveTo>
                <a:lnTo>
                  <a:pt x="129095" y="5275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3"/>
          <p:cNvSpPr txBox="1"/>
          <p:nvPr/>
        </p:nvSpPr>
        <p:spPr>
          <a:xfrm>
            <a:off x="5803446" y="3084446"/>
            <a:ext cx="1041400" cy="498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80975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Cryo +  high-Z</a:t>
            </a:r>
            <a:r>
              <a:rPr sz="2000" b="1" spc="-90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FW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2" name="object 94"/>
          <p:cNvSpPr txBox="1"/>
          <p:nvPr/>
        </p:nvSpPr>
        <p:spPr>
          <a:xfrm>
            <a:off x="5866882" y="3513218"/>
            <a:ext cx="915035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latin typeface="Arial Narrow"/>
                <a:cs typeface="Arial Narrow"/>
              </a:rPr>
              <a:t>and</a:t>
            </a:r>
            <a:r>
              <a:rPr sz="2000" b="1" spc="-105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OBD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3" name="object 95"/>
          <p:cNvSpPr txBox="1"/>
          <p:nvPr/>
        </p:nvSpPr>
        <p:spPr>
          <a:xfrm>
            <a:off x="5825014" y="3815996"/>
            <a:ext cx="998855" cy="742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+</a:t>
            </a:r>
            <a:r>
              <a:rPr sz="2000" b="1" spc="-40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liquid</a:t>
            </a:r>
            <a:r>
              <a:rPr sz="2000" b="1" spc="-60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Li  divertor  (LLD)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4" name="object 96"/>
          <p:cNvSpPr txBox="1"/>
          <p:nvPr/>
        </p:nvSpPr>
        <p:spPr>
          <a:xfrm>
            <a:off x="6220605" y="1828852"/>
            <a:ext cx="9421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202</a:t>
            </a:r>
            <a:r>
              <a:rPr lang="en-US" sz="20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0-21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95" name="object 97"/>
          <p:cNvSpPr txBox="1"/>
          <p:nvPr/>
        </p:nvSpPr>
        <p:spPr>
          <a:xfrm>
            <a:off x="1701800" y="5694735"/>
            <a:ext cx="1727200" cy="78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 indent="-9525" algn="ctr">
              <a:lnSpc>
                <a:spcPts val="1365"/>
              </a:lnSpc>
            </a:pPr>
            <a:r>
              <a:rPr sz="1600" b="1" dirty="0">
                <a:solidFill>
                  <a:srgbClr val="A6A6A6"/>
                </a:solidFill>
                <a:latin typeface="Arial Narrow"/>
                <a:cs typeface="Arial Narrow"/>
              </a:rPr>
              <a:t>High-Z tile</a:t>
            </a:r>
            <a:r>
              <a:rPr sz="1600" b="1" spc="-120" dirty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600" b="1" spc="-5" dirty="0" smtClean="0">
                <a:solidFill>
                  <a:srgbClr val="A6A6A6"/>
                </a:solidFill>
                <a:latin typeface="Arial Narrow"/>
                <a:cs typeface="Arial Narrow"/>
              </a:rPr>
              <a:t>row</a:t>
            </a:r>
            <a:r>
              <a:rPr lang="en-US" sz="1600" b="1" spc="-5" dirty="0" smtClean="0">
                <a:solidFill>
                  <a:srgbClr val="A6A6A6"/>
                </a:solidFill>
                <a:latin typeface="Arial Narrow"/>
                <a:cs typeface="Arial Narrow"/>
              </a:rPr>
              <a:t> (FY17)</a:t>
            </a:r>
            <a:endParaRPr sz="1600" dirty="0">
              <a:latin typeface="Arial Narrow"/>
              <a:cs typeface="Arial Narrow"/>
            </a:endParaRPr>
          </a:p>
          <a:p>
            <a:pPr marR="5080" algn="ctr">
              <a:lnSpc>
                <a:spcPts val="1540"/>
              </a:lnSpc>
              <a:spcBef>
                <a:spcPts val="185"/>
              </a:spcBef>
            </a:pP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Up </a:t>
            </a: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+</a:t>
            </a:r>
            <a:r>
              <a:rPr sz="1600" spc="-7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downward  </a:t>
            </a: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Li</a:t>
            </a:r>
            <a:r>
              <a:rPr sz="1600" spc="-9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evaporator</a:t>
            </a:r>
            <a:r>
              <a:rPr lang="en-US" sz="1600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, possible pre-filled Li tiles (FY18)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96" name="object 98"/>
          <p:cNvSpPr/>
          <p:nvPr/>
        </p:nvSpPr>
        <p:spPr>
          <a:xfrm>
            <a:off x="4369450" y="2364325"/>
            <a:ext cx="25400" cy="66675"/>
          </a:xfrm>
          <a:custGeom>
            <a:avLst/>
            <a:gdLst/>
            <a:ahLst/>
            <a:cxnLst/>
            <a:rect l="l" t="t" r="r" b="b"/>
            <a:pathLst>
              <a:path w="25400" h="66675">
                <a:moveTo>
                  <a:pt x="0" y="66357"/>
                </a:moveTo>
                <a:lnTo>
                  <a:pt x="24980" y="0"/>
                </a:lnTo>
              </a:path>
            </a:pathLst>
          </a:custGeom>
          <a:ln w="285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9"/>
          <p:cNvSpPr/>
          <p:nvPr/>
        </p:nvSpPr>
        <p:spPr>
          <a:xfrm>
            <a:off x="4349291" y="2297468"/>
            <a:ext cx="80645" cy="95885"/>
          </a:xfrm>
          <a:custGeom>
            <a:avLst/>
            <a:gdLst/>
            <a:ahLst/>
            <a:cxnLst/>
            <a:rect l="l" t="t" r="r" b="b"/>
            <a:pathLst>
              <a:path w="80645" h="95885">
                <a:moveTo>
                  <a:pt x="70307" y="0"/>
                </a:moveTo>
                <a:lnTo>
                  <a:pt x="0" y="65125"/>
                </a:lnTo>
                <a:lnTo>
                  <a:pt x="80225" y="95326"/>
                </a:lnTo>
                <a:lnTo>
                  <a:pt x="70307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00"/>
          <p:cNvSpPr/>
          <p:nvPr/>
        </p:nvSpPr>
        <p:spPr>
          <a:xfrm>
            <a:off x="2097403" y="2797035"/>
            <a:ext cx="0" cy="2079625"/>
          </a:xfrm>
          <a:custGeom>
            <a:avLst/>
            <a:gdLst/>
            <a:ahLst/>
            <a:cxnLst/>
            <a:rect l="l" t="t" r="r" b="b"/>
            <a:pathLst>
              <a:path h="2079625">
                <a:moveTo>
                  <a:pt x="0" y="2079523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01"/>
          <p:cNvSpPr/>
          <p:nvPr/>
        </p:nvSpPr>
        <p:spPr>
          <a:xfrm>
            <a:off x="2097403" y="4876557"/>
            <a:ext cx="116205" cy="270510"/>
          </a:xfrm>
          <a:custGeom>
            <a:avLst/>
            <a:gdLst/>
            <a:ahLst/>
            <a:cxnLst/>
            <a:rect l="l" t="t" r="r" b="b"/>
            <a:pathLst>
              <a:path w="116205" h="270510">
                <a:moveTo>
                  <a:pt x="0" y="0"/>
                </a:moveTo>
                <a:lnTo>
                  <a:pt x="115900" y="270027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2"/>
          <p:cNvSpPr/>
          <p:nvPr/>
        </p:nvSpPr>
        <p:spPr>
          <a:xfrm>
            <a:off x="2097403" y="2527004"/>
            <a:ext cx="116205" cy="270510"/>
          </a:xfrm>
          <a:custGeom>
            <a:avLst/>
            <a:gdLst/>
            <a:ahLst/>
            <a:cxnLst/>
            <a:rect l="l" t="t" r="r" b="b"/>
            <a:pathLst>
              <a:path w="116205" h="270510">
                <a:moveTo>
                  <a:pt x="0" y="270027"/>
                </a:moveTo>
                <a:lnTo>
                  <a:pt x="11590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3"/>
          <p:cNvSpPr/>
          <p:nvPr/>
        </p:nvSpPr>
        <p:spPr>
          <a:xfrm>
            <a:off x="2207360" y="5146587"/>
            <a:ext cx="0" cy="335280"/>
          </a:xfrm>
          <a:custGeom>
            <a:avLst/>
            <a:gdLst/>
            <a:ahLst/>
            <a:cxnLst/>
            <a:rect l="l" t="t" r="r" b="b"/>
            <a:pathLst>
              <a:path h="335279">
                <a:moveTo>
                  <a:pt x="0" y="0"/>
                </a:moveTo>
                <a:lnTo>
                  <a:pt x="0" y="335203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4"/>
          <p:cNvSpPr/>
          <p:nvPr/>
        </p:nvSpPr>
        <p:spPr>
          <a:xfrm>
            <a:off x="2207360" y="5481794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5"/>
          <p:cNvSpPr/>
          <p:nvPr/>
        </p:nvSpPr>
        <p:spPr>
          <a:xfrm>
            <a:off x="2209800" y="2170069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6"/>
          <p:cNvSpPr/>
          <p:nvPr/>
        </p:nvSpPr>
        <p:spPr>
          <a:xfrm>
            <a:off x="2207360" y="2165414"/>
            <a:ext cx="0" cy="361950"/>
          </a:xfrm>
          <a:custGeom>
            <a:avLst/>
            <a:gdLst/>
            <a:ahLst/>
            <a:cxnLst/>
            <a:rect l="l" t="t" r="r" b="b"/>
            <a:pathLst>
              <a:path h="361950">
                <a:moveTo>
                  <a:pt x="0" y="0"/>
                </a:moveTo>
                <a:lnTo>
                  <a:pt x="0" y="36159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7"/>
          <p:cNvSpPr/>
          <p:nvPr/>
        </p:nvSpPr>
        <p:spPr>
          <a:xfrm>
            <a:off x="2381252" y="5325619"/>
            <a:ext cx="383540" cy="156210"/>
          </a:xfrm>
          <a:custGeom>
            <a:avLst/>
            <a:gdLst/>
            <a:ahLst/>
            <a:cxnLst/>
            <a:rect l="l" t="t" r="r" b="b"/>
            <a:pathLst>
              <a:path w="383539" h="156210">
                <a:moveTo>
                  <a:pt x="383400" y="0"/>
                </a:moveTo>
                <a:lnTo>
                  <a:pt x="0" y="15617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8"/>
          <p:cNvSpPr/>
          <p:nvPr/>
        </p:nvSpPr>
        <p:spPr>
          <a:xfrm>
            <a:off x="3059112" y="4383060"/>
            <a:ext cx="147320" cy="480695"/>
          </a:xfrm>
          <a:custGeom>
            <a:avLst/>
            <a:gdLst/>
            <a:ahLst/>
            <a:cxnLst/>
            <a:rect l="l" t="t" r="r" b="b"/>
            <a:pathLst>
              <a:path w="147319" h="480695">
                <a:moveTo>
                  <a:pt x="146773" y="0"/>
                </a:moveTo>
                <a:lnTo>
                  <a:pt x="0" y="480593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9"/>
          <p:cNvSpPr/>
          <p:nvPr/>
        </p:nvSpPr>
        <p:spPr>
          <a:xfrm>
            <a:off x="3208856" y="3870937"/>
            <a:ext cx="77470" cy="470534"/>
          </a:xfrm>
          <a:custGeom>
            <a:avLst/>
            <a:gdLst/>
            <a:ahLst/>
            <a:cxnLst/>
            <a:rect l="l" t="t" r="r" b="b"/>
            <a:pathLst>
              <a:path w="77470" h="470535">
                <a:moveTo>
                  <a:pt x="77266" y="0"/>
                </a:moveTo>
                <a:lnTo>
                  <a:pt x="0" y="470217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10"/>
          <p:cNvSpPr/>
          <p:nvPr/>
        </p:nvSpPr>
        <p:spPr>
          <a:xfrm>
            <a:off x="2362202" y="2188779"/>
            <a:ext cx="389890" cy="164465"/>
          </a:xfrm>
          <a:custGeom>
            <a:avLst/>
            <a:gdLst/>
            <a:ahLst/>
            <a:cxnLst/>
            <a:rect l="l" t="t" r="r" b="b"/>
            <a:pathLst>
              <a:path w="389889" h="164464">
                <a:moveTo>
                  <a:pt x="389267" y="164414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11"/>
          <p:cNvSpPr/>
          <p:nvPr/>
        </p:nvSpPr>
        <p:spPr>
          <a:xfrm>
            <a:off x="2792145" y="2396375"/>
            <a:ext cx="255904" cy="391160"/>
          </a:xfrm>
          <a:custGeom>
            <a:avLst/>
            <a:gdLst/>
            <a:ahLst/>
            <a:cxnLst/>
            <a:rect l="l" t="t" r="r" b="b"/>
            <a:pathLst>
              <a:path w="255905" h="391160">
                <a:moveTo>
                  <a:pt x="255854" y="39082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2"/>
          <p:cNvSpPr/>
          <p:nvPr/>
        </p:nvSpPr>
        <p:spPr>
          <a:xfrm>
            <a:off x="3048000" y="2801493"/>
            <a:ext cx="158115" cy="489584"/>
          </a:xfrm>
          <a:custGeom>
            <a:avLst/>
            <a:gdLst/>
            <a:ahLst/>
            <a:cxnLst/>
            <a:rect l="l" t="t" r="r" b="b"/>
            <a:pathLst>
              <a:path w="158114" h="489585">
                <a:moveTo>
                  <a:pt x="157886" y="48903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3"/>
          <p:cNvSpPr/>
          <p:nvPr/>
        </p:nvSpPr>
        <p:spPr>
          <a:xfrm>
            <a:off x="3208856" y="3333986"/>
            <a:ext cx="77470" cy="469265"/>
          </a:xfrm>
          <a:custGeom>
            <a:avLst/>
            <a:gdLst/>
            <a:ahLst/>
            <a:cxnLst/>
            <a:rect l="l" t="t" r="r" b="b"/>
            <a:pathLst>
              <a:path w="77470" h="469264">
                <a:moveTo>
                  <a:pt x="77266" y="46866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4"/>
          <p:cNvSpPr/>
          <p:nvPr/>
        </p:nvSpPr>
        <p:spPr>
          <a:xfrm>
            <a:off x="2776537" y="4922393"/>
            <a:ext cx="247650" cy="371475"/>
          </a:xfrm>
          <a:custGeom>
            <a:avLst/>
            <a:gdLst/>
            <a:ahLst/>
            <a:cxnLst/>
            <a:rect l="l" t="t" r="r" b="b"/>
            <a:pathLst>
              <a:path w="247650" h="371475">
                <a:moveTo>
                  <a:pt x="247650" y="0"/>
                </a:moveTo>
                <a:lnTo>
                  <a:pt x="0" y="3714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5"/>
          <p:cNvSpPr/>
          <p:nvPr/>
        </p:nvSpPr>
        <p:spPr>
          <a:xfrm>
            <a:off x="3902392" y="2781769"/>
            <a:ext cx="0" cy="2113915"/>
          </a:xfrm>
          <a:custGeom>
            <a:avLst/>
            <a:gdLst/>
            <a:ahLst/>
            <a:cxnLst/>
            <a:rect l="l" t="t" r="r" b="b"/>
            <a:pathLst>
              <a:path h="2113915">
                <a:moveTo>
                  <a:pt x="0" y="21136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6"/>
          <p:cNvSpPr/>
          <p:nvPr/>
        </p:nvSpPr>
        <p:spPr>
          <a:xfrm>
            <a:off x="3902392" y="4895405"/>
            <a:ext cx="116205" cy="257175"/>
          </a:xfrm>
          <a:custGeom>
            <a:avLst/>
            <a:gdLst/>
            <a:ahLst/>
            <a:cxnLst/>
            <a:rect l="l" t="t" r="r" b="b"/>
            <a:pathLst>
              <a:path w="116204" h="257175">
                <a:moveTo>
                  <a:pt x="0" y="0"/>
                </a:moveTo>
                <a:lnTo>
                  <a:pt x="115900" y="25708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7"/>
          <p:cNvSpPr/>
          <p:nvPr/>
        </p:nvSpPr>
        <p:spPr>
          <a:xfrm>
            <a:off x="3898888" y="2508330"/>
            <a:ext cx="116205" cy="262890"/>
          </a:xfrm>
          <a:custGeom>
            <a:avLst/>
            <a:gdLst/>
            <a:ahLst/>
            <a:cxnLst/>
            <a:rect l="l" t="t" r="r" b="b"/>
            <a:pathLst>
              <a:path w="116204" h="262889">
                <a:moveTo>
                  <a:pt x="0" y="262547"/>
                </a:moveTo>
                <a:lnTo>
                  <a:pt x="11590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8"/>
          <p:cNvSpPr/>
          <p:nvPr/>
        </p:nvSpPr>
        <p:spPr>
          <a:xfrm>
            <a:off x="4012349" y="5152491"/>
            <a:ext cx="0" cy="321310"/>
          </a:xfrm>
          <a:custGeom>
            <a:avLst/>
            <a:gdLst/>
            <a:ahLst/>
            <a:cxnLst/>
            <a:rect l="l" t="t" r="r" b="b"/>
            <a:pathLst>
              <a:path h="321310">
                <a:moveTo>
                  <a:pt x="0" y="0"/>
                </a:moveTo>
                <a:lnTo>
                  <a:pt x="0" y="32085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9"/>
          <p:cNvSpPr/>
          <p:nvPr/>
        </p:nvSpPr>
        <p:spPr>
          <a:xfrm>
            <a:off x="4012350" y="5473348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12467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20"/>
          <p:cNvSpPr/>
          <p:nvPr/>
        </p:nvSpPr>
        <p:spPr>
          <a:xfrm>
            <a:off x="4014790" y="2149161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21"/>
          <p:cNvSpPr/>
          <p:nvPr/>
        </p:nvSpPr>
        <p:spPr>
          <a:xfrm>
            <a:off x="4012349" y="2144463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84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2"/>
          <p:cNvSpPr/>
          <p:nvPr/>
        </p:nvSpPr>
        <p:spPr>
          <a:xfrm>
            <a:off x="4183202" y="5439918"/>
            <a:ext cx="168275" cy="35560"/>
          </a:xfrm>
          <a:custGeom>
            <a:avLst/>
            <a:gdLst/>
            <a:ahLst/>
            <a:cxnLst/>
            <a:rect l="l" t="t" r="r" b="b"/>
            <a:pathLst>
              <a:path w="168275" h="35560">
                <a:moveTo>
                  <a:pt x="167995" y="0"/>
                </a:moveTo>
                <a:lnTo>
                  <a:pt x="0" y="355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3"/>
          <p:cNvSpPr/>
          <p:nvPr/>
        </p:nvSpPr>
        <p:spPr>
          <a:xfrm>
            <a:off x="4859731" y="4381055"/>
            <a:ext cx="154305" cy="473075"/>
          </a:xfrm>
          <a:custGeom>
            <a:avLst/>
            <a:gdLst/>
            <a:ahLst/>
            <a:cxnLst/>
            <a:rect l="l" t="t" r="r" b="b"/>
            <a:pathLst>
              <a:path w="154304" h="473075">
                <a:moveTo>
                  <a:pt x="154114" y="0"/>
                </a:moveTo>
                <a:lnTo>
                  <a:pt x="0" y="4730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4"/>
          <p:cNvSpPr/>
          <p:nvPr/>
        </p:nvSpPr>
        <p:spPr>
          <a:xfrm>
            <a:off x="5017299" y="3857180"/>
            <a:ext cx="74295" cy="468630"/>
          </a:xfrm>
          <a:custGeom>
            <a:avLst/>
            <a:gdLst/>
            <a:ahLst/>
            <a:cxnLst/>
            <a:rect l="l" t="t" r="r" b="b"/>
            <a:pathLst>
              <a:path w="74295" h="468629">
                <a:moveTo>
                  <a:pt x="73812" y="0"/>
                </a:moveTo>
                <a:lnTo>
                  <a:pt x="0" y="46831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5"/>
          <p:cNvSpPr/>
          <p:nvPr/>
        </p:nvSpPr>
        <p:spPr>
          <a:xfrm>
            <a:off x="4167191" y="2168033"/>
            <a:ext cx="389890" cy="166370"/>
          </a:xfrm>
          <a:custGeom>
            <a:avLst/>
            <a:gdLst/>
            <a:ahLst/>
            <a:cxnLst/>
            <a:rect l="l" t="t" r="r" b="b"/>
            <a:pathLst>
              <a:path w="389889" h="166369">
                <a:moveTo>
                  <a:pt x="389267" y="165900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6"/>
          <p:cNvSpPr/>
          <p:nvPr/>
        </p:nvSpPr>
        <p:spPr>
          <a:xfrm>
            <a:off x="4597134" y="2377507"/>
            <a:ext cx="255904" cy="394335"/>
          </a:xfrm>
          <a:custGeom>
            <a:avLst/>
            <a:gdLst/>
            <a:ahLst/>
            <a:cxnLst/>
            <a:rect l="l" t="t" r="r" b="b"/>
            <a:pathLst>
              <a:path w="255904" h="394335">
                <a:moveTo>
                  <a:pt x="255854" y="3943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7"/>
          <p:cNvSpPr/>
          <p:nvPr/>
        </p:nvSpPr>
        <p:spPr>
          <a:xfrm>
            <a:off x="4852990" y="2786272"/>
            <a:ext cx="158115" cy="494030"/>
          </a:xfrm>
          <a:custGeom>
            <a:avLst/>
            <a:gdLst/>
            <a:ahLst/>
            <a:cxnLst/>
            <a:rect l="l" t="t" r="r" b="b"/>
            <a:pathLst>
              <a:path w="158114" h="494030">
                <a:moveTo>
                  <a:pt x="157886" y="49344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8"/>
          <p:cNvSpPr/>
          <p:nvPr/>
        </p:nvSpPr>
        <p:spPr>
          <a:xfrm>
            <a:off x="5013845" y="3323554"/>
            <a:ext cx="77470" cy="473075"/>
          </a:xfrm>
          <a:custGeom>
            <a:avLst/>
            <a:gdLst/>
            <a:ahLst/>
            <a:cxnLst/>
            <a:rect l="l" t="t" r="r" b="b"/>
            <a:pathLst>
              <a:path w="77470" h="473075">
                <a:moveTo>
                  <a:pt x="77266" y="47289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9"/>
          <p:cNvSpPr/>
          <p:nvPr/>
        </p:nvSpPr>
        <p:spPr>
          <a:xfrm>
            <a:off x="4602826" y="4880029"/>
            <a:ext cx="257175" cy="389255"/>
          </a:xfrm>
          <a:custGeom>
            <a:avLst/>
            <a:gdLst/>
            <a:ahLst/>
            <a:cxnLst/>
            <a:rect l="l" t="t" r="r" b="b"/>
            <a:pathLst>
              <a:path w="257175" h="389254">
                <a:moveTo>
                  <a:pt x="256908" y="0"/>
                </a:moveTo>
                <a:lnTo>
                  <a:pt x="0" y="38883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30"/>
          <p:cNvSpPr/>
          <p:nvPr/>
        </p:nvSpPr>
        <p:spPr>
          <a:xfrm>
            <a:off x="4257536" y="5268865"/>
            <a:ext cx="345440" cy="78740"/>
          </a:xfrm>
          <a:custGeom>
            <a:avLst/>
            <a:gdLst/>
            <a:ahLst/>
            <a:cxnLst/>
            <a:rect l="l" t="t" r="r" b="b"/>
            <a:pathLst>
              <a:path w="345439" h="78739">
                <a:moveTo>
                  <a:pt x="345287" y="0"/>
                </a:moveTo>
                <a:lnTo>
                  <a:pt x="0" y="7857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31"/>
          <p:cNvSpPr/>
          <p:nvPr/>
        </p:nvSpPr>
        <p:spPr>
          <a:xfrm>
            <a:off x="4107650" y="2430678"/>
            <a:ext cx="1295400" cy="243204"/>
          </a:xfrm>
          <a:custGeom>
            <a:avLst/>
            <a:gdLst/>
            <a:ahLst/>
            <a:cxnLst/>
            <a:rect l="l" t="t" r="r" b="b"/>
            <a:pathLst>
              <a:path w="1295400" h="243205">
                <a:moveTo>
                  <a:pt x="1295400" y="0"/>
                </a:moveTo>
                <a:lnTo>
                  <a:pt x="0" y="0"/>
                </a:lnTo>
                <a:lnTo>
                  <a:pt x="0" y="243141"/>
                </a:lnTo>
                <a:lnTo>
                  <a:pt x="1295400" y="243141"/>
                </a:lnTo>
                <a:lnTo>
                  <a:pt x="1295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2"/>
          <p:cNvSpPr txBox="1"/>
          <p:nvPr/>
        </p:nvSpPr>
        <p:spPr>
          <a:xfrm>
            <a:off x="4165060" y="2423317"/>
            <a:ext cx="11811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A6A6A6"/>
                </a:solidFill>
                <a:latin typeface="Arial Narrow"/>
                <a:cs typeface="Arial Narrow"/>
              </a:rPr>
              <a:t>High-Z tile</a:t>
            </a:r>
            <a:r>
              <a:rPr sz="1600" b="1" spc="-120" dirty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A6A6A6"/>
                </a:solidFill>
                <a:latin typeface="Arial Narrow"/>
                <a:cs typeface="Arial Narrow"/>
              </a:rPr>
              <a:t>row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33" name="object 135"/>
          <p:cNvSpPr/>
          <p:nvPr/>
        </p:nvSpPr>
        <p:spPr>
          <a:xfrm>
            <a:off x="5751576" y="2802719"/>
            <a:ext cx="0" cy="2113915"/>
          </a:xfrm>
          <a:custGeom>
            <a:avLst/>
            <a:gdLst/>
            <a:ahLst/>
            <a:cxnLst/>
            <a:rect l="l" t="t" r="r" b="b"/>
            <a:pathLst>
              <a:path h="2113915">
                <a:moveTo>
                  <a:pt x="0" y="21136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6"/>
          <p:cNvSpPr/>
          <p:nvPr/>
        </p:nvSpPr>
        <p:spPr>
          <a:xfrm>
            <a:off x="5755080" y="4916355"/>
            <a:ext cx="116205" cy="257175"/>
          </a:xfrm>
          <a:custGeom>
            <a:avLst/>
            <a:gdLst/>
            <a:ahLst/>
            <a:cxnLst/>
            <a:rect l="l" t="t" r="r" b="b"/>
            <a:pathLst>
              <a:path w="116204" h="257175">
                <a:moveTo>
                  <a:pt x="0" y="0"/>
                </a:moveTo>
                <a:lnTo>
                  <a:pt x="115900" y="25708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7"/>
          <p:cNvSpPr/>
          <p:nvPr/>
        </p:nvSpPr>
        <p:spPr>
          <a:xfrm>
            <a:off x="5751576" y="2529279"/>
            <a:ext cx="116205" cy="262890"/>
          </a:xfrm>
          <a:custGeom>
            <a:avLst/>
            <a:gdLst/>
            <a:ahLst/>
            <a:cxnLst/>
            <a:rect l="l" t="t" r="r" b="b"/>
            <a:pathLst>
              <a:path w="116204" h="262889">
                <a:moveTo>
                  <a:pt x="0" y="262547"/>
                </a:moveTo>
                <a:lnTo>
                  <a:pt x="11590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8"/>
          <p:cNvSpPr/>
          <p:nvPr/>
        </p:nvSpPr>
        <p:spPr>
          <a:xfrm>
            <a:off x="5865035" y="5173440"/>
            <a:ext cx="0" cy="321310"/>
          </a:xfrm>
          <a:custGeom>
            <a:avLst/>
            <a:gdLst/>
            <a:ahLst/>
            <a:cxnLst/>
            <a:rect l="l" t="t" r="r" b="b"/>
            <a:pathLst>
              <a:path h="321310">
                <a:moveTo>
                  <a:pt x="0" y="0"/>
                </a:moveTo>
                <a:lnTo>
                  <a:pt x="0" y="32085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9"/>
          <p:cNvSpPr/>
          <p:nvPr/>
        </p:nvSpPr>
        <p:spPr>
          <a:xfrm>
            <a:off x="5865037" y="5494298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12467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40"/>
          <p:cNvSpPr/>
          <p:nvPr/>
        </p:nvSpPr>
        <p:spPr>
          <a:xfrm>
            <a:off x="5867477" y="2170111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41"/>
          <p:cNvSpPr/>
          <p:nvPr/>
        </p:nvSpPr>
        <p:spPr>
          <a:xfrm>
            <a:off x="5865035" y="2165413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84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2"/>
          <p:cNvSpPr/>
          <p:nvPr/>
        </p:nvSpPr>
        <p:spPr>
          <a:xfrm>
            <a:off x="6035889" y="5460867"/>
            <a:ext cx="168275" cy="35560"/>
          </a:xfrm>
          <a:custGeom>
            <a:avLst/>
            <a:gdLst/>
            <a:ahLst/>
            <a:cxnLst/>
            <a:rect l="l" t="t" r="r" b="b"/>
            <a:pathLst>
              <a:path w="168275" h="35560">
                <a:moveTo>
                  <a:pt x="167995" y="0"/>
                </a:moveTo>
                <a:lnTo>
                  <a:pt x="0" y="355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3"/>
          <p:cNvSpPr/>
          <p:nvPr/>
        </p:nvSpPr>
        <p:spPr>
          <a:xfrm>
            <a:off x="6712418" y="4402005"/>
            <a:ext cx="154305" cy="473075"/>
          </a:xfrm>
          <a:custGeom>
            <a:avLst/>
            <a:gdLst/>
            <a:ahLst/>
            <a:cxnLst/>
            <a:rect l="l" t="t" r="r" b="b"/>
            <a:pathLst>
              <a:path w="154304" h="473075">
                <a:moveTo>
                  <a:pt x="154114" y="0"/>
                </a:moveTo>
                <a:lnTo>
                  <a:pt x="0" y="4730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4"/>
          <p:cNvSpPr/>
          <p:nvPr/>
        </p:nvSpPr>
        <p:spPr>
          <a:xfrm>
            <a:off x="6869987" y="3878130"/>
            <a:ext cx="74295" cy="468630"/>
          </a:xfrm>
          <a:custGeom>
            <a:avLst/>
            <a:gdLst/>
            <a:ahLst/>
            <a:cxnLst/>
            <a:rect l="l" t="t" r="r" b="b"/>
            <a:pathLst>
              <a:path w="74295" h="468629">
                <a:moveTo>
                  <a:pt x="73812" y="0"/>
                </a:moveTo>
                <a:lnTo>
                  <a:pt x="0" y="46831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5"/>
          <p:cNvSpPr/>
          <p:nvPr/>
        </p:nvSpPr>
        <p:spPr>
          <a:xfrm>
            <a:off x="6019878" y="2188983"/>
            <a:ext cx="389890" cy="166370"/>
          </a:xfrm>
          <a:custGeom>
            <a:avLst/>
            <a:gdLst/>
            <a:ahLst/>
            <a:cxnLst/>
            <a:rect l="l" t="t" r="r" b="b"/>
            <a:pathLst>
              <a:path w="389889" h="166369">
                <a:moveTo>
                  <a:pt x="389267" y="165900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6"/>
          <p:cNvSpPr/>
          <p:nvPr/>
        </p:nvSpPr>
        <p:spPr>
          <a:xfrm>
            <a:off x="6449821" y="2398457"/>
            <a:ext cx="255904" cy="394335"/>
          </a:xfrm>
          <a:custGeom>
            <a:avLst/>
            <a:gdLst/>
            <a:ahLst/>
            <a:cxnLst/>
            <a:rect l="l" t="t" r="r" b="b"/>
            <a:pathLst>
              <a:path w="255904" h="394335">
                <a:moveTo>
                  <a:pt x="255854" y="3943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7"/>
          <p:cNvSpPr/>
          <p:nvPr/>
        </p:nvSpPr>
        <p:spPr>
          <a:xfrm>
            <a:off x="6705675" y="2807221"/>
            <a:ext cx="158115" cy="494030"/>
          </a:xfrm>
          <a:custGeom>
            <a:avLst/>
            <a:gdLst/>
            <a:ahLst/>
            <a:cxnLst/>
            <a:rect l="l" t="t" r="r" b="b"/>
            <a:pathLst>
              <a:path w="158115" h="494030">
                <a:moveTo>
                  <a:pt x="157886" y="49344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8"/>
          <p:cNvSpPr/>
          <p:nvPr/>
        </p:nvSpPr>
        <p:spPr>
          <a:xfrm>
            <a:off x="6866532" y="3344504"/>
            <a:ext cx="77470" cy="473075"/>
          </a:xfrm>
          <a:custGeom>
            <a:avLst/>
            <a:gdLst/>
            <a:ahLst/>
            <a:cxnLst/>
            <a:rect l="l" t="t" r="r" b="b"/>
            <a:pathLst>
              <a:path w="77470" h="473075">
                <a:moveTo>
                  <a:pt x="77266" y="47289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9"/>
          <p:cNvSpPr/>
          <p:nvPr/>
        </p:nvSpPr>
        <p:spPr>
          <a:xfrm>
            <a:off x="6455514" y="4900979"/>
            <a:ext cx="257175" cy="389255"/>
          </a:xfrm>
          <a:custGeom>
            <a:avLst/>
            <a:gdLst/>
            <a:ahLst/>
            <a:cxnLst/>
            <a:rect l="l" t="t" r="r" b="b"/>
            <a:pathLst>
              <a:path w="257175" h="389254">
                <a:moveTo>
                  <a:pt x="256908" y="0"/>
                </a:moveTo>
                <a:lnTo>
                  <a:pt x="0" y="38883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50"/>
          <p:cNvSpPr/>
          <p:nvPr/>
        </p:nvSpPr>
        <p:spPr>
          <a:xfrm>
            <a:off x="6110222" y="5289815"/>
            <a:ext cx="345440" cy="78740"/>
          </a:xfrm>
          <a:custGeom>
            <a:avLst/>
            <a:gdLst/>
            <a:ahLst/>
            <a:cxnLst/>
            <a:rect l="l" t="t" r="r" b="b"/>
            <a:pathLst>
              <a:path w="345439" h="78739">
                <a:moveTo>
                  <a:pt x="345287" y="0"/>
                </a:moveTo>
                <a:lnTo>
                  <a:pt x="0" y="7857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51"/>
          <p:cNvSpPr/>
          <p:nvPr/>
        </p:nvSpPr>
        <p:spPr>
          <a:xfrm>
            <a:off x="8180125" y="5432539"/>
            <a:ext cx="180975" cy="447675"/>
          </a:xfrm>
          <a:custGeom>
            <a:avLst/>
            <a:gdLst/>
            <a:ahLst/>
            <a:cxnLst/>
            <a:rect l="l" t="t" r="r" b="b"/>
            <a:pathLst>
              <a:path w="180975" h="447675">
                <a:moveTo>
                  <a:pt x="180416" y="447116"/>
                </a:moveTo>
                <a:lnTo>
                  <a:pt x="0" y="0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2"/>
          <p:cNvSpPr/>
          <p:nvPr/>
        </p:nvSpPr>
        <p:spPr>
          <a:xfrm>
            <a:off x="8145724" y="5366294"/>
            <a:ext cx="80010" cy="95885"/>
          </a:xfrm>
          <a:custGeom>
            <a:avLst/>
            <a:gdLst/>
            <a:ahLst/>
            <a:cxnLst/>
            <a:rect l="l" t="t" r="r" b="b"/>
            <a:pathLst>
              <a:path w="80009" h="95885">
                <a:moveTo>
                  <a:pt x="7670" y="0"/>
                </a:moveTo>
                <a:lnTo>
                  <a:pt x="0" y="95529"/>
                </a:lnTo>
                <a:lnTo>
                  <a:pt x="79502" y="63461"/>
                </a:lnTo>
                <a:lnTo>
                  <a:pt x="767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3"/>
          <p:cNvSpPr/>
          <p:nvPr/>
        </p:nvSpPr>
        <p:spPr>
          <a:xfrm>
            <a:off x="7543800" y="2758630"/>
            <a:ext cx="0" cy="2129155"/>
          </a:xfrm>
          <a:custGeom>
            <a:avLst/>
            <a:gdLst/>
            <a:ahLst/>
            <a:cxnLst/>
            <a:rect l="l" t="t" r="r" b="b"/>
            <a:pathLst>
              <a:path h="2129154">
                <a:moveTo>
                  <a:pt x="0" y="2128837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4"/>
          <p:cNvSpPr/>
          <p:nvPr/>
        </p:nvSpPr>
        <p:spPr>
          <a:xfrm>
            <a:off x="7543800" y="2482405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5"/>
          <p:cNvSpPr/>
          <p:nvPr/>
        </p:nvSpPr>
        <p:spPr>
          <a:xfrm>
            <a:off x="7693025" y="2079180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29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6"/>
          <p:cNvSpPr/>
          <p:nvPr/>
        </p:nvSpPr>
        <p:spPr>
          <a:xfrm>
            <a:off x="7660542" y="2119663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7"/>
          <p:cNvSpPr/>
          <p:nvPr/>
        </p:nvSpPr>
        <p:spPr>
          <a:xfrm>
            <a:off x="8585198" y="4381055"/>
            <a:ext cx="155575" cy="482600"/>
          </a:xfrm>
          <a:custGeom>
            <a:avLst/>
            <a:gdLst/>
            <a:ahLst/>
            <a:cxnLst/>
            <a:rect l="l" t="t" r="r" b="b"/>
            <a:pathLst>
              <a:path w="155575" h="482600">
                <a:moveTo>
                  <a:pt x="155575" y="0"/>
                </a:moveTo>
                <a:lnTo>
                  <a:pt x="0" y="48260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8"/>
          <p:cNvSpPr/>
          <p:nvPr/>
        </p:nvSpPr>
        <p:spPr>
          <a:xfrm>
            <a:off x="8743948" y="3857180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9"/>
          <p:cNvSpPr/>
          <p:nvPr/>
        </p:nvSpPr>
        <p:spPr>
          <a:xfrm>
            <a:off x="7880350" y="2139505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4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60"/>
          <p:cNvSpPr/>
          <p:nvPr/>
        </p:nvSpPr>
        <p:spPr>
          <a:xfrm>
            <a:off x="8310562" y="2345880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61"/>
          <p:cNvSpPr/>
          <p:nvPr/>
        </p:nvSpPr>
        <p:spPr>
          <a:xfrm>
            <a:off x="8585198" y="2784030"/>
            <a:ext cx="155575" cy="479425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2"/>
          <p:cNvSpPr/>
          <p:nvPr/>
        </p:nvSpPr>
        <p:spPr>
          <a:xfrm>
            <a:off x="8743948" y="3307905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3"/>
          <p:cNvSpPr/>
          <p:nvPr/>
        </p:nvSpPr>
        <p:spPr>
          <a:xfrm>
            <a:off x="7543068" y="4904930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4"/>
          <p:cNvSpPr/>
          <p:nvPr/>
        </p:nvSpPr>
        <p:spPr>
          <a:xfrm>
            <a:off x="7660543" y="5179568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5"/>
          <p:cNvSpPr/>
          <p:nvPr/>
        </p:nvSpPr>
        <p:spPr>
          <a:xfrm>
            <a:off x="7681180" y="5474843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6"/>
          <p:cNvSpPr/>
          <p:nvPr/>
        </p:nvSpPr>
        <p:spPr>
          <a:xfrm>
            <a:off x="7866591" y="5476341"/>
            <a:ext cx="172720" cy="36830"/>
          </a:xfrm>
          <a:custGeom>
            <a:avLst/>
            <a:gdLst/>
            <a:ahLst/>
            <a:cxnLst/>
            <a:rect l="l" t="t" r="r" b="b"/>
            <a:pathLst>
              <a:path w="172720" h="36829">
                <a:moveTo>
                  <a:pt x="172110" y="0"/>
                </a:moveTo>
                <a:lnTo>
                  <a:pt x="0" y="3669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7"/>
          <p:cNvSpPr/>
          <p:nvPr/>
        </p:nvSpPr>
        <p:spPr>
          <a:xfrm>
            <a:off x="8298719" y="4895405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0"/>
                </a:moveTo>
                <a:lnTo>
                  <a:pt x="0" y="41275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8"/>
          <p:cNvSpPr/>
          <p:nvPr/>
        </p:nvSpPr>
        <p:spPr>
          <a:xfrm>
            <a:off x="7955824" y="5300130"/>
            <a:ext cx="360680" cy="84455"/>
          </a:xfrm>
          <a:custGeom>
            <a:avLst/>
            <a:gdLst/>
            <a:ahLst/>
            <a:cxnLst/>
            <a:rect l="l" t="t" r="r" b="b"/>
            <a:pathLst>
              <a:path w="360679" h="84454">
                <a:moveTo>
                  <a:pt x="360349" y="0"/>
                </a:moveTo>
                <a:lnTo>
                  <a:pt x="0" y="8431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9"/>
          <p:cNvSpPr/>
          <p:nvPr/>
        </p:nvSpPr>
        <p:spPr>
          <a:xfrm>
            <a:off x="7931036" y="5346133"/>
            <a:ext cx="99060" cy="65405"/>
          </a:xfrm>
          <a:custGeom>
            <a:avLst/>
            <a:gdLst/>
            <a:ahLst/>
            <a:cxnLst/>
            <a:rect l="l" t="t" r="r" b="b"/>
            <a:pathLst>
              <a:path w="99059" h="65404">
                <a:moveTo>
                  <a:pt x="63911" y="0"/>
                </a:moveTo>
                <a:lnTo>
                  <a:pt x="25460" y="6102"/>
                </a:lnTo>
                <a:lnTo>
                  <a:pt x="0" y="40505"/>
                </a:ln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70"/>
          <p:cNvSpPr/>
          <p:nvPr/>
        </p:nvSpPr>
        <p:spPr>
          <a:xfrm>
            <a:off x="7931036" y="5346133"/>
            <a:ext cx="99060" cy="65405"/>
          </a:xfrm>
          <a:custGeom>
            <a:avLst/>
            <a:gdLst/>
            <a:ahLst/>
            <a:cxnLst/>
            <a:rect l="l" t="t" r="r" b="b"/>
            <a:pathLst>
              <a:path w="99059" h="65404">
                <a:moveTo>
                  <a:pt x="0" y="40505"/>
                </a:move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lnTo>
                  <a:pt x="44284" y="525"/>
                </a:lnTo>
                <a:lnTo>
                  <a:pt x="25460" y="6102"/>
                </a:lnTo>
                <a:lnTo>
                  <a:pt x="10855" y="15481"/>
                </a:lnTo>
                <a:lnTo>
                  <a:pt x="1893" y="27377"/>
                </a:lnTo>
                <a:lnTo>
                  <a:pt x="0" y="40505"/>
                </a:lnTo>
                <a:close/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71"/>
          <p:cNvSpPr/>
          <p:nvPr/>
        </p:nvSpPr>
        <p:spPr>
          <a:xfrm>
            <a:off x="8314775" y="5363673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5770" y="0"/>
                </a:move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2"/>
          <p:cNvSpPr/>
          <p:nvPr/>
        </p:nvSpPr>
        <p:spPr>
          <a:xfrm>
            <a:off x="8314775" y="5363673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0" y="45770"/>
                </a:move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close/>
              </a:path>
            </a:pathLst>
          </a:custGeom>
          <a:solidFill>
            <a:srgbClr val="000099"/>
          </a:solidFill>
          <a:ln w="158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3"/>
          <p:cNvSpPr/>
          <p:nvPr/>
        </p:nvSpPr>
        <p:spPr>
          <a:xfrm>
            <a:off x="8094116" y="5320149"/>
            <a:ext cx="118745" cy="31750"/>
          </a:xfrm>
          <a:custGeom>
            <a:avLst/>
            <a:gdLst/>
            <a:ahLst/>
            <a:cxnLst/>
            <a:rect l="l" t="t" r="r" b="b"/>
            <a:pathLst>
              <a:path w="118745" h="31750">
                <a:moveTo>
                  <a:pt x="118694" y="0"/>
                </a:moveTo>
                <a:lnTo>
                  <a:pt x="0" y="31572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4"/>
          <p:cNvSpPr/>
          <p:nvPr/>
        </p:nvSpPr>
        <p:spPr>
          <a:xfrm>
            <a:off x="8083297" y="2222663"/>
            <a:ext cx="129539" cy="53340"/>
          </a:xfrm>
          <a:custGeom>
            <a:avLst/>
            <a:gdLst/>
            <a:ahLst/>
            <a:cxnLst/>
            <a:rect l="l" t="t" r="r" b="b"/>
            <a:pathLst>
              <a:path w="129540" h="53339">
                <a:moveTo>
                  <a:pt x="0" y="0"/>
                </a:moveTo>
                <a:lnTo>
                  <a:pt x="129095" y="5275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5"/>
          <p:cNvSpPr txBox="1"/>
          <p:nvPr/>
        </p:nvSpPr>
        <p:spPr>
          <a:xfrm>
            <a:off x="7648419" y="2919186"/>
            <a:ext cx="933450" cy="1718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7955" marR="140970" algn="ctr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All  high-Z  FW</a:t>
            </a:r>
            <a:r>
              <a:rPr sz="2000" b="1" spc="-95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+</a:t>
            </a:r>
            <a:endParaRPr sz="2000">
              <a:latin typeface="Arial Narrow"/>
              <a:cs typeface="Arial Narrow"/>
            </a:endParaRPr>
          </a:p>
          <a:p>
            <a:pPr algn="ctr">
              <a:lnSpc>
                <a:spcPts val="1695"/>
              </a:lnSpc>
            </a:pPr>
            <a:r>
              <a:rPr sz="2000" b="1" spc="-5" dirty="0">
                <a:latin typeface="Arial Narrow"/>
                <a:cs typeface="Arial Narrow"/>
              </a:rPr>
              <a:t>divertors</a:t>
            </a:r>
            <a:endParaRPr sz="2000">
              <a:latin typeface="Arial Narrow"/>
              <a:cs typeface="Arial Narrow"/>
            </a:endParaRPr>
          </a:p>
          <a:p>
            <a:pPr marL="12700" marR="5080" algn="ctr">
              <a:lnSpc>
                <a:spcPts val="1920"/>
              </a:lnSpc>
              <a:spcBef>
                <a:spcPts val="225"/>
              </a:spcBef>
            </a:pPr>
            <a:r>
              <a:rPr sz="2000" b="1" spc="-5" dirty="0">
                <a:latin typeface="Arial Narrow"/>
                <a:cs typeface="Arial Narrow"/>
              </a:rPr>
              <a:t>+</a:t>
            </a:r>
            <a:r>
              <a:rPr sz="2000" b="1" spc="-85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flowing  LLD</a:t>
            </a:r>
            <a:endParaRPr sz="2000">
              <a:latin typeface="Arial Narrow"/>
              <a:cs typeface="Arial Narrow"/>
            </a:endParaRPr>
          </a:p>
          <a:p>
            <a:pPr algn="ctr">
              <a:lnSpc>
                <a:spcPts val="1935"/>
              </a:lnSpc>
            </a:pPr>
            <a:r>
              <a:rPr sz="2000" b="1" spc="-5" dirty="0">
                <a:latin typeface="Arial Narrow"/>
                <a:cs typeface="Arial Narrow"/>
              </a:rPr>
              <a:t>module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74" name="object 176"/>
          <p:cNvSpPr txBox="1"/>
          <p:nvPr/>
        </p:nvSpPr>
        <p:spPr>
          <a:xfrm>
            <a:off x="8003664" y="1840036"/>
            <a:ext cx="789305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0000"/>
                </a:solidFill>
                <a:latin typeface="Arial Narrow"/>
                <a:cs typeface="Arial Narrow"/>
              </a:rPr>
              <a:t>2022-23</a:t>
            </a:r>
            <a:endParaRPr sz="2000" b="1" dirty="0">
              <a:latin typeface="Arial Narrow"/>
              <a:cs typeface="Arial Narrow"/>
            </a:endParaRPr>
          </a:p>
        </p:txBody>
      </p:sp>
      <p:sp>
        <p:nvSpPr>
          <p:cNvPr id="175" name="object 177"/>
          <p:cNvSpPr/>
          <p:nvPr/>
        </p:nvSpPr>
        <p:spPr>
          <a:xfrm>
            <a:off x="7575048" y="2784966"/>
            <a:ext cx="0" cy="2113915"/>
          </a:xfrm>
          <a:custGeom>
            <a:avLst/>
            <a:gdLst/>
            <a:ahLst/>
            <a:cxnLst/>
            <a:rect l="l" t="t" r="r" b="b"/>
            <a:pathLst>
              <a:path h="2113915">
                <a:moveTo>
                  <a:pt x="0" y="21136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8"/>
          <p:cNvSpPr/>
          <p:nvPr/>
        </p:nvSpPr>
        <p:spPr>
          <a:xfrm>
            <a:off x="7578605" y="4898602"/>
            <a:ext cx="118110" cy="257175"/>
          </a:xfrm>
          <a:custGeom>
            <a:avLst/>
            <a:gdLst/>
            <a:ahLst/>
            <a:cxnLst/>
            <a:rect l="l" t="t" r="r" b="b"/>
            <a:pathLst>
              <a:path w="118109" h="257175">
                <a:moveTo>
                  <a:pt x="0" y="0"/>
                </a:moveTo>
                <a:lnTo>
                  <a:pt x="117640" y="25708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9"/>
          <p:cNvSpPr/>
          <p:nvPr/>
        </p:nvSpPr>
        <p:spPr>
          <a:xfrm>
            <a:off x="7575048" y="2511526"/>
            <a:ext cx="118110" cy="262890"/>
          </a:xfrm>
          <a:custGeom>
            <a:avLst/>
            <a:gdLst/>
            <a:ahLst/>
            <a:cxnLst/>
            <a:rect l="l" t="t" r="r" b="b"/>
            <a:pathLst>
              <a:path w="118109" h="262889">
                <a:moveTo>
                  <a:pt x="0" y="262547"/>
                </a:moveTo>
                <a:lnTo>
                  <a:pt x="11764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80"/>
          <p:cNvSpPr/>
          <p:nvPr/>
        </p:nvSpPr>
        <p:spPr>
          <a:xfrm>
            <a:off x="7690216" y="5155688"/>
            <a:ext cx="0" cy="321310"/>
          </a:xfrm>
          <a:custGeom>
            <a:avLst/>
            <a:gdLst/>
            <a:ahLst/>
            <a:cxnLst/>
            <a:rect l="l" t="t" r="r" b="b"/>
            <a:pathLst>
              <a:path h="321310">
                <a:moveTo>
                  <a:pt x="0" y="0"/>
                </a:moveTo>
                <a:lnTo>
                  <a:pt x="0" y="32085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81"/>
          <p:cNvSpPr/>
          <p:nvPr/>
        </p:nvSpPr>
        <p:spPr>
          <a:xfrm>
            <a:off x="7690215" y="5470194"/>
            <a:ext cx="127000" cy="12700"/>
          </a:xfrm>
          <a:custGeom>
            <a:avLst/>
            <a:gdLst/>
            <a:ahLst/>
            <a:cxnLst/>
            <a:rect l="l" t="t" r="r" b="b"/>
            <a:pathLst>
              <a:path w="127000" h="12700">
                <a:moveTo>
                  <a:pt x="0" y="12699"/>
                </a:moveTo>
                <a:lnTo>
                  <a:pt x="126555" y="12699"/>
                </a:lnTo>
                <a:lnTo>
                  <a:pt x="126555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2"/>
          <p:cNvSpPr/>
          <p:nvPr/>
        </p:nvSpPr>
        <p:spPr>
          <a:xfrm>
            <a:off x="7692697" y="2152359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13121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3"/>
          <p:cNvSpPr/>
          <p:nvPr/>
        </p:nvSpPr>
        <p:spPr>
          <a:xfrm>
            <a:off x="7696251" y="2154707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84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4"/>
          <p:cNvSpPr/>
          <p:nvPr/>
        </p:nvSpPr>
        <p:spPr>
          <a:xfrm>
            <a:off x="7863644" y="5443115"/>
            <a:ext cx="170815" cy="35560"/>
          </a:xfrm>
          <a:custGeom>
            <a:avLst/>
            <a:gdLst/>
            <a:ahLst/>
            <a:cxnLst/>
            <a:rect l="l" t="t" r="r" b="b"/>
            <a:pathLst>
              <a:path w="170815" h="35560">
                <a:moveTo>
                  <a:pt x="170522" y="0"/>
                </a:moveTo>
                <a:lnTo>
                  <a:pt x="0" y="355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5"/>
          <p:cNvSpPr/>
          <p:nvPr/>
        </p:nvSpPr>
        <p:spPr>
          <a:xfrm>
            <a:off x="8550366" y="4384253"/>
            <a:ext cx="156845" cy="473075"/>
          </a:xfrm>
          <a:custGeom>
            <a:avLst/>
            <a:gdLst/>
            <a:ahLst/>
            <a:cxnLst/>
            <a:rect l="l" t="t" r="r" b="b"/>
            <a:pathLst>
              <a:path w="156845" h="473075">
                <a:moveTo>
                  <a:pt x="156425" y="0"/>
                </a:moveTo>
                <a:lnTo>
                  <a:pt x="0" y="4730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6"/>
          <p:cNvSpPr/>
          <p:nvPr/>
        </p:nvSpPr>
        <p:spPr>
          <a:xfrm>
            <a:off x="8710293" y="3860378"/>
            <a:ext cx="74930" cy="468630"/>
          </a:xfrm>
          <a:custGeom>
            <a:avLst/>
            <a:gdLst/>
            <a:ahLst/>
            <a:cxnLst/>
            <a:rect l="l" t="t" r="r" b="b"/>
            <a:pathLst>
              <a:path w="74929" h="468629">
                <a:moveTo>
                  <a:pt x="74929" y="0"/>
                </a:moveTo>
                <a:lnTo>
                  <a:pt x="0" y="46831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7"/>
          <p:cNvSpPr/>
          <p:nvPr/>
        </p:nvSpPr>
        <p:spPr>
          <a:xfrm>
            <a:off x="7866580" y="2171231"/>
            <a:ext cx="377190" cy="166370"/>
          </a:xfrm>
          <a:custGeom>
            <a:avLst/>
            <a:gdLst/>
            <a:ahLst/>
            <a:cxnLst/>
            <a:rect l="l" t="t" r="r" b="b"/>
            <a:pathLst>
              <a:path w="377190" h="166369">
                <a:moveTo>
                  <a:pt x="377151" y="165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8"/>
          <p:cNvSpPr/>
          <p:nvPr/>
        </p:nvSpPr>
        <p:spPr>
          <a:xfrm>
            <a:off x="8283812" y="2380705"/>
            <a:ext cx="259715" cy="394335"/>
          </a:xfrm>
          <a:custGeom>
            <a:avLst/>
            <a:gdLst/>
            <a:ahLst/>
            <a:cxnLst/>
            <a:rect l="l" t="t" r="r" b="b"/>
            <a:pathLst>
              <a:path w="259715" h="394335">
                <a:moveTo>
                  <a:pt x="259702" y="3943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9"/>
          <p:cNvSpPr/>
          <p:nvPr/>
        </p:nvSpPr>
        <p:spPr>
          <a:xfrm>
            <a:off x="8543518" y="2789468"/>
            <a:ext cx="160655" cy="494030"/>
          </a:xfrm>
          <a:custGeom>
            <a:avLst/>
            <a:gdLst/>
            <a:ahLst/>
            <a:cxnLst/>
            <a:rect l="l" t="t" r="r" b="b"/>
            <a:pathLst>
              <a:path w="160654" h="494030">
                <a:moveTo>
                  <a:pt x="160261" y="49344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90"/>
          <p:cNvSpPr/>
          <p:nvPr/>
        </p:nvSpPr>
        <p:spPr>
          <a:xfrm>
            <a:off x="8706788" y="3326752"/>
            <a:ext cx="78740" cy="473075"/>
          </a:xfrm>
          <a:custGeom>
            <a:avLst/>
            <a:gdLst/>
            <a:ahLst/>
            <a:cxnLst/>
            <a:rect l="l" t="t" r="r" b="b"/>
            <a:pathLst>
              <a:path w="78740" h="473075">
                <a:moveTo>
                  <a:pt x="78435" y="472897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91"/>
          <p:cNvSpPr/>
          <p:nvPr/>
        </p:nvSpPr>
        <p:spPr>
          <a:xfrm>
            <a:off x="8289582" y="4883226"/>
            <a:ext cx="260985" cy="389255"/>
          </a:xfrm>
          <a:custGeom>
            <a:avLst/>
            <a:gdLst/>
            <a:ahLst/>
            <a:cxnLst/>
            <a:rect l="l" t="t" r="r" b="b"/>
            <a:pathLst>
              <a:path w="260984" h="389254">
                <a:moveTo>
                  <a:pt x="260781" y="0"/>
                </a:moveTo>
                <a:lnTo>
                  <a:pt x="0" y="38883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2"/>
          <p:cNvSpPr/>
          <p:nvPr/>
        </p:nvSpPr>
        <p:spPr>
          <a:xfrm>
            <a:off x="7939101" y="5272063"/>
            <a:ext cx="350520" cy="78740"/>
          </a:xfrm>
          <a:custGeom>
            <a:avLst/>
            <a:gdLst/>
            <a:ahLst/>
            <a:cxnLst/>
            <a:rect l="l" t="t" r="r" b="b"/>
            <a:pathLst>
              <a:path w="350520" h="78739">
                <a:moveTo>
                  <a:pt x="350481" y="0"/>
                </a:moveTo>
                <a:lnTo>
                  <a:pt x="0" y="7857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3"/>
          <p:cNvSpPr/>
          <p:nvPr/>
        </p:nvSpPr>
        <p:spPr>
          <a:xfrm>
            <a:off x="7880351" y="5604701"/>
            <a:ext cx="60960" cy="274955"/>
          </a:xfrm>
          <a:custGeom>
            <a:avLst/>
            <a:gdLst/>
            <a:ahLst/>
            <a:cxnLst/>
            <a:rect l="l" t="t" r="r" b="b"/>
            <a:pathLst>
              <a:path w="60959" h="274954">
                <a:moveTo>
                  <a:pt x="0" y="274955"/>
                </a:moveTo>
                <a:lnTo>
                  <a:pt x="60820" y="0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4"/>
          <p:cNvSpPr/>
          <p:nvPr/>
        </p:nvSpPr>
        <p:spPr>
          <a:xfrm>
            <a:off x="7896230" y="5534942"/>
            <a:ext cx="83820" cy="93345"/>
          </a:xfrm>
          <a:custGeom>
            <a:avLst/>
            <a:gdLst/>
            <a:ahLst/>
            <a:cxnLst/>
            <a:rect l="l" t="t" r="r" b="b"/>
            <a:pathLst>
              <a:path w="83820" h="93345">
                <a:moveTo>
                  <a:pt x="60363" y="0"/>
                </a:moveTo>
                <a:lnTo>
                  <a:pt x="0" y="74460"/>
                </a:lnTo>
                <a:lnTo>
                  <a:pt x="83705" y="92963"/>
                </a:lnTo>
                <a:lnTo>
                  <a:pt x="60363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5"/>
          <p:cNvSpPr txBox="1"/>
          <p:nvPr/>
        </p:nvSpPr>
        <p:spPr>
          <a:xfrm>
            <a:off x="7346637" y="5649800"/>
            <a:ext cx="1721163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68910" algn="ctr">
              <a:lnSpc>
                <a:spcPts val="2155"/>
              </a:lnSpc>
            </a:pP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or</a:t>
            </a:r>
            <a:endParaRPr sz="1400" b="1" i="1" dirty="0">
              <a:latin typeface="Arial"/>
              <a:cs typeface="Arial"/>
            </a:endParaRPr>
          </a:p>
          <a:p>
            <a:pPr marL="12700" algn="ctr">
              <a:lnSpc>
                <a:spcPts val="1914"/>
              </a:lnSpc>
            </a:pPr>
            <a:r>
              <a:rPr sz="1600" b="1" dirty="0">
                <a:solidFill>
                  <a:srgbClr val="FF0000"/>
                </a:solidFill>
                <a:latin typeface="Arial Narrow"/>
                <a:cs typeface="Arial Narrow"/>
              </a:rPr>
              <a:t>Flowing Li</a:t>
            </a:r>
            <a:r>
              <a:rPr sz="1600" b="1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module</a:t>
            </a:r>
            <a:r>
              <a:rPr lang="en-US"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12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(Concept, location, size TBD)</a:t>
            </a:r>
            <a:endParaRPr sz="1200" i="1" dirty="0">
              <a:latin typeface="Arial Narrow"/>
              <a:cs typeface="Arial Narrow"/>
            </a:endParaRPr>
          </a:p>
        </p:txBody>
      </p:sp>
      <p:sp>
        <p:nvSpPr>
          <p:cNvPr id="194" name="object 196"/>
          <p:cNvSpPr txBox="1"/>
          <p:nvPr/>
        </p:nvSpPr>
        <p:spPr>
          <a:xfrm>
            <a:off x="5187115" y="5658926"/>
            <a:ext cx="91566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000099"/>
                </a:solidFill>
                <a:latin typeface="Arial Narrow"/>
                <a:cs typeface="Arial Narrow"/>
              </a:rPr>
              <a:t>Cryo-pump</a:t>
            </a:r>
            <a:endParaRPr sz="1600" dirty="0">
              <a:solidFill>
                <a:srgbClr val="000099"/>
              </a:solidFill>
              <a:latin typeface="Arial Narrow"/>
              <a:cs typeface="Arial Narrow"/>
            </a:endParaRPr>
          </a:p>
        </p:txBody>
      </p:sp>
      <p:sp>
        <p:nvSpPr>
          <p:cNvPr id="195" name="object 197"/>
          <p:cNvSpPr/>
          <p:nvPr/>
        </p:nvSpPr>
        <p:spPr>
          <a:xfrm>
            <a:off x="351241" y="3712608"/>
            <a:ext cx="0" cy="1144905"/>
          </a:xfrm>
          <a:custGeom>
            <a:avLst/>
            <a:gdLst/>
            <a:ahLst/>
            <a:cxnLst/>
            <a:rect l="l" t="t" r="r" b="b"/>
            <a:pathLst>
              <a:path h="1144904">
                <a:moveTo>
                  <a:pt x="0" y="0"/>
                </a:moveTo>
                <a:lnTo>
                  <a:pt x="0" y="114471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8"/>
          <p:cNvSpPr/>
          <p:nvPr/>
        </p:nvSpPr>
        <p:spPr>
          <a:xfrm>
            <a:off x="351241" y="4854130"/>
            <a:ext cx="115570" cy="267335"/>
          </a:xfrm>
          <a:custGeom>
            <a:avLst/>
            <a:gdLst/>
            <a:ahLst/>
            <a:cxnLst/>
            <a:rect l="l" t="t" r="r" b="b"/>
            <a:pathLst>
              <a:path w="115570" h="267335">
                <a:moveTo>
                  <a:pt x="0" y="0"/>
                </a:moveTo>
                <a:lnTo>
                  <a:pt x="115011" y="26718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9"/>
          <p:cNvSpPr/>
          <p:nvPr/>
        </p:nvSpPr>
        <p:spPr>
          <a:xfrm>
            <a:off x="465329" y="5478621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126809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200"/>
          <p:cNvSpPr/>
          <p:nvPr/>
        </p:nvSpPr>
        <p:spPr>
          <a:xfrm>
            <a:off x="469620" y="5125666"/>
            <a:ext cx="0" cy="360045"/>
          </a:xfrm>
          <a:custGeom>
            <a:avLst/>
            <a:gdLst/>
            <a:ahLst/>
            <a:cxnLst/>
            <a:rect l="l" t="t" r="r" b="b"/>
            <a:pathLst>
              <a:path h="360045">
                <a:moveTo>
                  <a:pt x="0" y="359841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201"/>
          <p:cNvSpPr/>
          <p:nvPr/>
        </p:nvSpPr>
        <p:spPr>
          <a:xfrm>
            <a:off x="1500466" y="3473010"/>
            <a:ext cx="46355" cy="306705"/>
          </a:xfrm>
          <a:custGeom>
            <a:avLst/>
            <a:gdLst/>
            <a:ahLst/>
            <a:cxnLst/>
            <a:rect l="l" t="t" r="r" b="b"/>
            <a:pathLst>
              <a:path w="46355" h="306704">
                <a:moveTo>
                  <a:pt x="45758" y="306133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2"/>
          <p:cNvSpPr/>
          <p:nvPr/>
        </p:nvSpPr>
        <p:spPr>
          <a:xfrm>
            <a:off x="660016" y="5286476"/>
            <a:ext cx="367665" cy="160655"/>
          </a:xfrm>
          <a:custGeom>
            <a:avLst/>
            <a:gdLst/>
            <a:ahLst/>
            <a:cxnLst/>
            <a:rect l="l" t="t" r="r" b="b"/>
            <a:pathLst>
              <a:path w="367665" h="160654">
                <a:moveTo>
                  <a:pt x="367144" y="0"/>
                </a:moveTo>
                <a:lnTo>
                  <a:pt x="0" y="16061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3"/>
          <p:cNvSpPr/>
          <p:nvPr/>
        </p:nvSpPr>
        <p:spPr>
          <a:xfrm>
            <a:off x="1036642" y="4849368"/>
            <a:ext cx="278130" cy="419734"/>
          </a:xfrm>
          <a:custGeom>
            <a:avLst/>
            <a:gdLst/>
            <a:ahLst/>
            <a:cxnLst/>
            <a:rect l="l" t="t" r="r" b="b"/>
            <a:pathLst>
              <a:path w="278130" h="419735">
                <a:moveTo>
                  <a:pt x="278041" y="0"/>
                </a:moveTo>
                <a:lnTo>
                  <a:pt x="0" y="419493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4"/>
          <p:cNvSpPr/>
          <p:nvPr/>
        </p:nvSpPr>
        <p:spPr>
          <a:xfrm>
            <a:off x="1314683" y="4355655"/>
            <a:ext cx="147955" cy="467995"/>
          </a:xfrm>
          <a:custGeom>
            <a:avLst/>
            <a:gdLst/>
            <a:ahLst/>
            <a:cxnLst/>
            <a:rect l="l" t="t" r="r" b="b"/>
            <a:pathLst>
              <a:path w="147955" h="467995">
                <a:moveTo>
                  <a:pt x="147447" y="0"/>
                </a:moveTo>
                <a:lnTo>
                  <a:pt x="0" y="46749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5"/>
          <p:cNvSpPr/>
          <p:nvPr/>
        </p:nvSpPr>
        <p:spPr>
          <a:xfrm>
            <a:off x="1462125" y="3841784"/>
            <a:ext cx="84455" cy="471805"/>
          </a:xfrm>
          <a:custGeom>
            <a:avLst/>
            <a:gdLst/>
            <a:ahLst/>
            <a:cxnLst/>
            <a:rect l="l" t="t" r="r" b="b"/>
            <a:pathLst>
              <a:path w="84455" h="471804">
                <a:moveTo>
                  <a:pt x="84099" y="0"/>
                </a:moveTo>
                <a:lnTo>
                  <a:pt x="0" y="471728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6"/>
          <p:cNvSpPr txBox="1"/>
          <p:nvPr/>
        </p:nvSpPr>
        <p:spPr>
          <a:xfrm>
            <a:off x="101073" y="5648511"/>
            <a:ext cx="1336040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78435" algn="ctr">
              <a:lnSpc>
                <a:spcPts val="1540"/>
              </a:lnSpc>
            </a:pP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Downward</a:t>
            </a:r>
            <a:r>
              <a:rPr sz="1600" spc="-8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Li  </a:t>
            </a: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evaporator</a:t>
            </a:r>
            <a:r>
              <a:rPr sz="1600" spc="-9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+</a:t>
            </a:r>
            <a:endParaRPr sz="1600" dirty="0">
              <a:latin typeface="Arial Narrow"/>
              <a:cs typeface="Arial Narrow"/>
            </a:endParaRPr>
          </a:p>
          <a:p>
            <a:pPr algn="ctr">
              <a:lnSpc>
                <a:spcPts val="1550"/>
              </a:lnSpc>
            </a:pP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Li </a:t>
            </a: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granule</a:t>
            </a:r>
            <a:r>
              <a:rPr sz="1600" spc="-9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injector</a:t>
            </a:r>
            <a:endParaRPr sz="1600" dirty="0">
              <a:latin typeface="Arial Narrow"/>
              <a:cs typeface="Arial Narrow"/>
            </a:endParaRPr>
          </a:p>
        </p:txBody>
      </p:sp>
      <p:cxnSp>
        <p:nvCxnSpPr>
          <p:cNvPr id="208" name="Straight Arrow Connector 207"/>
          <p:cNvCxnSpPr/>
          <p:nvPr/>
        </p:nvCxnSpPr>
        <p:spPr>
          <a:xfrm flipH="1" flipV="1">
            <a:off x="4725087" y="5457699"/>
            <a:ext cx="409997" cy="328227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6153269" y="5479712"/>
            <a:ext cx="348876" cy="306214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71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NSTX-U 5 year plan: Develop physics/scenario understanding needed to assess ST viability as FNSF/DEMO, support ITER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52400" y="4244714"/>
            <a:ext cx="7338726" cy="1593444"/>
            <a:chOff x="152400" y="4244714"/>
            <a:chExt cx="7338726" cy="1593444"/>
          </a:xfrm>
        </p:grpSpPr>
        <p:sp>
          <p:nvSpPr>
            <p:cNvPr id="240" name="TextBox 239"/>
            <p:cNvSpPr txBox="1"/>
            <p:nvPr/>
          </p:nvSpPr>
          <p:spPr>
            <a:xfrm>
              <a:off x="152400" y="5394960"/>
              <a:ext cx="1695450" cy="4431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6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Snowflake and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radiative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divertor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exhaust location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419100" y="4908061"/>
              <a:ext cx="1428750" cy="525272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P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heat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[MW] with</a:t>
              </a:r>
            </a:p>
            <a:p>
              <a:pPr algn="r">
                <a:lnSpc>
                  <a:spcPct val="80000"/>
                </a:lnSpc>
              </a:pP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q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peak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&lt; 10MW/m</a:t>
              </a:r>
              <a:r>
                <a:rPr lang="en-US" sz="1600" i="0" baseline="30000" dirty="0" smtClean="0">
                  <a:solidFill>
                    <a:schemeClr val="tx1"/>
                  </a:solidFill>
                  <a:latin typeface="Arial Narrow" pitchFamily="34" charset="0"/>
                </a:rPr>
                <a:t>2</a:t>
              </a:r>
            </a:p>
            <a:p>
              <a:pPr algn="r">
                <a:lnSpc>
                  <a:spcPct val="80000"/>
                </a:lnSpc>
              </a:pP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38" name="Chevron 237"/>
            <p:cNvSpPr/>
            <p:nvPr/>
          </p:nvSpPr>
          <p:spPr bwMode="auto">
            <a:xfrm>
              <a:off x="4572000" y="4244714"/>
              <a:ext cx="2919126" cy="1372061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39" name="Chevron 238"/>
            <p:cNvSpPr/>
            <p:nvPr/>
          </p:nvSpPr>
          <p:spPr bwMode="auto">
            <a:xfrm>
              <a:off x="4338638" y="5187960"/>
              <a:ext cx="2195513" cy="404813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41" name="Pentagon 240"/>
            <p:cNvSpPr/>
            <p:nvPr/>
          </p:nvSpPr>
          <p:spPr bwMode="auto">
            <a:xfrm>
              <a:off x="1847850" y="5446104"/>
              <a:ext cx="4880610" cy="323850"/>
            </a:xfrm>
            <a:prstGeom prst="homePlate">
              <a:avLst>
                <a:gd name="adj" fmla="val 58522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2139406" y="5446104"/>
              <a:ext cx="679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Lower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2895600" y="5446104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Lower or Upper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495800" y="5446104"/>
              <a:ext cx="1356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Lower + Upper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25" name="Pentagon 424"/>
            <p:cNvSpPr/>
            <p:nvPr/>
          </p:nvSpPr>
          <p:spPr bwMode="auto">
            <a:xfrm>
              <a:off x="1847850" y="5008289"/>
              <a:ext cx="5343525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2313160" y="5008289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8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3286986" y="500828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4963386" y="500828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5877786" y="500828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20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4876800" y="5255968"/>
              <a:ext cx="2012089" cy="246221"/>
            </a:xfrm>
            <a:prstGeom prst="rect">
              <a:avLst/>
            </a:prstGeom>
            <a:solidFill>
              <a:srgbClr val="CCECFF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Divertor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heat-flux control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aphicFrame>
        <p:nvGraphicFramePr>
          <p:cNvPr id="107" name="Table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354276"/>
              </p:ext>
            </p:extLst>
          </p:nvPr>
        </p:nvGraphicFramePr>
        <p:xfrm>
          <a:off x="1600200" y="990600"/>
          <a:ext cx="5753100" cy="241447"/>
        </p:xfrm>
        <a:graphic>
          <a:graphicData uri="http://schemas.openxmlformats.org/drawingml/2006/table">
            <a:tbl>
              <a:tblPr/>
              <a:tblGrid>
                <a:gridCol w="958850"/>
                <a:gridCol w="958850"/>
                <a:gridCol w="958850"/>
                <a:gridCol w="958850"/>
                <a:gridCol w="958850"/>
                <a:gridCol w="958850"/>
              </a:tblGrid>
              <a:tr h="236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2016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2017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2018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2019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2020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2021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76200" y="3104176"/>
            <a:ext cx="7811453" cy="1634512"/>
            <a:chOff x="76200" y="3205998"/>
            <a:chExt cx="7811453" cy="1634512"/>
          </a:xfrm>
        </p:grpSpPr>
        <p:sp>
          <p:nvSpPr>
            <p:cNvPr id="138" name="TextBox 137"/>
            <p:cNvSpPr txBox="1"/>
            <p:nvPr/>
          </p:nvSpPr>
          <p:spPr>
            <a:xfrm>
              <a:off x="76200" y="4061733"/>
              <a:ext cx="1771650" cy="393954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NBI+BS I</a:t>
              </a:r>
              <a:r>
                <a:rPr lang="en-US" sz="16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P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ramp-up: initial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final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[MA]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04800" y="4495800"/>
              <a:ext cx="1543050" cy="344710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CHI closed-flux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current [MA]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0" name="Chevron 139"/>
            <p:cNvSpPr/>
            <p:nvPr/>
          </p:nvSpPr>
          <p:spPr bwMode="auto">
            <a:xfrm>
              <a:off x="4600575" y="3205998"/>
              <a:ext cx="3287078" cy="1538288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1" name="Pentagon 140"/>
            <p:cNvSpPr/>
            <p:nvPr/>
          </p:nvSpPr>
          <p:spPr bwMode="auto">
            <a:xfrm>
              <a:off x="1847850" y="4096585"/>
              <a:ext cx="5424488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2" name="Chevron 141"/>
            <p:cNvSpPr/>
            <p:nvPr/>
          </p:nvSpPr>
          <p:spPr bwMode="auto">
            <a:xfrm>
              <a:off x="4519613" y="4258510"/>
              <a:ext cx="2590800" cy="404813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3" name="Pentagon 142"/>
            <p:cNvSpPr/>
            <p:nvPr/>
          </p:nvSpPr>
          <p:spPr bwMode="auto">
            <a:xfrm>
              <a:off x="1847850" y="4501398"/>
              <a:ext cx="5262563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943100" y="4501398"/>
              <a:ext cx="928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0.15 – 0.2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050715" y="4501398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0.2 – 0.3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79515" y="4501398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0.3 – 0.5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870115" y="4501398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0.4 – 0.6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019513" y="4096585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0.6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0.8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848313" y="4096585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0.5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0.9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762713" y="4096585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0.4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sym typeface="Wingdings" pitchFamily="2" charset="2"/>
                </a:rPr>
                <a:t> 1.0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1" name="Chevron 150"/>
            <p:cNvSpPr/>
            <p:nvPr/>
          </p:nvSpPr>
          <p:spPr bwMode="auto">
            <a:xfrm>
              <a:off x="4495800" y="4343400"/>
              <a:ext cx="809625" cy="242888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2633246"/>
            <a:ext cx="7353300" cy="1244474"/>
            <a:chOff x="0" y="2633246"/>
            <a:chExt cx="7353300" cy="1244474"/>
          </a:xfrm>
        </p:grpSpPr>
        <p:sp>
          <p:nvSpPr>
            <p:cNvPr id="197" name="TextBox 196"/>
            <p:cNvSpPr txBox="1"/>
            <p:nvPr/>
          </p:nvSpPr>
          <p:spPr>
            <a:xfrm>
              <a:off x="419100" y="2709284"/>
              <a:ext cx="1428750" cy="174407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Sustained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N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419100" y="3103833"/>
              <a:ext cx="1428750" cy="21800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2000" i="0" dirty="0" smtClean="0">
                  <a:solidFill>
                    <a:schemeClr val="tx1"/>
                  </a:solidFill>
                  <a:latin typeface="Symbol" pitchFamily="18" charset="2"/>
                </a:rPr>
                <a:t>n</a:t>
              </a:r>
              <a:r>
                <a:rPr lang="en-US" sz="2000" i="0" dirty="0" smtClean="0">
                  <a:solidFill>
                    <a:schemeClr val="tx1"/>
                  </a:solidFill>
                  <a:latin typeface="Arial Narrow" pitchFamily="34" charset="0"/>
                </a:rPr>
                <a:t>* / </a:t>
              </a:r>
              <a:r>
                <a:rPr lang="en-US" sz="2000" i="0" dirty="0" smtClean="0">
                  <a:solidFill>
                    <a:schemeClr val="tx1"/>
                  </a:solidFill>
                  <a:latin typeface="Symbol" pitchFamily="18" charset="2"/>
                </a:rPr>
                <a:t>n</a:t>
              </a:r>
              <a:r>
                <a:rPr lang="en-US" sz="2000" i="0" dirty="0" smtClean="0">
                  <a:solidFill>
                    <a:schemeClr val="tx1"/>
                  </a:solidFill>
                  <a:latin typeface="Arial Narrow" pitchFamily="34" charset="0"/>
                </a:rPr>
                <a:t>*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(NSTX)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0" y="3533010"/>
              <a:ext cx="1847850" cy="344710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Non-inductive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fraction (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D</a:t>
              </a:r>
              <a:r>
                <a:rPr lang="en-US" sz="16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t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≥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t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CR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)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0" name="Chevron 199"/>
            <p:cNvSpPr/>
            <p:nvPr/>
          </p:nvSpPr>
          <p:spPr bwMode="auto">
            <a:xfrm>
              <a:off x="4291013" y="2636098"/>
              <a:ext cx="2024063" cy="728663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1" name="Pentagon 200"/>
            <p:cNvSpPr/>
            <p:nvPr/>
          </p:nvSpPr>
          <p:spPr bwMode="auto">
            <a:xfrm>
              <a:off x="1847851" y="2636098"/>
              <a:ext cx="4210050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405837" y="2636098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4 – 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5234637" y="2633246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5 – 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105025" y="2636098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3 – 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6" name="Chevron 205"/>
            <p:cNvSpPr/>
            <p:nvPr/>
          </p:nvSpPr>
          <p:spPr bwMode="auto">
            <a:xfrm>
              <a:off x="5554028" y="2878985"/>
              <a:ext cx="1380173" cy="323850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7" name="Chevron 206"/>
            <p:cNvSpPr/>
            <p:nvPr/>
          </p:nvSpPr>
          <p:spPr bwMode="auto">
            <a:xfrm>
              <a:off x="4290410" y="3286960"/>
              <a:ext cx="2707290" cy="323850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8" name="Pentagon 207"/>
            <p:cNvSpPr/>
            <p:nvPr/>
          </p:nvSpPr>
          <p:spPr bwMode="auto">
            <a:xfrm>
              <a:off x="1847850" y="3048000"/>
              <a:ext cx="5238750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168068" y="3044073"/>
              <a:ext cx="41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0.6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3240498" y="3044073"/>
              <a:ext cx="41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0.4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4800600" y="3044073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0.3 – 0.2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717715" y="3044073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0.2 – 0.1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4" name="Pentagon 213"/>
            <p:cNvSpPr/>
            <p:nvPr/>
          </p:nvSpPr>
          <p:spPr bwMode="auto">
            <a:xfrm>
              <a:off x="1847850" y="3533010"/>
              <a:ext cx="5505450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2024063" y="3533010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70 – 90%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048000" y="3533010"/>
              <a:ext cx="9753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80 – 110%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4730435" y="3533010"/>
              <a:ext cx="9845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90 – 120%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5715000" y="3533010"/>
              <a:ext cx="107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100 – 140%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316" name="TextBox 315"/>
          <p:cNvSpPr txBox="1"/>
          <p:nvPr/>
        </p:nvSpPr>
        <p:spPr>
          <a:xfrm>
            <a:off x="4114800" y="2620709"/>
            <a:ext cx="63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NCC</a:t>
            </a:r>
            <a:endParaRPr lang="en-US" sz="180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4191000" y="4137495"/>
            <a:ext cx="532828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ECH / EBW</a:t>
            </a:r>
            <a:endParaRPr lang="en-US" sz="180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4114800" y="3021403"/>
            <a:ext cx="63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Cryo</a:t>
            </a:r>
            <a:endParaRPr lang="en-US" sz="180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" y="1318533"/>
            <a:ext cx="7558600" cy="1204986"/>
            <a:chOff x="152400" y="1318533"/>
            <a:chExt cx="7558600" cy="1204986"/>
          </a:xfrm>
        </p:grpSpPr>
        <p:sp>
          <p:nvSpPr>
            <p:cNvPr id="179" name="TextBox 178"/>
            <p:cNvSpPr txBox="1"/>
            <p:nvPr/>
          </p:nvSpPr>
          <p:spPr>
            <a:xfrm>
              <a:off x="419100" y="1637424"/>
              <a:ext cx="1428750" cy="51930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Structural force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and coil heating </a:t>
              </a:r>
            </a:p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limit fractions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52400" y="1374778"/>
              <a:ext cx="1695450" cy="17235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Max B</a:t>
              </a:r>
              <a:r>
                <a:rPr lang="en-US" sz="16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T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[T], I</a:t>
              </a:r>
              <a:r>
                <a:rPr lang="en-US" sz="16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P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[MA]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419100" y="2309133"/>
              <a:ext cx="1428750" cy="174407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Nominal </a:t>
              </a:r>
              <a:r>
                <a:rPr lang="en-US" sz="1600" i="0" dirty="0" err="1" smtClean="0">
                  <a:solidFill>
                    <a:schemeClr val="tx1"/>
                  </a:solidFill>
                  <a:latin typeface="Symbol" pitchFamily="18" charset="2"/>
                </a:rPr>
                <a:t>t</a:t>
              </a:r>
              <a:r>
                <a:rPr lang="en-US" sz="16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pulse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 [s]</a:t>
              </a:r>
              <a:endParaRPr lang="en-US" sz="16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3" name="Chevron 182"/>
            <p:cNvSpPr/>
            <p:nvPr/>
          </p:nvSpPr>
          <p:spPr bwMode="auto">
            <a:xfrm>
              <a:off x="3327630" y="1340932"/>
              <a:ext cx="2487383" cy="746760"/>
            </a:xfrm>
            <a:prstGeom prst="chevron">
              <a:avLst>
                <a:gd name="adj" fmla="val 70734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4" name="Chevron 183"/>
            <p:cNvSpPr/>
            <p:nvPr/>
          </p:nvSpPr>
          <p:spPr bwMode="auto">
            <a:xfrm>
              <a:off x="3767138" y="1855282"/>
              <a:ext cx="2122170" cy="571500"/>
            </a:xfrm>
            <a:prstGeom prst="chevron">
              <a:avLst>
                <a:gd name="adj" fmla="val 5599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5" name="Pentagon 184"/>
            <p:cNvSpPr/>
            <p:nvPr/>
          </p:nvSpPr>
          <p:spPr bwMode="auto">
            <a:xfrm>
              <a:off x="1847851" y="2175783"/>
              <a:ext cx="3549244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6" name="Pentagon 185"/>
            <p:cNvSpPr/>
            <p:nvPr/>
          </p:nvSpPr>
          <p:spPr bwMode="auto">
            <a:xfrm>
              <a:off x="1847851" y="1763842"/>
              <a:ext cx="4576674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87" name="Pentagon 186"/>
            <p:cNvSpPr/>
            <p:nvPr/>
          </p:nvSpPr>
          <p:spPr bwMode="auto">
            <a:xfrm>
              <a:off x="1847851" y="1340932"/>
              <a:ext cx="3544434" cy="323850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grpSp>
          <p:nvGrpSpPr>
            <p:cNvPr id="188" name="Group 414"/>
            <p:cNvGrpSpPr/>
            <p:nvPr/>
          </p:nvGrpSpPr>
          <p:grpSpPr>
            <a:xfrm>
              <a:off x="1906741" y="1318533"/>
              <a:ext cx="1838632" cy="1195804"/>
              <a:chOff x="1178683" y="1932801"/>
              <a:chExt cx="1470905" cy="956643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1295400" y="2618601"/>
                <a:ext cx="445250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1 – 2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2124006" y="2618601"/>
                <a:ext cx="445250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2 – 4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1220941" y="2286000"/>
                <a:ext cx="594009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0.5, 0.5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1981200" y="2286000"/>
                <a:ext cx="668388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1.0, 0.75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1178683" y="1948251"/>
                <a:ext cx="594009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0.8, 1.6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1969770" y="1932801"/>
                <a:ext cx="370870" cy="270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1, 2</a:t>
                </a:r>
                <a:endParaRPr lang="en-US" sz="1600" i="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97" name="TextBox 296"/>
            <p:cNvSpPr txBox="1"/>
            <p:nvPr/>
          </p:nvSpPr>
          <p:spPr>
            <a:xfrm>
              <a:off x="4015437" y="2175783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4 – 5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307" name="Chevron 306"/>
            <p:cNvSpPr/>
            <p:nvPr/>
          </p:nvSpPr>
          <p:spPr bwMode="auto">
            <a:xfrm>
              <a:off x="5181600" y="1760032"/>
              <a:ext cx="860093" cy="739602"/>
            </a:xfrm>
            <a:prstGeom prst="chevron">
              <a:avLst>
                <a:gd name="adj" fmla="val 61142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08" name="Pentagon 307"/>
            <p:cNvSpPr/>
            <p:nvPr/>
          </p:nvSpPr>
          <p:spPr bwMode="auto">
            <a:xfrm>
              <a:off x="5148072" y="1657086"/>
              <a:ext cx="2437451" cy="483945"/>
            </a:xfrm>
            <a:prstGeom prst="homePlate">
              <a:avLst>
                <a:gd name="adj" fmla="val 30968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10" name="Pentagon 309"/>
            <p:cNvSpPr/>
            <p:nvPr/>
          </p:nvSpPr>
          <p:spPr bwMode="auto">
            <a:xfrm rot="3366527">
              <a:off x="7092566" y="1905084"/>
              <a:ext cx="752924" cy="483945"/>
            </a:xfrm>
            <a:prstGeom prst="homePlate">
              <a:avLst>
                <a:gd name="adj" fmla="val 59441"/>
              </a:avLst>
            </a:prstGeom>
            <a:solidFill>
              <a:srgbClr val="CCECFF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810000" y="1752600"/>
              <a:ext cx="7425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</a:rPr>
                <a:t>1.0, 1.0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6172200"/>
            <a:ext cx="9144000" cy="369332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Off-</a:t>
            </a:r>
            <a:r>
              <a:rPr lang="en-US" sz="2000" b="0" i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midplane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non-axisymmetric </a:t>
            </a:r>
            <a:r>
              <a:rPr lang="en-US" sz="2000" b="0" i="0" dirty="0">
                <a:solidFill>
                  <a:schemeClr val="tx1"/>
                </a:solidFill>
                <a:latin typeface="Arial Narrow" panose="020B0606020202030204" pitchFamily="34" charset="0"/>
              </a:rPr>
              <a:t>control coils </a:t>
            </a:r>
            <a:r>
              <a:rPr lang="en-US" sz="2000" i="0" dirty="0">
                <a:solidFill>
                  <a:srgbClr val="FF0000"/>
                </a:solidFill>
                <a:latin typeface="Arial Narrow" panose="020B0606020202030204" pitchFamily="34" charset="0"/>
              </a:rPr>
              <a:t>(</a:t>
            </a:r>
            <a:r>
              <a:rPr lang="en-US" sz="20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NCC</a:t>
            </a:r>
            <a:r>
              <a:rPr lang="en-US" sz="2000" i="0" dirty="0">
                <a:solidFill>
                  <a:srgbClr val="FF0000"/>
                </a:solidFill>
                <a:latin typeface="Arial Narrow" panose="020B0606020202030204" pitchFamily="34" charset="0"/>
              </a:rPr>
              <a:t>):  </a:t>
            </a:r>
            <a:r>
              <a:rPr lang="en-US" sz="2000" b="0" i="0" dirty="0">
                <a:solidFill>
                  <a:schemeClr val="tx1"/>
                </a:solidFill>
                <a:latin typeface="Arial Narrow" panose="020B0606020202030204" pitchFamily="34" charset="0"/>
              </a:rPr>
              <a:t>rotation profile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control (NTV), </a:t>
            </a:r>
            <a:r>
              <a:rPr lang="en-US" sz="2000" b="0" i="0" dirty="0">
                <a:solidFill>
                  <a:schemeClr val="tx1"/>
                </a:solidFill>
                <a:latin typeface="Arial Narrow" panose="020B0606020202030204" pitchFamily="34" charset="0"/>
              </a:rPr>
              <a:t>sustain high </a:t>
            </a:r>
            <a:r>
              <a:rPr lang="en-US" sz="1800" b="0" i="0" dirty="0" err="1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1800" b="0" i="0" baseline="-25000" dirty="0" err="1">
                <a:solidFill>
                  <a:schemeClr val="tx1"/>
                </a:solidFill>
              </a:rPr>
              <a:t>N</a:t>
            </a:r>
            <a:endParaRPr lang="en-US" sz="1800" b="0" i="0" baseline="-25000" dirty="0">
              <a:solidFill>
                <a:schemeClr val="tx1"/>
              </a:solidFill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104425" y="5895201"/>
            <a:ext cx="4086575" cy="276999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i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</a:t>
            </a:r>
            <a:r>
              <a:rPr lang="en-US" sz="1800" i="0" dirty="0" smtClean="0">
                <a:solidFill>
                  <a:srgbClr val="FF0000"/>
                </a:solidFill>
              </a:rPr>
              <a:t>: 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access lowest </a:t>
            </a:r>
            <a:r>
              <a:rPr lang="en-US" sz="1800" b="0" i="0" dirty="0" smtClean="0">
                <a:solidFill>
                  <a:schemeClr val="tx1"/>
                </a:solidFill>
                <a:latin typeface="Symbol" panose="05050102010706020507" pitchFamily="18" charset="2"/>
              </a:rPr>
              <a:t>n</a:t>
            </a:r>
            <a:r>
              <a:rPr lang="en-US" sz="1800" b="0" i="0" dirty="0" smtClean="0">
                <a:solidFill>
                  <a:schemeClr val="tx1"/>
                </a:solidFill>
              </a:rPr>
              <a:t>*,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compare to Li</a:t>
            </a:r>
          </a:p>
        </p:txBody>
      </p:sp>
      <p:sp>
        <p:nvSpPr>
          <p:cNvPr id="322" name="TextBox 321"/>
          <p:cNvSpPr txBox="1"/>
          <p:nvPr/>
        </p:nvSpPr>
        <p:spPr>
          <a:xfrm>
            <a:off x="4039172" y="5895201"/>
            <a:ext cx="5104828" cy="276999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 / EBW</a:t>
            </a:r>
            <a:r>
              <a:rPr lang="en-US" sz="1800" i="0" dirty="0" smtClean="0">
                <a:solidFill>
                  <a:srgbClr val="FF0000"/>
                </a:solidFill>
              </a:rPr>
              <a:t>: 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bridge </a:t>
            </a:r>
            <a:r>
              <a:rPr lang="en-US" sz="2000" b="0" i="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e</a:t>
            </a:r>
            <a:r>
              <a:rPr lang="en-US" sz="2000" b="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gap from start-up to ramp-up</a:t>
            </a:r>
          </a:p>
        </p:txBody>
      </p:sp>
      <p:sp>
        <p:nvSpPr>
          <p:cNvPr id="323" name="Right Arrow 322"/>
          <p:cNvSpPr/>
          <p:nvPr/>
        </p:nvSpPr>
        <p:spPr bwMode="auto">
          <a:xfrm rot="10800000" flipH="1">
            <a:off x="6882103" y="2541525"/>
            <a:ext cx="1804697" cy="3075249"/>
          </a:xfrm>
          <a:prstGeom prst="rightArrow">
            <a:avLst>
              <a:gd name="adj1" fmla="val 100000"/>
              <a:gd name="adj2" fmla="val 19179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45720" bIns="0"/>
          <a:lstStyle/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sz="1100" b="1" i="0" dirty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324" name="TextBox 323"/>
          <p:cNvSpPr txBox="1">
            <a:spLocks noChangeArrowheads="1"/>
          </p:cNvSpPr>
          <p:nvPr/>
        </p:nvSpPr>
        <p:spPr bwMode="auto">
          <a:xfrm>
            <a:off x="6891840" y="3277850"/>
            <a:ext cx="1718760" cy="14465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Inform choice </a:t>
            </a:r>
          </a:p>
          <a:p>
            <a:pPr algn="ctr">
              <a:defRPr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of FNSF/DEMO </a:t>
            </a:r>
          </a:p>
          <a:p>
            <a:pPr algn="ctr">
              <a:defRPr/>
            </a:pPr>
            <a:r>
              <a:rPr lang="en-US" sz="2400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aspect ratio </a:t>
            </a:r>
          </a:p>
          <a:p>
            <a:pPr algn="ctr">
              <a:defRPr/>
            </a:pPr>
            <a:r>
              <a:rPr lang="en-US" sz="2400" i="0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and </a:t>
            </a:r>
            <a:r>
              <a:rPr lang="en-US" sz="2400" i="0" dirty="0" err="1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divertor</a:t>
            </a:r>
            <a:endParaRPr lang="en-US" sz="2400" i="0" dirty="0" smtClean="0">
              <a:solidFill>
                <a:srgbClr val="FF0000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9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  <p:bldP spid="315" grpId="0"/>
      <p:bldP spid="317" grpId="0"/>
      <p:bldP spid="21" grpId="0"/>
      <p:bldP spid="321" grpId="0"/>
      <p:bldP spid="32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 smtClean="0"/>
              <a:t>NSTX-U Science organizational structure for 2015-2016: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C00000"/>
                </a:solidFill>
              </a:rPr>
              <a:t>3 Science Groups, 9 Topical Science Groups, 1 Task Force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3" y="1066800"/>
            <a:ext cx="743153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5452532" y="1143000"/>
            <a:ext cx="1862668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12 collaborating institutions engaged in NSTX-U science program leadership </a:t>
            </a:r>
            <a:endParaRPr lang="en-US" sz="1600" b="1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91000" y="6019800"/>
            <a:ext cx="4876800" cy="48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Each TSG </a:t>
            </a:r>
            <a:r>
              <a:rPr lang="en-US" sz="16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has </a:t>
            </a:r>
            <a:r>
              <a:rPr lang="en-US" sz="1600" b="1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 leader, deputy, theory rep, and at </a:t>
            </a:r>
          </a:p>
          <a:p>
            <a:pPr algn="ctr">
              <a:lnSpc>
                <a:spcPct val="80000"/>
              </a:lnSpc>
            </a:pPr>
            <a:r>
              <a:rPr lang="en-US" sz="1600" b="1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least 1 university rep to enhance university participation</a:t>
            </a:r>
            <a:endParaRPr lang="en-US" sz="1600" b="1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 flipH="1" flipV="1">
            <a:off x="7315200" y="4876800"/>
            <a:ext cx="228601" cy="11430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176337"/>
            <a:ext cx="12858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Straight Arrow Connector 50"/>
          <p:cNvCxnSpPr/>
          <p:nvPr/>
        </p:nvCxnSpPr>
        <p:spPr bwMode="auto">
          <a:xfrm>
            <a:off x="7188201" y="1676400"/>
            <a:ext cx="533399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1349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NSTX-U has matched NSTX highest flat-top pressures for plasma currents up to 0.9MA</a:t>
            </a:r>
            <a:endParaRPr lang="en-US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6131211" cy="457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8"/>
          <p:cNvSpPr/>
          <p:nvPr/>
        </p:nvSpPr>
        <p:spPr>
          <a:xfrm rot="13950816">
            <a:off x="6553315" y="1243842"/>
            <a:ext cx="457200" cy="905320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76200" y="5638800"/>
            <a:ext cx="8991600" cy="812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Near-term: I</a:t>
            </a:r>
            <a:r>
              <a:rPr lang="en-US" sz="2400" b="1" baseline="-25000" dirty="0" smtClean="0"/>
              <a:t>P</a:t>
            </a:r>
            <a:r>
              <a:rPr lang="en-US" sz="2400" b="1" dirty="0" smtClean="0"/>
              <a:t> 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  <a:r>
              <a:rPr lang="en-US" sz="2400" b="1" dirty="0" smtClean="0"/>
              <a:t> 1.1 – 1.3MA</a:t>
            </a:r>
          </a:p>
          <a:p>
            <a:pPr lvl="1"/>
            <a:r>
              <a:rPr lang="en-US" sz="2000" b="1" dirty="0" smtClean="0">
                <a:sym typeface="Wingdings" panose="05000000000000000000" pitchFamily="2" charset="2"/>
              </a:rPr>
              <a:t>Support core, pedestal, SOL scaling XPs, access higher </a:t>
            </a:r>
            <a:r>
              <a:rPr lang="en-US" sz="2000" b="1" dirty="0" err="1" smtClean="0">
                <a:sym typeface="Wingdings" panose="05000000000000000000" pitchFamily="2" charset="2"/>
              </a:rPr>
              <a:t>W</a:t>
            </a:r>
            <a:r>
              <a:rPr lang="en-US" sz="2000" b="1" baseline="-25000" dirty="0" err="1" smtClean="0">
                <a:sym typeface="Wingdings" panose="05000000000000000000" pitchFamily="2" charset="2"/>
              </a:rPr>
              <a:t>tot</a:t>
            </a:r>
            <a:r>
              <a:rPr lang="en-US" sz="2000" b="1" dirty="0" smtClean="0">
                <a:sym typeface="Wingdings" panose="05000000000000000000" pitchFamily="2" charset="2"/>
              </a:rPr>
              <a:t>, </a:t>
            </a:r>
            <a:r>
              <a:rPr lang="en-US" sz="2000" b="1" dirty="0" smtClean="0">
                <a:sym typeface="Symbol"/>
              </a:rPr>
              <a:t></a:t>
            </a:r>
            <a:r>
              <a:rPr lang="en-US" sz="2000" b="1" dirty="0" smtClean="0">
                <a:sym typeface="Wingdings" panose="05000000000000000000" pitchFamily="2" charset="2"/>
              </a:rPr>
              <a:t>p</a:t>
            </a:r>
            <a:r>
              <a:rPr lang="en-US" sz="2000" b="1" dirty="0" smtClean="0">
                <a:sym typeface="Symbol"/>
              </a:rPr>
              <a:t>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433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New NSTX-U tool: Between and Among </a:t>
            </a:r>
            <a:br>
              <a:rPr lang="en-US" sz="2800" dirty="0" smtClean="0"/>
            </a:br>
            <a:r>
              <a:rPr lang="en-US" sz="2800" dirty="0" smtClean="0"/>
              <a:t>Shot TRANSP (BEAST) will aid experiment execution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828800"/>
            <a:ext cx="3200400" cy="434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Typical BEAST run completed in 8 mins</a:t>
            </a:r>
          </a:p>
          <a:p>
            <a:pPr lvl="1"/>
            <a:r>
              <a:rPr lang="en-US" sz="2000" dirty="0" smtClean="0"/>
              <a:t>NSTX-U has 15-20 mins between shots</a:t>
            </a:r>
          </a:p>
          <a:p>
            <a:endParaRPr lang="en-US" sz="1050" dirty="0" smtClean="0"/>
          </a:p>
          <a:p>
            <a:r>
              <a:rPr lang="en-US" sz="2400" dirty="0" smtClean="0"/>
              <a:t>In preparation for next shot, session leader can gauge:</a:t>
            </a:r>
          </a:p>
          <a:p>
            <a:pPr lvl="1"/>
            <a:r>
              <a:rPr lang="en-US" sz="1800" dirty="0" smtClean="0"/>
              <a:t>Non-inductive fraction</a:t>
            </a:r>
          </a:p>
          <a:p>
            <a:pPr lvl="1"/>
            <a:r>
              <a:rPr lang="en-US" sz="1800" dirty="0" smtClean="0"/>
              <a:t>Beam loss</a:t>
            </a:r>
          </a:p>
          <a:p>
            <a:pPr lvl="1"/>
            <a:r>
              <a:rPr lang="en-US" sz="1800" dirty="0"/>
              <a:t>C</a:t>
            </a:r>
            <a:r>
              <a:rPr lang="en-US" sz="1800" dirty="0" smtClean="0"/>
              <a:t>onfinement quality</a:t>
            </a:r>
          </a:p>
          <a:p>
            <a:pPr lvl="1"/>
            <a:r>
              <a:rPr lang="en-US" sz="1800" dirty="0" smtClean="0"/>
              <a:t>Any TRANSP quantity…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13263"/>
            <a:ext cx="5791200" cy="42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1263134"/>
            <a:ext cx="4707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NSTX-U BEAST TRANSP run (no CHERS)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669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Impurity Granule Injector (IGI) will be used on NSTX-U for pedestal / ELM control and scenario optimization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33800" y="1066800"/>
            <a:ext cx="5334000" cy="5410200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400" dirty="0" smtClean="0"/>
              <a:t>Successful EAST and DIII-D demonstrations / collaborations </a:t>
            </a:r>
          </a:p>
          <a:p>
            <a:pPr marL="457200" lvl="1" indent="-228600"/>
            <a:r>
              <a:rPr lang="en-US" sz="2000" dirty="0" smtClean="0"/>
              <a:t>Capable of up to 0.5 kHz injection</a:t>
            </a:r>
          </a:p>
          <a:p>
            <a:endParaRPr lang="en-US" sz="700" dirty="0" smtClean="0"/>
          </a:p>
          <a:p>
            <a:pPr marL="228600" indent="-228600"/>
            <a:r>
              <a:rPr lang="en-US" sz="2400" dirty="0" smtClean="0"/>
              <a:t>IGI will be tested on NSTX-U for high-frequency ELM pacing</a:t>
            </a:r>
          </a:p>
          <a:p>
            <a:pPr marL="457200" lvl="1" indent="-228600"/>
            <a:r>
              <a:rPr lang="en-US" sz="2000" dirty="0" smtClean="0"/>
              <a:t>Possible density control technique:</a:t>
            </a:r>
          </a:p>
          <a:p>
            <a:pPr marL="857204" lvl="2" indent="-228600"/>
            <a:r>
              <a:rPr lang="en-US" sz="1800" dirty="0" smtClean="0"/>
              <a:t>Combine Li coatings for D pumping with  LGI for ELM-expulsion of carbon</a:t>
            </a:r>
          </a:p>
          <a:p>
            <a:pPr marL="457200" lvl="1" indent="-228600"/>
            <a:r>
              <a:rPr lang="en-US" sz="2000" dirty="0" smtClean="0"/>
              <a:t>Goal: reduce </a:t>
            </a:r>
            <a:r>
              <a:rPr lang="en-US" sz="2000" dirty="0" err="1" smtClean="0"/>
              <a:t>Z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 to ~2-2.5</a:t>
            </a:r>
          </a:p>
          <a:p>
            <a:pPr marL="457200" lvl="1" indent="-228600"/>
            <a:r>
              <a:rPr lang="en-US" sz="2000" dirty="0" smtClean="0"/>
              <a:t>Injection of Li granules could also potentially replenish PFC Li coatings</a:t>
            </a:r>
          </a:p>
          <a:p>
            <a:endParaRPr lang="en-US" sz="700" dirty="0" smtClean="0"/>
          </a:p>
          <a:p>
            <a:pPr marL="228600" indent="-228600"/>
            <a:r>
              <a:rPr lang="en-US" sz="2400" dirty="0" smtClean="0"/>
              <a:t>Using Neutral Gas Shielding (NGS) model to interpret granule ablation and penetration depth vs. mass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4" t="13504" r="720" b="11268"/>
          <a:stretch/>
        </p:blipFill>
        <p:spPr bwMode="auto">
          <a:xfrm>
            <a:off x="197236" y="1095002"/>
            <a:ext cx="2945606" cy="256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6" y="3733800"/>
            <a:ext cx="2930733" cy="275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 rot="10800000">
            <a:off x="3276600" y="5791199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14165" y="2923401"/>
            <a:ext cx="9957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t</a:t>
            </a:r>
            <a:r>
              <a:rPr lang="en-US" sz="1200" b="1" dirty="0" smtClean="0"/>
              <a:t>o tokamak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4154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2301_p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44"/>
          <a:stretch/>
        </p:blipFill>
        <p:spPr>
          <a:xfrm>
            <a:off x="6519937" y="1143000"/>
            <a:ext cx="2624063" cy="533400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67056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ELMs in STs and tokamaks respond to applied 3D fields in different ways</a:t>
            </a:r>
          </a:p>
          <a:p>
            <a:pPr lvl="1"/>
            <a:r>
              <a:rPr lang="en-US" dirty="0" smtClean="0"/>
              <a:t>RMP ELM suppression not achieved in STs (yet)</a:t>
            </a:r>
          </a:p>
          <a:p>
            <a:pPr lvl="2"/>
            <a:r>
              <a:rPr lang="en-US" dirty="0" smtClean="0"/>
              <a:t>3D fields triggered ELMs in NSTX</a:t>
            </a:r>
          </a:p>
          <a:p>
            <a:pPr lvl="1"/>
            <a:r>
              <a:rPr lang="en-US" dirty="0" smtClean="0"/>
              <a:t>Understanding such differences could greatly improve confidence in scaling RMP ELM mitigation to ITER </a:t>
            </a:r>
          </a:p>
          <a:p>
            <a:endParaRPr lang="en-US" sz="1400" dirty="0"/>
          </a:p>
          <a:p>
            <a:r>
              <a:rPr lang="en-US" dirty="0" smtClean="0"/>
              <a:t>NSTX-U (with MAST-U) offer a unique capability to validate ELM suppression models across the ST and tokamak regimes</a:t>
            </a:r>
          </a:p>
          <a:p>
            <a:endParaRPr lang="en-US" sz="1900" dirty="0"/>
          </a:p>
          <a:p>
            <a:r>
              <a:rPr lang="en-US" dirty="0" smtClean="0"/>
              <a:t>Modeling goal:  Combine models of 3D perturbed equilibrium (M3D-C1) and transport (XGC) to yield a quantitative, predictive model for transport in 3D fields</a:t>
            </a:r>
          </a:p>
          <a:p>
            <a:endParaRPr lang="en-US" sz="1900" dirty="0"/>
          </a:p>
          <a:p>
            <a:r>
              <a:rPr lang="en-US" dirty="0" smtClean="0"/>
              <a:t>M3D-C1 is being used to predict and optimize plasma response to NCC coils in NSTX-U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NSTX-U / STs will improve understanding of </a:t>
            </a:r>
            <a:br>
              <a:rPr lang="en-US" sz="2800" dirty="0" smtClean="0"/>
            </a:br>
            <a:r>
              <a:rPr lang="en-US" sz="2800" dirty="0" smtClean="0"/>
              <a:t>RMP ELM mitigation / suppression physics  </a:t>
            </a:r>
            <a:endParaRPr lang="en-US" sz="2800" dirty="0"/>
          </a:p>
        </p:txBody>
      </p:sp>
      <p:sp>
        <p:nvSpPr>
          <p:cNvPr id="5" name="Right Arrow 4"/>
          <p:cNvSpPr/>
          <p:nvPr/>
        </p:nvSpPr>
        <p:spPr>
          <a:xfrm rot="20385554">
            <a:off x="6520506" y="5938133"/>
            <a:ext cx="457200" cy="270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8082"/>
            <a:ext cx="91440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ts val="3670"/>
              </a:lnSpc>
            </a:pPr>
            <a:r>
              <a:rPr sz="3200" b="1" spc="-5" dirty="0">
                <a:latin typeface="Arial"/>
                <a:cs typeface="Arial"/>
              </a:rPr>
              <a:t>NSTX-U will </a:t>
            </a:r>
            <a:r>
              <a:rPr sz="3200" b="1" spc="-10" dirty="0">
                <a:latin typeface="Arial"/>
                <a:cs typeface="Arial"/>
              </a:rPr>
              <a:t>access </a:t>
            </a:r>
            <a:r>
              <a:rPr sz="3200" b="1" spc="-5" dirty="0">
                <a:latin typeface="Arial"/>
                <a:cs typeface="Arial"/>
              </a:rPr>
              <a:t>new </a:t>
            </a:r>
            <a:r>
              <a:rPr sz="3200" b="1" spc="-5" dirty="0" smtClean="0">
                <a:latin typeface="Arial"/>
                <a:cs typeface="Arial"/>
              </a:rPr>
              <a:t>physics</a:t>
            </a:r>
            <a:r>
              <a:rPr lang="en-US" sz="3200" b="1" spc="-5" dirty="0" smtClean="0">
                <a:latin typeface="Arial"/>
                <a:cs typeface="Arial"/>
              </a:rPr>
              <a:t/>
            </a:r>
            <a:br>
              <a:rPr lang="en-US" sz="3200" b="1" spc="-5" dirty="0" smtClean="0">
                <a:latin typeface="Arial"/>
                <a:cs typeface="Arial"/>
              </a:rPr>
            </a:br>
            <a:r>
              <a:rPr sz="3200" b="1" spc="-5" dirty="0" smtClean="0">
                <a:latin typeface="Arial"/>
                <a:cs typeface="Arial"/>
              </a:rPr>
              <a:t>with </a:t>
            </a:r>
            <a:r>
              <a:rPr sz="3200" b="1" spc="-5" dirty="0">
                <a:latin typeface="Arial"/>
                <a:cs typeface="Arial"/>
              </a:rPr>
              <a:t>2 major new</a:t>
            </a:r>
            <a:r>
              <a:rPr sz="3200" b="1" spc="-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tools: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7714" y="5312664"/>
            <a:ext cx="4283710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sz="2400" b="1" u="heavy" spc="-5" dirty="0">
                <a:latin typeface="Arial Narrow"/>
                <a:cs typeface="Arial Narrow"/>
              </a:rPr>
              <a:t>Higher </a:t>
            </a:r>
            <a:r>
              <a:rPr sz="2400" b="1" u="heavy" spc="-110" dirty="0">
                <a:latin typeface="Arial Narrow"/>
                <a:cs typeface="Arial Narrow"/>
              </a:rPr>
              <a:t>T, </a:t>
            </a:r>
            <a:r>
              <a:rPr sz="2400" b="1" u="heavy" spc="-5" dirty="0">
                <a:latin typeface="Arial Narrow"/>
                <a:cs typeface="Arial Narrow"/>
              </a:rPr>
              <a:t>low </a:t>
            </a:r>
            <a:r>
              <a:rPr lang="en-US" sz="2400" b="1" u="heavy" spc="-5" dirty="0" smtClean="0">
                <a:latin typeface="Symbol" panose="05050102010706020507" pitchFamily="18" charset="2"/>
                <a:cs typeface="Arial Narrow"/>
              </a:rPr>
              <a:t>n</a:t>
            </a:r>
            <a:r>
              <a:rPr lang="en-US" sz="2400" b="1" u="heavy" spc="-5" dirty="0" smtClean="0">
                <a:latin typeface="Arial Narrow"/>
                <a:cs typeface="Arial Narrow"/>
              </a:rPr>
              <a:t>*</a:t>
            </a:r>
            <a:r>
              <a:rPr sz="2400" b="1" u="heavy" spc="-5" dirty="0" smtClean="0">
                <a:latin typeface="Arial Narrow"/>
                <a:cs typeface="Arial Narrow"/>
              </a:rPr>
              <a:t> </a:t>
            </a:r>
            <a:r>
              <a:rPr lang="en-US" sz="2400" b="1" u="heavy" spc="-5" dirty="0" smtClean="0">
                <a:latin typeface="Arial Narrow"/>
                <a:cs typeface="Arial Narrow"/>
              </a:rPr>
              <a:t>from low to h</a:t>
            </a:r>
            <a:r>
              <a:rPr sz="2400" b="1" u="heavy" spc="-5" dirty="0" smtClean="0">
                <a:latin typeface="Arial Narrow"/>
                <a:cs typeface="Arial Narrow"/>
              </a:rPr>
              <a:t>igh</a:t>
            </a:r>
            <a:r>
              <a:rPr sz="2400" b="1" u="heavy" spc="140" dirty="0" smtClean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Symbol"/>
                <a:cs typeface="Symbol"/>
              </a:rPr>
              <a:t></a:t>
            </a:r>
            <a:endParaRPr sz="2400" dirty="0">
              <a:latin typeface="Symbol"/>
              <a:cs typeface="Symbol"/>
            </a:endParaRPr>
          </a:p>
          <a:p>
            <a:pPr marL="329565" marR="320675" algn="ctr">
              <a:lnSpc>
                <a:spcPts val="2900"/>
              </a:lnSpc>
              <a:spcBef>
                <a:spcPts val="70"/>
              </a:spcBef>
            </a:pPr>
            <a:r>
              <a:rPr sz="24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latin typeface="Arial Narrow"/>
                <a:cs typeface="Arial Narrow"/>
              </a:rPr>
              <a:t>Unique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regime, study new  transport and stability</a:t>
            </a:r>
            <a:r>
              <a:rPr sz="2400" b="1" spc="-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physics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1302" y="5320283"/>
            <a:ext cx="4477385" cy="978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30"/>
              </a:lnSpc>
            </a:pPr>
            <a:r>
              <a:rPr sz="2400" b="1" u="heavy" spc="-5" dirty="0">
                <a:latin typeface="Arial Narrow"/>
                <a:cs typeface="Arial Narrow"/>
              </a:rPr>
              <a:t>Full non-inductive current</a:t>
            </a:r>
            <a:r>
              <a:rPr sz="2400" b="1" u="heavy" spc="-25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Arial Narrow"/>
                <a:cs typeface="Arial Narrow"/>
              </a:rPr>
              <a:t>drive</a:t>
            </a:r>
            <a:endParaRPr sz="2400" dirty="0">
              <a:latin typeface="Arial Narrow"/>
              <a:cs typeface="Arial Narrow"/>
            </a:endParaRPr>
          </a:p>
          <a:p>
            <a:pPr algn="ctr">
              <a:lnSpc>
                <a:spcPts val="2620"/>
              </a:lnSpc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Not demonstrated in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ST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at</a:t>
            </a:r>
            <a:r>
              <a:rPr sz="2400" b="1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high-</a:t>
            </a:r>
            <a:r>
              <a:rPr sz="24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2400" b="1" spc="-7" baseline="-20833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400" baseline="-20833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b="1" spc="-10" dirty="0">
                <a:solidFill>
                  <a:srgbClr val="C00000"/>
                </a:solidFill>
                <a:latin typeface="Arial Narrow"/>
                <a:cs typeface="Arial Narrow"/>
              </a:rPr>
              <a:t>Essential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for any future steady-state</a:t>
            </a:r>
            <a:r>
              <a:rPr sz="2000" b="1" spc="1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ST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6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214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NSTX-U will have major boost in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5" dirty="0" smtClean="0">
                <a:latin typeface="Arial"/>
                <a:cs typeface="Arial"/>
              </a:rPr>
              <a:t>performanc</a:t>
            </a:r>
            <a:r>
              <a:rPr lang="en-US" sz="3200" b="1" spc="-5" dirty="0" smtClean="0">
                <a:latin typeface="Arial"/>
                <a:cs typeface="Arial"/>
              </a:rPr>
              <a:t>e</a:t>
            </a:r>
            <a:endParaRPr sz="3200" b="1" spc="-5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939" y="5320413"/>
            <a:ext cx="3640454" cy="1034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toroidal field (0.5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1T)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plasma current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2MA)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5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longer pulse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5s)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7378" y="5120382"/>
            <a:ext cx="4513580" cy="137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0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heating power (5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10MW)</a:t>
            </a:r>
            <a:endParaRPr sz="2400">
              <a:latin typeface="Arial Narrow"/>
              <a:cs typeface="Arial Narrow"/>
            </a:endParaRPr>
          </a:p>
          <a:p>
            <a:pPr marL="355600" indent="-228600">
              <a:lnSpc>
                <a:spcPts val="2170"/>
              </a:lnSpc>
              <a:buFont typeface="Arial"/>
              <a:buChar char="•"/>
              <a:tabLst>
                <a:tab pos="355600" algn="l"/>
              </a:tabLst>
            </a:pPr>
            <a:r>
              <a:rPr sz="2000" spc="-25" dirty="0">
                <a:solidFill>
                  <a:srgbClr val="FF0000"/>
                </a:solidFill>
                <a:latin typeface="Arial Narrow"/>
                <a:cs typeface="Arial Narrow"/>
              </a:rPr>
              <a:t>Tangential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NBI </a:t>
            </a:r>
            <a:r>
              <a:rPr sz="2000" spc="-5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×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current drive</a:t>
            </a:r>
            <a:r>
              <a:rPr sz="2000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 Narrow"/>
                <a:cs typeface="Arial Narrow"/>
              </a:rPr>
              <a:t>efficiency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4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divertor heat flux (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ITER</a:t>
            </a:r>
            <a:r>
              <a:rPr sz="2400" spc="-12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levels)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40"/>
              </a:lnSpc>
            </a:pPr>
            <a:r>
              <a:rPr sz="2400" dirty="0">
                <a:latin typeface="Wingdings"/>
                <a:cs typeface="Wingdings"/>
              </a:rPr>
              <a:t></a:t>
            </a:r>
            <a:r>
              <a:rPr sz="2400" dirty="0">
                <a:latin typeface="Arial Narrow"/>
                <a:cs typeface="Arial Narrow"/>
              </a:rPr>
              <a:t>Up </a:t>
            </a:r>
            <a:r>
              <a:rPr sz="2400" spc="-5" dirty="0">
                <a:latin typeface="Arial Narrow"/>
                <a:cs typeface="Arial Narrow"/>
              </a:rPr>
              <a:t>to 10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higher nT</a:t>
            </a:r>
            <a:r>
              <a:rPr sz="2400" spc="-5" dirty="0">
                <a:latin typeface="Symbol"/>
                <a:cs typeface="Symbol"/>
              </a:rPr>
              <a:t></a:t>
            </a:r>
            <a:r>
              <a:rPr sz="2400" spc="-7" baseline="-20833" dirty="0">
                <a:latin typeface="Arial"/>
                <a:cs typeface="Arial"/>
              </a:rPr>
              <a:t>E </a:t>
            </a:r>
            <a:r>
              <a:rPr sz="2400" spc="-5" dirty="0">
                <a:latin typeface="Arial Narrow"/>
                <a:cs typeface="Arial Narrow"/>
              </a:rPr>
              <a:t>(~MJ</a:t>
            </a:r>
            <a:r>
              <a:rPr sz="2400" spc="6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plasmas)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7316" y="4572000"/>
            <a:ext cx="265008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2017-2018 goals: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7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NSTX highlight overview, </a:t>
            </a:r>
            <a:r>
              <a:rPr lang="en-US" sz="3200" dirty="0"/>
              <a:t>NSTX-U run progress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NSTX-U mission, priorities, FY16-18 overview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FY16-18 research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ST-FNSF / Pilot Plant study highlights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7249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9020</TotalTime>
  <Words>5768</Words>
  <Application>Microsoft Office PowerPoint</Application>
  <PresentationFormat>On-screen Show (4:3)</PresentationFormat>
  <Paragraphs>994</Paragraphs>
  <Slides>68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NSTX Upgrade</vt:lpstr>
      <vt:lpstr>Equation</vt:lpstr>
      <vt:lpstr>NSTX-U Research Plans for FY2016-18</vt:lpstr>
      <vt:lpstr>NSTX-U research benefits greatly from  highly collaborative program</vt:lpstr>
      <vt:lpstr>Outline</vt:lpstr>
      <vt:lpstr>NSTX-U Research Team Has Been Scientifically Productive Very Active in Scientific Conferences, Publications, and Collaborations</vt:lpstr>
      <vt:lpstr>NSTX-U Research Team Has Been Scientifically Productive Very Active in Scientific Conferences, Publications, and Collaborations</vt:lpstr>
      <vt:lpstr>Propose to enhance collaboration with MAST-U, especially in boundary area</vt:lpstr>
      <vt:lpstr>NSTX-U will access new physics with 2 major new tools:</vt:lpstr>
      <vt:lpstr>NSTX-U will have major boost in performance</vt:lpstr>
      <vt:lpstr>Outline</vt:lpstr>
      <vt:lpstr>NSTX-U plasma commissioning status</vt:lpstr>
      <vt:lpstr>Optimal n=1 error field correction amplitude and phase  identified to maximize pulse length, discharge performance</vt:lpstr>
      <vt:lpstr>Examples of high-performance  L and H-modes achieved thus far</vt:lpstr>
      <vt:lpstr>On path to high IP without tearing modes by elevating qmin with early heating + H-mode  li=0.5-0.6, k=2.5-2.7</vt:lpstr>
      <vt:lpstr>Outline</vt:lpstr>
      <vt:lpstr>NSTX-U Mission Elements:</vt:lpstr>
      <vt:lpstr> 5 year goal: Establish core physics/scenarios for ST 10 year goal: Integrate high-performance core + metal walls</vt:lpstr>
      <vt:lpstr>NSTX-U will address key physics questions  during next 3 years leveraging unique capabilities</vt:lpstr>
      <vt:lpstr>Prioritization of next major facility enhancements</vt:lpstr>
      <vt:lpstr>FY16-18 planned research supports  5 highest priority goals of NSTX-U 5 year plan:</vt:lpstr>
      <vt:lpstr>Outline</vt:lpstr>
      <vt:lpstr>FY16-18 planned research supports  5 highest priority goals of NSTX-U 5 year plan:</vt:lpstr>
      <vt:lpstr>NSTX: Linear and non-linear gyrokinetic simulations have shown the role of ne in stabilizing ETG modes</vt:lpstr>
      <vt:lpstr>NSTX: Global non-linear GTS gyrokinetic simulations have identified multiple low-k turbulence transport mechanisms</vt:lpstr>
      <vt:lpstr>NSTX-U will study low- and high-Z impurity transport to assess potentially strong rotation effects</vt:lpstr>
      <vt:lpstr>Transport and Turbulence Research Plans for FY2016-18: First tE data at higher BT, IP + turbulence, develop reduced ce models</vt:lpstr>
      <vt:lpstr>Using advanced simulation capabilities to model disruptions and halo currents for NSTX / NSTX-U</vt:lpstr>
      <vt:lpstr>M3D-C1 with resistive wall capability will be used to map out optimal placement of new B-sensors to study halo currents </vt:lpstr>
      <vt:lpstr>The DECAF code is being used to characterize disruption event chains on NSTX and NSTX-U, including RWMs</vt:lpstr>
      <vt:lpstr>Macroscopic Stability Research Plans for FY2016-18: Complete 3D coil CDR, re-establish high-b ops, assess MGI and halos</vt:lpstr>
      <vt:lpstr>Models for fast ion profile relaxation in presence of AEs are being validated in-prep for NSTX-U</vt:lpstr>
      <vt:lpstr>New NSTX-U result (preliminary): 2nd NBI fast-ion behavior consistent with classical slowing-down theory</vt:lpstr>
      <vt:lpstr>NSTX:  Large inferred anomalous  core electron transport in presence of CAE/GAEs</vt:lpstr>
      <vt:lpstr>New NSTX-U result:  Suppression of counter-propagating GAE observed for large RTAN 2nd NBI</vt:lpstr>
      <vt:lpstr>Energetic Particle Physics Research Plans for FY2016-18: Characterize new 2nd NBI, develop full + reduced fast-ion transport models</vt:lpstr>
      <vt:lpstr>FY16-18 planned research supports  5 highest priority goals of NSTX-U 5 year plan:</vt:lpstr>
      <vt:lpstr>XGC1 simulations aiding in understanding of SOL heat flux width trends in NSTX</vt:lpstr>
      <vt:lpstr>Improving understanding of role of plasma response in divertor footprint modification by 3-D fields in NSTX</vt:lpstr>
      <vt:lpstr>Material Analysis &amp; Particle Probe (MAPP) commissioning providing new measurements of surface evolution in NSTX-U</vt:lpstr>
      <vt:lpstr>Developing tiles integrating high-Z substrate with (future)  pre-filled Li reservoir to study flowing liquid metal PFCs</vt:lpstr>
      <vt:lpstr>Boundary Science Research Plans for FY2016-18 Advance snowflake, cryo, pedestal, SOL studies, extend to higher BT, IP</vt:lpstr>
      <vt:lpstr>FY16-18 planned research supports  5 highest priority goals of NSTX-U 5 year plan:</vt:lpstr>
      <vt:lpstr>Using TRANSP to test q0 and βN control via  beam power and outer gap size actuation</vt:lpstr>
      <vt:lpstr>Simplified model used for rotation  profile control design in NSTX-U</vt:lpstr>
      <vt:lpstr>State-space controller achieves good  tracking in TRANSP simulations</vt:lpstr>
      <vt:lpstr>Advanced Scenarios and Control Research Plans for FY2016-18: Implement advanced controls, explore high non-inductive &amp; IP scenarios</vt:lpstr>
      <vt:lpstr>ST-FNSF may need solenoidless current start-up method Coaxial Helicity Injection (CHI) effective for current initiation</vt:lpstr>
      <vt:lpstr>At high Lundquist number, plasmoid-mediated reconnection identified as assisting in flux closure</vt:lpstr>
      <vt:lpstr>TRANSP simulations predict that 28 GHz ECH very effective at heating NSTX-U start-up plasmas</vt:lpstr>
      <vt:lpstr>Solenoid-Free Start-up and Ramp-up Research Plans for FY2016-18: Prepare CHI for NSTX-U, assess CHI/NBI start-up/ramp-up</vt:lpstr>
      <vt:lpstr>Wave Physics Research Plans for FY2016-18: Simulate, develop reliable FW-heated H-mode, assess impurity control</vt:lpstr>
      <vt:lpstr>Outline</vt:lpstr>
      <vt:lpstr>PowerPoint Presentation</vt:lpstr>
      <vt:lpstr>PowerPoint Presentation</vt:lpstr>
      <vt:lpstr>Outline</vt:lpstr>
      <vt:lpstr>Supporting ITER through ITPA participation</vt:lpstr>
      <vt:lpstr>Recent design studies show ST potentially attractive as Fusion Nuclear Science Facility (FNSF) and Pilot Plant</vt:lpstr>
      <vt:lpstr>Outline</vt:lpstr>
      <vt:lpstr>NSTX-U research program well aligned with  FESAC / FES / Community Workshop strategic priorities</vt:lpstr>
      <vt:lpstr>Summary: NSTX-U FY2016-18 research plan strongly supports FES 10 year vision, scientific organization</vt:lpstr>
      <vt:lpstr>Backup Slides</vt:lpstr>
      <vt:lpstr>Summary of FY2016-18 NSTX-U Research Milestones</vt:lpstr>
      <vt:lpstr>NSTX-U boundary / PFC plan: add divertor cryo-pump, transition to high-Z wall, study flowing liquid metal PFCs</vt:lpstr>
      <vt:lpstr>NSTX-U 5 year plan: Develop physics/scenario understanding needed to assess ST viability as FNSF/DEMO, support ITER</vt:lpstr>
      <vt:lpstr>NSTX-U Science organizational structure for 2015-2016: 3 Science Groups, 9 Topical Science Groups, 1 Task Force</vt:lpstr>
      <vt:lpstr>NSTX-U has matched NSTX highest flat-top pressures for plasma currents up to 0.9MA</vt:lpstr>
      <vt:lpstr>New NSTX-U tool: Between and Among  Shot TRANSP (BEAST) will aid experiment execution</vt:lpstr>
      <vt:lpstr>Impurity Granule Injector (IGI) will be used on NSTX-U for pedestal / ELM control and scenario optimization</vt:lpstr>
      <vt:lpstr>NSTX-U / STs will improve understanding of  RMP ELM mitigation / suppression physics  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631</cp:revision>
  <dcterms:created xsi:type="dcterms:W3CDTF">2015-07-16T16:59:24Z</dcterms:created>
  <dcterms:modified xsi:type="dcterms:W3CDTF">2016-04-12T20:29:28Z</dcterms:modified>
</cp:coreProperties>
</file>