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Default Extension="xls" ContentType="application/vnd.ms-exce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  <Default Extension="pict" ContentType="image/pi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94" r:id="rId2"/>
    <p:sldId id="309" r:id="rId3"/>
    <p:sldId id="271" r:id="rId4"/>
    <p:sldId id="323" r:id="rId5"/>
    <p:sldId id="322" r:id="rId6"/>
    <p:sldId id="324" r:id="rId7"/>
    <p:sldId id="325" r:id="rId8"/>
    <p:sldId id="332" r:id="rId9"/>
    <p:sldId id="321" r:id="rId10"/>
    <p:sldId id="32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5pPr>
    <a:lvl6pPr marL="22860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6pPr>
    <a:lvl7pPr marL="27432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7pPr>
    <a:lvl8pPr marL="32004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8pPr>
    <a:lvl9pPr marL="36576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1D6F1"/>
    <a:srgbClr val="CDF3FF"/>
    <a:srgbClr val="004A95"/>
    <a:srgbClr val="004894"/>
    <a:srgbClr val="194A90"/>
    <a:srgbClr val="E8EDFF"/>
    <a:srgbClr val="124A91"/>
    <a:srgbClr val="005DAA"/>
    <a:srgbClr val="89C4FF"/>
    <a:srgbClr val="0039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3564" autoAdjust="0"/>
    <p:restoredTop sz="99122" autoAdjust="0"/>
  </p:normalViewPr>
  <p:slideViewPr>
    <p:cSldViewPr>
      <p:cViewPr varScale="1">
        <p:scale>
          <a:sx n="116" d="100"/>
          <a:sy n="116" d="100"/>
        </p:scale>
        <p:origin x="-6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89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fld id="{D583CDA2-581B-4032-B19A-2FDBA92AFD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fld id="{F590BE2E-A716-4D47-B0F2-96EAD447E6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26DE0-0134-489E-83FB-D463230846F1}" type="slidenum">
              <a:rPr lang="en-US"/>
              <a:pPr/>
              <a:t>1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079CA-AD35-4043-8BC0-46F6595B384A}" type="slidenum">
              <a:rPr lang="en-US"/>
              <a:pPr/>
              <a:t>3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2"/>
          <p:cNvGrpSpPr>
            <a:grpSpLocks/>
          </p:cNvGrpSpPr>
          <p:nvPr/>
        </p:nvGrpSpPr>
        <p:grpSpPr bwMode="auto">
          <a:xfrm>
            <a:off x="0" y="1828800"/>
            <a:ext cx="9144000" cy="1981200"/>
            <a:chOff x="0" y="0"/>
            <a:chExt cx="5760" cy="708"/>
          </a:xfrm>
        </p:grpSpPr>
        <p:sp>
          <p:nvSpPr>
            <p:cNvPr id="195587" name="Rectangle 3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88" name="Rectangle 4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5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638800"/>
            <a:ext cx="6477000" cy="914400"/>
          </a:xfrm>
        </p:spPr>
        <p:txBody>
          <a:bodyPr anchor="ctr"/>
          <a:lstStyle>
            <a:lvl1pPr marL="0" indent="0" algn="ctr">
              <a:buFont typeface="Wingdings" pitchFamily="2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559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828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1452563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Arial" pitchFamily="24" charset="0"/>
            </a:endParaRP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1371600" y="50292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Arial" pitchFamily="24" charset="0"/>
            </a:endParaRPr>
          </a:p>
        </p:txBody>
      </p:sp>
      <p:sp>
        <p:nvSpPr>
          <p:cNvPr id="195598" name="Text Box 14"/>
          <p:cNvSpPr txBox="1">
            <a:spLocks noChangeArrowheads="1"/>
          </p:cNvSpPr>
          <p:nvPr/>
        </p:nvSpPr>
        <p:spPr bwMode="auto">
          <a:xfrm>
            <a:off x="1371600" y="5105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tx1"/>
              </a:solidFill>
              <a:latin typeface="Helvetica" pitchFamily="24" charset="0"/>
            </a:endParaRPr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1371600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Arial" pitchFamily="24" charset="0"/>
            </a:endParaRPr>
          </a:p>
        </p:txBody>
      </p:sp>
      <p:grpSp>
        <p:nvGrpSpPr>
          <p:cNvPr id="195612" name="Group 28"/>
          <p:cNvGrpSpPr>
            <a:grpSpLocks/>
          </p:cNvGrpSpPr>
          <p:nvPr userDrawn="1"/>
        </p:nvGrpSpPr>
        <p:grpSpPr bwMode="auto">
          <a:xfrm>
            <a:off x="0" y="3886200"/>
            <a:ext cx="9144000" cy="76200"/>
            <a:chOff x="0" y="0"/>
            <a:chExt cx="5760" cy="708"/>
          </a:xfrm>
        </p:grpSpPr>
        <p:sp>
          <p:nvSpPr>
            <p:cNvPr id="195613" name="Rectangle 29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4" name="Rectangle 30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615" name="Group 31"/>
          <p:cNvGrpSpPr>
            <a:grpSpLocks/>
          </p:cNvGrpSpPr>
          <p:nvPr userDrawn="1"/>
        </p:nvGrpSpPr>
        <p:grpSpPr bwMode="auto">
          <a:xfrm>
            <a:off x="0" y="1676400"/>
            <a:ext cx="9144000" cy="76200"/>
            <a:chOff x="0" y="0"/>
            <a:chExt cx="5760" cy="708"/>
          </a:xfrm>
        </p:grpSpPr>
        <p:sp>
          <p:nvSpPr>
            <p:cNvPr id="195616" name="Rectangle 32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7" name="Rectangle 33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5621" name="Picture 3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0"/>
            <a:ext cx="1371600" cy="409575"/>
          </a:xfrm>
          <a:prstGeom prst="rect">
            <a:avLst/>
          </a:prstGeom>
          <a:noFill/>
        </p:spPr>
      </p:pic>
      <p:pic>
        <p:nvPicPr>
          <p:cNvPr id="195622" name="Picture 38" descr="lab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41550" cy="4111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2743200" y="6693408"/>
            <a:ext cx="5334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  <a:latin typeface="Arial" pitchFamily="24" charset="0"/>
              </a:rPr>
              <a:t>V. A. Soukhanovskii, </a:t>
            </a:r>
            <a:r>
              <a:rPr lang="en-US" sz="700" b="1" dirty="0">
                <a:solidFill>
                  <a:schemeClr val="tx1"/>
                </a:solidFill>
                <a:latin typeface="Arial Narrow" pitchFamily="24" charset="0"/>
              </a:rPr>
              <a:t>NSTX</a:t>
            </a:r>
            <a:r>
              <a:rPr lang="en-US" sz="700" b="1" dirty="0" smtClean="0">
                <a:solidFill>
                  <a:schemeClr val="tx1"/>
                </a:solidFill>
                <a:latin typeface="Arial Narrow" pitchFamily="24" charset="0"/>
              </a:rPr>
              <a:t> FY2009 Mid-run assessment meeting, 17 June 2009, </a:t>
            </a:r>
            <a:r>
              <a:rPr lang="en-US" sz="700" b="1" dirty="0">
                <a:solidFill>
                  <a:schemeClr val="tx1"/>
                </a:solidFill>
                <a:latin typeface="Arial Narrow" pitchFamily="24" charset="0"/>
              </a:rPr>
              <a:t>Princeton, NJ</a:t>
            </a:r>
            <a:endParaRPr lang="en-US" sz="700" b="1" dirty="0">
              <a:solidFill>
                <a:schemeClr val="tx1"/>
              </a:solidFill>
              <a:latin typeface="Arial" pitchFamily="24" charset="0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4564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 flipV="1">
            <a:off x="838200" y="6688138"/>
            <a:ext cx="8229600" cy="17462"/>
          </a:xfrm>
          <a:prstGeom prst="line">
            <a:avLst/>
          </a:prstGeom>
          <a:noFill/>
          <a:ln w="28575" cap="flat" cmpd="sng" algn="ctr">
            <a:solidFill>
              <a:srgbClr val="124A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582025" y="6699250"/>
            <a:ext cx="533400" cy="2019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</a:pPr>
            <a:fld id="{E400D3EC-0C8E-41A0-A2EB-8AC24121EA66}" type="slidenum">
              <a:rPr lang="en-US" sz="900" b="1">
                <a:solidFill>
                  <a:schemeClr val="tx1"/>
                </a:solidFill>
                <a:latin typeface="Arial Narrow" pitchFamily="24" charset="0"/>
              </a:rPr>
              <a:pPr algn="r">
                <a:lnSpc>
                  <a:spcPct val="75000"/>
                </a:lnSpc>
                <a:spcBef>
                  <a:spcPct val="0"/>
                </a:spcBef>
              </a:pPr>
              <a:t>‹#›</a:t>
            </a:fld>
            <a:r>
              <a:rPr lang="en-US" sz="900" b="1" dirty="0">
                <a:solidFill>
                  <a:schemeClr val="tx1"/>
                </a:solidFill>
                <a:latin typeface="Arial Narrow" pitchFamily="24" charset="0"/>
              </a:rPr>
              <a:t> </a:t>
            </a:r>
            <a:r>
              <a:rPr lang="en-US" sz="900" b="1">
                <a:solidFill>
                  <a:schemeClr val="tx1"/>
                </a:solidFill>
                <a:latin typeface="Arial Narrow" pitchFamily="24" charset="0"/>
              </a:rPr>
              <a:t>of</a:t>
            </a:r>
            <a:r>
              <a:rPr lang="en-US" sz="900" b="1" smtClean="0">
                <a:solidFill>
                  <a:schemeClr val="tx1"/>
                </a:solidFill>
                <a:latin typeface="Arial Narrow" pitchFamily="24" charset="0"/>
              </a:rPr>
              <a:t> 9</a:t>
            </a:r>
            <a:endParaRPr lang="en-US" sz="900" b="1" dirty="0">
              <a:solidFill>
                <a:schemeClr val="tx1"/>
              </a:solidFill>
              <a:latin typeface="Arial Narrow" pitchFamily="24" charset="0"/>
            </a:endParaRP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94585" name="Picture 25" descr="nstx07-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550" y="6580188"/>
            <a:ext cx="603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24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2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24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24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7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B6572"/>
              </a:clrFrom>
              <a:clrTo>
                <a:srgbClr val="5B6572">
                  <a:alpha val="0"/>
                </a:srgbClr>
              </a:clrTo>
            </a:clrChange>
            <a:lum bright="64000" contrast="-76000"/>
          </a:blip>
          <a:srcRect/>
          <a:stretch>
            <a:fillRect/>
          </a:stretch>
        </p:blipFill>
        <p:spPr bwMode="auto">
          <a:xfrm>
            <a:off x="2271713" y="2000250"/>
            <a:ext cx="429577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533400" y="1143000"/>
            <a:ext cx="79724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400" b="1" dirty="0" smtClean="0">
                <a:latin typeface="Arial Narrow" pitchFamily="24" charset="0"/>
              </a:rPr>
              <a:t>NSTX Boundary </a:t>
            </a:r>
            <a:r>
              <a:rPr lang="en-US" sz="3400" b="1" dirty="0">
                <a:latin typeface="Arial Narrow" pitchFamily="24" charset="0"/>
              </a:rPr>
              <a:t>Physics Topical Science </a:t>
            </a:r>
            <a:r>
              <a:rPr lang="en-US" sz="3400" b="1" dirty="0" smtClean="0">
                <a:latin typeface="Arial Narrow" pitchFamily="24" charset="0"/>
              </a:rPr>
              <a:t>Group Summary</a:t>
            </a:r>
            <a:endParaRPr lang="en-US" sz="4400" dirty="0">
              <a:solidFill>
                <a:schemeClr val="bg1"/>
              </a:solidFill>
              <a:latin typeface="Arial Narrow" pitchFamily="24" charset="0"/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2003425" y="2474913"/>
            <a:ext cx="5425359" cy="429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ctr" eaLnBrk="1" hangingPunct="1">
              <a:spcBef>
                <a:spcPct val="0"/>
              </a:spcBef>
            </a:pPr>
            <a:r>
              <a:rPr lang="en-US" sz="2400" b="1" u="sng" dirty="0">
                <a:solidFill>
                  <a:schemeClr val="tx1"/>
                </a:solidFill>
                <a:latin typeface="Arial" pitchFamily="24" charset="0"/>
              </a:rPr>
              <a:t>V. A. Soukhanovskii</a:t>
            </a: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, TSG Leader</a:t>
            </a: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50000"/>
              </a:lnSpc>
              <a:spcBef>
                <a:spcPct val="0"/>
              </a:spcBef>
            </a:pPr>
            <a:endParaRPr lang="en-US" sz="2400" baseline="300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1600" i="1" dirty="0">
                <a:solidFill>
                  <a:schemeClr val="tx1"/>
                </a:solidFill>
                <a:latin typeface="Arial" pitchFamily="24" charset="0"/>
              </a:rPr>
              <a:t>Lawrence Livermore National Laboratory, Livermore, CA</a:t>
            </a:r>
          </a:p>
          <a:p>
            <a:pPr marL="457200" indent="-457200" algn="ctr" eaLnBrk="1" hangingPunct="1">
              <a:lnSpc>
                <a:spcPct val="70000"/>
              </a:lnSpc>
              <a:spcBef>
                <a:spcPct val="0"/>
              </a:spcBef>
            </a:pPr>
            <a:endParaRPr lang="en-US" sz="1600" i="1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R. Maingi, TSG Deputy</a:t>
            </a: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50000"/>
              </a:lnSpc>
              <a:spcBef>
                <a:spcPct val="0"/>
              </a:spcBef>
            </a:pPr>
            <a:endParaRPr lang="en-US" sz="2400" baseline="300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1600" i="1" dirty="0">
                <a:solidFill>
                  <a:schemeClr val="tx1"/>
                </a:solidFill>
                <a:latin typeface="Arial" pitchFamily="24" charset="0"/>
              </a:rPr>
              <a:t>Oak Ridge National Laboratory, Oak Ridge, TN</a:t>
            </a:r>
          </a:p>
          <a:p>
            <a:pPr marL="457200" indent="-457200" algn="ctr" eaLnBrk="1" hangingPunct="1">
              <a:spcBef>
                <a:spcPct val="0"/>
              </a:spcBef>
            </a:pPr>
            <a:endParaRPr lang="en-US" sz="1600" i="1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D. P. </a:t>
            </a:r>
            <a:r>
              <a:rPr lang="en-US" sz="2400" b="1" dirty="0" err="1">
                <a:solidFill>
                  <a:schemeClr val="tx1"/>
                </a:solidFill>
                <a:latin typeface="Arial" pitchFamily="24" charset="0"/>
              </a:rPr>
              <a:t>Stotler</a:t>
            </a: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, Theory &amp; Modeling</a:t>
            </a: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50000"/>
              </a:lnSpc>
              <a:spcBef>
                <a:spcPct val="0"/>
              </a:spcBef>
            </a:pPr>
            <a:endParaRPr lang="en-US" sz="2400" baseline="300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1600" i="1" dirty="0">
                <a:solidFill>
                  <a:schemeClr val="tx1"/>
                </a:solidFill>
                <a:latin typeface="Arial" pitchFamily="24" charset="0"/>
              </a:rPr>
              <a:t>Princeton Plasma Physics Laboratory, Princeton, NJ</a:t>
            </a:r>
            <a:endParaRPr lang="en-US" sz="1800" i="1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CC3300"/>
                </a:solidFill>
                <a:latin typeface="Arial" pitchFamily="24" charset="0"/>
              </a:rPr>
              <a:t>FY </a:t>
            </a:r>
            <a:r>
              <a:rPr lang="en-US" sz="2000" b="1" dirty="0" smtClean="0">
                <a:solidFill>
                  <a:srgbClr val="CC3300"/>
                </a:solidFill>
                <a:latin typeface="Arial" pitchFamily="24" charset="0"/>
              </a:rPr>
              <a:t>2009 </a:t>
            </a:r>
            <a:r>
              <a:rPr lang="en-US" sz="2000" b="1" dirty="0">
                <a:solidFill>
                  <a:srgbClr val="CC3300"/>
                </a:solidFill>
                <a:latin typeface="Arial" pitchFamily="24" charset="0"/>
              </a:rPr>
              <a:t>NSTX</a:t>
            </a:r>
            <a:r>
              <a:rPr lang="en-US" sz="2000" b="1" dirty="0" smtClean="0">
                <a:solidFill>
                  <a:srgbClr val="CC3300"/>
                </a:solidFill>
                <a:latin typeface="Arial" pitchFamily="24" charset="0"/>
              </a:rPr>
              <a:t> </a:t>
            </a:r>
            <a:r>
              <a:rPr lang="en-US" sz="2000" b="1" dirty="0" err="1" smtClean="0">
                <a:solidFill>
                  <a:srgbClr val="CC3300"/>
                </a:solidFill>
                <a:latin typeface="Arial" pitchFamily="24" charset="0"/>
              </a:rPr>
              <a:t>Midrun</a:t>
            </a:r>
            <a:r>
              <a:rPr lang="en-US" sz="2000" b="1" dirty="0" smtClean="0">
                <a:solidFill>
                  <a:srgbClr val="CC3300"/>
                </a:solidFill>
                <a:latin typeface="Arial" pitchFamily="24" charset="0"/>
              </a:rPr>
              <a:t> assessment meeting</a:t>
            </a: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24" charset="0"/>
              </a:rPr>
              <a:t>17 June 2009</a:t>
            </a: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24" charset="0"/>
              </a:rPr>
              <a:t>Princeton, NJ</a:t>
            </a:r>
          </a:p>
        </p:txBody>
      </p:sp>
      <p:pic>
        <p:nvPicPr>
          <p:cNvPr id="17" name="Picture 1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pic>
        <p:nvPicPr>
          <p:cNvPr id="274455" name="Picture 23" descr="lab_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28016"/>
            <a:ext cx="530352" cy="530352"/>
          </a:xfrm>
          <a:prstGeom prst="rect">
            <a:avLst/>
          </a:prstGeom>
          <a:noFill/>
        </p:spPr>
      </p:pic>
      <p:sp>
        <p:nvSpPr>
          <p:cNvPr id="18" name="Rectangle 129"/>
          <p:cNvSpPr>
            <a:spLocks noChangeArrowheads="1"/>
          </p:cNvSpPr>
          <p:nvPr/>
        </p:nvSpPr>
        <p:spPr bwMode="auto">
          <a:xfrm>
            <a:off x="3651250" y="239713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 pitchFamily="36" charset="0"/>
              </a:rPr>
              <a:t>Supported by   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14300" y="2362200"/>
            <a:ext cx="1333500" cy="4425950"/>
          </a:xfrm>
          <a:prstGeom prst="rect">
            <a:avLst/>
          </a:prstGeom>
          <a:gradFill rotWithShape="1">
            <a:gsLst>
              <a:gs pos="0">
                <a:srgbClr val="EAEAEA">
                  <a:alpha val="50999"/>
                </a:srgbClr>
              </a:gs>
              <a:gs pos="100000">
                <a:srgbClr val="EAEAEA">
                  <a:gamma/>
                  <a:shade val="77255"/>
                  <a:invGamma/>
                  <a:alpha val="50999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Comp-X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Wisconsin</a:t>
            </a:r>
            <a:endParaRPr lang="en-US" sz="900">
              <a:solidFill>
                <a:srgbClr val="FF0000"/>
              </a:solidFill>
              <a:latin typeface="Arial" pitchFamily="36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783513" y="2505075"/>
            <a:ext cx="1284287" cy="4276725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76471"/>
                  <a:invGamma/>
                  <a:alpha val="50999"/>
                </a:srgbClr>
              </a:gs>
              <a:gs pos="100000">
                <a:srgbClr val="EAEAEA">
                  <a:alpha val="50999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Culham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Sci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Ctr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U St. Andrews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York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Chubu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Fukui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Hiroshima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Hyogo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Kyoto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Kyushu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Kyushu Tokai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NIFS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Niigata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U Tokyo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JAEA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Hebrew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Ioffe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Inst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RRC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Kurchatov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Inst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TRINITI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KBSI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KAIST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POSTECH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ASIPP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ENEA,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Frascati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CEA,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Cadarache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J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ü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lich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Garching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ASCR, Czech Rep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U Quebec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Physics TSG strongly supports the reversed </a:t>
            </a:r>
            <a:r>
              <a:rPr lang="en-US" i="1" dirty="0" smtClean="0"/>
              <a:t>B</a:t>
            </a:r>
            <a:r>
              <a:rPr lang="en-US" i="1" baseline="-25000" dirty="0" smtClean="0"/>
              <a:t>t</a:t>
            </a:r>
            <a:r>
              <a:rPr lang="en-US" dirty="0" smtClean="0"/>
              <a:t> campaign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05400"/>
          </a:xfrm>
        </p:spPr>
        <p:txBody>
          <a:bodyPr/>
          <a:lstStyle/>
          <a:p>
            <a:r>
              <a:rPr lang="en-US" sz="2000" dirty="0" smtClean="0"/>
              <a:t>Unique opportunity for BP TSG to study pedestal and ELM stability, SOL and divertor heat and particle transport in LSN discharges with </a:t>
            </a:r>
            <a:r>
              <a:rPr lang="en-US" sz="2000" b="1" dirty="0" smtClean="0"/>
              <a:t>B </a:t>
            </a:r>
            <a:r>
              <a:rPr lang="en-US" sz="2000" b="1" dirty="0" err="1" smtClean="0"/>
              <a:t>x</a:t>
            </a:r>
            <a:r>
              <a:rPr lang="en-US" sz="2000" b="1" dirty="0" smtClean="0"/>
              <a:t> grad B</a:t>
            </a:r>
            <a:r>
              <a:rPr lang="en-US" sz="2000" dirty="0" smtClean="0"/>
              <a:t> up</a:t>
            </a:r>
          </a:p>
          <a:p>
            <a:pPr lvl="1"/>
            <a:r>
              <a:rPr lang="en-US" sz="1800" dirty="0" smtClean="0"/>
              <a:t>Extensive diagnostic coverage of lower divertor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Two experiments proposed: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Operational space of L- and H-mode discharges, and L-H threshold at reversed </a:t>
            </a:r>
            <a:r>
              <a:rPr lang="en-US" sz="2000" i="1" dirty="0" smtClean="0"/>
              <a:t>B</a:t>
            </a:r>
            <a:r>
              <a:rPr lang="en-US" sz="2000" i="1" baseline="-25000" dirty="0" smtClean="0"/>
              <a:t>t </a:t>
            </a:r>
            <a:r>
              <a:rPr lang="en-US" sz="2000" dirty="0" smtClean="0"/>
              <a:t>(1 day)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SOL and divertor transport and turbulence ("Edge characterization") with reversed </a:t>
            </a:r>
            <a:r>
              <a:rPr lang="en-US" sz="2000" i="1" dirty="0" smtClean="0"/>
              <a:t>B</a:t>
            </a:r>
            <a:r>
              <a:rPr lang="en-US" sz="2000" i="1" baseline="-25000" dirty="0" smtClean="0"/>
              <a:t>t </a:t>
            </a:r>
            <a:r>
              <a:rPr lang="en-US" sz="2000" dirty="0" smtClean="0"/>
              <a:t>(2 days) </a:t>
            </a:r>
          </a:p>
          <a:p>
            <a:pPr lvl="1"/>
            <a:r>
              <a:rPr lang="en-US" sz="1800" dirty="0" smtClean="0"/>
              <a:t>Include scans of</a:t>
            </a:r>
            <a:r>
              <a:rPr lang="en-US" sz="1800" i="1" dirty="0" smtClean="0"/>
              <a:t> P</a:t>
            </a:r>
            <a:r>
              <a:rPr lang="en-US" sz="1800" i="1" baseline="-25000" dirty="0" smtClean="0"/>
              <a:t>NBI</a:t>
            </a:r>
            <a:r>
              <a:rPr lang="en-US" sz="1800" dirty="0" smtClean="0"/>
              <a:t>, </a:t>
            </a:r>
            <a:r>
              <a:rPr lang="en-US" sz="1800" i="1" dirty="0" err="1" smtClean="0"/>
              <a:t>I</a:t>
            </a:r>
            <a:r>
              <a:rPr lang="en-US" sz="1800" i="1" baseline="-25000" dirty="0" err="1" smtClean="0"/>
              <a:t>p</a:t>
            </a:r>
            <a:r>
              <a:rPr lang="en-US" sz="1800" dirty="0" smtClean="0"/>
              <a:t>, </a:t>
            </a:r>
            <a:r>
              <a:rPr lang="en-US" sz="1800" i="1" dirty="0" smtClean="0"/>
              <a:t>n</a:t>
            </a:r>
            <a:r>
              <a:rPr lang="en-US" sz="1800" i="1" baseline="-25000" dirty="0" smtClean="0"/>
              <a:t>e</a:t>
            </a:r>
            <a:r>
              <a:rPr lang="en-US" sz="1800" dirty="0" smtClean="0"/>
              <a:t> </a:t>
            </a:r>
            <a:r>
              <a:rPr lang="en-US" sz="1800" i="1" dirty="0" smtClean="0"/>
              <a:t>(n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)</a:t>
            </a:r>
            <a:r>
              <a:rPr lang="en-US" sz="1800" dirty="0" smtClean="0"/>
              <a:t> in low and high </a:t>
            </a:r>
            <a:r>
              <a:rPr lang="en-US" sz="1800" dirty="0" err="1" smtClean="0">
                <a:latin typeface="Symbol" charset="2"/>
                <a:cs typeface="Symbol" charset="2"/>
              </a:rPr>
              <a:t>k</a:t>
            </a:r>
            <a:r>
              <a:rPr lang="en-US" sz="1800" dirty="0" smtClean="0">
                <a:latin typeface="Symbol" charset="2"/>
                <a:cs typeface="Symbol" charset="2"/>
              </a:rPr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d</a:t>
            </a:r>
            <a:r>
              <a:rPr lang="en-US" sz="1800" dirty="0" smtClean="0"/>
              <a:t> configurations</a:t>
            </a:r>
          </a:p>
          <a:p>
            <a:pPr lvl="1"/>
            <a:r>
              <a:rPr lang="en-US" sz="1800" dirty="0" smtClean="0"/>
              <a:t>Focus on SOL / divertor measurements for transport and turbulence </a:t>
            </a:r>
          </a:p>
          <a:p>
            <a:pPr lvl="1"/>
            <a:r>
              <a:rPr lang="en-US" sz="1800" dirty="0" smtClean="0"/>
              <a:t>Divertor detachment with D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puffing</a:t>
            </a:r>
          </a:p>
          <a:p>
            <a:pPr lvl="1"/>
            <a:r>
              <a:rPr lang="en-US" sz="1800" dirty="0" smtClean="0"/>
              <a:t>Large database of </a:t>
            </a:r>
            <a:r>
              <a:rPr lang="en-US" sz="1800" b="1" dirty="0" smtClean="0"/>
              <a:t>B </a:t>
            </a:r>
            <a:r>
              <a:rPr lang="en-US" sz="1800" b="1" dirty="0" err="1" smtClean="0"/>
              <a:t>x</a:t>
            </a:r>
            <a:r>
              <a:rPr lang="en-US" sz="1800" b="1" dirty="0" smtClean="0"/>
              <a:t> grad B</a:t>
            </a:r>
            <a:r>
              <a:rPr lang="en-US" sz="1800" dirty="0" smtClean="0"/>
              <a:t> case from previous years for comparison</a:t>
            </a:r>
          </a:p>
          <a:p>
            <a:pPr lvl="1"/>
            <a:r>
              <a:rPr lang="en-US" sz="1800" dirty="0" smtClean="0"/>
              <a:t>Modeling with UEDGE, SOLPS, and BOUT codes for interpretation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09625"/>
          </a:xfrm>
        </p:spPr>
        <p:txBody>
          <a:bodyPr/>
          <a:lstStyle/>
          <a:p>
            <a:r>
              <a:rPr lang="en-US" dirty="0"/>
              <a:t>Boundary Physics TSG priorities are defined by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105400"/>
          </a:xfrm>
        </p:spPr>
        <p:txBody>
          <a:bodyPr/>
          <a:lstStyle/>
          <a:p>
            <a:pPr marL="346075" indent="-346075">
              <a:lnSpc>
                <a:spcPct val="90000"/>
              </a:lnSpc>
            </a:pPr>
            <a:r>
              <a:rPr lang="en-US" sz="2200" b="1" dirty="0" smtClean="0">
                <a:solidFill>
                  <a:srgbClr val="124A91"/>
                </a:solidFill>
              </a:rPr>
              <a:t>DOE and NSTX </a:t>
            </a:r>
            <a:r>
              <a:rPr lang="en-US" sz="2200" b="1" dirty="0">
                <a:solidFill>
                  <a:srgbClr val="124A91"/>
                </a:solidFill>
              </a:rPr>
              <a:t>Milestones</a:t>
            </a:r>
          </a:p>
          <a:p>
            <a:pPr marL="746125" lvl="1">
              <a:lnSpc>
                <a:spcPct val="20000"/>
              </a:lnSpc>
            </a:pPr>
            <a:endParaRPr lang="en-US" sz="2200" b="1" dirty="0" smtClean="0">
              <a:solidFill>
                <a:srgbClr val="124A91"/>
              </a:solidFill>
            </a:endParaRPr>
          </a:p>
          <a:p>
            <a:pPr marL="746125" lvl="1" algn="just">
              <a:lnSpc>
                <a:spcPct val="90000"/>
              </a:lnSpc>
            </a:pPr>
            <a:r>
              <a:rPr lang="en-US" sz="1800" b="1" dirty="0" smtClean="0">
                <a:solidFill>
                  <a:srgbClr val="194A90"/>
                </a:solidFill>
                <a:latin typeface="+mn-lt"/>
                <a:ea typeface="+mn-ea"/>
              </a:rPr>
              <a:t>FY 2009 </a:t>
            </a:r>
            <a:r>
              <a:rPr lang="en-US" sz="1800" b="1" dirty="0">
                <a:solidFill>
                  <a:srgbClr val="194A90"/>
                </a:solidFill>
                <a:latin typeface="+mn-lt"/>
                <a:ea typeface="+mn-ea"/>
              </a:rPr>
              <a:t>DOE Joint</a:t>
            </a:r>
            <a:r>
              <a:rPr lang="en-US" sz="1800" b="1" dirty="0" smtClean="0">
                <a:solidFill>
                  <a:srgbClr val="194A90"/>
                </a:solidFill>
                <a:latin typeface="+mn-lt"/>
                <a:ea typeface="+mn-ea"/>
              </a:rPr>
              <a:t> Research Target (JRT, formerly JOULE) milestone: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Conduct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experiments on major fusion facilities to develop understanding of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particle control and hydrogenic fuel retention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 in tokamaks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.</a:t>
            </a:r>
            <a:endParaRPr lang="en-US" sz="1800" dirty="0" smtClean="0"/>
          </a:p>
          <a:p>
            <a:pPr marL="746125" lvl="1" algn="just">
              <a:lnSpc>
                <a:spcPct val="90000"/>
              </a:lnSpc>
            </a:pPr>
            <a:endParaRPr lang="en-US" sz="1800" b="1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746125" lvl="1" algn="just">
              <a:lnSpc>
                <a:spcPct val="90000"/>
              </a:lnSpc>
            </a:pPr>
            <a:r>
              <a:rPr lang="en-US" sz="1800" b="1" dirty="0" smtClean="0">
                <a:solidFill>
                  <a:srgbClr val="194A90"/>
                </a:solidFill>
                <a:latin typeface="+mn-lt"/>
                <a:ea typeface="+mn-ea"/>
              </a:rPr>
              <a:t>FY 2010 DOE Joint </a:t>
            </a:r>
            <a:r>
              <a:rPr lang="en-US" sz="1800" b="1" dirty="0" smtClean="0">
                <a:solidFill>
                  <a:srgbClr val="194A90"/>
                </a:solidFill>
              </a:rPr>
              <a:t>Research Target (JRT, formerly JOULE) </a:t>
            </a:r>
            <a:r>
              <a:rPr lang="en-US" sz="1800" b="1" dirty="0" smtClean="0">
                <a:solidFill>
                  <a:srgbClr val="194A90"/>
                </a:solidFill>
                <a:latin typeface="+mn-lt"/>
                <a:ea typeface="+mn-ea"/>
              </a:rPr>
              <a:t>milestone:</a:t>
            </a:r>
            <a:r>
              <a:rPr lang="en-US" sz="1800" b="1" dirty="0" smtClean="0"/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Conduct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experiments on major fusion facilities to improve understanding of the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heat transport in the tokamak scrape-off layer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 (SOL) plasma, strengthening the basis for projecting divertor conditions in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ITER.</a:t>
            </a:r>
          </a:p>
          <a:p>
            <a:pPr marL="746125" lvl="1" algn="just">
              <a:lnSpc>
                <a:spcPct val="90000"/>
              </a:lnSpc>
            </a:pPr>
            <a:endParaRPr lang="en-US" sz="1800" dirty="0" smtClean="0"/>
          </a:p>
          <a:p>
            <a:pPr marL="746125" lvl="1" algn="just">
              <a:lnSpc>
                <a:spcPct val="90000"/>
              </a:lnSpc>
            </a:pPr>
            <a:r>
              <a:rPr lang="en-US" sz="1800" b="1" dirty="0" smtClean="0">
                <a:solidFill>
                  <a:srgbClr val="194A90"/>
                </a:solidFill>
              </a:rPr>
              <a:t>FY 2010 Research Milestone R(10-3):</a:t>
            </a:r>
            <a:r>
              <a:rPr lang="en-US" sz="1800" b="1" dirty="0" smtClean="0"/>
              <a:t>  </a:t>
            </a:r>
            <a:r>
              <a:rPr lang="en-US" sz="1800" dirty="0" smtClean="0"/>
              <a:t>Assess H-mode </a:t>
            </a:r>
            <a:r>
              <a:rPr lang="en-US" sz="1800" b="1" dirty="0" smtClean="0"/>
              <a:t>pedestal characteristics and ELM stability</a:t>
            </a:r>
            <a:r>
              <a:rPr lang="en-US" sz="1800" dirty="0" smtClean="0"/>
              <a:t> as a function of collisionality and lithium conditioning.</a:t>
            </a:r>
            <a:endParaRPr lang="en-US" sz="2000" dirty="0" smtClean="0"/>
          </a:p>
          <a:p>
            <a:pPr marL="346075" indent="-346075">
              <a:lnSpc>
                <a:spcPct val="90000"/>
              </a:lnSpc>
            </a:pPr>
            <a:r>
              <a:rPr lang="en-US" sz="2200" b="1" dirty="0">
                <a:solidFill>
                  <a:srgbClr val="124A91"/>
                </a:solidFill>
              </a:rPr>
              <a:t>ITPA </a:t>
            </a:r>
            <a:r>
              <a:rPr lang="en-US" sz="2200" b="1" dirty="0" smtClean="0">
                <a:solidFill>
                  <a:srgbClr val="124A91"/>
                </a:solidFill>
              </a:rPr>
              <a:t>participation, ITER needs</a:t>
            </a:r>
            <a:endParaRPr lang="en-US" sz="2200" dirty="0" smtClean="0"/>
          </a:p>
          <a:p>
            <a:pPr marL="346075" indent="-346075">
              <a:lnSpc>
                <a:spcPct val="90000"/>
              </a:lnSpc>
            </a:pPr>
            <a:r>
              <a:rPr lang="en-US" sz="2200" b="1" dirty="0">
                <a:solidFill>
                  <a:srgbClr val="124A91"/>
                </a:solidFill>
              </a:rPr>
              <a:t>ST development path </a:t>
            </a:r>
            <a:r>
              <a:rPr lang="en-US" sz="2200" b="1" dirty="0" smtClean="0">
                <a:solidFill>
                  <a:srgbClr val="124A91"/>
                </a:solidFill>
              </a:rPr>
              <a:t>needs</a:t>
            </a:r>
          </a:p>
          <a:p>
            <a:pPr marL="746125" lvl="1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Three </a:t>
            </a:r>
            <a:r>
              <a:rPr kumimoji="1" lang="en-US" dirty="0"/>
              <a:t>Boundary Physics TSG priorities have been defined for FY </a:t>
            </a:r>
            <a:r>
              <a:rPr kumimoji="1" lang="en-US" dirty="0" smtClean="0"/>
              <a:t>2009 </a:t>
            </a:r>
            <a:r>
              <a:rPr kumimoji="1" lang="en-US" dirty="0"/>
              <a:t>run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077200" cy="5029200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 hydrogenic species </a:t>
            </a:r>
            <a:r>
              <a:rPr lang="en-US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retention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characterize </a:t>
            </a:r>
            <a:r>
              <a:rPr lang="en-US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pumping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hydrogenic species by lithium coated plasma facing components (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 2009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Joule milestone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relationship of </a:t>
            </a:r>
            <a:r>
              <a:rPr lang="en-US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ELM properties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discharge boundary shape, lithium conditioning, and 3D resonant magnetic perturbations (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RMPs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and compare </a:t>
            </a:r>
            <a:r>
              <a:rPr lang="en-US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stability of pedestal/</a:t>
            </a:r>
            <a:r>
              <a:rPr lang="en-US" sz="2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ELMs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model calculations (R10-3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divertor heat flux widths to midplane density and temperature widths and edge turbulence characteristics, and determine the scaling of SOL and divertor heat transport (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 2010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Joule milestone)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completed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5105400"/>
          </a:xfrm>
        </p:spPr>
        <p:txBody>
          <a:bodyPr/>
          <a:lstStyle/>
          <a:p>
            <a:r>
              <a:rPr lang="en-US" sz="2000" dirty="0" smtClean="0"/>
              <a:t>XP 911 - C. H. Skinner, FY 2009 Retention and pumping milestone</a:t>
            </a:r>
          </a:p>
          <a:p>
            <a:r>
              <a:rPr lang="en-US" sz="2000" dirty="0" smtClean="0"/>
              <a:t>XP 923 - R. Maingi, FY 2010 SOL thermal transport milestone </a:t>
            </a:r>
          </a:p>
          <a:p>
            <a:r>
              <a:rPr lang="en-US" sz="2000" dirty="0" smtClean="0"/>
              <a:t>XP 912 - V. A. Soukhanovskii, Pedestal fueling comparison with SGI and gas</a:t>
            </a:r>
          </a:p>
          <a:p>
            <a:r>
              <a:rPr lang="en-US" sz="2000" dirty="0" smtClean="0"/>
              <a:t>B. Nelson, Divertor biasing with CHI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34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latin typeface="Comic Sans MS" pitchFamily="-111" charset="0"/>
              </a:rPr>
              <a:t>Gas balance measurements showed high (&gt;90%) prompt retention, that decreased due to post-shot </a:t>
            </a:r>
            <a:r>
              <a:rPr lang="en-US" sz="1800" dirty="0" err="1">
                <a:solidFill>
                  <a:srgbClr val="0000FF"/>
                </a:solidFill>
                <a:latin typeface="Comic Sans MS" pitchFamily="-111" charset="0"/>
              </a:rPr>
              <a:t>outgassing</a:t>
            </a:r>
            <a:r>
              <a:rPr lang="en-US" sz="1800" dirty="0">
                <a:solidFill>
                  <a:srgbClr val="0000FF"/>
                </a:solidFill>
                <a:latin typeface="Comic Sans MS" pitchFamily="-111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latin typeface="Comic Sans MS" pitchFamily="-111" charset="0"/>
              </a:rPr>
              <a:t>As part of a collaboration with Purdue University ATJ graphite, Si and Pd samples were exposed to the plasmas by a sample probe at Bay J.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latin typeface="Comic Sans MS" pitchFamily="-111" charset="0"/>
              </a:rPr>
              <a:t>After exposure, thermal desorption spectroscopy was performed on an ATJ sample. Background thermal desorption from samples unexposed to NSTX plasmas was also measured.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latin typeface="Comic Sans MS" pitchFamily="-111" charset="0"/>
              </a:rPr>
              <a:t>Twelve samples have been shipped to Purdue University for further surface analysis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4097338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705600" y="31242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Prompt retention 89% ±5% 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 rot="-5400000">
            <a:off x="3977481" y="1966119"/>
            <a:ext cx="1401763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In-vessel pressure  torr D2</a:t>
            </a: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 flipV="1">
            <a:off x="6477000" y="21336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7848600" y="1447800"/>
            <a:ext cx="1028700" cy="501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132474 plasma</a:t>
            </a:r>
            <a:endParaRPr lang="en-US" sz="900"/>
          </a:p>
          <a:p>
            <a:r>
              <a:rPr lang="en-US" sz="900"/>
              <a:t>132497 gas-only</a:t>
            </a:r>
          </a:p>
          <a:p>
            <a:r>
              <a:rPr lang="en-US" sz="900"/>
              <a:t>Pre-lithium</a:t>
            </a:r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4346575" y="3810000"/>
          <a:ext cx="4797425" cy="2765425"/>
        </p:xfrm>
        <a:graphic>
          <a:graphicData uri="http://schemas.openxmlformats.org/presentationml/2006/ole">
            <p:oleObj spid="_x0000_s20482" name="Worksheet" r:id="rId4" imgW="7339584" imgH="4230624" progId="Excel.Sheet.8">
              <p:embed/>
            </p:oleObj>
          </a:graphicData>
        </a:graphic>
      </p:graphicFrame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5105400" y="3810000"/>
            <a:ext cx="32559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Thermal Desorption Spectroscopy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dirty="0" smtClean="0"/>
              <a:t>XP 911, Lithium pumping and retention,</a:t>
            </a:r>
            <a:br>
              <a:rPr lang="en-US" dirty="0" smtClean="0"/>
            </a:br>
            <a:r>
              <a:rPr lang="en-US" dirty="0" smtClean="0"/>
              <a:t>by C. H. Skinner</a:t>
            </a:r>
            <a:r>
              <a:rPr lang="en-US" i="1" dirty="0" smtClean="0"/>
              <a:t> et al.</a:t>
            </a:r>
            <a:endParaRPr lang="en-US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 912, Pedestal fueling comparison by SGI and LFS gas, by V. A. Soukhanovskii </a:t>
            </a:r>
            <a:r>
              <a:rPr lang="en-US" i="1" dirty="0" smtClean="0"/>
              <a:t>et al.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267200" cy="5029200"/>
          </a:xfrm>
        </p:spPr>
        <p:txBody>
          <a:bodyPr/>
          <a:lstStyle/>
          <a:p>
            <a:r>
              <a:rPr lang="en-US" sz="2000" dirty="0" smtClean="0"/>
              <a:t>Obtained </a:t>
            </a:r>
            <a:r>
              <a:rPr lang="en-US" sz="2000" i="1" dirty="0" smtClean="0"/>
              <a:t>n</a:t>
            </a:r>
            <a:r>
              <a:rPr lang="en-US" sz="2000" i="1" baseline="-25000" dirty="0" smtClean="0"/>
              <a:t>e</a:t>
            </a:r>
            <a:r>
              <a:rPr lang="en-US" sz="2000" dirty="0" smtClean="0"/>
              <a:t>-matched discharges with CS+LFS and CS+SGI fueling</a:t>
            </a:r>
          </a:p>
          <a:p>
            <a:pPr lvl="1"/>
            <a:r>
              <a:rPr lang="en-US" sz="1600" dirty="0" smtClean="0"/>
              <a:t>Needed 1.3-2 </a:t>
            </a:r>
            <a:r>
              <a:rPr lang="en-US" sz="1600" dirty="0" err="1" smtClean="0"/>
              <a:t>x</a:t>
            </a:r>
            <a:r>
              <a:rPr lang="en-US" sz="1600" dirty="0" smtClean="0"/>
              <a:t> rate of LFS gas injector to maintain same density</a:t>
            </a:r>
          </a:p>
          <a:p>
            <a:r>
              <a:rPr lang="en-US" sz="2000" dirty="0" smtClean="0"/>
              <a:t>Obtained good </a:t>
            </a:r>
            <a:r>
              <a:rPr lang="en-US" sz="2000" i="1" dirty="0" smtClean="0"/>
              <a:t>n</a:t>
            </a:r>
            <a:r>
              <a:rPr lang="en-US" sz="2000" i="1" baseline="-25000" dirty="0" smtClean="0"/>
              <a:t>e</a:t>
            </a:r>
            <a:r>
              <a:rPr lang="en-US" sz="2000" dirty="0" smtClean="0"/>
              <a:t> and </a:t>
            </a:r>
            <a:r>
              <a:rPr lang="en-US" sz="2000" i="1" dirty="0" smtClean="0"/>
              <a:t>T</a:t>
            </a:r>
            <a:r>
              <a:rPr lang="en-US" sz="2000" i="1" baseline="-25000" dirty="0" smtClean="0"/>
              <a:t>e</a:t>
            </a:r>
            <a:r>
              <a:rPr lang="en-US" sz="2000" dirty="0" smtClean="0"/>
              <a:t> profiles (at outer gap ~ 10 cm) to compare SGI and LFS fueling</a:t>
            </a:r>
          </a:p>
          <a:p>
            <a:pPr lvl="1"/>
            <a:r>
              <a:rPr lang="en-US" sz="1600" dirty="0" smtClean="0"/>
              <a:t>Will analyze pedestal height and width in collaboration with ORNL </a:t>
            </a:r>
          </a:p>
          <a:p>
            <a:r>
              <a:rPr lang="en-US" sz="2000" dirty="0" smtClean="0"/>
              <a:t>Developed shoulder and SGI long pulse fueling scenarios</a:t>
            </a:r>
          </a:p>
          <a:p>
            <a:r>
              <a:rPr lang="en-US" sz="2000" dirty="0" smtClean="0"/>
              <a:t>Developed SGI-only fueling scenario with ion density control</a:t>
            </a:r>
          </a:p>
          <a:p>
            <a:pPr lvl="1"/>
            <a:r>
              <a:rPr lang="en-US" sz="1600" i="1" dirty="0" smtClean="0"/>
              <a:t>N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constant, while </a:t>
            </a:r>
            <a:r>
              <a:rPr lang="en-US" sz="1600" i="1" dirty="0" smtClean="0"/>
              <a:t>N</a:t>
            </a:r>
            <a:r>
              <a:rPr lang="en-US" sz="1600" i="1" baseline="-25000" dirty="0" smtClean="0"/>
              <a:t>e</a:t>
            </a:r>
            <a:r>
              <a:rPr lang="en-US" sz="1600" dirty="0" smtClean="0"/>
              <a:t> is rising due to carbon; LITER at 9 mg/min</a:t>
            </a:r>
          </a:p>
          <a:p>
            <a:endParaRPr lang="en-US" sz="2000" dirty="0"/>
          </a:p>
        </p:txBody>
      </p:sp>
      <p:pic>
        <p:nvPicPr>
          <p:cNvPr id="5" name="Content Placeholder 4" descr="xp912-134134-1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l="-5816" r="-5816"/>
              <a:stretch>
                <a:fillRect/>
              </a:stretch>
            </p:blipFill>
          </mc:Choice>
          <mc:Fallback>
            <p:blipFill>
              <a:blip r:embed="rId3"/>
              <a:srcRect l="-5816" r="-5816"/>
              <a:stretch>
                <a:fillRect/>
              </a:stretch>
            </p:blipFill>
          </mc:Fallback>
        </mc:AlternateContent>
        <p:spPr>
          <a:xfrm>
            <a:off x="4648200" y="1371599"/>
            <a:ext cx="4267200" cy="5087815"/>
          </a:xfrm>
        </p:spPr>
      </p:pic>
      <p:sp>
        <p:nvSpPr>
          <p:cNvPr id="6" name="Rectangle 5"/>
          <p:cNvSpPr/>
          <p:nvPr/>
        </p:nvSpPr>
        <p:spPr>
          <a:xfrm>
            <a:off x="7950930" y="3657600"/>
            <a:ext cx="1193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Constant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b="1" i="1" baseline="-25000" dirty="0" smtClean="0">
                <a:solidFill>
                  <a:srgbClr val="FF0000"/>
                </a:solidFill>
                <a:latin typeface="+mn-lt"/>
              </a:rPr>
              <a:t>i</a:t>
            </a:r>
            <a:endParaRPr lang="en-US" i="1" baseline="-25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 923, Thermal SOL transport studies, </a:t>
            </a:r>
            <a:br>
              <a:rPr lang="en-US" dirty="0" smtClean="0"/>
            </a:br>
            <a:r>
              <a:rPr lang="en-US" dirty="0" smtClean="0"/>
              <a:t>by R. Maingi </a:t>
            </a:r>
            <a:r>
              <a:rPr lang="en-US" i="1" dirty="0" smtClean="0"/>
              <a:t>et al.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610600" cy="4724400"/>
          </a:xfrm>
        </p:spPr>
        <p:txBody>
          <a:bodyPr/>
          <a:lstStyle/>
          <a:p>
            <a:pPr marL="228600" indent="-228600" eaLnBrk="0" hangingPunct="0">
              <a:spcBef>
                <a:spcPts val="1400"/>
              </a:spcBef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Goal</a:t>
            </a:r>
            <a:r>
              <a:rPr lang="en-US" sz="2000" dirty="0" smtClean="0">
                <a:solidFill>
                  <a:srgbClr val="000000"/>
                </a:solidFill>
              </a:rPr>
              <a:t>: obtain heat flux and turbulence data for comparison with C-Mod, DIII-D</a:t>
            </a:r>
          </a:p>
          <a:p>
            <a:pPr marL="685800" lvl="1" indent="-228600" eaLnBrk="0" hangingPunct="0">
              <a:spcBef>
                <a:spcPts val="1400"/>
              </a:spcBef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Simulation with fluid and turbulence codes planned</a:t>
            </a:r>
          </a:p>
          <a:p>
            <a:pPr marL="228600" indent="-228600" eaLnBrk="0" hangingPunct="0">
              <a:spcBef>
                <a:spcPts val="1400"/>
              </a:spcBef>
              <a:buFont typeface="Wingdings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 scan: </a:t>
            </a:r>
            <a:r>
              <a:rPr lang="en-US" sz="2000" dirty="0" smtClean="0">
                <a:solidFill>
                  <a:srgbClr val="000000"/>
                </a:solidFill>
              </a:rPr>
              <a:t>0.6–0.8 </a:t>
            </a:r>
            <a:r>
              <a:rPr lang="en-US" sz="2000" dirty="0" smtClean="0">
                <a:solidFill>
                  <a:srgbClr val="000000"/>
                </a:solidFill>
              </a:rPr>
              <a:t>MA in 0.05 MA </a:t>
            </a:r>
            <a:r>
              <a:rPr lang="en-US" sz="2000" dirty="0" smtClean="0">
                <a:solidFill>
                  <a:srgbClr val="000000"/>
                </a:solidFill>
              </a:rPr>
              <a:t>steps; P</a:t>
            </a:r>
            <a:r>
              <a:rPr lang="en-US" sz="2000" baseline="-25000" dirty="0" smtClean="0">
                <a:solidFill>
                  <a:srgbClr val="000000"/>
                </a:solidFill>
              </a:rPr>
              <a:t>NBI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scan: </a:t>
            </a:r>
            <a:r>
              <a:rPr lang="en-US" sz="2000" dirty="0" smtClean="0">
                <a:solidFill>
                  <a:srgbClr val="000000"/>
                </a:solidFill>
              </a:rPr>
              <a:t>2–6 </a:t>
            </a:r>
            <a:r>
              <a:rPr lang="en-US" sz="2000" dirty="0" smtClean="0">
                <a:solidFill>
                  <a:srgbClr val="000000"/>
                </a:solidFill>
              </a:rPr>
              <a:t>MW in 1 </a:t>
            </a:r>
            <a:r>
              <a:rPr lang="en-US" sz="2000" dirty="0" smtClean="0">
                <a:solidFill>
                  <a:srgbClr val="000000"/>
                </a:solidFill>
              </a:rPr>
              <a:t>MW steps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228600" indent="-228600" eaLnBrk="0" hangingPunct="0">
              <a:spcBef>
                <a:spcPts val="1400"/>
              </a:spcBef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Abbreviated P</a:t>
            </a:r>
            <a:r>
              <a:rPr lang="en-US" sz="2000" baseline="-25000" dirty="0" smtClean="0">
                <a:solidFill>
                  <a:srgbClr val="000000"/>
                </a:solidFill>
              </a:rPr>
              <a:t>NBI</a:t>
            </a:r>
            <a:r>
              <a:rPr lang="en-US" sz="2000" dirty="0" smtClean="0">
                <a:solidFill>
                  <a:srgbClr val="000000"/>
                </a:solidFill>
              </a:rPr>
              <a:t> and </a:t>
            </a:r>
            <a:r>
              <a:rPr lang="en-US" sz="2000" dirty="0" err="1" smtClean="0">
                <a:solidFill>
                  <a:srgbClr val="00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 scans in high </a:t>
            </a:r>
            <a:r>
              <a:rPr lang="en-US" sz="2000" dirty="0" err="1" smtClean="0">
                <a:solidFill>
                  <a:srgbClr val="000000"/>
                </a:solidFill>
                <a:latin typeface="Symbol" pitchFamily="-111" charset="2"/>
                <a:ea typeface="Symbol" pitchFamily="-111" charset="2"/>
                <a:cs typeface="Symbol" pitchFamily="-111" charset="2"/>
              </a:rPr>
              <a:t>d</a:t>
            </a:r>
            <a:r>
              <a:rPr lang="en-US" sz="2000" dirty="0" smtClean="0">
                <a:solidFill>
                  <a:srgbClr val="000000"/>
                </a:solidFill>
              </a:rPr>
              <a:t> shape discharges</a:t>
            </a:r>
          </a:p>
          <a:p>
            <a:pPr marL="228600" indent="-228600" eaLnBrk="0" hangingPunct="0">
              <a:spcBef>
                <a:spcPts val="1400"/>
              </a:spcBef>
              <a:buFont typeface="Wingdings" charset="2"/>
              <a:buChar char="§"/>
            </a:pPr>
            <a:r>
              <a:rPr lang="en-US" sz="2000" dirty="0" smtClean="0"/>
              <a:t>Note: running this XP early in year pre-lithium was tough, due to machine conditions. Limits:</a:t>
            </a:r>
          </a:p>
          <a:p>
            <a:pPr marL="685800" lvl="1" indent="-228600" eaLnBrk="0" hangingPunct="0">
              <a:spcBef>
                <a:spcPts val="1400"/>
              </a:spcBef>
              <a:buFontTx/>
              <a:buChar char="•"/>
            </a:pPr>
            <a:r>
              <a:rPr lang="en-US" sz="1800" dirty="0" smtClean="0"/>
              <a:t>Fast IR camera only looking at low </a:t>
            </a:r>
            <a:r>
              <a:rPr lang="en-US" sz="1800" dirty="0" err="1" smtClean="0">
                <a:latin typeface="Symbol" pitchFamily="-111" charset="2"/>
                <a:ea typeface="Symbol" pitchFamily="-111" charset="2"/>
                <a:cs typeface="Symbol" pitchFamily="-111" charset="2"/>
              </a:rPr>
              <a:t>d</a:t>
            </a:r>
            <a:r>
              <a:rPr lang="en-US" sz="1800" dirty="0" smtClean="0"/>
              <a:t> (ok later)</a:t>
            </a:r>
          </a:p>
          <a:p>
            <a:pPr marL="685800" lvl="1" indent="-228600" eaLnBrk="0" hangingPunct="0">
              <a:spcBef>
                <a:spcPts val="1400"/>
              </a:spcBef>
              <a:buFontTx/>
              <a:buChar char="•"/>
            </a:pPr>
            <a:r>
              <a:rPr lang="en-US" sz="1800" dirty="0" smtClean="0"/>
              <a:t>Only 8 channels of new bolometer</a:t>
            </a:r>
          </a:p>
          <a:p>
            <a:pPr marL="685800" lvl="1" indent="-228600" eaLnBrk="0" hangingPunct="0">
              <a:spcBef>
                <a:spcPts val="1400"/>
              </a:spcBef>
              <a:buFontTx/>
              <a:buChar char="•"/>
            </a:pPr>
            <a:r>
              <a:rPr lang="en-US" sz="1800" dirty="0" smtClean="0"/>
              <a:t>Likely require more data next year, analysis pending</a:t>
            </a:r>
          </a:p>
          <a:p>
            <a:pPr>
              <a:buNone/>
            </a:pPr>
            <a:endParaRPr lang="el-GR" sz="2000" dirty="0" smtClean="0">
              <a:solidFill>
                <a:srgbClr val="0000FF"/>
              </a:solidFill>
              <a:ea typeface="Arial" pitchFamily="-111" charset="0"/>
              <a:cs typeface="Arial" pitchFamily="-111" charset="0"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 923 obtained an initial data set for </a:t>
            </a:r>
            <a:br>
              <a:rPr lang="en-US" dirty="0" smtClean="0"/>
            </a:br>
            <a:r>
              <a:rPr lang="en-US" dirty="0" smtClean="0"/>
              <a:t>FY 2010 JRT</a:t>
            </a:r>
            <a:endParaRPr lang="en-US" dirty="0"/>
          </a:p>
        </p:txBody>
      </p:sp>
      <p:pic>
        <p:nvPicPr>
          <p:cNvPr id="5" name="Picture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375" r="-43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86200"/>
            <a:ext cx="325755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219200"/>
            <a:ext cx="325755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0" y="6324600"/>
            <a:ext cx="2729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dirty="0" smtClean="0">
                <a:solidFill>
                  <a:srgbClr val="0000FF"/>
                </a:solidFill>
                <a:ea typeface="Arial" pitchFamily="-111" charset="0"/>
                <a:cs typeface="Arial" pitchFamily="-111" charset="0"/>
              </a:rPr>
              <a:t>Fast camera data – J.-W. Ahn (ORNL)</a:t>
            </a:r>
            <a:endParaRPr lang="en-US" altLang="ko-KR" dirty="0" smtClean="0">
              <a:solidFill>
                <a:srgbClr val="0000FF"/>
              </a:solidFill>
              <a:ea typeface="Arial" pitchFamily="-111" charset="0"/>
              <a:cs typeface="Arial" pitchFamily="-111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Physics TSG FY 2009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4894"/>
                </a:solidFill>
              </a:rPr>
              <a:t>Experiments completed to date</a:t>
            </a:r>
          </a:p>
          <a:p>
            <a:pPr lvl="1"/>
            <a:r>
              <a:rPr lang="en-US" sz="1600" dirty="0" smtClean="0"/>
              <a:t>C. H. Skinner, FY 2009 Retention and pumping milestone</a:t>
            </a:r>
          </a:p>
          <a:p>
            <a:pPr lvl="1"/>
            <a:r>
              <a:rPr lang="en-US" sz="1600" dirty="0" smtClean="0"/>
              <a:t>R. Maingi, FY 2010 SOL thermal transport milestone </a:t>
            </a:r>
          </a:p>
          <a:p>
            <a:pPr lvl="1"/>
            <a:r>
              <a:rPr lang="en-US" sz="1600" dirty="0" smtClean="0"/>
              <a:t>V. A. Soukhanovskii, Pedestal fueling comparison with SGI and gas</a:t>
            </a:r>
          </a:p>
          <a:p>
            <a:pPr lvl="1"/>
            <a:r>
              <a:rPr lang="en-US" sz="1600" dirty="0" smtClean="0"/>
              <a:t>B. Nelson, Divertor biasing with CHI</a:t>
            </a:r>
          </a:p>
          <a:p>
            <a:pPr lvl="1"/>
            <a:endParaRPr lang="en-US" sz="1800" dirty="0" smtClean="0"/>
          </a:p>
          <a:p>
            <a:pPr>
              <a:buFont typeface="Wingdings" charset="2"/>
              <a:buChar char="§"/>
            </a:pPr>
            <a:r>
              <a:rPr lang="en-US" sz="1800" b="1" dirty="0" smtClean="0">
                <a:solidFill>
                  <a:srgbClr val="004894"/>
                </a:solidFill>
              </a:rPr>
              <a:t>Revised prioritized list of remaining experiments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4894"/>
                </a:solidFill>
              </a:rPr>
              <a:t>     </a:t>
            </a:r>
            <a:r>
              <a:rPr lang="en-US" sz="1600" b="1" dirty="0" smtClean="0">
                <a:solidFill>
                  <a:srgbClr val="004894"/>
                </a:solidFill>
              </a:rPr>
              <a:t>Top equal priority</a:t>
            </a:r>
            <a:endParaRPr lang="en-US" sz="1600" dirty="0" smtClean="0"/>
          </a:p>
          <a:p>
            <a:pPr lvl="1">
              <a:buFont typeface="Arial"/>
              <a:buChar char="•"/>
            </a:pPr>
            <a:r>
              <a:rPr lang="en-US" sz="1600" dirty="0" smtClean="0"/>
              <a:t>J. </a:t>
            </a:r>
            <a:r>
              <a:rPr lang="en-US" sz="1600" dirty="0" err="1" smtClean="0"/>
              <a:t>Canik</a:t>
            </a:r>
            <a:r>
              <a:rPr lang="en-US" sz="1600" dirty="0" smtClean="0"/>
              <a:t>, Magnetically triggered </a:t>
            </a:r>
            <a:r>
              <a:rPr lang="en-US" sz="1600" dirty="0" err="1" smtClean="0"/>
              <a:t>ELMs</a:t>
            </a:r>
            <a:r>
              <a:rPr lang="en-US" sz="1600" dirty="0" smtClean="0"/>
              <a:t> in Li-conditioned discharges (1 day)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A. Sontag, ELM stability dependence on triangularity (1 day)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S. J. </a:t>
            </a:r>
            <a:r>
              <a:rPr lang="en-US" sz="1600" dirty="0" err="1" smtClean="0"/>
              <a:t>Zweben</a:t>
            </a:r>
            <a:r>
              <a:rPr lang="en-US" sz="1600" dirty="0" smtClean="0"/>
              <a:t>, Ultra-high-speed GPI measurements of the L-H transition (0.3 day)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4894"/>
                </a:solidFill>
              </a:rPr>
              <a:t>     Second tier</a:t>
            </a:r>
            <a:endParaRPr lang="en-US" sz="1600" dirty="0" smtClean="0"/>
          </a:p>
          <a:p>
            <a:pPr marL="744538" lvl="1" indent="-287338">
              <a:buFont typeface="+mj-lt"/>
              <a:buAutoNum type="arabicPeriod"/>
            </a:pPr>
            <a:r>
              <a:rPr lang="en-US" sz="1600" dirty="0" smtClean="0"/>
              <a:t>V. A. Soukhanovskii, Snowflake divertor (1 day)</a:t>
            </a:r>
          </a:p>
          <a:p>
            <a:pPr marL="744538" lvl="1" indent="-287338">
              <a:buFont typeface="+mj-lt"/>
              <a:buAutoNum type="arabicPeriod"/>
            </a:pPr>
            <a:r>
              <a:rPr lang="en-US" sz="1600" dirty="0" smtClean="0"/>
              <a:t>C. H. Skinner, Dust transport and modeling (0.5 day)</a:t>
            </a:r>
          </a:p>
          <a:p>
            <a:pPr marL="744538" lvl="1" indent="-287338">
              <a:buFont typeface="+mj-lt"/>
              <a:buAutoNum type="arabicPeriod"/>
            </a:pPr>
            <a:r>
              <a:rPr lang="en-US" sz="1600" dirty="0" smtClean="0"/>
              <a:t>V. A. Soukhanovskii, Radiative divertor with impurity injection (1 day)</a:t>
            </a:r>
          </a:p>
          <a:p>
            <a:pPr marL="688975" lvl="1" indent="-231775">
              <a:buFont typeface="+mj-lt"/>
              <a:buAutoNum type="arabicPeriod"/>
            </a:pPr>
            <a:r>
              <a:rPr lang="en-US" sz="1600" dirty="0" smtClean="0"/>
              <a:t>C. H. Skinner, Dust mobilization from ITER-scale castellation gap (1 day) </a:t>
            </a:r>
          </a:p>
          <a:p>
            <a:pPr lvl="1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HD:Users:tegge2:Desktop:Sample_All_Lab-arial_narrow.pot</Template>
  <TotalTime>5229</TotalTime>
  <Words>1201</Words>
  <PresentationFormat>On-screen Show (4:3)</PresentationFormat>
  <Paragraphs>158</Paragraphs>
  <Slides>10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Sample_All_Lab-arial_narrow</vt:lpstr>
      <vt:lpstr>Worksheet</vt:lpstr>
      <vt:lpstr>Slide 1</vt:lpstr>
      <vt:lpstr>Boundary Physics TSG priorities are defined by</vt:lpstr>
      <vt:lpstr>Three Boundary Physics TSG priorities have been defined for FY 2009 run</vt:lpstr>
      <vt:lpstr>Summary of completed experiments</vt:lpstr>
      <vt:lpstr>XP 911, Lithium pumping and retention, by C. H. Skinner et al.</vt:lpstr>
      <vt:lpstr>XP 912, Pedestal fueling comparison by SGI and LFS gas, by V. A. Soukhanovskii et al.</vt:lpstr>
      <vt:lpstr>XP 923, Thermal SOL transport studies,  by R. Maingi et al.</vt:lpstr>
      <vt:lpstr>XP 923 obtained an initial data set for  FY 2010 JRT</vt:lpstr>
      <vt:lpstr>Boundary Physics TSG FY 2009 summary</vt:lpstr>
      <vt:lpstr>Boundary Physics TSG strongly supports the reversed Bt campaign proposal</vt:lpstr>
    </vt:vector>
  </TitlesOfParts>
  <Company>TID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TID</dc:creator>
  <cp:lastModifiedBy>Vlad Soukhanovskii</cp:lastModifiedBy>
  <cp:revision>361</cp:revision>
  <cp:lastPrinted>2007-11-27T13:27:30Z</cp:lastPrinted>
  <dcterms:created xsi:type="dcterms:W3CDTF">2009-06-17T13:35:13Z</dcterms:created>
  <dcterms:modified xsi:type="dcterms:W3CDTF">2009-06-17T13:43:58Z</dcterms:modified>
</cp:coreProperties>
</file>