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Default Extension="png" ContentType="image/png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0E8AC-1D88-004C-B569-588B3E8690E5}" type="datetimeFigureOut">
              <a:rPr lang="en-US" smtClean="0"/>
              <a:t>8/27/10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E1F7-9ABD-1842-A065-98CD5BABE0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of 2010 Campaign Coordination Effort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E. Fredrickson &amp; S. </a:t>
            </a:r>
            <a:r>
              <a:rPr lang="en-US" dirty="0" err="1" smtClean="0"/>
              <a:t>Sabbagh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allocated vs.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7785"/>
            <a:ext cx="8229600" cy="1466233"/>
          </a:xfrm>
        </p:spPr>
        <p:txBody>
          <a:bodyPr/>
          <a:lstStyle/>
          <a:p>
            <a:r>
              <a:rPr lang="en-US" dirty="0" smtClean="0"/>
              <a:t>1 day = 8 hours</a:t>
            </a:r>
          </a:p>
          <a:p>
            <a:r>
              <a:rPr lang="en-US" dirty="0" smtClean="0"/>
              <a:t>Average of 41.5 ‘good’ shots/day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6921" y="3937548"/>
          <a:ext cx="8845728" cy="2369464"/>
        </p:xfrm>
        <a:graphic>
          <a:graphicData uri="http://schemas.openxmlformats.org/drawingml/2006/table">
            <a:tbl>
              <a:tblPr/>
              <a:tblGrid>
                <a:gridCol w="3213898"/>
                <a:gridCol w="1126366"/>
                <a:gridCol w="1126366"/>
                <a:gridCol w="1126366"/>
                <a:gridCol w="1126366"/>
                <a:gridCol w="1126366"/>
              </a:tblGrid>
              <a:tr h="390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1" i="0" u="none" strike="noStrike">
                          <a:latin typeface="Verdana"/>
                        </a:rPr>
                        <a:t>TSG </a:t>
                      </a:r>
                    </a:p>
                  </a:txBody>
                  <a:tcPr marL="15019" marR="15019" marT="15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Verdana"/>
                        </a:rPr>
                        <a:t>1st priority XP run days 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Verdana"/>
                        </a:rPr>
                        <a:t>1st + 2nd priority XPs  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Milestones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Verdana"/>
                        </a:rPr>
                        <a:t>Days used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Verdana"/>
                        </a:rPr>
                        <a:t>Days scheduled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3366FF"/>
                          </a:solidFill>
                          <a:latin typeface="Verdana"/>
                        </a:rPr>
                        <a:t>Advanced Scenarios and Control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366FF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366FF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R(10-2)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366FF"/>
                          </a:solidFill>
                          <a:latin typeface="Verdana"/>
                        </a:rPr>
                        <a:t>5.8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366FF"/>
                          </a:solidFill>
                          <a:latin typeface="Verdana"/>
                        </a:rPr>
                        <a:t>1.5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DD0806"/>
                          </a:solidFill>
                          <a:latin typeface="Verdana"/>
                        </a:rPr>
                        <a:t>Boundary Physics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DD0806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DD0806"/>
                          </a:solidFill>
                          <a:latin typeface="Verdana"/>
                        </a:rPr>
                        <a:t>10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Joint, R(10-3)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DD0806"/>
                          </a:solidFill>
                          <a:latin typeface="Verdana"/>
                        </a:rPr>
                        <a:t>9.2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DD0806"/>
                          </a:solidFill>
                          <a:latin typeface="Verdana"/>
                        </a:rPr>
                        <a:t>1.5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808080"/>
                          </a:solidFill>
                          <a:latin typeface="Verdana"/>
                        </a:rPr>
                        <a:t>Lithium Research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808080"/>
                          </a:solidFill>
                          <a:latin typeface="Verdana"/>
                        </a:rPr>
                        <a:t>5.5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808080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808080"/>
                          </a:solidFill>
                          <a:latin typeface="Verdana"/>
                        </a:rPr>
                        <a:t>8.1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80808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8080"/>
                          </a:solidFill>
                          <a:latin typeface="Verdana"/>
                        </a:rPr>
                        <a:t>Macroscopic Stability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8080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8080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R(10-1)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8080"/>
                          </a:solidFill>
                          <a:latin typeface="Verdana"/>
                        </a:rPr>
                        <a:t>6.1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808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90"/>
                          </a:solidFill>
                          <a:latin typeface="Verdana"/>
                        </a:rPr>
                        <a:t>Solenoid-free Start-up and Ramp-up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90"/>
                          </a:solidFill>
                          <a:latin typeface="Verdana"/>
                        </a:rPr>
                        <a:t>4.5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90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R(10-2)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9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9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6600"/>
                          </a:solidFill>
                          <a:latin typeface="Verdana"/>
                        </a:rPr>
                        <a:t>Transport and Turbulence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6600"/>
                          </a:solidFill>
                          <a:latin typeface="Verdana"/>
                        </a:rPr>
                        <a:t>5.5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6600"/>
                          </a:solidFill>
                          <a:latin typeface="Verdana"/>
                        </a:rPr>
                        <a:t>7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6600"/>
                          </a:solidFill>
                          <a:latin typeface="Verdana"/>
                        </a:rPr>
                        <a:t>3.5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6600"/>
                          </a:solidFill>
                          <a:latin typeface="Verdana"/>
                        </a:rPr>
                        <a:t>2.5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993366"/>
                          </a:solidFill>
                          <a:latin typeface="Verdana"/>
                        </a:rPr>
                        <a:t>Wave-Particle Interactions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993366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993366"/>
                          </a:solidFill>
                          <a:latin typeface="Verdana"/>
                        </a:rPr>
                        <a:t>8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R(10-2)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993366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993366"/>
                          </a:solidFill>
                          <a:latin typeface="Verdana"/>
                        </a:rPr>
                        <a:t>1.5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ITER high priority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5.5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R(10-1,2,3)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2.7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3.5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Cross-cutting &amp; Enabling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13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14.5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R(10-2)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12.1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1FB714"/>
                          </a:solidFill>
                          <a:latin typeface="Verdana"/>
                        </a:rPr>
                        <a:t>0.5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Total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59.5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75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49.5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16</a:t>
                      </a:r>
                    </a:p>
                  </a:txBody>
                  <a:tcPr marL="15019" marR="15019" marT="150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280"/>
          </a:xfrm>
        </p:spPr>
        <p:txBody>
          <a:bodyPr/>
          <a:lstStyle/>
          <a:p>
            <a:r>
              <a:rPr lang="en-US" dirty="0" smtClean="0"/>
              <a:t>Short term schedule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417638"/>
            <a:ext cx="82550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971"/>
          </a:xfrm>
        </p:spPr>
        <p:txBody>
          <a:bodyPr/>
          <a:lstStyle/>
          <a:p>
            <a:r>
              <a:rPr lang="en-US" dirty="0" smtClean="0"/>
              <a:t>≈3.5 “unscheduled” days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216609"/>
            <a:ext cx="8255000" cy="539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182</Words>
  <Application>Microsoft Macintosh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2010 Campaign Coordination Effort </vt:lpstr>
      <vt:lpstr>Run time allocated vs. used</vt:lpstr>
      <vt:lpstr>Short term schedule</vt:lpstr>
      <vt:lpstr>≈3.5 “unscheduled” days</vt:lpstr>
    </vt:vector>
  </TitlesOfParts>
  <Company>PPPL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D. Fredrickson</dc:creator>
  <cp:lastModifiedBy>Eric D. Fredrickson</cp:lastModifiedBy>
  <cp:revision>2</cp:revision>
  <dcterms:created xsi:type="dcterms:W3CDTF">2010-08-27T13:04:36Z</dcterms:created>
  <dcterms:modified xsi:type="dcterms:W3CDTF">2010-08-27T17:30:47Z</dcterms:modified>
</cp:coreProperties>
</file>