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1217" r:id="rId2"/>
    <p:sldId id="1397" r:id="rId3"/>
    <p:sldId id="1407" r:id="rId4"/>
    <p:sldId id="1398" r:id="rId5"/>
    <p:sldId id="1406" r:id="rId6"/>
    <p:sldId id="1399" r:id="rId7"/>
    <p:sldId id="1408" r:id="rId8"/>
    <p:sldId id="1401" r:id="rId9"/>
    <p:sldId id="1412" r:id="rId10"/>
    <p:sldId id="1411" r:id="rId11"/>
    <p:sldId id="1400" r:id="rId12"/>
    <p:sldId id="1415" r:id="rId13"/>
    <p:sldId id="1414" r:id="rId14"/>
    <p:sldId id="1409" r:id="rId15"/>
    <p:sldId id="1413" r:id="rId1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9933"/>
    <a:srgbClr val="FF33CC"/>
    <a:srgbClr val="FFFF99"/>
    <a:srgbClr val="FF9933"/>
    <a:srgbClr val="66FFFF"/>
    <a:srgbClr val="873AC0"/>
    <a:srgbClr val="99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360" autoAdjust="0"/>
  </p:normalViewPr>
  <p:slideViewPr>
    <p:cSldViewPr snapToGrid="0">
      <p:cViewPr varScale="1">
        <p:scale>
          <a:sx n="99" d="100"/>
          <a:sy n="99" d="100"/>
        </p:scale>
        <p:origin x="-390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28FC6DA-F17B-4D4C-91DF-9C3B8BA18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1974059-A4CD-4666-BB70-2E3945F00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7A3D3-A7AB-45CC-A593-A942D6B3BD3A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21D9B-41D4-4C73-B4C3-899C876FCD8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D45A9-8A39-4272-A672-0B8D71BC2E6F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21D9B-41D4-4C73-B4C3-899C876FCD8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21D9B-41D4-4C73-B4C3-899C876F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21D9B-41D4-4C73-B4C3-899C876FCD8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21D9B-41D4-4C73-B4C3-899C876FCD85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4FB035-EDDF-466D-8EDE-85B74F79A9A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6AE9-7BF3-45EB-A710-E7B75E8A282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6AE9-7BF3-45EB-A710-E7B75E8A2825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115DF-6D93-44E9-9BBB-96722E2DF63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051FB-389A-4F45-BE13-57CEDC630E3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21D9B-41D4-4C73-B4C3-899C876FCD85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1EDF7-645A-4832-AD26-2E6B6C93CF78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21D9B-41D4-4C73-B4C3-899C876FCD85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6D90-EFFE-4F64-9051-E72A790ED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A640-126C-4B3B-872A-C17355556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8CA1-629A-42F6-B355-689AFC404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582A-E953-4579-881C-84C207272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221E-6745-421C-9AFE-723A7CE45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4720-28A8-4363-96E5-E233C286A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B45-02E7-40BE-9408-CE91594FB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F561-B59D-4107-8E60-921CB8390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BF7D-0C58-43E5-AB00-36F56CE578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3D76-B432-4F59-AE5D-7707746FB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CBA8-AB74-4998-B2DD-2C5BF1046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NSTX</a:t>
            </a:r>
          </a:p>
        </p:txBody>
      </p: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>
                <a:solidFill>
                  <a:schemeClr val="accent2"/>
                </a:solidFill>
                <a:latin typeface="Arial" pitchFamily="34" charset="0"/>
                <a:cs typeface="+mn-cs"/>
              </a:rPr>
              <a:t>XP1020 – RWM Physics (Berkery)</a:t>
            </a: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>
                <a:solidFill>
                  <a:schemeClr val="accent2"/>
                </a:solidFill>
                <a:latin typeface="Arial" pitchFamily="34" charset="0"/>
                <a:cs typeface="+mn-cs"/>
              </a:rPr>
              <a:t>April 26, 2010</a:t>
            </a:r>
          </a:p>
        </p:txBody>
      </p:sp>
      <p:sp>
        <p:nvSpPr>
          <p:cNvPr id="9" name="Rectangle 20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83363"/>
            <a:ext cx="762000" cy="274637"/>
          </a:xfrm>
          <a:prstGeom prst="rect">
            <a:avLst/>
          </a:prstGeom>
          <a:ln/>
        </p:spPr>
        <p:txBody>
          <a:bodyPr/>
          <a:lstStyle>
            <a:lvl1pPr algn="r">
              <a:spcBef>
                <a:spcPct val="20000"/>
              </a:spcBef>
              <a:buNone/>
              <a:defRPr sz="9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8666940A-CF52-4153-870E-5811A7647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  <a:cs typeface="+mn-cs"/>
              </a:rPr>
              <a:t>Preliminary Results from XP1020 RFA Measurements</a:t>
            </a:r>
            <a:endParaRPr lang="en-US" sz="3200" i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0" y="2438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i="0">
                <a:solidFill>
                  <a:schemeClr val="tx1"/>
                </a:solidFill>
                <a:latin typeface="Calibri" pitchFamily="34" charset="0"/>
              </a:rPr>
              <a:t>J.W. Berkery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Department of Applied Physics, Columbia University, New York, NY, USA</a:t>
            </a:r>
          </a:p>
        </p:txBody>
      </p:sp>
      <p:sp>
        <p:nvSpPr>
          <p:cNvPr id="2055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676400" y="3505200"/>
            <a:ext cx="5715000" cy="6270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  <a:latin typeface="Calibri" pitchFamily="34" charset="0"/>
              </a:rPr>
              <a:t>NSTX Monday Physics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  <a:latin typeface="Calibri" pitchFamily="34" charset="0"/>
              </a:rPr>
              <a:t>PPPL, Princeton, NJ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  <a:latin typeface="Calibri" pitchFamily="34" charset="0"/>
              </a:rPr>
              <a:t>April 26</a:t>
            </a:r>
            <a:r>
              <a:rPr lang="en-US" sz="1600" i="0" baseline="30000">
                <a:solidFill>
                  <a:srgbClr val="FF0000"/>
                </a:solidFill>
                <a:latin typeface="Calibri" pitchFamily="34" charset="0"/>
              </a:rPr>
              <a:t>th</a:t>
            </a:r>
            <a:r>
              <a:rPr lang="en-US" sz="1600" i="0">
                <a:solidFill>
                  <a:srgbClr val="FF0000"/>
                </a:solidFill>
                <a:latin typeface="Calibri" pitchFamily="34" charset="0"/>
              </a:rPr>
              <a:t>, 2010</a:t>
            </a:r>
          </a:p>
        </p:txBody>
      </p:sp>
      <p:sp>
        <p:nvSpPr>
          <p:cNvPr id="2057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2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3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4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5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NSTX</a:t>
            </a:r>
          </a:p>
        </p:txBody>
      </p:sp>
      <p:sp>
        <p:nvSpPr>
          <p:cNvPr id="2067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206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70" name="Text Box 152"/>
          <p:cNvSpPr txBox="1">
            <a:spLocks noChangeArrowheads="1"/>
          </p:cNvSpPr>
          <p:nvPr/>
        </p:nvSpPr>
        <p:spPr bwMode="auto">
          <a:xfrm>
            <a:off x="76200" y="1981200"/>
            <a:ext cx="1333500" cy="4800600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sp>
        <p:nvSpPr>
          <p:cNvPr id="2071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pic>
        <p:nvPicPr>
          <p:cNvPr id="2072" name="Picture 155" descr="nstx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160" descr="framed_team_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14800"/>
            <a:ext cx="36671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6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26666"/>
          <a:stretch>
            <a:fillRect/>
          </a:stretch>
        </p:blipFill>
        <p:spPr bwMode="auto">
          <a:xfrm>
            <a:off x="2438400" y="914400"/>
            <a:ext cx="67056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Evolution of RFA vs. time within a single shot, 137825</a:t>
            </a:r>
            <a:endParaRPr lang="en-US" sz="2800" baseline="-25000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3099D-7D07-4C4C-BF13-43AD4314054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t="51643"/>
          <a:stretch>
            <a:fillRect/>
          </a:stretch>
        </p:blipFill>
        <p:spPr bwMode="auto">
          <a:xfrm>
            <a:off x="64395" y="1236356"/>
            <a:ext cx="5617597" cy="26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914400"/>
            <a:ext cx="914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i="0" dirty="0">
                <a:latin typeface="Calibri" pitchFamily="34" charset="0"/>
              </a:rPr>
              <a:t>(Note: </a:t>
            </a:r>
            <a:r>
              <a:rPr lang="el-GR" sz="2000" b="0" i="0" dirty="0">
                <a:latin typeface="Calibri" pitchFamily="34" charset="0"/>
              </a:rPr>
              <a:t>β</a:t>
            </a:r>
            <a:r>
              <a:rPr lang="en-US" sz="2000" b="0" i="0" baseline="-25000" dirty="0">
                <a:latin typeface="Calibri" pitchFamily="34" charset="0"/>
              </a:rPr>
              <a:t>N</a:t>
            </a:r>
            <a:r>
              <a:rPr lang="en-US" sz="2000" b="0" i="0" dirty="0">
                <a:latin typeface="Calibri" pitchFamily="34" charset="0"/>
              </a:rPr>
              <a:t> </a:t>
            </a:r>
            <a:r>
              <a:rPr lang="en-US" sz="2000" b="0" i="0" u="sng" dirty="0">
                <a:latin typeface="Calibri" pitchFamily="34" charset="0"/>
              </a:rPr>
              <a:t>and</a:t>
            </a:r>
            <a:r>
              <a:rPr lang="en-US" sz="2000" b="0" i="0" dirty="0">
                <a:latin typeface="Calibri" pitchFamily="34" charset="0"/>
              </a:rPr>
              <a:t> rotation are changing at the same time.)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840480"/>
            <a:ext cx="56215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26666"/>
          <a:stretch>
            <a:fillRect/>
          </a:stretch>
        </p:blipFill>
        <p:spPr bwMode="auto">
          <a:xfrm>
            <a:off x="2438400" y="914400"/>
            <a:ext cx="67056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800" smtClean="0">
                <a:latin typeface="Calibri" pitchFamily="34" charset="0"/>
              </a:rPr>
              <a:t>β</a:t>
            </a:r>
            <a:r>
              <a:rPr lang="en-US" sz="2800" baseline="-25000" smtClean="0">
                <a:latin typeface="Calibri" pitchFamily="34" charset="0"/>
              </a:rPr>
              <a:t>N</a:t>
            </a:r>
            <a:r>
              <a:rPr lang="en-US" sz="2800" smtClean="0">
                <a:latin typeface="Calibri" pitchFamily="34" charset="0"/>
              </a:rPr>
              <a:t> = 4.25 comparison</a:t>
            </a:r>
            <a:endParaRPr lang="en-US" sz="2800" baseline="-2500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06EB3-6163-4865-B61A-250916BB41F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0163"/>
            <a:ext cx="5622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96963"/>
            <a:ext cx="5622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r="19368"/>
          <a:stretch>
            <a:fillRect/>
          </a:stretch>
        </p:blipFill>
        <p:spPr bwMode="auto">
          <a:xfrm>
            <a:off x="1453375" y="1089366"/>
            <a:ext cx="7372952" cy="477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3" y="1328138"/>
            <a:ext cx="562793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Evolution of RFA vs. time within a single shot, </a:t>
            </a:r>
            <a:r>
              <a:rPr lang="en-US" sz="2800" dirty="0" smtClean="0">
                <a:latin typeface="Calibri" pitchFamily="34" charset="0"/>
              </a:rPr>
              <a:t>133797</a:t>
            </a:r>
            <a:endParaRPr lang="en-US" sz="2800" baseline="-25000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3099D-7D07-4C4C-BF13-43AD4314054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914400"/>
            <a:ext cx="914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i="0" dirty="0">
                <a:latin typeface="Calibri" pitchFamily="34" charset="0"/>
              </a:rPr>
              <a:t>(Note: </a:t>
            </a:r>
            <a:r>
              <a:rPr lang="el-GR" sz="2000" b="0" i="0" dirty="0">
                <a:latin typeface="Calibri" pitchFamily="34" charset="0"/>
              </a:rPr>
              <a:t>β</a:t>
            </a:r>
            <a:r>
              <a:rPr lang="en-US" sz="2000" b="0" i="0" baseline="-25000" dirty="0">
                <a:latin typeface="Calibri" pitchFamily="34" charset="0"/>
              </a:rPr>
              <a:t>N</a:t>
            </a:r>
            <a:r>
              <a:rPr lang="en-US" sz="2000" b="0" i="0" dirty="0">
                <a:latin typeface="Calibri" pitchFamily="34" charset="0"/>
              </a:rPr>
              <a:t> </a:t>
            </a:r>
            <a:r>
              <a:rPr lang="en-US" sz="2000" b="0" i="0" u="sng" dirty="0">
                <a:latin typeface="Calibri" pitchFamily="34" charset="0"/>
              </a:rPr>
              <a:t>and</a:t>
            </a:r>
            <a:r>
              <a:rPr lang="en-US" sz="2000" b="0" i="0" dirty="0">
                <a:latin typeface="Calibri" pitchFamily="34" charset="0"/>
              </a:rPr>
              <a:t> rotation are changing at the same time.)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840480"/>
            <a:ext cx="56215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r="19368"/>
          <a:stretch>
            <a:fillRect/>
          </a:stretch>
        </p:blipFill>
        <p:spPr bwMode="auto">
          <a:xfrm>
            <a:off x="1453375" y="1089366"/>
            <a:ext cx="7372952" cy="477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" y="1328787"/>
            <a:ext cx="5513183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Evolution of RFA vs. time within a single shot, </a:t>
            </a:r>
            <a:r>
              <a:rPr lang="en-US" sz="2800" dirty="0" smtClean="0">
                <a:latin typeface="Calibri" pitchFamily="34" charset="0"/>
              </a:rPr>
              <a:t>133798</a:t>
            </a:r>
            <a:endParaRPr lang="en-US" sz="2800" baseline="-25000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3099D-7D07-4C4C-BF13-43AD4314054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914400"/>
            <a:ext cx="914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i="0" dirty="0">
                <a:latin typeface="Calibri" pitchFamily="34" charset="0"/>
              </a:rPr>
              <a:t>(Note: </a:t>
            </a:r>
            <a:r>
              <a:rPr lang="el-GR" sz="2000" b="0" i="0" dirty="0">
                <a:latin typeface="Calibri" pitchFamily="34" charset="0"/>
              </a:rPr>
              <a:t>β</a:t>
            </a:r>
            <a:r>
              <a:rPr lang="en-US" sz="2000" b="0" i="0" baseline="-25000" dirty="0">
                <a:latin typeface="Calibri" pitchFamily="34" charset="0"/>
              </a:rPr>
              <a:t>N</a:t>
            </a:r>
            <a:r>
              <a:rPr lang="en-US" sz="2000" b="0" i="0" dirty="0">
                <a:latin typeface="Calibri" pitchFamily="34" charset="0"/>
              </a:rPr>
              <a:t> </a:t>
            </a:r>
            <a:r>
              <a:rPr lang="en-US" sz="2000" b="0" i="0" u="sng" dirty="0">
                <a:latin typeface="Calibri" pitchFamily="34" charset="0"/>
              </a:rPr>
              <a:t>and</a:t>
            </a:r>
            <a:r>
              <a:rPr lang="en-US" sz="2000" b="0" i="0" dirty="0">
                <a:latin typeface="Calibri" pitchFamily="34" charset="0"/>
              </a:rPr>
              <a:t> rotation are changing at the same time.)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840480"/>
            <a:ext cx="56215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3099D-7D07-4C4C-BF13-43AD4314054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3099D-7D07-4C4C-BF13-43AD4314054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5000" y="914400"/>
            <a:ext cx="342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  <a:cs typeface="+mn-cs"/>
              </a:rPr>
              <a:t>Half day on 4/15: 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Calibri" pitchFamily="34" charset="0"/>
              </a:rPr>
              <a:t>24 shots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16 with AC fields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7 had enough cycles before disruption for analysis (and Thomson)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3 long periods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4 short</a:t>
            </a:r>
          </a:p>
          <a:p>
            <a:pPr marL="3429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  <a:cs typeface="+mn-cs"/>
              </a:rPr>
              <a:t>RFA analysis code by S.P. Gerhardt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smtClean="0">
                <a:latin typeface="Calibri" pitchFamily="34" charset="0"/>
              </a:rPr>
              <a:t>XP1020 RFA Analysis</a:t>
            </a:r>
            <a:endParaRPr lang="en-US" sz="2800" baseline="-2500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3EA0-DE5B-4460-A3CB-A605C5F16CD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57975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9366"/>
            <a:ext cx="9144000" cy="477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smtClean="0">
                <a:latin typeface="Calibri" pitchFamily="34" charset="0"/>
              </a:rPr>
              <a:t>XP1020 RFA analysis</a:t>
            </a:r>
            <a:endParaRPr lang="en-US" sz="2800" baseline="-2500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2DFE5-8CCE-4ED9-9C2B-96D98C64825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315200" y="3657600"/>
            <a:ext cx="1143000" cy="10668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343400" y="1371600"/>
            <a:ext cx="2743200" cy="19050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65760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</a:rPr>
              <a:t>XP935</a:t>
            </a:r>
            <a:endParaRPr lang="en-US" sz="2000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6210300" y="3390900"/>
            <a:ext cx="381000" cy="1524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662448" y="2850524"/>
            <a:ext cx="2743200" cy="19050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7552" y="200695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</a:rPr>
              <a:t>XP1020</a:t>
            </a:r>
            <a:endParaRPr lang="en-US" sz="2000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H="1">
            <a:off x="2646608" y="2427668"/>
            <a:ext cx="347730" cy="23182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smtClean="0">
                <a:latin typeface="Calibri" pitchFamily="34" charset="0"/>
              </a:rPr>
              <a:t>XP1020 RFA analysis</a:t>
            </a:r>
            <a:endParaRPr lang="en-US" sz="2800" baseline="-2500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2DFE5-8CCE-4ED9-9C2B-96D98C64825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smtClean="0">
                <a:latin typeface="Calibri" pitchFamily="34" charset="0"/>
              </a:rPr>
              <a:t>XP1020 RFA analysis</a:t>
            </a:r>
            <a:endParaRPr lang="en-US" sz="2800" baseline="-2500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79AA3-8B60-4919-AFED-149F79849EE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5105400" y="2819400"/>
            <a:ext cx="533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Straight Connector 10"/>
          <p:cNvCxnSpPr/>
          <p:nvPr/>
        </p:nvCxnSpPr>
        <p:spPr bwMode="auto">
          <a:xfrm>
            <a:off x="5638800" y="23622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/>
          <p:cNvCxnSpPr/>
          <p:nvPr/>
        </p:nvCxnSpPr>
        <p:spPr bwMode="auto">
          <a:xfrm rot="5400000" flipH="1" flipV="1">
            <a:off x="5410200" y="25908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6057900" y="2628900"/>
            <a:ext cx="533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/>
          <p:cNvSpPr/>
          <p:nvPr/>
        </p:nvSpPr>
        <p:spPr bwMode="auto">
          <a:xfrm>
            <a:off x="2825496" y="1335024"/>
            <a:ext cx="152400" cy="3505200"/>
          </a:xfrm>
          <a:prstGeom prst="rect">
            <a:avLst/>
          </a:prstGeom>
          <a:solidFill>
            <a:srgbClr val="FFFF00">
              <a:alpha val="44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75032" y="3335628"/>
            <a:ext cx="592428" cy="502276"/>
          </a:xfrm>
          <a:prstGeom prst="line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800" smtClean="0">
                <a:latin typeface="Calibri" pitchFamily="34" charset="0"/>
              </a:rPr>
              <a:t>β</a:t>
            </a:r>
            <a:r>
              <a:rPr lang="en-US" sz="2800" baseline="-25000" smtClean="0">
                <a:latin typeface="Calibri" pitchFamily="34" charset="0"/>
              </a:rPr>
              <a:t>N</a:t>
            </a:r>
            <a:r>
              <a:rPr lang="en-US" sz="2800" smtClean="0">
                <a:latin typeface="Calibri" pitchFamily="34" charset="0"/>
              </a:rPr>
              <a:t> = 3.5 comparison</a:t>
            </a:r>
            <a:endParaRPr lang="en-US" sz="2800" baseline="-2500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2EE91-4C4B-40A3-8089-A8FFD5ADB1A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075" y="3840163"/>
            <a:ext cx="5622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1075" y="1096963"/>
            <a:ext cx="5622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2" name="Straight Arrow Connector 10"/>
          <p:cNvCxnSpPr>
            <a:cxnSpLocks noChangeShapeType="1"/>
          </p:cNvCxnSpPr>
          <p:nvPr/>
        </p:nvCxnSpPr>
        <p:spPr bwMode="auto">
          <a:xfrm>
            <a:off x="2743200" y="3657600"/>
            <a:ext cx="1752600" cy="1371600"/>
          </a:xfrm>
          <a:prstGeom prst="straightConnector1">
            <a:avLst/>
          </a:prstGeom>
          <a:noFill/>
          <a:ln w="15875" algn="ctr">
            <a:solidFill>
              <a:srgbClr val="FF33CC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971800" y="2590800"/>
            <a:ext cx="2819400" cy="2209800"/>
          </a:xfrm>
          <a:prstGeom prst="straightConnector1">
            <a:avLst/>
          </a:prstGeom>
          <a:noFill/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 rot="2280000">
            <a:off x="3502025" y="3344863"/>
            <a:ext cx="1857375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0">
                <a:latin typeface="Calibri" pitchFamily="34" charset="0"/>
              </a:rPr>
              <a:t>less stable – </a:t>
            </a:r>
            <a:r>
              <a:rPr lang="en-US" sz="1400" b="0" i="0" u="sng">
                <a:latin typeface="Calibri" pitchFamily="34" charset="0"/>
              </a:rPr>
              <a:t>higher</a:t>
            </a:r>
            <a:r>
              <a:rPr lang="en-US" sz="1400" b="0" i="0">
                <a:latin typeface="Calibri" pitchFamily="34" charset="0"/>
              </a:rPr>
              <a:t> </a:t>
            </a:r>
            <a:r>
              <a:rPr lang="el-GR" sz="1400" b="0" i="0">
                <a:latin typeface="Calibri" pitchFamily="34" charset="0"/>
              </a:rPr>
              <a:t>ω</a:t>
            </a:r>
            <a:r>
              <a:rPr lang="el-GR" sz="1400" b="0" i="0" baseline="-25000">
                <a:latin typeface="Calibri" pitchFamily="34" charset="0"/>
              </a:rPr>
              <a:t>φ</a:t>
            </a:r>
            <a:endParaRPr lang="en-US" sz="1400" b="0" i="0" baseline="-25000">
              <a:latin typeface="Calibri" pitchFamily="34" charset="0"/>
            </a:endParaRPr>
          </a:p>
        </p:txBody>
      </p:sp>
      <p:sp>
        <p:nvSpPr>
          <p:cNvPr id="6155" name="TextBox 16"/>
          <p:cNvSpPr txBox="1">
            <a:spLocks noChangeArrowheads="1"/>
          </p:cNvSpPr>
          <p:nvPr/>
        </p:nvSpPr>
        <p:spPr bwMode="auto">
          <a:xfrm rot="2280000">
            <a:off x="2790825" y="4051300"/>
            <a:ext cx="1879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0">
                <a:solidFill>
                  <a:srgbClr val="FF33CC"/>
                </a:solidFill>
                <a:latin typeface="Calibri" pitchFamily="34" charset="0"/>
              </a:rPr>
              <a:t>more stable – </a:t>
            </a:r>
            <a:r>
              <a:rPr lang="en-US" sz="1400" b="0" i="0" u="sng">
                <a:solidFill>
                  <a:srgbClr val="FF33CC"/>
                </a:solidFill>
                <a:latin typeface="Calibri" pitchFamily="34" charset="0"/>
              </a:rPr>
              <a:t>lower</a:t>
            </a:r>
            <a:r>
              <a:rPr lang="en-US" sz="1400" b="0" i="0">
                <a:solidFill>
                  <a:srgbClr val="FF33CC"/>
                </a:solidFill>
                <a:latin typeface="Calibri" pitchFamily="34" charset="0"/>
              </a:rPr>
              <a:t> </a:t>
            </a:r>
            <a:r>
              <a:rPr lang="el-GR" sz="1400" b="0" i="0">
                <a:solidFill>
                  <a:srgbClr val="FF33CC"/>
                </a:solidFill>
                <a:latin typeface="Calibri" pitchFamily="34" charset="0"/>
              </a:rPr>
              <a:t>ω</a:t>
            </a:r>
            <a:r>
              <a:rPr lang="el-GR" sz="1400" b="0" i="0" baseline="-25000">
                <a:solidFill>
                  <a:srgbClr val="FF33CC"/>
                </a:solidFill>
                <a:latin typeface="Calibri" pitchFamily="34" charset="0"/>
              </a:rPr>
              <a:t>φ</a:t>
            </a:r>
            <a:endParaRPr lang="en-US" sz="1400" b="0" i="0" baseline="-25000">
              <a:solidFill>
                <a:srgbClr val="FF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26666"/>
          <a:stretch>
            <a:fillRect/>
          </a:stretch>
        </p:blipFill>
        <p:spPr bwMode="auto">
          <a:xfrm>
            <a:off x="2438400" y="914400"/>
            <a:ext cx="67056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Evolution of RFA vs. time within a single shot, 137819</a:t>
            </a:r>
            <a:endParaRPr lang="en-US" sz="2800" baseline="-25000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3099D-7D07-4C4C-BF13-43AD4314054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506" t="32745" r="2996" b="34510"/>
          <a:stretch>
            <a:fillRect/>
          </a:stretch>
        </p:blipFill>
        <p:spPr bwMode="auto">
          <a:xfrm>
            <a:off x="0" y="1197730"/>
            <a:ext cx="5803007" cy="277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840480"/>
            <a:ext cx="56215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914400"/>
            <a:ext cx="914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i="0" dirty="0">
                <a:latin typeface="Calibri" pitchFamily="34" charset="0"/>
              </a:rPr>
              <a:t>(Note: </a:t>
            </a:r>
            <a:r>
              <a:rPr lang="el-GR" sz="2000" b="0" i="0" dirty="0">
                <a:latin typeface="Calibri" pitchFamily="34" charset="0"/>
              </a:rPr>
              <a:t>β</a:t>
            </a:r>
            <a:r>
              <a:rPr lang="en-US" sz="2000" b="0" i="0" baseline="-25000" dirty="0">
                <a:latin typeface="Calibri" pitchFamily="34" charset="0"/>
              </a:rPr>
              <a:t>N</a:t>
            </a:r>
            <a:r>
              <a:rPr lang="en-US" sz="2000" b="0" i="0" dirty="0">
                <a:latin typeface="Calibri" pitchFamily="34" charset="0"/>
              </a:rPr>
              <a:t> </a:t>
            </a:r>
            <a:r>
              <a:rPr lang="en-US" sz="2000" b="0" i="0" u="sng" dirty="0">
                <a:latin typeface="Calibri" pitchFamily="34" charset="0"/>
              </a:rPr>
              <a:t>and</a:t>
            </a:r>
            <a:r>
              <a:rPr lang="en-US" sz="2000" b="0" i="0" dirty="0">
                <a:latin typeface="Calibri" pitchFamily="34" charset="0"/>
              </a:rPr>
              <a:t> rotation are changing at the same time.)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160654" y="3335628"/>
            <a:ext cx="592428" cy="502276"/>
          </a:xfrm>
          <a:prstGeom prst="line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26666"/>
          <a:stretch>
            <a:fillRect/>
          </a:stretch>
        </p:blipFill>
        <p:spPr bwMode="auto">
          <a:xfrm>
            <a:off x="2438400" y="914400"/>
            <a:ext cx="67056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Evolution of RFA vs. time within a single shot, 137816</a:t>
            </a:r>
            <a:endParaRPr lang="en-US" sz="2800" baseline="-25000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0534E-5CF6-46FA-86A0-6D77190107F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/>
          <a:srcRect t="52779"/>
          <a:stretch>
            <a:fillRect/>
          </a:stretch>
        </p:blipFill>
        <p:spPr bwMode="auto">
          <a:xfrm>
            <a:off x="0" y="1295400"/>
            <a:ext cx="5797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40163"/>
            <a:ext cx="5622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0" y="914400"/>
            <a:ext cx="914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i="0" dirty="0">
                <a:latin typeface="Calibri" pitchFamily="34" charset="0"/>
              </a:rPr>
              <a:t>(Note: </a:t>
            </a:r>
            <a:r>
              <a:rPr lang="el-GR" sz="2000" b="0" i="0" dirty="0">
                <a:latin typeface="Calibri" pitchFamily="34" charset="0"/>
              </a:rPr>
              <a:t>β</a:t>
            </a:r>
            <a:r>
              <a:rPr lang="en-US" sz="2000" b="0" i="0" baseline="-25000" dirty="0">
                <a:latin typeface="Calibri" pitchFamily="34" charset="0"/>
              </a:rPr>
              <a:t>N</a:t>
            </a:r>
            <a:r>
              <a:rPr lang="en-US" sz="2000" b="0" i="0" dirty="0">
                <a:latin typeface="Calibri" pitchFamily="34" charset="0"/>
              </a:rPr>
              <a:t> </a:t>
            </a:r>
            <a:r>
              <a:rPr lang="en-US" sz="2000" b="0" i="0" u="sng" dirty="0">
                <a:latin typeface="Calibri" pitchFamily="34" charset="0"/>
              </a:rPr>
              <a:t>and</a:t>
            </a:r>
            <a:r>
              <a:rPr lang="en-US" sz="2000" b="0" i="0" dirty="0">
                <a:latin typeface="Calibri" pitchFamily="34" charset="0"/>
              </a:rPr>
              <a:t> rotation are changing at the same time.)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526652" y="2819400"/>
            <a:ext cx="533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Straight Connector 10"/>
          <p:cNvCxnSpPr/>
          <p:nvPr/>
        </p:nvCxnSpPr>
        <p:spPr bwMode="auto">
          <a:xfrm>
            <a:off x="8060052" y="23622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/>
          <p:cNvCxnSpPr/>
          <p:nvPr/>
        </p:nvCxnSpPr>
        <p:spPr bwMode="auto">
          <a:xfrm rot="5400000" flipH="1" flipV="1">
            <a:off x="7831452" y="25908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8479152" y="2628900"/>
            <a:ext cx="533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3099D-7D07-4C4C-BF13-43AD4314054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77895</TotalTime>
  <Words>384</Words>
  <Application>Microsoft Office PowerPoint</Application>
  <PresentationFormat>On-screen Show (4:3)</PresentationFormat>
  <Paragraphs>123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XP1020 RFA Analysis</vt:lpstr>
      <vt:lpstr>XP1020 RFA analysis</vt:lpstr>
      <vt:lpstr>XP1020 RFA analysis</vt:lpstr>
      <vt:lpstr>XP1020 RFA analysis</vt:lpstr>
      <vt:lpstr>βN = 3.5 comparison</vt:lpstr>
      <vt:lpstr>Evolution of RFA vs. time within a single shot, 137819</vt:lpstr>
      <vt:lpstr>Evolution of RFA vs. time within a single shot, 137816</vt:lpstr>
      <vt:lpstr>Slide 9</vt:lpstr>
      <vt:lpstr>Evolution of RFA vs. time within a single shot, 137825</vt:lpstr>
      <vt:lpstr>βN = 4.25 comparison</vt:lpstr>
      <vt:lpstr>Evolution of RFA vs. time within a single shot, 133797</vt:lpstr>
      <vt:lpstr>Evolution of RFA vs. time within a single shot, 133798</vt:lpstr>
      <vt:lpstr>Slide 14</vt:lpstr>
      <vt:lpstr>Slide 15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John (Jack) Berkery</cp:lastModifiedBy>
  <cp:revision>12977</cp:revision>
  <dcterms:created xsi:type="dcterms:W3CDTF">2003-10-01T16:23:57Z</dcterms:created>
  <dcterms:modified xsi:type="dcterms:W3CDTF">2010-04-26T14:04:50Z</dcterms:modified>
</cp:coreProperties>
</file>