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Default Extension="wmf" ContentType="image/x-wmf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324" r:id="rId2"/>
    <p:sldId id="34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5pPr>
    <a:lvl6pPr marL="2286000" algn="l" defTabSz="457200" rtl="0" eaLnBrk="1" latinLnBrk="0" hangingPunct="1"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6pPr>
    <a:lvl7pPr marL="2743200" algn="l" defTabSz="457200" rtl="0" eaLnBrk="1" latinLnBrk="0" hangingPunct="1"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7pPr>
    <a:lvl8pPr marL="3200400" algn="l" defTabSz="457200" rtl="0" eaLnBrk="1" latinLnBrk="0" hangingPunct="1"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8pPr>
    <a:lvl9pPr marL="3657600" algn="l" defTabSz="457200" rtl="0" eaLnBrk="1" latinLnBrk="0" hangingPunct="1">
      <a:defRPr sz="1400" kern="1200">
        <a:solidFill>
          <a:srgbClr val="0039A6"/>
        </a:solidFill>
        <a:latin typeface="Impact" pitchFamily="27" charset="0"/>
        <a:ea typeface="ＭＳ Ｐゴシック" pitchFamily="27" charset="-128"/>
        <a:cs typeface="ＭＳ Ｐゴシック" pitchFamily="2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3682"/>
    <a:srgbClr val="E8EDFF"/>
    <a:srgbClr val="124A91"/>
    <a:srgbClr val="005DAA"/>
    <a:srgbClr val="89C4FF"/>
    <a:srgbClr val="0039A6"/>
    <a:srgbClr val="173F82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8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1896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fld id="{111F6030-F01B-A343-9B66-440690E5A0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27" charset="0"/>
              </a:defRPr>
            </a:lvl1pPr>
          </a:lstStyle>
          <a:p>
            <a:fld id="{DEC52E56-FEF6-0948-9891-88ADBE4459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92" charset="0"/>
        <a:ea typeface="ＭＳ Ｐゴシック" pitchFamily="92" charset="-128"/>
        <a:cs typeface="ＭＳ Ｐゴシック" pitchFamily="9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92" charset="0"/>
        <a:ea typeface="ＭＳ Ｐゴシック" pitchFamily="9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92" charset="0"/>
        <a:ea typeface="ＭＳ Ｐゴシック" pitchFamily="9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92" charset="0"/>
        <a:ea typeface="ＭＳ Ｐゴシック" pitchFamily="9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92" charset="0"/>
        <a:ea typeface="ＭＳ Ｐゴシック" pitchFamily="9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7979D-271E-ED43-86C3-EA3C78188521}" type="slidenum">
              <a:rPr lang="en-US"/>
              <a:pPr/>
              <a:t>1</a:t>
            </a:fld>
            <a:endParaRPr lang="en-US"/>
          </a:p>
        </p:txBody>
      </p:sp>
      <p:sp>
        <p:nvSpPr>
          <p:cNvPr id="152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image" Target="../media/image2.jpeg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5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5" name="Rectangle 15"/>
          <p:cNvSpPr>
            <a:spLocks noChangeArrowheads="1"/>
          </p:cNvSpPr>
          <p:nvPr userDrawn="1"/>
        </p:nvSpPr>
        <p:spPr bwMode="auto">
          <a:xfrm>
            <a:off x="3810000" y="6566356"/>
            <a:ext cx="441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800" b="1" dirty="0">
                <a:solidFill>
                  <a:schemeClr val="tx1"/>
                </a:solidFill>
                <a:latin typeface="Arial" pitchFamily="27" charset="0"/>
              </a:rPr>
              <a:t>V. A. Soukhanovskii, </a:t>
            </a:r>
            <a:r>
              <a:rPr lang="en-US" sz="800" b="1" dirty="0" smtClean="0">
                <a:solidFill>
                  <a:schemeClr val="tx1"/>
                </a:solidFill>
                <a:latin typeface="Arial" pitchFamily="27" charset="0"/>
              </a:rPr>
              <a:t>NSTX Physics meeting, Princeton, NJ, 3 May 2010</a:t>
            </a:r>
            <a:endParaRPr lang="en-US" sz="800" b="1" dirty="0">
              <a:solidFill>
                <a:schemeClr val="tx1"/>
              </a:solidFill>
              <a:latin typeface="Arial" pitchFamily="27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7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066800"/>
            <a:ext cx="9142413" cy="76200"/>
            <a:chOff x="0" y="0"/>
            <a:chExt cx="5760" cy="708"/>
          </a:xfrm>
        </p:grpSpPr>
        <p:sp>
          <p:nvSpPr>
            <p:cNvPr id="194565" name="Rectangle 5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66" name="Rectangle 6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567" name="Line 7"/>
          <p:cNvSpPr>
            <a:spLocks noChangeShapeType="1"/>
          </p:cNvSpPr>
          <p:nvPr/>
        </p:nvSpPr>
        <p:spPr bwMode="auto">
          <a:xfrm flipV="1">
            <a:off x="2667000" y="6705600"/>
            <a:ext cx="1143000" cy="0"/>
          </a:xfrm>
          <a:prstGeom prst="line">
            <a:avLst/>
          </a:prstGeom>
          <a:noFill/>
          <a:ln w="38100" cmpd="sng">
            <a:solidFill>
              <a:srgbClr val="124A9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8610600" y="6580187"/>
            <a:ext cx="533400" cy="201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>
            <a:prstTxWarp prst="textNoShape">
              <a:avLst/>
            </a:prstTxWarp>
            <a:spAutoFit/>
          </a:bodyPr>
          <a:lstStyle/>
          <a:p>
            <a:pPr algn="r">
              <a:lnSpc>
                <a:spcPct val="75000"/>
              </a:lnSpc>
              <a:spcBef>
                <a:spcPct val="0"/>
              </a:spcBef>
            </a:pPr>
            <a:fld id="{AC52C063-8598-3943-90CC-E9CD796E00E9}" type="slidenum">
              <a:rPr lang="en-US" sz="900" b="1">
                <a:solidFill>
                  <a:schemeClr val="tx1"/>
                </a:solidFill>
                <a:latin typeface="Arial Narrow" pitchFamily="27" charset="0"/>
              </a:rPr>
              <a:pPr algn="r">
                <a:lnSpc>
                  <a:spcPct val="75000"/>
                </a:lnSpc>
                <a:spcBef>
                  <a:spcPct val="0"/>
                </a:spcBef>
              </a:pPr>
              <a:t>‹#›</a:t>
            </a:fld>
            <a:r>
              <a:rPr lang="en-US" sz="900" b="1" dirty="0">
                <a:solidFill>
                  <a:schemeClr val="tx1"/>
                </a:solidFill>
                <a:latin typeface="Arial Narrow" pitchFamily="27" charset="0"/>
              </a:rPr>
              <a:t> of</a:t>
            </a:r>
            <a:r>
              <a:rPr lang="en-US" sz="900" b="1" dirty="0" smtClean="0">
                <a:solidFill>
                  <a:schemeClr val="tx1"/>
                </a:solidFill>
                <a:latin typeface="Arial Narrow" pitchFamily="27" charset="0"/>
              </a:rPr>
              <a:t> 2</a:t>
            </a:r>
            <a:endParaRPr lang="en-US" sz="900" b="1" dirty="0">
              <a:solidFill>
                <a:schemeClr val="tx1"/>
              </a:solidFill>
              <a:latin typeface="Arial Narrow" pitchFamily="27" charset="0"/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7950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2" name="Picture 25" descr="nstx07-2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6200" y="6524625"/>
            <a:ext cx="7747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6" descr="lab_logo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550025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7"/>
          <p:cNvSpPr>
            <a:spLocks noChangeShapeType="1"/>
          </p:cNvSpPr>
          <p:nvPr userDrawn="1"/>
        </p:nvSpPr>
        <p:spPr bwMode="auto">
          <a:xfrm flipV="1">
            <a:off x="8153400" y="6705600"/>
            <a:ext cx="457200" cy="0"/>
          </a:xfrm>
          <a:prstGeom prst="line">
            <a:avLst/>
          </a:prstGeom>
          <a:noFill/>
          <a:ln w="38100" cmpd="sng">
            <a:solidFill>
              <a:srgbClr val="124A9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80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4A91"/>
          </a:solidFill>
          <a:latin typeface="Arial Narrow" pitchFamily="92" charset="0"/>
          <a:ea typeface="ＭＳ Ｐゴシック" pitchFamily="92" charset="-128"/>
          <a:cs typeface="ＭＳ Ｐゴシック" pitchFamily="9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483"/>
        </a:buClr>
        <a:buFont typeface="Wingdings" pitchFamily="27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483"/>
        </a:buClr>
        <a:buFont typeface="Times" pitchFamily="27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483"/>
        </a:buClr>
        <a:buFont typeface="Symbol" pitchFamily="27" charset="2"/>
        <a:buChar char="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4483"/>
        </a:buClr>
        <a:buFont typeface="Symbol" pitchFamily="27" charset="2"/>
        <a:buChar char="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4483"/>
        </a:buClr>
        <a:buFont typeface="Geneva CE" pitchFamily="27" charset="-18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92" charset="-18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92" charset="-18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92" charset="-18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92" charset="-18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4" Type="http://schemas.openxmlformats.org/officeDocument/2006/relationships/image" Target="../media/image4.jpeg"/><Relationship Id="rId10" Type="http://schemas.openxmlformats.org/officeDocument/2006/relationships/image" Target="../media/image101.png"/><Relationship Id="rId5" Type="http://schemas.openxmlformats.org/officeDocument/2006/relationships/image" Target="../media/image5.jpe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9" Type="http://schemas.openxmlformats.org/officeDocument/2006/relationships/image" Target="../media/image9.pdf"/><Relationship Id="rId3" Type="http://schemas.openxmlformats.org/officeDocument/2006/relationships/image" Target="../media/image3.wmf"/><Relationship Id="rId6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39A6"/>
              </a:solidFill>
              <a:effectLst/>
              <a:latin typeface="Impact" pitchFamily="92" charset="0"/>
              <a:ea typeface="ＭＳ Ｐゴシック" pitchFamily="92" charset="-128"/>
              <a:cs typeface="ＭＳ Ｐゴシック" pitchFamily="92" charset="-128"/>
            </a:endParaRPr>
          </a:p>
        </p:txBody>
      </p:sp>
      <p:sp>
        <p:nvSpPr>
          <p:cNvPr id="1525910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91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52400" y="1295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ja-JP" sz="3600" b="1" i="0" dirty="0" smtClean="0">
                <a:solidFill>
                  <a:srgbClr val="00368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pitchFamily="27" charset="-128"/>
                <a:cs typeface="ＭＳ Ｐゴシック" pitchFamily="27" charset="-128"/>
              </a:rPr>
              <a:t>Taming the plasma-material interface with the “snowflake” divertor</a:t>
            </a:r>
            <a:endParaRPr lang="en-US" sz="3600" b="1" i="0" dirty="0">
              <a:solidFill>
                <a:srgbClr val="003682"/>
              </a:solidFill>
              <a:latin typeface="+mj-lt"/>
            </a:endParaRPr>
          </a:p>
        </p:txBody>
      </p:sp>
      <p:sp>
        <p:nvSpPr>
          <p:cNvPr id="1525892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769" name="Text Box 9"/>
          <p:cNvSpPr txBox="1">
            <a:spLocks noChangeArrowheads="1"/>
          </p:cNvSpPr>
          <p:nvPr/>
        </p:nvSpPr>
        <p:spPr bwMode="auto">
          <a:xfrm>
            <a:off x="1524000" y="2438400"/>
            <a:ext cx="609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2200" b="1" i="0" dirty="0" smtClean="0">
                <a:solidFill>
                  <a:schemeClr val="tx1"/>
                </a:solidFill>
                <a:latin typeface="+mj-lt"/>
              </a:rPr>
              <a:t>V. A. Soukhanovskii, LLNL</a:t>
            </a:r>
            <a:endParaRPr lang="en-US" sz="12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800" b="1" i="0" dirty="0" smtClean="0">
                <a:solidFill>
                  <a:schemeClr val="tx1"/>
                </a:solidFill>
                <a:latin typeface="+mj-lt"/>
              </a:rPr>
              <a:t>and NSTX Team</a:t>
            </a:r>
          </a:p>
        </p:txBody>
      </p:sp>
      <p:sp>
        <p:nvSpPr>
          <p:cNvPr id="1525893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770" name="Text Box 10"/>
          <p:cNvSpPr txBox="1">
            <a:spLocks noChangeArrowheads="1"/>
          </p:cNvSpPr>
          <p:nvPr/>
        </p:nvSpPr>
        <p:spPr bwMode="auto">
          <a:xfrm>
            <a:off x="1676400" y="3505200"/>
            <a:ext cx="5715000" cy="93718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  <a:buFontTx/>
              <a:buNone/>
            </a:pPr>
            <a:r>
              <a:rPr lang="en-US" b="1" i="0" dirty="0" smtClean="0">
                <a:solidFill>
                  <a:srgbClr val="FF0000"/>
                </a:solidFill>
                <a:latin typeface="Arial Narrow"/>
                <a:cs typeface="Arial Narrow"/>
              </a:rPr>
              <a:t>Proposal for </a:t>
            </a:r>
            <a:r>
              <a:rPr lang="en-US" b="1" dirty="0" smtClean="0">
                <a:solidFill>
                  <a:srgbClr val="FF0000"/>
                </a:solidFill>
                <a:latin typeface="Arial Narrow"/>
                <a:cs typeface="Arial Narrow"/>
              </a:rPr>
              <a:t>APS DPP 2010 Meeting</a:t>
            </a:r>
            <a:r>
              <a:rPr lang="en-US" b="1" i="0" dirty="0" smtClean="0">
                <a:solidFill>
                  <a:srgbClr val="FF0000"/>
                </a:solidFill>
                <a:latin typeface="Arial Narrow"/>
                <a:cs typeface="Arial Narrow"/>
              </a:rPr>
              <a:t> Invited </a:t>
            </a:r>
            <a:r>
              <a:rPr lang="en-US" b="1" i="0" smtClean="0">
                <a:solidFill>
                  <a:srgbClr val="FF0000"/>
                </a:solidFill>
                <a:latin typeface="Arial Narrow"/>
                <a:cs typeface="Arial Narrow"/>
              </a:rPr>
              <a:t>Talk </a:t>
            </a:r>
            <a:r>
              <a:rPr lang="en-US" b="1" smtClean="0">
                <a:solidFill>
                  <a:srgbClr val="FF0000"/>
                </a:solidFill>
                <a:latin typeface="Arial Narrow"/>
                <a:cs typeface="Arial Narrow"/>
              </a:rPr>
              <a:t>Nomination</a:t>
            </a:r>
            <a:endParaRPr lang="en-US" b="1" i="0" smtClean="0">
              <a:solidFill>
                <a:srgbClr val="FF0000"/>
              </a:solidFill>
              <a:latin typeface="Arial Narrow"/>
              <a:cs typeface="Arial Narrow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b="1" i="0" dirty="0" smtClean="0">
                <a:solidFill>
                  <a:srgbClr val="FF0000"/>
                </a:solidFill>
                <a:latin typeface="Arial Narrow"/>
                <a:cs typeface="Arial Narrow"/>
              </a:rPr>
              <a:t>NSTX Physics Meeting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b="1" i="0" dirty="0" smtClean="0">
                <a:solidFill>
                  <a:srgbClr val="FF0000"/>
                </a:solidFill>
                <a:latin typeface="Arial Narrow"/>
                <a:cs typeface="Arial Narrow"/>
              </a:rPr>
              <a:t>Princeton, NJ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b="1" i="0" dirty="0" smtClean="0">
                <a:solidFill>
                  <a:srgbClr val="FF0000"/>
                </a:solidFill>
                <a:latin typeface="Arial Narrow"/>
                <a:cs typeface="Arial Narrow"/>
              </a:rPr>
              <a:t>3 May 2010</a:t>
            </a:r>
            <a:endParaRPr lang="en-US" b="1" i="0" dirty="0">
              <a:solidFill>
                <a:srgbClr val="FF0000"/>
              </a:solidFill>
              <a:latin typeface="Arial Narrow"/>
              <a:cs typeface="Arial Narrow"/>
            </a:endParaRPr>
          </a:p>
        </p:txBody>
      </p:sp>
      <p:sp>
        <p:nvSpPr>
          <p:cNvPr id="1525894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9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99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03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0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05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06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25887" name="Picture 1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</p:pic>
      <p:sp>
        <p:nvSpPr>
          <p:cNvPr id="1525907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89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Arial" pitchFamily="27" charset="0"/>
              </a:rPr>
              <a:t>Supported by   </a:t>
            </a:r>
          </a:p>
        </p:txBody>
      </p:sp>
      <p:sp>
        <p:nvSpPr>
          <p:cNvPr id="1525912" name="Text Box 152"/>
          <p:cNvSpPr txBox="1">
            <a:spLocks noChangeArrowheads="1"/>
          </p:cNvSpPr>
          <p:nvPr/>
        </p:nvSpPr>
        <p:spPr bwMode="auto">
          <a:xfrm>
            <a:off x="76200" y="2057400"/>
            <a:ext cx="1333500" cy="4718050"/>
          </a:xfrm>
          <a:prstGeom prst="rect">
            <a:avLst/>
          </a:prstGeom>
          <a:gradFill rotWithShape="1">
            <a:gsLst>
              <a:gs pos="0">
                <a:srgbClr val="EAEAEA">
                  <a:alpha val="50999"/>
                </a:srgbClr>
              </a:gs>
              <a:gs pos="100000">
                <a:srgbClr val="EAEAEA">
                  <a:gamma/>
                  <a:shade val="77255"/>
                  <a:invGamma/>
                  <a:alpha val="50999"/>
                </a:srgbClr>
              </a:gs>
            </a:gsLst>
            <a:lin ang="0" scaled="1"/>
          </a:gradFill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1429" tIns="45714" rIns="91429" bIns="45714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College W&amp;M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Colorado Sch Mines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CompX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INEL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Old Dominion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PSI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>
                <a:solidFill>
                  <a:srgbClr val="0000FF"/>
                </a:solidFill>
                <a:latin typeface="Arial" pitchFamily="27" charset="0"/>
              </a:rPr>
              <a:t>U Wisconsin</a:t>
            </a:r>
          </a:p>
        </p:txBody>
      </p:sp>
      <p:sp>
        <p:nvSpPr>
          <p:cNvPr id="1525913" name="Text Box 153"/>
          <p:cNvSpPr txBox="1">
            <a:spLocks noChangeArrowheads="1"/>
          </p:cNvSpPr>
          <p:nvPr/>
        </p:nvSpPr>
        <p:spPr bwMode="auto">
          <a:xfrm>
            <a:off x="7772400" y="2254250"/>
            <a:ext cx="1284288" cy="4527550"/>
          </a:xfrm>
          <a:prstGeom prst="rect">
            <a:avLst/>
          </a:prstGeom>
          <a:gradFill rotWithShape="1">
            <a:gsLst>
              <a:gs pos="0">
                <a:srgbClr val="EAEAEA">
                  <a:gamma/>
                  <a:shade val="76471"/>
                  <a:invGamma/>
                  <a:alpha val="50999"/>
                </a:srgbClr>
              </a:gs>
              <a:gs pos="100000">
                <a:srgbClr val="EAEAEA">
                  <a:alpha val="50999"/>
                </a:srgbClr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1429" tIns="45714" rIns="91429" bIns="45714" anchor="b">
            <a:prstTxWarp prst="textNoShape">
              <a:avLst/>
            </a:prstTxWarp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Culham Sci Ctr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Ioffe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RRC Kurchatov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KBSI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ENEA, Frascati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CEA, Cadarache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IPP, J</a:t>
            </a:r>
            <a:r>
              <a:rPr lang="en-US" sz="900">
                <a:solidFill>
                  <a:srgbClr val="FF0000"/>
                </a:solidFill>
                <a:latin typeface="Arial" pitchFamily="27" charset="0"/>
                <a:ea typeface="Arial" pitchFamily="27" charset="0"/>
                <a:cs typeface="Arial" pitchFamily="27" charset="0"/>
              </a:rPr>
              <a:t>ü</a:t>
            </a: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lich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IPP, Garching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ASCR, Czech Rep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pitchFamily="27" charset="0"/>
              </a:rPr>
              <a:t>U Quebec</a:t>
            </a:r>
          </a:p>
        </p:txBody>
      </p:sp>
      <p:pic>
        <p:nvPicPr>
          <p:cNvPr id="1525915" name="Picture 155" descr="nstx_sm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419600"/>
            <a:ext cx="2027238" cy="2286000"/>
          </a:xfrm>
          <a:prstGeom prst="rect">
            <a:avLst/>
          </a:prstGeom>
          <a:noFill/>
        </p:spPr>
      </p:pic>
      <p:pic>
        <p:nvPicPr>
          <p:cNvPr id="1525920" name="Picture 160" descr="framed_team_pictu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459490"/>
            <a:ext cx="3200400" cy="2363585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 bwMode="auto">
          <a:xfrm>
            <a:off x="0" y="990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39A6"/>
              </a:solidFill>
              <a:effectLst/>
              <a:latin typeface="Impact" pitchFamily="92" charset="0"/>
              <a:ea typeface="ＭＳ Ｐゴシック" pitchFamily="92" charset="-128"/>
              <a:cs typeface="ＭＳ Ｐゴシック" pitchFamily="92" charset="-128"/>
            </a:endParaRPr>
          </a:p>
        </p:txBody>
      </p:sp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0" y="898123"/>
            <a:ext cx="1001961" cy="320514"/>
            <a:chOff x="5029200" y="6096793"/>
            <a:chExt cx="1429251" cy="457200"/>
          </a:xfrm>
        </p:grpSpPr>
        <p:pic>
          <p:nvPicPr>
            <p:cNvPr id="36" name="Picture 24" descr="PPPL_Logo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544190" y="6115081"/>
              <a:ext cx="914261" cy="420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5" descr="lab_icon_rgb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29200" y="6096793"/>
              <a:ext cx="44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0" y="897573"/>
            <a:ext cx="2297025" cy="321627"/>
            <a:chOff x="5029200" y="6096000"/>
            <a:chExt cx="3276600" cy="458787"/>
          </a:xfrm>
        </p:grpSpPr>
        <p:pic>
          <p:nvPicPr>
            <p:cNvPr id="30" name="Picture 23" descr="ORNLlogo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467600" y="6096000"/>
              <a:ext cx="838200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24" descr="PPPL_Logo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544190" y="6115081"/>
              <a:ext cx="914261" cy="420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25" descr="lab_icon_rgb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29200" y="6096793"/>
              <a:ext cx="44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2" descr="Picture 1.pdf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9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  <p:blipFill>
                <a:blip r:embed="rId10"/>
                <a:stretch>
                  <a:fillRect/>
                </a:stretch>
              </p:blipFill>
            </mc:Fallback>
          </mc:AlternateContent>
          <p:spPr>
            <a:xfrm>
              <a:off x="6528941" y="6105937"/>
              <a:ext cx="868168" cy="43891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10600" cy="5181600"/>
          </a:xfrm>
        </p:spPr>
        <p:txBody>
          <a:bodyPr/>
          <a:lstStyle/>
          <a:p>
            <a:r>
              <a:rPr lang="en-US" sz="2000" dirty="0" smtClean="0"/>
              <a:t>Motivation: PMI challenge</a:t>
            </a:r>
          </a:p>
          <a:p>
            <a:r>
              <a:rPr lang="en-US" sz="2000" dirty="0" smtClean="0"/>
              <a:t>“Snowflake” divertor configuration idea by D. D. Ryutov</a:t>
            </a:r>
            <a:r>
              <a:rPr lang="en-US" sz="2200" dirty="0" smtClean="0"/>
              <a:t> </a:t>
            </a:r>
          </a:p>
          <a:p>
            <a:pPr lvl="1"/>
            <a:r>
              <a:rPr lang="en-US" sz="1800" dirty="0" smtClean="0"/>
              <a:t>Analytic theory and numerical modeling</a:t>
            </a:r>
          </a:p>
          <a:p>
            <a:r>
              <a:rPr lang="en-US" sz="2000" dirty="0" smtClean="0"/>
              <a:t>NSTX </a:t>
            </a:r>
            <a:r>
              <a:rPr lang="en-US" sz="2000" dirty="0" smtClean="0"/>
              <a:t>results in hand</a:t>
            </a:r>
          </a:p>
          <a:p>
            <a:pPr lvl="1"/>
            <a:r>
              <a:rPr lang="en-US" sz="1800" dirty="0" smtClean="0"/>
              <a:t>Magnetic properties (area expansion, angles, SOL volume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 smtClean="0"/>
              <a:t>Actual NSTX equilibria and ISOLVER models</a:t>
            </a:r>
            <a:endParaRPr lang="en-US" sz="1800" dirty="0" smtClean="0"/>
          </a:p>
          <a:p>
            <a:pPr lvl="1"/>
            <a:r>
              <a:rPr lang="en-US" sz="1800" dirty="0" smtClean="0"/>
              <a:t>Magnetic control (SP control, X-point control with PCS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/>
            <a:r>
              <a:rPr lang="en-US" sz="1800" dirty="0" smtClean="0"/>
              <a:t>Main </a:t>
            </a:r>
            <a:r>
              <a:rPr lang="en-US" sz="1800" dirty="0" smtClean="0"/>
              <a:t>results: divertor peak heat flux reduction, impurity </a:t>
            </a:r>
            <a:r>
              <a:rPr lang="en-US" sz="1800" dirty="0" smtClean="0"/>
              <a:t>reduction</a:t>
            </a:r>
          </a:p>
          <a:p>
            <a:pPr lvl="1"/>
            <a:r>
              <a:rPr lang="en-US" sz="1800" dirty="0" smtClean="0"/>
              <a:t>Other </a:t>
            </a:r>
            <a:r>
              <a:rPr lang="en-US" sz="1800" dirty="0" smtClean="0"/>
              <a:t>results: pedestal stability, core confinement, divertor properties, compatibility with pumping scenarios, preliminary turbulence characteristics</a:t>
            </a:r>
            <a:endParaRPr lang="en-US" sz="1800" dirty="0" smtClean="0"/>
          </a:p>
          <a:p>
            <a:r>
              <a:rPr lang="en-US" sz="2000" dirty="0" smtClean="0"/>
              <a:t>Results </a:t>
            </a:r>
            <a:r>
              <a:rPr lang="en-US" sz="2000" dirty="0" smtClean="0"/>
              <a:t>to be </a:t>
            </a:r>
            <a:r>
              <a:rPr lang="en-US" sz="2000" dirty="0" smtClean="0"/>
              <a:t>obtained</a:t>
            </a:r>
          </a:p>
          <a:p>
            <a:pPr lvl="1"/>
            <a:r>
              <a:rPr lang="en-US" sz="1800" dirty="0" smtClean="0"/>
              <a:t>turbulence </a:t>
            </a:r>
            <a:r>
              <a:rPr lang="en-US" sz="1800" dirty="0" smtClean="0"/>
              <a:t>and blobs, heat flux scaling, SOL flows, impurity sources, ELM control, ion X-point </a:t>
            </a:r>
            <a:r>
              <a:rPr lang="en-US" sz="1800" dirty="0" smtClean="0"/>
              <a:t>loss</a:t>
            </a:r>
          </a:p>
          <a:p>
            <a:pPr lvl="1"/>
            <a:r>
              <a:rPr lang="en-US" sz="1800" dirty="0" smtClean="0"/>
              <a:t>UEDGE </a:t>
            </a:r>
            <a:r>
              <a:rPr lang="en-US" sz="1800" dirty="0" smtClean="0"/>
              <a:t>modeling of radiation and edge/SOL </a:t>
            </a:r>
            <a:r>
              <a:rPr lang="en-US" sz="1800" dirty="0" smtClean="0"/>
              <a:t>transport</a:t>
            </a:r>
          </a:p>
          <a:p>
            <a:r>
              <a:rPr lang="en-US" sz="2000" dirty="0" smtClean="0"/>
              <a:t>Projections </a:t>
            </a:r>
            <a:r>
              <a:rPr lang="en-US" sz="2000" dirty="0" smtClean="0"/>
              <a:t>for future </a:t>
            </a:r>
            <a:r>
              <a:rPr lang="en-US" sz="2000" dirty="0" smtClean="0"/>
              <a:t>devices (NSTX-U, ST-CTF)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_All_Lab-arial_narrow">
  <a:themeElements>
    <a:clrScheme name="Sample_All_Lab-arial_narro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mple_All_Lab-arial_narrow">
      <a:majorFont>
        <a:latin typeface="Arial Narrow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rgbClr val="0039A6"/>
            </a:solidFill>
            <a:effectLst/>
            <a:latin typeface="Impact" pitchFamily="92" charset="0"/>
            <a:ea typeface="ＭＳ Ｐゴシック" pitchFamily="92" charset="-128"/>
            <a:cs typeface="ＭＳ Ｐゴシック" pitchFamily="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rgbClr val="0039A6"/>
            </a:solidFill>
            <a:effectLst/>
            <a:latin typeface="Impact" pitchFamily="92" charset="0"/>
            <a:ea typeface="ＭＳ Ｐゴシック" pitchFamily="92" charset="-128"/>
            <a:cs typeface="ＭＳ Ｐゴシック" pitchFamily="92" charset="-128"/>
          </a:defRPr>
        </a:defPPr>
      </a:lstStyle>
    </a:lnDef>
  </a:objectDefaults>
  <a:extraClrSchemeLst>
    <a:extraClrScheme>
      <a:clrScheme name="Sample_All_Lab-arial_narro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HD:Users:tegge2:Desktop:Sample_All_Lab-arial_narrow.pot</Template>
  <TotalTime>5846</TotalTime>
  <Words>297</Words>
  <Application>Microsoft Macintosh PowerPoint</Application>
  <PresentationFormat>On-screen Show (4:3)</PresentationFormat>
  <Paragraphs>82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Sample_All_Lab-arial_narrow</vt:lpstr>
      <vt:lpstr>Slide 1</vt:lpstr>
      <vt:lpstr>Outline</vt:lpstr>
    </vt:vector>
  </TitlesOfParts>
  <Manager/>
  <Company>TID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TID</dc:creator>
  <cp:keywords/>
  <dc:description/>
  <cp:lastModifiedBy>Vlad Soukhanovskii</cp:lastModifiedBy>
  <cp:revision>400</cp:revision>
  <cp:lastPrinted>2009-12-01T21:11:21Z</cp:lastPrinted>
  <dcterms:created xsi:type="dcterms:W3CDTF">2010-05-02T17:07:07Z</dcterms:created>
  <dcterms:modified xsi:type="dcterms:W3CDTF">2010-05-02T17:11:38Z</dcterms:modified>
  <cp:category/>
</cp:coreProperties>
</file>