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58" r:id="rId3"/>
    <p:sldId id="262" r:id="rId4"/>
    <p:sldId id="278" r:id="rId5"/>
    <p:sldId id="263" r:id="rId6"/>
    <p:sldId id="264" r:id="rId7"/>
    <p:sldId id="265" r:id="rId8"/>
    <p:sldId id="279" r:id="rId9"/>
    <p:sldId id="275" r:id="rId10"/>
    <p:sldId id="280" r:id="rId11"/>
    <p:sldId id="281" r:id="rId12"/>
    <p:sldId id="282" r:id="rId13"/>
    <p:sldId id="283" r:id="rId14"/>
    <p:sldId id="284" r:id="rId15"/>
    <p:sldId id="267" r:id="rId16"/>
    <p:sldId id="285" r:id="rId17"/>
    <p:sldId id="269" r:id="rId18"/>
    <p:sldId id="270" r:id="rId19"/>
    <p:sldId id="276" r:id="rId20"/>
    <p:sldId id="272" r:id="rId21"/>
    <p:sldId id="273" r:id="rId22"/>
    <p:sldId id="277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147F660E-42BA-484D-BEE0-8312A525B2E1}" type="datetimeFigureOut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D84B2815-01DA-49D7-8137-C7B401B50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76E62-5AA2-45D2-8595-2E327604D173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1B982-4B1C-4E47-B46C-DAC53101E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FF73F-E8D9-44B3-8E6A-F06251E4B018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8DEB9-6792-4651-A8BA-104106A03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4803E-0B84-4F31-9480-99B174F83D2A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2A459-6EF3-4D6D-A654-2CC19D9A1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7BA31-6D86-4CC7-B33A-7262A2CBB238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223D3-B03D-4A7E-B03D-F70103356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5850-6725-4C94-8C7F-6AD3FBDBFF83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0225-8B1A-4724-BF8B-D86D02F68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18EE4-0C60-4B50-8B8E-36B7A1822ACC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A802F-BA82-48AD-B029-49646287E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4F285-7D76-4F9D-A96B-3B6620A38B98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9EDD2-0041-400B-9C26-04D835424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B41A5-5003-496C-997F-27962ECD87E9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2BDE3-41E6-41EF-B254-215032E6F2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49490-747E-49EC-A358-93E959036583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FA9B-7B72-4385-BD17-306AA1A96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40E2-DED3-4622-A0E9-9DB046A32D0E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2E1AF-4A3E-49E4-B248-0D4713D93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C4316-BD07-4CDB-BFE2-A22C6CCC1069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BC1DD-B2D8-4D65-A46F-C1431DB20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3793E-E5FB-40E7-A61C-D85518BC21FF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78439-A11F-43D5-82A0-07A8C7714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45A4B-EC3F-4E5B-AD63-4C801208B097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C43DC-8E9E-4656-9FA3-6C1C92CB7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98ACB-17B9-40F5-AED6-E9356F9096D9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EA9E6-A4E9-4C1B-8FC6-0282A65F5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6E953-9B19-45A7-A31C-4A907294AC1D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EF965-62AE-48FB-93E7-023C5682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4A627-040A-4633-B6D7-5D8724B9DA82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B3A4-CE51-4A78-9F39-95501AFDF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9E77F-36A0-4883-871A-ECD109D90274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F3E93-9471-42D5-9EBB-3901D70E5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D6A9-D128-4C91-854B-AE7DBBCCF098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35D3-A08D-422E-A493-B964C3FB6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94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304800"/>
            <a:ext cx="19050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952DC-895B-4F6A-AE27-0023A91BE7DD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6A749-083B-40CF-9747-2A0474541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C77F1-C11A-41A4-A7B6-849068295DDF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46BC0-5451-4400-AA0C-B517938E2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967F9-D135-4A48-9AE6-9CC36C50CD68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F103A-5808-45A1-8A73-593EA9206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A79201-5D6E-438D-B600-B29FEDAAAB8D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E57C15-CA22-41D6-A821-A89405C40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83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200B66-E85B-4790-BFCA-D5D6B179FCEF}" type="datetime1">
              <a:rPr lang="en-US"/>
              <a:pPr>
                <a:defRPr/>
              </a:pPr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991387-8FB5-415E-B430-47291FD88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588963" y="1981200"/>
            <a:ext cx="770572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400">
                <a:latin typeface="Bell MT" pitchFamily="18" charset="0"/>
              </a:rPr>
              <a:t>First results from Transmission </a:t>
            </a:r>
          </a:p>
          <a:p>
            <a:pPr algn="ctr"/>
            <a:r>
              <a:rPr lang="en-US" sz="4400">
                <a:latin typeface="Bell MT" pitchFamily="18" charset="0"/>
              </a:rPr>
              <a:t>Grating Imaging Spectrometer</a:t>
            </a:r>
          </a:p>
        </p:txBody>
      </p:sp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1058863" y="4267200"/>
            <a:ext cx="70262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Bell MT" pitchFamily="18" charset="0"/>
              </a:rPr>
              <a:t>D. Kumar, D. Stutman, K. Tritz, M. Finkenthal</a:t>
            </a:r>
          </a:p>
          <a:p>
            <a:pPr algn="ctr"/>
            <a:r>
              <a:rPr lang="en-US" sz="2800">
                <a:latin typeface="Bell MT" pitchFamily="18" charset="0"/>
              </a:rPr>
              <a:t>Plasma Spectroscopy Group,</a:t>
            </a:r>
          </a:p>
          <a:p>
            <a:pPr algn="ctr"/>
            <a:r>
              <a:rPr lang="en-US" sz="2800">
                <a:latin typeface="Bell MT" pitchFamily="18" charset="0"/>
              </a:rPr>
              <a:t>Department of Physics and Astronomy,</a:t>
            </a:r>
          </a:p>
          <a:p>
            <a:pPr algn="ctr"/>
            <a:r>
              <a:rPr lang="en-US" sz="2800">
                <a:latin typeface="Bell MT" pitchFamily="18" charset="0"/>
              </a:rPr>
              <a:t>The Johns Hopkins University.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438400"/>
            <a:ext cx="7772400" cy="13620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Big Question – What about</a:t>
            </a:r>
            <a:br>
              <a:rPr lang="en-US" dirty="0" smtClean="0"/>
            </a:br>
            <a:r>
              <a:rPr lang="en-US" dirty="0" smtClean="0"/>
              <a:t>Copper, </a:t>
            </a:r>
            <a:r>
              <a:rPr lang="en-US" dirty="0" err="1" smtClean="0"/>
              <a:t>Moly</a:t>
            </a:r>
            <a:r>
              <a:rPr lang="en-US" dirty="0" smtClean="0"/>
              <a:t>, Iron?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1373E-C948-4B00-B029-37833E079EF5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Copper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Copper observed.</a:t>
            </a:r>
          </a:p>
          <a:p>
            <a:pPr eaLnBrk="1" hangingPunct="1"/>
            <a:r>
              <a:rPr lang="en-US" smtClean="0"/>
              <a:t>Reason – The absence of Cu XIX doublet lines (2p</a:t>
            </a:r>
            <a:r>
              <a:rPr lang="en-US" baseline="30000" smtClean="0"/>
              <a:t>6</a:t>
            </a:r>
            <a:r>
              <a:rPr lang="en-US" smtClean="0"/>
              <a:t>3s – 2p</a:t>
            </a:r>
            <a:r>
              <a:rPr lang="en-US" baseline="30000" smtClean="0"/>
              <a:t>6</a:t>
            </a:r>
            <a:r>
              <a:rPr lang="en-US" smtClean="0"/>
              <a:t>3p) at 273 A and 303 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3DE9D-1BDF-40D1-A9AB-EB8E8C6DF980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Molybdenum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74 A Mo peak correlates with (Mn like Mo)</a:t>
            </a:r>
          </a:p>
          <a:p>
            <a:pPr lvl="1" eaLnBrk="1" hangingPunct="1"/>
            <a:r>
              <a:rPr lang="en-US" smtClean="0"/>
              <a:t>Some shots where DIM observed Mo</a:t>
            </a:r>
          </a:p>
          <a:p>
            <a:pPr lvl="1" eaLnBrk="1" hangingPunct="1"/>
            <a:r>
              <a:rPr lang="en-US" smtClean="0"/>
              <a:t>No LITER and strike points on LLD</a:t>
            </a:r>
          </a:p>
          <a:p>
            <a:pPr eaLnBrk="1" hangingPunct="1"/>
            <a:r>
              <a:rPr lang="en-US" smtClean="0"/>
              <a:t>However, no effect of Mo on Z</a:t>
            </a:r>
            <a:r>
              <a:rPr lang="en-US" baseline="-25000" smtClean="0"/>
              <a:t>eff</a:t>
            </a:r>
          </a:p>
          <a:p>
            <a:pPr eaLnBrk="1" hangingPunct="1"/>
            <a:r>
              <a:rPr lang="en-US" smtClean="0"/>
              <a:t>Data is noisy: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37C46-DDD1-454A-89DA-69390AEF44E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6550" y="4295775"/>
            <a:ext cx="558165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Lithium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Spatial profile of the ohmic spectrum at 135 A confirms that some Li does get into the plasma.</a:t>
            </a:r>
          </a:p>
          <a:p>
            <a:pPr eaLnBrk="1" hangingPunct="1"/>
            <a:r>
              <a:rPr lang="en-US" smtClean="0"/>
              <a:t>With NBI, the spatial profile indicates that there is something in addition to charge exchange.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90936-DA15-41E4-99AF-6FF83A4BA2C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4259263"/>
            <a:ext cx="3465513" cy="259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2038350"/>
            <a:ext cx="7572375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Iron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9D505-B50F-4E93-9003-394E708682F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9940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Metals observed sometimes in the second frame when P</a:t>
            </a:r>
            <a:r>
              <a:rPr lang="en-US" baseline="-25000" smtClean="0"/>
              <a:t>rad</a:t>
            </a:r>
            <a:r>
              <a:rPr lang="en-US" baseline="30000" smtClean="0"/>
              <a:t> </a:t>
            </a:r>
            <a:r>
              <a:rPr lang="en-US" smtClean="0"/>
              <a:t>rises.</a:t>
            </a:r>
            <a:endParaRPr lang="en-US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438400"/>
            <a:ext cx="7772400" cy="13620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about Oxygen, Chlorine?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DC91BA-CF3F-46CA-8747-011A19B3AD1C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600200"/>
            <a:ext cx="5056188" cy="403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Oxygen</a:t>
            </a:r>
          </a:p>
        </p:txBody>
      </p:sp>
      <p:sp>
        <p:nvSpPr>
          <p:cNvPr id="41987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038600" cy="4525963"/>
          </a:xfrm>
        </p:spPr>
        <p:txBody>
          <a:bodyPr/>
          <a:lstStyle/>
          <a:p>
            <a:pPr eaLnBrk="1" hangingPunct="1"/>
            <a:r>
              <a:rPr lang="en-US" smtClean="0"/>
              <a:t>MCP needs to be calibrated for proper calculations</a:t>
            </a:r>
          </a:p>
          <a:p>
            <a:pPr eaLnBrk="1" hangingPunct="1"/>
            <a:r>
              <a:rPr lang="en-US" smtClean="0"/>
              <a:t>From C VI 182 and O VIII 293 A: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r>
              <a:rPr lang="en-US" smtClean="0"/>
              <a:t>From C VI 521 and        O VIII 293 A: 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3505200"/>
            <a:ext cx="2057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4"/>
          <a:srcRect r="34019"/>
          <a:stretch>
            <a:fillRect/>
          </a:stretch>
        </p:blipFill>
        <p:spPr bwMode="auto">
          <a:xfrm>
            <a:off x="1676400" y="5334000"/>
            <a:ext cx="12192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E32B8-9D1E-42EC-BF32-8913D9AA7970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1991" name="TextBox 8"/>
          <p:cNvSpPr txBox="1">
            <a:spLocks noChangeArrowheads="1"/>
          </p:cNvSpPr>
          <p:nvPr/>
        </p:nvSpPr>
        <p:spPr bwMode="auto">
          <a:xfrm>
            <a:off x="2971800" y="5497513"/>
            <a:ext cx="476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2.5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Chlorine (SPRED)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295400"/>
            <a:ext cx="5638800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3792538"/>
            <a:ext cx="5638800" cy="250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352800" y="2743200"/>
            <a:ext cx="2286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48000" y="5029200"/>
            <a:ext cx="3048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014" name="TextBox 7"/>
          <p:cNvSpPr txBox="1">
            <a:spLocks noChangeArrowheads="1"/>
          </p:cNvSpPr>
          <p:nvPr/>
        </p:nvSpPr>
        <p:spPr bwMode="auto">
          <a:xfrm>
            <a:off x="609600" y="3048000"/>
            <a:ext cx="1192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 IV 312 A </a:t>
            </a:r>
          </a:p>
        </p:txBody>
      </p:sp>
      <p:sp>
        <p:nvSpPr>
          <p:cNvPr id="43015" name="TextBox 8"/>
          <p:cNvSpPr txBox="1">
            <a:spLocks noChangeArrowheads="1"/>
          </p:cNvSpPr>
          <p:nvPr/>
        </p:nvSpPr>
        <p:spPr bwMode="auto">
          <a:xfrm>
            <a:off x="685800" y="5562600"/>
            <a:ext cx="1255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Cl XV 237 A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D69DAC-C64A-4742-9310-C849244487AE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2513" y="1066800"/>
            <a:ext cx="7038975" cy="563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Chlorine (accumulation)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07088-C418-4B82-94AD-B89459EF74D1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of Cl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presence of 237 A Cl XIV along with Cl XV lines at 384 A and 415 A clearly confirms Cl</a:t>
            </a:r>
          </a:p>
          <a:p>
            <a:pPr eaLnBrk="1" hangingPunct="1"/>
            <a:r>
              <a:rPr lang="en-US" smtClean="0"/>
              <a:t>Cl emission substantially brighter with NBI</a:t>
            </a:r>
          </a:p>
          <a:p>
            <a:pPr eaLnBrk="1" hangingPunct="1"/>
            <a:r>
              <a:rPr lang="en-US" smtClean="0"/>
              <a:t>Cl seems to accumulate (towards core) with time</a:t>
            </a:r>
          </a:p>
          <a:p>
            <a:pPr eaLnBrk="1" hangingPunct="1"/>
            <a:r>
              <a:rPr lang="en-US" smtClean="0"/>
              <a:t>SPRED indicates presence of Cl at least since March 2007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11EC5-F4F1-4FD2-86F0-14208CECB002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Device Setup</a:t>
            </a:r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52388"/>
          <a:stretch>
            <a:fillRect/>
          </a:stretch>
        </p:blipFill>
        <p:spPr>
          <a:xfrm>
            <a:off x="388938" y="1295400"/>
            <a:ext cx="3878262" cy="4525963"/>
          </a:xfrm>
        </p:spPr>
      </p:pic>
      <p:sp>
        <p:nvSpPr>
          <p:cNvPr id="6" name="Content Placeholder 4"/>
          <p:cNvSpPr txBox="1">
            <a:spLocks/>
          </p:cNvSpPr>
          <p:nvPr/>
        </p:nvSpPr>
        <p:spPr>
          <a:xfrm>
            <a:off x="4267200" y="1447800"/>
            <a:ext cx="4038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>
                <a:latin typeface="+mn-lt"/>
              </a:rPr>
              <a:t>Motivation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>
                <a:latin typeface="+mn-lt"/>
              </a:rPr>
              <a:t>Provide impurity measurements for </a:t>
            </a:r>
            <a:r>
              <a:rPr lang="en-US" sz="2800" u="sng">
                <a:latin typeface="+mn-lt"/>
              </a:rPr>
              <a:t>M</a:t>
            </a:r>
            <a:r>
              <a:rPr lang="en-US" sz="2800">
                <a:latin typeface="+mn-lt"/>
              </a:rPr>
              <a:t>ulti-</a:t>
            </a:r>
            <a:r>
              <a:rPr lang="en-US" sz="2800" u="sng">
                <a:latin typeface="+mn-lt"/>
              </a:rPr>
              <a:t>E</a:t>
            </a:r>
            <a:r>
              <a:rPr lang="en-US" sz="2800">
                <a:latin typeface="+mn-lt"/>
              </a:rPr>
              <a:t>nergy </a:t>
            </a:r>
            <a:r>
              <a:rPr lang="en-US" sz="2800" u="sng">
                <a:latin typeface="+mn-lt"/>
              </a:rPr>
              <a:t>S</a:t>
            </a:r>
            <a:r>
              <a:rPr lang="en-US" sz="2800">
                <a:latin typeface="+mn-lt"/>
              </a:rPr>
              <a:t>oft </a:t>
            </a:r>
            <a:r>
              <a:rPr lang="en-US" sz="2800" u="sng">
                <a:latin typeface="+mn-lt"/>
              </a:rPr>
              <a:t>Xr</a:t>
            </a:r>
            <a:r>
              <a:rPr lang="en-US" sz="2800">
                <a:latin typeface="+mn-lt"/>
              </a:rPr>
              <a:t>ay system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>
                <a:latin typeface="+mn-lt"/>
              </a:rPr>
              <a:t>Impurity monitor in itself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>
                <a:latin typeface="+mn-lt"/>
              </a:rPr>
              <a:t>Detection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>
                <a:latin typeface="+mn-lt"/>
              </a:rPr>
              <a:t>CsI coated MCP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>
                <a:latin typeface="+mn-lt"/>
              </a:rPr>
              <a:t>Phosphor screen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>
                <a:latin typeface="+mn-lt"/>
              </a:rPr>
              <a:t>CMOS imaging system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800">
              <a:latin typeface="+mn-lt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71141-5EB4-4205-862C-C13D734A985C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 – C, O, Cl, Li, Fe, Mo (?), Cu</a:t>
            </a:r>
          </a:p>
          <a:p>
            <a:pPr eaLnBrk="1" hangingPunct="1"/>
            <a:r>
              <a:rPr lang="en-US" smtClean="0"/>
              <a:t>Future direction</a:t>
            </a:r>
          </a:p>
          <a:p>
            <a:pPr lvl="1" eaLnBrk="1" hangingPunct="1"/>
            <a:r>
              <a:rPr lang="en-US" smtClean="0"/>
              <a:t>Geometric modeling</a:t>
            </a:r>
          </a:p>
          <a:p>
            <a:pPr lvl="1" eaLnBrk="1" hangingPunct="1"/>
            <a:r>
              <a:rPr lang="en-US" smtClean="0"/>
              <a:t>High speed readout</a:t>
            </a:r>
          </a:p>
          <a:p>
            <a:pPr lvl="1" eaLnBrk="1" hangingPunct="1"/>
            <a:r>
              <a:rPr lang="en-US" smtClean="0"/>
              <a:t>After run – Calibration of MCP efficiency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8760E-4606-475F-90DF-D15112F47A28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0" y="1905000"/>
            <a:ext cx="533400" cy="4603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PPPL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L. </a:t>
            </a:r>
            <a:r>
              <a:rPr lang="en-US" dirty="0" err="1" smtClean="0"/>
              <a:t>Roquemore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R. </a:t>
            </a:r>
            <a:r>
              <a:rPr lang="en-US" dirty="0" err="1" smtClean="0"/>
              <a:t>Kaita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V. </a:t>
            </a:r>
            <a:r>
              <a:rPr lang="en-US" dirty="0" err="1" smtClean="0"/>
              <a:t>Soukhanovskii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C. Skinner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S. Gerhardt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G. Zimmer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NSTX 2</a:t>
            </a:r>
            <a:r>
              <a:rPr lang="en-US" baseline="30000" dirty="0" smtClean="0"/>
              <a:t>nd</a:t>
            </a:r>
            <a:r>
              <a:rPr lang="en-US" dirty="0" smtClean="0"/>
              <a:t> shift – John, Jerry &amp; Ron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VPL – Tommy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J. Winston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J. Dong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J. </a:t>
            </a:r>
            <a:r>
              <a:rPr lang="en-US" dirty="0" err="1" smtClean="0"/>
              <a:t>Wertenbaker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SSL, Berkeley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J. </a:t>
            </a:r>
            <a:r>
              <a:rPr lang="en-US" dirty="0" err="1" smtClean="0"/>
              <a:t>Lepson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NIST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C. </a:t>
            </a:r>
            <a:r>
              <a:rPr lang="en-US" dirty="0" err="1" smtClean="0"/>
              <a:t>Tarrio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55A73-9663-4008-AF32-63C80E921E7C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762000"/>
            <a:ext cx="4038600" cy="4100513"/>
          </a:xfrm>
        </p:spPr>
      </p:pic>
      <p:sp>
        <p:nvSpPr>
          <p:cNvPr id="28674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advantages</a:t>
            </a:r>
          </a:p>
          <a:p>
            <a:pPr lvl="1" eaLnBrk="1" hangingPunct="1"/>
            <a:r>
              <a:rPr lang="en-US" smtClean="0"/>
              <a:t>Survey spectrometer   (30 A – 700 A)</a:t>
            </a:r>
          </a:p>
          <a:p>
            <a:pPr lvl="1" eaLnBrk="1" hangingPunct="1"/>
            <a:r>
              <a:rPr lang="en-US" smtClean="0"/>
              <a:t>Robust to neutrons</a:t>
            </a:r>
          </a:p>
          <a:p>
            <a:pPr lvl="1" eaLnBrk="1" hangingPunct="1"/>
            <a:r>
              <a:rPr lang="en-US" smtClean="0"/>
              <a:t>Provide spatial impurity distribution</a:t>
            </a:r>
          </a:p>
        </p:txBody>
      </p:sp>
      <p:sp>
        <p:nvSpPr>
          <p:cNvPr id="11" name="Content Placeholder 9"/>
          <p:cNvSpPr txBox="1">
            <a:spLocks/>
          </p:cNvSpPr>
          <p:nvPr/>
        </p:nvSpPr>
        <p:spPr>
          <a:xfrm>
            <a:off x="457200" y="3810000"/>
            <a:ext cx="3962400" cy="25908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Beam excited charge exchange emission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Electron excited emission (edge and core)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Frame exposure = 380 ms</a:t>
            </a:r>
          </a:p>
        </p:txBody>
      </p:sp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Device Setup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CD82FF-643A-4B1E-9E7A-0375683A70B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Grating details</a:t>
            </a:r>
          </a:p>
        </p:txBody>
      </p:sp>
      <p:sp>
        <p:nvSpPr>
          <p:cNvPr id="2969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Free standing Grating dimensions</a:t>
            </a:r>
          </a:p>
          <a:p>
            <a:pPr lvl="1" eaLnBrk="1" hangingPunct="1"/>
            <a:r>
              <a:rPr lang="en-US" smtClean="0"/>
              <a:t>1 mm x 1 mm</a:t>
            </a:r>
          </a:p>
          <a:p>
            <a:pPr lvl="1" eaLnBrk="1" hangingPunct="1"/>
            <a:r>
              <a:rPr lang="en-US" smtClean="0"/>
              <a:t>200 nm period</a:t>
            </a:r>
          </a:p>
          <a:p>
            <a:pPr eaLnBrk="1" hangingPunct="1"/>
            <a:r>
              <a:rPr lang="en-US" smtClean="0"/>
              <a:t>NIST calibrations</a:t>
            </a:r>
          </a:p>
          <a:p>
            <a:pPr lvl="1" eaLnBrk="1" hangingPunct="1"/>
            <a:endParaRPr lang="en-US" smtClean="0"/>
          </a:p>
          <a:p>
            <a:pPr lvl="1" eaLnBrk="1" hangingPunct="1">
              <a:buFont typeface="Arial" charset="0"/>
              <a:buNone/>
            </a:pPr>
            <a:endParaRPr lang="en-US" smtClean="0"/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438400"/>
            <a:ext cx="530542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5443D-1D31-4058-BD9A-FC004AD87417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Calibration through PID spectra</a:t>
            </a:r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357438"/>
            <a:ext cx="4038600" cy="3011487"/>
          </a:xfrm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1B2B7-3C81-41CF-8972-0572069DC839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30724" name="Group 17"/>
          <p:cNvGrpSpPr>
            <a:grpSpLocks/>
          </p:cNvGrpSpPr>
          <p:nvPr/>
        </p:nvGrpSpPr>
        <p:grpSpPr bwMode="auto">
          <a:xfrm>
            <a:off x="5562600" y="1447800"/>
            <a:ext cx="2544763" cy="4171950"/>
            <a:chOff x="5562600" y="1447800"/>
            <a:chExt cx="2545549" cy="4171950"/>
          </a:xfrm>
        </p:grpSpPr>
        <p:sp>
          <p:nvSpPr>
            <p:cNvPr id="30725" name="TextBox 6"/>
            <p:cNvSpPr txBox="1">
              <a:spLocks noChangeArrowheads="1"/>
            </p:cNvSpPr>
            <p:nvPr/>
          </p:nvSpPr>
          <p:spPr bwMode="auto">
            <a:xfrm>
              <a:off x="7211257" y="4656951"/>
              <a:ext cx="86594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Al IV 161 A</a:t>
              </a:r>
            </a:p>
          </p:txBody>
        </p:sp>
        <p:sp>
          <p:nvSpPr>
            <p:cNvPr id="30726" name="TextBox 7"/>
            <p:cNvSpPr txBox="1">
              <a:spLocks noChangeArrowheads="1"/>
            </p:cNvSpPr>
            <p:nvPr/>
          </p:nvSpPr>
          <p:spPr bwMode="auto">
            <a:xfrm>
              <a:off x="7162800" y="1608951"/>
              <a:ext cx="70564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Ne I 736</a:t>
              </a:r>
            </a:p>
          </p:txBody>
        </p:sp>
        <p:pic>
          <p:nvPicPr>
            <p:cNvPr id="3072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 flipV="1">
              <a:off x="4276725" y="2733675"/>
              <a:ext cx="4171950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28" name="TextBox 8"/>
            <p:cNvSpPr txBox="1">
              <a:spLocks noChangeArrowheads="1"/>
            </p:cNvSpPr>
            <p:nvPr/>
          </p:nvSpPr>
          <p:spPr bwMode="auto">
            <a:xfrm>
              <a:off x="7239000" y="3132951"/>
              <a:ext cx="8691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Ne II 461 A</a:t>
              </a:r>
            </a:p>
          </p:txBody>
        </p:sp>
        <p:sp>
          <p:nvSpPr>
            <p:cNvPr id="10" name="Right Arrow 9"/>
            <p:cNvSpPr/>
            <p:nvPr/>
          </p:nvSpPr>
          <p:spPr>
            <a:xfrm flipV="1">
              <a:off x="6782177" y="4754563"/>
              <a:ext cx="381118" cy="4603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ight Arrow 10"/>
            <p:cNvSpPr/>
            <p:nvPr/>
          </p:nvSpPr>
          <p:spPr>
            <a:xfrm flipV="1">
              <a:off x="6782177" y="3230563"/>
              <a:ext cx="381118" cy="4603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 flipV="1">
              <a:off x="6782177" y="1706563"/>
              <a:ext cx="381118" cy="4603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 flipV="1">
              <a:off x="6782177" y="5421313"/>
              <a:ext cx="381118" cy="4603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733" name="TextBox 15"/>
            <p:cNvSpPr txBox="1">
              <a:spLocks noChangeArrowheads="1"/>
            </p:cNvSpPr>
            <p:nvPr/>
          </p:nvSpPr>
          <p:spPr bwMode="auto">
            <a:xfrm>
              <a:off x="7315200" y="5314950"/>
              <a:ext cx="46679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24 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NSTX results – typical spectrum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09D24-5524-415D-B519-297F1173B76C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6288" y="1362075"/>
            <a:ext cx="7591425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NSTX results – ohmic spectrum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A7284-B14F-4E62-B931-CCACB0C7BB72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327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74750" y="1600200"/>
            <a:ext cx="679450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Ohmic shot – spatial profile (edge)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4AE8D-AB87-490D-99A5-88CE4488AAE3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9288" y="1433513"/>
            <a:ext cx="530542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Typical shot – spatial profile</a:t>
            </a:r>
            <a:br>
              <a:rPr lang="en-US" dirty="0" smtClean="0"/>
            </a:br>
            <a:r>
              <a:rPr lang="en-US" dirty="0" smtClean="0"/>
              <a:t>(Edge + CX + core)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536A6-8872-4AD9-B4B5-9EF0076938D7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1962150"/>
            <a:ext cx="5286375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410</Words>
  <Application>Microsoft Office PowerPoint</Application>
  <PresentationFormat>On-screen Show (4:3)</PresentationFormat>
  <Paragraphs>111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Bell MT</vt:lpstr>
      <vt:lpstr>Office Theme</vt:lpstr>
      <vt:lpstr>Custom Design</vt:lpstr>
      <vt:lpstr>Office Theme</vt:lpstr>
      <vt:lpstr>Slide 1</vt:lpstr>
      <vt:lpstr>Device Setup</vt:lpstr>
      <vt:lpstr>Device Setup</vt:lpstr>
      <vt:lpstr>Grating details</vt:lpstr>
      <vt:lpstr>Calibration through PID spectra</vt:lpstr>
      <vt:lpstr>NSTX results – typical spectrum</vt:lpstr>
      <vt:lpstr>NSTX results – ohmic spectrum</vt:lpstr>
      <vt:lpstr>Ohmic shot – spatial profile (edge)</vt:lpstr>
      <vt:lpstr>Typical shot – spatial profile (Edge + CX + core)</vt:lpstr>
      <vt:lpstr>BIG QUESTION – WHAT ABOUT COPPER, MOLY, IRON?</vt:lpstr>
      <vt:lpstr>Copper</vt:lpstr>
      <vt:lpstr>Molybdenum</vt:lpstr>
      <vt:lpstr>Lithium</vt:lpstr>
      <vt:lpstr>Iron</vt:lpstr>
      <vt:lpstr>WHAT ABOUT OXYGEN, CHLORINE?</vt:lpstr>
      <vt:lpstr>Oxygen</vt:lpstr>
      <vt:lpstr>Chlorine (SPRED)</vt:lpstr>
      <vt:lpstr>Chlorine (accumulation)</vt:lpstr>
      <vt:lpstr>Summary of Cl</vt:lpstr>
      <vt:lpstr>Conclusion</vt:lpstr>
      <vt:lpstr>Acknowledgements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Deepak Kumar</dc:creator>
  <cp:lastModifiedBy>Kevin Tritz</cp:lastModifiedBy>
  <cp:revision>92</cp:revision>
  <dcterms:created xsi:type="dcterms:W3CDTF">2010-05-07T03:10:57Z</dcterms:created>
  <dcterms:modified xsi:type="dcterms:W3CDTF">2010-05-10T16:02:32Z</dcterms:modified>
</cp:coreProperties>
</file>