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1217" r:id="rId3"/>
    <p:sldId id="1242" r:id="rId4"/>
    <p:sldId id="1218" r:id="rId5"/>
    <p:sldId id="1241" r:id="rId6"/>
    <p:sldId id="1243" r:id="rId7"/>
    <p:sldId id="1244" r:id="rId8"/>
    <p:sldId id="1246" r:id="rId9"/>
    <p:sldId id="1247" r:id="rId1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CCCCFF"/>
    <a:srgbClr val="99CCFF"/>
    <a:srgbClr val="996600"/>
    <a:srgbClr val="CC9900"/>
    <a:srgbClr val="9999FF"/>
    <a:srgbClr val="89DD23"/>
    <a:srgbClr val="99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preferSingleView="1">
    <p:restoredLeft sz="13922" autoAdjust="0"/>
    <p:restoredTop sz="94360" autoAdjust="0"/>
  </p:normalViewPr>
  <p:slideViewPr>
    <p:cSldViewPr>
      <p:cViewPr varScale="1">
        <p:scale>
          <a:sx n="111" d="100"/>
          <a:sy n="111" d="100"/>
        </p:scale>
        <p:origin x="-582" y="-7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40" y="-90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2018" cy="46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6" tIns="46269" rIns="92536" bIns="46269" numCol="1" anchor="t" anchorCtr="0" compatLnSpc="1">
            <a:prstTxWarp prst="textNoShape">
              <a:avLst/>
            </a:prstTxWarp>
          </a:bodyPr>
          <a:lstStyle>
            <a:lvl1pPr defTabSz="92568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059" y="1"/>
            <a:ext cx="3012017" cy="46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6" tIns="46269" rIns="92536" bIns="46269" numCol="1" anchor="t" anchorCtr="0" compatLnSpc="1">
            <a:prstTxWarp prst="textNoShape">
              <a:avLst/>
            </a:prstTxWarp>
          </a:bodyPr>
          <a:lstStyle>
            <a:lvl1pPr algn="r" defTabSz="92568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319"/>
            <a:ext cx="3012018" cy="46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6" tIns="46269" rIns="92536" bIns="46269" numCol="1" anchor="b" anchorCtr="0" compatLnSpc="1">
            <a:prstTxWarp prst="textNoShape">
              <a:avLst/>
            </a:prstTxWarp>
          </a:bodyPr>
          <a:lstStyle>
            <a:lvl1pPr defTabSz="92568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059" y="8773319"/>
            <a:ext cx="3012017" cy="46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6" tIns="46269" rIns="92536" bIns="46269" numCol="1" anchor="b" anchorCtr="0" compatLnSpc="1">
            <a:prstTxWarp prst="textNoShape">
              <a:avLst/>
            </a:prstTxWarp>
          </a:bodyPr>
          <a:lstStyle>
            <a:lvl1pPr algn="r" defTabSz="92568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C1B41E3-7328-4790-B282-DF8FA2132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604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3" tIns="45797" rIns="91593" bIns="4579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471" y="0"/>
            <a:ext cx="2978604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3" tIns="45797" rIns="91593" bIns="4579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85800"/>
            <a:ext cx="4673600" cy="3506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086" y="4420849"/>
            <a:ext cx="5113906" cy="411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3" tIns="45797" rIns="9159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5366"/>
            <a:ext cx="2978604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3" tIns="45797" rIns="91593" bIns="4579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471" y="8765366"/>
            <a:ext cx="2978604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3" tIns="45797" rIns="91593" bIns="4579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F4CAF40-B033-4290-9827-7FB8C6859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E2C1D-62A8-4D5D-9777-56B0F63BAA3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3D042-458C-452F-8864-168D4FF60BF4}" type="slidenum">
              <a:rPr lang="en-US"/>
              <a:pPr/>
              <a:t>2</a:t>
            </a:fld>
            <a:endParaRPr lang="en-US"/>
          </a:p>
        </p:txBody>
      </p:sp>
      <p:sp>
        <p:nvSpPr>
          <p:cNvPr id="157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69646-9D06-4FFD-BF50-B0CF4D1C478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5B5C9-B74D-4F45-B23F-8C6B2045340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5B5C9-B74D-4F45-B23F-8C6B2045340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5B5C9-B74D-4F45-B23F-8C6B2045340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5B5C9-B74D-4F45-B23F-8C6B2045340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5B5C9-B74D-4F45-B23F-8C6B2045340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803C-A27B-4281-9308-1915B4813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4ADF3-B658-46B8-9904-9580094F6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0198B-9CDE-4C7B-B93F-A3CE02834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3347-DFE8-4EC2-8AEB-E2D4EC694A8A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B54C-1EF5-473F-B827-128D55466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3347-DFE8-4EC2-8AEB-E2D4EC694A8A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B54C-1EF5-473F-B827-128D55466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3347-DFE8-4EC2-8AEB-E2D4EC694A8A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B54C-1EF5-473F-B827-128D55466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3347-DFE8-4EC2-8AEB-E2D4EC694A8A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B54C-1EF5-473F-B827-128D55466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3347-DFE8-4EC2-8AEB-E2D4EC694A8A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B54C-1EF5-473F-B827-128D55466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3347-DFE8-4EC2-8AEB-E2D4EC694A8A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B54C-1EF5-473F-B827-128D55466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3347-DFE8-4EC2-8AEB-E2D4EC694A8A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B54C-1EF5-473F-B827-128D55466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3347-DFE8-4EC2-8AEB-E2D4EC694A8A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B54C-1EF5-473F-B827-128D55466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F392-4B24-467D-898D-15B71581D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3347-DFE8-4EC2-8AEB-E2D4EC694A8A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B54C-1EF5-473F-B827-128D55466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3347-DFE8-4EC2-8AEB-E2D4EC694A8A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B54C-1EF5-473F-B827-128D55466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3347-DFE8-4EC2-8AEB-E2D4EC694A8A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B54C-1EF5-473F-B827-128D55466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3347-DFE8-4EC2-8AEB-E2D4EC694A8A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B54C-1EF5-473F-B827-128D55466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DBBE5-A34F-45E2-8865-52547EF3E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9CD6C-9BBD-415E-BB8D-EE73359A1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4204-1DA1-48C1-BD44-4ABDB6DF0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8411B-DBAB-4795-B6E7-BC04762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004F6-6050-4BAD-82C2-3F9FB7977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436A2-AB4A-455B-AE41-FF23AD6EA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938B7-615B-4CAC-8248-04BE6B8C2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5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3076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7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NSTX</a:t>
            </a:r>
          </a:p>
        </p:txBody>
      </p: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580188"/>
            <a:ext cx="5029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900" i="0" dirty="0">
                <a:solidFill>
                  <a:schemeClr val="accent2"/>
                </a:solidFill>
                <a:latin typeface="Arial" charset="0"/>
                <a:ea typeface="굴림" pitchFamily="34" charset="-127"/>
              </a:rPr>
              <a:t>J-W. Ahn, et al, NSTX </a:t>
            </a:r>
            <a:r>
              <a:rPr lang="en-US" altLang="ko-KR" sz="900" i="0" dirty="0" smtClean="0">
                <a:solidFill>
                  <a:schemeClr val="accent2"/>
                </a:solidFill>
                <a:latin typeface="Arial" charset="0"/>
                <a:ea typeface="굴림" pitchFamily="34" charset="-127"/>
              </a:rPr>
              <a:t>Team Review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20528BBB-7042-4384-815E-8B13E3D4A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580188"/>
            <a:ext cx="1981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altLang="ko-KR" sz="900" i="0" dirty="0">
                <a:solidFill>
                  <a:schemeClr val="accent2"/>
                </a:solidFill>
                <a:latin typeface="Arial" charset="0"/>
                <a:ea typeface="굴림" pitchFamily="34" charset="-127"/>
              </a:rPr>
              <a:t>June </a:t>
            </a:r>
            <a:r>
              <a:rPr lang="en-US" altLang="ko-KR" sz="900" i="0" dirty="0" smtClean="0">
                <a:solidFill>
                  <a:schemeClr val="accent2"/>
                </a:solidFill>
                <a:latin typeface="Arial" charset="0"/>
                <a:ea typeface="굴림" pitchFamily="34" charset="-127"/>
              </a:rPr>
              <a:t>30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en-US" sz="900" i="0" dirty="0">
                <a:solidFill>
                  <a:schemeClr val="accent2"/>
                </a:solidFill>
                <a:latin typeface="Arial" charset="0"/>
              </a:rPr>
              <a:t>20</a:t>
            </a:r>
            <a:r>
              <a:rPr lang="en-US" sz="900" i="0" dirty="0">
                <a:solidFill>
                  <a:schemeClr val="accent2"/>
                </a:solidFill>
                <a:latin typeface="Arial" charset="0"/>
                <a:ea typeface="굴림" pitchFamily="34" charset="-127"/>
              </a:rPr>
              <a:t>10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93347-DFE8-4EC2-8AEB-E2D4EC694A8A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1B54C-1EF5-473F-B827-128D55466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99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XP1046: Effect of externally applied 3-D fields </a:t>
            </a:r>
            <a:br>
              <a:rPr lang="en-US" sz="28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28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 </a:t>
            </a:r>
            <a:r>
              <a:rPr lang="en-US" sz="2800" i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divertor</a:t>
            </a:r>
            <a:r>
              <a:rPr lang="en-US" sz="28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profiles</a:t>
            </a:r>
          </a:p>
        </p:txBody>
      </p:sp>
      <p:sp>
        <p:nvSpPr>
          <p:cNvPr id="4101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altLang="ko-KR" sz="2000" i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J-W. Ahn</a:t>
            </a:r>
            <a:r>
              <a:rPr lang="en-US" altLang="ko-KR" sz="2000" i="0" baseline="300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1</a:t>
            </a:r>
            <a:r>
              <a:rPr lang="en-US" altLang="ko-KR" sz="2000" i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altLang="ko-KR" sz="2000" i="0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M. Benjamin, J.M</a:t>
            </a:r>
            <a:r>
              <a:rPr lang="en-US" altLang="ko-KR" sz="2000" i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. Canik</a:t>
            </a:r>
            <a:r>
              <a:rPr lang="en-US" altLang="ko-KR" sz="2000" i="0" baseline="300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1</a:t>
            </a:r>
            <a:r>
              <a:rPr lang="en-US" altLang="ko-KR" sz="2000" i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, T.K. Gray</a:t>
            </a:r>
            <a:r>
              <a:rPr lang="en-US" altLang="ko-KR" sz="2000" i="0" baseline="300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1</a:t>
            </a:r>
            <a:r>
              <a:rPr lang="en-US" altLang="ko-KR" sz="2000" i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, A. Loarte</a:t>
            </a:r>
            <a:r>
              <a:rPr lang="en-US" altLang="ko-KR" sz="2000" i="0" baseline="300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2</a:t>
            </a:r>
            <a:r>
              <a:rPr lang="en-US" altLang="ko-KR" sz="2000" i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altLang="ko-KR" sz="2000" i="0" dirty="0" smtClean="0">
                <a:solidFill>
                  <a:schemeClr val="tx1"/>
                </a:solidFill>
                <a:ea typeface="굴림" pitchFamily="34" charset="-127"/>
              </a:rPr>
              <a:t>R</a:t>
            </a:r>
            <a:r>
              <a:rPr lang="en-US" altLang="ko-KR" sz="2000" i="0" dirty="0">
                <a:solidFill>
                  <a:schemeClr val="tx1"/>
                </a:solidFill>
                <a:ea typeface="굴림" pitchFamily="34" charset="-127"/>
              </a:rPr>
              <a:t>. Maingi</a:t>
            </a:r>
            <a:r>
              <a:rPr lang="en-US" altLang="ko-KR" sz="2000" i="0" baseline="30000" dirty="0">
                <a:solidFill>
                  <a:schemeClr val="tx1"/>
                </a:solidFill>
                <a:ea typeface="굴림" pitchFamily="34" charset="-127"/>
              </a:rPr>
              <a:t>1</a:t>
            </a:r>
            <a:r>
              <a:rPr lang="en-US" altLang="ko-KR" sz="2000" i="0" dirty="0">
                <a:solidFill>
                  <a:schemeClr val="tx1"/>
                </a:solidFill>
                <a:ea typeface="굴림" pitchFamily="34" charset="-127"/>
              </a:rPr>
              <a:t>, A.G. McLean</a:t>
            </a:r>
            <a:r>
              <a:rPr lang="en-US" altLang="ko-KR" sz="2000" i="0" baseline="30000" dirty="0">
                <a:solidFill>
                  <a:schemeClr val="tx1"/>
                </a:solidFill>
                <a:ea typeface="굴림" pitchFamily="34" charset="-127"/>
              </a:rPr>
              <a:t>1</a:t>
            </a:r>
            <a:r>
              <a:rPr lang="en-US" altLang="ko-KR" sz="2000" i="0" dirty="0">
                <a:solidFill>
                  <a:schemeClr val="tx1"/>
                </a:solidFill>
                <a:ea typeface="굴림" pitchFamily="34" charset="-127"/>
              </a:rPr>
              <a:t>, J.-K. Park</a:t>
            </a:r>
            <a:r>
              <a:rPr lang="en-US" altLang="ko-KR" sz="2000" i="0" baseline="30000" dirty="0">
                <a:solidFill>
                  <a:schemeClr val="tx1"/>
                </a:solidFill>
                <a:ea typeface="굴림" pitchFamily="34" charset="-127"/>
              </a:rPr>
              <a:t>3</a:t>
            </a:r>
            <a:r>
              <a:rPr lang="en-US" altLang="ko-KR" sz="2000" i="0" dirty="0">
                <a:solidFill>
                  <a:schemeClr val="tx1"/>
                </a:solidFill>
                <a:ea typeface="굴림" pitchFamily="34" charset="-127"/>
              </a:rPr>
              <a:t>, </a:t>
            </a:r>
            <a:r>
              <a:rPr lang="en-US" altLang="ko-KR" sz="2000" i="0" dirty="0" smtClean="0">
                <a:solidFill>
                  <a:schemeClr val="tx1"/>
                </a:solidFill>
                <a:ea typeface="굴림" pitchFamily="34" charset="-127"/>
              </a:rPr>
              <a:t>O</a:t>
            </a:r>
            <a:r>
              <a:rPr lang="en-US" altLang="ko-KR" sz="2000" i="0" dirty="0">
                <a:solidFill>
                  <a:schemeClr val="tx1"/>
                </a:solidFill>
                <a:ea typeface="굴림" pitchFamily="34" charset="-127"/>
              </a:rPr>
              <a:t>. </a:t>
            </a:r>
            <a:r>
              <a:rPr lang="en-US" altLang="ko-KR" sz="2000" i="0" dirty="0" smtClean="0">
                <a:solidFill>
                  <a:schemeClr val="tx1"/>
                </a:solidFill>
                <a:ea typeface="굴림" pitchFamily="34" charset="-127"/>
              </a:rPr>
              <a:t>Schmitz</a:t>
            </a:r>
            <a:r>
              <a:rPr lang="en-US" altLang="ko-KR" sz="2000" i="0" baseline="30000" dirty="0" smtClean="0">
                <a:solidFill>
                  <a:schemeClr val="tx1"/>
                </a:solidFill>
                <a:ea typeface="굴림" pitchFamily="34" charset="-127"/>
              </a:rPr>
              <a:t>4</a:t>
            </a:r>
            <a:r>
              <a:rPr lang="en-US" altLang="ko-KR" sz="2000" i="0" dirty="0">
                <a:solidFill>
                  <a:schemeClr val="tx1"/>
                </a:solidFill>
                <a:ea typeface="굴림" pitchFamily="34" charset="-127"/>
              </a:rPr>
              <a:t>, and</a:t>
            </a:r>
            <a:r>
              <a:rPr lang="en-US" altLang="ko-KR" sz="2000" dirty="0">
                <a:ea typeface="굴림" pitchFamily="34" charset="-127"/>
              </a:rPr>
              <a:t> </a:t>
            </a:r>
            <a:r>
              <a:rPr lang="en-US" altLang="ko-KR" sz="2000" i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V. Soukhanovskii</a:t>
            </a:r>
            <a:r>
              <a:rPr lang="en-US" altLang="ko-KR" sz="2000" i="0" baseline="300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5</a:t>
            </a:r>
            <a:r>
              <a:rPr lang="en-US" altLang="ko-KR" sz="2000" i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 </a:t>
            </a:r>
          </a:p>
          <a:p>
            <a:pPr marL="457200" indent="-457200" algn="ctr"/>
            <a:r>
              <a:rPr lang="en-US" altLang="ko-KR" sz="2000" i="0" baseline="30000" dirty="0">
                <a:solidFill>
                  <a:srgbClr val="008000"/>
                </a:solidFill>
                <a:latin typeface="Arial" charset="0"/>
                <a:ea typeface="굴림" pitchFamily="34" charset="-127"/>
              </a:rPr>
              <a:t>1</a:t>
            </a:r>
            <a:r>
              <a:rPr lang="en-US" altLang="ko-KR" sz="2000" i="0" dirty="0">
                <a:solidFill>
                  <a:srgbClr val="008000"/>
                </a:solidFill>
                <a:latin typeface="Arial" charset="0"/>
                <a:ea typeface="굴림" pitchFamily="34" charset="-127"/>
              </a:rPr>
              <a:t>ORNL,</a:t>
            </a:r>
            <a:r>
              <a:rPr lang="en-US" altLang="ko-KR" sz="2000" i="0" baseline="30000" dirty="0">
                <a:solidFill>
                  <a:srgbClr val="008000"/>
                </a:solidFill>
                <a:latin typeface="Arial" charset="0"/>
                <a:ea typeface="굴림" pitchFamily="34" charset="-127"/>
              </a:rPr>
              <a:t> 2</a:t>
            </a:r>
            <a:r>
              <a:rPr lang="en-US" altLang="ko-KR" sz="2000" i="0" dirty="0">
                <a:solidFill>
                  <a:srgbClr val="008000"/>
                </a:solidFill>
                <a:latin typeface="Arial" charset="0"/>
                <a:ea typeface="굴림" pitchFamily="34" charset="-127"/>
              </a:rPr>
              <a:t>ITER, </a:t>
            </a:r>
            <a:r>
              <a:rPr lang="en-US" altLang="ko-KR" sz="2000" i="0" baseline="30000" dirty="0">
                <a:solidFill>
                  <a:srgbClr val="008000"/>
                </a:solidFill>
                <a:latin typeface="Arial" charset="0"/>
                <a:ea typeface="굴림" pitchFamily="34" charset="-127"/>
              </a:rPr>
              <a:t>3</a:t>
            </a:r>
            <a:r>
              <a:rPr lang="en-US" altLang="ko-KR" sz="2000" i="0" dirty="0">
                <a:solidFill>
                  <a:srgbClr val="008000"/>
                </a:solidFill>
                <a:latin typeface="Arial" charset="0"/>
                <a:ea typeface="굴림" pitchFamily="34" charset="-127"/>
              </a:rPr>
              <a:t>PPPL, </a:t>
            </a:r>
            <a:r>
              <a:rPr lang="en-US" altLang="ko-KR" sz="2000" i="0" baseline="30000" dirty="0">
                <a:solidFill>
                  <a:srgbClr val="008000"/>
                </a:solidFill>
                <a:latin typeface="Arial" charset="0"/>
                <a:ea typeface="굴림" pitchFamily="34" charset="-127"/>
              </a:rPr>
              <a:t>4</a:t>
            </a:r>
            <a:r>
              <a:rPr lang="en-US" altLang="ko-KR" sz="2000" i="0" dirty="0">
                <a:solidFill>
                  <a:srgbClr val="008000"/>
                </a:solidFill>
                <a:latin typeface="Arial" charset="0"/>
                <a:ea typeface="굴림" pitchFamily="34" charset="-127"/>
              </a:rPr>
              <a:t>IPP-Julich,</a:t>
            </a:r>
            <a:r>
              <a:rPr lang="en-US" altLang="ko-KR" sz="2000" i="0" baseline="30000" dirty="0">
                <a:solidFill>
                  <a:srgbClr val="008000"/>
                </a:solidFill>
                <a:latin typeface="Arial" charset="0"/>
                <a:ea typeface="굴림" pitchFamily="34" charset="-127"/>
              </a:rPr>
              <a:t>5</a:t>
            </a:r>
            <a:r>
              <a:rPr lang="en-US" altLang="ko-KR" sz="2000" i="0" dirty="0">
                <a:solidFill>
                  <a:srgbClr val="008000"/>
                </a:solidFill>
                <a:latin typeface="Arial" charset="0"/>
                <a:ea typeface="굴림" pitchFamily="34" charset="-127"/>
              </a:rPr>
              <a:t>LLNL</a:t>
            </a:r>
            <a:endParaRPr lang="en-US" sz="2000" i="0" baseline="30000" dirty="0">
              <a:solidFill>
                <a:srgbClr val="008000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410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1676400" y="3505200"/>
            <a:ext cx="5715000" cy="3937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altLang="ko-KR" sz="1600" i="0" dirty="0" smtClean="0">
                <a:solidFill>
                  <a:srgbClr val="FF0000"/>
                </a:solidFill>
                <a:ea typeface="굴림" pitchFamily="34" charset="-127"/>
              </a:rPr>
              <a:t>Monday Physics Meeting</a:t>
            </a:r>
            <a:endParaRPr lang="en-US" altLang="ko-KR" sz="1600" i="0" dirty="0">
              <a:solidFill>
                <a:srgbClr val="FF0000"/>
              </a:solidFill>
              <a:ea typeface="굴림" pitchFamily="34" charset="-127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altLang="ko-KR" sz="1600" i="0" dirty="0">
                <a:solidFill>
                  <a:srgbClr val="FF0000"/>
                </a:solidFill>
                <a:ea typeface="굴림" pitchFamily="34" charset="-127"/>
              </a:rPr>
              <a:t>PPPL, </a:t>
            </a:r>
            <a:r>
              <a:rPr lang="en-US" altLang="ko-KR" sz="1600" i="0" dirty="0" smtClean="0">
                <a:solidFill>
                  <a:srgbClr val="FF0000"/>
                </a:solidFill>
                <a:ea typeface="굴림" pitchFamily="34" charset="-127"/>
              </a:rPr>
              <a:t>August 2, </a:t>
            </a:r>
            <a:r>
              <a:rPr lang="en-US" altLang="ko-KR" sz="1600" i="0" dirty="0">
                <a:solidFill>
                  <a:srgbClr val="FF0000"/>
                </a:solidFill>
                <a:ea typeface="굴림" pitchFamily="34" charset="-127"/>
              </a:rPr>
              <a:t>2010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4105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06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07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08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09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10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11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4112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4113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sp>
        <p:nvSpPr>
          <p:cNvPr id="4115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16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sp>
        <p:nvSpPr>
          <p:cNvPr id="4117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18" name="Text Box 152"/>
          <p:cNvSpPr txBox="1">
            <a:spLocks noChangeArrowheads="1"/>
          </p:cNvSpPr>
          <p:nvPr/>
        </p:nvSpPr>
        <p:spPr bwMode="auto">
          <a:xfrm>
            <a:off x="76200" y="2057400"/>
            <a:ext cx="1333500" cy="4718050"/>
          </a:xfrm>
          <a:prstGeom prst="rect">
            <a:avLst/>
          </a:prstGeom>
          <a:gradFill rotWithShape="1">
            <a:gsLst>
              <a:gs pos="0">
                <a:srgbClr val="EAEAEA">
                  <a:alpha val="50998"/>
                </a:srgbClr>
              </a:gs>
              <a:gs pos="100000">
                <a:srgbClr val="B5B5B5">
                  <a:alpha val="50998"/>
                </a:srgbClr>
              </a:gs>
            </a:gsLst>
            <a:lin ang="0" scaled="1"/>
          </a:gra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  <p:sp>
        <p:nvSpPr>
          <p:cNvPr id="4119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B3B3B3">
                  <a:alpha val="50998"/>
                </a:srgbClr>
              </a:gs>
              <a:gs pos="100000">
                <a:srgbClr val="EAEAEA">
                  <a:alpha val="50998"/>
                </a:srgbClr>
              </a:gs>
            </a:gsLst>
            <a:lin ang="0" scaled="1"/>
          </a:gra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charset="0"/>
                <a:cs typeface="Arial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Quebec</a:t>
            </a:r>
          </a:p>
        </p:txBody>
      </p:sp>
      <p:pic>
        <p:nvPicPr>
          <p:cNvPr id="4120" name="Picture 155" descr="nstx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419600"/>
            <a:ext cx="202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160" descr="framed_team_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114800"/>
            <a:ext cx="36671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8483C-EB61-4E20-AFEA-C2A84BC82BCB}" type="slidenum">
              <a:rPr lang="en-US"/>
              <a:pPr/>
              <a:t>2</a:t>
            </a:fld>
            <a:endParaRPr lang="en-US"/>
          </a:p>
        </p:txBody>
      </p:sp>
      <p:sp>
        <p:nvSpPr>
          <p:cNvPr id="1570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Objectives of XP-1046</a:t>
            </a:r>
            <a:endParaRPr lang="en-US" sz="2800" dirty="0"/>
          </a:p>
        </p:txBody>
      </p:sp>
      <p:sp>
        <p:nvSpPr>
          <p:cNvPr id="15708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382000" cy="22860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Broad range of </a:t>
            </a:r>
            <a:r>
              <a:rPr lang="en-US" dirty="0" smtClean="0">
                <a:solidFill>
                  <a:srgbClr val="0000CC"/>
                </a:solidFill>
              </a:rPr>
              <a:t>parameter scan </a:t>
            </a:r>
            <a:r>
              <a:rPr lang="en-US" dirty="0" smtClean="0"/>
              <a:t>(</a:t>
            </a:r>
            <a:r>
              <a:rPr lang="en-US" dirty="0" err="1" smtClean="0"/>
              <a:t>collisionality</a:t>
            </a:r>
            <a:r>
              <a:rPr lang="en-US" dirty="0" smtClean="0"/>
              <a:t>, Ip, and q95)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00CC"/>
                </a:solidFill>
              </a:rPr>
              <a:t>n=1 field rotation </a:t>
            </a:r>
            <a:r>
              <a:rPr lang="en-US" dirty="0" smtClean="0"/>
              <a:t>to check the possibility of asymmetric heat/particle deposition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Dependence of </a:t>
            </a:r>
            <a:r>
              <a:rPr lang="en-US" dirty="0" err="1" smtClean="0"/>
              <a:t>divertor</a:t>
            </a:r>
            <a:r>
              <a:rPr lang="en-US" dirty="0" smtClean="0"/>
              <a:t> profile modification on </a:t>
            </a:r>
            <a:r>
              <a:rPr lang="en-US" dirty="0" smtClean="0">
                <a:solidFill>
                  <a:srgbClr val="0000CC"/>
                </a:solidFill>
              </a:rPr>
              <a:t>plasma shape</a:t>
            </a:r>
            <a:r>
              <a:rPr lang="en-US" dirty="0" smtClean="0"/>
              <a:t> parameters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153400" cy="7620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34" charset="-127"/>
                <a:cs typeface="+mn-cs"/>
              </a:rPr>
              <a:t>Understanding of how </a:t>
            </a:r>
            <a:r>
              <a:rPr kumimoji="0" lang="en-US" altLang="ko-K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34" charset="-127"/>
                <a:cs typeface="+mn-cs"/>
              </a:rPr>
              <a:t>divertor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34" charset="-127"/>
                <a:cs typeface="+mn-cs"/>
              </a:rPr>
              <a:t> profiles are modified by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34" charset="-127"/>
                <a:cs typeface="+mn-cs"/>
              </a:rPr>
              <a:t> 3-D magnetic perturbations </a:t>
            </a:r>
            <a:r>
              <a:rPr lang="en-US" altLang="ko-KR" sz="2400" b="0" i="0" kern="0" noProof="0" dirty="0" smtClean="0">
                <a:solidFill>
                  <a:schemeClr val="tx1"/>
                </a:solidFill>
                <a:latin typeface="+mn-lt"/>
                <a:ea typeface="굴림" pitchFamily="34" charset="-127"/>
              </a:rPr>
              <a:t>in steady state, ie </a:t>
            </a:r>
            <a:r>
              <a:rPr lang="en-US" altLang="ko-KR" sz="2400" b="0" i="0" kern="0" noProof="0" dirty="0" smtClean="0">
                <a:solidFill>
                  <a:srgbClr val="FF0000"/>
                </a:solidFill>
                <a:latin typeface="+mn-lt"/>
                <a:ea typeface="굴림" pitchFamily="34" charset="-127"/>
              </a:rPr>
              <a:t>no ELMs</a:t>
            </a: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6A5BF-6B31-4579-A8A6-781B7B3CA79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800" dirty="0" smtClean="0">
                <a:ea typeface="굴림" pitchFamily="34" charset="-127"/>
              </a:rPr>
              <a:t>Target discharges and the achieved ones</a:t>
            </a:r>
            <a:endParaRPr lang="en-US" sz="2800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343400"/>
          </a:xfrm>
        </p:spPr>
        <p:txBody>
          <a:bodyPr/>
          <a:lstStyle/>
          <a:p>
            <a:pPr lvl="0"/>
            <a:r>
              <a:rPr lang="en-US" sz="2000" u="sng" dirty="0" smtClean="0">
                <a:solidFill>
                  <a:srgbClr val="008000"/>
                </a:solidFill>
              </a:rPr>
              <a:t>q95 and Ip scan + power scan: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</a:p>
          <a:p>
            <a:pPr lvl="0">
              <a:buNone/>
            </a:pPr>
            <a:r>
              <a:rPr lang="en-US" sz="2000" dirty="0" smtClean="0"/>
              <a:t>	shot matrix for (Bt=0.33T and 0.5T), (Ip=0.8MA and1.2MA)</a:t>
            </a:r>
          </a:p>
          <a:p>
            <a:pPr>
              <a:buNone/>
            </a:pPr>
            <a:r>
              <a:rPr lang="en-US" sz="2000" dirty="0" smtClean="0"/>
              <a:t>	(Bt, Ip) = </a:t>
            </a:r>
            <a:r>
              <a:rPr lang="en-US" sz="2000" dirty="0" smtClean="0">
                <a:solidFill>
                  <a:srgbClr val="FF0000"/>
                </a:solidFill>
              </a:rPr>
              <a:t>(Bt=0.50T, Ip=0.8MA), P</a:t>
            </a:r>
            <a:r>
              <a:rPr lang="en-US" sz="2000" baseline="-25000" dirty="0" smtClean="0">
                <a:solidFill>
                  <a:srgbClr val="FF0000"/>
                </a:solidFill>
              </a:rPr>
              <a:t>NBI</a:t>
            </a:r>
            <a:r>
              <a:rPr lang="en-US" sz="2000" dirty="0" smtClean="0">
                <a:solidFill>
                  <a:srgbClr val="FF0000"/>
                </a:solidFill>
              </a:rPr>
              <a:t> =3MW and 5MW  √</a:t>
            </a:r>
          </a:p>
          <a:p>
            <a:pPr>
              <a:buNone/>
            </a:pPr>
            <a:r>
              <a:rPr lang="en-US" sz="2000" dirty="0" smtClean="0"/>
              <a:t>                    (Bt=0.33T, Ip=0.8MA), P</a:t>
            </a:r>
            <a:r>
              <a:rPr lang="en-US" sz="2000" baseline="-25000" dirty="0" smtClean="0"/>
              <a:t>NBI</a:t>
            </a:r>
            <a:r>
              <a:rPr lang="en-US" sz="2000" dirty="0" smtClean="0"/>
              <a:t> =3MW and 5MW </a:t>
            </a:r>
          </a:p>
          <a:p>
            <a:pPr>
              <a:buNone/>
            </a:pPr>
            <a:r>
              <a:rPr lang="en-US" sz="2000" dirty="0" smtClean="0"/>
              <a:t>                    </a:t>
            </a:r>
            <a:r>
              <a:rPr lang="en-US" sz="2000" dirty="0" smtClean="0">
                <a:solidFill>
                  <a:srgbClr val="FF0000"/>
                </a:solidFill>
              </a:rPr>
              <a:t>(Bt=0.50T, Ip=1.2MA), P</a:t>
            </a:r>
            <a:r>
              <a:rPr lang="en-US" sz="2000" baseline="-25000" dirty="0" smtClean="0">
                <a:solidFill>
                  <a:srgbClr val="FF0000"/>
                </a:solidFill>
              </a:rPr>
              <a:t>NBI</a:t>
            </a:r>
            <a:r>
              <a:rPr lang="en-US" sz="2000" dirty="0" smtClean="0">
                <a:solidFill>
                  <a:srgbClr val="FF0000"/>
                </a:solidFill>
              </a:rPr>
              <a:t> =3MW and 5MW  √</a:t>
            </a:r>
          </a:p>
          <a:p>
            <a:pPr>
              <a:buNone/>
            </a:pPr>
            <a:r>
              <a:rPr lang="en-US" sz="2000" dirty="0" smtClean="0"/>
              <a:t>                    (Bt=0.33T, Ip=1.2MA), P</a:t>
            </a:r>
            <a:r>
              <a:rPr lang="en-US" sz="2000" baseline="-25000" dirty="0" smtClean="0"/>
              <a:t>NBI</a:t>
            </a:r>
            <a:r>
              <a:rPr lang="en-US" sz="2000" dirty="0" smtClean="0"/>
              <a:t> =3MW and 5MW </a:t>
            </a:r>
          </a:p>
          <a:p>
            <a:pPr>
              <a:buNone/>
            </a:pPr>
            <a:r>
              <a:rPr lang="en-US" sz="2000" i="1" dirty="0" smtClean="0"/>
              <a:t>             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 (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4 shots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out of </a:t>
            </a:r>
            <a:r>
              <a:rPr lang="en-US" sz="2000" dirty="0" smtClean="0">
                <a:solidFill>
                  <a:srgbClr val="0000CC"/>
                </a:solidFill>
              </a:rPr>
              <a:t>8)</a:t>
            </a:r>
          </a:p>
          <a:p>
            <a:r>
              <a:rPr lang="en-US" sz="2000" u="sng" dirty="0" smtClean="0">
                <a:solidFill>
                  <a:srgbClr val="008000"/>
                </a:solidFill>
              </a:rPr>
              <a:t>Rotation of n=1 field at 6 different phases by 60 </a:t>
            </a:r>
            <a:r>
              <a:rPr lang="en-US" sz="2000" u="sng" dirty="0" err="1" smtClean="0">
                <a:solidFill>
                  <a:srgbClr val="008000"/>
                </a:solidFill>
              </a:rPr>
              <a:t>degs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 (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0 shots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out of </a:t>
            </a:r>
            <a:r>
              <a:rPr lang="en-US" sz="2000" i="1" dirty="0" smtClean="0">
                <a:solidFill>
                  <a:srgbClr val="0000CC"/>
                </a:solidFill>
              </a:rPr>
              <a:t>6)</a:t>
            </a:r>
            <a:endParaRPr lang="en-US" sz="2000" dirty="0" smtClean="0">
              <a:solidFill>
                <a:srgbClr val="0000CC"/>
              </a:solidFill>
            </a:endParaRPr>
          </a:p>
          <a:p>
            <a:pPr lvl="0"/>
            <a:r>
              <a:rPr lang="en-US" sz="2000" u="sng" dirty="0" smtClean="0">
                <a:solidFill>
                  <a:srgbClr val="008000"/>
                </a:solidFill>
              </a:rPr>
              <a:t>Apply n=3 perturbation field to a low δ discharge</a:t>
            </a:r>
            <a:r>
              <a:rPr lang="en-US" sz="2000" dirty="0" smtClean="0">
                <a:solidFill>
                  <a:srgbClr val="008000"/>
                </a:solidFill>
              </a:rPr>
              <a:t>: </a:t>
            </a:r>
          </a:p>
          <a:p>
            <a:pPr lvl="0">
              <a:buNone/>
            </a:pPr>
            <a:r>
              <a:rPr lang="en-US" sz="2000" dirty="0" smtClean="0"/>
              <a:t>	At two different coil currents (I</a:t>
            </a:r>
            <a:r>
              <a:rPr lang="en-US" sz="2000" baseline="-25000" dirty="0" smtClean="0"/>
              <a:t>n=3</a:t>
            </a:r>
            <a:r>
              <a:rPr lang="en-US" sz="2000" dirty="0" smtClean="0"/>
              <a:t>=0.5kA and 1kA)</a:t>
            </a:r>
          </a:p>
          <a:p>
            <a:pPr lvl="0"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 (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0 shots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out of </a:t>
            </a:r>
            <a:r>
              <a:rPr lang="en-US" sz="2000" dirty="0" smtClean="0">
                <a:solidFill>
                  <a:srgbClr val="0000CC"/>
                </a:solidFill>
              </a:rPr>
              <a:t>2)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ko-KR" sz="2200" dirty="0" smtClean="0">
              <a:solidFill>
                <a:srgbClr val="008000"/>
              </a:solidFill>
              <a:ea typeface="굴림" pitchFamily="34" charset="-127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4" imgW="114120" imgH="215640" progId="Equation.3">
              <p:embed/>
            </p:oleObj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7" name="Equation" r:id="rId5" imgW="114120" imgH="215640" progId="Equation.3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5791200"/>
            <a:ext cx="7924800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34" charset="-127"/>
                <a:cs typeface="+mn-cs"/>
              </a:rPr>
              <a:t>Unable</a:t>
            </a:r>
            <a:r>
              <a:rPr kumimoji="0" lang="en-US" altLang="ko-KR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34" charset="-127"/>
                <a:cs typeface="+mn-cs"/>
              </a:rPr>
              <a:t> to obtain long enough (&gt;500ms) ELM-free H-mode</a:t>
            </a:r>
            <a:endParaRPr kumimoji="0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44FFE-29AC-4C47-A949-4AAAF9B401B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굴림" pitchFamily="34" charset="-127"/>
              </a:rPr>
              <a:t>Some observations and present status</a:t>
            </a:r>
            <a:endParaRPr lang="en-US" sz="2800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sz="2200" dirty="0" smtClean="0">
                <a:ea typeface="굴림" pitchFamily="34" charset="-127"/>
                <a:sym typeface="Wingdings" pitchFamily="2" charset="2"/>
              </a:rPr>
              <a:t>n=3 perturbation moves the striations </a:t>
            </a:r>
            <a:r>
              <a:rPr lang="en-US" altLang="ko-KR" sz="2200" dirty="0" err="1" smtClean="0">
                <a:ea typeface="굴림" pitchFamily="34" charset="-127"/>
                <a:sym typeface="Wingdings" pitchFamily="2" charset="2"/>
              </a:rPr>
              <a:t>radially</a:t>
            </a:r>
            <a:r>
              <a:rPr lang="en-US" altLang="ko-KR" sz="2200" dirty="0" smtClean="0">
                <a:ea typeface="굴림" pitchFamily="34" charset="-127"/>
                <a:sym typeface="Wingdings" pitchFamily="2" charset="2"/>
              </a:rPr>
              <a:t> out, often times including the original strike point</a:t>
            </a:r>
          </a:p>
          <a:p>
            <a:pPr>
              <a:lnSpc>
                <a:spcPct val="120000"/>
              </a:lnSpc>
            </a:pPr>
            <a:endParaRPr lang="en-US" altLang="ko-KR" sz="2200" dirty="0" smtClean="0">
              <a:ea typeface="굴림" pitchFamily="34" charset="-127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ko-KR" sz="2200" dirty="0" smtClean="0">
                <a:ea typeface="굴림" pitchFamily="34" charset="-127"/>
                <a:sym typeface="Wingdings" pitchFamily="2" charset="2"/>
              </a:rPr>
              <a:t>Once the striations are formed, there appears to be some ‘memory’ of them even during the zero coil current period</a:t>
            </a:r>
          </a:p>
          <a:p>
            <a:pPr>
              <a:lnSpc>
                <a:spcPct val="120000"/>
              </a:lnSpc>
            </a:pPr>
            <a:endParaRPr lang="en-US" altLang="ko-KR" sz="2200" dirty="0" smtClean="0">
              <a:ea typeface="굴림" pitchFamily="34" charset="-127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ko-KR" sz="2200" dirty="0" smtClean="0">
                <a:ea typeface="굴림" pitchFamily="34" charset="-127"/>
                <a:sym typeface="Wingdings" pitchFamily="2" charset="2"/>
              </a:rPr>
              <a:t>Limited dataset for ELM-free data with 3-D field applied</a:t>
            </a:r>
          </a:p>
          <a:p>
            <a:pPr>
              <a:lnSpc>
                <a:spcPct val="120000"/>
              </a:lnSpc>
            </a:pPr>
            <a:endParaRPr lang="en-US" altLang="ko-KR" sz="2200" dirty="0" smtClean="0">
              <a:ea typeface="굴림" pitchFamily="34" charset="-127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ko-KR" sz="2200" dirty="0" smtClean="0">
                <a:ea typeface="굴림" pitchFamily="34" charset="-127"/>
                <a:sym typeface="Wingdings" pitchFamily="2" charset="2"/>
              </a:rPr>
              <a:t>Data analysis for </a:t>
            </a:r>
            <a:r>
              <a:rPr lang="en-US" altLang="ko-KR" sz="2200" dirty="0" err="1" smtClean="0">
                <a:ea typeface="굴림" pitchFamily="34" charset="-127"/>
                <a:sym typeface="Wingdings" pitchFamily="2" charset="2"/>
              </a:rPr>
              <a:t>divertor</a:t>
            </a:r>
            <a:r>
              <a:rPr lang="en-US" altLang="ko-KR" sz="2200" dirty="0" smtClean="0">
                <a:ea typeface="굴림" pitchFamily="34" charset="-127"/>
                <a:sym typeface="Wingdings" pitchFamily="2" charset="2"/>
              </a:rPr>
              <a:t> profiles as a function of </a:t>
            </a:r>
            <a:r>
              <a:rPr lang="en-US" altLang="ko-KR" sz="2200" dirty="0" err="1" smtClean="0">
                <a:ea typeface="굴림" pitchFamily="34" charset="-127"/>
                <a:sym typeface="Wingdings" pitchFamily="2" charset="2"/>
              </a:rPr>
              <a:t>collisionality</a:t>
            </a:r>
            <a:r>
              <a:rPr lang="en-US" altLang="ko-KR" sz="2200" dirty="0" smtClean="0">
                <a:ea typeface="굴림" pitchFamily="34" charset="-127"/>
                <a:sym typeface="Wingdings" pitchFamily="2" charset="2"/>
              </a:rPr>
              <a:t> and q95 under way</a:t>
            </a:r>
          </a:p>
          <a:p>
            <a:pPr>
              <a:lnSpc>
                <a:spcPct val="120000"/>
              </a:lnSpc>
            </a:pPr>
            <a:endParaRPr lang="en-US" altLang="ko-KR" sz="2200" dirty="0" smtClean="0">
              <a:ea typeface="굴림" pitchFamily="34" charset="-127"/>
              <a:sym typeface="Wingdings" pitchFamily="2" charset="2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Equation" r:id="rId4" imgW="114120" imgH="2156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1" name="Equation" r:id="rId5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44FFE-29AC-4C47-A949-4AAAF9B401B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800" dirty="0" smtClean="0">
                <a:ea typeface="굴림" pitchFamily="34" charset="-127"/>
              </a:rPr>
              <a:t>Formation of striations in D</a:t>
            </a:r>
            <a:r>
              <a:rPr lang="el-GR" altLang="ko-KR" sz="2800" baseline="-25000" dirty="0" smtClean="0">
                <a:ea typeface="굴림" pitchFamily="34" charset="-127"/>
              </a:rPr>
              <a:t>α</a:t>
            </a:r>
            <a:r>
              <a:rPr lang="en-US" altLang="ko-KR" sz="2800" dirty="0" smtClean="0">
                <a:ea typeface="굴림" pitchFamily="34" charset="-127"/>
              </a:rPr>
              <a:t> profile</a:t>
            </a:r>
            <a:endParaRPr lang="en-US" sz="2800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3794" name="Equation" r:id="rId4" imgW="114120" imgH="2156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3795" name="Equation" r:id="rId5" imgW="114120" imgH="215640" progId="Equation.3">
              <p:embed/>
            </p:oleObj>
          </a:graphicData>
        </a:graphic>
      </p:graphicFrame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219200"/>
            <a:ext cx="3962400" cy="375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219200"/>
            <a:ext cx="3962400" cy="375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 bwMode="auto">
          <a:xfrm rot="5400000" flipH="1" flipV="1">
            <a:off x="190500" y="3009900"/>
            <a:ext cx="2971800" cy="0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876300" y="3009900"/>
            <a:ext cx="2971800" cy="0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 flipH="1" flipV="1">
            <a:off x="1485900" y="3009900"/>
            <a:ext cx="2971800" cy="0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 flipH="1" flipV="1">
            <a:off x="2171699" y="3009900"/>
            <a:ext cx="2971800" cy="0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793557" y="495300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ON</a:t>
            </a:r>
            <a:endParaRPr lang="en-US" sz="1600" i="0" dirty="0"/>
          </a:p>
        </p:txBody>
      </p:sp>
      <p:sp>
        <p:nvSpPr>
          <p:cNvPr id="22" name="TextBox 21"/>
          <p:cNvSpPr txBox="1"/>
          <p:nvPr/>
        </p:nvSpPr>
        <p:spPr>
          <a:xfrm>
            <a:off x="2362200" y="49530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OFF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8957" y="495300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ON</a:t>
            </a:r>
            <a:endParaRPr lang="en-US" sz="1600" i="0" dirty="0"/>
          </a:p>
        </p:txBody>
      </p:sp>
      <p:sp>
        <p:nvSpPr>
          <p:cNvPr id="24" name="TextBox 23"/>
          <p:cNvSpPr txBox="1"/>
          <p:nvPr/>
        </p:nvSpPr>
        <p:spPr>
          <a:xfrm>
            <a:off x="3672165" y="49530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OFF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 flipH="1" flipV="1">
            <a:off x="4305300" y="3009900"/>
            <a:ext cx="2971800" cy="0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4610100" y="3009900"/>
            <a:ext cx="2971800" cy="0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4991100" y="3009900"/>
            <a:ext cx="2971800" cy="0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 flipH="1" flipV="1">
            <a:off x="5219700" y="3009900"/>
            <a:ext cx="2971800" cy="0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 flipH="1" flipV="1">
            <a:off x="5600700" y="3009900"/>
            <a:ext cx="2971800" cy="0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5829300" y="3009900"/>
            <a:ext cx="2971800" cy="0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679757" y="487680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ON</a:t>
            </a:r>
            <a:endParaRPr lang="en-US" sz="1600" i="0" dirty="0"/>
          </a:p>
        </p:txBody>
      </p:sp>
      <p:sp>
        <p:nvSpPr>
          <p:cNvPr id="32" name="TextBox 31"/>
          <p:cNvSpPr txBox="1"/>
          <p:nvPr/>
        </p:nvSpPr>
        <p:spPr>
          <a:xfrm>
            <a:off x="6324600" y="487680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ON</a:t>
            </a:r>
            <a:endParaRPr lang="en-US" sz="1600" i="0" dirty="0"/>
          </a:p>
        </p:txBody>
      </p:sp>
      <p:sp>
        <p:nvSpPr>
          <p:cNvPr id="33" name="TextBox 32"/>
          <p:cNvSpPr txBox="1"/>
          <p:nvPr/>
        </p:nvSpPr>
        <p:spPr>
          <a:xfrm>
            <a:off x="6975157" y="487680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ON</a:t>
            </a:r>
            <a:endParaRPr lang="en-US" sz="1600" i="0" dirty="0"/>
          </a:p>
        </p:txBody>
      </p:sp>
      <p:sp>
        <p:nvSpPr>
          <p:cNvPr id="34" name="TextBox 33"/>
          <p:cNvSpPr txBox="1"/>
          <p:nvPr/>
        </p:nvSpPr>
        <p:spPr>
          <a:xfrm>
            <a:off x="5958165" y="51478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OFF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51478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OFF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53565" y="51478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OFF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rot="5400000" flipH="1" flipV="1">
            <a:off x="6286500" y="3009900"/>
            <a:ext cx="2971800" cy="0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620000" y="487680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ON</a:t>
            </a:r>
            <a:endParaRPr lang="en-US" sz="1600" i="0" dirty="0"/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 flipH="1" flipV="1">
            <a:off x="6515100" y="3009900"/>
            <a:ext cx="2971800" cy="0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924800" y="51478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OFF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41" name="Rectangle 6"/>
          <p:cNvSpPr txBox="1">
            <a:spLocks noChangeArrowheads="1"/>
          </p:cNvSpPr>
          <p:nvPr/>
        </p:nvSpPr>
        <p:spPr bwMode="auto">
          <a:xfrm>
            <a:off x="381000" y="54102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n=3 perturbation applied in square waveform with 100ms or 35ms on period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44FFE-29AC-4C47-A949-4AAAF9B401B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굴림" pitchFamily="34" charset="-127"/>
              </a:rPr>
              <a:t>Striations in dual band IR data</a:t>
            </a:r>
            <a:endParaRPr lang="en-US" sz="2800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4818" name="Equation" r:id="rId4" imgW="114120" imgH="2156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4819" name="Equation" r:id="rId5" imgW="114120" imgH="215640" progId="Equation.3">
              <p:embed/>
            </p:oleObj>
          </a:graphicData>
        </a:graphic>
      </p:graphicFrame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295400"/>
            <a:ext cx="36345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914400"/>
            <a:ext cx="3886200" cy="17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rot="5400000" flipH="1" flipV="1">
            <a:off x="228599" y="3505200"/>
            <a:ext cx="4419600" cy="1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438400" y="2133600"/>
            <a:ext cx="2133600" cy="990600"/>
          </a:xfrm>
          <a:prstGeom prst="straightConnector1">
            <a:avLst/>
          </a:prstGeom>
          <a:noFill/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648200" y="1066800"/>
            <a:ext cx="80182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/>
              <a:t>t=295ms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44FFE-29AC-4C47-A949-4AAAF9B401B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굴림" pitchFamily="34" charset="-127"/>
              </a:rPr>
              <a:t>Striations in dual band IR data</a:t>
            </a:r>
            <a:endParaRPr lang="en-US" sz="2800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62" name="Equation" r:id="rId4" imgW="114120" imgH="2156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63" name="Equation" r:id="rId5" imgW="114120" imgH="215640" progId="Equation.3">
              <p:embed/>
            </p:oleObj>
          </a:graphicData>
        </a:graphic>
      </p:graphicFrame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295400"/>
            <a:ext cx="36345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914400"/>
            <a:ext cx="3886200" cy="17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707288"/>
            <a:ext cx="3886200" cy="17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rot="5400000" flipH="1" flipV="1">
            <a:off x="228599" y="3505200"/>
            <a:ext cx="4419600" cy="1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 flipH="1" flipV="1">
            <a:off x="685799" y="3505200"/>
            <a:ext cx="4419600" cy="1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438400" y="2133600"/>
            <a:ext cx="2133600" cy="990600"/>
          </a:xfrm>
          <a:prstGeom prst="straightConnector1">
            <a:avLst/>
          </a:prstGeom>
          <a:noFill/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895600" y="3276600"/>
            <a:ext cx="1752600" cy="76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648200" y="1066800"/>
            <a:ext cx="80182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/>
              <a:t>t=295ms</a:t>
            </a:r>
            <a:endParaRPr lang="en-US" i="0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2847201"/>
            <a:ext cx="80182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t=390ms</a:t>
            </a:r>
            <a:endParaRPr lang="en-US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44FFE-29AC-4C47-A949-4AAAF9B401B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굴림" pitchFamily="34" charset="-127"/>
              </a:rPr>
              <a:t>Striations in dual band IR data</a:t>
            </a:r>
            <a:endParaRPr lang="en-US" sz="2800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986" name="Equation" r:id="rId4" imgW="114120" imgH="2156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987" name="Equation" r:id="rId5" imgW="114120" imgH="215640" progId="Equation.3">
              <p:embed/>
            </p:oleObj>
          </a:graphicData>
        </a:graphic>
      </p:graphicFrame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295400"/>
            <a:ext cx="36345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914400"/>
            <a:ext cx="3886200" cy="17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707288"/>
            <a:ext cx="3886200" cy="17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rot="5400000" flipH="1" flipV="1">
            <a:off x="228599" y="3505200"/>
            <a:ext cx="4419600" cy="1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 flipH="1" flipV="1">
            <a:off x="838201" y="3505200"/>
            <a:ext cx="4419600" cy="1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4536087"/>
            <a:ext cx="3886200" cy="17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 bwMode="auto">
          <a:xfrm rot="5400000" flipH="1" flipV="1">
            <a:off x="685799" y="3505200"/>
            <a:ext cx="4419600" cy="1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895600" y="3276600"/>
            <a:ext cx="1752600" cy="76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438400" y="2133600"/>
            <a:ext cx="2133600" cy="990600"/>
          </a:xfrm>
          <a:prstGeom prst="straightConnector1">
            <a:avLst/>
          </a:prstGeom>
          <a:noFill/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048000" y="3886200"/>
            <a:ext cx="1600200" cy="1143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648200" y="2847201"/>
            <a:ext cx="80182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t=390ms</a:t>
            </a:r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1066800"/>
            <a:ext cx="80182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/>
              <a:t>t=295ms</a:t>
            </a:r>
            <a:endParaRPr lang="en-US" i="0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4676001"/>
            <a:ext cx="80182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8000"/>
                </a:solidFill>
              </a:rPr>
              <a:t>t=430ms</a:t>
            </a:r>
            <a:endParaRPr lang="en-US" i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93393</TotalTime>
  <Words>400</Words>
  <Application>Microsoft Office PowerPoint</Application>
  <PresentationFormat>On-screen Show (4:3)</PresentationFormat>
  <Paragraphs>130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Blank Presentation</vt:lpstr>
      <vt:lpstr>Custom Design</vt:lpstr>
      <vt:lpstr>Equation</vt:lpstr>
      <vt:lpstr>Slide 1</vt:lpstr>
      <vt:lpstr>Objectives of XP-1046</vt:lpstr>
      <vt:lpstr>Target discharges and the achieved ones</vt:lpstr>
      <vt:lpstr>Some observations and present status</vt:lpstr>
      <vt:lpstr>Formation of striations in Dα profile</vt:lpstr>
      <vt:lpstr>Striations in dual band IR data</vt:lpstr>
      <vt:lpstr>Striations in dual band IR data</vt:lpstr>
      <vt:lpstr>Striations in dual band IR data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jahn</cp:lastModifiedBy>
  <cp:revision>12584</cp:revision>
  <dcterms:created xsi:type="dcterms:W3CDTF">2003-10-01T16:23:57Z</dcterms:created>
  <dcterms:modified xsi:type="dcterms:W3CDTF">2010-08-02T17:27:29Z</dcterms:modified>
</cp:coreProperties>
</file>