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tags/tag6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1217" r:id="rId2"/>
    <p:sldId id="1269" r:id="rId3"/>
    <p:sldId id="1278" r:id="rId4"/>
    <p:sldId id="1277" r:id="rId5"/>
    <p:sldId id="1232" r:id="rId6"/>
    <p:sldId id="1273" r:id="rId7"/>
    <p:sldId id="1267" r:id="rId8"/>
    <p:sldId id="1275" r:id="rId9"/>
    <p:sldId id="1274" r:id="rId10"/>
    <p:sldId id="1264" r:id="rId11"/>
    <p:sldId id="1263" r:id="rId12"/>
    <p:sldId id="1238" r:id="rId13"/>
    <p:sldId id="1282" r:id="rId14"/>
    <p:sldId id="1279" r:id="rId15"/>
    <p:sldId id="1280" r:id="rId16"/>
    <p:sldId id="1281" r:id="rId17"/>
    <p:sldId id="1276" r:id="rId18"/>
    <p:sldId id="1270" r:id="rId19"/>
    <p:sldId id="1261" r:id="rId20"/>
    <p:sldId id="1262" r:id="rId2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01" autoAdjust="0"/>
    <p:restoredTop sz="94558" autoAdjust="0"/>
  </p:normalViewPr>
  <p:slideViewPr>
    <p:cSldViewPr>
      <p:cViewPr>
        <p:scale>
          <a:sx n="100" d="100"/>
          <a:sy n="100" d="100"/>
        </p:scale>
        <p:origin x="-864" y="-36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D868A-92E8-3244-A284-5878944CB268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11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DA32473E-C9AA-CC46-AA60-7CECCF646B22}" type="slidenum">
              <a:rPr lang="en-US" b="0">
                <a:latin typeface="Calibri" charset="0"/>
              </a:rPr>
              <a:pPr algn="r" defTabSz="461543"/>
              <a:t>11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6B402-E961-4048-8D2A-C1832EF981BE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12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6B402-E961-4048-8D2A-C1832EF981BE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13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4379595"/>
            <a:ext cx="5085080" cy="414909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73125-34CC-F549-A380-E300A4ED84F0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18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70C6BEFD-B89E-D545-A017-500F3B38AF97}" type="slidenum">
              <a:rPr lang="en-US" b="0">
                <a:latin typeface="Calibri" charset="0"/>
              </a:rPr>
              <a:pPr algn="r" defTabSz="461543"/>
              <a:t>18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387BB-8713-8B4F-96DE-27E394914B04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19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3A8A7C53-FF4D-C54A-8BB8-6A9EC234B37E}" type="slidenum">
              <a:rPr lang="en-US" b="0">
                <a:latin typeface="Calibri" charset="0"/>
              </a:rPr>
              <a:pPr algn="r" defTabSz="461543"/>
              <a:t>19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80514-B064-6A43-BE25-9C022C7F7951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20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CE4A6D64-4058-A94A-A374-D2ABD825230E}" type="slidenum">
              <a:rPr lang="en-US" b="0">
                <a:latin typeface="Calibri" charset="0"/>
              </a:rPr>
              <a:pPr algn="r" defTabSz="461543"/>
              <a:t>20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718C7-D650-F843-8064-D040BC0469A5}" type="slidenum">
              <a:rPr lang="en-US"/>
              <a:pPr/>
              <a:t>2</a:t>
            </a:fld>
            <a:endParaRPr lang="en-US"/>
          </a:p>
        </p:txBody>
      </p:sp>
      <p:sp>
        <p:nvSpPr>
          <p:cNvPr id="84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718C7-D650-F843-8064-D040BC0469A5}" type="slidenum">
              <a:rPr lang="en-US"/>
              <a:pPr/>
              <a:t>3</a:t>
            </a:fld>
            <a:endParaRPr lang="en-US"/>
          </a:p>
        </p:txBody>
      </p:sp>
      <p:sp>
        <p:nvSpPr>
          <p:cNvPr id="84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718C7-D650-F843-8064-D040BC0469A5}" type="slidenum">
              <a:rPr lang="en-US"/>
              <a:pPr/>
              <a:t>4</a:t>
            </a:fld>
            <a:endParaRPr lang="en-US"/>
          </a:p>
        </p:txBody>
      </p:sp>
      <p:sp>
        <p:nvSpPr>
          <p:cNvPr id="84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D868A-92E8-3244-A284-5878944CB268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5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DA32473E-C9AA-CC46-AA60-7CECCF646B22}" type="slidenum">
              <a:rPr lang="en-US" b="0">
                <a:latin typeface="Calibri" charset="0"/>
              </a:rPr>
              <a:pPr algn="r" defTabSz="461543"/>
              <a:t>5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D868A-92E8-3244-A284-5878944CB268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6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DA32473E-C9AA-CC46-AA60-7CECCF646B22}" type="slidenum">
              <a:rPr lang="en-US" b="0">
                <a:latin typeface="Calibri" charset="0"/>
              </a:rPr>
              <a:pPr algn="r" defTabSz="461543"/>
              <a:t>6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73F5C-E6AE-784A-AB88-A33110C93EF2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7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FA4A6882-83C3-EB45-A1CB-C0F6DEA611DC}" type="slidenum">
              <a:rPr lang="en-US" b="0">
                <a:latin typeface="Calibri" charset="0"/>
              </a:rPr>
              <a:pPr algn="r" defTabSz="461543"/>
              <a:t>7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D868A-92E8-3244-A284-5878944CB268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9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DA32473E-C9AA-CC46-AA60-7CECCF646B22}" type="slidenum">
              <a:rPr lang="en-US" b="0">
                <a:latin typeface="Calibri" charset="0"/>
              </a:rPr>
              <a:pPr algn="r" defTabSz="461543"/>
              <a:t>9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73F5C-E6AE-784A-AB88-A33110C93EF2}" type="slidenum">
              <a:rPr lang="en-US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pPr/>
              <a:t>10</a:t>
            </a:fld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1543" eaLnBrk="1" hangingPunct="1">
              <a:spcBef>
                <a:spcPct val="0"/>
              </a:spcBef>
            </a:pP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{\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mathcal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J} = \kappa_1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\left[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v_t(\psi,t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) -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v_t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^*(\psi,t)\right]^2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+ \kappa_2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int_t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\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int</a:t>
            </a:r>
            <a:r>
              <a:rPr lang="en-US" dirty="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_\psi f_\text{NBI}^2(\psi,t) </a:t>
            </a:r>
            <a:r>
              <a:rPr lang="en-US" dirty="0" err="1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d\psi\,dt</a:t>
            </a:r>
            <a:endParaRPr lang="en-US" dirty="0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461543"/>
            <a:fld id="{FA4A6882-83C3-EB45-A1CB-C0F6DEA611DC}" type="slidenum">
              <a:rPr lang="en-US" b="0">
                <a:latin typeface="Calibri" charset="0"/>
              </a:rPr>
              <a:pPr algn="r" defTabSz="461543"/>
              <a:t>10</a:t>
            </a:fld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</a:t>
            </a:r>
            <a:r>
              <a:rPr lang="en-US" dirty="0" smtClean="0"/>
              <a:t>edit </a:t>
            </a: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dirty="0" smtClean="0"/>
              <a:t>Monday</a:t>
            </a:r>
            <a:r>
              <a:rPr lang="en-US" sz="800" i="0" baseline="0" dirty="0" smtClean="0"/>
              <a:t> Physics Meeting</a:t>
            </a:r>
            <a:r>
              <a:rPr lang="en-US" sz="800" i="0" dirty="0" smtClean="0"/>
              <a:t>, Vertical</a:t>
            </a:r>
            <a:r>
              <a:rPr lang="en-US" sz="800" i="0" baseline="0" dirty="0" smtClean="0"/>
              <a:t> Growth,</a:t>
            </a:r>
            <a:r>
              <a:rPr lang="en-US" sz="800" i="0" dirty="0" smtClean="0"/>
              <a:t>  </a:t>
            </a:r>
            <a:r>
              <a:rPr lang="en-US" sz="800" i="0" dirty="0" smtClean="0"/>
              <a:t>Egemen Kolemen (</a:t>
            </a:r>
            <a:r>
              <a:rPr lang="en-US" sz="800" i="0" dirty="0" smtClean="0"/>
              <a:t>15/</a:t>
            </a:r>
            <a:r>
              <a:rPr lang="en-US" sz="800" i="0" dirty="0" smtClean="0"/>
              <a:t>10/2010)</a:t>
            </a:r>
            <a:endParaRPr lang="en-US" sz="8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6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1.png"/><Relationship Id="rId4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6" Type="http://schemas.openxmlformats.org/officeDocument/2006/relationships/image" Target="../media/image23.png"/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0.png"/><Relationship Id="rId10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image" Target="../media/image22.png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9" Type="http://schemas.openxmlformats.org/officeDocument/2006/relationships/image" Target="../media/image16.png"/><Relationship Id="rId3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Vertical Stability for NSTX and NSTX-U</a:t>
            </a:r>
            <a:endParaRPr lang="en-US" sz="3200" i="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1905000"/>
            <a:ext cx="601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Egemen Kolemen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D. A. Gates, S.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Gerhardt</a:t>
            </a:r>
          </a:p>
          <a:p>
            <a:pPr algn="ctr"/>
            <a:endParaRPr lang="en-US" sz="1600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Monday Physics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PPPL, NJ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Nov/</a:t>
            </a:r>
            <a:r>
              <a:rPr lang="en-US" sz="1600" i="0" dirty="0" smtClean="0">
                <a:solidFill>
                  <a:srgbClr val="FF0000"/>
                </a:solidFill>
              </a:rPr>
              <a:t>15/</a:t>
            </a:r>
            <a:r>
              <a:rPr lang="en-US" sz="1600" i="0" dirty="0" smtClean="0">
                <a:solidFill>
                  <a:srgbClr val="FF0000"/>
                </a:solidFill>
              </a:rPr>
              <a:t>2010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81200"/>
            <a:ext cx="13335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38100" y="1987550"/>
            <a:ext cx="1333500" cy="4794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225925"/>
            <a:ext cx="33575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</a:rPr>
              <a:t>New </a:t>
            </a:r>
            <a:r>
              <a:rPr lang="en-US" sz="2400" i="0" kern="0" dirty="0" smtClean="0">
                <a:solidFill>
                  <a:schemeClr val="accent2"/>
                </a:solidFill>
              </a:rPr>
              <a:t>Experiment: High Aspect Ratio Vertical Growth Rate</a:t>
            </a:r>
            <a:endParaRPr lang="en-US" sz="2400" i="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85800"/>
            <a:ext cx="7642272" cy="5821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New Experimental Growth Rate (Gamma) 45-170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s^-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1</a:t>
            </a:r>
          </a:p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versus 10-42 s^-1 for Model</a:t>
            </a:r>
            <a:endParaRPr lang="en-US" sz="2400" i="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4648200"/>
            <a:ext cx="149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141639     10</a:t>
            </a:r>
          </a:p>
          <a:p>
            <a:r>
              <a:rPr lang="en-US" dirty="0" smtClean="0"/>
              <a:t>141640     33</a:t>
            </a:r>
          </a:p>
          <a:p>
            <a:r>
              <a:rPr lang="en-US" dirty="0" smtClean="0"/>
              <a:t>141641    </a:t>
            </a:r>
            <a:r>
              <a:rPr lang="en-US" dirty="0" smtClean="0"/>
              <a:t> 32</a:t>
            </a:r>
          </a:p>
          <a:p>
            <a:r>
              <a:rPr lang="en-US" dirty="0" smtClean="0"/>
              <a:t>141642     42	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86000"/>
            <a:ext cx="2345397" cy="17865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2400" y="1905000"/>
            <a:ext cx="5553021" cy="3287452"/>
            <a:chOff x="228600" y="1524000"/>
            <a:chExt cx="5553021" cy="32874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524000"/>
              <a:ext cx="5553021" cy="328745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838200" y="41910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158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057400" y="3886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158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276600" y="3886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158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572000" y="35814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158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95600" y="2971800"/>
            <a:ext cx="241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RED: Data</a:t>
            </a:r>
            <a:r>
              <a:rPr lang="en-US" dirty="0" smtClean="0"/>
              <a:t>, BLUE: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1"/>
          <p:cNvSpPr txBox="1">
            <a:spLocks noChangeArrowheads="1"/>
          </p:cNvSpPr>
          <p:nvPr/>
        </p:nvSpPr>
        <p:spPr bwMode="auto">
          <a:xfrm>
            <a:off x="76200" y="3962400"/>
            <a:ext cx="891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I 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have a </a:t>
            </a:r>
            <a:r>
              <a:rPr lang="en-US" sz="2400" b="0" i="0" dirty="0" err="1" smtClean="0">
                <a:solidFill>
                  <a:srgbClr val="000000"/>
                </a:solidFill>
                <a:latin typeface="Arial"/>
                <a:cs typeface="Arial"/>
              </a:rPr>
              <a:t>nstx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 build that increases the gamma from 25 to 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100 s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^-1. </a:t>
            </a:r>
            <a:r>
              <a:rPr lang="en-US" sz="2400" b="0" i="0" dirty="0" err="1" smtClean="0">
                <a:solidFill>
                  <a:srgbClr val="000000"/>
                </a:solidFill>
                <a:latin typeface="Arial"/>
                <a:cs typeface="Arial"/>
              </a:rPr>
              <a:t>Im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 getting some weird results from the printout.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2400" b="0" i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Solution? Play with the Fudge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Factor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eaLnBrk="0" hangingPunct="0">
              <a:defRPr/>
            </a:pP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i="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scalegam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or scale gamma)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00200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What 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we really want to do is modify the model (hopefully via </a:t>
            </a:r>
            <a:r>
              <a:rPr lang="en-US" sz="2400" b="0" i="0" dirty="0" err="1" smtClean="0">
                <a:solidFill>
                  <a:srgbClr val="000000"/>
                </a:solidFill>
                <a:latin typeface="Arial"/>
                <a:cs typeface="Arial"/>
              </a:rPr>
              <a:t>scaledzdis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, but maybe it's one of our earlier flags?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scalegam</a:t>
            </a: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?) to match the experimental growth rate with the model. </a:t>
            </a:r>
            <a:endParaRPr lang="en-US" sz="2400" b="0" i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1"/>
          <p:cNvSpPr txBox="1">
            <a:spLocks noChangeArrowheads="1"/>
          </p:cNvSpPr>
          <p:nvPr/>
        </p:nvSpPr>
        <p:spPr bwMode="auto">
          <a:xfrm>
            <a:off x="76200" y="1066800"/>
            <a:ext cx="891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092" indent="-457092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0" i="0" dirty="0" smtClean="0">
                <a:solidFill>
                  <a:srgbClr val="000000"/>
                </a:solidFill>
                <a:latin typeface="Arial"/>
                <a:cs typeface="Arial"/>
              </a:rPr>
              <a:t>Ron and I are working on it.</a:t>
            </a:r>
            <a:endParaRPr lang="en-US" sz="2400" b="0" i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Solution? Better Power Supply Model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1"/>
          <p:cNvSpPr txBox="1">
            <a:spLocks noChangeArrowheads="1"/>
          </p:cNvSpPr>
          <p:nvPr/>
        </p:nvSpPr>
        <p:spPr bwMode="auto">
          <a:xfrm>
            <a:off x="0" y="3657600"/>
            <a:ext cx="91440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5879" indent="-455879">
              <a:lnSpc>
                <a:spcPct val="80000"/>
              </a:lnSpc>
              <a:spcBef>
                <a:spcPct val="20000"/>
              </a:spcBef>
            </a:pP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	</a:t>
            </a: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I fitted the experimental data you provided in the last plot with the typical exponential decay expected for vertical displacement and got a growth rate of 113 s^-1. See the accompanying plot. Fit </a:t>
            </a:r>
            <a:r>
              <a:rPr lang="en-US" sz="2000" b="0" i="0" dirty="0" err="1" smtClean="0">
                <a:solidFill>
                  <a:schemeClr val="tx1"/>
                </a:solidFill>
                <a:latin typeface="+mj-lt"/>
              </a:rPr>
              <a:t>is:Zp</a:t>
            </a: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= </a:t>
            </a:r>
            <a:r>
              <a:rPr lang="en-US" sz="2000" b="0" i="0" dirty="0" err="1" smtClean="0">
                <a:solidFill>
                  <a:schemeClr val="tx1"/>
                </a:solidFill>
                <a:latin typeface="+mj-lt"/>
              </a:rPr>
              <a:t>Zo</a:t>
            </a: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 Exp (Gamma * (</a:t>
            </a:r>
            <a:r>
              <a:rPr lang="en-US" sz="2000" b="0" i="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to) where:  Gamma= 113s^-1, Z0= -.00897m, to=0.307s. This is much larger than the value reported by </a:t>
            </a:r>
            <a:r>
              <a:rPr lang="en-US" sz="2000" b="0" i="0" dirty="0" err="1" smtClean="0">
                <a:solidFill>
                  <a:schemeClr val="tx1"/>
                </a:solidFill>
                <a:latin typeface="+mj-lt"/>
              </a:rPr>
              <a:t>rzrig</a:t>
            </a: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 and may be because of the circuit being used. Tomorrow I'm going to try and generate the response using our NSTX </a:t>
            </a:r>
            <a:r>
              <a:rPr lang="en-US" sz="2000" b="0" i="0" dirty="0" err="1" smtClean="0">
                <a:solidFill>
                  <a:schemeClr val="tx1"/>
                </a:solidFill>
                <a:latin typeface="+mj-lt"/>
              </a:rPr>
              <a:t>Toksys</a:t>
            </a: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 here at GA to see if I get same numbers. Jim </a:t>
            </a:r>
            <a:r>
              <a:rPr lang="en-US" sz="2000" b="0" i="0" dirty="0" err="1" smtClean="0">
                <a:solidFill>
                  <a:schemeClr val="tx1"/>
                </a:solidFill>
                <a:latin typeface="+mj-lt"/>
              </a:rPr>
              <a:t>Leuer</a:t>
            </a: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2000" b="0" i="0" dirty="0" smtClean="0">
              <a:solidFill>
                <a:schemeClr val="tx1"/>
              </a:solidFill>
              <a:latin typeface="+mj-lt"/>
            </a:endParaRPr>
          </a:p>
          <a:p>
            <a:pPr marL="455879" indent="-455879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b="0" i="0" dirty="0" smtClean="0">
              <a:solidFill>
                <a:schemeClr val="tx1"/>
              </a:solidFill>
              <a:latin typeface="+mj-lt"/>
            </a:endParaRPr>
          </a:p>
          <a:p>
            <a:pPr marL="455879" indent="-455879">
              <a:lnSpc>
                <a:spcPct val="80000"/>
              </a:lnSpc>
              <a:spcBef>
                <a:spcPct val="20000"/>
              </a:spcBef>
            </a:pPr>
            <a:endParaRPr lang="en-US" sz="2000" b="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GA response</a:t>
            </a:r>
            <a:endParaRPr lang="en-US" sz="2400" i="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14400"/>
            <a:ext cx="4114800" cy="2864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-152400" y="1066800"/>
            <a:ext cx="9144000" cy="31894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bb</a:t>
            </a:r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dirty="0" err="1" smtClean="0">
                <a:latin typeface="Symbol" charset="2"/>
                <a:sym typeface="Symbol" charset="2"/>
              </a:rPr>
              <a:t></a:t>
            </a:r>
            <a:r>
              <a:rPr lang="en-US" sz="2400" i="0" dirty="0" err="1" smtClean="0"/>
              <a:t>Z</a:t>
            </a:r>
            <a:r>
              <a:rPr lang="en-US" sz="2400" i="0" baseline="-25000" dirty="0" err="1" smtClean="0"/>
              <a:t>max</a:t>
            </a:r>
            <a:r>
              <a:rPr lang="en-US" sz="2400" i="0" dirty="0" smtClean="0"/>
              <a:t> XP</a:t>
            </a:r>
            <a:endParaRPr lang="en-US" sz="2400" i="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503"/>
          <p:cNvSpPr>
            <a:spLocks noChangeArrowheads="1"/>
          </p:cNvSpPr>
          <p:nvPr/>
        </p:nvSpPr>
        <p:spPr bwMode="auto"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Red lines show the shots were the vertical displacement was uncontrollable while the blue lines the controllable ones.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NSTX is (mostly) up/down symmetric (mirror symmetry).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>
                <a:latin typeface="Symbol" charset="2"/>
                <a:sym typeface="Symbol" charset="2"/>
              </a:rPr>
              <a:t></a:t>
            </a:r>
            <a:r>
              <a:rPr lang="en-US" sz="2000" dirty="0" err="1"/>
              <a:t>Z</a:t>
            </a:r>
            <a:r>
              <a:rPr lang="en-US" sz="2000" baseline="-25000" dirty="0" err="1"/>
              <a:t>max</a:t>
            </a:r>
            <a:r>
              <a:rPr lang="en-US" sz="2000" dirty="0"/>
              <a:t> ~ </a:t>
            </a:r>
            <a:r>
              <a:rPr lang="en-US" sz="2000" b="1" dirty="0">
                <a:solidFill>
                  <a:srgbClr val="FF3300"/>
                </a:solidFill>
              </a:rPr>
              <a:t>[18 - 24] </a:t>
            </a:r>
            <a:r>
              <a:rPr lang="en-US" sz="2000" dirty="0"/>
              <a:t> cm and </a:t>
            </a:r>
            <a:r>
              <a:rPr lang="en-US" sz="2000" dirty="0" err="1">
                <a:latin typeface="Symbol" charset="2"/>
                <a:sym typeface="Symbol" charset="2"/>
              </a:rPr>
              <a:t></a:t>
            </a:r>
            <a:r>
              <a:rPr lang="en-US" sz="2000" dirty="0" err="1"/>
              <a:t>Z</a:t>
            </a:r>
            <a:r>
              <a:rPr lang="en-US" sz="2000" baseline="-25000" dirty="0" err="1"/>
              <a:t>max</a:t>
            </a:r>
            <a:r>
              <a:rPr lang="en-US" sz="2000" dirty="0"/>
              <a:t>/a ~ </a:t>
            </a:r>
            <a:r>
              <a:rPr lang="en-US" sz="2000" b="1" dirty="0">
                <a:solidFill>
                  <a:srgbClr val="FF3300"/>
                </a:solidFill>
              </a:rPr>
              <a:t>[%30 - %39]</a:t>
            </a:r>
            <a:r>
              <a:rPr lang="en-US" sz="2000" dirty="0"/>
              <a:t>.</a:t>
            </a:r>
          </a:p>
        </p:txBody>
      </p:sp>
      <p:grpSp>
        <p:nvGrpSpPr>
          <p:cNvPr id="2" name="Group 549"/>
          <p:cNvGrpSpPr>
            <a:grpSpLocks/>
          </p:cNvGrpSpPr>
          <p:nvPr/>
        </p:nvGrpSpPr>
        <p:grpSpPr bwMode="auto">
          <a:xfrm>
            <a:off x="5029200" y="914400"/>
            <a:ext cx="4386262" cy="3671888"/>
            <a:chOff x="2981" y="587"/>
            <a:chExt cx="2763" cy="2313"/>
          </a:xfrm>
        </p:grpSpPr>
        <p:pic>
          <p:nvPicPr>
            <p:cNvPr id="13" name="Picture 550" descr="Delta_Z_over_a_vs_shot_nu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81" y="587"/>
              <a:ext cx="2763" cy="2313"/>
            </a:xfrm>
            <a:prstGeom prst="rect">
              <a:avLst/>
            </a:prstGeom>
            <a:noFill/>
          </p:spPr>
        </p:pic>
        <p:sp>
          <p:nvSpPr>
            <p:cNvPr id="14" name="Line 551"/>
            <p:cNvSpPr>
              <a:spLocks noChangeShapeType="1"/>
            </p:cNvSpPr>
            <p:nvPr/>
          </p:nvSpPr>
          <p:spPr bwMode="auto">
            <a:xfrm>
              <a:off x="3726" y="2028"/>
              <a:ext cx="0" cy="4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41"/>
          <p:cNvGrpSpPr>
            <a:grpSpLocks/>
          </p:cNvGrpSpPr>
          <p:nvPr/>
        </p:nvGrpSpPr>
        <p:grpSpPr bwMode="auto">
          <a:xfrm>
            <a:off x="228600" y="1066800"/>
            <a:ext cx="4633912" cy="3481388"/>
            <a:chOff x="1919" y="624"/>
            <a:chExt cx="2919" cy="2193"/>
          </a:xfrm>
        </p:grpSpPr>
        <p:pic>
          <p:nvPicPr>
            <p:cNvPr id="16" name="Picture 642" descr="All_Z_starting_from_control_turn_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19" y="624"/>
              <a:ext cx="2919" cy="2193"/>
            </a:xfrm>
            <a:prstGeom prst="rect">
              <a:avLst/>
            </a:prstGeom>
            <a:noFill/>
          </p:spPr>
        </p:pic>
        <p:grpSp>
          <p:nvGrpSpPr>
            <p:cNvPr id="4" name="Group 643"/>
            <p:cNvGrpSpPr>
              <a:grpSpLocks/>
            </p:cNvGrpSpPr>
            <p:nvPr/>
          </p:nvGrpSpPr>
          <p:grpSpPr bwMode="auto">
            <a:xfrm>
              <a:off x="2209" y="1937"/>
              <a:ext cx="1438" cy="559"/>
              <a:chOff x="2216" y="1928"/>
              <a:chExt cx="1451" cy="576"/>
            </a:xfrm>
          </p:grpSpPr>
          <p:sp>
            <p:nvSpPr>
              <p:cNvPr id="18" name="Line 644"/>
              <p:cNvSpPr>
                <a:spLocks noChangeShapeType="1"/>
              </p:cNvSpPr>
              <p:nvPr/>
            </p:nvSpPr>
            <p:spPr bwMode="auto">
              <a:xfrm>
                <a:off x="2340" y="2009"/>
                <a:ext cx="1222" cy="3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Text Box 645"/>
              <p:cNvSpPr txBox="1">
                <a:spLocks noChangeArrowheads="1"/>
              </p:cNvSpPr>
              <p:nvPr/>
            </p:nvSpPr>
            <p:spPr bwMode="auto">
              <a:xfrm>
                <a:off x="2218" y="1928"/>
                <a:ext cx="164" cy="159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chemeClr val="tx1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20" name="Text Box 646"/>
              <p:cNvSpPr txBox="1">
                <a:spLocks noChangeArrowheads="1"/>
              </p:cNvSpPr>
              <p:nvPr/>
            </p:nvSpPr>
            <p:spPr bwMode="auto">
              <a:xfrm>
                <a:off x="3506" y="2345"/>
                <a:ext cx="161" cy="159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rgbClr val="1833FE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21" name="Text Box 647"/>
              <p:cNvSpPr txBox="1">
                <a:spLocks noChangeArrowheads="1"/>
              </p:cNvSpPr>
              <p:nvPr/>
            </p:nvSpPr>
            <p:spPr bwMode="auto">
              <a:xfrm>
                <a:off x="2216" y="2028"/>
                <a:ext cx="164" cy="159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rgbClr val="FF3300"/>
                    </a:solidFill>
                    <a:latin typeface="Arial" charset="0"/>
                  </a:rPr>
                  <a:t>+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3581401" y="381000"/>
            <a:ext cx="5562600" cy="6477000"/>
          </a:xfrm>
        </p:spPr>
        <p:txBody>
          <a:bodyPr/>
          <a:lstStyle/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Fits found in 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MDSplus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for NSTX shot 141642:</a:t>
            </a: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      Fit  Run time                       Run by               Code Version       Comment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 --------  ----------------------------   -----------          ----------------   ----------------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   EFIT01  Wed Oct  6 13:17:00 EDT 2010   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FENXautoProcessed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   efitd6565d_v5.2u   Magnetics-only-run-with-Mar10-external-magnetics-calibration-Jedge_finite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   EFIT02  Wed Oct  6 13:18:32 EDT 2010   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FENXautoProcessed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   efitd6565d_v5.2u   Hybrid-kinetic-run-with-30-pt-Thomson-Pe,-diamagnetic-loop,-and-external-magnetics-calibration_to_1-4_percent_error-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Jedge_finite</a:t>
            </a: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 LRDFIT01  Thu Nov 11 22:56:05 2010       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sgerhard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            LRDFITv3_82x82     Constraints: Magnetics</a:t>
            </a:r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0" y="5638800"/>
            <a:ext cx="3209636" cy="923308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0" dirty="0">
                <a:solidFill>
                  <a:srgbClr val="000000"/>
                </a:solidFill>
                <a:latin typeface="Times New Roman" pitchFamily="-111" charset="0"/>
              </a:rPr>
              <a:t>NSTX Cross Section:</a:t>
            </a:r>
            <a:r>
              <a:rPr lang="en-US" sz="1800" i="0" dirty="0" smtClean="0">
                <a:solidFill>
                  <a:srgbClr val="000000"/>
                </a:solidFill>
                <a:latin typeface="Times New Roman" pitchFamily="-111" charset="0"/>
              </a:rPr>
              <a:t> </a:t>
            </a:r>
          </a:p>
          <a:p>
            <a:pPr algn="ctr"/>
            <a:r>
              <a:rPr lang="en-US" sz="1800" i="0" dirty="0" err="1" smtClean="0">
                <a:solidFill>
                  <a:srgbClr val="000000"/>
                </a:solidFill>
                <a:latin typeface="Times New Roman" pitchFamily="-111" charset="0"/>
              </a:rPr>
              <a:t>Polodial</a:t>
            </a:r>
            <a:r>
              <a:rPr lang="en-US" sz="1800" i="0" dirty="0" smtClean="0">
                <a:solidFill>
                  <a:srgbClr val="000000"/>
                </a:solidFill>
                <a:latin typeface="Times New Roman" pitchFamily="-111" charset="0"/>
              </a:rPr>
              <a:t> </a:t>
            </a:r>
            <a:r>
              <a:rPr lang="en-US" sz="1800" i="0" dirty="0">
                <a:solidFill>
                  <a:srgbClr val="000000"/>
                </a:solidFill>
                <a:latin typeface="Times New Roman" pitchFamily="-111" charset="0"/>
              </a:rPr>
              <a:t>Field</a:t>
            </a:r>
            <a:r>
              <a:rPr lang="en-US" sz="1800" i="0" dirty="0" smtClean="0">
                <a:solidFill>
                  <a:srgbClr val="000000"/>
                </a:solidFill>
                <a:latin typeface="Times New Roman" pitchFamily="-111" charset="0"/>
              </a:rPr>
              <a:t> coils </a:t>
            </a:r>
            <a:r>
              <a:rPr lang="en-US" sz="1800" i="0" dirty="0">
                <a:solidFill>
                  <a:srgbClr val="000000"/>
                </a:solidFill>
                <a:latin typeface="Times New Roman" pitchFamily="-111" charset="0"/>
              </a:rPr>
              <a:t>and</a:t>
            </a:r>
            <a:r>
              <a:rPr lang="en-US" sz="1800" i="0" dirty="0" smtClean="0">
                <a:solidFill>
                  <a:srgbClr val="000000"/>
                </a:solidFill>
                <a:latin typeface="Times New Roman" pitchFamily="-111" charset="0"/>
              </a:rPr>
              <a:t> an example control segment. </a:t>
            </a:r>
            <a:endParaRPr lang="en-US" sz="1800" i="0" dirty="0">
              <a:solidFill>
                <a:srgbClr val="000000"/>
              </a:solidFill>
              <a:latin typeface="Times New Roman" pitchFamily="-111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Overview of Shape Control at NSTX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E79C-37ED-3248-AECA-25EECCD86106}" type="slidenum">
              <a:rPr lang="en-US"/>
              <a:pPr/>
              <a:t>2</a:t>
            </a:fld>
            <a:r>
              <a:rPr lang="en-US"/>
              <a:t>/6</a:t>
            </a:r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94325"/>
            <a:ext cx="9144000" cy="1463675"/>
          </a:xfrm>
        </p:spPr>
        <p:txBody>
          <a:bodyPr/>
          <a:lstStyle/>
          <a:p>
            <a:pPr marL="457200" indent="-457200"/>
            <a:r>
              <a:rPr lang="en-US"/>
              <a:t>At 300 ms, we turned the controller off and let the plasma drift.</a:t>
            </a:r>
          </a:p>
          <a:p>
            <a:pPr marL="457200" indent="-457200"/>
            <a:r>
              <a:rPr lang="en-US"/>
              <a:t>When we turned the control back on some of the shots recovered while others hit the wall.</a:t>
            </a:r>
          </a:p>
        </p:txBody>
      </p:sp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0" dirty="0">
                <a:solidFill>
                  <a:schemeClr val="accent2"/>
                </a:solidFill>
                <a:latin typeface="Times New Roman" charset="0"/>
              </a:rPr>
              <a:t>Vertical Displacement Measurements</a:t>
            </a:r>
          </a:p>
        </p:txBody>
      </p:sp>
      <p:sp>
        <p:nvSpPr>
          <p:cNvPr id="816134" name="Rectangle 6"/>
          <p:cNvSpPr>
            <a:spLocks noChangeArrowheads="1"/>
          </p:cNvSpPr>
          <p:nvPr/>
        </p:nvSpPr>
        <p:spPr bwMode="auto">
          <a:xfrm>
            <a:off x="360363" y="4767263"/>
            <a:ext cx="3975100" cy="582612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controllable shots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(Cut off at the point of return)</a:t>
            </a:r>
          </a:p>
        </p:txBody>
      </p:sp>
      <p:sp>
        <p:nvSpPr>
          <p:cNvPr id="816138" name="Rectangle 10"/>
          <p:cNvSpPr>
            <a:spLocks noChangeArrowheads="1"/>
          </p:cNvSpPr>
          <p:nvPr/>
        </p:nvSpPr>
        <p:spPr bwMode="auto">
          <a:xfrm>
            <a:off x="4738688" y="4778375"/>
            <a:ext cx="4200525" cy="312738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uncontrollable shots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585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1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; NOTES: All variables on the NSTX data tree are in MKS units. 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Poloidal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flux is written as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;        a stream function, and so is 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poloidal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flux/2*PI (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Wb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/radian). Similarly, all derivatives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;        with respect to 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poloidal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flux (i.e. 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p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') have units of (numerator unit)*(radian/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Wb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).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[ekolemen@sunfire04 ~/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writekagfromdb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]$ cat 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writekagcontrol.dat</a:t>
            </a:r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[ekolemen@sunfire04 ~/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writekagfromdb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]$ ./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writekagfromdb.x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IDL Version 7.0 (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linux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 x86 m32). (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c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) 2007, ITT Visual Information Solutions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Installation number: 100897-3.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Licensed for use by: Princeton Plasma Physics Lab</a:t>
            </a: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Setting up for shot       141642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% MDSVALUE: Access denied, invalid user mapping at server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% Compiled module: MDSGETMSG.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% MDSOPEN: %NONAME-W-NOMSG, Message number 00000000</a:t>
            </a: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WARNING: Problem opening MDS+ tree EFIT02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Check that MDS+ server is available and reconstructions exist.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Exiting...</a:t>
            </a:r>
          </a:p>
          <a:p>
            <a:pPr eaLnBrk="1" hangingPunct="1"/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[ekolemen@sunfire04 ~/</a:t>
            </a:r>
            <a:r>
              <a:rPr lang="en-US" dirty="0" err="1" smtClean="0">
                <a:ea typeface="ヒラギノ角ゴ Pro W3" pitchFamily="-111" charset="-128"/>
                <a:cs typeface="ヒラギノ角ゴ Pro W3" pitchFamily="-111" charset="-128"/>
              </a:rPr>
              <a:t>writekagfromdb</a:t>
            </a: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]$ </a:t>
            </a:r>
            <a:endParaRPr lang="en-US" baseline="-25000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baseline="-25000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baseline="-25000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baseline="-25000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baseline="-25000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baseline="-25000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baseline="-25000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2009 Run: Outer/Inner Strike Point (SP) Control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62600" y="5257800"/>
            <a:ext cx="3209636" cy="646309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0" dirty="0" smtClean="0">
                <a:solidFill>
                  <a:srgbClr val="000000"/>
                </a:solidFill>
                <a:latin typeface="Times New Roman" pitchFamily="-111" charset="0"/>
              </a:rPr>
              <a:t>Snowflake obtained via SP control at NSTX</a:t>
            </a:r>
            <a:endParaRPr lang="en-US" sz="1800" i="0" dirty="0">
              <a:solidFill>
                <a:srgbClr val="000000"/>
              </a:solidFill>
              <a:latin typeface="Times New Roman" pitchFamily="-111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4800600"/>
            <a:ext cx="3209636" cy="36931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0" dirty="0" smtClean="0">
                <a:solidFill>
                  <a:srgbClr val="000000"/>
                </a:solidFill>
                <a:latin typeface="Times New Roman" pitchFamily="-111" charset="0"/>
              </a:rPr>
              <a:t>Inner/Outer SP control</a:t>
            </a:r>
            <a:endParaRPr lang="en-US" sz="1800" i="0" dirty="0">
              <a:solidFill>
                <a:srgbClr val="000000"/>
              </a:solidFill>
              <a:latin typeface="Times New Roman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E79C-37ED-3248-AECA-25EECCD86106}" type="slidenum">
              <a:rPr lang="en-US"/>
              <a:pPr/>
              <a:t>3</a:t>
            </a:fld>
            <a:r>
              <a:rPr lang="en-US"/>
              <a:t>/6</a:t>
            </a:r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94325"/>
            <a:ext cx="9144000" cy="1463675"/>
          </a:xfrm>
        </p:spPr>
        <p:txBody>
          <a:bodyPr/>
          <a:lstStyle/>
          <a:p>
            <a:pPr marL="457200" indent="-457200"/>
            <a:r>
              <a:rPr lang="en-US"/>
              <a:t>At 300 ms, we turned the controller off and let the plasma drift.</a:t>
            </a:r>
          </a:p>
          <a:p>
            <a:pPr marL="457200" indent="-457200"/>
            <a:r>
              <a:rPr lang="en-US"/>
              <a:t>When we turned the control back on some of the shots recovered while others hit the wall.</a:t>
            </a:r>
          </a:p>
        </p:txBody>
      </p:sp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0" dirty="0">
                <a:solidFill>
                  <a:schemeClr val="accent2"/>
                </a:solidFill>
                <a:latin typeface="Times New Roman" charset="0"/>
              </a:rPr>
              <a:t>Vertical Displacement Measurements</a:t>
            </a:r>
          </a:p>
        </p:txBody>
      </p:sp>
      <p:sp>
        <p:nvSpPr>
          <p:cNvPr id="816134" name="Rectangle 6"/>
          <p:cNvSpPr>
            <a:spLocks noChangeArrowheads="1"/>
          </p:cNvSpPr>
          <p:nvPr/>
        </p:nvSpPr>
        <p:spPr bwMode="auto">
          <a:xfrm>
            <a:off x="360363" y="4767263"/>
            <a:ext cx="3975100" cy="582612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controllable shots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(Cut off at the point of return)</a:t>
            </a:r>
          </a:p>
        </p:txBody>
      </p:sp>
      <p:sp>
        <p:nvSpPr>
          <p:cNvPr id="816138" name="Rectangle 10"/>
          <p:cNvSpPr>
            <a:spLocks noChangeArrowheads="1"/>
          </p:cNvSpPr>
          <p:nvPr/>
        </p:nvSpPr>
        <p:spPr bwMode="auto">
          <a:xfrm>
            <a:off x="4738688" y="4778375"/>
            <a:ext cx="4200525" cy="312738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uncontrollable shots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65772" cy="647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657600"/>
            <a:ext cx="1779373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E79C-37ED-3248-AECA-25EECCD86106}" type="slidenum">
              <a:rPr lang="en-US"/>
              <a:pPr/>
              <a:t>4</a:t>
            </a:fld>
            <a:r>
              <a:rPr lang="en-US"/>
              <a:t>/6</a:t>
            </a:r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94325"/>
            <a:ext cx="9144000" cy="1463675"/>
          </a:xfrm>
        </p:spPr>
        <p:txBody>
          <a:bodyPr/>
          <a:lstStyle/>
          <a:p>
            <a:pPr marL="457200" indent="-457200"/>
            <a:r>
              <a:rPr lang="en-US"/>
              <a:t>At 300 ms, we turned the controller off and let the plasma drift.</a:t>
            </a:r>
          </a:p>
          <a:p>
            <a:pPr marL="457200" indent="-457200"/>
            <a:r>
              <a:rPr lang="en-US"/>
              <a:t>When we turned the control back on some of the shots recovered while others hit the wall.</a:t>
            </a:r>
          </a:p>
        </p:txBody>
      </p:sp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0" dirty="0">
                <a:solidFill>
                  <a:schemeClr val="accent2"/>
                </a:solidFill>
                <a:latin typeface="Times New Roman" charset="0"/>
              </a:rPr>
              <a:t>Vertical Displacement Measurements</a:t>
            </a:r>
          </a:p>
        </p:txBody>
      </p:sp>
      <p:sp>
        <p:nvSpPr>
          <p:cNvPr id="816134" name="Rectangle 6"/>
          <p:cNvSpPr>
            <a:spLocks noChangeArrowheads="1"/>
          </p:cNvSpPr>
          <p:nvPr/>
        </p:nvSpPr>
        <p:spPr bwMode="auto">
          <a:xfrm>
            <a:off x="360363" y="4767263"/>
            <a:ext cx="3975100" cy="582612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controllable shots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(Cut off at the point of return)</a:t>
            </a:r>
          </a:p>
        </p:txBody>
      </p:sp>
      <p:pic>
        <p:nvPicPr>
          <p:cNvPr id="816137" name="Picture 9" descr="Z_vs_T_unstable_ones_290_to_350_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800"/>
            <a:ext cx="4413250" cy="3640138"/>
          </a:xfrm>
          <a:prstGeom prst="rect">
            <a:avLst/>
          </a:prstGeom>
          <a:noFill/>
        </p:spPr>
      </p:pic>
      <p:pic>
        <p:nvPicPr>
          <p:cNvPr id="816136" name="Picture 8" descr="Z_vs_T_all_290_to_350_ms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344988" cy="3529013"/>
          </a:xfrm>
          <a:prstGeom prst="rect">
            <a:avLst/>
          </a:prstGeom>
          <a:noFill/>
        </p:spPr>
      </p:pic>
      <p:sp>
        <p:nvSpPr>
          <p:cNvPr id="816138" name="Rectangle 10"/>
          <p:cNvSpPr>
            <a:spLocks noChangeArrowheads="1"/>
          </p:cNvSpPr>
          <p:nvPr/>
        </p:nvSpPr>
        <p:spPr bwMode="auto">
          <a:xfrm>
            <a:off x="4738688" y="4778375"/>
            <a:ext cx="4200525" cy="312738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Times" charset="0"/>
              </a:rPr>
              <a:t>Vertical displacement for uncontrollable shots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Experimental EFIT02 Growth Rate (Gamma) 100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-217 s^-1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19200"/>
          <a:ext cx="9144000" cy="5359251"/>
        </p:xfrm>
        <a:graphic>
          <a:graphicData uri="http://schemas.openxmlformats.org/drawingml/2006/table">
            <a:tbl>
              <a:tblPr/>
              <a:tblGrid>
                <a:gridCol w="762000"/>
                <a:gridCol w="457200"/>
                <a:gridCol w="457200"/>
                <a:gridCol w="762000"/>
                <a:gridCol w="609600"/>
                <a:gridCol w="609600"/>
                <a:gridCol w="609600"/>
                <a:gridCol w="609600"/>
                <a:gridCol w="609600"/>
                <a:gridCol w="533400"/>
                <a:gridCol w="685800"/>
                <a:gridCol w="609600"/>
                <a:gridCol w="381000"/>
                <a:gridCol w="609600"/>
                <a:gridCol w="838200"/>
              </a:tblGrid>
              <a:tr h="21911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Control Turned Off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Control Turned On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Peak Plasma Displacement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Gamma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Voltage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Egemen #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imes New Roman"/>
                        </a:rPr>
                        <a:t>Shot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ms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t_0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z_0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li_0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t_turn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z_turn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li_turn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t_f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z_f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li_f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s^-1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ave Pf3U&amp;2L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VDE +Z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127074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-0.0018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1.3436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0.0046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1.3865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0.325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1.3939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no </a:t>
                      </a:r>
                      <a:r>
                        <a:rPr lang="en-US" sz="1200" b="1" i="1" u="none" strike="noStrike" dirty="0" err="1">
                          <a:solidFill>
                            <a:srgbClr val="FF33CC"/>
                          </a:solidFill>
                          <a:latin typeface="Arial"/>
                        </a:rPr>
                        <a:t>vde</a:t>
                      </a:r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 at all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127075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0.0005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1.3774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0.32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0.0344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1.4927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0.329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0.0552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1.61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144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max 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D4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127076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-0.0025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1.4768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0.0663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2.1936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0.337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0.0845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3.5009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127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1400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127087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1.3482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0.0587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1.6485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0.337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0.0814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2.0792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FF33CC"/>
                          </a:solidFill>
                          <a:latin typeface="Arial"/>
                        </a:rPr>
                        <a:t>153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un-controlled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127083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1.378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0.1176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3.5021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0.1244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3.7423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168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un-controlled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127086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-0.0025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1.3885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0.0943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3.3401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0.349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0.5268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6.3724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103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solidFill>
                          <a:srgbClr val="FF33CC"/>
                        </a:solidFill>
                        <a:latin typeface="Arial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VDE -Z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127078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-0.0013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1.3602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0.335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-0.0509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1.1928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-0.0746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1.1584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FF33CC"/>
                          </a:solidFill>
                          <a:latin typeface="Arial"/>
                        </a:rPr>
                        <a:t>166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127079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-0.0009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1.3592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0.335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-0.0865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1.1954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-0.1347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1.1683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0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127080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-0.0037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1.4283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-0.0066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1.4403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no </a:t>
                      </a:r>
                      <a:r>
                        <a:rPr lang="en-US" sz="1200" b="1" i="1" u="none" strike="noStrike" dirty="0" err="1">
                          <a:solidFill>
                            <a:srgbClr val="FF33CC"/>
                          </a:solidFill>
                          <a:latin typeface="Arial"/>
                        </a:rPr>
                        <a:t>vde</a:t>
                      </a:r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 - control made unstable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127081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-0.0034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1.4129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-0.1369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1.1969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0.349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-0.2491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1.0877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FF33CC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1500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max 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127085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0.0027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1.3899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-0.1504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1.1748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0.349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-0.4006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0.9388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145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un-controlled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127084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0.301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0.0001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1.3759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-0.1879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1.1783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0.353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-0.6069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0.7328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217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1600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straight VDE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127077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none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FF33CC"/>
                          </a:solidFill>
                          <a:latin typeface="Arial"/>
                        </a:rPr>
                        <a:t>113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Experimental LRDFIT Growth Rate (Gamma) 54-95 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^-1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46158" y="990600"/>
          <a:ext cx="10426642" cy="5334000"/>
        </p:xfrm>
        <a:graphic>
          <a:graphicData uri="http://schemas.openxmlformats.org/presentationml/2006/ole">
            <p:oleObj spid="_x0000_s73730" name="Document" r:id="rId4" imgW="5486400" imgH="28067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endParaRPr lang="en-US" dirty="0" smtClean="0">
              <a:ea typeface="ヒラギノ角ゴ Pro W3" pitchFamily="-111" charset="-128"/>
              <a:cs typeface="ヒラギノ角ゴ Pro W3" pitchFamily="-111" charset="-128"/>
            </a:endParaRPr>
          </a:p>
          <a:p>
            <a:pPr algn="ctr" eaLnBrk="1" hangingPunct="1">
              <a:buNone/>
            </a:pPr>
            <a:r>
              <a:rPr lang="en-US" u="sng" dirty="0" smtClean="0">
                <a:ea typeface="ヒラギノ角ゴ Pro W3" pitchFamily="-111" charset="-128"/>
                <a:cs typeface="ヒラギノ角ゴ Pro W3" pitchFamily="-111" charset="-128"/>
              </a:rPr>
              <a:t>Shot #   Gamma s^-1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127077  		23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78 		25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79 		24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80 		22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81 	 	24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82 		22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83 	 	20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84 		20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85  		21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86 		23</a:t>
            </a:r>
          </a:p>
          <a:p>
            <a:pPr algn="ctr" eaLnBrk="1" hangingPunct="1">
              <a:buNone/>
            </a:pPr>
            <a:r>
              <a:rPr lang="en-US" dirty="0" smtClean="0">
                <a:ea typeface="ヒラギノ角ゴ Pro W3" pitchFamily="-111" charset="-128"/>
                <a:cs typeface="ヒラギノ角ゴ Pro W3" pitchFamily="-111" charset="-128"/>
              </a:rPr>
              <a:t>1270</a:t>
            </a:r>
            <a:r>
              <a:rPr lang="en-US" dirty="0" smtClean="0">
                <a:solidFill>
                  <a:srgbClr val="000000"/>
                </a:solidFill>
                <a:ea typeface="ヒラギノ角ゴ Pro W3" pitchFamily="-111" charset="-128"/>
                <a:cs typeface="ヒラギノ角ゴ Pro W3" pitchFamily="-111" charset="-128"/>
              </a:rPr>
              <a:t>87 		21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ea typeface="ヒラギノ角ゴ Pro W3" pitchFamily="-111" charset="-128"/>
              <a:cs typeface="ヒラギノ角ゴ Pro W3" pitchFamily="-111" charset="-128"/>
            </a:endParaRP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Toksys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Results Growth Rate (Gamma) 20-25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^-1</a:t>
            </a:r>
            <a:endParaRPr lang="en-US" sz="2400" i="0" kern="0" dirty="0" smtClean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1"/>
          <p:cNvSpPr txBox="1">
            <a:spLocks noChangeArrowheads="1"/>
          </p:cNvSpPr>
          <p:nvPr/>
        </p:nvSpPr>
        <p:spPr bwMode="auto">
          <a:xfrm>
            <a:off x="0" y="685800"/>
            <a:ext cx="914400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5879" indent="-455879">
              <a:lnSpc>
                <a:spcPct val="80000"/>
              </a:lnSpc>
              <a:spcBef>
                <a:spcPct val="20000"/>
              </a:spcBef>
            </a:pPr>
            <a:r>
              <a:rPr lang="en-US" sz="2400" b="0" i="0" dirty="0" smtClean="0">
                <a:solidFill>
                  <a:schemeClr val="tx1"/>
                </a:solidFill>
                <a:latin typeface="+mj-lt"/>
              </a:rPr>
              <a:t>	</a:t>
            </a:r>
          </a:p>
          <a:p>
            <a:pPr marL="455879" indent="-455879" eaLnBrk="0" hangingPunct="0">
              <a:spcBef>
                <a:spcPct val="20000"/>
              </a:spcBef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  <a:latin typeface="+mj-lt"/>
              </a:rPr>
              <a:t>XP data more unstable (3-4 times) than the model</a:t>
            </a:r>
            <a:endParaRPr lang="en-US" sz="2400" b="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Mismatch Between XP and </a:t>
            </a:r>
            <a:r>
              <a:rPr lang="en-US" sz="2400" i="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Toksys</a:t>
            </a:r>
            <a:endParaRPr lang="en-US" sz="2400" i="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533" descr="growth_rate_unmachted_127077_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181600" cy="3893916"/>
          </a:xfrm>
          <a:prstGeom prst="rect">
            <a:avLst/>
          </a:prstGeom>
          <a:noFill/>
        </p:spPr>
      </p:pic>
      <p:sp>
        <p:nvSpPr>
          <p:cNvPr id="17" name="Rectangle 651"/>
          <p:cNvSpPr>
            <a:spLocks noChangeArrowheads="1"/>
          </p:cNvSpPr>
          <p:nvPr/>
        </p:nvSpPr>
        <p:spPr bwMode="auto">
          <a:xfrm>
            <a:off x="2133600" y="5867400"/>
            <a:ext cx="411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Example of a mismatch between </a:t>
            </a:r>
            <a:r>
              <a:rPr lang="en-US" b="1" dirty="0" err="1">
                <a:solidFill>
                  <a:schemeClr val="tx1"/>
                </a:solidFill>
              </a:rPr>
              <a:t>TokSys</a:t>
            </a:r>
            <a:r>
              <a:rPr lang="en-US" b="1" dirty="0">
                <a:solidFill>
                  <a:schemeClr val="tx1"/>
                </a:solidFill>
              </a:rPr>
              <a:t> numerical plasma model and the experimental data. Depending on how the model is  used plasma or </a:t>
            </a:r>
            <a:r>
              <a:rPr lang="en-US" b="1" dirty="0" err="1">
                <a:solidFill>
                  <a:schemeClr val="tx1"/>
                </a:solidFill>
              </a:rPr>
              <a:t>te</a:t>
            </a:r>
            <a:r>
              <a:rPr lang="en-US" b="1" dirty="0">
                <a:solidFill>
                  <a:schemeClr val="tx1"/>
                </a:solidFill>
              </a:rPr>
              <a:t> coil model.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114800"/>
            <a:ext cx="1981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38600" y="990600"/>
            <a:ext cx="5105400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endParaRPr lang="en-US" sz="2200" b="0" i="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200" b="0" i="0" dirty="0" smtClean="0">
                <a:solidFill>
                  <a:schemeClr val="tx1"/>
                </a:solidFill>
              </a:rPr>
              <a:t>Where </a:t>
            </a:r>
            <a:r>
              <a:rPr lang="en-US" sz="2200" b="0" i="0" dirty="0" err="1" smtClean="0">
                <a:solidFill>
                  <a:schemeClr val="tx1"/>
                </a:solidFill>
                <a:latin typeface="Symbol" charset="2"/>
                <a:sym typeface="Symbol" charset="2"/>
              </a:rPr>
              <a:t></a:t>
            </a:r>
            <a:r>
              <a:rPr lang="en-US" sz="2200" b="0" i="0" dirty="0" smtClean="0">
                <a:solidFill>
                  <a:schemeClr val="tx1"/>
                </a:solidFill>
              </a:rPr>
              <a:t> =75s</a:t>
            </a:r>
            <a:r>
              <a:rPr lang="en-US" sz="2200" b="0" i="0" baseline="30000" dirty="0" smtClean="0">
                <a:solidFill>
                  <a:schemeClr val="tx1"/>
                </a:solidFill>
              </a:rPr>
              <a:t>-1</a:t>
            </a:r>
            <a:r>
              <a:rPr lang="en-US" sz="2200" b="0" i="0" dirty="0" smtClean="0">
                <a:solidFill>
                  <a:schemeClr val="tx1"/>
                </a:solidFill>
              </a:rPr>
              <a:t>. The first order effect of the coils on the vertical motion is assumed to be:           </a:t>
            </a:r>
          </a:p>
          <a:p>
            <a:pPr marL="457200" indent="-457200">
              <a:buFontTx/>
              <a:buChar char="•"/>
            </a:pPr>
            <a:endParaRPr lang="en-US" sz="2200" b="0" i="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•"/>
            </a:pPr>
            <a:endParaRPr lang="en-US" sz="2200" b="0" i="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2200" b="0" i="0" dirty="0" smtClean="0">
                <a:solidFill>
                  <a:schemeClr val="tx1"/>
                </a:solidFill>
              </a:rPr>
              <a:t>	i.e. the current changes the velocity of the rigidly moving plasma. Also during the ramp up I is proportional to </a:t>
            </a:r>
            <a:r>
              <a:rPr lang="en-US" sz="2200" b="0" i="0" dirty="0" err="1" smtClean="0">
                <a:solidFill>
                  <a:schemeClr val="tx1"/>
                </a:solidFill>
              </a:rPr>
              <a:t>t</a:t>
            </a:r>
            <a:r>
              <a:rPr lang="en-US" sz="2200" b="0" i="0" dirty="0" smtClean="0">
                <a:solidFill>
                  <a:schemeClr val="tx1"/>
                </a:solidFill>
              </a:rPr>
              <a:t>. Combining these two effects, we can find an approximation for the dynamics of the vertical motion after the control is turned on as</a:t>
            </a:r>
            <a:r>
              <a:rPr lang="en-US" sz="2200" b="0" i="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/>
            <a:endParaRPr lang="en-US" sz="2200" b="0" i="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2200" b="0" i="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/>
            <a:r>
              <a:rPr lang="en-US" sz="2200" b="0" i="0" dirty="0" err="1" smtClean="0">
                <a:solidFill>
                  <a:schemeClr val="tx1"/>
                </a:solidFill>
                <a:latin typeface="Symbol" charset="2"/>
                <a:sym typeface="Symbol" charset="2"/>
              </a:rPr>
              <a:t></a:t>
            </a:r>
            <a:r>
              <a:rPr lang="en-US" sz="2200" b="0" i="0" dirty="0" smtClean="0">
                <a:solidFill>
                  <a:schemeClr val="tx1"/>
                </a:solidFill>
              </a:rPr>
              <a:t> </a:t>
            </a:r>
            <a:r>
              <a:rPr lang="en-US" sz="2200" b="0" i="0" dirty="0" smtClean="0">
                <a:solidFill>
                  <a:schemeClr val="tx1"/>
                </a:solidFill>
              </a:rPr>
              <a:t>is found by data fitting as 4.5e5</a:t>
            </a:r>
            <a:endParaRPr lang="en-US" sz="2200" b="0" i="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All </a:t>
            </a:r>
            <a:r>
              <a:rPr lang="en-US" sz="2400" i="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XPs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Can Be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odeled with the Same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wo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arameters</a:t>
            </a:r>
            <a:endParaRPr lang="en-US" sz="2400" i="0" kern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" name="Picture 69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590800"/>
            <a:ext cx="2043808" cy="358775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</p:pic>
      <p:pic>
        <p:nvPicPr>
          <p:cNvPr id="38" name="Picture 69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8537" y="5562600"/>
            <a:ext cx="2892371" cy="358775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</p:pic>
      <p:pic>
        <p:nvPicPr>
          <p:cNvPr id="41" name="Picture 699" descr="Model_linear_ddx_vs_Experima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4071705"/>
            <a:ext cx="3200400" cy="2405295"/>
          </a:xfrm>
          <a:prstGeom prst="rect">
            <a:avLst/>
          </a:prstGeom>
          <a:noFill/>
        </p:spPr>
      </p:pic>
      <p:grpSp>
        <p:nvGrpSpPr>
          <p:cNvPr id="2" name="Group 708"/>
          <p:cNvGrpSpPr>
            <a:grpSpLocks/>
          </p:cNvGrpSpPr>
          <p:nvPr/>
        </p:nvGrpSpPr>
        <p:grpSpPr bwMode="auto">
          <a:xfrm>
            <a:off x="381000" y="990600"/>
            <a:ext cx="3429000" cy="3048000"/>
            <a:chOff x="872" y="774"/>
            <a:chExt cx="3403" cy="2557"/>
          </a:xfrm>
        </p:grpSpPr>
        <p:grpSp>
          <p:nvGrpSpPr>
            <p:cNvPr id="3" name="Group 709"/>
            <p:cNvGrpSpPr>
              <a:grpSpLocks/>
            </p:cNvGrpSpPr>
            <p:nvPr/>
          </p:nvGrpSpPr>
          <p:grpSpPr bwMode="auto">
            <a:xfrm>
              <a:off x="872" y="774"/>
              <a:ext cx="3403" cy="2557"/>
              <a:chOff x="872" y="774"/>
              <a:chExt cx="3403" cy="2557"/>
            </a:xfrm>
          </p:grpSpPr>
          <p:pic>
            <p:nvPicPr>
              <p:cNvPr id="48" name="Picture 710" descr="Linear_model_ddx_and_exp_Z_vs_t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72" y="774"/>
                <a:ext cx="3403" cy="2557"/>
              </a:xfrm>
              <a:prstGeom prst="rect">
                <a:avLst/>
              </a:prstGeom>
              <a:noFill/>
            </p:spPr>
          </p:pic>
          <p:sp>
            <p:nvSpPr>
              <p:cNvPr id="49" name="Line 711"/>
              <p:cNvSpPr>
                <a:spLocks noChangeShapeType="1"/>
              </p:cNvSpPr>
              <p:nvPr/>
            </p:nvSpPr>
            <p:spPr bwMode="auto">
              <a:xfrm>
                <a:off x="2854" y="966"/>
                <a:ext cx="0" cy="20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0" name="Picture 712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65" y="2336"/>
                <a:ext cx="849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" name="Picture 713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99" y="2328"/>
                <a:ext cx="928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4" name="Picture 71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79" y="1937"/>
              <a:ext cx="41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71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6" y="1013"/>
              <a:ext cx="61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Text Box 716"/>
            <p:cNvSpPr txBox="1">
              <a:spLocks noChangeArrowheads="1"/>
            </p:cNvSpPr>
            <p:nvPr/>
          </p:nvSpPr>
          <p:spPr bwMode="auto">
            <a:xfrm>
              <a:off x="3323" y="1060"/>
              <a:ext cx="195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" name="Text Box 717"/>
            <p:cNvSpPr txBox="1">
              <a:spLocks noChangeArrowheads="1"/>
            </p:cNvSpPr>
            <p:nvPr/>
          </p:nvSpPr>
          <p:spPr bwMode="auto">
            <a:xfrm>
              <a:off x="2758" y="1916"/>
              <a:ext cx="195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\dot{Z}(t) = \gamma Z(t) 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png16m"/>
  <p:tag name="ORIGWIDTH" val="125"/>
  <p:tag name="PICTUREFILESIZE" val="2889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%\ddot{Z}(t) = \gamma \dot{Z}(t) + \beta I \\&#10;\ddot{Z}(t) = \gamma \dot{Z}(t) + \alpha t \\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bmp16m"/>
  <p:tag name="ORIGWIDTH" val="177"/>
  <p:tag name="PICTUREFILESIZE" val="1297415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\Delta Z_{max}  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png16m"/>
  <p:tag name="ORIGWIDTH" val="68"/>
  <p:tag name="PICTUREFILESIZE" val="17614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Z_{vess}-Z_{plas} 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png16m"/>
  <p:tag name="ORIGWIDTH" val="119"/>
  <p:tag name="PICTUREFILESIZE" val="27863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&amp;\textrm{Drifting Plasma:}\\&#10;&amp;\dot{Z}(t) = \gamma Z(t) 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png16m"/>
  <p:tag name="ORIGWIDTH" val="164"/>
  <p:tag name="PICTUREFILESIZE" val="65590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thrsfs}&#10;\usepackage{amssymb,latexsym,amsmath}&#10;\newcommand{\bfomega}{\mbox{\boldmath $\omega$}}&#10;\newcommand{\bfrho}{\mbox{\boldmath $\rho$}}&#10;\newcommand{\da}{\stackrel{\Delta}{=}}&#10;\begin{document}&#10;\newcommand{\IndentingNewLine}{}&#10;\newcommand{\Mvariable}{}&#10;\newcommand{\Mfunction}{}&#10;&#10;\begin{align*}&#10;&amp;\textrm{Control turned on:}\\&#10;&amp;\ddot{Z}(t) = \gamma \dot{Z}(t) + \alpha t \\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532"/>
  <p:tag name="BOXHEIGHT" val="470"/>
  <p:tag name="BOXFONT" val="10"/>
  <p:tag name="BOXWRAP" val="False"/>
  <p:tag name="WORKAROUNDTRANSPARENCYBUG" val="False"/>
  <p:tag name="ALLOWFONTSUBSTITUTION" val="False"/>
  <p:tag name="BITMAPFORMAT" val="bmp16m"/>
  <p:tag name="ORIGWIDTH" val="187"/>
  <p:tag name="PICTUREFILESIZE" val="31154254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78773</TotalTime>
  <Words>2284</Words>
  <Application>Microsoft Macintosh PowerPoint</Application>
  <PresentationFormat>On-screen Show (4:3)</PresentationFormat>
  <Paragraphs>434</Paragraphs>
  <Slides>20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!OLE_LINK1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Egemen Kolemen</cp:lastModifiedBy>
  <cp:revision>12404</cp:revision>
  <dcterms:created xsi:type="dcterms:W3CDTF">2010-11-15T06:27:04Z</dcterms:created>
  <dcterms:modified xsi:type="dcterms:W3CDTF">2010-11-15T18:27:13Z</dcterms:modified>
</cp:coreProperties>
</file>