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embeddings/Microsoft_Equation12.bin" ContentType="application/vnd.openxmlformats-officedocument.oleObject"/>
  <Override PartName="/ppt/slides/slide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embeddings/Microsoft_Equation7.bin" ContentType="application/vnd.openxmlformats-officedocument.oleObject"/>
  <Override PartName="/ppt/embeddings/Microsoft_Equation24.bin" ContentType="application/vnd.openxmlformats-officedocument.oleObject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20.bin" ContentType="application/vnd.openxmlformats-officedocument.oleObject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Equation17.bin" ContentType="application/vnd.openxmlformats-officedocument.oleObject"/>
  <Override PartName="/ppt/embeddings/Microsoft_Equation29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embeddings/Microsoft_Equation13.bin" ContentType="application/vnd.openxmlformats-officedocument.oleObject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ppt/embeddings/Microsoft_Equation25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embeddings/Microsoft_Equation21.bin" ContentType="application/vnd.openxmlformats-officedocument.oleObject"/>
  <Default Extension="png" ContentType="image/png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embeddings/Microsoft_Equation18.bin" ContentType="application/vnd.openxmlformats-officedocument.oleObject"/>
  <Override PartName="/ppt/embeddings/Microsoft_Equation26.bin" ContentType="application/vnd.openxmlformats-officedocument.oleObject"/>
  <Override PartName="/ppt/embeddings/Microsoft_Equation14.bin" ContentType="application/vnd.openxmlformats-officedocument.oleObject"/>
  <Override PartName="/ppt/slides/slide16.xml" ContentType="application/vnd.openxmlformats-officedocument.presentationml.slide+xml"/>
  <Override PartName="/ppt/embeddings/Microsoft_Equation10.bin" ContentType="application/vnd.openxmlformats-officedocument.oleObject"/>
  <Override PartName="/ppt/slides/slide7.xml" ContentType="application/vnd.openxmlformats-officedocument.presentationml.slide+xml"/>
  <Override PartName="/ppt/embeddings/Microsoft_Equation9.bin" ContentType="application/vnd.openxmlformats-officedocument.oleObject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embeddings/Microsoft_Equation22.bin" ContentType="application/vnd.openxmlformats-officedocument.oleObject"/>
  <Override PartName="/ppt/embeddings/Microsoft_Equation30.bin" ContentType="application/vnd.openxmlformats-officedocument.oleObject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9.bin" ContentType="application/vnd.openxmlformats-officedocument.oleObject"/>
  <Override PartName="/ppt/embeddings/Microsoft_Equation27.bin" ContentType="application/vnd.openxmlformats-officedocument.oleObject"/>
  <Override PartName="/ppt/slides/slide20.xml" ContentType="application/vnd.openxmlformats-officedocument.presentationml.slide+xml"/>
  <Override PartName="/ppt/embeddings/Microsoft_Equation15.bin" ContentType="application/vnd.openxmlformats-officedocument.oleObject"/>
  <Override PartName="/ppt/slides/slide17.xml" ContentType="application/vnd.openxmlformats-officedocument.presentationml.slide+xml"/>
  <Override PartName="/ppt/embeddings/Microsoft_Equation11.bin" ContentType="application/vnd.openxmlformats-officedocument.oleObject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embeddings/Microsoft_Equation6.bin" ContentType="application/vnd.openxmlformats-officedocument.oleObject"/>
  <Override PartName="/ppt/embeddings/Microsoft_Equation23.bin" ContentType="application/vnd.openxmlformats-officedocument.oleObject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embeddings/Microsoft_Equation28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embeddings/Microsoft_Equation16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50" r:id="rId1"/>
  </p:sldMasterIdLst>
  <p:notesMasterIdLst>
    <p:notesMasterId r:id="rId32"/>
  </p:notesMasterIdLst>
  <p:handoutMasterIdLst>
    <p:handoutMasterId r:id="rId33"/>
  </p:handoutMasterIdLst>
  <p:sldIdLst>
    <p:sldId id="1217" r:id="rId2"/>
    <p:sldId id="1238" r:id="rId3"/>
    <p:sldId id="1219" r:id="rId4"/>
    <p:sldId id="1227" r:id="rId5"/>
    <p:sldId id="1235" r:id="rId6"/>
    <p:sldId id="1223" r:id="rId7"/>
    <p:sldId id="1231" r:id="rId8"/>
    <p:sldId id="1220" r:id="rId9"/>
    <p:sldId id="1226" r:id="rId10"/>
    <p:sldId id="1244" r:id="rId11"/>
    <p:sldId id="1243" r:id="rId12"/>
    <p:sldId id="1234" r:id="rId13"/>
    <p:sldId id="1251" r:id="rId14"/>
    <p:sldId id="1228" r:id="rId15"/>
    <p:sldId id="1224" r:id="rId16"/>
    <p:sldId id="1240" r:id="rId17"/>
    <p:sldId id="1221" r:id="rId18"/>
    <p:sldId id="1237" r:id="rId19"/>
    <p:sldId id="1239" r:id="rId20"/>
    <p:sldId id="1241" r:id="rId21"/>
    <p:sldId id="1245" r:id="rId22"/>
    <p:sldId id="1246" r:id="rId23"/>
    <p:sldId id="1247" r:id="rId24"/>
    <p:sldId id="1248" r:id="rId25"/>
    <p:sldId id="1250" r:id="rId26"/>
    <p:sldId id="1230" r:id="rId27"/>
    <p:sldId id="1229" r:id="rId28"/>
    <p:sldId id="1233" r:id="rId29"/>
    <p:sldId id="1232" r:id="rId30"/>
    <p:sldId id="1236" r:id="rId31"/>
  </p:sldIdLst>
  <p:sldSz cx="10058400" cy="7772400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5pPr>
    <a:lvl6pPr marL="2547061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6pPr>
    <a:lvl7pPr marL="3056473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7pPr>
    <a:lvl8pPr marL="3565886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8pPr>
    <a:lvl9pPr marL="4075298" algn="l" defTabSz="1018824" rtl="0" eaLnBrk="1" latinLnBrk="0" hangingPunct="1">
      <a:defRPr sz="1300" b="1" i="1" kern="1200">
        <a:solidFill>
          <a:srgbClr val="1822CD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3300"/>
    <a:srgbClr val="9999FF"/>
    <a:srgbClr val="FF0000"/>
    <a:srgbClr val="00CC66"/>
    <a:srgbClr val="FF9933"/>
    <a:srgbClr val="FFCC00"/>
    <a:srgbClr val="FF33CC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201" autoAdjust="0"/>
    <p:restoredTop sz="94558" autoAdjust="0"/>
  </p:normalViewPr>
  <p:slideViewPr>
    <p:cSldViewPr>
      <p:cViewPr>
        <p:scale>
          <a:sx n="114" d="100"/>
          <a:sy n="114" d="100"/>
        </p:scale>
        <p:origin x="-336" y="-272"/>
      </p:cViewPr>
      <p:guideLst>
        <p:guide orient="horz" pos="4512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-3420" y="-114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ict"/><Relationship Id="rId4" Type="http://schemas.openxmlformats.org/officeDocument/2006/relationships/image" Target="../media/image11.pict"/><Relationship Id="rId1" Type="http://schemas.openxmlformats.org/officeDocument/2006/relationships/image" Target="../media/image8.pict"/><Relationship Id="rId2" Type="http://schemas.openxmlformats.org/officeDocument/2006/relationships/image" Target="../media/image9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ict"/><Relationship Id="rId4" Type="http://schemas.openxmlformats.org/officeDocument/2006/relationships/image" Target="../media/image74.pict"/><Relationship Id="rId1" Type="http://schemas.openxmlformats.org/officeDocument/2006/relationships/image" Target="../media/image71.pict"/><Relationship Id="rId2" Type="http://schemas.openxmlformats.org/officeDocument/2006/relationships/image" Target="../media/image72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ict"/><Relationship Id="rId2" Type="http://schemas.openxmlformats.org/officeDocument/2006/relationships/image" Target="../media/image78.pict"/><Relationship Id="rId3" Type="http://schemas.openxmlformats.org/officeDocument/2006/relationships/image" Target="../media/image79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Relationship Id="rId2" Type="http://schemas.openxmlformats.org/officeDocument/2006/relationships/image" Target="../media/image14.pict"/><Relationship Id="rId3" Type="http://schemas.openxmlformats.org/officeDocument/2006/relationships/image" Target="../media/image15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Relationship Id="rId2" Type="http://schemas.openxmlformats.org/officeDocument/2006/relationships/image" Target="../media/image38.pict"/><Relationship Id="rId3" Type="http://schemas.openxmlformats.org/officeDocument/2006/relationships/image" Target="../media/image39.pict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ict"/><Relationship Id="rId4" Type="http://schemas.openxmlformats.org/officeDocument/2006/relationships/image" Target="../media/image45.pict"/><Relationship Id="rId5" Type="http://schemas.openxmlformats.org/officeDocument/2006/relationships/image" Target="../media/image46.pict"/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Relationship Id="rId2" Type="http://schemas.openxmlformats.org/officeDocument/2006/relationships/image" Target="../media/image55.pict"/><Relationship Id="rId3" Type="http://schemas.openxmlformats.org/officeDocument/2006/relationships/image" Target="../media/image5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t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58238"/>
            <a:ext cx="30051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61" tIns="46181" rIns="92361" bIns="46181" numCol="1" anchor="b" anchorCtr="0" compatLnSpc="1">
            <a:prstTxWarp prst="textNoShape">
              <a:avLst/>
            </a:prstTxWarp>
          </a:bodyPr>
          <a:lstStyle>
            <a:lvl1pPr algn="r" defTabSz="923925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8CEE83D-934B-45AC-8983-28EBB03C1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1738" y="684213"/>
            <a:ext cx="4530725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3250"/>
            <a:ext cx="5102225" cy="411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7503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9" tIns="45710" rIns="91419" bIns="4571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b="0" i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6821897F-147E-49F9-9E99-D5D1A67B0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5E9C22-BA6E-4118-B928-415BE26CFE7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1738" y="684213"/>
            <a:ext cx="4530725" cy="3500437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0363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0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68155-7E2B-4179-A26C-0EB5A96A8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" y="1381760"/>
            <a:ext cx="96393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7" name="Picture 1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105071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1028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0058400" cy="103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9" name="Picture 1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455747"/>
            <a:ext cx="10058400" cy="3166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sp>
        <p:nvSpPr>
          <p:cNvPr id="905415" name="Text Box 199"/>
          <p:cNvSpPr txBox="1">
            <a:spLocks noChangeArrowheads="1"/>
          </p:cNvSpPr>
          <p:nvPr/>
        </p:nvSpPr>
        <p:spPr bwMode="auto">
          <a:xfrm>
            <a:off x="300355" y="7520517"/>
            <a:ext cx="593725" cy="206905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-128" charset="0"/>
              </a:rPr>
              <a:t>NSTX</a:t>
            </a:r>
          </a:p>
        </p:txBody>
      </p:sp>
      <p:sp>
        <p:nvSpPr>
          <p:cNvPr id="12" name="Rectangle 20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220200" y="7513320"/>
            <a:ext cx="838200" cy="17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FontTx/>
              <a:buNone/>
              <a:defRPr sz="1000" i="0">
                <a:solidFill>
                  <a:schemeClr val="accent2"/>
                </a:solidFill>
                <a:latin typeface="+mn-lt"/>
                <a:ea typeface="ＭＳ Ｐゴシック" pitchFamily="-128" charset="-128"/>
              </a:defRPr>
            </a:lvl1pPr>
          </a:lstStyle>
          <a:p>
            <a:pPr>
              <a:defRPr/>
            </a:pPr>
            <a:fld id="{5D979B0C-EB9A-49B0-AD33-1B61E090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011680" y="7513320"/>
            <a:ext cx="6035040" cy="244687"/>
          </a:xfrm>
          <a:prstGeom prst="rect">
            <a:avLst/>
          </a:prstGeom>
          <a:noFill/>
        </p:spPr>
        <p:txBody>
          <a:bodyPr lIns="101882" tIns="50941" rIns="101882" bIns="50941">
            <a:spAutoFit/>
          </a:bodyPr>
          <a:lstStyle/>
          <a:p>
            <a:pPr algn="ctr">
              <a:defRPr/>
            </a:pPr>
            <a:r>
              <a:rPr lang="en-US" sz="900" i="0" dirty="0" smtClean="0"/>
              <a:t>High-</a:t>
            </a:r>
            <a:r>
              <a:rPr lang="en-US" sz="900" i="0" dirty="0" err="1" smtClean="0">
                <a:latin typeface="Symbol" charset="2"/>
                <a:cs typeface="Symbol" charset="2"/>
              </a:rPr>
              <a:t>b</a:t>
            </a:r>
            <a:r>
              <a:rPr lang="en-US" sz="900" i="0" dirty="0" smtClean="0"/>
              <a:t> ST (Gerhardt)</a:t>
            </a:r>
            <a:endParaRPr lang="en-US" sz="900" i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5pPr>
      <a:lvl6pPr marL="509412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6pPr>
      <a:lvl7pPr marL="1018824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7pPr>
      <a:lvl8pPr marL="1528237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8pPr>
      <a:lvl9pPr marL="2037649" algn="ctr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accent2"/>
          </a:solidFill>
          <a:latin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accent2"/>
          </a:solidFill>
          <a:latin typeface="+mn-lt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FF0000"/>
          </a:solidFill>
          <a:latin typeface="+mn-lt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9999"/>
          </a:solidFill>
          <a:latin typeface="+mn-lt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801767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3311180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820592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4330004" indent="-254706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0.bin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oleObject" Target="../embeddings/Microsoft_Equation11.bin"/><Relationship Id="rId5" Type="http://schemas.openxmlformats.org/officeDocument/2006/relationships/image" Target="../media/image31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oleObject" Target="../embeddings/Microsoft_Equation12.bin"/><Relationship Id="rId6" Type="http://schemas.openxmlformats.org/officeDocument/2006/relationships/oleObject" Target="../embeddings/Microsoft_Equation13.bin"/><Relationship Id="rId7" Type="http://schemas.openxmlformats.org/officeDocument/2006/relationships/oleObject" Target="../embeddings/Microsoft_Equation14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Microsoft_Equation15.bin"/><Relationship Id="rId5" Type="http://schemas.openxmlformats.org/officeDocument/2006/relationships/oleObject" Target="../embeddings/Microsoft_Equation16.bin"/><Relationship Id="rId6" Type="http://schemas.openxmlformats.org/officeDocument/2006/relationships/image" Target="../media/image48.png"/><Relationship Id="rId7" Type="http://schemas.openxmlformats.org/officeDocument/2006/relationships/oleObject" Target="../embeddings/Microsoft_Equation17.bin"/><Relationship Id="rId8" Type="http://schemas.openxmlformats.org/officeDocument/2006/relationships/oleObject" Target="../embeddings/Microsoft_Equation18.bin"/><Relationship Id="rId9" Type="http://schemas.openxmlformats.org/officeDocument/2006/relationships/oleObject" Target="../embeddings/Microsoft_Equation19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oleObject" Target="../embeddings/Microsoft_Equation20.bin"/><Relationship Id="rId5" Type="http://schemas.openxmlformats.org/officeDocument/2006/relationships/image" Target="../media/image58.png"/><Relationship Id="rId6" Type="http://schemas.openxmlformats.org/officeDocument/2006/relationships/oleObject" Target="../embeddings/Microsoft_Equation21.bin"/><Relationship Id="rId7" Type="http://schemas.openxmlformats.org/officeDocument/2006/relationships/oleObject" Target="../embeddings/Microsoft_Equation2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oleObject" Target="../embeddings/Microsoft_Equation23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oleObject" Target="../embeddings/Microsoft_Equation24.bin"/><Relationship Id="rId5" Type="http://schemas.openxmlformats.org/officeDocument/2006/relationships/oleObject" Target="../embeddings/Microsoft_Equation25.bin"/><Relationship Id="rId6" Type="http://schemas.openxmlformats.org/officeDocument/2006/relationships/oleObject" Target="../embeddings/Microsoft_Equation26.bin"/><Relationship Id="rId7" Type="http://schemas.openxmlformats.org/officeDocument/2006/relationships/oleObject" Target="../embeddings/Microsoft_Equation27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3.png"/><Relationship Id="rId3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4" Type="http://schemas.openxmlformats.org/officeDocument/2006/relationships/oleObject" Target="../embeddings/Microsoft_Equation28.bin"/><Relationship Id="rId5" Type="http://schemas.openxmlformats.org/officeDocument/2006/relationships/oleObject" Target="../embeddings/Microsoft_Equation29.bin"/><Relationship Id="rId6" Type="http://schemas.openxmlformats.org/officeDocument/2006/relationships/oleObject" Target="../embeddings/Microsoft_Equation3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oleObject" Target="../embeddings/Microsoft_Equation6.bin"/><Relationship Id="rId5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oleObject" Target="../embeddings/Microsoft_Equation8.bin"/><Relationship Id="rId5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Straight Connector 58"/>
          <p:cNvCxnSpPr>
            <a:cxnSpLocks noChangeShapeType="1"/>
          </p:cNvCxnSpPr>
          <p:nvPr/>
        </p:nvCxnSpPr>
        <p:spPr bwMode="auto">
          <a:xfrm>
            <a:off x="0" y="0"/>
            <a:ext cx="1005840" cy="0"/>
          </a:xfrm>
          <a:prstGeom prst="line">
            <a:avLst/>
          </a:prstGeom>
          <a:noFill/>
          <a:ln w="0" algn="ctr">
            <a:solidFill>
              <a:srgbClr val="FBFFFF"/>
            </a:solidFill>
            <a:round/>
            <a:headEnd/>
            <a:tailEnd/>
          </a:ln>
        </p:spPr>
      </p:cxnSp>
      <p:cxnSp>
        <p:nvCxnSpPr>
          <p:cNvPr id="2051" name="Straight Connector 2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2" name="Line 150"/>
          <p:cNvSpPr>
            <a:spLocks noChangeShapeType="1"/>
          </p:cNvSpPr>
          <p:nvPr/>
        </p:nvSpPr>
        <p:spPr bwMode="auto">
          <a:xfrm>
            <a:off x="0" y="0"/>
            <a:ext cx="1005840" cy="0"/>
          </a:xfrm>
          <a:prstGeom prst="line">
            <a:avLst/>
          </a:prstGeom>
          <a:noFill/>
          <a:ln w="0">
            <a:solidFill>
              <a:srgbClr val="FB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3" name="Straight Connector 2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4" name="Line 131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5" name="Straight Connector 2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762" name="Rectangle 2"/>
          <p:cNvSpPr>
            <a:spLocks noChangeArrowheads="1"/>
          </p:cNvSpPr>
          <p:nvPr/>
        </p:nvSpPr>
        <p:spPr bwMode="auto">
          <a:xfrm>
            <a:off x="624840" y="1122680"/>
            <a:ext cx="8823960" cy="101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882" tIns="50941" rIns="101882" bIns="50941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Physics </a:t>
            </a:r>
            <a:r>
              <a:rPr lang="en-US" sz="3600" i="0" dirty="0" smtClean="0">
                <a:solidFill>
                  <a:schemeClr val="accent2">
                    <a:alpha val="13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and Control </a:t>
            </a: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Considerations for a Steady State High-</a:t>
            </a:r>
            <a:r>
              <a:rPr lang="en-US" sz="3600" i="0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charset="2"/>
                <a:ea typeface="ＭＳ Ｐゴシック" pitchFamily="-128" charset="-128"/>
                <a:cs typeface="Symbol" charset="2"/>
              </a:rPr>
              <a:t>b</a:t>
            </a:r>
            <a:r>
              <a:rPr lang="en-US" sz="3600" i="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pitchFamily="-128" charset="-128"/>
              </a:rPr>
              <a:t> Spherical Torus</a:t>
            </a:r>
            <a:endParaRPr lang="en-US" sz="3600" i="0" dirty="0">
              <a:solidFill>
                <a:schemeClr val="accent2"/>
              </a:solidFill>
              <a:latin typeface="Arial" charset="0"/>
            </a:endParaRPr>
          </a:p>
        </p:txBody>
      </p:sp>
      <p:cxnSp>
        <p:nvCxnSpPr>
          <p:cNvPr id="2057" name="Straight Connector 2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58" name="Line 132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59" name="Straight Connector 2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76400" y="2331720"/>
            <a:ext cx="6621780" cy="10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882" tIns="50941" rIns="101882" bIns="50941">
            <a:spAutoFit/>
          </a:bodyPr>
          <a:lstStyle/>
          <a:p>
            <a:pPr algn="ctr"/>
            <a:r>
              <a:rPr lang="en-US" sz="2200" i="0" dirty="0" smtClean="0">
                <a:solidFill>
                  <a:schemeClr val="tx1"/>
                </a:solidFill>
                <a:latin typeface="Arial" pitchFamily="34" charset="0"/>
              </a:rPr>
              <a:t>Stefan Gerhardt</a:t>
            </a:r>
          </a:p>
          <a:p>
            <a:pPr algn="ctr"/>
            <a:r>
              <a:rPr lang="en-US" sz="2200" b="0" i="0" dirty="0" smtClean="0">
                <a:solidFill>
                  <a:schemeClr val="tx1"/>
                </a:solidFill>
                <a:latin typeface="Arial" pitchFamily="34" charset="0"/>
              </a:rPr>
              <a:t>PPPL</a:t>
            </a:r>
            <a:endParaRPr lang="en-US" b="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en-US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cxnSp>
        <p:nvCxnSpPr>
          <p:cNvPr id="2061" name="Straight Connector 3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2" name="Line 13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3" name="Straight Connector 3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cxnSp>
        <p:nvCxnSpPr>
          <p:cNvPr id="2065" name="Straight Connector 3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6" name="Line 13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7" name="Straight Connector 3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68" name="Line 13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69" name="Straight Connector 3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0" name="Line 139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1" name="Straight Connector 3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2" name="Line 143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3" name="Straight Connector 3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4" name="Line 144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5" name="Straight Connector 37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6" name="Line 145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7" name="Straight Connector 38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78" name="Line 146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79" name="Straight Connector 3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80" name="Picture 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00"/>
            <a:ext cx="10058400" cy="951760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</p:pic>
      <p:cxnSp>
        <p:nvCxnSpPr>
          <p:cNvPr id="2081" name="Straight Connector 4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2" name="Line 147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3" name="Straight Connector 41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1525888" name="Text Box 128"/>
          <p:cNvSpPr txBox="1">
            <a:spLocks noChangeArrowheads="1"/>
          </p:cNvSpPr>
          <p:nvPr/>
        </p:nvSpPr>
        <p:spPr bwMode="auto">
          <a:xfrm>
            <a:off x="922020" y="124143"/>
            <a:ext cx="1493194" cy="615553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4000" b="0" dirty="0">
                <a:solidFill>
                  <a:srgbClr val="171FC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NSTX</a:t>
            </a:r>
          </a:p>
        </p:txBody>
      </p:sp>
      <p:cxnSp>
        <p:nvCxnSpPr>
          <p:cNvPr id="2085" name="Straight Connector 42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6" name="Line 148"/>
          <p:cNvSpPr>
            <a:spLocks noChangeShapeType="1"/>
          </p:cNvSpPr>
          <p:nvPr/>
        </p:nvSpPr>
        <p:spPr bwMode="auto">
          <a:xfrm>
            <a:off x="0" y="0"/>
            <a:ext cx="502920" cy="0"/>
          </a:xfrm>
          <a:prstGeom prst="line">
            <a:avLst/>
          </a:prstGeom>
          <a:noFill/>
          <a:ln w="0">
            <a:solidFill>
              <a:srgbClr val="FE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87" name="Straight Connector 43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88" name="Rectangle 129"/>
          <p:cNvSpPr>
            <a:spLocks noChangeArrowheads="1"/>
          </p:cNvSpPr>
          <p:nvPr/>
        </p:nvSpPr>
        <p:spPr bwMode="auto">
          <a:xfrm>
            <a:off x="4016375" y="259080"/>
            <a:ext cx="16833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0" hangingPunct="0"/>
            <a:r>
              <a:rPr lang="en-US" sz="2000" dirty="0">
                <a:solidFill>
                  <a:schemeClr val="accent2"/>
                </a:solidFill>
                <a:latin typeface="Arial" pitchFamily="34" charset="0"/>
              </a:rPr>
              <a:t>Supported by   </a:t>
            </a:r>
          </a:p>
        </p:txBody>
      </p:sp>
      <p:cxnSp>
        <p:nvCxnSpPr>
          <p:cNvPr id="2089" name="Straight Connector 4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0" name="Line 149"/>
          <p:cNvSpPr>
            <a:spLocks noChangeShapeType="1"/>
          </p:cNvSpPr>
          <p:nvPr/>
        </p:nvSpPr>
        <p:spPr bwMode="auto">
          <a:xfrm>
            <a:off x="0" y="0"/>
            <a:ext cx="0" cy="518160"/>
          </a:xfrm>
          <a:prstGeom prst="line">
            <a:avLst/>
          </a:prstGeom>
          <a:noFill/>
          <a:ln w="0">
            <a:solidFill>
              <a:srgbClr val="FDFFFF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endParaRPr lang="en-US"/>
          </a:p>
        </p:txBody>
      </p:sp>
      <p:cxnSp>
        <p:nvCxnSpPr>
          <p:cNvPr id="2091" name="Straight Connector 4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2" name="Picture 48" descr="ppi221.tmp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" y="2245360"/>
            <a:ext cx="1466850" cy="543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3" name="Straight Connector 49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4" name="Text Box 152"/>
          <p:cNvSpPr txBox="1">
            <a:spLocks noChangeArrowheads="1"/>
          </p:cNvSpPr>
          <p:nvPr/>
        </p:nvSpPr>
        <p:spPr bwMode="auto">
          <a:xfrm>
            <a:off x="41910" y="2252557"/>
            <a:ext cx="1466850" cy="530198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>
            <a:spAutoFit/>
          </a:bodyPr>
          <a:lstStyle/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College W&amp;M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Colorado </a:t>
            </a: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Sch</a:t>
            </a: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 Mines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Columbia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 err="1">
                <a:solidFill>
                  <a:srgbClr val="0000FF"/>
                </a:solidFill>
                <a:latin typeface="Arial" pitchFamily="34" charset="0"/>
              </a:rPr>
              <a:t>CompX</a:t>
            </a:r>
            <a:endParaRPr lang="en-US" sz="1000" dirty="0">
              <a:solidFill>
                <a:srgbClr val="0000FF"/>
              </a:solidFill>
              <a:latin typeface="Arial" pitchFamily="34" charset="0"/>
            </a:endParaRP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General Atomics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INL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Johns Hopkins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LANL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LLNL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Lodestar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MIT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Nova Photonics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New York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Old Dominion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ORNL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PPPL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PSI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Princeton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Purdue U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SNL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Think Tank, Inc.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Davis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 Irvine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UCLA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UCSD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Colorado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Illinois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Maryland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Rochester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Washington</a:t>
            </a:r>
          </a:p>
          <a:p>
            <a:pPr eaLnBrk="0" hangingPunct="0">
              <a:spcBef>
                <a:spcPct val="5000"/>
              </a:spcBef>
              <a:spcAft>
                <a:spcPct val="5000"/>
              </a:spcAft>
            </a:pPr>
            <a:r>
              <a:rPr lang="en-US" sz="1000" dirty="0">
                <a:solidFill>
                  <a:srgbClr val="0000FF"/>
                </a:solidFill>
                <a:latin typeface="Arial" pitchFamily="34" charset="0"/>
              </a:rPr>
              <a:t>U Wisconsin</a:t>
            </a:r>
          </a:p>
        </p:txBody>
      </p:sp>
      <p:cxnSp>
        <p:nvCxnSpPr>
          <p:cNvPr id="2095" name="Straight Connector 50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096" name="Picture 53" descr="ppi224.tmp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49640" y="2554817"/>
            <a:ext cx="1412717" cy="513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7" name="Straight Connector 54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sp>
        <p:nvSpPr>
          <p:cNvPr id="2098" name="Text Box 153"/>
          <p:cNvSpPr txBox="1">
            <a:spLocks noChangeArrowheads="1"/>
          </p:cNvSpPr>
          <p:nvPr/>
        </p:nvSpPr>
        <p:spPr bwMode="auto">
          <a:xfrm>
            <a:off x="8549640" y="2609504"/>
            <a:ext cx="1412717" cy="50765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101870" tIns="50935" rIns="101870" bIns="50935" anchor="b">
            <a:spAutoFit/>
          </a:bodyPr>
          <a:lstStyle/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Culham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Sci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Ctr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St. Andrews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York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Chubu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Fukui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Hiroshima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Hyogo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Kyoto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Kyushu Tokai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NIFS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Niigata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Tokyo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JAEA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Hebrew U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Ioffe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RRC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Kurchatov</a:t>
            </a: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 Inst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TRINITI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KBSI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KAIST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POSTECH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ASIPP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ENEA,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Frascati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CEA,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Cadarache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J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ü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lich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IPP, </a:t>
            </a:r>
            <a:r>
              <a:rPr lang="en-US" sz="1000" dirty="0" err="1">
                <a:solidFill>
                  <a:srgbClr val="FF0000"/>
                </a:solidFill>
                <a:latin typeface="Arial" pitchFamily="34" charset="0"/>
              </a:rPr>
              <a:t>Garching</a:t>
            </a:r>
            <a:endParaRPr lang="en-US" sz="1000" dirty="0">
              <a:solidFill>
                <a:srgbClr val="FF0000"/>
              </a:solidFill>
              <a:latin typeface="Arial" pitchFamily="34" charset="0"/>
            </a:endParaRP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ASCR, Czech Rep</a:t>
            </a:r>
          </a:p>
          <a:p>
            <a:pPr algn="r" eaLnBrk="0" hangingPunct="0">
              <a:spcBef>
                <a:spcPct val="8000"/>
              </a:spcBef>
              <a:spcAft>
                <a:spcPct val="8000"/>
              </a:spcAft>
            </a:pPr>
            <a:r>
              <a:rPr lang="en-US" sz="1000" dirty="0">
                <a:solidFill>
                  <a:srgbClr val="FF0000"/>
                </a:solidFill>
                <a:latin typeface="Arial" pitchFamily="34" charset="0"/>
              </a:rPr>
              <a:t>U Quebec</a:t>
            </a:r>
          </a:p>
        </p:txBody>
      </p:sp>
      <p:cxnSp>
        <p:nvCxnSpPr>
          <p:cNvPr id="2099" name="Straight Connector 55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0" name="Picture 155" descr="nstx_smal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0220" y="5008880"/>
            <a:ext cx="222996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1" name="Straight Connector 56"/>
          <p:cNvCxnSpPr>
            <a:cxnSpLocks noChangeShapeType="1"/>
          </p:cNvCxnSpPr>
          <p:nvPr/>
        </p:nvCxnSpPr>
        <p:spPr bwMode="auto">
          <a:xfrm>
            <a:off x="0" y="0"/>
            <a:ext cx="502920" cy="0"/>
          </a:xfrm>
          <a:prstGeom prst="line">
            <a:avLst/>
          </a:prstGeom>
          <a:noFill/>
          <a:ln w="0" algn="ctr">
            <a:solidFill>
              <a:srgbClr val="FEFFFF"/>
            </a:solidFill>
            <a:round/>
            <a:headEnd/>
            <a:tailEnd/>
          </a:ln>
        </p:spPr>
      </p:cxnSp>
      <p:pic>
        <p:nvPicPr>
          <p:cNvPr id="2102" name="Picture 160" descr="framed_team_pictu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4821" y="4789382"/>
            <a:ext cx="3693319" cy="2810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3" name="Straight Connector 57"/>
          <p:cNvCxnSpPr>
            <a:cxnSpLocks noChangeShapeType="1"/>
          </p:cNvCxnSpPr>
          <p:nvPr/>
        </p:nvCxnSpPr>
        <p:spPr bwMode="auto">
          <a:xfrm>
            <a:off x="0" y="0"/>
            <a:ext cx="0" cy="518160"/>
          </a:xfrm>
          <a:prstGeom prst="line">
            <a:avLst/>
          </a:prstGeom>
          <a:noFill/>
          <a:ln w="0" algn="ctr">
            <a:solidFill>
              <a:srgbClr val="FDFF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 Can Be Modified by Changes to the Plasma Shape….                           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54102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Three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 degrees of freedom in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axisymmetric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plasma boundary shaping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Aspect ratio (A)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Better 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utilization of the good-curvature, high-TF 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region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, increased safety factor.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Elongation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ヒラギノ角ゴ Pro W3" charset="-128"/>
                <a:cs typeface="Symbol" charset="2"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Increasing elongation increases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q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, improving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kink stability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&amp; increasing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bootstrap currents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Triangularity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ヒラギノ角ゴ Pro W3" charset="-128"/>
                <a:cs typeface="Symbol" charset="2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Increasing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triangularity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causes fields lines to spend more time in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high-field good-curvature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region.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Many more degrees of freedom are possible with non-</a:t>
            </a:r>
            <a:r>
              <a:rPr lang="en-US" sz="2000" b="0" i="0" kern="0" dirty="0" err="1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axisymmetic</a:t>
            </a:r>
            <a:r>
              <a:rPr lang="en-US" sz="2000" b="0" i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 shaping…</a:t>
            </a:r>
            <a:r>
              <a:rPr lang="en-US" sz="2000" b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this is a </a:t>
            </a:r>
            <a:r>
              <a:rPr lang="en-US" sz="2000" b="0" kern="0" dirty="0" err="1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stellarator</a:t>
            </a:r>
            <a:r>
              <a:rPr lang="en-US" sz="2000" b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!</a:t>
            </a:r>
            <a:endParaRPr kumimoji="0" lang="en-US" sz="2000" b="0" u="none" strike="noStrike" kern="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684" y="1066800"/>
            <a:ext cx="2880516" cy="29718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6456911" y="4114800"/>
            <a:ext cx="3068089" cy="3276600"/>
            <a:chOff x="6456911" y="4114800"/>
            <a:chExt cx="3068089" cy="327660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6911" y="4114800"/>
              <a:ext cx="3068089" cy="32766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2" name="Right Triangle 31"/>
            <p:cNvSpPr/>
            <p:nvPr/>
          </p:nvSpPr>
          <p:spPr bwMode="auto">
            <a:xfrm flipV="1">
              <a:off x="7315200" y="5105400"/>
              <a:ext cx="2057400" cy="1600200"/>
            </a:xfrm>
            <a:prstGeom prst="rtTriangle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7239000" y="4191000"/>
              <a:ext cx="2133600" cy="1143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67600" y="5105400"/>
              <a:ext cx="6695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A=1.4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A=2.8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7315200" y="4191000"/>
            <a:ext cx="1182077" cy="838200"/>
          </p:xfrm>
          <a:graphic>
            <a:graphicData uri="http://schemas.openxmlformats.org/presentationml/2006/ole">
              <p:oleObj spid="_x0000_s38915" name="Equation" r:id="rId5" imgW="698500" imgH="495300" progId="Equation.3">
                <p:embed/>
              </p:oleObj>
            </a:graphicData>
          </a:graphic>
        </p:graphicFrame>
        <p:sp>
          <p:nvSpPr>
            <p:cNvPr id="37" name="Diagonal Stripe 36"/>
            <p:cNvSpPr/>
            <p:nvPr/>
          </p:nvSpPr>
          <p:spPr bwMode="auto">
            <a:xfrm>
              <a:off x="7924800" y="6096000"/>
              <a:ext cx="1447800" cy="457200"/>
            </a:xfrm>
            <a:prstGeom prst="diagStripe">
              <a:avLst>
                <a:gd name="adj" fmla="val 70259"/>
              </a:avLst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39" name="Diagonal Stripe 38"/>
            <p:cNvSpPr/>
            <p:nvPr/>
          </p:nvSpPr>
          <p:spPr bwMode="auto">
            <a:xfrm flipH="1" flipV="1">
              <a:off x="8915400" y="5943600"/>
              <a:ext cx="457200" cy="304800"/>
            </a:xfrm>
            <a:prstGeom prst="diagStripe">
              <a:avLst>
                <a:gd name="adj" fmla="val 70259"/>
              </a:avLst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40" name="Diagonal Stripe 39"/>
            <p:cNvSpPr/>
            <p:nvPr/>
          </p:nvSpPr>
          <p:spPr bwMode="auto">
            <a:xfrm flipH="1" flipV="1">
              <a:off x="7391400" y="6553200"/>
              <a:ext cx="457200" cy="152400"/>
            </a:xfrm>
            <a:prstGeom prst="diagStripe">
              <a:avLst>
                <a:gd name="adj" fmla="val 75000"/>
              </a:avLst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6200" y="7239000"/>
            <a:ext cx="3352800" cy="215444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>
              <a:buFontTx/>
              <a:buNone/>
            </a:pPr>
            <a:r>
              <a:rPr lang="en-US" sz="1400" b="0" i="0" dirty="0" smtClean="0">
                <a:solidFill>
                  <a:schemeClr val="tx1"/>
                </a:solidFill>
              </a:rPr>
              <a:t>D</a:t>
            </a:r>
            <a:r>
              <a:rPr lang="en-US" sz="1400" b="0" i="0" dirty="0">
                <a:solidFill>
                  <a:schemeClr val="tx1"/>
                </a:solidFill>
              </a:rPr>
              <a:t>. Gates, et al, Phys. Plasmas </a:t>
            </a:r>
            <a:r>
              <a:rPr lang="en-US" sz="1400" i="0" dirty="0" smtClean="0">
                <a:solidFill>
                  <a:schemeClr val="tx1"/>
                </a:solidFill>
              </a:rPr>
              <a:t>10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0" y="5105400"/>
            <a:ext cx="5486400" cy="16764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1219200"/>
            <a:ext cx="7297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FF0000"/>
                </a:solidFill>
              </a:rPr>
              <a:t>B</a:t>
            </a:r>
            <a:r>
              <a:rPr lang="en-US" b="0" i="0" baseline="-25000" dirty="0" smtClean="0">
                <a:solidFill>
                  <a:srgbClr val="FF0000"/>
                </a:solidFill>
              </a:rPr>
              <a:t>T</a:t>
            </a:r>
            <a:r>
              <a:rPr lang="en-US" b="0" i="0" dirty="0" smtClean="0">
                <a:solidFill>
                  <a:srgbClr val="FF0000"/>
                </a:solidFill>
              </a:rPr>
              <a:t>~1/R</a:t>
            </a:r>
            <a:endParaRPr lang="en-US" b="0" i="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15401" y="1676400"/>
            <a:ext cx="1143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>
                <a:solidFill>
                  <a:schemeClr val="accent2"/>
                </a:solidFill>
              </a:rPr>
              <a:t>Boundaries with varying </a:t>
            </a:r>
            <a:r>
              <a:rPr lang="en-US" b="0" i="0" dirty="0" err="1" smtClean="0">
                <a:solidFill>
                  <a:schemeClr val="accent2"/>
                </a:solidFill>
              </a:rPr>
              <a:t>triangularity</a:t>
            </a:r>
            <a:endParaRPr lang="en-US" b="0" i="0" dirty="0">
              <a:solidFill>
                <a:schemeClr val="accent2"/>
              </a:solidFill>
            </a:endParaRPr>
          </a:p>
        </p:txBody>
      </p:sp>
      <p:sp>
        <p:nvSpPr>
          <p:cNvPr id="22" name="Right Triangle 21"/>
          <p:cNvSpPr/>
          <p:nvPr/>
        </p:nvSpPr>
        <p:spPr bwMode="auto">
          <a:xfrm flipV="1">
            <a:off x="3677689" y="5486400"/>
            <a:ext cx="2057400" cy="1600200"/>
          </a:xfrm>
          <a:prstGeom prst="rtTriangle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Diagonal Stripe 25"/>
          <p:cNvSpPr/>
          <p:nvPr/>
        </p:nvSpPr>
        <p:spPr bwMode="auto">
          <a:xfrm>
            <a:off x="4287289" y="6477000"/>
            <a:ext cx="1447800" cy="457200"/>
          </a:xfrm>
          <a:prstGeom prst="diagStripe">
            <a:avLst>
              <a:gd name="adj" fmla="val 70259"/>
            </a:avLst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7" name="Diagonal Stripe 26"/>
          <p:cNvSpPr/>
          <p:nvPr/>
        </p:nvSpPr>
        <p:spPr bwMode="auto">
          <a:xfrm flipH="1" flipV="1">
            <a:off x="5277889" y="6324600"/>
            <a:ext cx="457200" cy="304800"/>
          </a:xfrm>
          <a:prstGeom prst="diagStripe">
            <a:avLst>
              <a:gd name="adj" fmla="val 70259"/>
            </a:avLst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8" name="Diagonal Stripe 27"/>
          <p:cNvSpPr/>
          <p:nvPr/>
        </p:nvSpPr>
        <p:spPr bwMode="auto">
          <a:xfrm flipH="1" flipV="1">
            <a:off x="3753889" y="6934200"/>
            <a:ext cx="457200" cy="152400"/>
          </a:xfrm>
          <a:prstGeom prst="diagStripe">
            <a:avLst>
              <a:gd name="adj" fmla="val 75000"/>
            </a:avLst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 Can Be Modified by Changes to the Plasma Shape….                           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54102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Three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 degrees of freedom in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axisymmetric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plasma boundary shaping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Aspect ratio (A)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Better 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utilization of the good-curvature, high-TF 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region</a:t>
            </a:r>
            <a:r>
              <a:rPr lang="en-US" sz="2000" b="0" i="0" kern="0" dirty="0" smtClean="0">
                <a:solidFill>
                  <a:schemeClr val="accent2"/>
                </a:solidFill>
                <a:ea typeface="ヒラギノ角ゴ Pro W3" charset="-128"/>
              </a:rPr>
              <a:t>, increased safety factor.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Elongation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ヒラギノ角ゴ Pro W3" charset="-128"/>
                <a:cs typeface="Symbol" charset="2"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Increasing elongation increases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q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, improving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kink stability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&amp; increasing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bootstrap currents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Triangularity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ヒラギノ角ゴ Pro W3" charset="-128"/>
                <a:cs typeface="Symbol" charset="2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Increasing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triangularity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causes fields lines to spend more time in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high-field good-curvature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region.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Many more degrees of freedom are possible with non-</a:t>
            </a:r>
            <a:r>
              <a:rPr lang="en-US" sz="2000" b="0" i="0" kern="0" dirty="0" err="1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axisymmetic</a:t>
            </a:r>
            <a:r>
              <a:rPr lang="en-US" sz="2000" b="0" i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 shaping…</a:t>
            </a:r>
            <a:r>
              <a:rPr lang="en-US" sz="2000" b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this is a </a:t>
            </a:r>
            <a:r>
              <a:rPr lang="en-US" sz="2000" b="0" kern="0" dirty="0" err="1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stellarator</a:t>
            </a:r>
            <a:r>
              <a:rPr lang="en-US" sz="2000" b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!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“Shape Parameter” S encapsulates shape effects.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1676400" y="6629400"/>
          <a:ext cx="3019425" cy="642938"/>
        </p:xfrm>
        <a:graphic>
          <a:graphicData uri="http://schemas.openxmlformats.org/presentationml/2006/ole">
            <p:oleObj spid="_x0000_s37890" name="Equation" r:id="rId3" imgW="1905000" imgH="406400" progId="Equation.3">
              <p:embed/>
            </p:oleObj>
          </a:graphicData>
        </a:graphic>
      </p:graphicFrame>
      <p:pic>
        <p:nvPicPr>
          <p:cNvPr id="16" name="Picture 11" descr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60388" y="1143001"/>
            <a:ext cx="1504572" cy="3276599"/>
          </a:xfrm>
          <a:prstGeom prst="rect">
            <a:avLst/>
          </a:prstGeom>
          <a:noFill/>
        </p:spPr>
      </p:pic>
      <p:pic>
        <p:nvPicPr>
          <p:cNvPr id="17" name="Picture 9" descr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143000"/>
            <a:ext cx="1524000" cy="3262260"/>
          </a:xfrm>
          <a:prstGeom prst="rect">
            <a:avLst/>
          </a:prstGeom>
          <a:noFill/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7162800" y="1143000"/>
            <a:ext cx="777875" cy="430887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177800" indent="-177800">
              <a:buFontTx/>
              <a:buNone/>
            </a:pPr>
            <a:r>
              <a:rPr lang="en-US" sz="1400" dirty="0"/>
              <a:t>133994,</a:t>
            </a:r>
            <a:r>
              <a:rPr lang="en-US" sz="1400" dirty="0" smtClean="0"/>
              <a:t> </a:t>
            </a:r>
          </a:p>
          <a:p>
            <a:pPr marL="177800" indent="-177800">
              <a:buFontTx/>
              <a:buNone/>
            </a:pPr>
            <a:r>
              <a:rPr lang="en-US" sz="1400" dirty="0" smtClean="0"/>
              <a:t>S</a:t>
            </a:r>
            <a:r>
              <a:rPr lang="en-US" sz="1400" dirty="0"/>
              <a:t>=37</a:t>
            </a: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9295088" y="1143000"/>
            <a:ext cx="687112" cy="430887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marL="177800" indent="-177800">
              <a:buFontTx/>
              <a:buNone/>
            </a:pPr>
            <a:r>
              <a:rPr lang="en-US" sz="1400" dirty="0"/>
              <a:t>132209,</a:t>
            </a:r>
            <a:r>
              <a:rPr lang="en-US" sz="1400" dirty="0" smtClean="0"/>
              <a:t> </a:t>
            </a:r>
          </a:p>
          <a:p>
            <a:pPr marL="177800" indent="-177800">
              <a:buFontTx/>
              <a:buNone/>
            </a:pPr>
            <a:r>
              <a:rPr lang="en-US" sz="1400" dirty="0" smtClean="0"/>
              <a:t>S</a:t>
            </a:r>
            <a:r>
              <a:rPr lang="en-US" sz="1400" dirty="0"/>
              <a:t>=20</a:t>
            </a:r>
          </a:p>
        </p:txBody>
      </p:sp>
      <p:pic>
        <p:nvPicPr>
          <p:cNvPr id="12" name="Picture 11" descr="Screen shot 2011-04-06 at 11.50.49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495800"/>
            <a:ext cx="4038600" cy="29442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 Can Be Modified by Changes to the Plasma Shape….and the Profiles</a:t>
            </a:r>
            <a:endParaRPr lang="en-US" dirty="0"/>
          </a:p>
        </p:txBody>
      </p:sp>
      <p:pic>
        <p:nvPicPr>
          <p:cNvPr id="4" name="Picture 3" descr="Screen shot 2011-03-29 at 9.24.4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200400"/>
            <a:ext cx="4114800" cy="41065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934200"/>
            <a:ext cx="1981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E.J. Strait, et al, Phys. Plasmas </a:t>
            </a:r>
            <a:r>
              <a:rPr lang="en-US" i="0" dirty="0" smtClean="0"/>
              <a:t>5</a:t>
            </a:r>
            <a:endParaRPr lang="en-US" i="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32766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&lt;</a:t>
            </a:r>
            <a:r>
              <a:rPr lang="en-US" sz="2000" dirty="0" err="1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&gt; vs. &lt;F</a:t>
            </a:r>
            <a:r>
              <a:rPr lang="en-US" sz="2000" baseline="-25000" dirty="0" smtClean="0"/>
              <a:t>P</a:t>
            </a:r>
            <a:r>
              <a:rPr lang="en-US" sz="2000" dirty="0" smtClean="0"/>
              <a:t>&gt; in NSTX</a:t>
            </a:r>
          </a:p>
          <a:p>
            <a:pPr algn="ctr"/>
            <a:r>
              <a:rPr lang="en-US" sz="1600" dirty="0" smtClean="0"/>
              <a:t>Low pressure peaking required for high-</a:t>
            </a:r>
            <a:r>
              <a:rPr lang="en-US" sz="1600" dirty="0" err="1" smtClean="0">
                <a:latin typeface="Symbol" charset="2"/>
                <a:cs typeface="Symbol" charset="2"/>
              </a:rPr>
              <a:t>b</a:t>
            </a:r>
            <a:r>
              <a:rPr lang="en-US" sz="1600" baseline="-25000" dirty="0" err="1" smtClean="0"/>
              <a:t>N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304800" y="990600"/>
            <a:ext cx="9585960" cy="136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marL="382059" indent="-382059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accent2"/>
                </a:solidFill>
                <a:latin typeface="+mn-lt"/>
              </a:defRPr>
            </a:lvl2pPr>
            <a:lvl3pPr marL="1273531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FF0000"/>
                </a:solidFill>
                <a:latin typeface="+mn-lt"/>
              </a:defRPr>
            </a:lvl3pPr>
            <a:lvl4pPr marL="1782943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9999"/>
                </a:solidFill>
                <a:latin typeface="+mn-lt"/>
              </a:defRPr>
            </a:lvl4pPr>
            <a:lvl5pPr marL="2292355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801767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3311180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820592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4330004" indent="-254706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lvl="0">
              <a:defRPr/>
            </a:pPr>
            <a:r>
              <a:rPr lang="en-US" b="0" i="0" kern="0" dirty="0" smtClean="0"/>
              <a:t>Broad pressure profiles align the pressure gradient with region of large magnetic shear.</a:t>
            </a:r>
          </a:p>
          <a:p>
            <a:pPr lvl="1"/>
            <a:r>
              <a:rPr lang="en-US" b="0" i="0" dirty="0" smtClean="0"/>
              <a:t>Highest stability </a:t>
            </a:r>
            <a:r>
              <a:rPr lang="en-US" b="0" i="0" dirty="0" err="1" smtClean="0"/>
              <a:t>psooible</a:t>
            </a:r>
            <a:r>
              <a:rPr lang="en-US" b="0" i="0" dirty="0" smtClean="0"/>
              <a:t> with broadest profiles.</a:t>
            </a:r>
          </a:p>
          <a:p>
            <a:pPr lvl="0"/>
            <a:r>
              <a:rPr lang="en-US" b="0" i="0" kern="0" dirty="0" smtClean="0"/>
              <a:t>Instability predicted at both high &amp; low l</a:t>
            </a:r>
            <a:r>
              <a:rPr lang="en-US" b="0" i="0" kern="0" baseline="-25000" dirty="0" smtClean="0"/>
              <a:t>i</a:t>
            </a:r>
            <a:r>
              <a:rPr lang="en-US" b="0" i="0" kern="0" dirty="0" smtClean="0"/>
              <a:t>.</a:t>
            </a:r>
          </a:p>
          <a:p>
            <a:pPr lvl="1"/>
            <a:r>
              <a:rPr lang="en-US" b="0" i="0" kern="0" dirty="0" smtClean="0"/>
              <a:t>High-</a:t>
            </a:r>
            <a:r>
              <a:rPr lang="en-US" b="0" i="0" kern="0" dirty="0" err="1" smtClean="0"/>
              <a:t>l</a:t>
            </a:r>
            <a:r>
              <a:rPr lang="en-US" b="0" i="0" kern="0" baseline="-25000" dirty="0" err="1" smtClean="0"/>
              <a:t>i</a:t>
            </a:r>
            <a:r>
              <a:rPr lang="en-US" b="0" i="0" kern="0" dirty="0" smtClean="0"/>
              <a:t> -&gt; Internal kinks, low-</a:t>
            </a:r>
            <a:r>
              <a:rPr lang="en-US" b="0" i="0" kern="0" dirty="0" err="1" smtClean="0"/>
              <a:t>l</a:t>
            </a:r>
            <a:r>
              <a:rPr lang="en-US" b="0" i="0" kern="0" baseline="-25000" dirty="0" err="1" smtClean="0"/>
              <a:t>i</a:t>
            </a:r>
            <a:r>
              <a:rPr lang="en-US" b="0" i="0" kern="0" dirty="0" smtClean="0"/>
              <a:t> -&gt;external kinks.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7410893" y="1981200"/>
          <a:ext cx="2495107" cy="1219200"/>
        </p:xfrm>
        <a:graphic>
          <a:graphicData uri="http://schemas.openxmlformats.org/presentationml/2006/ole">
            <p:oleObj spid="_x0000_s26626" name="Equation" r:id="rId4" imgW="1117600" imgH="546100" progId="Equation.3">
              <p:embed/>
            </p:oleObj>
          </a:graphicData>
        </a:graphic>
      </p:graphicFrame>
      <p:pic>
        <p:nvPicPr>
          <p:cNvPr id="10" name="Picture 9" descr="Screen shot 2011-04-06 at 11.52.5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3886200"/>
            <a:ext cx="4635500" cy="33685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Studies in the Late 1990s Showed the</a:t>
            </a:r>
            <a:br>
              <a:rPr lang="en-US" dirty="0" smtClean="0"/>
            </a:br>
            <a:r>
              <a:rPr lang="en-US" dirty="0" smtClean="0"/>
              <a:t> Promise of the ST</a:t>
            </a:r>
            <a:endParaRPr lang="en-US" dirty="0"/>
          </a:p>
        </p:txBody>
      </p:sp>
      <p:pic>
        <p:nvPicPr>
          <p:cNvPr id="4" name="Picture 3" descr="Screen shot 2011-04-11 at 11.02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38400"/>
            <a:ext cx="4947174" cy="4491818"/>
          </a:xfrm>
          <a:prstGeom prst="rect">
            <a:avLst/>
          </a:prstGeom>
        </p:spPr>
      </p:pic>
      <p:pic>
        <p:nvPicPr>
          <p:cNvPr id="6" name="Picture 5" descr="Screen shot 2011-04-11 at 11.04.1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038" y="2557832"/>
            <a:ext cx="4991362" cy="46049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1981200"/>
            <a:ext cx="2936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/>
              <a:t>J.E. Menard, et al, Nuclear Fusion </a:t>
            </a:r>
            <a:r>
              <a:rPr lang="en-US" i="0" dirty="0" smtClean="0"/>
              <a:t>37</a:t>
            </a:r>
            <a:endParaRPr lang="en-US" b="0" i="0" dirty="0" smtClean="0"/>
          </a:p>
          <a:p>
            <a:pPr algn="ctr"/>
            <a:r>
              <a:rPr lang="en-US" b="0" i="0" dirty="0" smtClean="0">
                <a:latin typeface="Symbol" charset="2"/>
                <a:cs typeface="Symbol" charset="2"/>
              </a:rPr>
              <a:t>b</a:t>
            </a:r>
            <a:r>
              <a:rPr lang="en-US" b="0" i="0" baseline="-25000" dirty="0" smtClean="0"/>
              <a:t>T</a:t>
            </a:r>
            <a:r>
              <a:rPr lang="en-US" b="0" i="0" dirty="0" smtClean="0"/>
              <a:t>=</a:t>
            </a:r>
            <a:r>
              <a:rPr lang="en-US" b="0" i="0" dirty="0" smtClean="0"/>
              <a:t>45%</a:t>
            </a:r>
            <a:endParaRPr lang="en-US" i="0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905000"/>
            <a:ext cx="301055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i="0" dirty="0" smtClean="0"/>
              <a:t>R.L. Miller</a:t>
            </a:r>
            <a:r>
              <a:rPr lang="en-US" b="0" i="0" dirty="0" smtClean="0"/>
              <a:t>, </a:t>
            </a:r>
            <a:r>
              <a:rPr lang="en-US" b="0" i="0" dirty="0" smtClean="0"/>
              <a:t>et al,</a:t>
            </a:r>
            <a:r>
              <a:rPr lang="en-US" b="0" i="0" dirty="0" smtClean="0"/>
              <a:t> Physics of Plasmas </a:t>
            </a:r>
            <a:r>
              <a:rPr lang="en-US" i="0" dirty="0" smtClean="0"/>
              <a:t>4</a:t>
            </a:r>
          </a:p>
          <a:p>
            <a:pPr algn="ctr"/>
            <a:r>
              <a:rPr lang="en-US" b="0" i="0" dirty="0" smtClean="0">
                <a:latin typeface="Symbol" charset="2"/>
                <a:cs typeface="Symbol" charset="2"/>
              </a:rPr>
              <a:t>b</a:t>
            </a:r>
            <a:r>
              <a:rPr lang="en-US" b="0" i="0" baseline="-25000" dirty="0" smtClean="0"/>
              <a:t>T</a:t>
            </a:r>
            <a:r>
              <a:rPr lang="en-US" b="0" i="0" dirty="0" smtClean="0"/>
              <a:t>=54%</a:t>
            </a:r>
            <a:endParaRPr lang="en-US" i="0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2171700" y="4610100"/>
            <a:ext cx="5486400" cy="76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219200" y="1143000"/>
            <a:ext cx="7941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0" i="0" dirty="0" smtClean="0">
                <a:solidFill>
                  <a:srgbClr val="FF0000"/>
                </a:solidFill>
              </a:rPr>
              <a:t>Both cases stable to kink and ballooning instabilities, ~99% bootstrap driven</a:t>
            </a:r>
          </a:p>
          <a:p>
            <a:pPr algn="ctr"/>
            <a:r>
              <a:rPr lang="en-US" sz="1800" b="0" i="0" dirty="0" smtClean="0">
                <a:solidFill>
                  <a:srgbClr val="FF0000"/>
                </a:solidFill>
              </a:rPr>
              <a:t>Strong shaping and broad pressure profiles are key.</a:t>
            </a:r>
            <a:endParaRPr lang="en-US" sz="1800" b="0" i="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15000" y="4724400"/>
            <a:ext cx="4038600" cy="2057400"/>
          </a:xfrm>
          <a:prstGeom prst="rect">
            <a:avLst/>
          </a:prstGeom>
          <a:solidFill>
            <a:schemeClr val="bg1">
              <a:alpha val="72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2514600"/>
            <a:ext cx="2286000" cy="3581400"/>
          </a:xfrm>
          <a:prstGeom prst="rect">
            <a:avLst/>
          </a:prstGeom>
          <a:solidFill>
            <a:schemeClr val="bg1">
              <a:alpha val="72000"/>
            </a:schemeClr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Studies Demonstrated Highest-Ever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in a </a:t>
            </a:r>
            <a:r>
              <a:rPr lang="en-US" dirty="0" err="1" smtClean="0"/>
              <a:t>Tokamak</a:t>
            </a:r>
            <a:r>
              <a:rPr lang="en-US" dirty="0" smtClean="0"/>
              <a:t>-Like Device.</a:t>
            </a:r>
            <a:endParaRPr lang="en-US" dirty="0"/>
          </a:p>
        </p:txBody>
      </p:sp>
      <p:pic>
        <p:nvPicPr>
          <p:cNvPr id="4" name="Picture 3" descr="Screen shot 2011-04-01 at 9.29.4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45" y="1219200"/>
            <a:ext cx="4125855" cy="525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1200" y="1028700"/>
            <a:ext cx="25784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M. </a:t>
            </a:r>
            <a:r>
              <a:rPr lang="en-US" b="0" i="0" dirty="0" err="1" smtClean="0"/>
              <a:t>Gryaznevich</a:t>
            </a:r>
            <a:r>
              <a:rPr lang="en-US" b="0" i="0" dirty="0" smtClean="0"/>
              <a:t>, et al, PRL 1998</a:t>
            </a:r>
            <a:endParaRPr lang="en-US" b="0" i="0" dirty="0"/>
          </a:p>
        </p:txBody>
      </p:sp>
      <p:pic>
        <p:nvPicPr>
          <p:cNvPr id="6" name="Picture 5" descr="Screen shot 2011-04-01 at 9.31.2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066799"/>
            <a:ext cx="4495800" cy="3347173"/>
          </a:xfrm>
          <a:prstGeom prst="rect">
            <a:avLst/>
          </a:prstGeom>
        </p:spPr>
      </p:pic>
      <p:pic>
        <p:nvPicPr>
          <p:cNvPr id="7" name="Picture 6" descr="Screen shot 2011-04-01 at 9.32.44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4267200"/>
            <a:ext cx="3295098" cy="2933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533400" y="4114800"/>
            <a:ext cx="4724400" cy="320040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pic>
        <p:nvPicPr>
          <p:cNvPr id="17" name="Picture 16" descr="Screen shot 2011-04-04 at 10.07.28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896" y="1231900"/>
            <a:ext cx="3490104" cy="334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5867400" y="4495800"/>
            <a:ext cx="4038600" cy="28956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Plasmas Have the Ability To Drive Their Own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Toroidal</a:t>
            </a:r>
            <a:r>
              <a:rPr lang="en-US" dirty="0" smtClean="0"/>
              <a:t>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6614160" cy="2123440"/>
          </a:xfrm>
        </p:spPr>
        <p:txBody>
          <a:bodyPr/>
          <a:lstStyle/>
          <a:p>
            <a:r>
              <a:rPr lang="en-US" sz="2000" dirty="0" smtClean="0"/>
              <a:t>Consider the trapped particle orbits in the green box.</a:t>
            </a:r>
          </a:p>
          <a:p>
            <a:r>
              <a:rPr lang="en-US" sz="2000" dirty="0" smtClean="0"/>
              <a:t>Net counter-clockwise current if:</a:t>
            </a:r>
          </a:p>
          <a:p>
            <a:pPr lvl="1"/>
            <a:r>
              <a:rPr lang="en-US" sz="1800" dirty="0" smtClean="0"/>
              <a:t>There is a density gradient:</a:t>
            </a:r>
          </a:p>
          <a:p>
            <a:pPr lvl="2"/>
            <a:r>
              <a:rPr lang="en-US" sz="1600" dirty="0" smtClean="0"/>
              <a:t>More particles on the red orbit.</a:t>
            </a:r>
          </a:p>
          <a:p>
            <a:pPr lvl="1"/>
            <a:r>
              <a:rPr lang="en-US" sz="1800" dirty="0" smtClean="0"/>
              <a:t>There is a temperature gradient:</a:t>
            </a:r>
          </a:p>
          <a:p>
            <a:pPr lvl="2"/>
            <a:r>
              <a:rPr lang="en-US" sz="1600" dirty="0" smtClean="0"/>
              <a:t>Particles on red orbit more faster.</a:t>
            </a:r>
          </a:p>
          <a:p>
            <a:r>
              <a:rPr lang="en-US" sz="2000" dirty="0" smtClean="0"/>
              <a:t>Trapped particles do not make net current.</a:t>
            </a:r>
          </a:p>
          <a:p>
            <a:pPr lvl="1"/>
            <a:r>
              <a:rPr lang="en-US" sz="1800" dirty="0" smtClean="0"/>
              <a:t>But</a:t>
            </a:r>
            <a:r>
              <a:rPr lang="en-US" sz="1800" dirty="0" smtClean="0"/>
              <a:t> collisions </a:t>
            </a:r>
            <a:r>
              <a:rPr lang="en-US" sz="1800" dirty="0" smtClean="0"/>
              <a:t>with passing particles transfer the asymmetry…and a net current flows.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4572000"/>
            <a:ext cx="22861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 Expression:</a:t>
            </a:r>
            <a:endParaRPr lang="en-US" dirty="0"/>
          </a:p>
        </p:txBody>
      </p:sp>
      <p:pic>
        <p:nvPicPr>
          <p:cNvPr id="7" name="Picture 6" descr="Screen shot 2011-04-01 at 12.09.14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0726" y="4953000"/>
            <a:ext cx="3712874" cy="230028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33600" y="4495800"/>
          <a:ext cx="1533524" cy="609600"/>
        </p:xfrm>
        <a:graphic>
          <a:graphicData uri="http://schemas.openxmlformats.org/presentationml/2006/ole">
            <p:oleObj spid="_x0000_s7170" name="Equation" r:id="rId5" imgW="990600" imgH="3937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3000" y="4172635"/>
            <a:ext cx="38064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Simple Expression For Current Density</a:t>
            </a:r>
            <a:endParaRPr lang="en-US" sz="1500" dirty="0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1447800" y="5486400"/>
          <a:ext cx="3236186" cy="617538"/>
        </p:xfrm>
        <a:graphic>
          <a:graphicData uri="http://schemas.openxmlformats.org/presentationml/2006/ole">
            <p:oleObj spid="_x0000_s7171" name="Equation" r:id="rId6" imgW="2197100" imgH="41910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600200" y="5105400"/>
            <a:ext cx="27334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Convert to </a:t>
            </a:r>
            <a:r>
              <a:rPr lang="en-US" sz="1500" dirty="0" err="1" smtClean="0"/>
              <a:t>Toroidal</a:t>
            </a:r>
            <a:r>
              <a:rPr lang="en-US" sz="1500" dirty="0" smtClean="0"/>
              <a:t> Current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1371600" y="6096000"/>
            <a:ext cx="348146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Convert to Fraction of Total Current</a:t>
            </a:r>
            <a:endParaRPr lang="en-US" sz="1500" dirty="0"/>
          </a:p>
        </p:txBody>
      </p:sp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1066800" y="6492874"/>
          <a:ext cx="3814683" cy="593725"/>
        </p:xfrm>
        <a:graphic>
          <a:graphicData uri="http://schemas.openxmlformats.org/presentationml/2006/ole">
            <p:oleObj spid="_x0000_s7172" name="Equation" r:id="rId7" imgW="2527300" imgH="3937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924800" y="1066800"/>
            <a:ext cx="2286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T. Luce, Phys. Plasmas </a:t>
            </a:r>
            <a:r>
              <a:rPr lang="en-US" i="0" dirty="0" smtClean="0"/>
              <a:t>18</a:t>
            </a:r>
            <a:endParaRPr lang="en-US" i="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0" y="6781800"/>
            <a:ext cx="167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O. </a:t>
            </a:r>
            <a:r>
              <a:rPr lang="en-US" b="0" i="0" dirty="0" err="1" smtClean="0"/>
              <a:t>Sauter</a:t>
            </a:r>
            <a:r>
              <a:rPr lang="en-US" b="0" i="0" dirty="0" smtClean="0"/>
              <a:t>, et al, Phys. Plasmas </a:t>
            </a:r>
            <a:r>
              <a:rPr lang="en-US" i="0" dirty="0" smtClean="0"/>
              <a:t>6</a:t>
            </a:r>
            <a:endParaRPr lang="en-US" i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04-04 at 10.28.5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62" y="1371600"/>
            <a:ext cx="4443438" cy="2451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Neutral Beam Current Drive Typically Invoked to Supplement the Bootstrap Current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943600" cy="4333240"/>
          </a:xfrm>
        </p:spPr>
        <p:txBody>
          <a:bodyPr/>
          <a:lstStyle/>
          <a:p>
            <a:r>
              <a:rPr lang="en-US" sz="1800" dirty="0" smtClean="0"/>
              <a:t>Neutral beams are the work-horse heating source for present and proposed </a:t>
            </a:r>
            <a:r>
              <a:rPr lang="en-US" sz="1800" dirty="0" err="1" smtClean="0"/>
              <a:t>STs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pPr lvl="1"/>
            <a:r>
              <a:rPr lang="en-US" sz="1600" dirty="0" smtClean="0"/>
              <a:t>Can a</a:t>
            </a:r>
            <a:r>
              <a:rPr lang="en-US" sz="1600" dirty="0" smtClean="0"/>
              <a:t>lso </a:t>
            </a:r>
            <a:r>
              <a:rPr lang="en-US" sz="1600" dirty="0" smtClean="0"/>
              <a:t>inject momentum and drive current.</a:t>
            </a:r>
          </a:p>
          <a:p>
            <a:r>
              <a:rPr lang="en-US" sz="1800" dirty="0" smtClean="0"/>
              <a:t>Current is due to the circulating fast ions.</a:t>
            </a:r>
          </a:p>
          <a:p>
            <a:r>
              <a:rPr lang="en-US" sz="1800" dirty="0" smtClean="0"/>
              <a:t>Collisions would generally bring electrons along with ions, cancelling the current.</a:t>
            </a:r>
          </a:p>
          <a:p>
            <a:pPr lvl="1"/>
            <a:r>
              <a:rPr lang="en-US" sz="1600" dirty="0" smtClean="0"/>
              <a:t>Impurity ions and electron trapping impede this canceling current</a:t>
            </a:r>
            <a:r>
              <a:rPr lang="en-US" sz="1600" dirty="0" smtClean="0"/>
              <a:t>.</a:t>
            </a:r>
          </a:p>
          <a:p>
            <a:r>
              <a:rPr lang="en-US" sz="1800" dirty="0" smtClean="0"/>
              <a:t>Remember, </a:t>
            </a:r>
            <a:r>
              <a:rPr lang="en-US" sz="1800" dirty="0" smtClean="0"/>
              <a:t>reduces plant efficiency to drive NBCD.</a:t>
            </a:r>
            <a:endParaRPr lang="en-US" sz="1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733800"/>
          <a:ext cx="3978519" cy="857250"/>
        </p:xfrm>
        <a:graphic>
          <a:graphicData uri="http://schemas.openxmlformats.org/presentationml/2006/ole">
            <p:oleObj spid="_x0000_s33795" name="Equation" r:id="rId4" imgW="2298700" imgH="4953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2590800" y="5835764"/>
          <a:ext cx="2972357" cy="1524000"/>
        </p:xfrm>
        <a:graphic>
          <a:graphicData uri="http://schemas.openxmlformats.org/presentationml/2006/ole">
            <p:oleObj spid="_x0000_s33796" name="Equation" r:id="rId5" imgW="2997200" imgH="15367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5203448"/>
            <a:ext cx="3048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</a:rPr>
              <a:t>Correction due to electron response, including neoclassical effects. </a:t>
            </a:r>
          </a:p>
          <a:p>
            <a:pPr marL="114300" indent="-114300"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</a:rPr>
              <a:t>Computed analytically, for instance: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289084"/>
            <a:ext cx="22098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114300"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</a:rPr>
              <a:t>Fast ion current.</a:t>
            </a:r>
          </a:p>
          <a:p>
            <a:pPr marL="114300" indent="-114300"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</a:rPr>
              <a:t>Computed via Monte Carlo methods for NSTX.</a:t>
            </a:r>
          </a:p>
          <a:p>
            <a:pPr marL="114300" indent="-114300">
              <a:buFont typeface="Arial"/>
              <a:buChar char="•"/>
            </a:pPr>
            <a:r>
              <a:rPr lang="en-US" b="0" i="0" dirty="0" smtClean="0">
                <a:solidFill>
                  <a:srgbClr val="000000"/>
                </a:solidFill>
              </a:rPr>
              <a:t>Increases when the slowing down time is longer:</a:t>
            </a:r>
          </a:p>
          <a:p>
            <a:pPr marL="114300" indent="-114300">
              <a:buFont typeface="Arial"/>
              <a:buChar char="•"/>
            </a:pPr>
            <a:endParaRPr lang="en-US" b="0" i="0" dirty="0">
              <a:solidFill>
                <a:srgbClr val="000000"/>
              </a:solidFill>
            </a:endParaRPr>
          </a:p>
        </p:txBody>
      </p:sp>
      <p:pic>
        <p:nvPicPr>
          <p:cNvPr id="9" name="Picture 8" descr="Screen shot 2011-04-05 at 9.29.46 AM.png"/>
          <p:cNvPicPr>
            <a:picLocks noChangeAspect="1"/>
          </p:cNvPicPr>
          <p:nvPr/>
        </p:nvPicPr>
        <p:blipFill>
          <a:blip r:embed="rId6"/>
          <a:srcRect l="9043" r="5426" b="9513"/>
          <a:stretch>
            <a:fillRect/>
          </a:stretch>
        </p:blipFill>
        <p:spPr>
          <a:xfrm>
            <a:off x="6378596" y="4267200"/>
            <a:ext cx="3603604" cy="27810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10600" y="3810000"/>
            <a:ext cx="1447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dirty="0" smtClean="0"/>
              <a:t>Lin-Liu &amp; Hinton, Phys Plasmas </a:t>
            </a:r>
            <a:r>
              <a:rPr lang="en-US" dirty="0" smtClean="0"/>
              <a:t>4</a:t>
            </a:r>
            <a:r>
              <a:rPr lang="en-US" b="0" dirty="0" smtClean="0"/>
              <a:t> </a:t>
            </a:r>
            <a:endParaRPr lang="en-US" b="0" dirty="0"/>
          </a:p>
        </p:txBody>
      </p:sp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5638800" y="5184775"/>
          <a:ext cx="790575" cy="835025"/>
        </p:xfrm>
        <a:graphic>
          <a:graphicData uri="http://schemas.openxmlformats.org/presentationml/2006/ole">
            <p:oleObj spid="_x0000_s33799" name="Equation" r:id="rId7" imgW="457200" imgH="48260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8229600" y="6858000"/>
            <a:ext cx="304800" cy="2286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7848600" y="6929438"/>
          <a:ext cx="790575" cy="461962"/>
        </p:xfrm>
        <a:graphic>
          <a:graphicData uri="http://schemas.openxmlformats.org/presentationml/2006/ole">
            <p:oleObj spid="_x0000_s33800" name="Equation" r:id="rId8" imgW="457200" imgH="266700" progId="Equation.3">
              <p:embed/>
            </p:oleObj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 rot="5400000" flipH="1" flipV="1">
            <a:off x="7467600" y="5562600"/>
            <a:ext cx="22860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 flipH="1" flipV="1">
            <a:off x="7925594" y="5561806"/>
            <a:ext cx="22860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8610600" y="5410200"/>
            <a:ext cx="4572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9067800" y="5257800"/>
            <a:ext cx="6673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NSTX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28600" y="6400800"/>
          <a:ext cx="2013527" cy="609600"/>
        </p:xfrm>
        <a:graphic>
          <a:graphicData uri="http://schemas.openxmlformats.org/presentationml/2006/ole">
            <p:oleObj spid="_x0000_s33801" name="Equation" r:id="rId9" imgW="1384300" imgH="419100" progId="Equation.3">
              <p:embed/>
            </p:oleObj>
          </a:graphicData>
        </a:graphic>
      </p:graphicFrame>
      <p:sp>
        <p:nvSpPr>
          <p:cNvPr id="20" name="Right Brace 19"/>
          <p:cNvSpPr/>
          <p:nvPr/>
        </p:nvSpPr>
        <p:spPr bwMode="auto">
          <a:xfrm rot="5400000">
            <a:off x="1714500" y="4305300"/>
            <a:ext cx="190500" cy="723900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1" name="Right Brace 20"/>
          <p:cNvSpPr/>
          <p:nvPr/>
        </p:nvSpPr>
        <p:spPr bwMode="auto">
          <a:xfrm rot="5400000">
            <a:off x="3314700" y="3467100"/>
            <a:ext cx="228600" cy="2438400"/>
          </a:xfrm>
          <a:prstGeom prst="rightBrac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rot="10800000" flipV="1">
            <a:off x="1066800" y="4800600"/>
            <a:ext cx="685800" cy="5334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>
            <a:off x="3200400" y="5029200"/>
            <a:ext cx="4572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Studies Show Good Agreement Between Calculated Current Sources and Total Current Profile</a:t>
            </a:r>
            <a:endParaRPr lang="en-US" dirty="0"/>
          </a:p>
        </p:txBody>
      </p:sp>
      <p:pic>
        <p:nvPicPr>
          <p:cNvPr id="6" name="Picture 5" descr="Screen shot 2010-08-13 at 5.04.18 PM.png"/>
          <p:cNvPicPr>
            <a:picLocks noChangeAspect="1"/>
          </p:cNvPicPr>
          <p:nvPr/>
        </p:nvPicPr>
        <p:blipFill>
          <a:blip r:embed="rId2"/>
          <a:srcRect b="1801"/>
          <a:stretch>
            <a:fillRect/>
          </a:stretch>
        </p:blipFill>
        <p:spPr bwMode="auto">
          <a:xfrm>
            <a:off x="2286000" y="3581400"/>
            <a:ext cx="5376985" cy="38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38200" y="1219200"/>
            <a:ext cx="8382000" cy="2241550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ts val="200"/>
              </a:spcBef>
              <a:buFontTx/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Current Profile Reconstructed from…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1800" dirty="0">
                <a:solidFill>
                  <a:srgbClr val="2D2DB9"/>
                </a:solidFill>
              </a:rPr>
              <a:t>Pressure-Driven Currents: </a:t>
            </a:r>
            <a:r>
              <a:rPr lang="en-US" sz="1500" b="0" dirty="0">
                <a:solidFill>
                  <a:srgbClr val="2D2DB9"/>
                </a:solidFill>
              </a:rPr>
              <a:t>Bootstrap, Pfirsch-Schlueter+Diamagnetic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1800" dirty="0">
                <a:solidFill>
                  <a:srgbClr val="FF33CC"/>
                </a:solidFill>
              </a:rPr>
              <a:t>Inductive current: </a:t>
            </a:r>
            <a:r>
              <a:rPr lang="en-US" sz="1500" b="0" dirty="0">
                <a:solidFill>
                  <a:srgbClr val="FF33CC"/>
                </a:solidFill>
              </a:rPr>
              <a:t>time derivatives of reconstructed equilibria  + neoclassical resistivity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1800" dirty="0">
                <a:solidFill>
                  <a:srgbClr val="FF3300"/>
                </a:solidFill>
              </a:rPr>
              <a:t>Neutral Beam Current Drive </a:t>
            </a:r>
            <a:r>
              <a:rPr lang="en-US" sz="1500" b="0" dirty="0">
                <a:solidFill>
                  <a:srgbClr val="FF0000"/>
                </a:solidFill>
              </a:rPr>
              <a:t>from NUBEAM, with classical beam physics</a:t>
            </a:r>
          </a:p>
          <a:p>
            <a:pPr algn="ctr">
              <a:spcBef>
                <a:spcPts val="200"/>
              </a:spcBef>
              <a:buFontTx/>
              <a:buNone/>
              <a:defRPr/>
            </a:pPr>
            <a:r>
              <a:rPr lang="en-US" sz="1500" dirty="0">
                <a:solidFill>
                  <a:srgbClr val="000000"/>
                </a:solidFill>
              </a:rPr>
              <a:t>Compare to…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Reconstructions</a:t>
            </a:r>
            <a:r>
              <a:rPr lang="en-US" sz="1500" b="0" dirty="0">
                <a:solidFill>
                  <a:schemeClr val="tx1"/>
                </a:solidFill>
              </a:rPr>
              <a:t> constrained by MSE and T</a:t>
            </a:r>
            <a:r>
              <a:rPr lang="en-US" sz="1500" b="0" baseline="-25000" dirty="0">
                <a:solidFill>
                  <a:schemeClr val="tx1"/>
                </a:solidFill>
              </a:rPr>
              <a:t>e</a:t>
            </a:r>
            <a:r>
              <a:rPr lang="en-US" sz="1500" b="0" dirty="0">
                <a:solidFill>
                  <a:schemeClr val="tx1"/>
                </a:solidFill>
              </a:rPr>
              <a:t> isotherm constrai</a:t>
            </a:r>
            <a:r>
              <a:rPr lang="en-US" sz="1500" b="0" dirty="0">
                <a:solidFill>
                  <a:srgbClr val="000000"/>
                </a:solidFill>
              </a:rPr>
              <a:t>n</a:t>
            </a:r>
            <a:r>
              <a:rPr lang="en-US" sz="1600" b="0" dirty="0">
                <a:solidFill>
                  <a:srgbClr val="000000"/>
                </a:solidFill>
              </a:rPr>
              <a:t>t</a:t>
            </a:r>
          </a:p>
          <a:p>
            <a:pPr>
              <a:spcBef>
                <a:spcPts val="200"/>
              </a:spcBef>
              <a:buFontTx/>
              <a:buNone/>
              <a:defRPr/>
            </a:pPr>
            <a:endParaRPr lang="en-US" sz="1000" b="0" dirty="0">
              <a:solidFill>
                <a:srgbClr val="000000"/>
              </a:solidFill>
            </a:endParaRPr>
          </a:p>
          <a:p>
            <a:pPr>
              <a:spcBef>
                <a:spcPts val="200"/>
              </a:spcBef>
              <a:buFontTx/>
              <a:buNone/>
              <a:defRPr/>
            </a:pPr>
            <a:r>
              <a:rPr lang="en-US" sz="1600" b="0" dirty="0">
                <a:solidFill>
                  <a:srgbClr val="000000"/>
                </a:solidFill>
              </a:rPr>
              <a:t>Choose time with no EP MHD or low-frequency kink/tearing</a:t>
            </a:r>
            <a:endParaRPr lang="en-US" sz="15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700" y="7137112"/>
            <a:ext cx="239620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S.P. Gerhardt, Nuclear Fusion</a:t>
            </a:r>
            <a:endParaRPr lang="en-US" b="0" i="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Non-Inductive Current Profiles Depend on the Electron </a:t>
            </a:r>
            <a:r>
              <a:rPr lang="en-US" dirty="0" smtClean="0"/>
              <a:t>Temperature </a:t>
            </a:r>
            <a:r>
              <a:rPr lang="en-US" dirty="0" smtClean="0"/>
              <a:t>(and others profiles as well).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3505200" cy="3124200"/>
          </a:xfrm>
        </p:spPr>
        <p:txBody>
          <a:bodyPr/>
          <a:lstStyle/>
          <a:p>
            <a:pPr marL="0" indent="0"/>
            <a:r>
              <a:rPr lang="en-US" sz="2000" dirty="0" smtClean="0"/>
              <a:t> </a:t>
            </a:r>
            <a:r>
              <a:rPr lang="en-US" sz="1800" dirty="0" smtClean="0"/>
              <a:t>Fix the electron density, </a:t>
            </a:r>
            <a:r>
              <a:rPr lang="en-US" sz="1800" dirty="0" err="1" smtClean="0"/>
              <a:t>Z</a:t>
            </a:r>
            <a:r>
              <a:rPr lang="en-US" sz="1800" baseline="-25000" dirty="0" err="1" smtClean="0"/>
              <a:t>eff</a:t>
            </a:r>
            <a:r>
              <a:rPr lang="en-US" sz="1800" dirty="0" smtClean="0"/>
              <a:t> and scale T</a:t>
            </a:r>
            <a:r>
              <a:rPr lang="en-US" sz="1800" baseline="-25000" dirty="0" smtClean="0"/>
              <a:t>e</a:t>
            </a:r>
            <a:r>
              <a:rPr lang="en-US" sz="1800" dirty="0" smtClean="0"/>
              <a:t> &amp; T</a:t>
            </a:r>
            <a:r>
              <a:rPr lang="en-US" sz="1800" baseline="-25000" dirty="0" smtClean="0"/>
              <a:t>i</a:t>
            </a:r>
            <a:r>
              <a:rPr lang="en-US" sz="1800" dirty="0" smtClean="0"/>
              <a:t>.</a:t>
            </a:r>
          </a:p>
          <a:p>
            <a:pPr marL="0" indent="0"/>
            <a:r>
              <a:rPr lang="en-US" sz="1800" dirty="0" smtClean="0"/>
              <a:t> Calculations from TRANSP</a:t>
            </a:r>
          </a:p>
          <a:p>
            <a:pPr marL="228600" indent="-50800"/>
            <a:r>
              <a:rPr lang="en-US" sz="1800" dirty="0" smtClean="0"/>
              <a:t> </a:t>
            </a:r>
            <a:r>
              <a:rPr lang="en-US" sz="1800" dirty="0" err="1" smtClean="0">
                <a:solidFill>
                  <a:schemeClr val="accent2"/>
                </a:solidFill>
              </a:rPr>
              <a:t>Sauter</a:t>
            </a:r>
            <a:r>
              <a:rPr lang="en-US" sz="1800" dirty="0" smtClean="0">
                <a:solidFill>
                  <a:schemeClr val="accent2"/>
                </a:solidFill>
              </a:rPr>
              <a:t> model for Bootstrap currents</a:t>
            </a:r>
          </a:p>
          <a:p>
            <a:pPr marL="228600" indent="-50800"/>
            <a:r>
              <a:rPr lang="en-US" sz="1800" dirty="0" smtClean="0">
                <a:solidFill>
                  <a:schemeClr val="accent2"/>
                </a:solidFill>
              </a:rPr>
              <a:t> NUBEAM for NBCD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0" indent="177800"/>
            <a:r>
              <a:rPr lang="en-US" sz="1800" dirty="0" smtClean="0">
                <a:solidFill>
                  <a:srgbClr val="000000"/>
                </a:solidFill>
              </a:rPr>
              <a:t>Beam currents tend to be centrally localized for these parameters.</a:t>
            </a:r>
          </a:p>
          <a:p>
            <a:pPr marL="0" indent="177800"/>
            <a:r>
              <a:rPr lang="en-US" sz="1800" dirty="0" smtClean="0">
                <a:solidFill>
                  <a:srgbClr val="000000"/>
                </a:solidFill>
              </a:rPr>
              <a:t>Bootstrap </a:t>
            </a:r>
            <a:r>
              <a:rPr lang="en-US" sz="1800" dirty="0" smtClean="0">
                <a:solidFill>
                  <a:srgbClr val="000000"/>
                </a:solidFill>
              </a:rPr>
              <a:t>currents tend to be edge localized in H-mode -&gt; low-</a:t>
            </a:r>
            <a:r>
              <a:rPr lang="en-US" sz="1800" dirty="0" err="1" smtClean="0">
                <a:solidFill>
                  <a:srgbClr val="000000"/>
                </a:solidFill>
              </a:rPr>
              <a:t>l</a:t>
            </a:r>
            <a:r>
              <a:rPr lang="en-US" sz="1800" baseline="-25000" dirty="0" err="1" smtClean="0">
                <a:solidFill>
                  <a:srgbClr val="000000"/>
                </a:solidFill>
              </a:rPr>
              <a:t>i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1-04-01 at 4.27.4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143000"/>
            <a:ext cx="3276600" cy="3066439"/>
          </a:xfrm>
          <a:prstGeom prst="rect">
            <a:avLst/>
          </a:prstGeom>
        </p:spPr>
      </p:pic>
      <p:pic>
        <p:nvPicPr>
          <p:cNvPr id="5" name="Picture 4" descr="Screen shot 2011-04-01 at 5.14.57 PM.png"/>
          <p:cNvPicPr>
            <a:picLocks noChangeAspect="1"/>
          </p:cNvPicPr>
          <p:nvPr/>
        </p:nvPicPr>
        <p:blipFill>
          <a:blip r:embed="rId3"/>
          <a:srcRect r="49824"/>
          <a:stretch>
            <a:fillRect/>
          </a:stretch>
        </p:blipFill>
        <p:spPr>
          <a:xfrm>
            <a:off x="6912112" y="4178072"/>
            <a:ext cx="3146288" cy="3022600"/>
          </a:xfrm>
          <a:prstGeom prst="rect">
            <a:avLst/>
          </a:prstGeom>
        </p:spPr>
      </p:pic>
      <p:pic>
        <p:nvPicPr>
          <p:cNvPr id="6" name="Picture 5" descr="Screen shot 2011-04-01 at 5.22.15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4047954"/>
            <a:ext cx="3121891" cy="3048000"/>
          </a:xfrm>
          <a:prstGeom prst="rect">
            <a:avLst/>
          </a:prstGeom>
        </p:spPr>
      </p:pic>
      <p:pic>
        <p:nvPicPr>
          <p:cNvPr id="7" name="Picture 6" descr="Screen shot 2011-04-01 at 5.31.57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3800" y="1143000"/>
            <a:ext cx="3124200" cy="3003323"/>
          </a:xfrm>
          <a:prstGeom prst="rect">
            <a:avLst/>
          </a:prstGeom>
        </p:spPr>
      </p:pic>
      <p:pic>
        <p:nvPicPr>
          <p:cNvPr id="8" name="Picture 7" descr="Screen shot 2011-04-04 at 10.28.57 AM.png"/>
          <p:cNvPicPr>
            <a:picLocks noChangeAspect="1"/>
          </p:cNvPicPr>
          <p:nvPr/>
        </p:nvPicPr>
        <p:blipFill>
          <a:blip r:embed="rId6"/>
          <a:srcRect r="10256"/>
          <a:stretch>
            <a:fillRect/>
          </a:stretch>
        </p:blipFill>
        <p:spPr>
          <a:xfrm>
            <a:off x="228600" y="5424227"/>
            <a:ext cx="3200400" cy="19671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5105400"/>
            <a:ext cx="257342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 use all 6 Sources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49722"/>
          <a:stretch>
            <a:fillRect/>
          </a:stretch>
        </p:blipFill>
        <p:spPr>
          <a:xfrm>
            <a:off x="304799" y="1066800"/>
            <a:ext cx="4184431" cy="2971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 Transport Determines The Achievable Level Of Bootstrap Current </a:t>
            </a:r>
            <a:r>
              <a:rPr lang="en-US" sz="1500" dirty="0" smtClean="0"/>
              <a:t>(when stability is not violated)</a:t>
            </a:r>
            <a:endParaRPr lang="en-US" sz="1500" dirty="0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4724400" y="3298286"/>
          <a:ext cx="5063672" cy="1828800"/>
        </p:xfrm>
        <a:graphic>
          <a:graphicData uri="http://schemas.openxmlformats.org/presentationml/2006/ole">
            <p:oleObj spid="_x0000_s32771" name="Equation" r:id="rId4" imgW="2425700" imgH="876300" progId="Equation.3">
              <p:embed/>
            </p:oleObj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t="52340"/>
          <a:stretch>
            <a:fillRect/>
          </a:stretch>
        </p:blipFill>
        <p:spPr>
          <a:xfrm>
            <a:off x="152400" y="4191000"/>
            <a:ext cx="4351564" cy="3124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1143000" y="1371600"/>
            <a:ext cx="609600" cy="4572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5440363" y="1559974"/>
          <a:ext cx="3216275" cy="1125537"/>
        </p:xfrm>
        <a:graphic>
          <a:graphicData uri="http://schemas.openxmlformats.org/presentationml/2006/ole">
            <p:oleObj spid="_x0000_s32774" name="Equation" r:id="rId6" imgW="1778000" imgH="622300" progId="Equation.3">
              <p:embed/>
            </p:oleObj>
          </a:graphicData>
        </a:graphic>
      </p:graphicFrame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6096000" y="5965286"/>
          <a:ext cx="2438400" cy="968914"/>
        </p:xfrm>
        <a:graphic>
          <a:graphicData uri="http://schemas.openxmlformats.org/presentationml/2006/ole">
            <p:oleObj spid="_x0000_s32775" name="Equation" r:id="rId7" imgW="1117600" imgH="4445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58903" y="2764886"/>
            <a:ext cx="5299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Bootstrap Fraction From Confinement Scaling</a:t>
            </a:r>
            <a:endParaRPr lang="en-US" sz="1800" dirty="0"/>
          </a:p>
        </p:txBody>
      </p:sp>
      <p:sp>
        <p:nvSpPr>
          <p:cNvPr id="15" name="TextBox 14"/>
          <p:cNvSpPr txBox="1"/>
          <p:nvPr/>
        </p:nvSpPr>
        <p:spPr>
          <a:xfrm>
            <a:off x="4876800" y="5508086"/>
            <a:ext cx="4979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Bootstrap Fraction From Direct Regression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953000" y="7086600"/>
            <a:ext cx="33506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S.P. Gerhardt, submitted to Nuclear Fusion</a:t>
            </a:r>
            <a:endParaRPr lang="en-US" b="0" i="0" dirty="0"/>
          </a:p>
        </p:txBody>
      </p:sp>
      <p:sp>
        <p:nvSpPr>
          <p:cNvPr id="17" name="TextBox 16"/>
          <p:cNvSpPr txBox="1"/>
          <p:nvPr/>
        </p:nvSpPr>
        <p:spPr>
          <a:xfrm>
            <a:off x="4758903" y="1143000"/>
            <a:ext cx="404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Experimental Confinement Scaling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 bwMode="auto">
          <a:xfrm>
            <a:off x="2971800" y="1143000"/>
            <a:ext cx="6400800" cy="61722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657600" y="1676400"/>
            <a:ext cx="5105400" cy="5105400"/>
          </a:xfrm>
          <a:prstGeom prst="ellipse">
            <a:avLst/>
          </a:prstGeom>
          <a:solidFill>
            <a:srgbClr val="FFFF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View of High-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ST </a:t>
            </a:r>
            <a:r>
              <a:rPr lang="en-US" dirty="0" smtClean="0"/>
              <a:t>Operation</a:t>
            </a:r>
            <a:br>
              <a:rPr lang="en-US" dirty="0" smtClean="0"/>
            </a:br>
            <a:r>
              <a:rPr lang="en-US" dirty="0" smtClean="0"/>
              <a:t> (Essentially the Same as for Conventional Aspect Ratio)</a:t>
            </a:r>
            <a:endParaRPr lang="en-US" dirty="0"/>
          </a:p>
        </p:txBody>
      </p:sp>
      <p:sp>
        <p:nvSpPr>
          <p:cNvPr id="7" name="Pie 6"/>
          <p:cNvSpPr>
            <a:spLocks noChangeAspect="1"/>
          </p:cNvSpPr>
          <p:nvPr/>
        </p:nvSpPr>
        <p:spPr bwMode="auto">
          <a:xfrm>
            <a:off x="4127500" y="2222500"/>
            <a:ext cx="4160520" cy="3962400"/>
          </a:xfrm>
          <a:prstGeom prst="pie">
            <a:avLst>
              <a:gd name="adj1" fmla="val 2227203"/>
              <a:gd name="adj2" fmla="val 8786235"/>
            </a:avLst>
          </a:prstGeom>
          <a:solidFill>
            <a:srgbClr val="CCFFCC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Pie 7"/>
          <p:cNvSpPr>
            <a:spLocks noChangeAspect="1"/>
          </p:cNvSpPr>
          <p:nvPr/>
        </p:nvSpPr>
        <p:spPr bwMode="auto">
          <a:xfrm>
            <a:off x="4127500" y="2222500"/>
            <a:ext cx="4160520" cy="3962400"/>
          </a:xfrm>
          <a:prstGeom prst="pie">
            <a:avLst>
              <a:gd name="adj1" fmla="val 16229503"/>
              <a:gd name="adj2" fmla="val 2196405"/>
            </a:avLst>
          </a:prstGeom>
          <a:solidFill>
            <a:srgbClr val="FFCC00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Pie 8"/>
          <p:cNvSpPr>
            <a:spLocks noChangeAspect="1"/>
          </p:cNvSpPr>
          <p:nvPr/>
        </p:nvSpPr>
        <p:spPr bwMode="auto">
          <a:xfrm>
            <a:off x="4127500" y="2222500"/>
            <a:ext cx="4160520" cy="3962400"/>
          </a:xfrm>
          <a:prstGeom prst="pie">
            <a:avLst>
              <a:gd name="adj1" fmla="val 8827879"/>
              <a:gd name="adj2" fmla="val 16200000"/>
            </a:avLst>
          </a:prstGeom>
          <a:solidFill>
            <a:srgbClr val="9999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3200400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solidFill>
                  <a:schemeClr val="tx1"/>
                </a:solidFill>
              </a:rPr>
              <a:t>Global Stability</a:t>
            </a:r>
            <a:endParaRPr lang="en-US" sz="2600" i="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0800" y="3048000"/>
            <a:ext cx="1600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solidFill>
                  <a:schemeClr val="tx1"/>
                </a:solidFill>
              </a:rPr>
              <a:t>Current Drive</a:t>
            </a:r>
            <a:endParaRPr lang="en-US" sz="2600" i="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0" y="49530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solidFill>
                  <a:schemeClr val="tx1"/>
                </a:solidFill>
              </a:rPr>
              <a:t>Transport</a:t>
            </a:r>
            <a:endParaRPr lang="en-US" sz="2600" i="0" dirty="0">
              <a:solidFill>
                <a:schemeClr val="tx1"/>
              </a:solidFill>
            </a:endParaRPr>
          </a:p>
        </p:txBody>
      </p:sp>
      <p:sp>
        <p:nvSpPr>
          <p:cNvPr id="16" name="Arc 15"/>
          <p:cNvSpPr/>
          <p:nvPr/>
        </p:nvSpPr>
        <p:spPr bwMode="auto">
          <a:xfrm>
            <a:off x="5715000" y="2514600"/>
            <a:ext cx="1066800" cy="1219200"/>
          </a:xfrm>
          <a:prstGeom prst="arc">
            <a:avLst>
              <a:gd name="adj1" fmla="val 13434131"/>
              <a:gd name="adj2" fmla="val 19004142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975157"/>
            <a:ext cx="4343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See T. Luce, Phys. Plasmas </a:t>
            </a:r>
            <a:r>
              <a:rPr lang="en-US" i="0" dirty="0" smtClean="0"/>
              <a:t>18</a:t>
            </a:r>
            <a:r>
              <a:rPr lang="en-US" b="0" i="0" dirty="0" smtClean="0"/>
              <a:t> For Discussion of Steady State Conventional Aspect Ratio </a:t>
            </a:r>
            <a:r>
              <a:rPr lang="en-US" b="0" i="0" dirty="0" err="1" smtClean="0"/>
              <a:t>Tokamaks</a:t>
            </a:r>
            <a:endParaRPr lang="en-US" b="0" i="0" dirty="0"/>
          </a:p>
        </p:txBody>
      </p:sp>
      <p:sp>
        <p:nvSpPr>
          <p:cNvPr id="18" name="TextBox 17"/>
          <p:cNvSpPr txBox="1"/>
          <p:nvPr/>
        </p:nvSpPr>
        <p:spPr>
          <a:xfrm>
            <a:off x="5791200" y="1676400"/>
            <a:ext cx="914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solidFill>
                  <a:schemeClr val="tx1"/>
                </a:solidFill>
              </a:rPr>
              <a:t>PWI</a:t>
            </a:r>
            <a:endParaRPr lang="en-US" sz="2600" i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1143000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0" dirty="0" smtClean="0">
                <a:solidFill>
                  <a:schemeClr val="tx1"/>
                </a:solidFill>
              </a:rPr>
              <a:t>Control</a:t>
            </a:r>
            <a:endParaRPr lang="en-US" sz="2600" i="0" dirty="0">
              <a:solidFill>
                <a:schemeClr val="tx1"/>
              </a:solidFill>
            </a:endParaRPr>
          </a:p>
        </p:txBody>
      </p:sp>
      <p:sp>
        <p:nvSpPr>
          <p:cNvPr id="20" name="Arc 19"/>
          <p:cNvSpPr/>
          <p:nvPr/>
        </p:nvSpPr>
        <p:spPr bwMode="auto">
          <a:xfrm>
            <a:off x="6553200" y="4343400"/>
            <a:ext cx="1066800" cy="1219200"/>
          </a:xfrm>
          <a:prstGeom prst="arc">
            <a:avLst>
              <a:gd name="adj1" fmla="val 21026016"/>
              <a:gd name="adj2" fmla="val 401967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1" name="Arc 20"/>
          <p:cNvSpPr/>
          <p:nvPr/>
        </p:nvSpPr>
        <p:spPr bwMode="auto">
          <a:xfrm>
            <a:off x="4495800" y="4267200"/>
            <a:ext cx="1066800" cy="1219200"/>
          </a:xfrm>
          <a:prstGeom prst="arc">
            <a:avLst>
              <a:gd name="adj1" fmla="val 5564986"/>
              <a:gd name="adj2" fmla="val 11636239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7772400" y="3200400"/>
            <a:ext cx="533400" cy="3810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rot="5400000" flipH="1" flipV="1">
            <a:off x="5904706" y="6134100"/>
            <a:ext cx="686594" cy="794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rot="10800000">
            <a:off x="4191000" y="2895600"/>
            <a:ext cx="533400" cy="45720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Transport Barrier Formation is a More Complicated Interaction Between the Thermal and Current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143000"/>
            <a:ext cx="5547360" cy="5613400"/>
          </a:xfrm>
        </p:spPr>
        <p:txBody>
          <a:bodyPr/>
          <a:lstStyle/>
          <a:p>
            <a:r>
              <a:rPr lang="en-US" sz="2400" dirty="0" smtClean="0"/>
              <a:t>Confinement depends on magnetic shear.</a:t>
            </a:r>
          </a:p>
          <a:p>
            <a:pPr lvl="1"/>
            <a:r>
              <a:rPr lang="en-US" sz="2000" dirty="0" smtClean="0"/>
              <a:t>Peak electron temperature typically occurs near location of most negative magnetic shear (in NSTX).</a:t>
            </a:r>
          </a:p>
          <a:p>
            <a:r>
              <a:rPr lang="en-US" sz="2400" dirty="0" smtClean="0"/>
              <a:t>Strong gradient can produce strong bootstrap current.</a:t>
            </a:r>
          </a:p>
          <a:p>
            <a:pPr lvl="1"/>
            <a:r>
              <a:rPr lang="en-US" sz="2000" dirty="0" smtClean="0"/>
              <a:t>Modifies the </a:t>
            </a:r>
            <a:r>
              <a:rPr lang="en-US" sz="2000" dirty="0" err="1" smtClean="0"/>
              <a:t>q</a:t>
            </a:r>
            <a:r>
              <a:rPr lang="en-US" sz="2000" dirty="0" smtClean="0"/>
              <a:t>-profile…necessary to have current profile carefully “aligned” with the pressure profile.</a:t>
            </a:r>
          </a:p>
          <a:p>
            <a:r>
              <a:rPr lang="en-US" sz="2400" dirty="0" smtClean="0"/>
              <a:t>Resulting configuration has a higher pressure peaking factor.</a:t>
            </a:r>
          </a:p>
          <a:p>
            <a:pPr lvl="1"/>
            <a:r>
              <a:rPr lang="en-US" sz="2000" dirty="0" smtClean="0"/>
              <a:t>is the ideal MHD stability acceptable in this scenario?</a:t>
            </a:r>
            <a:endParaRPr lang="en-US" sz="2000" dirty="0" smtClean="0"/>
          </a:p>
          <a:p>
            <a:pPr lvl="1"/>
            <a:r>
              <a:rPr lang="en-US" sz="1900" dirty="0" smtClean="0"/>
              <a:t>Double t</a:t>
            </a:r>
            <a:r>
              <a:rPr lang="en-US" sz="1900" dirty="0" smtClean="0"/>
              <a:t>earing can also be unstable.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5" name="Picture 4" descr="Screen shot 2011-04-04 at 10.42.5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13" y="1371600"/>
            <a:ext cx="4463787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09589" y="1066800"/>
            <a:ext cx="21091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H. </a:t>
            </a:r>
            <a:r>
              <a:rPr lang="en-US" b="0" i="0" dirty="0" err="1" smtClean="0"/>
              <a:t>Yuh</a:t>
            </a:r>
            <a:r>
              <a:rPr lang="en-US" b="0" i="0" dirty="0" smtClean="0"/>
              <a:t>, Phys. Plasmas </a:t>
            </a:r>
            <a:r>
              <a:rPr lang="en-US" i="0" dirty="0" smtClean="0"/>
              <a:t>16</a:t>
            </a:r>
            <a:endParaRPr lang="en-US" i="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Beam Sources Can Modify the Current</a:t>
            </a:r>
            <a:br>
              <a:rPr lang="en-US" dirty="0" smtClean="0"/>
            </a:br>
            <a:r>
              <a:rPr lang="en-US" dirty="0" smtClean="0"/>
              <a:t> Profile Shape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5623560" cy="2275840"/>
          </a:xfrm>
        </p:spPr>
        <p:txBody>
          <a:bodyPr/>
          <a:lstStyle/>
          <a:p>
            <a:r>
              <a:rPr lang="en-US" dirty="0" err="1" smtClean="0"/>
              <a:t>df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010400" y="6350000"/>
            <a:ext cx="2362200" cy="1588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76200" y="1066800"/>
            <a:ext cx="9525000" cy="6362700"/>
            <a:chOff x="76200" y="1066800"/>
            <a:chExt cx="9525000" cy="6362700"/>
          </a:xfrm>
        </p:grpSpPr>
        <p:pic>
          <p:nvPicPr>
            <p:cNvPr id="4" name="Picture 3" descr="Screen shot 2011-04-08 at 5.05.05 PM.png"/>
            <p:cNvPicPr>
              <a:picLocks noChangeAspect="1"/>
            </p:cNvPicPr>
            <p:nvPr/>
          </p:nvPicPr>
          <p:blipFill>
            <a:blip r:embed="rId2"/>
            <a:srcRect l="3448"/>
            <a:stretch>
              <a:fillRect/>
            </a:stretch>
          </p:blipFill>
          <p:spPr>
            <a:xfrm>
              <a:off x="76200" y="1066800"/>
              <a:ext cx="6400800" cy="6267796"/>
            </a:xfrm>
            <a:prstGeom prst="rect">
              <a:avLst/>
            </a:prstGeom>
          </p:spPr>
        </p:pic>
        <p:pic>
          <p:nvPicPr>
            <p:cNvPr id="5" name="Picture 4" descr="Screen shot 2011-04-08 at 5.05.48 PM.png"/>
            <p:cNvPicPr>
              <a:picLocks noChangeAspect="1"/>
            </p:cNvPicPr>
            <p:nvPr/>
          </p:nvPicPr>
          <p:blipFill>
            <a:blip r:embed="rId3"/>
            <a:srcRect l="2329" r="4517" b="1208"/>
            <a:stretch>
              <a:fillRect/>
            </a:stretch>
          </p:blipFill>
          <p:spPr>
            <a:xfrm>
              <a:off x="6477000" y="4305300"/>
              <a:ext cx="3124200" cy="3124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657600" y="1219200"/>
              <a:ext cx="2819400" cy="30480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76600" y="1676400"/>
              <a:ext cx="2819400" cy="1828800"/>
            </a:xfrm>
            <a:prstGeom prst="rect">
              <a:avLst/>
            </a:prstGeom>
            <a:solidFill>
              <a:schemeClr val="bg1"/>
            </a:solidFill>
            <a:ln w="158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1200" b="1" i="1" u="none" strike="noStrike" cap="none" normalizeH="0" baseline="0" smtClean="0">
                <a:ln>
                  <a:noFill/>
                </a:ln>
                <a:solidFill>
                  <a:srgbClr val="1822CD"/>
                </a:solidFill>
                <a:effectLst/>
                <a:latin typeface="Helvetica" pitchFamily="-128" charset="0"/>
              </a:endParaRPr>
            </a:p>
          </p:txBody>
        </p:sp>
      </p:grpSp>
      <p:pic>
        <p:nvPicPr>
          <p:cNvPr id="11" name="Picture 10" descr="Screen shot 2011-04-04 at 10.28.57 AM.png"/>
          <p:cNvPicPr>
            <a:picLocks noChangeAspect="1"/>
          </p:cNvPicPr>
          <p:nvPr/>
        </p:nvPicPr>
        <p:blipFill>
          <a:blip r:embed="rId4"/>
          <a:srcRect r="9111"/>
          <a:stretch>
            <a:fillRect/>
          </a:stretch>
        </p:blipFill>
        <p:spPr>
          <a:xfrm>
            <a:off x="3200400" y="1295400"/>
            <a:ext cx="4038600" cy="24511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78258" y="1143000"/>
            <a:ext cx="3003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50, 60, 70, 130</a:t>
            </a:r>
          </a:p>
          <a:p>
            <a:pPr algn="ctr"/>
            <a:r>
              <a:rPr lang="en-US" sz="1800" dirty="0" smtClean="0"/>
              <a:t>50, 60, 120, 130</a:t>
            </a:r>
          </a:p>
          <a:p>
            <a:pPr algn="ctr"/>
            <a:r>
              <a:rPr lang="en-US" sz="1800" dirty="0" smtClean="0">
                <a:solidFill>
                  <a:srgbClr val="00CC66"/>
                </a:solidFill>
              </a:rPr>
              <a:t>All 6 Sources</a:t>
            </a:r>
          </a:p>
          <a:p>
            <a:pPr algn="ctr"/>
            <a:endParaRPr lang="en-US" sz="1800" dirty="0" smtClean="0"/>
          </a:p>
          <a:p>
            <a:pPr algn="ctr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rgbClr val="00CC66"/>
                </a:solidFill>
              </a:rPr>
              <a:t>Higher power case </a:t>
            </a:r>
            <a:r>
              <a:rPr lang="en-US" sz="1800" dirty="0" smtClean="0">
                <a:solidFill>
                  <a:schemeClr val="tx1"/>
                </a:solidFill>
              </a:rPr>
              <a:t>has higher T</a:t>
            </a:r>
            <a:r>
              <a:rPr lang="en-US" sz="1800" baseline="-25000" dirty="0" smtClean="0">
                <a:solidFill>
                  <a:schemeClr val="tx1"/>
                </a:solidFill>
              </a:rPr>
              <a:t>e</a:t>
            </a:r>
            <a:r>
              <a:rPr lang="en-US" sz="1800" dirty="0" smtClean="0">
                <a:solidFill>
                  <a:schemeClr val="tx1"/>
                </a:solidFill>
              </a:rPr>
              <a:t>, and better NBCD efficiency.</a:t>
            </a:r>
          </a:p>
          <a:p>
            <a:pPr>
              <a:buFont typeface="Arial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 Keeps </a:t>
            </a:r>
            <a:r>
              <a:rPr lang="en-US" sz="1800" dirty="0" err="1" smtClean="0">
                <a:solidFill>
                  <a:schemeClr val="tx1"/>
                </a:solidFill>
              </a:rPr>
              <a:t>q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min</a:t>
            </a:r>
            <a:r>
              <a:rPr lang="en-US" sz="1800" dirty="0" smtClean="0">
                <a:solidFill>
                  <a:schemeClr val="tx1"/>
                </a:solidFill>
              </a:rPr>
              <a:t> above 2, avoiding possibility of 2/1 tearing.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0" y="3886200"/>
            <a:ext cx="26955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A=1.8, I</a:t>
            </a:r>
            <a:r>
              <a:rPr lang="en-US" sz="1600" baseline="-25000" dirty="0" smtClean="0"/>
              <a:t>P</a:t>
            </a:r>
            <a:r>
              <a:rPr lang="en-US" sz="1600" dirty="0" smtClean="0"/>
              <a:t>=1300 kA, B</a:t>
            </a:r>
            <a:r>
              <a:rPr lang="en-US" sz="1600" baseline="-25000" dirty="0" smtClean="0"/>
              <a:t>T</a:t>
            </a:r>
            <a:r>
              <a:rPr lang="en-US" sz="1600" dirty="0" smtClean="0"/>
              <a:t>=1.0</a:t>
            </a:r>
            <a:endParaRPr lang="en-US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NSTX Discharges Combine Strong Shaping, Good Confinement, and Large Non-Inductive Currents</a:t>
            </a:r>
            <a:endParaRPr lang="en-US" dirty="0"/>
          </a:p>
        </p:txBody>
      </p:sp>
      <p:pic>
        <p:nvPicPr>
          <p:cNvPr id="4" name="Picture 12" descr="Screen shot 2010-10-03 at 11.26.47 PM.png"/>
          <p:cNvPicPr>
            <a:picLocks noChangeAspect="1"/>
          </p:cNvPicPr>
          <p:nvPr/>
        </p:nvPicPr>
        <p:blipFill>
          <a:blip r:embed="rId3"/>
          <a:srcRect t="1350"/>
          <a:stretch>
            <a:fillRect/>
          </a:stretch>
        </p:blipFill>
        <p:spPr bwMode="auto">
          <a:xfrm>
            <a:off x="182563" y="1219200"/>
            <a:ext cx="3703637" cy="586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4876800" y="2362200"/>
            <a:ext cx="228600" cy="1524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4876800" y="320040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902200" y="395605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4876800" y="472440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959350" y="547370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883150" y="6235700"/>
            <a:ext cx="228600" cy="1397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pic>
        <p:nvPicPr>
          <p:cNvPr id="12" name="Picture 6"/>
          <p:cNvPicPr>
            <a:picLocks noChangeAspect="1"/>
          </p:cNvPicPr>
          <p:nvPr/>
        </p:nvPicPr>
        <p:blipFill>
          <a:blip r:embed="rId4"/>
          <a:srcRect b="86554"/>
          <a:stretch>
            <a:fillRect/>
          </a:stretch>
        </p:blipFill>
        <p:spPr bwMode="auto">
          <a:xfrm>
            <a:off x="4953000" y="1752600"/>
            <a:ext cx="4754715" cy="93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1295400" y="2971800"/>
          <a:ext cx="1012825" cy="909637"/>
        </p:xfrm>
        <a:graphic>
          <a:graphicData uri="http://schemas.openxmlformats.org/presentationml/2006/ole">
            <p:oleObj spid="_x0000_s56323" name="Equation" r:id="rId5" imgW="749300" imgH="6731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14400" y="7086600"/>
            <a:ext cx="2520950" cy="33813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/>
              <a:t>Aspect Ratios 1.45-1.55</a:t>
            </a:r>
          </a:p>
        </p:txBody>
      </p:sp>
      <p:pic>
        <p:nvPicPr>
          <p:cNvPr id="15" name="Picture 6"/>
          <p:cNvPicPr>
            <a:picLocks noChangeAspect="1"/>
          </p:cNvPicPr>
          <p:nvPr/>
        </p:nvPicPr>
        <p:blipFill>
          <a:blip r:embed="rId4"/>
          <a:srcRect t="82055" b="2054"/>
          <a:stretch>
            <a:fillRect/>
          </a:stretch>
        </p:blipFill>
        <p:spPr bwMode="auto">
          <a:xfrm>
            <a:off x="4953000" y="5842000"/>
            <a:ext cx="4754715" cy="1104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4"/>
          <a:srcRect t="24448" b="29509"/>
          <a:stretch>
            <a:fillRect/>
          </a:stretch>
        </p:blipFill>
        <p:spPr bwMode="auto">
          <a:xfrm>
            <a:off x="4953001" y="2641600"/>
            <a:ext cx="4754715" cy="319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31885" y="1066800"/>
            <a:ext cx="5867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i="0" dirty="0" smtClean="0"/>
              <a:t>Optimized For:</a:t>
            </a:r>
          </a:p>
          <a:p>
            <a:pPr algn="ctr"/>
            <a:r>
              <a:rPr lang="en-US" sz="1600" b="0" i="0" dirty="0" smtClean="0">
                <a:solidFill>
                  <a:srgbClr val="FF0000"/>
                </a:solidFill>
              </a:rPr>
              <a:t>High sustained </a:t>
            </a:r>
            <a:r>
              <a:rPr lang="en-US" sz="1600" b="0" i="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1600" b="0" i="0" baseline="-25000" dirty="0" err="1" smtClean="0">
                <a:solidFill>
                  <a:srgbClr val="FF0000"/>
                </a:solidFill>
              </a:rPr>
              <a:t>T</a:t>
            </a:r>
            <a:r>
              <a:rPr lang="en-US" sz="1600" b="0" i="0" dirty="0" smtClean="0">
                <a:solidFill>
                  <a:srgbClr val="FF0000"/>
                </a:solidFill>
              </a:rPr>
              <a:t>    </a:t>
            </a:r>
            <a:r>
              <a:rPr lang="en-US" sz="1600" b="0" i="0" dirty="0" smtClean="0"/>
              <a:t>high non-inductive fraction   </a:t>
            </a:r>
            <a:r>
              <a:rPr lang="en-US" sz="1600" b="0" i="0" dirty="0" smtClean="0">
                <a:solidFill>
                  <a:srgbClr val="000000"/>
                </a:solidFill>
              </a:rPr>
              <a:t> longest-pulse</a:t>
            </a:r>
            <a:endParaRPr lang="en-US" sz="1600" b="0" i="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77000" y="7086600"/>
            <a:ext cx="335065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S.P. Gerhardt, submitted to Nuclear Fusion</a:t>
            </a:r>
            <a:endParaRPr lang="en-US" b="0" i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Steps Still Required For Next-Step Devices</a:t>
            </a:r>
            <a:endParaRPr lang="en-US" dirty="0"/>
          </a:p>
        </p:txBody>
      </p:sp>
      <p:pic>
        <p:nvPicPr>
          <p:cNvPr id="6" name="Picture 5" descr="Screen shot 2011-04-06 at 1.31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352" y="1066801"/>
            <a:ext cx="3251447" cy="3429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4572000"/>
          <a:ext cx="6705600" cy="2773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76400"/>
                <a:gridCol w="1676400"/>
                <a:gridCol w="1676400"/>
                <a:gridCol w="1676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NSTX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ORNL CTF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ARIES-ST</a:t>
                      </a:r>
                      <a:r>
                        <a:rPr lang="en-US" baseline="30000" dirty="0" smtClean="0"/>
                        <a:t>3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err="1" smtClean="0"/>
                        <a:t>m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r>
                        <a:rPr lang="en-US" baseline="-25000" dirty="0" smtClean="0"/>
                        <a:t>P</a:t>
                      </a:r>
                      <a:r>
                        <a:rPr lang="en-US" baseline="0" dirty="0" smtClean="0"/>
                        <a:t>/B</a:t>
                      </a:r>
                      <a:r>
                        <a:rPr lang="en-US" baseline="-25000" dirty="0" smtClean="0"/>
                        <a:t>T</a:t>
                      </a:r>
                      <a:r>
                        <a:rPr lang="en-US" baseline="0" dirty="0" smtClean="0"/>
                        <a:t> (MA/T)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1.0/0.55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8.2/1.13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29/2.1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b</a:t>
                      </a:r>
                      <a:r>
                        <a:rPr lang="en-US" baseline="-25000" dirty="0" err="1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ymbol" charset="2"/>
                          <a:cs typeface="Symbol" charset="2"/>
                        </a:rPr>
                        <a:t>k</a:t>
                      </a:r>
                      <a:endParaRPr lang="en-US" dirty="0"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</a:t>
                      </a:r>
                      <a:r>
                        <a:rPr lang="en-US" baseline="-25000" dirty="0" err="1" smtClean="0"/>
                        <a:t>BS</a:t>
                      </a:r>
                      <a:r>
                        <a:rPr lang="en-US" baseline="0" dirty="0" smtClean="0"/>
                        <a:t> (%)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50-60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</a:t>
                      </a:r>
                      <a:r>
                        <a:rPr lang="en-US" baseline="-25000" dirty="0" err="1" smtClean="0"/>
                        <a:t>fusion</a:t>
                      </a:r>
                      <a:r>
                        <a:rPr lang="en-US" baseline="0" dirty="0" smtClean="0"/>
                        <a:t> (MW)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4" descr="cutaway-06-02-4"/>
          <p:cNvPicPr>
            <a:picLocks noChangeAspect="1" noChangeArrowheads="1"/>
          </p:cNvPicPr>
          <p:nvPr/>
        </p:nvPicPr>
        <p:blipFill>
          <a:blip r:embed="rId3"/>
          <a:srcRect b="4929"/>
          <a:stretch>
            <a:fillRect/>
          </a:stretch>
        </p:blipFill>
        <p:spPr bwMode="auto">
          <a:xfrm>
            <a:off x="228600" y="1177849"/>
            <a:ext cx="293896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086600" y="4876800"/>
            <a:ext cx="281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smtClean="0">
                <a:solidFill>
                  <a:schemeClr val="tx1"/>
                </a:solidFill>
              </a:rPr>
              <a:t>[1] S.P. Gerhardt, et al., EXS/P2-08, IAEA FEC 2010.</a:t>
            </a:r>
          </a:p>
          <a:p>
            <a:endParaRPr lang="en-US" sz="1600" b="0" i="0" dirty="0" smtClean="0">
              <a:solidFill>
                <a:schemeClr val="tx1"/>
              </a:solidFill>
            </a:endParaRP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[2] Y.K.M. </a:t>
            </a:r>
            <a:r>
              <a:rPr lang="en-US" sz="1600" b="0" i="0" dirty="0" err="1" smtClean="0">
                <a:solidFill>
                  <a:schemeClr val="tx1"/>
                </a:solidFill>
              </a:rPr>
              <a:t>Peng</a:t>
            </a:r>
            <a:r>
              <a:rPr lang="en-US" sz="1600" b="0" i="0" dirty="0" smtClean="0">
                <a:solidFill>
                  <a:schemeClr val="tx1"/>
                </a:solidFill>
              </a:rPr>
              <a:t>, et al., FT/P3-14, IAEA FEC 2008</a:t>
            </a:r>
            <a:r>
              <a:rPr lang="en-US" sz="1600" b="0" i="0" dirty="0" smtClean="0">
                <a:solidFill>
                  <a:schemeClr val="tx1"/>
                </a:solidFill>
              </a:rPr>
              <a:t>. WL= 1 MW/m</a:t>
            </a:r>
            <a:r>
              <a:rPr lang="en-US" sz="1600" b="0" i="0" baseline="30000" dirty="0" smtClean="0">
                <a:solidFill>
                  <a:schemeClr val="tx1"/>
                </a:solidFill>
              </a:rPr>
              <a:t>2</a:t>
            </a:r>
            <a:endParaRPr lang="en-US" sz="1600" b="0" i="0" dirty="0" smtClean="0">
              <a:solidFill>
                <a:schemeClr val="tx1"/>
              </a:solidFill>
            </a:endParaRPr>
          </a:p>
          <a:p>
            <a:endParaRPr lang="en-US" sz="1600" b="0" i="0" dirty="0" smtClean="0">
              <a:solidFill>
                <a:schemeClr val="tx1"/>
              </a:solidFill>
            </a:endParaRPr>
          </a:p>
          <a:p>
            <a:r>
              <a:rPr lang="en-US" sz="1600" b="0" i="0" dirty="0" smtClean="0">
                <a:solidFill>
                  <a:schemeClr val="tx1"/>
                </a:solidFill>
              </a:rPr>
              <a:t>[3] F. </a:t>
            </a:r>
            <a:r>
              <a:rPr lang="en-US" sz="1600" b="0" i="0" dirty="0" err="1" smtClean="0">
                <a:solidFill>
                  <a:schemeClr val="tx1"/>
                </a:solidFill>
              </a:rPr>
              <a:t>Najmabadi</a:t>
            </a:r>
            <a:r>
              <a:rPr lang="en-US" sz="1600" b="0" i="0" dirty="0" smtClean="0">
                <a:solidFill>
                  <a:schemeClr val="tx1"/>
                </a:solidFill>
              </a:rPr>
              <a:t>, et al., Fusion Engineering and Design, 2003.</a:t>
            </a:r>
            <a:endParaRPr lang="en-US" sz="1600" b="0" i="0" dirty="0">
              <a:solidFill>
                <a:schemeClr val="tx1"/>
              </a:solidFill>
            </a:endParaRPr>
          </a:p>
        </p:txBody>
      </p:sp>
      <p:pic>
        <p:nvPicPr>
          <p:cNvPr id="11" name="Picture 10" descr="Screen shot 2011-04-06 at 3.12.58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066800"/>
            <a:ext cx="3124200" cy="331495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 rot="10800000">
            <a:off x="1905000" y="4267200"/>
            <a:ext cx="304800" cy="2286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4343400" y="4343400"/>
            <a:ext cx="228600" cy="762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5400000" flipH="1" flipV="1">
            <a:off x="6477000" y="4267200"/>
            <a:ext cx="228600" cy="2286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</a:t>
            </a:r>
            <a:r>
              <a:rPr lang="en-US" dirty="0" smtClean="0"/>
              <a:t> (and MAST) </a:t>
            </a:r>
            <a:r>
              <a:rPr lang="en-US" dirty="0" smtClean="0"/>
              <a:t>Are Planning Substantial Upgrades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08600" y="1143000"/>
            <a:ext cx="4521200" cy="295275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45720" tIns="0" rIns="4572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i="0">
                <a:solidFill>
                  <a:schemeClr val="accent2"/>
                </a:solidFill>
              </a:rPr>
              <a:t>2</a:t>
            </a:r>
            <a:r>
              <a:rPr lang="en-US" sz="1900" i="0" baseline="30000">
                <a:solidFill>
                  <a:schemeClr val="accent2"/>
                </a:solidFill>
              </a:rPr>
              <a:t>nd </a:t>
            </a:r>
            <a:r>
              <a:rPr lang="en-US" sz="1900" i="0">
                <a:solidFill>
                  <a:schemeClr val="accent2"/>
                </a:solidFill>
              </a:rPr>
              <a:t>NBI with 5 MW, 5s at larger R</a:t>
            </a:r>
            <a:r>
              <a:rPr lang="en-US" sz="1900" i="0" baseline="-25000">
                <a:solidFill>
                  <a:schemeClr val="accent2"/>
                </a:solidFill>
              </a:rPr>
              <a:t>TAN </a:t>
            </a:r>
            <a:endParaRPr lang="en-US" sz="1900" i="0">
              <a:solidFill>
                <a:schemeClr val="accent2"/>
              </a:solidFill>
              <a:sym typeface="Wingdings" charset="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739900"/>
            <a:ext cx="3505200" cy="228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182813" y="1784350"/>
            <a:ext cx="812800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Present CS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38200" y="1143000"/>
            <a:ext cx="4267200" cy="295275"/>
          </a:xfrm>
          <a:prstGeom prst="rect">
            <a:avLst/>
          </a:prstGeom>
          <a:solidFill>
            <a:srgbClr val="EAEAEA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45720" tIns="0" rIns="4572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900" i="0">
                <a:solidFill>
                  <a:schemeClr val="accent2"/>
                </a:solidFill>
              </a:rPr>
              <a:t>New center stack for 1T, 2MA, 5s </a:t>
            </a:r>
            <a:endParaRPr lang="en-US" sz="1900" i="0">
              <a:solidFill>
                <a:schemeClr val="accent2"/>
              </a:solidFill>
              <a:sym typeface="Wingdings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48013" y="1784350"/>
            <a:ext cx="566737" cy="1825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New CS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47800" y="1514475"/>
            <a:ext cx="2590800" cy="246062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en-US" sz="1600" i="0">
                <a:solidFill>
                  <a:schemeClr val="tx1"/>
                </a:solidFill>
              </a:rPr>
              <a:t>R</a:t>
            </a:r>
            <a:r>
              <a:rPr lang="en-US" sz="1600" i="0" baseline="-25000">
                <a:solidFill>
                  <a:schemeClr val="tx1"/>
                </a:solidFill>
              </a:rPr>
              <a:t>0 </a:t>
            </a:r>
            <a:r>
              <a:rPr lang="en-US" sz="1600" i="0">
                <a:solidFill>
                  <a:schemeClr val="tx1"/>
                </a:solidFill>
              </a:rPr>
              <a:t>/a = 1.25-1.3   </a:t>
            </a:r>
            <a:r>
              <a:rPr lang="en-US" sz="1600" i="0">
                <a:solidFill>
                  <a:schemeClr val="tx1"/>
                </a:solidFill>
                <a:sym typeface="Wingdings" charset="2"/>
              </a:rPr>
              <a:t>      1.5-1.6</a:t>
            </a:r>
            <a:endParaRPr lang="en-US" sz="1600" i="0">
              <a:solidFill>
                <a:schemeClr val="tx1"/>
              </a:solidFill>
            </a:endParaRPr>
          </a:p>
        </p:txBody>
      </p:sp>
      <p:pic>
        <p:nvPicPr>
          <p:cNvPr id="95" name="Picture 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050" y="1633537"/>
            <a:ext cx="3060700" cy="23653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96" name="Text Box 93"/>
          <p:cNvSpPr txBox="1">
            <a:spLocks noChangeAspect="1" noChangeArrowheads="1"/>
          </p:cNvSpPr>
          <p:nvPr/>
        </p:nvSpPr>
        <p:spPr bwMode="auto">
          <a:xfrm>
            <a:off x="8572500" y="2012950"/>
            <a:ext cx="1208088" cy="554037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FF0000"/>
                </a:solidFill>
              </a:rPr>
              <a:t> Present NBI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 R</a:t>
            </a:r>
            <a:r>
              <a:rPr lang="en-US" baseline="-25000">
                <a:solidFill>
                  <a:srgbClr val="FF0000"/>
                </a:solidFill>
              </a:rPr>
              <a:t>TAN </a:t>
            </a:r>
            <a:r>
              <a:rPr lang="en-US">
                <a:solidFill>
                  <a:srgbClr val="FF0000"/>
                </a:solidFill>
              </a:rPr>
              <a:t>=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50,60,70cm</a:t>
            </a:r>
          </a:p>
        </p:txBody>
      </p:sp>
      <p:sp>
        <p:nvSpPr>
          <p:cNvPr id="97" name="Text Box 94"/>
          <p:cNvSpPr txBox="1">
            <a:spLocks noChangeAspect="1" noChangeArrowheads="1"/>
          </p:cNvSpPr>
          <p:nvPr/>
        </p:nvSpPr>
        <p:spPr bwMode="auto">
          <a:xfrm>
            <a:off x="5362575" y="1819275"/>
            <a:ext cx="1341438" cy="554037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>
                <a:solidFill>
                  <a:schemeClr val="accent2"/>
                </a:solidFill>
              </a:rPr>
              <a:t>2</a:t>
            </a:r>
            <a:r>
              <a:rPr lang="en-US" sz="1600" baseline="30000">
                <a:solidFill>
                  <a:schemeClr val="accent2"/>
                </a:solidFill>
              </a:rPr>
              <a:t>nd</a:t>
            </a:r>
            <a:r>
              <a:rPr lang="en-US" sz="1600">
                <a:solidFill>
                  <a:schemeClr val="accent2"/>
                </a:solidFill>
              </a:rPr>
              <a:t> NBI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R</a:t>
            </a:r>
            <a:r>
              <a:rPr lang="en-US" baseline="-25000">
                <a:solidFill>
                  <a:schemeClr val="accent2"/>
                </a:solidFill>
              </a:rPr>
              <a:t>TAN </a:t>
            </a:r>
            <a:r>
              <a:rPr lang="en-US">
                <a:solidFill>
                  <a:schemeClr val="accent2"/>
                </a:solidFill>
              </a:rPr>
              <a:t>=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accent2"/>
                </a:solidFill>
              </a:rPr>
              <a:t>110,120,130cm  </a:t>
            </a:r>
          </a:p>
        </p:txBody>
      </p:sp>
      <p:grpSp>
        <p:nvGrpSpPr>
          <p:cNvPr id="98" name="Group 95"/>
          <p:cNvGrpSpPr>
            <a:grpSpLocks/>
          </p:cNvGrpSpPr>
          <p:nvPr/>
        </p:nvGrpSpPr>
        <p:grpSpPr bwMode="auto">
          <a:xfrm>
            <a:off x="5105400" y="4332288"/>
            <a:ext cx="4876800" cy="2386012"/>
            <a:chOff x="2688" y="2329"/>
            <a:chExt cx="3072" cy="1503"/>
          </a:xfrm>
        </p:grpSpPr>
        <p:pic>
          <p:nvPicPr>
            <p:cNvPr id="99" name="Picture 5"/>
            <p:cNvPicPr>
              <a:picLocks noChangeAspect="1" noChangeArrowheads="1"/>
            </p:cNvPicPr>
            <p:nvPr/>
          </p:nvPicPr>
          <p:blipFill>
            <a:blip r:embed="rId4"/>
            <a:srcRect l="5994" r="5650"/>
            <a:stretch>
              <a:fillRect/>
            </a:stretch>
          </p:blipFill>
          <p:spPr bwMode="auto">
            <a:xfrm>
              <a:off x="2688" y="2329"/>
              <a:ext cx="3072" cy="1503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sp>
          <p:nvSpPr>
            <p:cNvPr id="100" name="Text Box 97"/>
            <p:cNvSpPr txBox="1">
              <a:spLocks noChangeAspect="1" noChangeArrowheads="1"/>
            </p:cNvSpPr>
            <p:nvPr/>
          </p:nvSpPr>
          <p:spPr bwMode="auto">
            <a:xfrm>
              <a:off x="4582" y="2565"/>
              <a:ext cx="666" cy="155"/>
            </a:xfrm>
            <a:prstGeom prst="rect">
              <a:avLst/>
            </a:prstGeom>
            <a:solidFill>
              <a:schemeClr val="bg1"/>
            </a:solidFill>
            <a:ln w="1587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</a:rPr>
                <a:t>  2</a:t>
              </a:r>
              <a:r>
                <a:rPr lang="en-US" sz="1400" baseline="30000">
                  <a:solidFill>
                    <a:schemeClr val="accent2"/>
                  </a:solidFill>
                </a:rPr>
                <a:t>nd</a:t>
              </a:r>
              <a:r>
                <a:rPr lang="en-US" sz="1400">
                  <a:solidFill>
                    <a:schemeClr val="accent2"/>
                  </a:solidFill>
                </a:rPr>
                <a:t> NBI</a:t>
              </a:r>
            </a:p>
            <a:p>
              <a:pPr algn="ctr">
                <a:lnSpc>
                  <a:spcPct val="80000"/>
                </a:lnSpc>
              </a:pPr>
              <a:endParaRPr lang="en-US" sz="500">
                <a:solidFill>
                  <a:schemeClr val="accent2"/>
                </a:solidFill>
              </a:endParaRPr>
            </a:p>
          </p:txBody>
        </p:sp>
      </p:grpSp>
      <p:sp>
        <p:nvSpPr>
          <p:cNvPr id="101" name="Text Box 98"/>
          <p:cNvSpPr txBox="1">
            <a:spLocks noChangeAspect="1" noChangeArrowheads="1"/>
          </p:cNvSpPr>
          <p:nvPr/>
        </p:nvSpPr>
        <p:spPr bwMode="auto">
          <a:xfrm>
            <a:off x="5413375" y="4737100"/>
            <a:ext cx="1073150" cy="2159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400">
                <a:solidFill>
                  <a:srgbClr val="FF0000"/>
                </a:solidFill>
              </a:rPr>
              <a:t>Present NBI</a:t>
            </a:r>
          </a:p>
          <a:p>
            <a:pPr algn="ctr">
              <a:lnSpc>
                <a:spcPct val="80000"/>
              </a:lnSpc>
            </a:pPr>
            <a:endParaRPr lang="en-US" sz="300">
              <a:solidFill>
                <a:srgbClr val="FF0000"/>
              </a:solidFill>
            </a:endParaRPr>
          </a:p>
        </p:txBody>
      </p:sp>
      <p:sp>
        <p:nvSpPr>
          <p:cNvPr id="102" name="Text Box 99"/>
          <p:cNvSpPr txBox="1">
            <a:spLocks noChangeArrowheads="1"/>
          </p:cNvSpPr>
          <p:nvPr/>
        </p:nvSpPr>
        <p:spPr bwMode="auto">
          <a:xfrm>
            <a:off x="6254750" y="3763962"/>
            <a:ext cx="2992438" cy="304800"/>
          </a:xfrm>
          <a:prstGeom prst="rect">
            <a:avLst/>
          </a:prstGeom>
          <a:solidFill>
            <a:schemeClr val="bg1"/>
          </a:solidFill>
          <a:ln w="15875">
            <a:noFill/>
            <a:miter lim="800000"/>
            <a:headEnd/>
            <a:tailEnd/>
          </a:ln>
        </p:spPr>
        <p:txBody>
          <a:bodyPr lIns="0" tIns="91440" rIns="0" bIns="0">
            <a:prstTxWarp prst="textNoShape">
              <a:avLst/>
            </a:prstTxWarp>
            <a:spAutoFit/>
          </a:bodyPr>
          <a:lstStyle/>
          <a:p>
            <a:r>
              <a:rPr lang="en-US" sz="1400" i="0">
                <a:solidFill>
                  <a:schemeClr val="tx1"/>
                </a:solidFill>
              </a:rPr>
              <a:t>NBI current drive profiles [MA/m</a:t>
            </a:r>
            <a:r>
              <a:rPr lang="en-US" sz="1400" i="0" baseline="30000">
                <a:solidFill>
                  <a:schemeClr val="tx1"/>
                </a:solidFill>
              </a:rPr>
              <a:t>2</a:t>
            </a:r>
            <a:r>
              <a:rPr lang="en-US" sz="1400" i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03" name="Rectangle 100"/>
          <p:cNvSpPr>
            <a:spLocks noChangeArrowheads="1"/>
          </p:cNvSpPr>
          <p:nvPr/>
        </p:nvSpPr>
        <p:spPr bwMode="auto">
          <a:xfrm>
            <a:off x="5761038" y="6337300"/>
            <a:ext cx="3638550" cy="381000"/>
          </a:xfrm>
          <a:prstGeom prst="rect">
            <a:avLst/>
          </a:prstGeom>
          <a:solidFill>
            <a:schemeClr val="bg1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Text Box 101"/>
          <p:cNvSpPr txBox="1">
            <a:spLocks noChangeArrowheads="1"/>
          </p:cNvSpPr>
          <p:nvPr/>
        </p:nvSpPr>
        <p:spPr bwMode="auto">
          <a:xfrm>
            <a:off x="6683375" y="6451600"/>
            <a:ext cx="1787525" cy="182563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en-US" i="0">
                <a:solidFill>
                  <a:schemeClr val="tx1"/>
                </a:solidFill>
              </a:rPr>
              <a:t>Normalized minor radius</a:t>
            </a:r>
          </a:p>
        </p:txBody>
      </p:sp>
      <p:sp>
        <p:nvSpPr>
          <p:cNvPr id="105" name="Text Box 102"/>
          <p:cNvSpPr txBox="1">
            <a:spLocks noChangeArrowheads="1"/>
          </p:cNvSpPr>
          <p:nvPr/>
        </p:nvSpPr>
        <p:spPr bwMode="auto">
          <a:xfrm>
            <a:off x="5867400" y="6670675"/>
            <a:ext cx="3822700" cy="492125"/>
          </a:xfrm>
          <a:prstGeom prst="rect">
            <a:avLst/>
          </a:prstGeom>
          <a:solidFill>
            <a:srgbClr val="EAEAEA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63500" algn="ctr"/>
            <a:r>
              <a:rPr lang="en-US" sz="1600" i="0"/>
              <a:t>Up to 2</a:t>
            </a:r>
            <a:r>
              <a:rPr lang="en-US" sz="1600" i="0">
                <a:sym typeface="Math1" pitchFamily="2" charset="2"/>
              </a:rPr>
              <a:t> times</a:t>
            </a:r>
            <a:r>
              <a:rPr lang="en-US" sz="1600" i="0"/>
              <a:t> higher NBI current drive efficiency, and current profile control </a:t>
            </a:r>
          </a:p>
        </p:txBody>
      </p:sp>
      <p:sp>
        <p:nvSpPr>
          <p:cNvPr id="106" name="Right Arrow 105"/>
          <p:cNvSpPr>
            <a:spLocks noChangeArrowheads="1"/>
          </p:cNvSpPr>
          <p:nvPr/>
        </p:nvSpPr>
        <p:spPr bwMode="auto">
          <a:xfrm>
            <a:off x="2971800" y="156686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4419600"/>
            <a:ext cx="5257800" cy="2809240"/>
          </a:xfrm>
        </p:spPr>
        <p:txBody>
          <a:bodyPr/>
          <a:lstStyle/>
          <a:p>
            <a:r>
              <a:rPr lang="en-US" sz="2000" dirty="0" smtClean="0"/>
              <a:t>New center column:</a:t>
            </a:r>
          </a:p>
          <a:p>
            <a:pPr lvl="1"/>
            <a:r>
              <a:rPr lang="en-US" sz="1800" dirty="0" smtClean="0"/>
              <a:t>1 MA -&gt; 2MA, </a:t>
            </a:r>
          </a:p>
          <a:p>
            <a:pPr lvl="1"/>
            <a:r>
              <a:rPr lang="en-US" sz="1800" dirty="0" smtClean="0"/>
              <a:t>0.5T -&gt;1T, 1.4 sec -&gt;5.0 sec.</a:t>
            </a:r>
          </a:p>
          <a:p>
            <a:r>
              <a:rPr lang="en-US" sz="2000" dirty="0" smtClean="0"/>
              <a:t>1 additional </a:t>
            </a:r>
            <a:r>
              <a:rPr lang="en-US" sz="2000" dirty="0" err="1" smtClean="0"/>
              <a:t>beamline</a:t>
            </a:r>
            <a:r>
              <a:rPr lang="en-US" sz="2000" dirty="0" smtClean="0"/>
              <a:t> with three sources.</a:t>
            </a:r>
          </a:p>
          <a:p>
            <a:r>
              <a:rPr lang="en-US" sz="2000" dirty="0" smtClean="0"/>
              <a:t>Study transport, stability, current drive</a:t>
            </a:r>
          </a:p>
          <a:p>
            <a:pPr lvl="1"/>
            <a:r>
              <a:rPr lang="en-US" sz="1800" dirty="0" smtClean="0"/>
              <a:t> in low-</a:t>
            </a:r>
            <a:r>
              <a:rPr lang="en-US" sz="1800" dirty="0" err="1" smtClean="0"/>
              <a:t>collisionality</a:t>
            </a:r>
            <a:r>
              <a:rPr lang="en-US" sz="1800" dirty="0" smtClean="0"/>
              <a:t> plasmas with 100% non-inductive current drive. 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9890760" cy="5613400"/>
          </a:xfrm>
        </p:spPr>
        <p:txBody>
          <a:bodyPr/>
          <a:lstStyle/>
          <a:p>
            <a:r>
              <a:rPr lang="en-US" sz="2000" dirty="0" smtClean="0"/>
              <a:t>Sustained, economical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 fusion power requires simultaneous high </a:t>
            </a:r>
            <a:r>
              <a:rPr lang="en-US" sz="2000" dirty="0" smtClean="0"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/>
              <a:t>N</a:t>
            </a:r>
            <a:r>
              <a:rPr lang="en-US" sz="2000" dirty="0" smtClean="0"/>
              <a:t> and </a:t>
            </a:r>
            <a:r>
              <a:rPr lang="en-US" sz="2000" dirty="0" smtClean="0">
                <a:latin typeface="Symbol" charset="2"/>
                <a:cs typeface="Symbol" charset="2"/>
              </a:rPr>
              <a:t>k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ST offers a potential route to maximizing these parameters.</a:t>
            </a:r>
          </a:p>
          <a:p>
            <a:pPr lvl="1"/>
            <a:r>
              <a:rPr lang="en-US" sz="1800" dirty="0" smtClean="0"/>
              <a:t>Strong shaping, profile optimization lead to further improvements.</a:t>
            </a:r>
          </a:p>
          <a:p>
            <a:endParaRPr lang="en-US" sz="2000" dirty="0" smtClean="0"/>
          </a:p>
          <a:p>
            <a:r>
              <a:rPr lang="en-US" sz="2000" dirty="0" smtClean="0"/>
              <a:t>Bootstrap and neutral beam current drive are the common non-inductive currents sources in present and future </a:t>
            </a:r>
            <a:r>
              <a:rPr lang="en-US" sz="2000" dirty="0" err="1" smtClean="0"/>
              <a:t>STs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Theory of these current drive sources is (mostly) verified.</a:t>
            </a:r>
          </a:p>
          <a:p>
            <a:endParaRPr lang="en-US" sz="2000" dirty="0" smtClean="0"/>
          </a:p>
          <a:p>
            <a:r>
              <a:rPr lang="en-US" sz="2000" dirty="0" smtClean="0"/>
              <a:t>Transport determines the level of these non-inductive currents, as well as the profile magnitudes and shapes… </a:t>
            </a:r>
          </a:p>
          <a:p>
            <a:pPr lvl="1"/>
            <a:r>
              <a:rPr lang="en-US" sz="1800" dirty="0" smtClean="0"/>
              <a:t>…which in turn determine the stability.</a:t>
            </a:r>
          </a:p>
          <a:p>
            <a:endParaRPr lang="en-US" sz="2000" dirty="0" smtClean="0"/>
          </a:p>
          <a:p>
            <a:r>
              <a:rPr lang="en-US" sz="2000" dirty="0" smtClean="0"/>
              <a:t>Best NSTX discharges optimize this physics for high-performance, but large steps are required for next-step devices.</a:t>
            </a:r>
          </a:p>
          <a:p>
            <a:pPr lvl="1"/>
            <a:r>
              <a:rPr lang="en-US" sz="1800" dirty="0" smtClean="0"/>
              <a:t>NSTX and MAST upgrades will help bridge the gap.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The Plasma Shape in With </a:t>
            </a:r>
            <a:r>
              <a:rPr lang="en-US" dirty="0" err="1" smtClean="0"/>
              <a:t>Realtime</a:t>
            </a:r>
            <a:r>
              <a:rPr lang="en-US" dirty="0" smtClean="0"/>
              <a:t> Grad-</a:t>
            </a:r>
            <a:r>
              <a:rPr lang="en-US" dirty="0" err="1" smtClean="0"/>
              <a:t>Shafranov</a:t>
            </a:r>
            <a:r>
              <a:rPr lang="en-US" dirty="0" smtClean="0"/>
              <a:t> Equation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4267200"/>
            <a:ext cx="5029200" cy="2514600"/>
          </a:xfrm>
        </p:spPr>
        <p:txBody>
          <a:bodyPr/>
          <a:lstStyle/>
          <a:p>
            <a:r>
              <a:rPr lang="en-US" sz="2000" dirty="0" smtClean="0"/>
              <a:t>Compute a solution to the Grad-</a:t>
            </a:r>
            <a:r>
              <a:rPr lang="en-US" sz="2000" dirty="0" err="1" smtClean="0"/>
              <a:t>Shafranov</a:t>
            </a:r>
            <a:r>
              <a:rPr lang="en-US" sz="2000" dirty="0" smtClean="0"/>
              <a:t> equation solution.</a:t>
            </a:r>
          </a:p>
          <a:p>
            <a:r>
              <a:rPr lang="en-US" sz="2000" dirty="0" smtClean="0"/>
              <a:t>Compute the flux on control segment at intersection with boundary (</a:t>
            </a:r>
            <a:r>
              <a:rPr lang="en-US" sz="2000" dirty="0" err="1" smtClean="0">
                <a:latin typeface="Symbol" charset="2"/>
                <a:cs typeface="Symbol" charset="2"/>
              </a:rPr>
              <a:t>y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).</a:t>
            </a:r>
          </a:p>
          <a:p>
            <a:r>
              <a:rPr lang="en-US" sz="2000" dirty="0" smtClean="0"/>
              <a:t>Compute the error </a:t>
            </a:r>
          </a:p>
          <a:p>
            <a:endParaRPr lang="en-US" sz="2000" dirty="0" smtClean="0"/>
          </a:p>
          <a:p>
            <a:r>
              <a:rPr lang="en-US" sz="2000" dirty="0" smtClean="0"/>
              <a:t>Adjust coil voltage as </a:t>
            </a:r>
            <a:endParaRPr lang="en-US" sz="2000" dirty="0"/>
          </a:p>
        </p:txBody>
      </p:sp>
      <p:pic>
        <p:nvPicPr>
          <p:cNvPr id="5" name="Picture 4" descr="Screen shot 2011-03-30 at 3.01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76400"/>
            <a:ext cx="3352800" cy="57532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8534400" y="1752600"/>
            <a:ext cx="228600" cy="304800"/>
          </a:xfrm>
          <a:prstGeom prst="rect">
            <a:avLst/>
          </a:prstGeom>
          <a:solidFill>
            <a:srgbClr val="FF9933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rot="10800000" flipV="1">
            <a:off x="6705600" y="2133600"/>
            <a:ext cx="1752600" cy="16764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Arc 8"/>
          <p:cNvSpPr/>
          <p:nvPr/>
        </p:nvSpPr>
        <p:spPr bwMode="auto">
          <a:xfrm>
            <a:off x="5465629" y="1828800"/>
            <a:ext cx="2362200" cy="4419600"/>
          </a:xfrm>
          <a:prstGeom prst="arc">
            <a:avLst>
              <a:gd name="adj1" fmla="val 16263361"/>
              <a:gd name="adj2" fmla="val 20949582"/>
            </a:avLst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0" y="1371600"/>
            <a:ext cx="5888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Coil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2362200"/>
            <a:ext cx="990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chemeClr val="tx1"/>
                </a:solidFill>
              </a:rPr>
              <a:t>Control Segment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0800" y="114300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/>
              <a:t>Reconstructed Plasma Boundary</a:t>
            </a:r>
            <a:endParaRPr lang="en-US" sz="1500" dirty="0"/>
          </a:p>
        </p:txBody>
      </p:sp>
      <p:sp>
        <p:nvSpPr>
          <p:cNvPr id="13" name="Oval 12"/>
          <p:cNvSpPr/>
          <p:nvPr/>
        </p:nvSpPr>
        <p:spPr bwMode="auto">
          <a:xfrm>
            <a:off x="7162800" y="3238500"/>
            <a:ext cx="152400" cy="152400"/>
          </a:xfrm>
          <a:prstGeom prst="ellipse">
            <a:avLst/>
          </a:prstGeom>
          <a:solidFill>
            <a:srgbClr val="008000"/>
          </a:solidFill>
          <a:ln w="158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rot="5400000">
            <a:off x="7239000" y="2895600"/>
            <a:ext cx="304800" cy="30480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410200" y="2819400"/>
            <a:ext cx="152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 smtClean="0">
                <a:solidFill>
                  <a:srgbClr val="008000"/>
                </a:solidFill>
              </a:rPr>
              <a:t>Requested Boundary Intersection</a:t>
            </a:r>
            <a:endParaRPr lang="en-US" sz="1500" dirty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1763" y="2590800"/>
            <a:ext cx="355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0" dirty="0" err="1" smtClean="0">
                <a:solidFill>
                  <a:schemeClr val="tx1"/>
                </a:solidFill>
              </a:rPr>
              <a:t>e</a:t>
            </a:r>
            <a:endParaRPr lang="en-US" sz="2400" b="0" i="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1066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Specify intersections of Control Segments with Desired Boundary</a:t>
            </a:r>
            <a:endParaRPr lang="en-US" sz="18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7086600" y="3429000"/>
          <a:ext cx="408214" cy="381000"/>
        </p:xfrm>
        <a:graphic>
          <a:graphicData uri="http://schemas.openxmlformats.org/presentationml/2006/ole">
            <p:oleObj spid="_x0000_s21506" name="Equation" r:id="rId4" imgW="190500" imgH="177800" progId="Equation.3">
              <p:embed/>
            </p:oleObj>
          </a:graphicData>
        </a:graphic>
      </p:graphicFrame>
      <p:sp>
        <p:nvSpPr>
          <p:cNvPr id="21" name="Oval 20"/>
          <p:cNvSpPr/>
          <p:nvPr/>
        </p:nvSpPr>
        <p:spPr bwMode="auto">
          <a:xfrm>
            <a:off x="7569200" y="2857500"/>
            <a:ext cx="152400" cy="152400"/>
          </a:xfrm>
          <a:prstGeom prst="ellipse">
            <a:avLst/>
          </a:prstGeom>
          <a:solidFill>
            <a:schemeClr val="accent2"/>
          </a:solidFill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696200" y="2819400"/>
          <a:ext cx="381000" cy="381000"/>
        </p:xfrm>
        <a:graphic>
          <a:graphicData uri="http://schemas.openxmlformats.org/presentationml/2006/ole">
            <p:oleObj spid="_x0000_s21507" name="Equation" r:id="rId5" imgW="177800" imgH="1778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7620000" y="5867400"/>
          <a:ext cx="1524000" cy="381000"/>
        </p:xfrm>
        <a:graphic>
          <a:graphicData uri="http://schemas.openxmlformats.org/presentationml/2006/ole">
            <p:oleObj spid="_x0000_s21509" name="Equation" r:id="rId6" imgW="711200" imgH="177800" progId="Equation.3">
              <p:embed/>
            </p:oleObj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5791200" y="6706985"/>
          <a:ext cx="2649537" cy="608215"/>
        </p:xfrm>
        <a:graphic>
          <a:graphicData uri="http://schemas.openxmlformats.org/presentationml/2006/ole">
            <p:oleObj spid="_x0000_s21510" name="Equation" r:id="rId7" imgW="1549400" imgH="355600" progId="Equation.3">
              <p:embed/>
            </p:oleObj>
          </a:graphicData>
        </a:graphic>
      </p:graphicFrame>
      <p:sp>
        <p:nvSpPr>
          <p:cNvPr id="27" name="Curved Right Arrow 26"/>
          <p:cNvSpPr/>
          <p:nvPr/>
        </p:nvSpPr>
        <p:spPr bwMode="auto">
          <a:xfrm flipV="1">
            <a:off x="4343400" y="4419600"/>
            <a:ext cx="533400" cy="2590800"/>
          </a:xfrm>
          <a:prstGeom prst="curvedRightArrow">
            <a:avLst/>
          </a:prstGeom>
          <a:solidFill>
            <a:schemeClr val="accent2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creen shot 2010-10-03 at 11.26.47 PM.png"/>
          <p:cNvPicPr>
            <a:picLocks noChangeAspect="1"/>
          </p:cNvPicPr>
          <p:nvPr/>
        </p:nvPicPr>
        <p:blipFill>
          <a:blip r:embed="rId2"/>
          <a:srcRect t="1350"/>
          <a:stretch>
            <a:fillRect/>
          </a:stretch>
        </p:blipFill>
        <p:spPr bwMode="auto">
          <a:xfrm>
            <a:off x="6019799" y="1219200"/>
            <a:ext cx="39004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“Fast Feedback” System in NSTX: Vertical Position Control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6960"/>
            <a:ext cx="6324600" cy="6238240"/>
          </a:xfrm>
        </p:spPr>
        <p:txBody>
          <a:bodyPr/>
          <a:lstStyle/>
          <a:p>
            <a:r>
              <a:rPr lang="en-US" sz="2000" dirty="0" smtClean="0"/>
              <a:t>Large natural elongation of the ST stabilizes the “Vertical Displacement Event” (VDE)…to a point.</a:t>
            </a:r>
          </a:p>
          <a:p>
            <a:pPr lvl="1"/>
            <a:r>
              <a:rPr lang="en-US" sz="1800" dirty="0" smtClean="0"/>
              <a:t>VDE growth rate increases with A.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Fast vertical position control is required to keep plasma centered in vessel.</a:t>
            </a:r>
          </a:p>
          <a:p>
            <a:r>
              <a:rPr lang="en-US" sz="2000" dirty="0" smtClean="0"/>
              <a:t>Internal inductance plays an important role. Higher-</a:t>
            </a:r>
            <a:r>
              <a:rPr lang="en-US" sz="2000" dirty="0" err="1" smtClean="0"/>
              <a:t>l</a:t>
            </a:r>
            <a:r>
              <a:rPr lang="en-US" sz="2000" baseline="-25000" dirty="0" err="1" smtClean="0"/>
              <a:t>i</a:t>
            </a:r>
            <a:r>
              <a:rPr lang="en-US" sz="2000" dirty="0" smtClean="0"/>
              <a:t> means:</a:t>
            </a:r>
          </a:p>
          <a:p>
            <a:pPr lvl="1"/>
            <a:r>
              <a:rPr lang="en-US" sz="1800" dirty="0" smtClean="0"/>
              <a:t>The natural elongation is reduced.</a:t>
            </a:r>
          </a:p>
          <a:p>
            <a:pPr lvl="1"/>
            <a:r>
              <a:rPr lang="en-US" sz="1800" dirty="0" smtClean="0"/>
              <a:t>Current is farther from the coils, making them less effective for control.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400800"/>
            <a:ext cx="759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PF-3L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1429435"/>
            <a:ext cx="7812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PF-3U</a:t>
            </a:r>
            <a:endParaRPr lang="en-US" sz="1500" dirty="0"/>
          </a:p>
        </p:txBody>
      </p:sp>
      <p:pic>
        <p:nvPicPr>
          <p:cNvPr id="7" name="Picture 8" descr="VDE vs 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286000"/>
            <a:ext cx="3657600" cy="267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creen shot 2010-10-03 at 11.26.47 PM.png"/>
          <p:cNvPicPr>
            <a:picLocks noChangeAspect="1"/>
          </p:cNvPicPr>
          <p:nvPr/>
        </p:nvPicPr>
        <p:blipFill>
          <a:blip r:embed="rId3"/>
          <a:srcRect t="1350"/>
          <a:stretch>
            <a:fillRect/>
          </a:stretch>
        </p:blipFill>
        <p:spPr bwMode="auto">
          <a:xfrm>
            <a:off x="6019799" y="1219200"/>
            <a:ext cx="390048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“Fast Feedback” System in NSTX: Vertical Position Control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76960"/>
            <a:ext cx="5791200" cy="6238240"/>
          </a:xfrm>
        </p:spPr>
        <p:txBody>
          <a:bodyPr/>
          <a:lstStyle/>
          <a:p>
            <a:r>
              <a:rPr lang="en-US" sz="2400" dirty="0" smtClean="0"/>
              <a:t>VDE is too fast to be captured by the shape controller.</a:t>
            </a:r>
          </a:p>
          <a:p>
            <a:pPr lvl="1"/>
            <a:r>
              <a:rPr lang="en-US" dirty="0" smtClean="0"/>
              <a:t>Use an additional feedback system, based on the plasma velocity.</a:t>
            </a:r>
          </a:p>
          <a:p>
            <a:r>
              <a:rPr lang="en-US" dirty="0" smtClean="0"/>
              <a:t>Two flux-loops are usually sufficient for control.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Apply a voltage to the “Radial Field” coil proportional inferred velocity.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0" y="6400800"/>
            <a:ext cx="7598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PF-3L</a:t>
            </a:r>
            <a:endParaRPr lang="en-US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8001000" y="1429435"/>
            <a:ext cx="7812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PF-3U</a:t>
            </a:r>
            <a:endParaRPr lang="en-US" sz="15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133600" y="3810000"/>
          <a:ext cx="1507289" cy="349250"/>
        </p:xfrm>
        <a:graphic>
          <a:graphicData uri="http://schemas.openxmlformats.org/presentationml/2006/ole">
            <p:oleObj spid="_x0000_s25602" name="Equation" r:id="rId4" imgW="1041400" imgH="241300" progId="Equation.3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1295400" y="4343400"/>
          <a:ext cx="3214688" cy="569912"/>
        </p:xfrm>
        <a:graphic>
          <a:graphicData uri="http://schemas.openxmlformats.org/presentationml/2006/ole">
            <p:oleObj spid="_x0000_s25603" name="Equation" r:id="rId5" imgW="2222500" imgH="393700" progId="Equation.3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249488" y="6310313"/>
          <a:ext cx="3160712" cy="752475"/>
        </p:xfrm>
        <a:graphic>
          <a:graphicData uri="http://schemas.openxmlformats.org/presentationml/2006/ole">
            <p:oleObj spid="_x0000_s25604" name="Equation" r:id="rId6" imgW="2184400" imgH="520700" progId="Equation.3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Quantities are Under Feedback Control in NSTX…But Is this Feasible in Future Devices?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662160" cy="6324600"/>
          </a:xfrm>
        </p:spPr>
        <p:txBody>
          <a:bodyPr/>
          <a:lstStyle/>
          <a:p>
            <a:r>
              <a:rPr lang="en-US" dirty="0" smtClean="0"/>
              <a:t>Other examples of control in NSTX:</a:t>
            </a:r>
          </a:p>
          <a:p>
            <a:pPr lvl="1"/>
            <a:r>
              <a:rPr lang="en-US" dirty="0" smtClean="0"/>
              <a:t>Slowly-growing </a:t>
            </a:r>
            <a:r>
              <a:rPr lang="en-US" dirty="0" err="1" smtClean="0"/>
              <a:t>n</a:t>
            </a:r>
            <a:r>
              <a:rPr lang="en-US" dirty="0" smtClean="0"/>
              <a:t>=1 kinks (resistive wall modes) are suppressed.</a:t>
            </a:r>
          </a:p>
          <a:p>
            <a:pPr lvl="2"/>
            <a:r>
              <a:rPr lang="en-US" dirty="0" smtClean="0"/>
              <a:t>Magnetic detection of kink-perturbation using 48 sensors, feedback with </a:t>
            </a:r>
            <a:r>
              <a:rPr lang="en-US" dirty="0" err="1" smtClean="0"/>
              <a:t>midplane</a:t>
            </a:r>
            <a:r>
              <a:rPr lang="en-US" dirty="0" smtClean="0"/>
              <a:t> coils.</a:t>
            </a:r>
          </a:p>
          <a:p>
            <a:pPr lvl="2"/>
            <a:r>
              <a:rPr lang="en-US" dirty="0" smtClean="0"/>
              <a:t>Key for providing reliable operation at high-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…big research program at NSTX.</a:t>
            </a:r>
          </a:p>
          <a:p>
            <a:pPr lvl="1"/>
            <a:r>
              <a:rPr lang="en-US" dirty="0" smtClean="0"/>
              <a:t>The plasma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is regulated.</a:t>
            </a:r>
          </a:p>
          <a:p>
            <a:pPr lvl="2"/>
            <a:r>
              <a:rPr lang="en-US" dirty="0" smtClean="0"/>
              <a:t>Use </a:t>
            </a:r>
            <a:r>
              <a:rPr lang="en-US" dirty="0" err="1" smtClean="0"/>
              <a:t>rtEFIT</a:t>
            </a:r>
            <a:r>
              <a:rPr lang="en-US" dirty="0" smtClean="0"/>
              <a:t> to measure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, modulate the heating sources.</a:t>
            </a:r>
          </a:p>
          <a:p>
            <a:pPr lvl="1"/>
            <a:r>
              <a:rPr lang="en-US" dirty="0" smtClean="0"/>
              <a:t>The plasma rotation will (soon) be controlled .</a:t>
            </a:r>
          </a:p>
          <a:p>
            <a:pPr lvl="2"/>
            <a:r>
              <a:rPr lang="en-US" dirty="0" smtClean="0"/>
              <a:t>Measure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</a:t>
            </a:r>
            <a:r>
              <a:rPr lang="en-US" dirty="0" smtClean="0"/>
              <a:t> with </a:t>
            </a:r>
            <a:r>
              <a:rPr lang="en-US" dirty="0" err="1" smtClean="0"/>
              <a:t>realtime</a:t>
            </a:r>
            <a:r>
              <a:rPr lang="en-US" dirty="0" smtClean="0"/>
              <a:t> CHERS, control with NB torque changes and magnetic braking.</a:t>
            </a:r>
          </a:p>
          <a:p>
            <a:r>
              <a:rPr lang="en-US" dirty="0" smtClean="0"/>
              <a:t>Next-step devices pose many challenges for control:</a:t>
            </a:r>
          </a:p>
          <a:p>
            <a:pPr lvl="1"/>
            <a:r>
              <a:rPr lang="en-US" dirty="0" smtClean="0"/>
              <a:t>Can the appropriate real-time measurements be made in a neutron environment?</a:t>
            </a:r>
          </a:p>
          <a:p>
            <a:pPr lvl="2"/>
            <a:r>
              <a:rPr lang="en-US" dirty="0" err="1" smtClean="0"/>
              <a:t>e</a:t>
            </a:r>
            <a:r>
              <a:rPr lang="en-US" dirty="0" smtClean="0"/>
              <a:t>. </a:t>
            </a:r>
            <a:r>
              <a:rPr lang="en-US" dirty="0" err="1" smtClean="0"/>
              <a:t>g</a:t>
            </a:r>
            <a:r>
              <a:rPr lang="en-US" dirty="0" smtClean="0"/>
              <a:t>., neutron streaming limits available sizes of ports?</a:t>
            </a:r>
          </a:p>
          <a:p>
            <a:pPr lvl="1"/>
            <a:r>
              <a:rPr lang="en-US" dirty="0" smtClean="0"/>
              <a:t>Will we have the actuators available?</a:t>
            </a:r>
          </a:p>
          <a:p>
            <a:pPr lvl="2"/>
            <a:r>
              <a:rPr lang="en-US" dirty="0" err="1" smtClean="0"/>
              <a:t>e</a:t>
            </a:r>
            <a:r>
              <a:rPr lang="en-US" dirty="0" smtClean="0"/>
              <a:t>. </a:t>
            </a:r>
            <a:r>
              <a:rPr lang="en-US" dirty="0" err="1" smtClean="0"/>
              <a:t>g</a:t>
            </a:r>
            <a:r>
              <a:rPr lang="en-US" dirty="0" smtClean="0"/>
              <a:t>., internal coils for non-</a:t>
            </a:r>
            <a:r>
              <a:rPr lang="en-US" dirty="0" err="1" smtClean="0"/>
              <a:t>axisymmetric</a:t>
            </a:r>
            <a:r>
              <a:rPr lang="en-US" dirty="0" smtClean="0"/>
              <a:t> fields may not be available?</a:t>
            </a:r>
          </a:p>
          <a:p>
            <a:r>
              <a:rPr lang="en-US" dirty="0" smtClean="0"/>
              <a:t>This is a key issue going to next-step devices.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9585960" cy="3876040"/>
          </a:xfrm>
        </p:spPr>
        <p:txBody>
          <a:bodyPr/>
          <a:lstStyle/>
          <a:p>
            <a:r>
              <a:rPr lang="en-US" dirty="0" smtClean="0"/>
              <a:t>Take a narrow view: focus on global stability, current drive, confinement…and their control.</a:t>
            </a:r>
          </a:p>
          <a:p>
            <a:pPr lvl="1"/>
            <a:r>
              <a:rPr lang="en-US" dirty="0" smtClean="0"/>
              <a:t>Neglect critical issues of pedestal &amp; </a:t>
            </a:r>
            <a:r>
              <a:rPr lang="en-US" dirty="0" err="1" smtClean="0"/>
              <a:t>divertor</a:t>
            </a:r>
            <a:r>
              <a:rPr lang="en-US" dirty="0" smtClean="0"/>
              <a:t> physics, PMI, energetic particle physics, plasma startup.</a:t>
            </a:r>
          </a:p>
          <a:p>
            <a:r>
              <a:rPr lang="en-US" dirty="0" smtClean="0"/>
              <a:t>Outline:</a:t>
            </a:r>
          </a:p>
          <a:p>
            <a:pPr lvl="1"/>
            <a:r>
              <a:rPr lang="en-US" dirty="0" smtClean="0"/>
              <a:t>Basics: Historical &amp; technical background of the ST.</a:t>
            </a:r>
          </a:p>
          <a:p>
            <a:pPr lvl="1"/>
            <a:r>
              <a:rPr lang="en-US" dirty="0" smtClean="0"/>
              <a:t>Optimization to high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Current drive requirement.</a:t>
            </a:r>
          </a:p>
          <a:p>
            <a:pPr lvl="1"/>
            <a:r>
              <a:rPr lang="en-US" dirty="0" smtClean="0"/>
              <a:t>How transport impacts the above.</a:t>
            </a:r>
          </a:p>
          <a:p>
            <a:pPr lvl="1"/>
            <a:r>
              <a:rPr lang="en-US" dirty="0" smtClean="0"/>
              <a:t>Control considerations (time permitting).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022538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Give you some sense of the interplay between, and optimization of, parameters called </a:t>
            </a:r>
            <a:r>
              <a:rPr lang="en-US" sz="2600" dirty="0" err="1" smtClean="0">
                <a:latin typeface="Symbol" charset="2"/>
                <a:cs typeface="Symbol" charset="2"/>
              </a:rPr>
              <a:t>b</a:t>
            </a:r>
            <a:r>
              <a:rPr lang="en-US" sz="2600" baseline="-25000" dirty="0" err="1" smtClean="0"/>
              <a:t>N</a:t>
            </a:r>
            <a:r>
              <a:rPr lang="en-US" sz="2600" dirty="0" smtClean="0"/>
              <a:t>, </a:t>
            </a:r>
            <a:r>
              <a:rPr lang="en-US" sz="2600" dirty="0" err="1" smtClean="0">
                <a:latin typeface="Symbol" charset="2"/>
                <a:cs typeface="Symbol" charset="2"/>
              </a:rPr>
              <a:t>b</a:t>
            </a:r>
            <a:r>
              <a:rPr lang="en-US" sz="2600" baseline="-25000" dirty="0" err="1" smtClean="0"/>
              <a:t>T</a:t>
            </a:r>
            <a:r>
              <a:rPr lang="en-US" sz="2600" dirty="0" smtClean="0"/>
              <a:t>, </a:t>
            </a:r>
            <a:r>
              <a:rPr lang="en-US" sz="2600" dirty="0" err="1" smtClean="0">
                <a:latin typeface="Symbol" charset="2"/>
                <a:cs typeface="Symbol" charset="2"/>
              </a:rPr>
              <a:t>b</a:t>
            </a:r>
            <a:r>
              <a:rPr lang="en-US" sz="2600" baseline="-25000" dirty="0" err="1" smtClean="0"/>
              <a:t>P</a:t>
            </a:r>
            <a:r>
              <a:rPr lang="en-US" sz="2600" dirty="0" smtClean="0"/>
              <a:t>, </a:t>
            </a:r>
            <a:r>
              <a:rPr lang="en-US" sz="2600" dirty="0" err="1" smtClean="0"/>
              <a:t>l</a:t>
            </a:r>
            <a:r>
              <a:rPr lang="en-US" sz="2600" baseline="-25000" dirty="0" err="1" smtClean="0"/>
              <a:t>i</a:t>
            </a:r>
            <a:r>
              <a:rPr lang="en-US" sz="2600" dirty="0" smtClean="0"/>
              <a:t>, F</a:t>
            </a:r>
            <a:r>
              <a:rPr lang="en-US" sz="2600" baseline="-25000" dirty="0" smtClean="0"/>
              <a:t>P</a:t>
            </a:r>
            <a:r>
              <a:rPr lang="en-US" sz="2600" dirty="0" smtClean="0"/>
              <a:t>, A=1/</a:t>
            </a:r>
            <a:r>
              <a:rPr lang="en-US" sz="2600" dirty="0" smtClean="0">
                <a:latin typeface="Symbol" charset="2"/>
                <a:cs typeface="Symbol" charset="2"/>
              </a:rPr>
              <a:t>e</a:t>
            </a:r>
            <a:r>
              <a:rPr lang="en-US" sz="2600" dirty="0" smtClean="0"/>
              <a:t>, </a:t>
            </a:r>
            <a:r>
              <a:rPr lang="en-US" sz="2600" dirty="0" err="1" smtClean="0">
                <a:latin typeface="Symbol" charset="2"/>
                <a:cs typeface="Symbol" charset="2"/>
              </a:rPr>
              <a:t>k</a:t>
            </a:r>
            <a:r>
              <a:rPr lang="en-US" sz="2600" dirty="0" smtClean="0"/>
              <a:t>, </a:t>
            </a:r>
            <a:r>
              <a:rPr lang="en-US" sz="2600" dirty="0" err="1" smtClean="0">
                <a:latin typeface="Symbol" charset="2"/>
                <a:cs typeface="Symbol" charset="2"/>
              </a:rPr>
              <a:t>d</a:t>
            </a:r>
            <a:r>
              <a:rPr lang="en-US" sz="2600" dirty="0" smtClean="0">
                <a:latin typeface="+mn-lt"/>
                <a:cs typeface="Symbol" charset="2"/>
              </a:rPr>
              <a:t>, H</a:t>
            </a:r>
            <a:endParaRPr lang="en-US" sz="2600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 Shows a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Limit, Not a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381760"/>
            <a:ext cx="9639300" cy="828040"/>
          </a:xfrm>
        </p:spPr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averaged over the pulse duration, and plotted against the pulse duration.</a:t>
            </a:r>
          </a:p>
          <a:p>
            <a:pPr lvl="1"/>
            <a:r>
              <a:rPr lang="en-US" dirty="0" smtClean="0"/>
              <a:t>But, what sets 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limit? Why is is 5 and not 3?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13" descr="Screen shot 2010-09-29 at 10.04.11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989743"/>
            <a:ext cx="4981086" cy="3639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Screen shot 2010-09-29 at 10.04.29 A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0"/>
            <a:ext cx="482669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of the 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066800"/>
            <a:ext cx="9738360" cy="6248400"/>
          </a:xfrm>
        </p:spPr>
        <p:txBody>
          <a:bodyPr/>
          <a:lstStyle/>
          <a:p>
            <a:r>
              <a:rPr lang="en-US" dirty="0" smtClean="0"/>
              <a:t>1980s</a:t>
            </a:r>
          </a:p>
          <a:p>
            <a:pPr lvl="1"/>
            <a:r>
              <a:rPr lang="en-US" dirty="0" err="1" smtClean="0"/>
              <a:t>Peng</a:t>
            </a:r>
            <a:r>
              <a:rPr lang="en-US" dirty="0" smtClean="0"/>
              <a:t> and </a:t>
            </a:r>
            <a:r>
              <a:rPr lang="en-US" dirty="0" err="1" smtClean="0"/>
              <a:t>Strickler</a:t>
            </a:r>
            <a:r>
              <a:rPr lang="en-US" dirty="0" smtClean="0"/>
              <a:t> (NF, 1986) synthesized many of the important advantages of the ST in a single reference:</a:t>
            </a:r>
          </a:p>
          <a:p>
            <a:pPr lvl="2"/>
            <a:r>
              <a:rPr lang="en-US" dirty="0" smtClean="0"/>
              <a:t>Natural high elongation, improved average field curvature &amp; better utilization of the TF coil</a:t>
            </a:r>
          </a:p>
          <a:p>
            <a:r>
              <a:rPr lang="en-US" dirty="0" smtClean="0"/>
              <a:t>1990s:</a:t>
            </a:r>
          </a:p>
          <a:p>
            <a:pPr lvl="1"/>
            <a:r>
              <a:rPr lang="en-US" dirty="0" smtClean="0"/>
              <a:t>START device demonstrated high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/>
              <a:t> with at low-A and strong shaping.</a:t>
            </a:r>
          </a:p>
          <a:p>
            <a:pPr lvl="1"/>
            <a:r>
              <a:rPr lang="en-US" dirty="0" smtClean="0"/>
              <a:t>Theory studies demonstrated the existence of very attractive high-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 </a:t>
            </a:r>
            <a:r>
              <a:rPr lang="en-US" dirty="0" err="1" smtClean="0">
                <a:cs typeface="Symbol" charset="2"/>
              </a:rPr>
              <a:t>equilibria</a:t>
            </a:r>
            <a:r>
              <a:rPr lang="en-US" dirty="0" smtClean="0">
                <a:cs typeface="Symbol" charset="2"/>
              </a:rPr>
              <a:t>.</a:t>
            </a:r>
          </a:p>
          <a:p>
            <a:r>
              <a:rPr lang="en-US" dirty="0" smtClean="0">
                <a:cs typeface="Symbol" charset="2"/>
              </a:rPr>
              <a:t>2000s:</a:t>
            </a:r>
          </a:p>
          <a:p>
            <a:pPr lvl="1"/>
            <a:r>
              <a:rPr lang="en-US" dirty="0" smtClean="0">
                <a:cs typeface="Symbol" charset="2"/>
              </a:rPr>
              <a:t>NSTX and MAST demonstrated sustained high-performance plasmas.</a:t>
            </a:r>
          </a:p>
          <a:p>
            <a:pPr lvl="1"/>
            <a:r>
              <a:rPr lang="en-US" dirty="0" smtClean="0">
                <a:cs typeface="Symbol" charset="2"/>
              </a:rPr>
              <a:t>ST designs for a component test facility and a </a:t>
            </a:r>
            <a:r>
              <a:rPr lang="en-US" dirty="0" smtClean="0">
                <a:cs typeface="Symbol" charset="2"/>
              </a:rPr>
              <a:t>reactor appear.</a:t>
            </a:r>
            <a:endParaRPr lang="en-US" dirty="0" smtClean="0">
              <a:cs typeface="Symbol" charset="2"/>
            </a:endParaRPr>
          </a:p>
          <a:p>
            <a:r>
              <a:rPr lang="en-US" dirty="0" smtClean="0">
                <a:cs typeface="Symbol" charset="2"/>
              </a:rPr>
              <a:t>2010s:</a:t>
            </a:r>
          </a:p>
          <a:p>
            <a:pPr lvl="1"/>
            <a:r>
              <a:rPr lang="en-US" dirty="0" smtClean="0">
                <a:cs typeface="Symbol" charset="2"/>
              </a:rPr>
              <a:t>NSTX and MAST are both approved for major upgrades.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Components of An ST Like NSTX</a:t>
            </a:r>
            <a:endParaRPr lang="en-US" dirty="0"/>
          </a:p>
        </p:txBody>
      </p:sp>
      <p:pic>
        <p:nvPicPr>
          <p:cNvPr id="5" name="Picture 4" descr="Screen shot 2011-03-30 at 2.03.2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066800"/>
            <a:ext cx="3276600" cy="629926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 bwMode="auto">
          <a:xfrm>
            <a:off x="3429000" y="303530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29000" y="464820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55900" y="173990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43200" y="5943600"/>
            <a:ext cx="381000" cy="4572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066800" y="5867400"/>
            <a:ext cx="381000" cy="609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016000" y="1663700"/>
            <a:ext cx="381000" cy="609600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1066800"/>
            <a:ext cx="563879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0" u="sng" dirty="0" smtClean="0">
                <a:solidFill>
                  <a:schemeClr val="tx1"/>
                </a:solidFill>
              </a:rPr>
              <a:t>Coils</a:t>
            </a:r>
          </a:p>
          <a:p>
            <a:pPr algn="ctr"/>
            <a:endParaRPr lang="en-US" sz="1800" b="0" i="0" u="sng" dirty="0" smtClean="0">
              <a:solidFill>
                <a:schemeClr val="tx1"/>
              </a:solidFill>
            </a:endParaRPr>
          </a:p>
          <a:p>
            <a:r>
              <a:rPr lang="en-US" sz="1800" b="0" i="0" dirty="0" smtClean="0">
                <a:solidFill>
                  <a:srgbClr val="FF0000"/>
                </a:solidFill>
              </a:rPr>
              <a:t>Vertical Field: Anti-parallel to plasma current, counter-acts tendency for the plasma column to </a:t>
            </a:r>
            <a:r>
              <a:rPr lang="en-US" sz="1800" b="0" i="0" dirty="0" err="1" smtClean="0">
                <a:solidFill>
                  <a:srgbClr val="FF0000"/>
                </a:solidFill>
              </a:rPr>
              <a:t>radially</a:t>
            </a:r>
            <a:r>
              <a:rPr lang="en-US" sz="1800" b="0" i="0" dirty="0" smtClean="0">
                <a:solidFill>
                  <a:srgbClr val="FF0000"/>
                </a:solidFill>
              </a:rPr>
              <a:t> expand, controls the radius of the plasma.</a:t>
            </a:r>
          </a:p>
          <a:p>
            <a:pPr algn="ctr"/>
            <a:r>
              <a:rPr lang="en-US" sz="1800" b="0" i="0" dirty="0" smtClean="0">
                <a:solidFill>
                  <a:srgbClr val="FF0000"/>
                </a:solidFill>
              </a:rPr>
              <a:t>F</a:t>
            </a:r>
            <a:r>
              <a:rPr lang="en-US" sz="1800" b="0" i="0" baseline="-25000" dirty="0" smtClean="0">
                <a:solidFill>
                  <a:srgbClr val="FF0000"/>
                </a:solidFill>
              </a:rPr>
              <a:t>R</a:t>
            </a:r>
            <a:r>
              <a:rPr lang="en-US" sz="1800" b="0" i="0" dirty="0" smtClean="0">
                <a:solidFill>
                  <a:srgbClr val="FF0000"/>
                </a:solidFill>
              </a:rPr>
              <a:t>~J</a:t>
            </a:r>
            <a:r>
              <a:rPr lang="en-US" sz="1800" b="0" i="0" baseline="-25000" dirty="0" smtClean="0">
                <a:solidFill>
                  <a:srgbClr val="FF0000"/>
                </a:solidFill>
              </a:rPr>
              <a:t>T</a:t>
            </a:r>
            <a:r>
              <a:rPr lang="en-US" sz="1800" b="0" i="0" dirty="0" smtClean="0">
                <a:solidFill>
                  <a:srgbClr val="FF0000"/>
                </a:solidFill>
              </a:rPr>
              <a:t>B</a:t>
            </a:r>
            <a:r>
              <a:rPr lang="en-US" sz="1800" b="0" i="0" baseline="-25000" dirty="0" smtClean="0">
                <a:solidFill>
                  <a:srgbClr val="FF0000"/>
                </a:solidFill>
              </a:rPr>
              <a:t>Z</a:t>
            </a:r>
            <a:endParaRPr lang="en-US" sz="1800" b="0" i="0" dirty="0" smtClean="0">
              <a:solidFill>
                <a:srgbClr val="FF0000"/>
              </a:solidFill>
            </a:endParaRPr>
          </a:p>
          <a:p>
            <a:endParaRPr lang="en-US" sz="1800" b="0" i="0" dirty="0" smtClean="0">
              <a:solidFill>
                <a:srgbClr val="FF0000"/>
              </a:solidFill>
            </a:endParaRPr>
          </a:p>
          <a:p>
            <a:r>
              <a:rPr lang="en-US" sz="1800" b="0" i="0" dirty="0" smtClean="0"/>
              <a:t>Radial Field: Anti-parallel to plasma current, controls the elongation, vertical position.</a:t>
            </a:r>
          </a:p>
          <a:p>
            <a:r>
              <a:rPr lang="en-US" sz="1800" b="0" i="0" dirty="0" smtClean="0"/>
              <a:t> </a:t>
            </a:r>
          </a:p>
          <a:p>
            <a:r>
              <a:rPr lang="en-US" sz="1800" b="0" i="0" dirty="0" err="1" smtClean="0">
                <a:solidFill>
                  <a:srgbClr val="008000"/>
                </a:solidFill>
              </a:rPr>
              <a:t>Divertor</a:t>
            </a:r>
            <a:r>
              <a:rPr lang="en-US" sz="1800" b="0" i="0" dirty="0" smtClean="0">
                <a:solidFill>
                  <a:srgbClr val="008000"/>
                </a:solidFill>
              </a:rPr>
              <a:t>: Parallel to the plasma current, “pull” an X-point, increase the elongation.</a:t>
            </a:r>
          </a:p>
          <a:p>
            <a:endParaRPr lang="en-US" sz="1800" b="0" i="0" dirty="0" smtClean="0">
              <a:solidFill>
                <a:srgbClr val="008000"/>
              </a:solidFill>
            </a:endParaRPr>
          </a:p>
          <a:p>
            <a:r>
              <a:rPr lang="en-US" sz="1800" b="0" i="0" dirty="0" smtClean="0">
                <a:solidFill>
                  <a:srgbClr val="000000"/>
                </a:solidFill>
              </a:rPr>
              <a:t>Solenoid: Current ramps through the shot, providing an inductive voltage to drive </a:t>
            </a:r>
            <a:r>
              <a:rPr lang="en-US" sz="1800" b="0" i="0" dirty="0" smtClean="0">
                <a:solidFill>
                  <a:srgbClr val="000000"/>
                </a:solidFill>
              </a:rPr>
              <a:t>current (goal of research: eliminate this inductive current drive).</a:t>
            </a:r>
            <a:endParaRPr lang="en-US" sz="1800" b="0" i="0" dirty="0">
              <a:solidFill>
                <a:srgbClr val="0000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rot="10800000">
            <a:off x="1371600" y="3962400"/>
            <a:ext cx="1447800" cy="1588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76400" y="3581400"/>
            <a:ext cx="49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2a</a:t>
            </a:r>
            <a:endParaRPr lang="en-US" sz="1800" dirty="0">
              <a:solidFill>
                <a:srgbClr val="FF66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 rot="5400000" flipH="1" flipV="1">
            <a:off x="-990600" y="4038600"/>
            <a:ext cx="3733800" cy="76200"/>
          </a:xfrm>
          <a:prstGeom prst="line">
            <a:avLst/>
          </a:prstGeom>
          <a:noFill/>
          <a:ln w="15875" cap="flat" cmpd="sng" algn="ctr">
            <a:solidFill>
              <a:srgbClr val="FF66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7303" y="3810000"/>
            <a:ext cx="37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6600"/>
                </a:solidFill>
              </a:rPr>
              <a:t>h</a:t>
            </a:r>
            <a:endParaRPr lang="en-US" sz="1800" dirty="0">
              <a:solidFill>
                <a:srgbClr val="FF66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486400" y="5715000"/>
          <a:ext cx="816429" cy="635000"/>
        </p:xfrm>
        <a:graphic>
          <a:graphicData uri="http://schemas.openxmlformats.org/presentationml/2006/ole">
            <p:oleObj spid="_x0000_s9218" name="Equation" r:id="rId4" imgW="457200" imgH="355600" progId="Equation.3">
              <p:embed/>
            </p:oleObj>
          </a:graphicData>
        </a:graphic>
      </p:graphicFrame>
      <p:sp>
        <p:nvSpPr>
          <p:cNvPr id="19" name="Oval 18"/>
          <p:cNvSpPr/>
          <p:nvPr/>
        </p:nvSpPr>
        <p:spPr bwMode="auto">
          <a:xfrm>
            <a:off x="2324100" y="4051300"/>
            <a:ext cx="76200" cy="76200"/>
          </a:xfrm>
          <a:prstGeom prst="ellipse">
            <a:avLst/>
          </a:prstGeom>
          <a:solidFill>
            <a:srgbClr val="FF9933"/>
          </a:solidFill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2057400" y="4038600"/>
            <a:ext cx="76200" cy="76200"/>
          </a:xfrm>
          <a:prstGeom prst="ellipse">
            <a:avLst/>
          </a:prstGeom>
          <a:solidFill>
            <a:srgbClr val="FF9933"/>
          </a:solidFill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7800" y="4191000"/>
            <a:ext cx="482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6600"/>
                </a:solidFill>
              </a:rPr>
              <a:t>R</a:t>
            </a:r>
            <a:r>
              <a:rPr lang="en-US" sz="1800" baseline="-25000" dirty="0" smtClean="0">
                <a:solidFill>
                  <a:srgbClr val="FF6600"/>
                </a:solidFill>
              </a:rPr>
              <a:t>0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81200" y="4419600"/>
            <a:ext cx="713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FF6600"/>
                </a:solidFill>
              </a:rPr>
              <a:t>R</a:t>
            </a:r>
            <a:r>
              <a:rPr lang="en-US" sz="1800" baseline="-25000" dirty="0" err="1" smtClean="0">
                <a:solidFill>
                  <a:srgbClr val="FF6600"/>
                </a:solidFill>
              </a:rPr>
              <a:t>mag</a:t>
            </a:r>
            <a:endParaRPr lang="en-US" sz="1800" dirty="0">
              <a:solidFill>
                <a:srgbClr val="FF66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1778000" y="4140200"/>
            <a:ext cx="228600" cy="152400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 flipH="1" flipV="1">
            <a:off x="2133600" y="4267200"/>
            <a:ext cx="228600" cy="76200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6934200" y="5715000"/>
          <a:ext cx="1428750" cy="635000"/>
        </p:xfrm>
        <a:graphic>
          <a:graphicData uri="http://schemas.openxmlformats.org/presentationml/2006/ole">
            <p:oleObj spid="_x0000_s9219" name="Equation" r:id="rId5" imgW="800100" imgH="355600" progId="Equation.3">
              <p:embed/>
            </p:oleObj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5105400" y="6432550"/>
          <a:ext cx="1296988" cy="679450"/>
        </p:xfrm>
        <a:graphic>
          <a:graphicData uri="http://schemas.openxmlformats.org/presentationml/2006/ole">
            <p:oleObj spid="_x0000_s9222" name="Equation" r:id="rId6" imgW="800100" imgH="419100" progId="Equation.3">
              <p:embed/>
            </p:oleObj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7162800" y="6411912"/>
          <a:ext cx="1276350" cy="700088"/>
        </p:xfrm>
        <a:graphic>
          <a:graphicData uri="http://schemas.openxmlformats.org/presentationml/2006/ole">
            <p:oleObj spid="_x0000_s9223" name="Equation" r:id="rId7" imgW="7874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Have Strong Shaping and High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For </a:t>
            </a:r>
            <a:br>
              <a:rPr lang="en-US" dirty="0" smtClean="0"/>
            </a:br>
            <a:r>
              <a:rPr lang="en-US" dirty="0" smtClean="0"/>
              <a:t>an Efficient Reactor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9220200" cy="5943600"/>
          </a:xfrm>
        </p:spPr>
        <p:txBody>
          <a:bodyPr/>
          <a:lstStyle/>
          <a:p>
            <a:r>
              <a:rPr lang="en-US" sz="2400" dirty="0" smtClean="0"/>
              <a:t>Fusion power </a:t>
            </a:r>
            <a:r>
              <a:rPr lang="en-US" sz="2000" dirty="0" smtClean="0"/>
              <a:t>scales as 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T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~ B</a:t>
            </a:r>
            <a:r>
              <a:rPr lang="en-US" sz="2000" baseline="-25000" dirty="0" smtClean="0"/>
              <a:t>T</a:t>
            </a:r>
            <a:r>
              <a:rPr lang="en-US" sz="2000" baseline="30000" dirty="0" smtClean="0"/>
              <a:t>2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t</a:t>
            </a:r>
            <a:r>
              <a:rPr lang="en-US" sz="2000" baseline="30000" dirty="0" smtClean="0">
                <a:solidFill>
                  <a:schemeClr val="accent2"/>
                </a:solidFill>
              </a:rPr>
              <a:t>2</a:t>
            </a:r>
            <a:endParaRPr lang="en-US" sz="2000" dirty="0" smtClean="0">
              <a:solidFill>
                <a:schemeClr val="accent2"/>
              </a:solidFill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B</a:t>
            </a:r>
            <a:r>
              <a:rPr lang="en-US" sz="1800" baseline="-25000" dirty="0" smtClean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 is limited by field at the coil, so we must maximize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</a:rPr>
              <a:t>t</a:t>
            </a:r>
            <a:r>
              <a:rPr lang="en-US" sz="18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 smtClean="0"/>
              <a:t>Bootstrap current scales as </a:t>
            </a:r>
            <a:r>
              <a:rPr lang="en-US" sz="2000" dirty="0" err="1" smtClean="0"/>
              <a:t>f</a:t>
            </a:r>
            <a:r>
              <a:rPr lang="en-US" sz="2000" baseline="-25000" dirty="0" err="1" smtClean="0"/>
              <a:t>BS</a:t>
            </a:r>
            <a:r>
              <a:rPr lang="en-US" sz="2000" dirty="0" smtClean="0"/>
              <a:t>=C</a:t>
            </a:r>
            <a:r>
              <a:rPr lang="en-US" sz="2000" baseline="-25000" dirty="0" smtClean="0"/>
              <a:t>BS</a:t>
            </a:r>
            <a:r>
              <a:rPr lang="en-US" sz="2000" dirty="0" smtClean="0">
                <a:latin typeface="Symbol" charset="2"/>
                <a:cs typeface="Symbol" charset="2"/>
              </a:rPr>
              <a:t>e</a:t>
            </a:r>
            <a:r>
              <a:rPr lang="en-US" sz="2000" baseline="30000" dirty="0" smtClean="0"/>
              <a:t>1/2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b</a:t>
            </a:r>
            <a:r>
              <a:rPr lang="en-US" sz="2000" baseline="-25000" dirty="0" smtClean="0">
                <a:solidFill>
                  <a:schemeClr val="accent2"/>
                </a:solidFill>
              </a:rPr>
              <a:t>P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Want to maximize the self driven current, so maximize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  <a:cs typeface="Symbol" charset="2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.</a:t>
            </a:r>
          </a:p>
          <a:p>
            <a:r>
              <a:rPr lang="en-US" sz="2000" dirty="0" smtClean="0">
                <a:cs typeface="Symbol" charset="2"/>
              </a:rPr>
              <a:t>What is the requirement for them both to be large?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Consider definition of </a:t>
            </a:r>
            <a:r>
              <a:rPr lang="en-US" sz="1800" dirty="0" err="1" smtClean="0">
                <a:solidFill>
                  <a:schemeClr val="tx1"/>
                </a:solidFill>
                <a:cs typeface="Symbol" charset="2"/>
              </a:rPr>
              <a:t>poloidal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:</a:t>
            </a: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Approximate expression of the </a:t>
            </a:r>
            <a:r>
              <a:rPr lang="en-US" sz="1800" dirty="0" err="1" smtClean="0">
                <a:solidFill>
                  <a:schemeClr val="tx1"/>
                </a:solidFill>
                <a:cs typeface="Symbol" charset="2"/>
              </a:rPr>
              <a:t>poloidal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 circumference </a:t>
            </a:r>
            <a:r>
              <a:rPr lang="en-US" sz="1800" i="1" dirty="0" err="1" smtClean="0">
                <a:solidFill>
                  <a:schemeClr val="tx1"/>
                </a:solidFill>
                <a:latin typeface="Times"/>
                <a:cs typeface="Times"/>
              </a:rPr>
              <a:t>l</a:t>
            </a:r>
            <a:r>
              <a:rPr lang="en-US" sz="1800" i="1" baseline="-25000" dirty="0" err="1" smtClean="0">
                <a:solidFill>
                  <a:schemeClr val="tx1"/>
                </a:solidFill>
                <a:latin typeface="Times"/>
                <a:cs typeface="Times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:</a:t>
            </a: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/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Multiply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  <a:cs typeface="Symbol" charset="2"/>
              </a:rPr>
              <a:t>P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 and </a:t>
            </a:r>
            <a:r>
              <a:rPr lang="en-US" sz="1800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baseline="-25000" dirty="0" err="1" smtClean="0">
                <a:solidFill>
                  <a:schemeClr val="tx1"/>
                </a:solidFill>
                <a:cs typeface="Symbol" charset="2"/>
              </a:rPr>
              <a:t>T</a:t>
            </a:r>
            <a:r>
              <a:rPr lang="en-US" sz="1800" dirty="0" smtClean="0">
                <a:solidFill>
                  <a:schemeClr val="tx1"/>
                </a:solidFill>
                <a:cs typeface="Symbol" charset="2"/>
              </a:rPr>
              <a:t> to get:</a:t>
            </a:r>
          </a:p>
          <a:p>
            <a:pPr lvl="1">
              <a:buNone/>
            </a:pPr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/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/>
            <a:endParaRPr lang="en-US" sz="1800" dirty="0" smtClean="0">
              <a:solidFill>
                <a:schemeClr val="tx1"/>
              </a:solidFill>
              <a:cs typeface="Symbol" charset="2"/>
            </a:endParaRPr>
          </a:p>
          <a:p>
            <a:pPr lvl="1"/>
            <a:r>
              <a:rPr lang="en-US" sz="1800" i="1" dirty="0" smtClean="0">
                <a:solidFill>
                  <a:schemeClr val="tx1"/>
                </a:solidFill>
                <a:cs typeface="Symbol" charset="2"/>
              </a:rPr>
              <a:t>Must have </a:t>
            </a:r>
            <a:r>
              <a:rPr lang="en-US" sz="1800" i="1" dirty="0" smtClean="0">
                <a:solidFill>
                  <a:schemeClr val="tx1"/>
                </a:solidFill>
                <a:cs typeface="Symbol" charset="2"/>
              </a:rPr>
              <a:t>simultaneously </a:t>
            </a:r>
            <a:r>
              <a:rPr lang="en-US" sz="1800" i="1" dirty="0" smtClean="0">
                <a:solidFill>
                  <a:schemeClr val="tx1"/>
                </a:solidFill>
                <a:cs typeface="Symbol" charset="2"/>
              </a:rPr>
              <a:t>high elongation and </a:t>
            </a:r>
            <a:r>
              <a:rPr lang="en-US" sz="1800" i="1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b</a:t>
            </a:r>
            <a:r>
              <a:rPr lang="en-US" sz="1800" i="1" baseline="-25000" dirty="0" smtClean="0">
                <a:solidFill>
                  <a:schemeClr val="tx1"/>
                </a:solidFill>
                <a:cs typeface="Symbol" charset="2"/>
              </a:rPr>
              <a:t>N</a:t>
            </a:r>
            <a:r>
              <a:rPr lang="en-US" sz="1800" i="1" dirty="0" smtClean="0">
                <a:solidFill>
                  <a:schemeClr val="tx1"/>
                </a:solidFill>
                <a:cs typeface="Symbol" charset="2"/>
              </a:rPr>
              <a:t>.</a:t>
            </a:r>
          </a:p>
          <a:p>
            <a:pPr lvl="1"/>
            <a:endParaRPr lang="en-US" sz="1800" dirty="0" smtClean="0">
              <a:solidFill>
                <a:schemeClr val="tx1"/>
              </a:solidFill>
              <a:cs typeface="Symbol" charset="2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29200" y="2971800"/>
          <a:ext cx="2471351" cy="762000"/>
        </p:xfrm>
        <a:graphic>
          <a:graphicData uri="http://schemas.openxmlformats.org/presentationml/2006/ole">
            <p:oleObj spid="_x0000_s11266" name="Equation" r:id="rId3" imgW="1524000" imgH="46990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676400" y="4389920"/>
          <a:ext cx="6705600" cy="1477480"/>
        </p:xfrm>
        <a:graphic>
          <a:graphicData uri="http://schemas.openxmlformats.org/presentationml/2006/ole">
            <p:oleObj spid="_x0000_s11267" name="Equation" r:id="rId4" imgW="4102100" imgH="90170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590800" y="6248400"/>
          <a:ext cx="5105400" cy="744346"/>
        </p:xfrm>
        <a:graphic>
          <a:graphicData uri="http://schemas.openxmlformats.org/presentationml/2006/ole">
            <p:oleObj spid="_x0000_s11268" name="Equation" r:id="rId5" imgW="2959100" imgH="43180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25400" y="1104900"/>
            <a:ext cx="6146800" cy="33655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 Plasmas are “Naturally Elongated”…</a:t>
            </a:r>
            <a:br>
              <a:rPr lang="en-US" dirty="0" smtClean="0"/>
            </a:br>
            <a:r>
              <a:rPr lang="en-US" dirty="0" smtClean="0"/>
              <a:t>…and it Depends on the Current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581400"/>
            <a:ext cx="5791200" cy="82804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 smtClean="0"/>
              <a:t>“Natural Elongation” is the boundary elongation with a straight equilibrium field.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172200"/>
            <a:ext cx="1790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Roberto &amp; </a:t>
            </a:r>
            <a:r>
              <a:rPr lang="en-US" b="0" i="0" dirty="0" err="1" smtClean="0"/>
              <a:t>Galvao</a:t>
            </a:r>
            <a:r>
              <a:rPr lang="en-US" b="0" i="0" dirty="0" smtClean="0"/>
              <a:t>, Nuclear Fusion </a:t>
            </a:r>
            <a:r>
              <a:rPr lang="en-US" i="0" dirty="0" smtClean="0"/>
              <a:t>32</a:t>
            </a:r>
            <a:endParaRPr lang="en-US" i="0" dirty="0"/>
          </a:p>
        </p:txBody>
      </p:sp>
      <p:pic>
        <p:nvPicPr>
          <p:cNvPr id="6" name="Picture 5" descr="Screen shot 2011-03-30 at 9.23.24 AM.png"/>
          <p:cNvPicPr>
            <a:picLocks noChangeAspect="1"/>
          </p:cNvPicPr>
          <p:nvPr/>
        </p:nvPicPr>
        <p:blipFill>
          <a:blip r:embed="rId3"/>
          <a:srcRect r="3547"/>
          <a:stretch>
            <a:fillRect/>
          </a:stretch>
        </p:blipFill>
        <p:spPr>
          <a:xfrm>
            <a:off x="6226635" y="1524000"/>
            <a:ext cx="3831765" cy="373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21679" y="1143000"/>
            <a:ext cx="29367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J.E. Menard, et al, Nuclear Fusion </a:t>
            </a:r>
            <a:r>
              <a:rPr lang="en-US" i="0" dirty="0" smtClean="0"/>
              <a:t>37</a:t>
            </a:r>
            <a:endParaRPr lang="en-US" i="0" dirty="0"/>
          </a:p>
        </p:txBody>
      </p:sp>
      <p:sp>
        <p:nvSpPr>
          <p:cNvPr id="8" name="TextBox 7"/>
          <p:cNvSpPr txBox="1"/>
          <p:nvPr/>
        </p:nvSpPr>
        <p:spPr>
          <a:xfrm>
            <a:off x="5334000" y="5352871"/>
            <a:ext cx="472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dirty="0" err="1" smtClean="0"/>
              <a:t>l</a:t>
            </a:r>
            <a:r>
              <a:rPr lang="en-US" sz="1800" b="0" i="0" baseline="-25000" dirty="0" err="1" smtClean="0"/>
              <a:t>i</a:t>
            </a:r>
            <a:r>
              <a:rPr lang="en-US" sz="1800" b="0" i="0" dirty="0" smtClean="0"/>
              <a:t> indicates “</a:t>
            </a:r>
            <a:r>
              <a:rPr lang="en-US" sz="1800" b="0" i="0" dirty="0" err="1" smtClean="0"/>
              <a:t>peakedness</a:t>
            </a:r>
            <a:r>
              <a:rPr lang="en-US" sz="1800" b="0" i="0" dirty="0" smtClean="0"/>
              <a:t>” the current profile. </a:t>
            </a:r>
          </a:p>
          <a:p>
            <a:pPr algn="ctr"/>
            <a:r>
              <a:rPr lang="en-US" sz="1800" b="0" i="0" dirty="0" smtClean="0"/>
              <a:t>“low-</a:t>
            </a:r>
            <a:r>
              <a:rPr lang="en-US" sz="1800" b="0" i="0" dirty="0" err="1" smtClean="0"/>
              <a:t>l</a:t>
            </a:r>
            <a:r>
              <a:rPr lang="en-US" sz="1800" b="0" i="0" baseline="-25000" dirty="0" err="1" smtClean="0"/>
              <a:t>i</a:t>
            </a:r>
            <a:r>
              <a:rPr lang="en-US" sz="1800" b="0" i="0" dirty="0" smtClean="0"/>
              <a:t>” means broad current profile.</a:t>
            </a: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6858000" y="6096000"/>
          <a:ext cx="1866900" cy="862012"/>
        </p:xfrm>
        <a:graphic>
          <a:graphicData uri="http://schemas.openxmlformats.org/presentationml/2006/ole">
            <p:oleObj spid="_x0000_s22535" name="Equation" r:id="rId4" imgW="1181100" imgH="546100" progId="Equation.3">
              <p:embed/>
            </p:oleObj>
          </a:graphicData>
        </a:graphic>
      </p:graphicFrame>
      <p:pic>
        <p:nvPicPr>
          <p:cNvPr id="15" name="Picture 14" descr="Screen shot 2011-04-04 at 9.57.10 A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99" y="4635500"/>
            <a:ext cx="3018693" cy="2667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-762000" y="2437606"/>
            <a:ext cx="21336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2133600" y="1751806"/>
            <a:ext cx="152400" cy="228600"/>
          </a:xfrm>
          <a:prstGeom prst="rect">
            <a:avLst/>
          </a:prstGeom>
          <a:solidFill>
            <a:srgbClr val="FF9933"/>
          </a:solidFill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2894806"/>
            <a:ext cx="152400" cy="228600"/>
          </a:xfrm>
          <a:prstGeom prst="rect">
            <a:avLst/>
          </a:prstGeom>
          <a:solidFill>
            <a:srgbClr val="FF9933"/>
          </a:solidFill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838994" y="2513012"/>
            <a:ext cx="1371600" cy="1588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33400" y="1980406"/>
            <a:ext cx="762000" cy="11430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57200" y="1915347"/>
            <a:ext cx="914400" cy="1284259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0020" y="2047024"/>
            <a:ext cx="631880" cy="1012882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679450" y="2120106"/>
            <a:ext cx="488950" cy="86995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736600" y="2209006"/>
            <a:ext cx="387350" cy="69215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89940" y="2291556"/>
            <a:ext cx="292608" cy="5334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3" name="Arc 22"/>
          <p:cNvSpPr/>
          <p:nvPr/>
        </p:nvSpPr>
        <p:spPr bwMode="auto">
          <a:xfrm>
            <a:off x="76200" y="1523206"/>
            <a:ext cx="381000" cy="152400"/>
          </a:xfrm>
          <a:prstGeom prst="arc">
            <a:avLst>
              <a:gd name="adj1" fmla="val 2788128"/>
              <a:gd name="adj2" fmla="val 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2362200" y="2362200"/>
            <a:ext cx="21336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5715000" y="1676400"/>
            <a:ext cx="152400" cy="228600"/>
          </a:xfrm>
          <a:prstGeom prst="rect">
            <a:avLst/>
          </a:prstGeom>
          <a:solidFill>
            <a:srgbClr val="FF9933"/>
          </a:solidFill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15000" y="2819400"/>
            <a:ext cx="152400" cy="228600"/>
          </a:xfrm>
          <a:prstGeom prst="rect">
            <a:avLst/>
          </a:prstGeom>
          <a:solidFill>
            <a:srgbClr val="FF9933"/>
          </a:solidFill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 rot="5400000" flipH="1" flipV="1">
            <a:off x="3886994" y="2437606"/>
            <a:ext cx="1371600" cy="1588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Arc 33"/>
          <p:cNvSpPr/>
          <p:nvPr/>
        </p:nvSpPr>
        <p:spPr bwMode="auto">
          <a:xfrm>
            <a:off x="3200400" y="1447800"/>
            <a:ext cx="381000" cy="152400"/>
          </a:xfrm>
          <a:prstGeom prst="arc">
            <a:avLst>
              <a:gd name="adj1" fmla="val 2788128"/>
              <a:gd name="adj2" fmla="val 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724400" y="1981200"/>
            <a:ext cx="609600" cy="68580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4800600" y="2077974"/>
            <a:ext cx="457200" cy="50292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4876800" y="2165350"/>
            <a:ext cx="310896" cy="320040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 flipH="1" flipV="1">
            <a:off x="-272256" y="2513012"/>
            <a:ext cx="1371600" cy="1588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 rot="5400000" flipH="1" flipV="1">
            <a:off x="4725194" y="2437606"/>
            <a:ext cx="1371600" cy="1588"/>
          </a:xfrm>
          <a:prstGeom prst="line">
            <a:avLst/>
          </a:prstGeom>
          <a:noFill/>
          <a:ln w="15875" cap="flat" cmpd="sng" algn="ctr">
            <a:solidFill>
              <a:srgbClr val="FF9933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3810000" y="7086600"/>
            <a:ext cx="6206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e</a:t>
            </a:r>
            <a:r>
              <a:rPr lang="en-US" b="0" i="0" dirty="0" smtClean="0">
                <a:solidFill>
                  <a:srgbClr val="000000"/>
                </a:solidFill>
              </a:rPr>
              <a:t>=1/A</a:t>
            </a:r>
            <a:endParaRPr lang="en-US" b="0" i="0" dirty="0">
              <a:solidFill>
                <a:srgbClr val="000000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2438400" y="2209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kern="0" dirty="0" smtClean="0">
                <a:solidFill>
                  <a:schemeClr val="tx1"/>
                </a:solidFill>
                <a:latin typeface="+mn-lt"/>
              </a:rPr>
              <a:t>v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s.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 rot="16200000">
            <a:off x="1345553" y="5664847"/>
            <a:ext cx="954082" cy="29238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rgbClr val="000000"/>
                </a:solidFill>
                <a:latin typeface="+mn-lt"/>
                <a:cs typeface="Symbol" charset="2"/>
              </a:rPr>
              <a:t>elongation</a:t>
            </a:r>
            <a:endParaRPr lang="en-US" b="0" i="0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 rot="5400000" flipH="1" flipV="1">
            <a:off x="2971800" y="5943600"/>
            <a:ext cx="21336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5400000" flipH="1" flipV="1">
            <a:off x="2515394" y="5942806"/>
            <a:ext cx="21336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10800000">
            <a:off x="3581400" y="6248400"/>
            <a:ext cx="457200" cy="158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4014693" y="6096000"/>
            <a:ext cx="63350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1"/>
                </a:solidFill>
              </a:rPr>
              <a:t>NSTX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Lowest Order,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Controls Ideal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" y="1143000"/>
            <a:ext cx="9662160" cy="2047240"/>
          </a:xfrm>
        </p:spPr>
        <p:txBody>
          <a:bodyPr/>
          <a:lstStyle/>
          <a:p>
            <a:r>
              <a:rPr lang="en-US" dirty="0" smtClean="0"/>
              <a:t>Troyon, others, showed that 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 limit scales as I</a:t>
            </a:r>
            <a:r>
              <a:rPr lang="en-US" baseline="-25000" dirty="0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aB</a:t>
            </a:r>
            <a:r>
              <a:rPr lang="en-US" baseline="-25000" dirty="0" err="1" smtClean="0"/>
              <a:t>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Based on calculations of low-</a:t>
            </a:r>
            <a:r>
              <a:rPr lang="en-US" dirty="0" err="1" smtClean="0"/>
              <a:t>n</a:t>
            </a:r>
            <a:r>
              <a:rPr lang="en-US" dirty="0" smtClean="0"/>
              <a:t> kink stability, high-</a:t>
            </a:r>
            <a:r>
              <a:rPr lang="en-US" dirty="0" err="1" smtClean="0"/>
              <a:t>n</a:t>
            </a:r>
            <a:r>
              <a:rPr lang="en-US" dirty="0" smtClean="0"/>
              <a:t> ballooning stability.</a:t>
            </a:r>
          </a:p>
          <a:p>
            <a:pPr lvl="1"/>
            <a:r>
              <a:rPr lang="en-US" dirty="0" smtClean="0"/>
              <a:t>Said another way, if you want high-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T</a:t>
            </a:r>
            <a:r>
              <a:rPr lang="en-US" dirty="0" smtClean="0"/>
              <a:t>, must increase I</a:t>
            </a:r>
            <a:r>
              <a:rPr lang="en-US" baseline="-25000" dirty="0" smtClean="0"/>
              <a:t>P</a:t>
            </a:r>
            <a:r>
              <a:rPr lang="en-US" dirty="0" smtClean="0"/>
              <a:t>/</a:t>
            </a:r>
            <a:r>
              <a:rPr lang="en-US" dirty="0" err="1" smtClean="0"/>
              <a:t>aB</a:t>
            </a:r>
            <a:r>
              <a:rPr lang="en-US" baseline="-25000" dirty="0" err="1" smtClean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1-04-06 at 3.52.3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52800"/>
            <a:ext cx="3733800" cy="3836498"/>
          </a:xfrm>
          <a:prstGeom prst="rect">
            <a:avLst/>
          </a:prstGeom>
        </p:spPr>
      </p:pic>
      <p:pic>
        <p:nvPicPr>
          <p:cNvPr id="6" name="Picture 5" descr="Screen shot 2011-04-06 at 5.28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505200"/>
            <a:ext cx="4766614" cy="3346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7086600"/>
            <a:ext cx="2286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 smtClean="0"/>
              <a:t>T. Luce, Phys. Plasmas </a:t>
            </a:r>
            <a:r>
              <a:rPr lang="en-US" i="0" dirty="0" smtClean="0"/>
              <a:t>18</a:t>
            </a:r>
            <a:endParaRPr lang="en-US" i="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4-09 at 11.48.15 PM.png"/>
          <p:cNvPicPr>
            <a:picLocks noChangeAspect="1"/>
          </p:cNvPicPr>
          <p:nvPr/>
        </p:nvPicPr>
        <p:blipFill>
          <a:blip r:embed="rId2"/>
          <a:srcRect r="3226"/>
          <a:stretch>
            <a:fillRect/>
          </a:stretch>
        </p:blipFill>
        <p:spPr>
          <a:xfrm>
            <a:off x="5329101" y="1752600"/>
            <a:ext cx="4729299" cy="4581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Limit Can Be Modified by Changes to the Plasma Shape….                           </a:t>
            </a:r>
            <a:endParaRPr 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1219200"/>
            <a:ext cx="54102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0" i="0" kern="0" dirty="0" smtClean="0">
                <a:solidFill>
                  <a:schemeClr val="tx1"/>
                </a:solidFill>
                <a:latin typeface="+mn-lt"/>
              </a:rPr>
              <a:t>Three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important degrees of freedom in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axisymmetric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plasma boundary shaping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Aspect ratio (A)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Better utilization of the good-curvature, high-TF region,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increased safety factor.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ヒラギノ角ゴ Pro W3" charset="-128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Elongation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ヒラギノ角ゴ Pro W3" charset="-128"/>
                <a:cs typeface="Symbol" charset="2"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Increasing elongation increases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q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, improving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kink stability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&amp; increasing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bootstrap currents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.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Triangularity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charset="2"/>
                <a:ea typeface="ヒラギノ角ゴ Pro W3" charset="-128"/>
                <a:cs typeface="Symbol" charset="2"/>
              </a:rPr>
              <a:t>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)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: Increasing the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triangularity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causes fields lines to spend more time in the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high-field good-curvature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 region.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sz="2000" b="0" i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Many more degrees of freedom are possible with non-</a:t>
            </a:r>
            <a:r>
              <a:rPr lang="en-US" sz="2000" b="0" i="0" kern="0" dirty="0" err="1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axisymmetic</a:t>
            </a:r>
            <a:r>
              <a:rPr lang="en-US" sz="2000" b="0" i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 shaping…</a:t>
            </a:r>
            <a:r>
              <a:rPr lang="en-US" sz="2000" b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this is a </a:t>
            </a:r>
            <a:r>
              <a:rPr lang="en-US" sz="2000" b="0" kern="0" dirty="0" err="1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stellarator</a:t>
            </a:r>
            <a:r>
              <a:rPr lang="en-US" sz="2000" b="0" kern="0" dirty="0" smtClean="0">
                <a:solidFill>
                  <a:srgbClr val="008000"/>
                </a:solidFill>
                <a:latin typeface="+mn-lt"/>
                <a:ea typeface="ヒラギノ角ゴ Pro W3" charset="-128"/>
              </a:rPr>
              <a:t>!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1679" y="1143000"/>
            <a:ext cx="293672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/>
              <a:t>J.E. Menard, et al, Nuclear Fusion </a:t>
            </a:r>
            <a:r>
              <a:rPr lang="en-US" i="0" dirty="0" smtClean="0"/>
              <a:t>37</a:t>
            </a:r>
            <a:endParaRPr lang="en-US" i="0" dirty="0"/>
          </a:p>
        </p:txBody>
      </p:sp>
      <p:sp>
        <p:nvSpPr>
          <p:cNvPr id="6" name="TextBox 5"/>
          <p:cNvSpPr txBox="1"/>
          <p:nvPr/>
        </p:nvSpPr>
        <p:spPr>
          <a:xfrm>
            <a:off x="6172201" y="6400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dirty="0" smtClean="0"/>
              <a:t>Solid: No Wall (</a:t>
            </a:r>
            <a:r>
              <a:rPr lang="en-US" sz="1800" b="0" i="0" dirty="0" err="1" smtClean="0"/>
              <a:t>nw</a:t>
            </a:r>
            <a:r>
              <a:rPr lang="en-US" sz="1800" b="0" i="0" dirty="0" smtClean="0"/>
              <a:t>)</a:t>
            </a:r>
          </a:p>
          <a:p>
            <a:r>
              <a:rPr lang="en-US" sz="1800" b="0" i="0" dirty="0" smtClean="0"/>
              <a:t>Dashed: Conformal Wall 0.4a from Plasma (</a:t>
            </a:r>
            <a:r>
              <a:rPr lang="en-US" sz="1800" b="0" i="0" dirty="0" err="1" smtClean="0"/>
              <a:t>ww</a:t>
            </a:r>
            <a:r>
              <a:rPr lang="en-US" sz="1800" b="0" i="0" dirty="0" smtClean="0"/>
              <a:t>)</a:t>
            </a:r>
            <a:endParaRPr lang="en-US" sz="1800" b="0" i="0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3200400"/>
            <a:ext cx="8258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 smtClean="0">
                <a:solidFill>
                  <a:schemeClr val="tx2"/>
                </a:solidFill>
              </a:rPr>
              <a:t>n</a:t>
            </a:r>
            <a:r>
              <a:rPr lang="en-US" b="0" i="0" dirty="0" smtClean="0">
                <a:solidFill>
                  <a:schemeClr val="tx2"/>
                </a:solidFill>
              </a:rPr>
              <a:t>=1, </a:t>
            </a:r>
            <a:r>
              <a:rPr lang="en-US" b="0" i="0" dirty="0" err="1" smtClean="0">
                <a:solidFill>
                  <a:schemeClr val="tx2"/>
                </a:solidFill>
              </a:rPr>
              <a:t>ww</a:t>
            </a:r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34400" y="4279612"/>
            <a:ext cx="82856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smtClean="0">
                <a:solidFill>
                  <a:schemeClr val="tx2"/>
                </a:solidFill>
              </a:rPr>
              <a:t>n</a:t>
            </a:r>
            <a:r>
              <a:rPr lang="en-US" b="0" i="0" dirty="0" smtClean="0">
                <a:solidFill>
                  <a:schemeClr val="tx2"/>
                </a:solidFill>
              </a:rPr>
              <a:t>=3, </a:t>
            </a:r>
            <a:r>
              <a:rPr lang="en-US" b="0" i="0" dirty="0" err="1" smtClean="0">
                <a:solidFill>
                  <a:schemeClr val="tx2"/>
                </a:solidFill>
              </a:rPr>
              <a:t>ww</a:t>
            </a:r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3352800"/>
            <a:ext cx="8002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 smtClean="0">
                <a:solidFill>
                  <a:schemeClr val="tx2"/>
                </a:solidFill>
              </a:rPr>
              <a:t>n</a:t>
            </a:r>
            <a:r>
              <a:rPr lang="en-US" b="0" i="0" dirty="0" smtClean="0">
                <a:solidFill>
                  <a:schemeClr val="tx2"/>
                </a:solidFill>
              </a:rPr>
              <a:t>=</a:t>
            </a:r>
            <a:r>
              <a:rPr lang="en-US" b="0" i="0" dirty="0" smtClean="0">
                <a:solidFill>
                  <a:schemeClr val="tx2"/>
                </a:solidFill>
              </a:rPr>
              <a:t>1</a:t>
            </a:r>
            <a:r>
              <a:rPr lang="en-US" b="0" i="0" dirty="0" smtClean="0">
                <a:solidFill>
                  <a:schemeClr val="tx2"/>
                </a:solidFill>
              </a:rPr>
              <a:t>, </a:t>
            </a:r>
            <a:r>
              <a:rPr lang="en-US" b="0" i="0" dirty="0" err="1" smtClean="0">
                <a:solidFill>
                  <a:schemeClr val="tx2"/>
                </a:solidFill>
              </a:rPr>
              <a:t>n</a:t>
            </a:r>
            <a:r>
              <a:rPr lang="en-US" b="0" i="0" dirty="0" err="1" smtClean="0">
                <a:solidFill>
                  <a:schemeClr val="tx2"/>
                </a:solidFill>
              </a:rPr>
              <a:t>w</a:t>
            </a:r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2200" y="4191000"/>
            <a:ext cx="80021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 smtClean="0">
                <a:solidFill>
                  <a:schemeClr val="tx2"/>
                </a:solidFill>
              </a:rPr>
              <a:t>n</a:t>
            </a:r>
            <a:r>
              <a:rPr lang="en-US" b="0" i="0" dirty="0" smtClean="0">
                <a:solidFill>
                  <a:schemeClr val="tx2"/>
                </a:solidFill>
              </a:rPr>
              <a:t>=3, </a:t>
            </a:r>
            <a:r>
              <a:rPr lang="en-US" b="0" i="0" dirty="0" err="1" smtClean="0">
                <a:solidFill>
                  <a:schemeClr val="tx2"/>
                </a:solidFill>
              </a:rPr>
              <a:t>n</a:t>
            </a:r>
            <a:r>
              <a:rPr lang="en-US" b="0" i="0" dirty="0" err="1" smtClean="0">
                <a:solidFill>
                  <a:schemeClr val="tx2"/>
                </a:solidFill>
              </a:rPr>
              <a:t>w</a:t>
            </a:r>
            <a:endParaRPr lang="en-US" b="0" i="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895600"/>
            <a:ext cx="5486400" cy="3886200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200" b="1" i="1" u="none" strike="noStrike" cap="none" normalizeH="0" baseline="0" smtClean="0">
              <a:ln>
                <a:noFill/>
              </a:ln>
              <a:solidFill>
                <a:srgbClr val="1822CD"/>
              </a:solidFill>
              <a:effectLst/>
              <a:latin typeface="Helvetica" pitchFamily="-12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200" b="1" i="1" u="none" strike="noStrike" cap="none" normalizeH="0" baseline="0" smtClean="0">
            <a:ln>
              <a:noFill/>
            </a:ln>
            <a:solidFill>
              <a:srgbClr val="1822CD"/>
            </a:solidFill>
            <a:effectLst/>
            <a:latin typeface="Helvetica" pitchFamily="-12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85265</TotalTime>
  <Words>2839</Words>
  <Application>Microsoft Macintosh PowerPoint</Application>
  <PresentationFormat>Custom</PresentationFormat>
  <Paragraphs>401</Paragraphs>
  <Slides>30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Blank Presentation</vt:lpstr>
      <vt:lpstr>Equation</vt:lpstr>
      <vt:lpstr>Microsoft Equation</vt:lpstr>
      <vt:lpstr>Slide 1</vt:lpstr>
      <vt:lpstr>A View of High-b ST Operation  (Essentially the Same as for Conventional Aspect Ratio)</vt:lpstr>
      <vt:lpstr>Overview</vt:lpstr>
      <vt:lpstr>Brief History of the ST</vt:lpstr>
      <vt:lpstr>Major Components of An ST Like NSTX</vt:lpstr>
      <vt:lpstr>Must Have Strong Shaping and High bN For  an Efficient Reactor</vt:lpstr>
      <vt:lpstr>ST Plasmas are “Naturally Elongated”… …and it Depends on the Current Profile</vt:lpstr>
      <vt:lpstr>To Lowest Order, bN Controls Ideal Stability</vt:lpstr>
      <vt:lpstr>The bN Limit Can Be Modified by Changes to the Plasma Shape….                           </vt:lpstr>
      <vt:lpstr>The bN Limit Can Be Modified by Changes to the Plasma Shape….                           </vt:lpstr>
      <vt:lpstr>The bN Limit Can Be Modified by Changes to the Plasma Shape….                           </vt:lpstr>
      <vt:lpstr>The bN Limit Can Be Modified by Changes to the Plasma Shape….and the Profiles</vt:lpstr>
      <vt:lpstr>Theoretical Studies in the Late 1990s Showed the  Promise of the ST</vt:lpstr>
      <vt:lpstr>START Studies Demonstrated Highest-Ever bT in a Tokamak-Like Device.</vt:lpstr>
      <vt:lpstr>Plasmas Have the Ability To Drive Their Own  Toroidal Current</vt:lpstr>
      <vt:lpstr>Neutral Beam Current Drive Typically Invoked to Supplement the Bootstrap Current</vt:lpstr>
      <vt:lpstr>NSTX Studies Show Good Agreement Between Calculated Current Sources and Total Current Profile</vt:lpstr>
      <vt:lpstr>Non-Inductive Current Profiles Depend on the Electron Temperature (and others profiles as well).</vt:lpstr>
      <vt:lpstr>Plasma Transport Determines The Achievable Level Of Bootstrap Current (when stability is not violated)</vt:lpstr>
      <vt:lpstr>Internal Transport Barrier Formation is a More Complicated Interaction Between the Thermal and Current Profiles</vt:lpstr>
      <vt:lpstr>Changing Beam Sources Can Modify the Current  Profile Shape</vt:lpstr>
      <vt:lpstr>Best NSTX Discharges Combine Strong Shaping, Good Confinement, and Large Non-Inductive Currents</vt:lpstr>
      <vt:lpstr>Large Steps Still Required For Next-Step Devices</vt:lpstr>
      <vt:lpstr>NSTX (and MAST) Are Planning Substantial Upgrades</vt:lpstr>
      <vt:lpstr>Summary</vt:lpstr>
      <vt:lpstr>Control The Plasma Shape in With Realtime Grad-Shafranov Equation Solutions</vt:lpstr>
      <vt:lpstr>Simplest “Fast Feedback” System in NSTX: Vertical Position Control (I)</vt:lpstr>
      <vt:lpstr>Simplest “Fast Feedback” System in NSTX: Vertical Position Control (II)</vt:lpstr>
      <vt:lpstr>Many Other Quantities are Under Feedback Control in NSTX…But Is this Feasible in Future Devices?</vt:lpstr>
      <vt:lpstr>NSTX Shows a bN Limit, Not a bT Limit</vt:lpstr>
    </vt:vector>
  </TitlesOfParts>
  <Company>Princeton Plasma Physics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NSTX presentation</dc:title>
  <dc:creator>NSTX team member</dc:creator>
  <cp:lastModifiedBy>Stefan Gerhardt</cp:lastModifiedBy>
  <cp:revision>12407</cp:revision>
  <cp:lastPrinted>2011-04-11T16:35:37Z</cp:lastPrinted>
  <dcterms:created xsi:type="dcterms:W3CDTF">2011-04-10T02:16:36Z</dcterms:created>
  <dcterms:modified xsi:type="dcterms:W3CDTF">2011-04-11T16:43:28Z</dcterms:modified>
</cp:coreProperties>
</file>