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9" r:id="rId1"/>
  </p:sldMasterIdLst>
  <p:notesMasterIdLst>
    <p:notesMasterId r:id="rId4"/>
  </p:notesMasterIdLst>
  <p:sldIdLst>
    <p:sldId id="735" r:id="rId2"/>
    <p:sldId id="736" r:id="rId3"/>
  </p:sldIdLst>
  <p:sldSz cx="9144000" cy="6858000" type="screen4x3"/>
  <p:notesSz cx="7315200" cy="9601200"/>
  <p:defaultTextStyle>
    <a:defPPr>
      <a:defRPr lang="en-GB"/>
    </a:defPPr>
    <a:lvl1pPr algn="l" rtl="0" fontAlgn="base">
      <a:spcBef>
        <a:spcPct val="0"/>
      </a:spcBef>
      <a:spcAft>
        <a:spcPct val="0"/>
      </a:spcAft>
      <a:defRPr sz="2000" kern="1200">
        <a:solidFill>
          <a:schemeClr val="tx1"/>
        </a:solidFill>
        <a:latin typeface="Century Gothic" pitchFamily="-107" charset="0"/>
        <a:ea typeface="ＭＳ Ｐゴシック" pitchFamily="-107" charset="-128"/>
        <a:cs typeface="ＭＳ Ｐゴシック" pitchFamily="-107" charset="-128"/>
      </a:defRPr>
    </a:lvl1pPr>
    <a:lvl2pPr marL="457200" algn="l" rtl="0" fontAlgn="base">
      <a:spcBef>
        <a:spcPct val="0"/>
      </a:spcBef>
      <a:spcAft>
        <a:spcPct val="0"/>
      </a:spcAft>
      <a:defRPr sz="2000" kern="1200">
        <a:solidFill>
          <a:schemeClr val="tx1"/>
        </a:solidFill>
        <a:latin typeface="Century Gothic" pitchFamily="-107" charset="0"/>
        <a:ea typeface="ＭＳ Ｐゴシック" pitchFamily="-107" charset="-128"/>
        <a:cs typeface="ＭＳ Ｐゴシック" pitchFamily="-107" charset="-128"/>
      </a:defRPr>
    </a:lvl2pPr>
    <a:lvl3pPr marL="914400" algn="l" rtl="0" fontAlgn="base">
      <a:spcBef>
        <a:spcPct val="0"/>
      </a:spcBef>
      <a:spcAft>
        <a:spcPct val="0"/>
      </a:spcAft>
      <a:defRPr sz="2000" kern="1200">
        <a:solidFill>
          <a:schemeClr val="tx1"/>
        </a:solidFill>
        <a:latin typeface="Century Gothic" pitchFamily="-107" charset="0"/>
        <a:ea typeface="ＭＳ Ｐゴシック" pitchFamily="-107" charset="-128"/>
        <a:cs typeface="ＭＳ Ｐゴシック" pitchFamily="-107" charset="-128"/>
      </a:defRPr>
    </a:lvl3pPr>
    <a:lvl4pPr marL="1371600" algn="l" rtl="0" fontAlgn="base">
      <a:spcBef>
        <a:spcPct val="0"/>
      </a:spcBef>
      <a:spcAft>
        <a:spcPct val="0"/>
      </a:spcAft>
      <a:defRPr sz="2000" kern="1200">
        <a:solidFill>
          <a:schemeClr val="tx1"/>
        </a:solidFill>
        <a:latin typeface="Century Gothic" pitchFamily="-107" charset="0"/>
        <a:ea typeface="ＭＳ Ｐゴシック" pitchFamily="-107" charset="-128"/>
        <a:cs typeface="ＭＳ Ｐゴシック" pitchFamily="-107" charset="-128"/>
      </a:defRPr>
    </a:lvl4pPr>
    <a:lvl5pPr marL="1828800" algn="l" rtl="0" fontAlgn="base">
      <a:spcBef>
        <a:spcPct val="0"/>
      </a:spcBef>
      <a:spcAft>
        <a:spcPct val="0"/>
      </a:spcAft>
      <a:defRPr sz="2000" kern="1200">
        <a:solidFill>
          <a:schemeClr val="tx1"/>
        </a:solidFill>
        <a:latin typeface="Century Gothic" pitchFamily="-107" charset="0"/>
        <a:ea typeface="ＭＳ Ｐゴシック" pitchFamily="-107" charset="-128"/>
        <a:cs typeface="ＭＳ Ｐゴシック" pitchFamily="-107" charset="-128"/>
      </a:defRPr>
    </a:lvl5pPr>
    <a:lvl6pPr marL="2286000" algn="l" defTabSz="457200" rtl="0" eaLnBrk="1" latinLnBrk="0" hangingPunct="1">
      <a:defRPr sz="2000" kern="1200">
        <a:solidFill>
          <a:schemeClr val="tx1"/>
        </a:solidFill>
        <a:latin typeface="Century Gothic" pitchFamily="-107" charset="0"/>
        <a:ea typeface="ＭＳ Ｐゴシック" pitchFamily="-107" charset="-128"/>
        <a:cs typeface="ＭＳ Ｐゴシック" pitchFamily="-107" charset="-128"/>
      </a:defRPr>
    </a:lvl6pPr>
    <a:lvl7pPr marL="2743200" algn="l" defTabSz="457200" rtl="0" eaLnBrk="1" latinLnBrk="0" hangingPunct="1">
      <a:defRPr sz="2000" kern="1200">
        <a:solidFill>
          <a:schemeClr val="tx1"/>
        </a:solidFill>
        <a:latin typeface="Century Gothic" pitchFamily="-107" charset="0"/>
        <a:ea typeface="ＭＳ Ｐゴシック" pitchFamily="-107" charset="-128"/>
        <a:cs typeface="ＭＳ Ｐゴシック" pitchFamily="-107" charset="-128"/>
      </a:defRPr>
    </a:lvl7pPr>
    <a:lvl8pPr marL="3200400" algn="l" defTabSz="457200" rtl="0" eaLnBrk="1" latinLnBrk="0" hangingPunct="1">
      <a:defRPr sz="2000" kern="1200">
        <a:solidFill>
          <a:schemeClr val="tx1"/>
        </a:solidFill>
        <a:latin typeface="Century Gothic" pitchFamily="-107" charset="0"/>
        <a:ea typeface="ＭＳ Ｐゴシック" pitchFamily="-107" charset="-128"/>
        <a:cs typeface="ＭＳ Ｐゴシック" pitchFamily="-107" charset="-128"/>
      </a:defRPr>
    </a:lvl8pPr>
    <a:lvl9pPr marL="3657600" algn="l" defTabSz="457200" rtl="0" eaLnBrk="1" latinLnBrk="0" hangingPunct="1">
      <a:defRPr sz="2000" kern="1200">
        <a:solidFill>
          <a:schemeClr val="tx1"/>
        </a:solidFill>
        <a:latin typeface="Century Gothic" pitchFamily="-107" charset="0"/>
        <a:ea typeface="ＭＳ Ｐゴシック" pitchFamily="-107" charset="-128"/>
        <a:cs typeface="ＭＳ Ｐゴシック" pitchFamily="-107"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0D37E9"/>
    <a:srgbClr val="1C4FFF"/>
    <a:srgbClr val="084D00"/>
    <a:srgbClr val="5B58BB"/>
    <a:srgbClr val="F2656C"/>
    <a:srgbClr val="60B95B"/>
    <a:srgbClr val="70BC6E"/>
    <a:srgbClr val="9AB2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620"/>
    <p:restoredTop sz="94660"/>
  </p:normalViewPr>
  <p:slideViewPr>
    <p:cSldViewPr snapToGrid="0">
      <p:cViewPr varScale="1">
        <p:scale>
          <a:sx n="108" d="100"/>
          <a:sy n="108" d="100"/>
        </p:scale>
        <p:origin x="-24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184343675" cy="18434367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7"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tableStyles" Target="tableStyles.xml"/><Relationship Id="rId3" Type="http://schemas.openxmlformats.org/officeDocument/2006/relationships/slide" Target="slides/slide2.xml"/><Relationship Id="rId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7" tIns="48328" rIns="96657" bIns="48328" numCol="1" anchor="t" anchorCtr="0" compatLnSpc="1">
            <a:prstTxWarp prst="textNoShape">
              <a:avLst/>
            </a:prstTxWarp>
          </a:bodyPr>
          <a:lstStyle>
            <a:lvl1pPr defTabSz="966788">
              <a:spcBef>
                <a:spcPct val="0"/>
              </a:spcBef>
              <a:buClrTx/>
              <a:defRPr sz="1300">
                <a:latin typeface="Arial" pitchFamily="-108" charset="0"/>
                <a:ea typeface="+mn-ea"/>
                <a:cs typeface="+mn-cs"/>
              </a:defRPr>
            </a:lvl1pPr>
          </a:lstStyle>
          <a:p>
            <a:pPr>
              <a:defRPr/>
            </a:pPr>
            <a:endParaRPr lang="en-GB"/>
          </a:p>
        </p:txBody>
      </p:sp>
      <p:sp>
        <p:nvSpPr>
          <p:cNvPr id="8192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7" tIns="48328" rIns="96657" bIns="48328" numCol="1" anchor="t" anchorCtr="0" compatLnSpc="1">
            <a:prstTxWarp prst="textNoShape">
              <a:avLst/>
            </a:prstTxWarp>
          </a:bodyPr>
          <a:lstStyle>
            <a:lvl1pPr algn="r" defTabSz="966788">
              <a:spcBef>
                <a:spcPct val="0"/>
              </a:spcBef>
              <a:buClrTx/>
              <a:defRPr sz="1300">
                <a:latin typeface="Arial" pitchFamily="-108" charset="0"/>
                <a:ea typeface="+mn-ea"/>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255713" y="720725"/>
            <a:ext cx="4800600" cy="3600450"/>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7" tIns="48328" rIns="96657" bIns="48328"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192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7" tIns="48328" rIns="96657" bIns="48328" numCol="1" anchor="b" anchorCtr="0" compatLnSpc="1">
            <a:prstTxWarp prst="textNoShape">
              <a:avLst/>
            </a:prstTxWarp>
          </a:bodyPr>
          <a:lstStyle>
            <a:lvl1pPr defTabSz="966788">
              <a:spcBef>
                <a:spcPct val="0"/>
              </a:spcBef>
              <a:buClrTx/>
              <a:defRPr sz="1300">
                <a:latin typeface="Arial" pitchFamily="-108" charset="0"/>
                <a:ea typeface="+mn-ea"/>
                <a:cs typeface="+mn-cs"/>
              </a:defRPr>
            </a:lvl1pPr>
          </a:lstStyle>
          <a:p>
            <a:pPr>
              <a:defRPr/>
            </a:pPr>
            <a:endParaRPr lang="en-GB"/>
          </a:p>
        </p:txBody>
      </p:sp>
      <p:sp>
        <p:nvSpPr>
          <p:cNvPr id="8192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7" tIns="48328" rIns="96657" bIns="48328" numCol="1" anchor="b" anchorCtr="0" compatLnSpc="1">
            <a:prstTxWarp prst="textNoShape">
              <a:avLst/>
            </a:prstTxWarp>
          </a:bodyPr>
          <a:lstStyle>
            <a:lvl1pPr algn="r" defTabSz="966788">
              <a:spcBef>
                <a:spcPct val="0"/>
              </a:spcBef>
              <a:buClrTx/>
              <a:defRPr sz="1300">
                <a:latin typeface="Arial" pitchFamily="-108" charset="0"/>
                <a:ea typeface="+mn-ea"/>
                <a:cs typeface="+mn-cs"/>
              </a:defRPr>
            </a:lvl1pPr>
          </a:lstStyle>
          <a:p>
            <a:pPr>
              <a:defRPr/>
            </a:pPr>
            <a:fld id="{789CA6D8-A0D7-384D-B577-EA1D714CD7F0}"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8"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pitchFamily="-108" charset="0"/>
        <a:ea typeface="ＭＳ Ｐゴシック" pitchFamily="-108" charset="-128"/>
        <a:cs typeface="+mn-cs"/>
      </a:defRPr>
    </a:lvl2pPr>
    <a:lvl3pPr marL="914400" algn="l" rtl="0" eaLnBrk="0" fontAlgn="base" hangingPunct="0">
      <a:spcBef>
        <a:spcPct val="30000"/>
      </a:spcBef>
      <a:spcAft>
        <a:spcPct val="0"/>
      </a:spcAft>
      <a:defRPr sz="1200" kern="1200">
        <a:solidFill>
          <a:schemeClr val="tx1"/>
        </a:solidFill>
        <a:latin typeface="Arial" pitchFamily="-108" charset="0"/>
        <a:ea typeface="ＭＳ Ｐゴシック" pitchFamily="-108" charset="-128"/>
        <a:cs typeface="+mn-cs"/>
      </a:defRPr>
    </a:lvl3pPr>
    <a:lvl4pPr marL="1371600" algn="l" rtl="0" eaLnBrk="0" fontAlgn="base" hangingPunct="0">
      <a:spcBef>
        <a:spcPct val="30000"/>
      </a:spcBef>
      <a:spcAft>
        <a:spcPct val="0"/>
      </a:spcAft>
      <a:defRPr sz="1200" kern="1200">
        <a:solidFill>
          <a:schemeClr val="tx1"/>
        </a:solidFill>
        <a:latin typeface="Arial" pitchFamily="-108" charset="0"/>
        <a:ea typeface="ＭＳ Ｐゴシック" pitchFamily="-108" charset="-128"/>
        <a:cs typeface="+mn-cs"/>
      </a:defRPr>
    </a:lvl4pPr>
    <a:lvl5pPr marL="1828800" algn="l" rtl="0" eaLnBrk="0" fontAlgn="base" hangingPunct="0">
      <a:spcBef>
        <a:spcPct val="30000"/>
      </a:spcBef>
      <a:spcAft>
        <a:spcPct val="0"/>
      </a:spcAft>
      <a:defRPr sz="1200" kern="1200">
        <a:solidFill>
          <a:schemeClr val="tx1"/>
        </a:solidFill>
        <a:latin typeface="Arial" pitchFamily="-108" charset="0"/>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a:srcRect/>
          <a:stretch>
            <a:fillRect/>
          </a:stretch>
        </p:blipFill>
        <p:spPr bwMode="auto">
          <a:xfrm>
            <a:off x="0" y="0"/>
            <a:ext cx="9144000" cy="955675"/>
          </a:xfrm>
          <a:prstGeom prst="rect">
            <a:avLst/>
          </a:prstGeom>
          <a:noFill/>
          <a:ln w="9525">
            <a:noFill/>
            <a:miter lim="800000"/>
            <a:headEnd/>
            <a:tailEnd/>
          </a:ln>
        </p:spPr>
      </p:pic>
      <p:sp>
        <p:nvSpPr>
          <p:cNvPr id="5" name="Rectangle 4"/>
          <p:cNvSpPr>
            <a:spLocks noChangeArrowheads="1"/>
          </p:cNvSpPr>
          <p:nvPr userDrawn="1"/>
        </p:nvSpPr>
        <p:spPr bwMode="auto">
          <a:xfrm>
            <a:off x="-9525" y="939800"/>
            <a:ext cx="9144000" cy="5461000"/>
          </a:xfrm>
          <a:prstGeom prst="rect">
            <a:avLst/>
          </a:prstGeom>
          <a:gradFill rotWithShape="0">
            <a:gsLst>
              <a:gs pos="0">
                <a:srgbClr val="004182"/>
              </a:gs>
              <a:gs pos="100000">
                <a:srgbClr val="004182">
                  <a:gamma/>
                  <a:shade val="46275"/>
                  <a:invGamma/>
                </a:srgbClr>
              </a:gs>
            </a:gsLst>
            <a:lin ang="0" scaled="1"/>
          </a:gradFill>
          <a:ln w="9525">
            <a:noFill/>
            <a:miter lim="800000"/>
            <a:headEnd/>
            <a:tailEnd/>
          </a:ln>
          <a:effectLst/>
        </p:spPr>
        <p:txBody>
          <a:bodyPr wrap="none" anchor="ctr">
            <a:prstTxWarp prst="textNoShape">
              <a:avLst/>
            </a:prstTxWarp>
          </a:bodyPr>
          <a:lstStyle/>
          <a:p>
            <a:pPr algn="ctr">
              <a:spcBef>
                <a:spcPct val="50000"/>
              </a:spcBef>
              <a:buClr>
                <a:srgbClr val="0033CC"/>
              </a:buClr>
              <a:defRPr/>
            </a:pPr>
            <a:endParaRPr lang="en-US" sz="1800">
              <a:latin typeface="Arial" pitchFamily="-108" charset="0"/>
              <a:ea typeface="+mn-ea"/>
              <a:cs typeface="+mn-cs"/>
            </a:endParaRPr>
          </a:p>
        </p:txBody>
      </p:sp>
      <p:sp>
        <p:nvSpPr>
          <p:cNvPr id="6" name="Rectangle 8"/>
          <p:cNvSpPr>
            <a:spLocks noChangeArrowheads="1"/>
          </p:cNvSpPr>
          <p:nvPr userDrawn="1"/>
        </p:nvSpPr>
        <p:spPr bwMode="auto">
          <a:xfrm>
            <a:off x="0" y="6096000"/>
            <a:ext cx="9144000" cy="762000"/>
          </a:xfrm>
          <a:prstGeom prst="rect">
            <a:avLst/>
          </a:prstGeom>
          <a:solidFill>
            <a:srgbClr val="003060"/>
          </a:solidFill>
          <a:ln w="9525">
            <a:noFill/>
            <a:miter lim="800000"/>
            <a:headEnd/>
            <a:tailEnd/>
          </a:ln>
          <a:effectLst/>
        </p:spPr>
        <p:txBody>
          <a:bodyPr wrap="none" anchor="ctr">
            <a:prstTxWarp prst="textNoShape">
              <a:avLst/>
            </a:prstTxWarp>
          </a:bodyPr>
          <a:lstStyle/>
          <a:p>
            <a:pPr algn="ctr">
              <a:spcBef>
                <a:spcPct val="50000"/>
              </a:spcBef>
              <a:buClr>
                <a:srgbClr val="0033CC"/>
              </a:buClr>
              <a:defRPr/>
            </a:pPr>
            <a:endParaRPr lang="en-US">
              <a:latin typeface="Century Gothic" pitchFamily="-108" charset="0"/>
              <a:ea typeface="+mn-ea"/>
              <a:cs typeface="+mn-cs"/>
            </a:endParaRPr>
          </a:p>
        </p:txBody>
      </p:sp>
      <p:pic>
        <p:nvPicPr>
          <p:cNvPr id="7" name="Picture 33"/>
          <p:cNvPicPr>
            <a:picLocks noChangeAspect="1" noChangeArrowheads="1"/>
          </p:cNvPicPr>
          <p:nvPr userDrawn="1"/>
        </p:nvPicPr>
        <p:blipFill>
          <a:blip r:embed="rId3"/>
          <a:srcRect/>
          <a:stretch>
            <a:fillRect/>
          </a:stretch>
        </p:blipFill>
        <p:spPr bwMode="auto">
          <a:xfrm>
            <a:off x="231775" y="6129338"/>
            <a:ext cx="1219200" cy="727075"/>
          </a:xfrm>
          <a:prstGeom prst="rect">
            <a:avLst/>
          </a:prstGeom>
          <a:noFill/>
          <a:ln w="9525">
            <a:noFill/>
            <a:miter lim="800000"/>
            <a:headEnd/>
            <a:tailEnd/>
          </a:ln>
        </p:spPr>
      </p:pic>
      <p:pic>
        <p:nvPicPr>
          <p:cNvPr id="8" name="Picture 18"/>
          <p:cNvPicPr>
            <a:picLocks noChangeAspect="1" noChangeArrowheads="1"/>
          </p:cNvPicPr>
          <p:nvPr userDrawn="1"/>
        </p:nvPicPr>
        <p:blipFill>
          <a:blip r:embed="rId4"/>
          <a:srcRect/>
          <a:stretch>
            <a:fillRect/>
          </a:stretch>
        </p:blipFill>
        <p:spPr bwMode="auto">
          <a:xfrm>
            <a:off x="7073900" y="6364288"/>
            <a:ext cx="1782763" cy="265112"/>
          </a:xfrm>
          <a:prstGeom prst="rect">
            <a:avLst/>
          </a:prstGeom>
          <a:noFill/>
          <a:ln w="9525">
            <a:noFill/>
            <a:miter lim="800000"/>
            <a:headEnd/>
            <a:tailEnd/>
          </a:ln>
        </p:spPr>
      </p:pic>
      <p:sp>
        <p:nvSpPr>
          <p:cNvPr id="45058" name="Rectangle 2"/>
          <p:cNvSpPr>
            <a:spLocks noGrp="1" noChangeArrowheads="1"/>
          </p:cNvSpPr>
          <p:nvPr>
            <p:ph type="subTitle" idx="1"/>
          </p:nvPr>
        </p:nvSpPr>
        <p:spPr>
          <a:xfrm>
            <a:off x="441177" y="1649833"/>
            <a:ext cx="4491453" cy="425758"/>
          </a:xfrm>
        </p:spPr>
        <p:txBody>
          <a:bodyPr/>
          <a:lstStyle>
            <a:lvl1pPr marL="0" indent="0" algn="l">
              <a:lnSpc>
                <a:spcPct val="110000"/>
              </a:lnSpc>
              <a:buFontTx/>
              <a:buNone/>
              <a:defRPr sz="2000">
                <a:ln>
                  <a:noFill/>
                </a:ln>
                <a:solidFill>
                  <a:srgbClr val="FFFFFF"/>
                </a:solidFill>
              </a:defRPr>
            </a:lvl1pPr>
          </a:lstStyle>
          <a:p>
            <a:r>
              <a:rPr lang="en-GB" dirty="0"/>
              <a:t>Click to edit Master author style</a:t>
            </a:r>
          </a:p>
        </p:txBody>
      </p:sp>
      <p:sp>
        <p:nvSpPr>
          <p:cNvPr id="45061" name="Rectangle 5"/>
          <p:cNvSpPr>
            <a:spLocks noGrp="1" noChangeArrowheads="1"/>
          </p:cNvSpPr>
          <p:nvPr>
            <p:ph type="ctrTitle"/>
          </p:nvPr>
        </p:nvSpPr>
        <p:spPr>
          <a:xfrm>
            <a:off x="393949" y="1"/>
            <a:ext cx="7772400" cy="867726"/>
          </a:xfrm>
          <a:ln w="28575" cmpd="sng">
            <a:noFill/>
          </a:ln>
        </p:spPr>
        <p:txBody>
          <a:bodyPr/>
          <a:lstStyle>
            <a:lvl1pPr algn="l">
              <a:lnSpc>
                <a:spcPct val="125000"/>
              </a:lnSpc>
              <a:defRPr sz="3200">
                <a:solidFill>
                  <a:schemeClr val="bg1"/>
                </a:solidFill>
              </a:defRPr>
            </a:lvl1pPr>
          </a:lstStyle>
          <a:p>
            <a:r>
              <a:rPr lang="en-GB"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3140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3140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093788"/>
            <a:ext cx="4038600" cy="2046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093788"/>
            <a:ext cx="4038600" cy="2046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2.png"/><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pn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3" name="Rectangle 8"/>
          <p:cNvSpPr>
            <a:spLocks noChangeArrowheads="1"/>
          </p:cNvSpPr>
          <p:nvPr userDrawn="1"/>
        </p:nvSpPr>
        <p:spPr bwMode="auto">
          <a:xfrm>
            <a:off x="0" y="6096000"/>
            <a:ext cx="9144000" cy="762000"/>
          </a:xfrm>
          <a:prstGeom prst="rect">
            <a:avLst/>
          </a:prstGeom>
          <a:solidFill>
            <a:srgbClr val="004182"/>
          </a:solidFill>
          <a:ln w="9525">
            <a:noFill/>
            <a:miter lim="800000"/>
            <a:headEnd/>
            <a:tailEnd/>
          </a:ln>
          <a:effectLst/>
        </p:spPr>
        <p:txBody>
          <a:bodyPr wrap="none" anchor="ctr">
            <a:prstTxWarp prst="textNoShape">
              <a:avLst/>
            </a:prstTxWarp>
          </a:bodyPr>
          <a:lstStyle/>
          <a:p>
            <a:pPr algn="ctr">
              <a:spcBef>
                <a:spcPct val="50000"/>
              </a:spcBef>
              <a:buClr>
                <a:srgbClr val="0033CC"/>
              </a:buClr>
              <a:defRPr/>
            </a:pPr>
            <a:endParaRPr lang="en-US" sz="1800">
              <a:latin typeface="Arial" pitchFamily="-108" charset="0"/>
              <a:ea typeface="+mn-ea"/>
              <a:cs typeface="+mn-cs"/>
            </a:endParaRPr>
          </a:p>
        </p:txBody>
      </p:sp>
      <p:pic>
        <p:nvPicPr>
          <p:cNvPr id="1027" name="Picture 7"/>
          <p:cNvPicPr>
            <a:picLocks noChangeAspect="1" noChangeArrowheads="1"/>
          </p:cNvPicPr>
          <p:nvPr userDrawn="1"/>
        </p:nvPicPr>
        <p:blipFill>
          <a:blip r:embed="rId13"/>
          <a:srcRect/>
          <a:stretch>
            <a:fillRect/>
          </a:stretch>
        </p:blipFill>
        <p:spPr bwMode="auto">
          <a:xfrm>
            <a:off x="0" y="0"/>
            <a:ext cx="9144000" cy="892175"/>
          </a:xfrm>
          <a:prstGeom prst="rect">
            <a:avLst/>
          </a:prstGeom>
          <a:noFill/>
          <a:ln w="9525">
            <a:noFill/>
            <a:miter lim="800000"/>
            <a:headEnd/>
            <a:tailEnd/>
          </a:ln>
        </p:spPr>
      </p:pic>
      <p:sp>
        <p:nvSpPr>
          <p:cNvPr id="1028" name="Rectangle 7"/>
          <p:cNvSpPr>
            <a:spLocks noGrp="1" noChangeArrowheads="1"/>
          </p:cNvSpPr>
          <p:nvPr>
            <p:ph type="title"/>
          </p:nvPr>
        </p:nvSpPr>
        <p:spPr bwMode="auto">
          <a:xfrm>
            <a:off x="173038" y="0"/>
            <a:ext cx="8970962" cy="8905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9" name="Rectangle 2"/>
          <p:cNvSpPr>
            <a:spLocks noGrp="1" noChangeArrowheads="1"/>
          </p:cNvSpPr>
          <p:nvPr>
            <p:ph type="body" idx="1"/>
          </p:nvPr>
        </p:nvSpPr>
        <p:spPr bwMode="auto">
          <a:xfrm>
            <a:off x="152400" y="1093788"/>
            <a:ext cx="8229600" cy="18546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4586" name="Rectangle 10"/>
          <p:cNvSpPr>
            <a:spLocks noChangeAspect="1" noChangeArrowheads="1"/>
          </p:cNvSpPr>
          <p:nvPr userDrawn="1"/>
        </p:nvSpPr>
        <p:spPr bwMode="auto">
          <a:xfrm>
            <a:off x="0" y="6562725"/>
            <a:ext cx="9144000" cy="295275"/>
          </a:xfrm>
          <a:prstGeom prst="rect">
            <a:avLst/>
          </a:prstGeom>
          <a:noFill/>
          <a:ln w="9525">
            <a:noFill/>
            <a:miter lim="800000"/>
            <a:headEnd/>
            <a:tailEnd/>
          </a:ln>
          <a:effectLst/>
        </p:spPr>
        <p:txBody>
          <a:bodyPr wrap="none" lIns="91429" tIns="45714" rIns="91429" bIns="45714" anchor="ctr">
            <a:prstTxWarp prst="textNoShape">
              <a:avLst/>
            </a:prstTxWarp>
          </a:bodyPr>
          <a:lstStyle/>
          <a:p>
            <a:pPr algn="ctr">
              <a:defRPr/>
            </a:pPr>
            <a:endParaRPr lang="en-US" sz="1800">
              <a:latin typeface="Arial" pitchFamily="-108" charset="0"/>
              <a:ea typeface="+mn-ea"/>
              <a:cs typeface="+mn-cs"/>
            </a:endParaRPr>
          </a:p>
        </p:txBody>
      </p:sp>
      <p:pic>
        <p:nvPicPr>
          <p:cNvPr id="1031" name="Picture 16"/>
          <p:cNvPicPr>
            <a:picLocks noChangeAspect="1" noChangeArrowheads="1"/>
          </p:cNvPicPr>
          <p:nvPr userDrawn="1"/>
        </p:nvPicPr>
        <p:blipFill>
          <a:blip r:embed="rId14"/>
          <a:srcRect/>
          <a:stretch>
            <a:fillRect/>
          </a:stretch>
        </p:blipFill>
        <p:spPr bwMode="auto">
          <a:xfrm>
            <a:off x="304800" y="6130925"/>
            <a:ext cx="1219200" cy="727075"/>
          </a:xfrm>
          <a:prstGeom prst="rect">
            <a:avLst/>
          </a:prstGeom>
          <a:noFill/>
          <a:ln w="9525">
            <a:noFill/>
            <a:miter lim="800000"/>
            <a:headEnd/>
            <a:tailEnd/>
          </a:ln>
        </p:spPr>
      </p:pic>
      <p:sp>
        <p:nvSpPr>
          <p:cNvPr id="10" name="Text Box 18"/>
          <p:cNvSpPr txBox="1">
            <a:spLocks noChangeArrowheads="1"/>
          </p:cNvSpPr>
          <p:nvPr userDrawn="1"/>
        </p:nvSpPr>
        <p:spPr bwMode="auto">
          <a:xfrm>
            <a:off x="1741488" y="6259513"/>
            <a:ext cx="3728004" cy="461665"/>
          </a:xfrm>
          <a:prstGeom prst="rect">
            <a:avLst/>
          </a:prstGeom>
          <a:noFill/>
          <a:ln w="9525">
            <a:noFill/>
            <a:miter lim="800000"/>
            <a:headEnd/>
            <a:tailEnd/>
          </a:ln>
        </p:spPr>
        <p:txBody>
          <a:bodyPr wrap="none">
            <a:prstTxWarp prst="textNoShape">
              <a:avLst/>
            </a:prstTxWarp>
            <a:spAutoFit/>
          </a:bodyPr>
          <a:lstStyle/>
          <a:p>
            <a:pPr>
              <a:spcBef>
                <a:spcPct val="50000"/>
              </a:spcBef>
              <a:buClr>
                <a:srgbClr val="0033CC"/>
              </a:buClr>
              <a:defRPr/>
            </a:pPr>
            <a:r>
              <a:rPr lang="en-US" sz="1200" dirty="0" smtClean="0">
                <a:solidFill>
                  <a:schemeClr val="bg1"/>
                </a:solidFill>
                <a:latin typeface="N Helvetica Narrow" charset="0"/>
                <a:ea typeface="N Helvetica Narrow" charset="0"/>
                <a:cs typeface="N Helvetica Narrow" charset="0"/>
              </a:rPr>
              <a:t>Error Field Thresholds in H-modes, </a:t>
            </a:r>
            <a:r>
              <a:rPr lang="en-US" sz="1200" dirty="0">
                <a:solidFill>
                  <a:schemeClr val="bg1"/>
                </a:solidFill>
                <a:latin typeface="N Helvetica Narrow" charset="0"/>
                <a:ea typeface="N Helvetica Narrow" charset="0"/>
                <a:cs typeface="N Helvetica Narrow" charset="0"/>
              </a:rPr>
              <a:t>R J Buttery,  </a:t>
            </a:r>
            <a:fld id="{CF0A45BD-25EC-AE40-8D36-85F354C943F9}" type="slidenum">
              <a:rPr lang="en-US" sz="1200">
                <a:solidFill>
                  <a:schemeClr val="bg1"/>
                </a:solidFill>
                <a:latin typeface="N Helvetica Narrow" charset="0"/>
                <a:ea typeface="N Helvetica Narrow" charset="0"/>
                <a:cs typeface="N Helvetica Narrow" charset="0"/>
              </a:rPr>
              <a:pPr>
                <a:spcBef>
                  <a:spcPct val="50000"/>
                </a:spcBef>
                <a:buClr>
                  <a:srgbClr val="0033CC"/>
                </a:buClr>
                <a:defRPr/>
              </a:pPr>
              <a:t>‹#›</a:t>
            </a:fld>
            <a:r>
              <a:rPr lang="en-US" sz="1200" dirty="0" smtClean="0">
                <a:solidFill>
                  <a:schemeClr val="bg1"/>
                </a:solidFill>
                <a:latin typeface="N Helvetica Narrow" charset="0"/>
                <a:ea typeface="N Helvetica Narrow" charset="0"/>
                <a:cs typeface="N Helvetica Narrow" charset="0"/>
              </a:rPr>
              <a:t/>
            </a:r>
            <a:br>
              <a:rPr lang="en-US" sz="1200" dirty="0" smtClean="0">
                <a:solidFill>
                  <a:schemeClr val="bg1"/>
                </a:solidFill>
                <a:latin typeface="N Helvetica Narrow" charset="0"/>
                <a:ea typeface="N Helvetica Narrow" charset="0"/>
                <a:cs typeface="N Helvetica Narrow" charset="0"/>
              </a:rPr>
            </a:br>
            <a:r>
              <a:rPr lang="en-US" sz="1200" dirty="0" smtClean="0">
                <a:solidFill>
                  <a:schemeClr val="bg1"/>
                </a:solidFill>
                <a:latin typeface="N Helvetica Narrow" charset="0"/>
                <a:ea typeface="N Helvetica Narrow" charset="0"/>
                <a:cs typeface="N Helvetica Narrow" charset="0"/>
              </a:rPr>
              <a:t>MHD Control Workshop, </a:t>
            </a:r>
            <a:r>
              <a:rPr lang="en-US" sz="1200" dirty="0">
                <a:solidFill>
                  <a:schemeClr val="bg1"/>
                </a:solidFill>
                <a:latin typeface="N Helvetica Narrow" charset="0"/>
                <a:ea typeface="N Helvetica Narrow" charset="0"/>
                <a:cs typeface="N Helvetica Narrow" charset="0"/>
              </a:rPr>
              <a:t>Nov 2010</a:t>
            </a:r>
          </a:p>
        </p:txBody>
      </p:sp>
    </p:spTree>
  </p:cSld>
  <p:clrMap bg1="lt1" tx1="dk1" bg2="lt2" tx2="dk2" accent1="accent1" accent2="accent2" accent3="accent3" accent4="accent4" accent5="accent5" accent6="accent6" hlink="hlink" folHlink="folHlink"/>
  <p:sldLayoutIdLst>
    <p:sldLayoutId id="2147483864"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iming>
    <p:tnLst>
      <p:par>
        <p:cTn id="1" dur="indefinite" restart="never" nodeType="tmRoot"/>
      </p:par>
    </p:tnLst>
  </p:timing>
  <p:txStyles>
    <p:titleStyle>
      <a:lvl1pPr algn="l" rtl="0" eaLnBrk="0" fontAlgn="base" hangingPunct="0">
        <a:spcBef>
          <a:spcPct val="0"/>
        </a:spcBef>
        <a:spcAft>
          <a:spcPct val="0"/>
        </a:spcAft>
        <a:defRPr sz="2600" b="1">
          <a:solidFill>
            <a:schemeClr val="bg1"/>
          </a:solidFill>
          <a:latin typeface="+mj-lt"/>
          <a:ea typeface="ＭＳ Ｐゴシック" pitchFamily="-107" charset="-128"/>
          <a:cs typeface="ＭＳ Ｐゴシック" pitchFamily="-107" charset="-128"/>
        </a:defRPr>
      </a:lvl1pPr>
      <a:lvl2pPr algn="l" rtl="0" eaLnBrk="0" fontAlgn="base" hangingPunct="0">
        <a:spcBef>
          <a:spcPct val="0"/>
        </a:spcBef>
        <a:spcAft>
          <a:spcPct val="0"/>
        </a:spcAft>
        <a:defRPr sz="2600" b="1">
          <a:solidFill>
            <a:schemeClr val="bg1"/>
          </a:solidFill>
          <a:latin typeface="Century Gothic" pitchFamily="-108" charset="0"/>
          <a:ea typeface="ＭＳ Ｐゴシック" pitchFamily="-107" charset="-128"/>
          <a:cs typeface="ＭＳ Ｐゴシック" pitchFamily="-107" charset="-128"/>
        </a:defRPr>
      </a:lvl2pPr>
      <a:lvl3pPr algn="l" rtl="0" eaLnBrk="0" fontAlgn="base" hangingPunct="0">
        <a:spcBef>
          <a:spcPct val="0"/>
        </a:spcBef>
        <a:spcAft>
          <a:spcPct val="0"/>
        </a:spcAft>
        <a:defRPr sz="2600" b="1">
          <a:solidFill>
            <a:schemeClr val="bg1"/>
          </a:solidFill>
          <a:latin typeface="Century Gothic" pitchFamily="-108" charset="0"/>
          <a:ea typeface="ＭＳ Ｐゴシック" pitchFamily="-107" charset="-128"/>
          <a:cs typeface="ＭＳ Ｐゴシック" pitchFamily="-107" charset="-128"/>
        </a:defRPr>
      </a:lvl3pPr>
      <a:lvl4pPr algn="l" rtl="0" eaLnBrk="0" fontAlgn="base" hangingPunct="0">
        <a:spcBef>
          <a:spcPct val="0"/>
        </a:spcBef>
        <a:spcAft>
          <a:spcPct val="0"/>
        </a:spcAft>
        <a:defRPr sz="2600" b="1">
          <a:solidFill>
            <a:schemeClr val="bg1"/>
          </a:solidFill>
          <a:latin typeface="Century Gothic" pitchFamily="-108" charset="0"/>
          <a:ea typeface="ＭＳ Ｐゴシック" pitchFamily="-107" charset="-128"/>
          <a:cs typeface="ＭＳ Ｐゴシック" pitchFamily="-107" charset="-128"/>
        </a:defRPr>
      </a:lvl4pPr>
      <a:lvl5pPr algn="l" rtl="0" eaLnBrk="0" fontAlgn="base" hangingPunct="0">
        <a:spcBef>
          <a:spcPct val="0"/>
        </a:spcBef>
        <a:spcAft>
          <a:spcPct val="0"/>
        </a:spcAft>
        <a:defRPr sz="2600" b="1">
          <a:solidFill>
            <a:schemeClr val="bg1"/>
          </a:solidFill>
          <a:latin typeface="Century Gothic" pitchFamily="-108" charset="0"/>
          <a:ea typeface="ＭＳ Ｐゴシック" pitchFamily="-107" charset="-128"/>
          <a:cs typeface="ＭＳ Ｐゴシック" pitchFamily="-107" charset="-128"/>
        </a:defRPr>
      </a:lvl5pPr>
      <a:lvl6pPr marL="457200" algn="ctr" rtl="0" fontAlgn="base">
        <a:spcBef>
          <a:spcPct val="0"/>
        </a:spcBef>
        <a:spcAft>
          <a:spcPct val="0"/>
        </a:spcAft>
        <a:defRPr sz="2600" b="1">
          <a:solidFill>
            <a:schemeClr val="bg1"/>
          </a:solidFill>
          <a:latin typeface="Century Gothic" pitchFamily="-108" charset="0"/>
        </a:defRPr>
      </a:lvl6pPr>
      <a:lvl7pPr marL="914400" algn="ctr" rtl="0" fontAlgn="base">
        <a:spcBef>
          <a:spcPct val="0"/>
        </a:spcBef>
        <a:spcAft>
          <a:spcPct val="0"/>
        </a:spcAft>
        <a:defRPr sz="2600" b="1">
          <a:solidFill>
            <a:schemeClr val="bg1"/>
          </a:solidFill>
          <a:latin typeface="Century Gothic" pitchFamily="-108" charset="0"/>
        </a:defRPr>
      </a:lvl7pPr>
      <a:lvl8pPr marL="1371600" algn="ctr" rtl="0" fontAlgn="base">
        <a:spcBef>
          <a:spcPct val="0"/>
        </a:spcBef>
        <a:spcAft>
          <a:spcPct val="0"/>
        </a:spcAft>
        <a:defRPr sz="2600" b="1">
          <a:solidFill>
            <a:schemeClr val="bg1"/>
          </a:solidFill>
          <a:latin typeface="Century Gothic" pitchFamily="-108" charset="0"/>
        </a:defRPr>
      </a:lvl8pPr>
      <a:lvl9pPr marL="1828800" algn="ctr" rtl="0" fontAlgn="base">
        <a:spcBef>
          <a:spcPct val="0"/>
        </a:spcBef>
        <a:spcAft>
          <a:spcPct val="0"/>
        </a:spcAft>
        <a:defRPr sz="2600" b="1">
          <a:solidFill>
            <a:schemeClr val="bg1"/>
          </a:solidFill>
          <a:latin typeface="Century Gothic" pitchFamily="-108" charset="0"/>
        </a:defRPr>
      </a:lvl9pPr>
    </p:titleStyle>
    <p:bodyStyle>
      <a:lvl1pPr marL="266700" indent="-266700" algn="l" rtl="0" eaLnBrk="0" fontAlgn="base" hangingPunct="0">
        <a:lnSpc>
          <a:spcPct val="95000"/>
        </a:lnSpc>
        <a:spcBef>
          <a:spcPct val="50000"/>
        </a:spcBef>
        <a:spcAft>
          <a:spcPct val="0"/>
        </a:spcAft>
        <a:buClr>
          <a:srgbClr val="0033CC"/>
        </a:buClr>
        <a:buChar char="•"/>
        <a:defRPr sz="2200" b="1">
          <a:solidFill>
            <a:schemeClr val="tx1"/>
          </a:solidFill>
          <a:latin typeface="+mn-lt"/>
          <a:ea typeface="ＭＳ Ｐゴシック" pitchFamily="-107" charset="-128"/>
          <a:cs typeface="ＭＳ Ｐゴシック" pitchFamily="-107" charset="-128"/>
        </a:defRPr>
      </a:lvl1pPr>
      <a:lvl2pPr marL="731838" indent="-285750" algn="l" rtl="0" eaLnBrk="0" fontAlgn="base" hangingPunct="0">
        <a:lnSpc>
          <a:spcPct val="95000"/>
        </a:lnSpc>
        <a:spcBef>
          <a:spcPts val="600"/>
        </a:spcBef>
        <a:spcAft>
          <a:spcPct val="0"/>
        </a:spcAft>
        <a:buClr>
          <a:srgbClr val="0033CC"/>
        </a:buClr>
        <a:buChar char="–"/>
        <a:defRPr sz="2000">
          <a:solidFill>
            <a:srgbClr val="000090"/>
          </a:solidFill>
          <a:latin typeface="+mn-lt"/>
          <a:ea typeface="ＭＳ Ｐゴシック" pitchFamily="-108" charset="-128"/>
        </a:defRPr>
      </a:lvl2pPr>
      <a:lvl3pPr marL="1139825" indent="-228600" algn="l" rtl="0" eaLnBrk="0" fontAlgn="base" hangingPunct="0">
        <a:lnSpc>
          <a:spcPct val="95000"/>
        </a:lnSpc>
        <a:spcBef>
          <a:spcPts val="600"/>
        </a:spcBef>
        <a:spcAft>
          <a:spcPct val="0"/>
        </a:spcAft>
        <a:buClr>
          <a:srgbClr val="0033CC"/>
        </a:buClr>
        <a:buChar char="•"/>
        <a:defRPr>
          <a:solidFill>
            <a:srgbClr val="CC0000"/>
          </a:solidFill>
          <a:latin typeface="+mn-lt"/>
          <a:ea typeface="ＭＳ Ｐゴシック" pitchFamily="-108" charset="-128"/>
        </a:defRPr>
      </a:lvl3pPr>
      <a:lvl4pPr marL="1547813" indent="-228600" algn="l" rtl="0" eaLnBrk="0" fontAlgn="base" hangingPunct="0">
        <a:lnSpc>
          <a:spcPct val="95000"/>
        </a:lnSpc>
        <a:spcBef>
          <a:spcPts val="480"/>
        </a:spcBef>
        <a:spcAft>
          <a:spcPct val="0"/>
        </a:spcAft>
        <a:buClr>
          <a:schemeClr val="accent2"/>
        </a:buClr>
        <a:buFont typeface="Arial" pitchFamily="-107" charset="0"/>
        <a:buChar char="–"/>
        <a:defRPr>
          <a:solidFill>
            <a:srgbClr val="000000"/>
          </a:solidFill>
          <a:latin typeface="+mn-lt"/>
          <a:ea typeface="ＭＳ Ｐゴシック" pitchFamily="-108" charset="-128"/>
        </a:defRPr>
      </a:lvl4pPr>
      <a:lvl5pPr marL="1955800" indent="-228600" algn="l" rtl="0" eaLnBrk="0" fontAlgn="base" hangingPunct="0">
        <a:lnSpc>
          <a:spcPct val="95000"/>
        </a:lnSpc>
        <a:spcBef>
          <a:spcPct val="50000"/>
        </a:spcBef>
        <a:spcAft>
          <a:spcPct val="0"/>
        </a:spcAft>
        <a:buChar char="»"/>
        <a:defRPr>
          <a:solidFill>
            <a:schemeClr val="tx1"/>
          </a:solidFill>
          <a:latin typeface="+mn-lt"/>
          <a:ea typeface="ＭＳ Ｐゴシック" pitchFamily="-108" charset="-128"/>
        </a:defRPr>
      </a:lvl5pPr>
      <a:lvl6pPr marL="2413000" indent="-228600" algn="l" rtl="0" fontAlgn="base">
        <a:lnSpc>
          <a:spcPct val="95000"/>
        </a:lnSpc>
        <a:spcBef>
          <a:spcPct val="50000"/>
        </a:spcBef>
        <a:spcAft>
          <a:spcPct val="0"/>
        </a:spcAft>
        <a:buChar char="»"/>
        <a:defRPr>
          <a:solidFill>
            <a:schemeClr val="tx1"/>
          </a:solidFill>
          <a:latin typeface="+mn-lt"/>
          <a:ea typeface="ＭＳ Ｐゴシック" pitchFamily="-108" charset="-128"/>
        </a:defRPr>
      </a:lvl6pPr>
      <a:lvl7pPr marL="2870200" indent="-228600" algn="l" rtl="0" fontAlgn="base">
        <a:lnSpc>
          <a:spcPct val="95000"/>
        </a:lnSpc>
        <a:spcBef>
          <a:spcPct val="50000"/>
        </a:spcBef>
        <a:spcAft>
          <a:spcPct val="0"/>
        </a:spcAft>
        <a:buChar char="»"/>
        <a:defRPr>
          <a:solidFill>
            <a:schemeClr val="tx1"/>
          </a:solidFill>
          <a:latin typeface="+mn-lt"/>
          <a:ea typeface="ＭＳ Ｐゴシック" pitchFamily="-108" charset="-128"/>
        </a:defRPr>
      </a:lvl7pPr>
      <a:lvl8pPr marL="3327400" indent="-228600" algn="l" rtl="0" fontAlgn="base">
        <a:lnSpc>
          <a:spcPct val="95000"/>
        </a:lnSpc>
        <a:spcBef>
          <a:spcPct val="50000"/>
        </a:spcBef>
        <a:spcAft>
          <a:spcPct val="0"/>
        </a:spcAft>
        <a:buChar char="»"/>
        <a:defRPr>
          <a:solidFill>
            <a:schemeClr val="tx1"/>
          </a:solidFill>
          <a:latin typeface="+mn-lt"/>
          <a:ea typeface="ＭＳ Ｐゴシック" pitchFamily="-108" charset="-128"/>
        </a:defRPr>
      </a:lvl8pPr>
      <a:lvl9pPr marL="3784600" indent="-228600" algn="l" rtl="0" fontAlgn="base">
        <a:lnSpc>
          <a:spcPct val="95000"/>
        </a:lnSpc>
        <a:spcBef>
          <a:spcPct val="50000"/>
        </a:spcBef>
        <a:spcAft>
          <a:spcPct val="0"/>
        </a:spcAft>
        <a:buChar char="»"/>
        <a:defRPr>
          <a:solidFill>
            <a:schemeClr val="tx1"/>
          </a:solidFill>
          <a:latin typeface="+mn-lt"/>
          <a:ea typeface="ＭＳ Ｐゴシック"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smtClean="0"/>
              <a:t>APS Invite Preview – Buttery: </a:t>
            </a:r>
            <a:r>
              <a:rPr lang="en-US" sz="2200" i="1" dirty="0" smtClean="0"/>
              <a:t>“</a:t>
            </a:r>
            <a:r>
              <a:rPr lang="en-US" sz="2200" i="1" dirty="0" smtClean="0">
                <a:solidFill>
                  <a:schemeClr val="accent5"/>
                </a:solidFill>
              </a:rPr>
              <a:t>Tearing Under Stress – </a:t>
            </a:r>
            <a:br>
              <a:rPr lang="en-US" sz="2200" i="1" dirty="0" smtClean="0">
                <a:solidFill>
                  <a:schemeClr val="accent5"/>
                </a:solidFill>
              </a:rPr>
            </a:br>
            <a:r>
              <a:rPr lang="en-US" sz="2200" i="1" dirty="0" smtClean="0">
                <a:solidFill>
                  <a:schemeClr val="accent5"/>
                </a:solidFill>
              </a:rPr>
              <a:t>The Collusion of 3D Fields and Resistivity in Low Torque H modes</a:t>
            </a:r>
            <a:r>
              <a:rPr lang="en-US" sz="2200" i="1" dirty="0" smtClean="0"/>
              <a:t>”</a:t>
            </a:r>
            <a:endParaRPr lang="en-US" sz="2200" i="1" dirty="0"/>
          </a:p>
        </p:txBody>
      </p:sp>
      <p:sp>
        <p:nvSpPr>
          <p:cNvPr id="3" name="Content Placeholder 2"/>
          <p:cNvSpPr>
            <a:spLocks noGrp="1"/>
          </p:cNvSpPr>
          <p:nvPr>
            <p:ph idx="1"/>
          </p:nvPr>
        </p:nvSpPr>
        <p:spPr>
          <a:xfrm>
            <a:off x="1" y="987966"/>
            <a:ext cx="9144000" cy="5077288"/>
          </a:xfrm>
        </p:spPr>
        <p:txBody>
          <a:bodyPr/>
          <a:lstStyle/>
          <a:p>
            <a:r>
              <a:rPr lang="en-US" sz="1800" dirty="0" smtClean="0"/>
              <a:t>Motivation:  </a:t>
            </a:r>
            <a:r>
              <a:rPr lang="en-US" sz="1800" b="0" i="1" dirty="0" smtClean="0">
                <a:solidFill>
                  <a:srgbClr val="000090"/>
                </a:solidFill>
              </a:rPr>
              <a:t>Understand error field thresholds and correction requirements in ITER H-mode </a:t>
            </a:r>
            <a:r>
              <a:rPr lang="en-US" sz="1600" b="0" i="1" dirty="0" smtClean="0">
                <a:solidFill>
                  <a:srgbClr val="000090"/>
                </a:solidFill>
              </a:rPr>
              <a:t>– consider actual mode threshold, resistive response, mode formation</a:t>
            </a:r>
            <a:endParaRPr lang="en-US" sz="1800" b="0" i="1" dirty="0" smtClean="0">
              <a:solidFill>
                <a:srgbClr val="000090"/>
              </a:solidFill>
            </a:endParaRPr>
          </a:p>
          <a:p>
            <a:r>
              <a:rPr lang="en-US" sz="1800" dirty="0" smtClean="0"/>
              <a:t>Content</a:t>
            </a:r>
            <a:r>
              <a:rPr lang="en-US" sz="1800" dirty="0" smtClean="0"/>
              <a:t>: </a:t>
            </a:r>
            <a:r>
              <a:rPr lang="en-US" sz="1800" i="1" dirty="0" smtClean="0"/>
              <a:t>DIII-D</a:t>
            </a:r>
            <a:r>
              <a:rPr lang="en-US" sz="1800" i="1" dirty="0" smtClean="0"/>
              <a:t> &amp; NSTX </a:t>
            </a:r>
            <a:r>
              <a:rPr lang="en-US" sz="1800" i="1" dirty="0" smtClean="0"/>
              <a:t>data, MARS &amp; M3D-C1 </a:t>
            </a:r>
            <a:r>
              <a:rPr lang="en-US" sz="1800" i="1" dirty="0" smtClean="0"/>
              <a:t>modeling, </a:t>
            </a:r>
            <a:r>
              <a:rPr lang="en-US" sz="1800" i="1" dirty="0" err="1" smtClean="0"/>
              <a:t>IPEC’d</a:t>
            </a:r>
            <a:r>
              <a:rPr lang="en-US" sz="1800" i="1" dirty="0" smtClean="0"/>
              <a:t> thresholds:</a:t>
            </a:r>
          </a:p>
          <a:p>
            <a:pPr lvl="1"/>
            <a:r>
              <a:rPr lang="en-US" sz="1600" dirty="0" smtClean="0"/>
              <a:t>D3/NSTX s</a:t>
            </a:r>
            <a:r>
              <a:rPr lang="en-US" sz="1600" dirty="0" smtClean="0"/>
              <a:t>cans </a:t>
            </a:r>
            <a:r>
              <a:rPr lang="en-US" sz="1600" dirty="0" smtClean="0"/>
              <a:t>showing error threshold falls as </a:t>
            </a:r>
            <a:r>
              <a:rPr lang="en-US" sz="1600" dirty="0" smtClean="0"/>
              <a:t>T</a:t>
            </a:r>
            <a:r>
              <a:rPr lang="en-US" sz="1600" dirty="0" smtClean="0"/>
              <a:t>M limit approached in rotation &amp; </a:t>
            </a:r>
            <a:r>
              <a:rPr lang="en-US" sz="1600" dirty="0" err="1" smtClean="0">
                <a:latin typeface="Symbol" charset="2"/>
                <a:cs typeface="Symbol" charset="2"/>
              </a:rPr>
              <a:t>b</a:t>
            </a:r>
            <a:endParaRPr lang="en-US" sz="1600" dirty="0" smtClean="0">
              <a:latin typeface="Symbol" charset="2"/>
              <a:cs typeface="Symbol" charset="2"/>
            </a:endParaRPr>
          </a:p>
          <a:p>
            <a:pPr lvl="1"/>
            <a:r>
              <a:rPr lang="en-US" sz="1600" dirty="0" smtClean="0"/>
              <a:t>Comparison of </a:t>
            </a:r>
            <a:r>
              <a:rPr lang="en-US" sz="1600" dirty="0" err="1" smtClean="0"/>
              <a:t>n</a:t>
            </a:r>
            <a:r>
              <a:rPr lang="en-US" sz="1600" dirty="0" smtClean="0"/>
              <a:t>=1 (resonant) and </a:t>
            </a:r>
            <a:r>
              <a:rPr lang="en-US" sz="1600" dirty="0" err="1" smtClean="0"/>
              <a:t>n</a:t>
            </a:r>
            <a:r>
              <a:rPr lang="en-US" sz="1600" dirty="0" smtClean="0"/>
              <a:t>=3 (non-resonant) braking effects (NSTX)</a:t>
            </a:r>
          </a:p>
          <a:p>
            <a:pPr lvl="1"/>
            <a:r>
              <a:rPr lang="en-US" sz="1600" dirty="0" smtClean="0"/>
              <a:t>Scalings of error field threshold </a:t>
            </a:r>
            <a:r>
              <a:rPr lang="en-US" sz="1600" dirty="0" err="1" smtClean="0"/>
              <a:t>vs</a:t>
            </a:r>
            <a:r>
              <a:rPr lang="en-US" sz="1600" dirty="0" smtClean="0"/>
              <a:t> main parameters in torque free and high rotation discharges </a:t>
            </a:r>
            <a:r>
              <a:rPr lang="en-US" sz="1600" dirty="0" err="1" smtClean="0">
                <a:sym typeface="Wingdings"/>
              </a:rPr>
              <a:t></a:t>
            </a:r>
            <a:r>
              <a:rPr lang="en-US" sz="1600" dirty="0" smtClean="0">
                <a:sym typeface="Wingdings"/>
              </a:rPr>
              <a:t> projection to ITER error field threshold in IPEC resonant boundary field</a:t>
            </a:r>
          </a:p>
          <a:p>
            <a:pPr lvl="1"/>
            <a:r>
              <a:rPr lang="en-US" sz="1600" dirty="0" smtClean="0">
                <a:sym typeface="Wingdings"/>
              </a:rPr>
              <a:t>Identification of resistive response in plasma at low rotation (D3)</a:t>
            </a:r>
          </a:p>
          <a:p>
            <a:pPr lvl="1"/>
            <a:r>
              <a:rPr lang="en-US" sz="1600" dirty="0" smtClean="0">
                <a:sym typeface="Wingdings"/>
              </a:rPr>
              <a:t>Modeling of plasma </a:t>
            </a:r>
            <a:r>
              <a:rPr lang="en-US" sz="1600" dirty="0" err="1" smtClean="0">
                <a:sym typeface="Wingdings"/>
              </a:rPr>
              <a:t>ideal+resistive</a:t>
            </a:r>
            <a:r>
              <a:rPr lang="en-US" sz="1600" dirty="0" smtClean="0">
                <a:sym typeface="Wingdings"/>
              </a:rPr>
              <a:t> response </a:t>
            </a:r>
            <a:r>
              <a:rPr lang="en-US" sz="1600" dirty="0" err="1" smtClean="0">
                <a:sym typeface="Wingdings"/>
              </a:rPr>
              <a:t>vs</a:t>
            </a:r>
            <a:r>
              <a:rPr lang="en-US" sz="1600" dirty="0" smtClean="0">
                <a:sym typeface="Wingdings"/>
              </a:rPr>
              <a:t> rotation, beta and current profile</a:t>
            </a:r>
          </a:p>
          <a:p>
            <a:pPr lvl="1"/>
            <a:r>
              <a:rPr lang="en-US" sz="1600" dirty="0" smtClean="0">
                <a:sym typeface="Wingdings"/>
              </a:rPr>
              <a:t>Ongoing ITPA MHD studies on capabilities of single/multi-harmonic correction in ITER</a:t>
            </a:r>
            <a:endParaRPr lang="en-US" sz="1600" dirty="0" smtClean="0"/>
          </a:p>
          <a:p>
            <a:r>
              <a:rPr lang="en-US" sz="1800" dirty="0" smtClean="0"/>
              <a:t>Conclusions</a:t>
            </a:r>
            <a:r>
              <a:rPr lang="en-US" sz="1800" dirty="0" smtClean="0"/>
              <a:t>: New challenges identified for correction of error fields</a:t>
            </a:r>
          </a:p>
          <a:p>
            <a:pPr lvl="1"/>
            <a:r>
              <a:rPr lang="en-US" sz="1600" dirty="0" smtClean="0"/>
              <a:t>Low torque opens the door to resistive response to 3D field</a:t>
            </a:r>
          </a:p>
          <a:p>
            <a:pPr lvl="1"/>
            <a:r>
              <a:rPr lang="en-US" sz="1600" dirty="0" smtClean="0"/>
              <a:t>3D fields interact with natural tearing </a:t>
            </a:r>
            <a:r>
              <a:rPr lang="en-US" sz="1600" dirty="0" err="1" smtClean="0">
                <a:latin typeface="Symbol" charset="2"/>
                <a:cs typeface="Symbol" charset="2"/>
              </a:rPr>
              <a:t>b</a:t>
            </a:r>
            <a:r>
              <a:rPr lang="en-US" sz="1600" dirty="0" smtClean="0"/>
              <a:t> limit through braking</a:t>
            </a:r>
          </a:p>
          <a:p>
            <a:pPr lvl="1"/>
            <a:r>
              <a:rPr lang="en-US" sz="1600" dirty="0" smtClean="0"/>
              <a:t>E</a:t>
            </a:r>
            <a:r>
              <a:rPr lang="en-US" sz="1600" dirty="0" smtClean="0"/>
              <a:t>rror correction in low torque H mode even more challenging than Ohmic regime</a:t>
            </a:r>
          </a:p>
          <a:p>
            <a:pPr lvl="1"/>
            <a:r>
              <a:rPr lang="en-US" sz="1600" dirty="0" smtClean="0"/>
              <a:t>New scalings obtained to predict ITER correction requirements in H mode</a:t>
            </a:r>
          </a:p>
          <a:p>
            <a:pPr lvl="1"/>
            <a:r>
              <a:rPr lang="en-US" sz="1600" dirty="0" smtClean="0"/>
              <a:t>Ongoing fascinating work to understand resistive response &amp; error correction </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Reserve information / Answers to Questions</a:t>
            </a:r>
            <a:endParaRPr lang="en-US" dirty="0"/>
          </a:p>
        </p:txBody>
      </p:sp>
      <p:sp>
        <p:nvSpPr>
          <p:cNvPr id="3" name="Content Placeholder 2"/>
          <p:cNvSpPr>
            <a:spLocks noGrp="1"/>
          </p:cNvSpPr>
          <p:nvPr>
            <p:ph idx="1"/>
          </p:nvPr>
        </p:nvSpPr>
        <p:spPr>
          <a:xfrm>
            <a:off x="0" y="976208"/>
            <a:ext cx="9144000" cy="5329149"/>
          </a:xfrm>
        </p:spPr>
        <p:txBody>
          <a:bodyPr/>
          <a:lstStyle/>
          <a:p>
            <a:pPr>
              <a:lnSpc>
                <a:spcPct val="90000"/>
              </a:lnSpc>
              <a:spcBef>
                <a:spcPts val="400"/>
              </a:spcBef>
            </a:pPr>
            <a:r>
              <a:rPr lang="en-US" sz="1400" b="0" i="1" dirty="0" smtClean="0"/>
              <a:t>Did this last year – JK Park gave excellent talk. What’s new?</a:t>
            </a:r>
            <a:endParaRPr lang="en-US" sz="1400" b="0" dirty="0" smtClean="0"/>
          </a:p>
          <a:p>
            <a:pPr lvl="1">
              <a:lnSpc>
                <a:spcPct val="90000"/>
              </a:lnSpc>
              <a:spcBef>
                <a:spcPts val="400"/>
              </a:spcBef>
            </a:pPr>
            <a:r>
              <a:rPr lang="en-US" sz="1200" b="0" dirty="0" smtClean="0"/>
              <a:t>Yes he did. But this proposal moves the topic on in two key ways:</a:t>
            </a:r>
          </a:p>
          <a:p>
            <a:pPr lvl="2">
              <a:lnSpc>
                <a:spcPct val="90000"/>
              </a:lnSpc>
              <a:spcBef>
                <a:spcPts val="400"/>
              </a:spcBef>
            </a:pPr>
            <a:r>
              <a:rPr lang="en-US" sz="1200" b="0" dirty="0" smtClean="0"/>
              <a:t>It focuses on the resistive response, not considered in past talks</a:t>
            </a:r>
          </a:p>
          <a:p>
            <a:pPr lvl="2">
              <a:lnSpc>
                <a:spcPct val="90000"/>
              </a:lnSpc>
              <a:spcBef>
                <a:spcPts val="400"/>
              </a:spcBef>
            </a:pPr>
            <a:r>
              <a:rPr lang="en-US" sz="1200" b="0" dirty="0" smtClean="0"/>
              <a:t>It looks not just at plasma response, but on actual limits from resistive modes, how they arise and how they scale – these depend on torque balance, underlying plasma stability, and many further things</a:t>
            </a:r>
          </a:p>
          <a:p>
            <a:pPr>
              <a:lnSpc>
                <a:spcPct val="90000"/>
              </a:lnSpc>
              <a:spcBef>
                <a:spcPts val="400"/>
              </a:spcBef>
            </a:pPr>
            <a:r>
              <a:rPr lang="en-US" sz="1400" b="0" i="1" dirty="0" smtClean="0"/>
              <a:t>We understand the plasma response already – lots of good progress on this with IPEC, Reimerdes, …</a:t>
            </a:r>
          </a:p>
          <a:p>
            <a:pPr lvl="1">
              <a:lnSpc>
                <a:spcPct val="90000"/>
              </a:lnSpc>
              <a:spcBef>
                <a:spcPts val="400"/>
              </a:spcBef>
            </a:pPr>
            <a:r>
              <a:rPr lang="en-US" sz="1200" b="0" dirty="0" smtClean="0"/>
              <a:t>While we understand plasma ideal response to 3D </a:t>
            </a:r>
            <a:r>
              <a:rPr lang="en-US" sz="1200" b="0" dirty="0" smtClean="0"/>
              <a:t>fields (</a:t>
            </a:r>
            <a:r>
              <a:rPr lang="en-US" sz="1200" b="0" dirty="0" smtClean="0"/>
              <a:t>which applies at high rotation, away from beta limits), actual mode thresholds – and so correction requirements depend on criteria to make a tearing mode. Here, by definition, resistive response plays a role, as does natural tearing stability and </a:t>
            </a:r>
            <a:r>
              <a:rPr lang="en-US" sz="1200" b="0" dirty="0" err="1" smtClean="0"/>
              <a:t>deltaprime</a:t>
            </a:r>
            <a:r>
              <a:rPr lang="en-US" sz="1200" b="0" dirty="0" smtClean="0"/>
              <a:t>.</a:t>
            </a:r>
          </a:p>
          <a:p>
            <a:pPr>
              <a:lnSpc>
                <a:spcPct val="90000"/>
              </a:lnSpc>
              <a:spcBef>
                <a:spcPts val="400"/>
              </a:spcBef>
            </a:pPr>
            <a:r>
              <a:rPr lang="en-US" sz="1400" b="0" i="1" dirty="0" smtClean="0"/>
              <a:t>This is a repeat of old Buttery and La Haye work on rotation dependence of NTMs</a:t>
            </a:r>
          </a:p>
          <a:p>
            <a:pPr lvl="1">
              <a:lnSpc>
                <a:spcPct val="90000"/>
              </a:lnSpc>
              <a:spcBef>
                <a:spcPts val="400"/>
              </a:spcBef>
            </a:pPr>
            <a:r>
              <a:rPr lang="en-US" sz="1200" b="0" dirty="0" smtClean="0"/>
              <a:t>Not true. The old work did not make reference to error fields – just looking at tearing stability </a:t>
            </a:r>
            <a:r>
              <a:rPr lang="en-US" sz="1200" b="0" dirty="0" err="1" smtClean="0"/>
              <a:t>vs</a:t>
            </a:r>
            <a:r>
              <a:rPr lang="en-US" sz="1200" b="0" dirty="0" smtClean="0"/>
              <a:t> rotation. While this is a part of the process here, the key thing is in understanding how a 3-D field couples to the plasma, induces braking and causes the mode.</a:t>
            </a:r>
          </a:p>
          <a:p>
            <a:pPr>
              <a:lnSpc>
                <a:spcPct val="90000"/>
              </a:lnSpc>
              <a:spcBef>
                <a:spcPts val="400"/>
              </a:spcBef>
            </a:pPr>
            <a:r>
              <a:rPr lang="en-US" sz="1400" b="0" i="1" dirty="0" smtClean="0"/>
              <a:t>This was already covered in Buttery’s contributed 2010 APS.</a:t>
            </a:r>
          </a:p>
          <a:p>
            <a:pPr lvl="1">
              <a:lnSpc>
                <a:spcPct val="90000"/>
              </a:lnSpc>
              <a:spcBef>
                <a:spcPts val="400"/>
              </a:spcBef>
            </a:pPr>
            <a:r>
              <a:rPr lang="en-US" sz="1200" b="0" dirty="0" smtClean="0"/>
              <a:t>Partly true, we did cover some experimental results. But we did not discuss mechanisms of mode onset, continuity between locked and rotating data, NSTX results, or the many scans exploring various parameter dependencies with MARS. We also have further scans with M3D-C1 showing differences in modeled behavior now, which will tell us more about the important parts </a:t>
            </a:r>
            <a:r>
              <a:rPr lang="en-US" sz="1200" b="0" dirty="0" err="1" smtClean="0"/>
              <a:t>int</a:t>
            </a:r>
            <a:r>
              <a:rPr lang="en-US" sz="1200" b="0" dirty="0" smtClean="0"/>
              <a:t> eh underlying physics.</a:t>
            </a:r>
          </a:p>
          <a:p>
            <a:pPr>
              <a:lnSpc>
                <a:spcPct val="90000"/>
              </a:lnSpc>
              <a:spcBef>
                <a:spcPts val="400"/>
              </a:spcBef>
            </a:pPr>
            <a:r>
              <a:rPr lang="en-US" sz="1400" b="0" i="1" dirty="0" smtClean="0"/>
              <a:t>ITER has an error correction system – what’s the problem?</a:t>
            </a:r>
          </a:p>
          <a:p>
            <a:pPr lvl="1">
              <a:lnSpc>
                <a:spcPct val="90000"/>
              </a:lnSpc>
              <a:spcBef>
                <a:spcPts val="400"/>
              </a:spcBef>
            </a:pPr>
            <a:r>
              <a:rPr lang="en-US" sz="1200" b="0" dirty="0" smtClean="0"/>
              <a:t>These results show correction requirements go beyond on original specification, and may become more demanding still for higher beta plasmas. They also show that different types of field (non-resonant and resonant) are important to consider.</a:t>
            </a:r>
          </a:p>
          <a:p>
            <a:pPr>
              <a:lnSpc>
                <a:spcPct val="90000"/>
              </a:lnSpc>
              <a:spcBef>
                <a:spcPts val="400"/>
              </a:spcBef>
            </a:pPr>
            <a:r>
              <a:rPr lang="en-US" sz="1400" b="0" i="1" dirty="0" smtClean="0"/>
              <a:t>ITER has </a:t>
            </a:r>
            <a:r>
              <a:rPr lang="en-US" sz="1400" b="0" i="1" dirty="0" err="1" smtClean="0"/>
              <a:t>gyrotrons</a:t>
            </a:r>
            <a:r>
              <a:rPr lang="en-US" sz="1400" b="0" i="1" dirty="0" smtClean="0"/>
              <a:t> too to get rid of modes.</a:t>
            </a:r>
          </a:p>
          <a:p>
            <a:pPr lvl="1">
              <a:lnSpc>
                <a:spcPct val="90000"/>
              </a:lnSpc>
              <a:spcBef>
                <a:spcPts val="400"/>
              </a:spcBef>
            </a:pPr>
            <a:r>
              <a:rPr lang="en-US" sz="1200" b="0" dirty="0" smtClean="0"/>
              <a:t>A good point. This work is crucial to understand the need and role of these </a:t>
            </a:r>
            <a:r>
              <a:rPr lang="en-US" sz="1200" b="0" dirty="0" err="1" smtClean="0"/>
              <a:t>gyrotrons</a:t>
            </a:r>
            <a:r>
              <a:rPr lang="en-US" sz="1200" b="0" dirty="0" smtClean="0"/>
              <a:t> (is continuous suppression needed), and how to operate them to improve stability (</a:t>
            </a:r>
            <a:r>
              <a:rPr lang="en-US" sz="1200" b="0" dirty="0" err="1" smtClean="0"/>
              <a:t>eg</a:t>
            </a:r>
            <a:r>
              <a:rPr lang="en-US" sz="1200" b="0" dirty="0" smtClean="0"/>
              <a:t> through current profile modification).</a:t>
            </a:r>
            <a:endParaRPr lang="en-US" sz="1400" b="0" dirty="0" smtClean="0"/>
          </a:p>
          <a:p>
            <a:pPr>
              <a:lnSpc>
                <a:spcPct val="90000"/>
              </a:lnSpc>
              <a:spcBef>
                <a:spcPts val="400"/>
              </a:spcBef>
            </a:pPr>
            <a:endParaRPr lang="en-US" sz="1400" b="0" dirty="0"/>
          </a:p>
        </p:txBody>
      </p:sp>
    </p:spTree>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solidFill>
            <a:srgbClr val="000090"/>
          </a:solidFill>
        </a:ln>
      </a:spPr>
      <a:bodyPr rtlCol="0" anchor="ctr"/>
      <a:lstStyle>
        <a:defPPr algn="ctr">
          <a:defRPr/>
        </a:defPPr>
      </a:lstStyle>
    </a:spDef>
    <a:lnDef>
      <a:spPr bwMode="auto">
        <a:noFill/>
        <a:ln w="9525" cap="flat" cmpd="sng" algn="ctr">
          <a:noFill/>
          <a:prstDash val="solid"/>
          <a:round/>
          <a:headEnd type="none" w="med" len="med"/>
          <a:tailEnd type="triangle" w="med" len="med"/>
        </a:ln>
        <a:effectLst/>
      </a:spPr>
      <a:bodyPr/>
      <a:lstStyle/>
    </a:lnDef>
    <a:txDef>
      <a:spPr bwMode="auto">
        <a:noFill/>
        <a:ln w="9525">
          <a:noFill/>
          <a:miter lim="800000"/>
          <a:headEnd/>
          <a:tailEnd/>
        </a:ln>
        <a:effectLst/>
      </a:spPr>
      <a:bodyPr vert="horz" wrap="square" lIns="91440" tIns="45720" rIns="91440" bIns="45720" numCol="1" rtlCol="0" anchor="t" anchorCtr="0" compatLnSpc="1">
        <a:prstTxWarp prst="textNoShape">
          <a:avLst/>
        </a:prstTxWarp>
        <a:spAutoFit/>
      </a:bodyPr>
      <a:lstStyle>
        <a:defPPr marR="0" algn="l" defTabSz="914400" rtl="0" eaLnBrk="1" fontAlgn="base" latinLnBrk="0" hangingPunct="1">
          <a:lnSpc>
            <a:spcPct val="95000"/>
          </a:lnSpc>
          <a:spcBef>
            <a:spcPct val="50000"/>
          </a:spcBef>
          <a:spcAft>
            <a:spcPct val="0"/>
          </a:spcAft>
          <a:buClr>
            <a:srgbClr val="0033CC"/>
          </a:buClr>
          <a:buSzTx/>
          <a:tabLst/>
          <a:defRPr kumimoji="0" sz="1800" b="1" i="0" u="none" strike="noStrike" kern="0" cap="none" spc="0" normalizeH="0" baseline="0" noProof="0" dirty="0" smtClean="0">
            <a:ln>
              <a:noFill/>
            </a:ln>
            <a:solidFill>
              <a:schemeClr val="tx1"/>
            </a:solidFill>
            <a:effectLst/>
            <a:uLnTx/>
            <a:uFillTx/>
            <a:latin typeface="+mn-lt"/>
            <a:ea typeface="+mn-ea"/>
            <a:cs typeface="+mn-cs"/>
          </a:defRPr>
        </a:defPPr>
      </a:lstStyle>
    </a:tx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13967</TotalTime>
  <Words>659</Words>
  <Application>Microsoft Macintosh PowerPoint</Application>
  <PresentationFormat>On-screen Show (4:3)</PresentationFormat>
  <Paragraphs>30</Paragraphs>
  <Slides>2</Slides>
  <Notes>0</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1_Default Design</vt:lpstr>
      <vt:lpstr>APS Invite Preview – Buttery: “Tearing Under Stress –  The Collusion of 3D Fields and Resistivity in Low Torque H modes”</vt:lpstr>
      <vt:lpstr>Reserve information / Answers to Questions</vt:lpstr>
    </vt:vector>
  </TitlesOfParts>
  <Company>UKAEA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Buttery</dc:creator>
  <cp:lastModifiedBy>Richard Buttery</cp:lastModifiedBy>
  <cp:revision>334</cp:revision>
  <cp:lastPrinted>2010-03-08T00:44:31Z</cp:lastPrinted>
  <dcterms:created xsi:type="dcterms:W3CDTF">2011-04-28T16:57:20Z</dcterms:created>
  <dcterms:modified xsi:type="dcterms:W3CDTF">2011-04-28T17:13:04Z</dcterms:modified>
</cp:coreProperties>
</file>