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7" r:id="rId5"/>
    <p:sldId id="264" r:id="rId6"/>
    <p:sldId id="261" r:id="rId7"/>
    <p:sldId id="258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6" autoAdjust="0"/>
  </p:normalViewPr>
  <p:slideViewPr>
    <p:cSldViewPr snapToGrid="0" snapToObjects="1">
      <p:cViewPr>
        <p:scale>
          <a:sx n="80" d="100"/>
          <a:sy n="80" d="100"/>
        </p:scale>
        <p:origin x="-19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7DE0-51AB-3145-9BB1-E2A2DDA41618}" type="datetimeFigureOut">
              <a:rPr lang="en-US" smtClean="0"/>
              <a:t>2/26/12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74301-4BB0-114E-B2D0-A61EA7E7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9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 a picture of the distribution </a:t>
            </a:r>
            <a:r>
              <a:rPr lang="en-US" dirty="0" err="1" smtClean="0"/>
              <a:t>dependance</a:t>
            </a:r>
            <a:r>
              <a:rPr lang="en-US" dirty="0" smtClean="0"/>
              <a:t> on r and P_\phi. </a:t>
            </a:r>
          </a:p>
          <a:p>
            <a:pPr marL="0" indent="0">
              <a:buNone/>
            </a:pPr>
            <a:r>
              <a:rPr lang="en-US" dirty="0" smtClean="0"/>
              <a:t>Gamma \</a:t>
            </a:r>
            <a:r>
              <a:rPr lang="en-US" dirty="0" err="1" smtClean="0"/>
              <a:t>propto</a:t>
            </a:r>
            <a:r>
              <a:rPr lang="en-US" dirty="0" smtClean="0"/>
              <a:t> \partial f/\</a:t>
            </a:r>
            <a:r>
              <a:rPr lang="en-US" dirty="0" err="1" smtClean="0"/>
              <a:t>patrial</a:t>
            </a:r>
            <a:r>
              <a:rPr lang="en-US" dirty="0" smtClean="0"/>
              <a:t> r.. If resonances are to happen.</a:t>
            </a:r>
          </a:p>
          <a:p>
            <a:pPr marL="0" indent="0">
              <a:buNone/>
            </a:pPr>
            <a:r>
              <a:rPr lang="en-US" dirty="0" smtClean="0"/>
              <a:t>BUT! AE has </a:t>
            </a:r>
            <a:r>
              <a:rPr lang="en-US" dirty="0" err="1" smtClean="0"/>
              <a:t>alfvenic</a:t>
            </a:r>
            <a:r>
              <a:rPr lang="en-US" dirty="0" smtClean="0"/>
              <a:t> velocities that </a:t>
            </a:r>
            <a:r>
              <a:rPr lang="en-US" dirty="0" err="1" smtClean="0"/>
              <a:t>resonante</a:t>
            </a:r>
            <a:r>
              <a:rPr lang="en-US" dirty="0" smtClean="0"/>
              <a:t> with alphas. But they are continuum damped! aha... </a:t>
            </a:r>
            <a:r>
              <a:rPr lang="en-US" dirty="0" err="1" smtClean="0"/>
              <a:t>Buuutt</a:t>
            </a:r>
            <a:r>
              <a:rPr lang="en-US" dirty="0" smtClean="0"/>
              <a:t>… TAEs are not damped. Oops. </a:t>
            </a:r>
          </a:p>
          <a:p>
            <a:pPr marL="0" indent="0">
              <a:buNone/>
            </a:pPr>
            <a:r>
              <a:rPr lang="en-US" dirty="0" smtClean="0"/>
              <a:t>This can be dangerous to ITER.. And present day experiments operating in the regime are good experiments for testing theories and studying this interaction. We apply it on </a:t>
            </a:r>
            <a:r>
              <a:rPr lang="en-US" dirty="0" err="1" smtClean="0"/>
              <a:t>diiid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4301-4BB0-114E-B2D0-A61EA7E792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idea. Growth. Mode grows. Damping exists. Particle diffuse due to particle mode </a:t>
            </a:r>
            <a:r>
              <a:rPr lang="en-US" dirty="0" err="1" smtClean="0"/>
              <a:t>interacion</a:t>
            </a:r>
            <a:r>
              <a:rPr lang="en-US" dirty="0" smtClean="0"/>
              <a:t>. Gradient diminishes. Finally drive stops. </a:t>
            </a:r>
          </a:p>
          <a:p>
            <a:r>
              <a:rPr lang="en-US" dirty="0" smtClean="0"/>
              <a:t>Great! Unless it reaches edge. And particles are lost.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4301-4BB0-114E-B2D0-A61EA7E792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in case of hits the walls.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4301-4BB0-114E-B2D0-A61EA7E792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4D7F-3ECD-4746-8A05-F70A05BFB514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91E7-2D30-294C-A57B-E8FD2AC1E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673" y="1869941"/>
            <a:ext cx="7772400" cy="1470025"/>
          </a:xfrm>
        </p:spPr>
        <p:txBody>
          <a:bodyPr/>
          <a:lstStyle/>
          <a:p>
            <a:r>
              <a:rPr lang="en-US" dirty="0" smtClean="0"/>
              <a:t>Modeling Beam Ion Relaxation with application to DIII-D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72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K.Ghantous</a:t>
            </a:r>
            <a:r>
              <a:rPr lang="en-US" sz="2400" dirty="0" smtClean="0">
                <a:solidFill>
                  <a:schemeClr val="tx1"/>
                </a:solidFill>
              </a:rPr>
              <a:t>, N.N. </a:t>
            </a:r>
            <a:r>
              <a:rPr lang="en-US" sz="2400" dirty="0" err="1" smtClean="0">
                <a:solidFill>
                  <a:schemeClr val="tx1"/>
                </a:solidFill>
              </a:rPr>
              <a:t>Gorelenkov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PPPL, 2012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810"/>
            <a:ext cx="8229600" cy="1143000"/>
          </a:xfrm>
        </p:spPr>
        <p:txBody>
          <a:bodyPr/>
          <a:lstStyle/>
          <a:p>
            <a:r>
              <a:rPr lang="en-US" dirty="0" smtClean="0"/>
              <a:t>1.5D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48" y="731195"/>
            <a:ext cx="7753223" cy="4207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21" y="4970443"/>
            <a:ext cx="6545535" cy="19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9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10351"/>
            <a:ext cx="8229600" cy="1143000"/>
          </a:xfrm>
        </p:spPr>
        <p:txBody>
          <a:bodyPr/>
          <a:lstStyle/>
          <a:p>
            <a:r>
              <a:rPr lang="en-US" dirty="0" smtClean="0"/>
              <a:t>TAE </a:t>
            </a:r>
            <a:r>
              <a:rPr lang="en-US" dirty="0"/>
              <a:t>I</a:t>
            </a:r>
            <a:r>
              <a:rPr lang="en-US" dirty="0" smtClean="0"/>
              <a:t>nduced Losses of EP</a:t>
            </a:r>
            <a:endParaRPr lang="en-US" dirty="0"/>
          </a:p>
        </p:txBody>
      </p:sp>
      <p:pic>
        <p:nvPicPr>
          <p:cNvPr id="4" name="Picture 3" descr="f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292433"/>
            <a:ext cx="4552342" cy="40826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473" y="5871971"/>
            <a:ext cx="3145021" cy="540773"/>
          </a:xfrm>
          <a:prstGeom prst="rect">
            <a:avLst/>
          </a:prstGeom>
        </p:spPr>
      </p:pic>
      <p:pic>
        <p:nvPicPr>
          <p:cNvPr id="21" name="Picture 20" descr="fP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228932"/>
            <a:ext cx="4776996" cy="4196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807" y="2037505"/>
            <a:ext cx="2539874" cy="4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013" y="-53769"/>
            <a:ext cx="1930085" cy="58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QL model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7" y="2021504"/>
            <a:ext cx="1511300" cy="5461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44319" y="6364714"/>
            <a:ext cx="3281294" cy="266700"/>
            <a:chOff x="950694" y="5982873"/>
            <a:chExt cx="3281294" cy="2667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694" y="5982873"/>
              <a:ext cx="863600" cy="266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8213" y="6011618"/>
              <a:ext cx="1460500" cy="2159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2388" y="6011618"/>
              <a:ext cx="609600" cy="2286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85536" y="2564301"/>
            <a:ext cx="2645307" cy="852543"/>
            <a:chOff x="922036" y="2675426"/>
            <a:chExt cx="2645307" cy="8525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4866" y="2962564"/>
              <a:ext cx="1447800" cy="5654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13143" y="2810526"/>
              <a:ext cx="1854200" cy="19723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22036" y="2675426"/>
              <a:ext cx="781133" cy="38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74923" y="1511844"/>
            <a:ext cx="2795171" cy="376470"/>
            <a:chOff x="974923" y="1607094"/>
            <a:chExt cx="2795171" cy="3764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0794" y="1704164"/>
              <a:ext cx="2019300" cy="279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74923" y="1607094"/>
              <a:ext cx="78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1846" y="4221005"/>
            <a:ext cx="2137490" cy="654733"/>
            <a:chOff x="679971" y="3998747"/>
            <a:chExt cx="2137490" cy="654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7652" y="4424880"/>
              <a:ext cx="609600" cy="228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44361" y="4408183"/>
              <a:ext cx="673100" cy="2413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79971" y="3998747"/>
              <a:ext cx="124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instability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3188" y="5831225"/>
            <a:ext cx="307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Saturation at marginal stability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88622" y="4994395"/>
            <a:ext cx="2265171" cy="788402"/>
            <a:chOff x="631497" y="4534020"/>
            <a:chExt cx="2265171" cy="7884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0219" y="4980650"/>
              <a:ext cx="647700" cy="2413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31497" y="4534020"/>
              <a:ext cx="124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diffusion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232696" y="4892211"/>
              <a:ext cx="663972" cy="430211"/>
              <a:chOff x="4026401" y="5062238"/>
              <a:chExt cx="672599" cy="47523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6401" y="5062238"/>
                <a:ext cx="352024" cy="47523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7700" y="5191413"/>
                <a:ext cx="241300" cy="241300"/>
              </a:xfrm>
              <a:prstGeom prst="rect">
                <a:avLst/>
              </a:prstGeom>
            </p:spPr>
          </p:pic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152" y="3542852"/>
            <a:ext cx="3240460" cy="303362"/>
          </a:xfrm>
          <a:prstGeom prst="rect">
            <a:avLst/>
          </a:prstGeom>
        </p:spPr>
      </p:pic>
      <p:sp>
        <p:nvSpPr>
          <p:cNvPr id="38" name="Left Brace 37"/>
          <p:cNvSpPr/>
          <p:nvPr/>
        </p:nvSpPr>
        <p:spPr>
          <a:xfrm>
            <a:off x="206375" y="806408"/>
            <a:ext cx="235471" cy="3255707"/>
          </a:xfrm>
          <a:prstGeom prst="leftBrace">
            <a:avLst>
              <a:gd name="adj1" fmla="val 12352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7875" y="1337219"/>
            <a:ext cx="41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Illustration of self consistent QL relaxation</a:t>
            </a:r>
            <a:endParaRPr lang="en-US" dirty="0"/>
          </a:p>
        </p:txBody>
      </p:sp>
      <p:pic>
        <p:nvPicPr>
          <p:cNvPr id="10" name="Picture 9" descr="ill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38" y="1742618"/>
            <a:ext cx="4953000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4388" y="833694"/>
            <a:ext cx="3415715" cy="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34975" y="892175"/>
            <a:ext cx="8229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Using analytic expressions for finding the qualitative dependencies of the growth and damping rates on energetic </a:t>
            </a:r>
            <a:r>
              <a:rPr lang="en-US" dirty="0">
                <a:solidFill>
                  <a:srgbClr val="000000"/>
                </a:solidFill>
              </a:rPr>
              <a:t>particle’s </a:t>
            </a:r>
            <a:r>
              <a:rPr lang="en-US" dirty="0" smtClean="0">
                <a:solidFill>
                  <a:srgbClr val="000000"/>
                </a:solidFill>
                <a:latin typeface="Symbol" charset="0"/>
              </a:rPr>
              <a:t>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59125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501650" y="2946400"/>
            <a:ext cx="807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The mode that are most unstable form a plateau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in n number where</a:t>
            </a:r>
          </a:p>
        </p:txBody>
      </p:sp>
      <p:grpSp>
        <p:nvGrpSpPr>
          <p:cNvPr id="15380" name="Group 10"/>
          <p:cNvGrpSpPr>
            <a:grpSpLocks/>
          </p:cNvGrpSpPr>
          <p:nvPr/>
        </p:nvGrpSpPr>
        <p:grpSpPr bwMode="auto">
          <a:xfrm>
            <a:off x="4076700" y="1619250"/>
            <a:ext cx="4092575" cy="1624013"/>
            <a:chOff x="2288" y="1380"/>
            <a:chExt cx="2578" cy="1023"/>
          </a:xfrm>
        </p:grpSpPr>
        <p:sp>
          <p:nvSpPr>
            <p:cNvPr id="15381" name="Rectangle 11"/>
            <p:cNvSpPr>
              <a:spLocks noChangeArrowheads="1"/>
            </p:cNvSpPr>
            <p:nvPr/>
          </p:nvSpPr>
          <p:spPr bwMode="auto">
            <a:xfrm>
              <a:off x="2401" y="1380"/>
              <a:ext cx="2465" cy="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the mode number, n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relative mode widths to particle </a:t>
              </a:r>
              <a:r>
                <a:rPr lang="en-US" dirty="0" smtClean="0">
                  <a:solidFill>
                    <a:srgbClr val="000000"/>
                  </a:solidFill>
                </a:rPr>
                <a:t>orbit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Plasma parameters</a:t>
              </a:r>
              <a:endParaRPr lang="en-US" dirty="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Isotropy</a:t>
              </a:r>
            </a:p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82" name="AutoShape 12"/>
            <p:cNvSpPr>
              <a:spLocks/>
            </p:cNvSpPr>
            <p:nvPr/>
          </p:nvSpPr>
          <p:spPr bwMode="auto">
            <a:xfrm>
              <a:off x="2288" y="1440"/>
              <a:ext cx="161" cy="620"/>
            </a:xfrm>
            <a:prstGeom prst="leftBrace">
              <a:avLst>
                <a:gd name="adj1" fmla="val 43198"/>
                <a:gd name="adj2" fmla="val 46634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533400" y="3943350"/>
            <a:ext cx="8077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Which is used to compute the critical conditions on the slope of the pressure profiles at each radial position r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6110288" y="6388894"/>
            <a:ext cx="2901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Fu, Phys. Fluids B 4 (1992) 3722;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5875" y="63639"/>
            <a:ext cx="411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Reduced QL model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75" y="1901825"/>
            <a:ext cx="1714500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00" y="1958975"/>
            <a:ext cx="254000" cy="31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286" y="4812200"/>
            <a:ext cx="2136004" cy="51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575" y="4876800"/>
            <a:ext cx="1752600" cy="24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4325" y="47498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i.e</a:t>
            </a:r>
            <a:endParaRPr lang="en-US" dirty="0"/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2708275" y="5730875"/>
            <a:ext cx="3302000" cy="1028969"/>
            <a:chOff x="864" y="2160"/>
            <a:chExt cx="2108" cy="620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" y="2160"/>
              <a:ext cx="1611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864" y="2237"/>
              <a:ext cx="493" cy="457"/>
              <a:chOff x="864" y="2237"/>
              <a:chExt cx="493" cy="457"/>
            </a:xfrm>
          </p:grpSpPr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275"/>
                <a:ext cx="41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3" name="AutoShape 12"/>
              <p:cNvSpPr>
                <a:spLocks/>
              </p:cNvSpPr>
              <p:nvPr/>
            </p:nvSpPr>
            <p:spPr bwMode="auto">
              <a:xfrm>
                <a:off x="1311" y="2237"/>
                <a:ext cx="46" cy="457"/>
              </a:xfrm>
              <a:prstGeom prst="leftBrace">
                <a:avLst>
                  <a:gd name="adj1" fmla="val 82790"/>
                  <a:gd name="adj2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454025" y="5256757"/>
            <a:ext cx="813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Kolesnichenko’s</a:t>
            </a:r>
            <a:r>
              <a:rPr lang="en-US" dirty="0" smtClean="0">
                <a:solidFill>
                  <a:srgbClr val="000000"/>
                </a:solidFill>
              </a:rPr>
              <a:t> rough estimate for the percentage of particles that are resonant is </a:t>
            </a:r>
            <a:r>
              <a:rPr lang="en-US" dirty="0" smtClean="0">
                <a:solidFill>
                  <a:srgbClr val="000000"/>
                </a:solidFill>
                <a:latin typeface="Symbol" charset="0"/>
              </a:rPr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17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772"/>
            <a:ext cx="8229600" cy="1143000"/>
          </a:xfrm>
        </p:spPr>
        <p:txBody>
          <a:bodyPr/>
          <a:lstStyle/>
          <a:p>
            <a:r>
              <a:rPr lang="en-US" dirty="0" smtClean="0"/>
              <a:t>Integrating relaxed profiles.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106"/>
            <a:ext cx="9144000" cy="3457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96" y="5483437"/>
            <a:ext cx="17653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688" y="5578687"/>
            <a:ext cx="1905000" cy="62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540250"/>
            <a:ext cx="216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constraints: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50188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29392" y="5018855"/>
            <a:ext cx="2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0987"/>
            <a:ext cx="8229600" cy="1143000"/>
          </a:xfrm>
        </p:spPr>
        <p:txBody>
          <a:bodyPr/>
          <a:lstStyle/>
          <a:p>
            <a:r>
              <a:rPr lang="en-US" dirty="0" smtClean="0"/>
              <a:t>NOVA and NOVA-K		</a:t>
            </a:r>
            <a:endParaRPr lang="en-US" dirty="0"/>
          </a:p>
        </p:txBody>
      </p:sp>
      <p:pic>
        <p:nvPicPr>
          <p:cNvPr id="12" name="Picture 11" descr="nor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" y="3714750"/>
            <a:ext cx="6365875" cy="2970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4703763"/>
            <a:ext cx="3257550" cy="8884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1625" y="711140"/>
            <a:ext cx="838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apply 1.5D on experimental results, NOVA and NOVA-K are used to give quantitative accuracy to the analytically computed profiles. </a:t>
            </a:r>
          </a:p>
          <a:p>
            <a:endParaRPr lang="en-US" sz="2000" dirty="0" smtClean="0"/>
          </a:p>
          <a:p>
            <a:r>
              <a:rPr lang="en-US" sz="2000" dirty="0" smtClean="0"/>
              <a:t>We find the two most localized modes from NOVA for a given n close to the expected values at the plateau. </a:t>
            </a:r>
          </a:p>
          <a:p>
            <a:endParaRPr lang="en-US" sz="2000" dirty="0"/>
          </a:p>
          <a:p>
            <a:r>
              <a:rPr lang="en-US" sz="2000" dirty="0" smtClean="0"/>
              <a:t>We calculate the damping and maximum growth rate at the two locations, r1 and r2,  to which the analytic rates are calibrated to by multiplying them by the following factor, g(r)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9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DIII-D beam losses and TAE activity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10" y="1091932"/>
            <a:ext cx="6947588" cy="57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147" y="120188"/>
            <a:ext cx="94014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NOVA Computed rates of discharge #142111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89" y="1263188"/>
            <a:ext cx="7560529" cy="3871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42" y="5118100"/>
            <a:ext cx="6656266" cy="16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rm_growth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4966" r="5345" b="2352"/>
          <a:stretch/>
        </p:blipFill>
        <p:spPr>
          <a:xfrm>
            <a:off x="160274" y="768096"/>
            <a:ext cx="4425696" cy="3493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-58737"/>
            <a:ext cx="7670800" cy="788987"/>
          </a:xfrm>
        </p:spPr>
        <p:txBody>
          <a:bodyPr/>
          <a:lstStyle/>
          <a:p>
            <a:r>
              <a:rPr lang="en-US" dirty="0" smtClean="0"/>
              <a:t>Normalized rates for t=575 </a:t>
            </a:r>
            <a:r>
              <a:rPr lang="en-US" dirty="0" err="1" smtClean="0"/>
              <a:t>ms</a:t>
            </a:r>
            <a:endParaRPr lang="en-US" dirty="0"/>
          </a:p>
        </p:txBody>
      </p:sp>
      <p:pic>
        <p:nvPicPr>
          <p:cNvPr id="4" name="Picture 3" descr="norm_eco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85" y="730249"/>
            <a:ext cx="4708122" cy="1682751"/>
          </a:xfrm>
          <a:prstGeom prst="rect">
            <a:avLst/>
          </a:prstGeom>
        </p:spPr>
      </p:pic>
      <p:pic>
        <p:nvPicPr>
          <p:cNvPr id="5" name="Picture 4" descr="norm_cir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4211298"/>
            <a:ext cx="7572375" cy="2646702"/>
          </a:xfrm>
          <a:prstGeom prst="rect">
            <a:avLst/>
          </a:prstGeom>
        </p:spPr>
      </p:pic>
      <p:pic>
        <p:nvPicPr>
          <p:cNvPr id="7" name="Picture 6" descr="norm_radiativ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60" y="2296739"/>
            <a:ext cx="4692566" cy="18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402</Words>
  <Application>Microsoft Macintosh PowerPoint</Application>
  <PresentationFormat>On-screen Show (4:3)</PresentationFormat>
  <Paragraphs>46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Modeling Beam Ion Relaxation with application to DIII-D</vt:lpstr>
      <vt:lpstr>TAE Induced Losses of EP</vt:lpstr>
      <vt:lpstr>PowerPoint Presentation</vt:lpstr>
      <vt:lpstr>PowerPoint Presentation</vt:lpstr>
      <vt:lpstr>Integrating relaxed profiles. </vt:lpstr>
      <vt:lpstr>NOVA and NOVA-K  </vt:lpstr>
      <vt:lpstr>DIII-D beam losses and TAE activity</vt:lpstr>
      <vt:lpstr>NOVA Computed rates of discharge #142111</vt:lpstr>
      <vt:lpstr>Normalized rates for t=575 ms</vt:lpstr>
      <vt:lpstr>1.5D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Beam Ion Relaxation with application to DIII-D</dc:title>
  <dc:creator>katy ghantous</dc:creator>
  <cp:lastModifiedBy>katy ghantous</cp:lastModifiedBy>
  <cp:revision>41</cp:revision>
  <dcterms:created xsi:type="dcterms:W3CDTF">2012-02-20T16:29:58Z</dcterms:created>
  <dcterms:modified xsi:type="dcterms:W3CDTF">2012-02-27T16:42:57Z</dcterms:modified>
</cp:coreProperties>
</file>