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1217" r:id="rId2"/>
    <p:sldId id="1398" r:id="rId3"/>
    <p:sldId id="1399" r:id="rId4"/>
    <p:sldId id="1400" r:id="rId5"/>
    <p:sldId id="1401" r:id="rId6"/>
    <p:sldId id="1402" r:id="rId7"/>
    <p:sldId id="1403" r:id="rId8"/>
    <p:sldId id="1404" r:id="rId9"/>
    <p:sldId id="1405" r:id="rId10"/>
    <p:sldId id="1406" r:id="rId11"/>
    <p:sldId id="1407" r:id="rId12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66FFFF"/>
    <a:srgbClr val="FF99FF"/>
    <a:srgbClr val="FF66FF"/>
    <a:srgbClr val="FF66CC"/>
    <a:srgbClr val="00FFFF"/>
    <a:srgbClr val="FF5050"/>
    <a:srgbClr val="FF33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preferSingleView="1">
    <p:restoredLeft sz="13922" autoAdjust="0"/>
    <p:restoredTop sz="94360" autoAdjust="0"/>
  </p:normalViewPr>
  <p:slideViewPr>
    <p:cSldViewPr>
      <p:cViewPr>
        <p:scale>
          <a:sx n="90" d="100"/>
          <a:sy n="90" d="100"/>
        </p:scale>
        <p:origin x="-1692" y="-16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80" y="-108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19139" cy="4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7" tIns="48344" rIns="96687" bIns="48344" numCol="1" anchor="t" anchorCtr="0" compatLnSpc="1">
            <a:prstTxWarp prst="textNoShape">
              <a:avLst/>
            </a:prstTxWarp>
          </a:bodyPr>
          <a:lstStyle>
            <a:lvl1pPr defTabSz="96720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625" y="3"/>
            <a:ext cx="2919138" cy="4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7" tIns="48344" rIns="96687" bIns="48344" numCol="1" anchor="t" anchorCtr="0" compatLnSpc="1">
            <a:prstTxWarp prst="textNoShape">
              <a:avLst/>
            </a:prstTxWarp>
          </a:bodyPr>
          <a:lstStyle>
            <a:lvl1pPr algn="r" defTabSz="96720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982"/>
            <a:ext cx="2919139" cy="49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7" tIns="48344" rIns="96687" bIns="48344" numCol="1" anchor="b" anchorCtr="0" compatLnSpc="1">
            <a:prstTxWarp prst="textNoShape">
              <a:avLst/>
            </a:prstTxWarp>
          </a:bodyPr>
          <a:lstStyle>
            <a:lvl1pPr defTabSz="96720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625" y="9371982"/>
            <a:ext cx="2919138" cy="49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87" tIns="48344" rIns="96687" bIns="48344" numCol="1" anchor="b" anchorCtr="0" compatLnSpc="1">
            <a:prstTxWarp prst="textNoShape">
              <a:avLst/>
            </a:prstTxWarp>
          </a:bodyPr>
          <a:lstStyle>
            <a:lvl1pPr algn="r" defTabSz="96720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886756" cy="4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007" y="3"/>
            <a:ext cx="2886756" cy="4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1538" y="731838"/>
            <a:ext cx="4992687" cy="374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778" y="4722512"/>
            <a:ext cx="4956214" cy="439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484"/>
            <a:ext cx="2886756" cy="4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007" y="9363484"/>
            <a:ext cx="2886756" cy="4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01" tIns="47851" rIns="95701" bIns="4785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8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18269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Error Field and 3D Plasma Response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(Jong-Kyu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Park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)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18269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Oc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tober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 21, 2013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22415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baseline="0" dirty="0" smtClean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PPPL,NFRI</a:t>
            </a:r>
            <a:endParaRPr lang="en-US" b="0" dirty="0">
              <a:solidFill>
                <a:srgbClr val="171F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-12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55178" y="2412980"/>
            <a:ext cx="457200" cy="304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838199" y="190002"/>
            <a:ext cx="4495801" cy="36933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0" dirty="0" smtClean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PPPL,NFRI</a:t>
            </a:r>
            <a:endParaRPr lang="en-US" sz="2400" b="0" dirty="0">
              <a:solidFill>
                <a:srgbClr val="171F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Study of Error Field and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3D </a:t>
            </a: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P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lasma </a:t>
            </a: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R</a:t>
            </a: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esponse in KSTAR</a:t>
            </a:r>
            <a:endParaRPr lang="en-US" sz="32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573305" y="2180272"/>
            <a:ext cx="6019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J.-K. Park</a:t>
            </a: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, Y. M. Jeon</a:t>
            </a: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, </a:t>
            </a:r>
            <a:br>
              <a:rPr lang="en-US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In collaboration with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J. E. Menard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, K. Kim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, J. H. Kim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, W. H. Ko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,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J. G.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Ba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, S. G. Lee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, K.-I. Yoo</a:t>
            </a:r>
            <a:r>
              <a:rPr lang="en-US" sz="1800" baseline="30000" dirty="0" smtClean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, </a:t>
            </a:r>
          </a:p>
          <a:p>
            <a:pPr algn="ctr"/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and KSTAR 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R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</a:rPr>
              <a:t>esearch Team 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721778" y="5479703"/>
            <a:ext cx="5715000" cy="6924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PPPL-NFRI Collaboration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B318, PPPL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October 21, 2013</a:t>
            </a:r>
            <a:endParaRPr lang="en-US" sz="1800" i="0" dirty="0">
              <a:solidFill>
                <a:srgbClr val="FF0000"/>
              </a:solidFill>
            </a:endParaRPr>
          </a:p>
        </p:txBody>
      </p:sp>
      <p:pic>
        <p:nvPicPr>
          <p:cNvPr id="42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45" name="Picture 48" descr="ppi221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562672" y="3987225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1 Princeton Plasma Physics Laboratory, USA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  <a:latin typeface="Arial" charset="0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 National Fusion Research Institute, Korea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n=1 RMP configurations for ELM control have been optimized through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n=1 +90 phasing can maximize </a:t>
            </a:r>
            <a:r>
              <a:rPr lang="en-US" sz="2200" dirty="0" err="1" smtClean="0"/>
              <a:t>Chirikov</a:t>
            </a:r>
            <a:r>
              <a:rPr lang="en-US" sz="2200" dirty="0" smtClean="0"/>
              <a:t> overlap while minimizing NTV : ELM suppressed</a:t>
            </a:r>
          </a:p>
          <a:p>
            <a:r>
              <a:rPr lang="en-US" sz="2200" dirty="0" smtClean="0"/>
              <a:t>n=1 +180 phasing can produce Kink-response : Locking </a:t>
            </a:r>
            <a:r>
              <a:rPr lang="en-US" sz="2200" dirty="0" err="1" smtClean="0"/>
              <a:t>occured</a:t>
            </a:r>
            <a:endParaRPr lang="en-US" sz="2200" dirty="0" smtClean="0"/>
          </a:p>
          <a:p>
            <a:r>
              <a:rPr lang="en-US" sz="2200" dirty="0" smtClean="0"/>
              <a:t>This subtle balance can vary as a function of q-profile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32622"/>
            <a:ext cx="40743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78" y="2582158"/>
            <a:ext cx="2642922" cy="187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67253"/>
            <a:ext cx="2667000" cy="19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2305159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+90 phasing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6227315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+180 phasing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49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Understand n=1 ELM suppression window</a:t>
            </a:r>
          </a:p>
          <a:p>
            <a:pPr lvl="1"/>
            <a:r>
              <a:rPr lang="en-US" dirty="0" smtClean="0"/>
              <a:t>With Y. M. Jeon (NFRI), T. E. Evans (GA)</a:t>
            </a:r>
          </a:p>
          <a:p>
            <a:pPr lvl="1"/>
            <a:r>
              <a:rPr lang="en-US" dirty="0" smtClean="0"/>
              <a:t>Q95~6.0, but plasma density or may also important parameters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Study n=1 RMP physics</a:t>
            </a:r>
          </a:p>
          <a:p>
            <a:pPr lvl="1"/>
            <a:r>
              <a:rPr lang="en-US" dirty="0" smtClean="0"/>
              <a:t>With Z. Wang (PPPL), T. E. Evans (GA)</a:t>
            </a:r>
          </a:p>
          <a:p>
            <a:pPr lvl="1"/>
            <a:r>
              <a:rPr lang="en-US" dirty="0" smtClean="0"/>
              <a:t>Apply various plasma response models (GPEC, MARSK, M3D-C1)  to provide consistent understanding of n=1 RMP physics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Collaboration on RMP ELM suppression experiments</a:t>
            </a:r>
          </a:p>
          <a:p>
            <a:pPr lvl="1"/>
            <a:r>
              <a:rPr lang="en-US" dirty="0" smtClean="0"/>
              <a:t>With Y. M. Jeon, S. W. Yoon (NFRI)</a:t>
            </a:r>
          </a:p>
          <a:p>
            <a:pPr lvl="1"/>
            <a:r>
              <a:rPr lang="en-US" dirty="0" smtClean="0"/>
              <a:t>Propose and cooperate on ELM </a:t>
            </a:r>
            <a:r>
              <a:rPr lang="en-US" smtClean="0"/>
              <a:t>mitigation/suppression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error field investigation and correction</a:t>
            </a:r>
          </a:p>
          <a:p>
            <a:pPr lvl="1"/>
            <a:r>
              <a:rPr lang="en-US" dirty="0" smtClean="0"/>
              <a:t>Investigation of source : n=1 compass scan</a:t>
            </a:r>
          </a:p>
          <a:p>
            <a:pPr lvl="1"/>
            <a:r>
              <a:rPr lang="en-US" dirty="0" smtClean="0"/>
              <a:t>Error field threshold : IPEC application</a:t>
            </a:r>
          </a:p>
          <a:p>
            <a:pPr lvl="1"/>
            <a:r>
              <a:rPr lang="en-US" dirty="0" smtClean="0"/>
              <a:t>Plans for collaboration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Magnetic braking and toroidal rotation control</a:t>
            </a:r>
          </a:p>
          <a:p>
            <a:pPr lvl="1"/>
            <a:r>
              <a:rPr lang="en-US" dirty="0" smtClean="0"/>
              <a:t>Test of magnetic braking</a:t>
            </a:r>
          </a:p>
          <a:p>
            <a:pPr lvl="1"/>
            <a:r>
              <a:rPr lang="en-US" dirty="0" smtClean="0"/>
              <a:t>Study of NTV physics and rotation control</a:t>
            </a:r>
          </a:p>
          <a:p>
            <a:pPr lvl="1"/>
            <a:r>
              <a:rPr lang="en-US" dirty="0" smtClean="0"/>
              <a:t>Plans for collaboration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3D plasma response and ELM control </a:t>
            </a:r>
          </a:p>
          <a:p>
            <a:pPr lvl="1"/>
            <a:r>
              <a:rPr lang="en-US" dirty="0" smtClean="0"/>
              <a:t>Plasma response analysis in RMP ELM experiments</a:t>
            </a:r>
          </a:p>
          <a:p>
            <a:pPr lvl="1"/>
            <a:r>
              <a:rPr lang="en-US" dirty="0" smtClean="0"/>
              <a:t>Plans for collaboration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Toroidal compass scan has been used to find any intrinsic non-</a:t>
            </a:r>
            <a:r>
              <a:rPr lang="en-US" dirty="0" err="1" smtClean="0"/>
              <a:t>axisymmetry</a:t>
            </a:r>
            <a:r>
              <a:rPr lang="en-US" dirty="0" smtClean="0"/>
              <a:t> in KSTAR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Compass scan is to rotate a fixed non-axisymmetric magnetic field </a:t>
            </a:r>
            <a:r>
              <a:rPr lang="en-US" sz="2200" dirty="0" err="1" smtClean="0"/>
              <a:t>toroidally</a:t>
            </a:r>
            <a:r>
              <a:rPr lang="en-US" sz="2200" dirty="0" smtClean="0"/>
              <a:t> and to see difference in plasma response such as locking</a:t>
            </a:r>
          </a:p>
          <a:p>
            <a:r>
              <a:rPr lang="en-US" sz="2200" dirty="0" smtClean="0"/>
              <a:t>2011~2013 results: Not yet clear indication of intrinsic error field  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77" y="2521688"/>
            <a:ext cx="3962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452577" y="3048000"/>
            <a:ext cx="2195623" cy="1524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9600" y="2753833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Locking threshold in RMP coil currents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039833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Inferred error field in RMP coil currents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452577" y="5335488"/>
            <a:ext cx="1205023" cy="762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705600" y="3607061"/>
            <a:ext cx="2000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2013 results</a:t>
            </a:r>
          </a:p>
          <a:p>
            <a:pPr algn="ctr"/>
            <a:r>
              <a:rPr lang="en-US" sz="1600" dirty="0" smtClean="0"/>
              <a:t>In courtesy of Y. 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21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field threshold estimated by IPEC has been included in locking threshold scaling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IPEC has been applied to estimate error field threshold from experiments and to include KSTAR in locking scaling database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2013: n=1+2 applications showed inverse correlation between NTV and locking threshold: will be analyzed in IPEC and POCA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34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74" y="1981200"/>
            <a:ext cx="4678326" cy="325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4800600" y="3607034"/>
            <a:ext cx="685800" cy="96496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358048" y="6138446"/>
            <a:ext cx="4880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Can be a good test for Cole’s theory (PRL, 2008)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942214"/>
            <a:ext cx="2014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006600"/>
                </a:solidFill>
              </a:rPr>
              <a:t>[</a:t>
            </a:r>
            <a:r>
              <a:rPr lang="en-US" sz="1600" dirty="0" smtClean="0">
                <a:solidFill>
                  <a:srgbClr val="006600"/>
                </a:solidFill>
              </a:rPr>
              <a:t>Park, IAEA (2012)</a:t>
            </a:r>
            <a:r>
              <a:rPr lang="en-US" sz="1600" i="0" dirty="0" smtClean="0">
                <a:solidFill>
                  <a:srgbClr val="006600"/>
                </a:solidFill>
              </a:rPr>
              <a:t>]</a:t>
            </a:r>
            <a:endParaRPr lang="en-US" sz="1600" i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collaboration on error field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Error field investigation by compass scan</a:t>
            </a:r>
          </a:p>
          <a:p>
            <a:pPr lvl="1"/>
            <a:r>
              <a:rPr lang="en-US" dirty="0" smtClean="0"/>
              <a:t>With Y. In and Y. M. Jeon (NFRI)</a:t>
            </a:r>
          </a:p>
          <a:p>
            <a:pPr lvl="1"/>
            <a:r>
              <a:rPr lang="en-US" dirty="0" smtClean="0"/>
              <a:t>Complete compass scan using top-alone and bottom-alone coils</a:t>
            </a:r>
          </a:p>
          <a:p>
            <a:endParaRPr lang="en-US" sz="2200" dirty="0"/>
          </a:p>
          <a:p>
            <a:r>
              <a:rPr lang="en-US" sz="2200" dirty="0" smtClean="0"/>
              <a:t>Error field threshold study</a:t>
            </a:r>
          </a:p>
          <a:p>
            <a:pPr lvl="1"/>
            <a:r>
              <a:rPr lang="en-US" dirty="0" smtClean="0"/>
              <a:t>With J. H. Kim (NFRI)</a:t>
            </a:r>
          </a:p>
          <a:p>
            <a:pPr lvl="1"/>
            <a:r>
              <a:rPr lang="en-US" dirty="0" smtClean="0"/>
              <a:t>Analyze locking threshold with non-resonant magnetic braking and propose experiments in H-mode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Error field correction if needed (depending on compass scan)</a:t>
            </a:r>
          </a:p>
          <a:p>
            <a:pPr lvl="1"/>
            <a:r>
              <a:rPr lang="en-US" dirty="0" smtClean="0"/>
              <a:t>Apply optimized correction to measure lower-bound of locking density</a:t>
            </a:r>
          </a:p>
          <a:p>
            <a:pPr lvl="1"/>
            <a:r>
              <a:rPr lang="en-US" dirty="0" smtClean="0"/>
              <a:t>Study error field correction in H-modes and optimize correction to minimize NTV damping</a:t>
            </a:r>
          </a:p>
          <a:p>
            <a:pPr lvl="1"/>
            <a:r>
              <a:rPr lang="en-US" dirty="0" smtClean="0"/>
              <a:t>Find error field source and develop error field model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non-resonant n=1 magnetic braking has been successfully tested for the first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3 rows of internal coils in KSTAR can uniquely produce back-winding helical field and highly non-resonant n=1 magnetic braking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5517"/>
            <a:ext cx="4161725" cy="300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2117"/>
            <a:ext cx="4104952" cy="380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4464" y="2579207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-90 phasing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809614" y="4731917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Only NTV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885814" y="4829383"/>
            <a:ext cx="0" cy="86674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276214" y="1828800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-90 phasing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+90 phasing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2614" y="4731917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Density pump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123814" y="4829383"/>
            <a:ext cx="0" cy="86674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 rot="16200000">
            <a:off x="2487304" y="3989697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m=</a:t>
            </a:r>
            <a:r>
              <a:rPr lang="en-US" sz="1400" dirty="0" err="1" smtClean="0">
                <a:solidFill>
                  <a:schemeClr val="bg1"/>
                </a:solidFill>
              </a:rPr>
              <a:t>nq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n=1 non-resonant braking led to observation of bounce-harmonic rotational resonance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n=1 can best separate rotational resonances: </a:t>
            </a:r>
            <a:r>
              <a:rPr lang="en-US" sz="2200" i="1" dirty="0" smtClean="0">
                <a:latin typeface="Times New Roman"/>
                <a:cs typeface="Times New Roman"/>
              </a:rPr>
              <a:t>l</a:t>
            </a:r>
            <a:r>
              <a:rPr lang="el-GR" sz="2200" i="1" dirty="0" smtClean="0">
                <a:latin typeface="Times New Roman"/>
                <a:cs typeface="Times New Roman"/>
              </a:rPr>
              <a:t>ω</a:t>
            </a:r>
            <a:r>
              <a:rPr lang="en-US" sz="2200" i="1" baseline="-25000" dirty="0" smtClean="0">
                <a:latin typeface="Times New Roman"/>
                <a:cs typeface="Times New Roman"/>
              </a:rPr>
              <a:t>b</a:t>
            </a:r>
            <a:r>
              <a:rPr lang="en-US" sz="2200" i="1" dirty="0" smtClean="0">
                <a:latin typeface="Times New Roman"/>
                <a:cs typeface="Times New Roman"/>
              </a:rPr>
              <a:t>-n</a:t>
            </a:r>
            <a:r>
              <a:rPr lang="el-GR" sz="2200" i="1" dirty="0" smtClean="0">
                <a:latin typeface="Times New Roman"/>
                <a:cs typeface="Times New Roman"/>
              </a:rPr>
              <a:t>ω</a:t>
            </a:r>
            <a:r>
              <a:rPr lang="en-US" sz="2200" i="1" baseline="-25000" dirty="0" smtClean="0">
                <a:latin typeface="Times New Roman"/>
                <a:cs typeface="Times New Roman"/>
              </a:rPr>
              <a:t>P</a:t>
            </a:r>
            <a:r>
              <a:rPr lang="en-US" sz="2200" i="1" dirty="0" smtClean="0">
                <a:latin typeface="Times New Roman"/>
                <a:cs typeface="Times New Roman"/>
              </a:rPr>
              <a:t>~0</a:t>
            </a:r>
            <a:endParaRPr lang="en-US" sz="2200" i="1" dirty="0" smtClean="0"/>
          </a:p>
          <a:p>
            <a:r>
              <a:rPr lang="en-US" sz="2200" dirty="0" smtClean="0"/>
              <a:t>Strong resonance was identified as bounce-harmonic resonance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4799"/>
            <a:ext cx="4495800" cy="41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18712"/>
            <a:ext cx="3691527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048000" y="3352800"/>
            <a:ext cx="3733800" cy="2362200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72200" y="1920948"/>
            <a:ext cx="1937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006600"/>
                </a:solidFill>
              </a:rPr>
              <a:t>[</a:t>
            </a:r>
            <a:r>
              <a:rPr lang="en-US" sz="1600" dirty="0" smtClean="0">
                <a:solidFill>
                  <a:srgbClr val="006600"/>
                </a:solidFill>
              </a:rPr>
              <a:t>Park, PRL (2013)</a:t>
            </a:r>
            <a:r>
              <a:rPr lang="en-US" sz="1600" i="0" dirty="0" smtClean="0">
                <a:solidFill>
                  <a:srgbClr val="006600"/>
                </a:solidFill>
              </a:rPr>
              <a:t>]</a:t>
            </a:r>
            <a:endParaRPr lang="en-US" sz="1600" i="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Test of magnetic braking</a:t>
            </a:r>
          </a:p>
          <a:p>
            <a:pPr lvl="1"/>
            <a:r>
              <a:rPr lang="en-US" dirty="0" smtClean="0"/>
              <a:t>With Y. M. Jeon and H. H. Lee (NFRI)</a:t>
            </a:r>
          </a:p>
          <a:p>
            <a:pPr lvl="1"/>
            <a:r>
              <a:rPr lang="en-US" dirty="0" smtClean="0"/>
              <a:t>n=2 magnetic braking to reach </a:t>
            </a:r>
            <a:r>
              <a:rPr lang="en-US" dirty="0" err="1" smtClean="0"/>
              <a:t>superbanana</a:t>
            </a:r>
            <a:r>
              <a:rPr lang="en-US" dirty="0" smtClean="0"/>
              <a:t>-plateau regime</a:t>
            </a:r>
          </a:p>
          <a:p>
            <a:pPr lvl="1"/>
            <a:endParaRPr lang="en-US" dirty="0"/>
          </a:p>
          <a:p>
            <a:r>
              <a:rPr lang="en-US" sz="2200" dirty="0" smtClean="0"/>
              <a:t>Rotation control</a:t>
            </a:r>
          </a:p>
          <a:p>
            <a:pPr lvl="1"/>
            <a:r>
              <a:rPr lang="en-US" dirty="0" smtClean="0"/>
              <a:t>With Y. M. Jeon and W. H. Ko (NFRI)</a:t>
            </a:r>
          </a:p>
          <a:p>
            <a:pPr lvl="1"/>
            <a:r>
              <a:rPr lang="en-US" dirty="0" smtClean="0"/>
              <a:t>Use rotational resonances to establish stable rotational equilibrium and scenarios</a:t>
            </a:r>
          </a:p>
          <a:p>
            <a:pPr lvl="1"/>
            <a:endParaRPr lang="en-US" dirty="0"/>
          </a:p>
          <a:p>
            <a:r>
              <a:rPr lang="en-US" sz="2200" dirty="0" smtClean="0"/>
              <a:t>NTV physics study</a:t>
            </a:r>
          </a:p>
          <a:p>
            <a:pPr lvl="1"/>
            <a:r>
              <a:rPr lang="en-US" dirty="0" smtClean="0"/>
              <a:t>With K. Kim, Z. Wang (PPPL), S. </a:t>
            </a:r>
            <a:r>
              <a:rPr lang="en-US" dirty="0" err="1" smtClean="0"/>
              <a:t>Satake</a:t>
            </a:r>
            <a:r>
              <a:rPr lang="en-US" dirty="0" smtClean="0"/>
              <a:t> (NIFS)</a:t>
            </a:r>
          </a:p>
          <a:p>
            <a:pPr lvl="1"/>
            <a:r>
              <a:rPr lang="en-US" dirty="0" smtClean="0"/>
              <a:t>Use advanced NTV modeling in various levels (IPEC-PENT, MARSK, MARSQ, POCA, FORTEC-3D codes)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PPPL-NFRI collaboration has been synergetic for RMP ELM mitigation/suppression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07852"/>
            <a:ext cx="4419600" cy="5486400"/>
          </a:xfrm>
        </p:spPr>
        <p:txBody>
          <a:bodyPr/>
          <a:lstStyle/>
          <a:p>
            <a:r>
              <a:rPr lang="en-US" sz="2000" dirty="0" smtClean="0"/>
              <a:t>2011: n=1 ELM suppression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4" y="1918481"/>
            <a:ext cx="42321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572000" y="1007852"/>
            <a:ext cx="441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i="0" kern="0" dirty="0" smtClean="0"/>
              <a:t>2012-2013: n=2 ELM suppression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58" y="2090737"/>
            <a:ext cx="4016083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1600200"/>
            <a:ext cx="19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006600"/>
                </a:solidFill>
              </a:rPr>
              <a:t>[</a:t>
            </a:r>
            <a:r>
              <a:rPr lang="en-US" sz="1600" dirty="0" smtClean="0">
                <a:solidFill>
                  <a:srgbClr val="006600"/>
                </a:solidFill>
              </a:rPr>
              <a:t>Jeon, PRL (2012)</a:t>
            </a:r>
            <a:r>
              <a:rPr lang="en-US" sz="1600" i="0" dirty="0" smtClean="0">
                <a:solidFill>
                  <a:srgbClr val="006600"/>
                </a:solidFill>
              </a:rPr>
              <a:t>]</a:t>
            </a:r>
            <a:endParaRPr lang="en-US" sz="1600" i="0" dirty="0">
              <a:solidFill>
                <a:srgbClr val="0066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571702" y="1371600"/>
            <a:ext cx="0" cy="2286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553200" y="1371600"/>
            <a:ext cx="0" cy="1828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62600" y="4800600"/>
            <a:ext cx="198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q</a:t>
            </a:r>
            <a:r>
              <a:rPr lang="en-US" sz="1400" baseline="-25000" dirty="0" smtClean="0"/>
              <a:t>95</a:t>
            </a:r>
            <a:r>
              <a:rPr lang="en-US" sz="1400" dirty="0" smtClean="0"/>
              <a:t> window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15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134499</TotalTime>
  <Words>841</Words>
  <Application>Microsoft Office PowerPoint</Application>
  <PresentationFormat>On-screen Show (4:3)</PresentationFormat>
  <Paragraphs>187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PowerPoint Presentation</vt:lpstr>
      <vt:lpstr>Outline</vt:lpstr>
      <vt:lpstr>Toroidal compass scan has been used to find any intrinsic non-axisymmetry in KSTAR</vt:lpstr>
      <vt:lpstr>Error field threshold estimated by IPEC has been included in locking threshold scaling database</vt:lpstr>
      <vt:lpstr>Plans for collaboration on error field study</vt:lpstr>
      <vt:lpstr>Highly non-resonant n=1 magnetic braking has been successfully tested for the first time</vt:lpstr>
      <vt:lpstr>n=1 non-resonant braking led to observation of bounce-harmonic rotational resonance </vt:lpstr>
      <vt:lpstr>Plans for collaboration</vt:lpstr>
      <vt:lpstr>PPPL-NFRI collaboration has been synergetic for RMP ELM mitigation/suppression studies</vt:lpstr>
      <vt:lpstr>n=1 RMP configurations for ELM control have been optimized through collaboration</vt:lpstr>
      <vt:lpstr>Plans for collaboration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jpark</cp:lastModifiedBy>
  <cp:revision>13834</cp:revision>
  <cp:lastPrinted>2012-11-21T16:06:39Z</cp:lastPrinted>
  <dcterms:created xsi:type="dcterms:W3CDTF">2003-10-01T16:23:57Z</dcterms:created>
  <dcterms:modified xsi:type="dcterms:W3CDTF">2013-10-21T14:29:28Z</dcterms:modified>
</cp:coreProperties>
</file>