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628" r:id="rId3"/>
    <p:sldId id="664" r:id="rId4"/>
    <p:sldId id="644" r:id="rId5"/>
    <p:sldId id="663" r:id="rId6"/>
    <p:sldId id="636" r:id="rId7"/>
    <p:sldId id="622" r:id="rId8"/>
    <p:sldId id="659" r:id="rId9"/>
    <p:sldId id="678" r:id="rId10"/>
    <p:sldId id="679" r:id="rId11"/>
    <p:sldId id="684" r:id="rId12"/>
    <p:sldId id="685" r:id="rId13"/>
    <p:sldId id="686" r:id="rId14"/>
    <p:sldId id="681" r:id="rId15"/>
    <p:sldId id="633" r:id="rId16"/>
    <p:sldId id="634" r:id="rId17"/>
    <p:sldId id="688" r:id="rId18"/>
    <p:sldId id="693" r:id="rId19"/>
    <p:sldId id="696" r:id="rId20"/>
    <p:sldId id="680" r:id="rId21"/>
    <p:sldId id="675" r:id="rId22"/>
    <p:sldId id="667" r:id="rId23"/>
    <p:sldId id="647" r:id="rId24"/>
    <p:sldId id="668" r:id="rId25"/>
    <p:sldId id="669" r:id="rId26"/>
    <p:sldId id="670" r:id="rId27"/>
    <p:sldId id="671" r:id="rId28"/>
    <p:sldId id="666" r:id="rId29"/>
    <p:sldId id="673" r:id="rId30"/>
    <p:sldId id="687" r:id="rId31"/>
    <p:sldId id="689" r:id="rId32"/>
    <p:sldId id="694" r:id="rId33"/>
    <p:sldId id="695" r:id="rId34"/>
    <p:sldId id="690" r:id="rId35"/>
    <p:sldId id="621" r:id="rId36"/>
    <p:sldId id="637" r:id="rId37"/>
    <p:sldId id="653" r:id="rId38"/>
    <p:sldId id="624" r:id="rId39"/>
    <p:sldId id="683" r:id="rId4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FF99"/>
    <a:srgbClr val="0000FF"/>
    <a:srgbClr val="008000"/>
    <a:srgbClr val="FF6600"/>
    <a:srgbClr val="FF9933"/>
    <a:srgbClr val="66FF99"/>
    <a:srgbClr val="FF99CC"/>
    <a:srgbClr val="FF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92386" autoAdjust="0"/>
  </p:normalViewPr>
  <p:slideViewPr>
    <p:cSldViewPr snapToGrid="0">
      <p:cViewPr varScale="1">
        <p:scale>
          <a:sx n="94" d="100"/>
          <a:sy n="94" d="100"/>
        </p:scale>
        <p:origin x="-875" y="-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/>
          <a:p>
            <a:pPr algn="r" defTabSz="922338"/>
            <a:fld id="{F4F51AC2-973F-497A-91B0-2D57EC458B9F}" type="slidenum">
              <a:rPr lang="en-US" sz="1400"/>
              <a:pPr algn="r" defTabSz="922338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855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/>
          <a:p>
            <a:pPr algn="r" defTabSz="922338"/>
            <a:fld id="{3F45FC3A-3CA5-4805-968F-E1E68E56CBB0}" type="slidenum">
              <a:rPr lang="en-US" sz="1400"/>
              <a:pPr algn="r" defTabSz="922338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130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lIns="92309" tIns="46154" rIns="92309" bIns="46154"/>
          <a:lstStyle/>
          <a:p>
            <a:fld id="{7B5C926F-A9FC-1E4F-B69D-45642F289A2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16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68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53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766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86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83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0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95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9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67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81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023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1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2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79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05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1" name="Picture 49" descr="kstar_soft_lo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429375"/>
            <a:ext cx="1584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0"/>
          <p:cNvSpPr>
            <a:spLocks noChangeArrowheads="1"/>
          </p:cNvSpPr>
          <p:nvPr userDrawn="1"/>
        </p:nvSpPr>
        <p:spPr bwMode="auto">
          <a:xfrm>
            <a:off x="9517063" y="1065213"/>
            <a:ext cx="536575" cy="7461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1"/>
          <p:cNvSpPr txBox="1">
            <a:spLocks noGrp="1"/>
          </p:cNvSpPr>
          <p:nvPr userDrawn="1"/>
        </p:nvSpPr>
        <p:spPr bwMode="auto">
          <a:xfrm>
            <a:off x="8367753" y="6661164"/>
            <a:ext cx="7620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99F9E8E6-F928-44D4-A22B-91D6A14FEB22}" type="slidenum">
              <a:rPr lang="en-US" sz="900" b="1" smtClean="0">
                <a:solidFill>
                  <a:srgbClr val="0000FF"/>
                </a:solidFill>
                <a:latin typeface="Helvetica" pitchFamily="34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900" b="1" dirty="0" smtClean="0">
              <a:solidFill>
                <a:srgbClr val="0000FF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030" name="Text Box 46"/>
          <p:cNvSpPr txBox="1">
            <a:spLocks noChangeArrowheads="1"/>
          </p:cNvSpPr>
          <p:nvPr userDrawn="1"/>
        </p:nvSpPr>
        <p:spPr bwMode="auto">
          <a:xfrm>
            <a:off x="2179177" y="6621948"/>
            <a:ext cx="59923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NSTX-U/KSTAR</a:t>
            </a:r>
            <a:r>
              <a:rPr lang="en-US" sz="900" b="1" baseline="0" dirty="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2013: Stability/rotation</a:t>
            </a:r>
            <a:r>
              <a:rPr lang="en-US" sz="900" b="1" baseline="0" dirty="0" smtClean="0">
                <a:solidFill>
                  <a:srgbClr val="0000FF"/>
                </a:solidFill>
                <a:latin typeface="Helvetica" pitchFamily="34" charset="0"/>
              </a:rPr>
              <a:t> 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results for plasmas at/near</a:t>
            </a:r>
            <a:r>
              <a:rPr lang="en-US" sz="900" b="1" baseline="0" dirty="0" smtClean="0">
                <a:solidFill>
                  <a:srgbClr val="0000FF"/>
                </a:solidFill>
                <a:latin typeface="Helvetica" pitchFamily="34" charset="0"/>
              </a:rPr>
              <a:t>  n = 1 limit 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(S.A. Sabbagh, et al.)</a:t>
            </a:r>
          </a:p>
        </p:txBody>
      </p:sp>
      <p:sp>
        <p:nvSpPr>
          <p:cNvPr id="14" name="Text Box 46"/>
          <p:cNvSpPr txBox="1">
            <a:spLocks noChangeArrowheads="1"/>
          </p:cNvSpPr>
          <p:nvPr userDrawn="1"/>
        </p:nvSpPr>
        <p:spPr bwMode="auto">
          <a:xfrm>
            <a:off x="7933065" y="6621948"/>
            <a:ext cx="10283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Oct. 21</a:t>
            </a:r>
            <a:r>
              <a:rPr lang="en-US" sz="900" b="1" baseline="30000" dirty="0" smtClean="0">
                <a:solidFill>
                  <a:srgbClr val="0000FF"/>
                </a:solidFill>
                <a:latin typeface="Helvetica" pitchFamily="34" charset="0"/>
              </a:rPr>
              <a:t>st</a:t>
            </a:r>
            <a:r>
              <a:rPr lang="en-US" sz="900" b="1" dirty="0" smtClean="0">
                <a:solidFill>
                  <a:srgbClr val="0000FF"/>
                </a:solidFill>
                <a:latin typeface="Helvetica" pitchFamily="34" charset="0"/>
              </a:rPr>
              <a:t>,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01600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800100"/>
            <a:ext cx="7772400" cy="548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67587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0" y="6566666"/>
            <a:ext cx="9144000" cy="0"/>
          </a:xfrm>
          <a:prstGeom prst="line">
            <a:avLst/>
          </a:prstGeom>
          <a:noFill/>
          <a:ln w="50800">
            <a:solidFill>
              <a:srgbClr val="005288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788404" y="6614195"/>
            <a:ext cx="389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900" b="1" kern="0">
                <a:solidFill>
                  <a:srgbClr val="3333CC"/>
                </a:solidFill>
                <a:latin typeface="Arial" pitchFamily="34" charset="0"/>
              </a:rPr>
              <a:pPr/>
              <a:t>‹#›</a:t>
            </a:fld>
            <a:endParaRPr lang="ko-KR" altLang="en-US" sz="900" b="1" kern="0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12" name="Picture 11" descr="columbia_logo2.png"/>
          <p:cNvPicPr>
            <a:picLocks noChangeAspect="1"/>
          </p:cNvPicPr>
          <p:nvPr userDrawn="1"/>
        </p:nvPicPr>
        <p:blipFill>
          <a:blip r:embed="rId13" cstate="print"/>
          <a:srcRect l="2682" t="28166" r="2570" b="33447"/>
          <a:stretch>
            <a:fillRect/>
          </a:stretch>
        </p:blipFill>
        <p:spPr>
          <a:xfrm>
            <a:off x="147273" y="6615083"/>
            <a:ext cx="1645721" cy="24335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-1"/>
            <a:ext cx="9144000" cy="755009"/>
          </a:xfrm>
          <a:prstGeom prst="rect">
            <a:avLst/>
          </a:prstGeom>
          <a:solidFill>
            <a:srgbClr val="00528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9144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206"/>
          <p:cNvSpPr>
            <a:spLocks noChangeArrowheads="1"/>
          </p:cNvSpPr>
          <p:nvPr userDrawn="1"/>
        </p:nvSpPr>
        <p:spPr bwMode="auto">
          <a:xfrm>
            <a:off x="1225573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3333CC"/>
                </a:solidFill>
                <a:latin typeface="Arial" pitchFamily="34" charset="0"/>
              </a:rPr>
              <a:t>KSTAR Conference 2012: MHD stability/rotation alteration in 2011 KSTAR op. space  (S.A. Sabbagh, et al.)</a:t>
            </a:r>
          </a:p>
        </p:txBody>
      </p:sp>
      <p:sp>
        <p:nvSpPr>
          <p:cNvPr id="18" name="Rectangle 208"/>
          <p:cNvSpPr>
            <a:spLocks noChangeArrowheads="1"/>
          </p:cNvSpPr>
          <p:nvPr userDrawn="1"/>
        </p:nvSpPr>
        <p:spPr bwMode="auto">
          <a:xfrm>
            <a:off x="6764869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3333CC"/>
                </a:solidFill>
                <a:latin typeface="Arial" pitchFamily="34" charset="0"/>
              </a:rPr>
              <a:t>Feb. 22</a:t>
            </a:r>
            <a:r>
              <a:rPr lang="en-US" sz="900" b="1" kern="0" baseline="30000" dirty="0">
                <a:solidFill>
                  <a:srgbClr val="3333CC"/>
                </a:solidFill>
                <a:latin typeface="Arial" pitchFamily="34" charset="0"/>
              </a:rPr>
              <a:t>nd</a:t>
            </a:r>
            <a:r>
              <a:rPr lang="en-US" sz="900" b="1" kern="0" dirty="0">
                <a:solidFill>
                  <a:srgbClr val="3333CC"/>
                </a:solidFill>
                <a:latin typeface="Arial" pitchFamily="34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7162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713" y="180150"/>
            <a:ext cx="89249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ko-KR" b="1" u="sng" dirty="0">
                <a:latin typeface="Helvetica" pitchFamily="34" charset="0"/>
                <a:ea typeface="Gulim" pitchFamily="34" charset="-127"/>
              </a:rPr>
              <a:t>High </a:t>
            </a:r>
            <a:r>
              <a:rPr lang="en-US" altLang="ko-KR" b="1" u="sng" dirty="0" smtClean="0">
                <a:latin typeface="Helvetica" pitchFamily="34" charset="0"/>
                <a:ea typeface="Gulim" pitchFamily="34" charset="-127"/>
              </a:rPr>
              <a:t>beta, MHD, </a:t>
            </a:r>
            <a:r>
              <a:rPr lang="en-US" altLang="ko-KR" b="1" u="sng" dirty="0">
                <a:latin typeface="Helvetica" pitchFamily="34" charset="0"/>
                <a:ea typeface="Gulim" pitchFamily="34" charset="-127"/>
              </a:rPr>
              <a:t>and </a:t>
            </a:r>
            <a:r>
              <a:rPr lang="en-US" altLang="ko-KR" b="1" u="sng" dirty="0" smtClean="0">
                <a:latin typeface="Helvetica" pitchFamily="34" charset="0"/>
                <a:ea typeface="Gulim" pitchFamily="34" charset="-127"/>
              </a:rPr>
              <a:t>non-resonant magnetic </a:t>
            </a:r>
            <a:r>
              <a:rPr lang="en-US" altLang="ko-KR" b="1" u="sng" dirty="0">
                <a:latin typeface="Helvetica" pitchFamily="34" charset="0"/>
                <a:ea typeface="Gulim" pitchFamily="34" charset="-127"/>
              </a:rPr>
              <a:t>braking by NTV in KSTAR </a:t>
            </a:r>
            <a:endParaRPr lang="en-US" sz="3600" u="sng" dirty="0">
              <a:latin typeface="Helvetica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5438" y="1728915"/>
            <a:ext cx="8401050" cy="45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S.A. Sabbagh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Y.-S. Park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Y.M. Jeon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S.H. Hahn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 W. Berkery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J.M. Bialek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Y.S. Bae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J.G. Bak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R. Budny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 Chung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S.C. Jardin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J.H. Kim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J.Y. Kim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 Ko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W. Ko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E. Kolemen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S.G. Lee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D. Mueller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Y.K. Oh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H.K. Park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4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J.K. Park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J.C. Seol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5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K.C. Shaing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5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H.L. Yang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S.W. Yoon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K.-I. You</a:t>
            </a:r>
            <a:r>
              <a:rPr lang="en-US" sz="2000" baseline="30000" dirty="0" smtClean="0">
                <a:solidFill>
                  <a:schemeClr val="accent1"/>
                </a:solidFill>
                <a:latin typeface="Helvetica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G. Yun</a:t>
            </a:r>
            <a:r>
              <a:rPr lang="en-US" sz="2000" baseline="30000" dirty="0">
                <a:solidFill>
                  <a:schemeClr val="accent1"/>
                </a:solidFill>
                <a:latin typeface="Helvetica" pitchFamily="34" charset="0"/>
              </a:rPr>
              <a:t>4</a:t>
            </a:r>
            <a:r>
              <a:rPr lang="en-US" sz="2000" dirty="0" smtClean="0">
                <a:solidFill>
                  <a:schemeClr val="accent1"/>
                </a:solidFill>
                <a:latin typeface="Helvetica" pitchFamily="34" charset="0"/>
              </a:rPr>
              <a:t>, and the KSTAR Team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r>
              <a:rPr lang="en-US" sz="18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800" i="1" dirty="0" smtClean="0">
                <a:solidFill>
                  <a:schemeClr val="tx1"/>
                </a:solidFill>
              </a:rPr>
              <a:t>Department of Applied Physics, Columbia University, New York, NY, USA</a:t>
            </a: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r>
              <a:rPr lang="en-US" sz="18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National Fusion Research Institute, </a:t>
            </a:r>
            <a:r>
              <a:rPr lang="en-US" sz="1800" i="1" dirty="0" err="1" smtClean="0">
                <a:solidFill>
                  <a:schemeClr val="tx1"/>
                </a:solidFill>
              </a:rPr>
              <a:t>Daejeon</a:t>
            </a:r>
            <a:r>
              <a:rPr lang="en-US" sz="1800" i="1" dirty="0" smtClean="0">
                <a:solidFill>
                  <a:schemeClr val="tx1"/>
                </a:solidFill>
              </a:rPr>
              <a:t>, Korea</a:t>
            </a: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r>
              <a:rPr lang="en-US" sz="1800" i="1" baseline="30000" dirty="0">
                <a:solidFill>
                  <a:schemeClr val="tx1"/>
                </a:solidFill>
              </a:rPr>
              <a:t>3</a:t>
            </a:r>
            <a:r>
              <a:rPr lang="en-US" sz="1800" i="1" dirty="0" smtClean="0">
                <a:solidFill>
                  <a:schemeClr val="tx1"/>
                </a:solidFill>
              </a:rPr>
              <a:t>Princeton Plasma Physics Laboratory, Princeton, NJ, USA</a:t>
            </a: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r>
              <a:rPr lang="en-US" sz="1800" i="1" baseline="30000" dirty="0">
                <a:solidFill>
                  <a:schemeClr val="tx1"/>
                </a:solidFill>
              </a:rPr>
              <a:t> </a:t>
            </a:r>
            <a:r>
              <a:rPr lang="en-US" sz="1800" i="1" baseline="30000" dirty="0" smtClean="0">
                <a:solidFill>
                  <a:schemeClr val="tx1"/>
                </a:solidFill>
              </a:rPr>
              <a:t>4</a:t>
            </a:r>
            <a:r>
              <a:rPr lang="en-US" sz="1800" i="1" dirty="0" smtClean="0">
                <a:solidFill>
                  <a:schemeClr val="tx1"/>
                </a:solidFill>
              </a:rPr>
              <a:t>POSTECH</a:t>
            </a:r>
            <a:r>
              <a:rPr lang="en-US" sz="1800" i="1" dirty="0">
                <a:solidFill>
                  <a:schemeClr val="tx1"/>
                </a:solidFill>
              </a:rPr>
              <a:t>, Pohang, </a:t>
            </a:r>
            <a:r>
              <a:rPr lang="en-US" sz="1800" i="1" dirty="0" smtClean="0">
                <a:solidFill>
                  <a:schemeClr val="tx1"/>
                </a:solidFill>
              </a:rPr>
              <a:t>Korea</a:t>
            </a: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r>
              <a:rPr lang="en-US" sz="1800" i="1" baseline="30000" dirty="0" smtClean="0">
                <a:solidFill>
                  <a:schemeClr val="tx1"/>
                </a:solidFill>
              </a:rPr>
              <a:t>5</a:t>
            </a:r>
            <a:r>
              <a:rPr lang="en-US" sz="1800" i="1" dirty="0" smtClean="0">
                <a:solidFill>
                  <a:schemeClr val="tx1"/>
                </a:solidFill>
              </a:rPr>
              <a:t>National Cheng Kung University, Tainan, Taiwan 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buClr>
                <a:srgbClr val="F70606"/>
              </a:buClr>
              <a:buSzPct val="150000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ea typeface="Gulim" pitchFamily="34" charset="-127"/>
              </a:rPr>
              <a:t>PPPL-NFRI NSTX-U-KSTAR Collaboration Meeting</a:t>
            </a:r>
            <a:endParaRPr lang="en-US" sz="1600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October 21</a:t>
            </a:r>
            <a:r>
              <a:rPr lang="en-US" sz="180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dirty="0" smtClean="0">
                <a:solidFill>
                  <a:schemeClr val="tx1"/>
                </a:solidFill>
              </a:rPr>
              <a:t>, 2013</a:t>
            </a:r>
          </a:p>
          <a:p>
            <a:pPr algn="ctr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Princeton, NJ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dirty="0" smtClean="0"/>
              <a:t>V1.2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05358" y="5991613"/>
            <a:ext cx="3382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i="1" dirty="0" smtClean="0"/>
              <a:t>Work supported by the U.S. Department of Energy</a:t>
            </a:r>
          </a:p>
          <a:p>
            <a:r>
              <a:rPr lang="en-US" altLang="ko-KR" sz="1100" i="1" dirty="0" smtClean="0"/>
              <a:t>under grant </a:t>
            </a:r>
            <a:r>
              <a:rPr lang="en-US" altLang="ko-KR" sz="1100" i="1" dirty="0"/>
              <a:t>DE-FG02-99ER54524.</a:t>
            </a:r>
            <a:endParaRPr lang="ko-KR" altLang="en-US" sz="1100" i="1" dirty="0"/>
          </a:p>
        </p:txBody>
      </p:sp>
      <p:pic>
        <p:nvPicPr>
          <p:cNvPr id="6" name="Picture 14" descr="nfri_simplelogo.png"/>
          <p:cNvPicPr>
            <a:picLocks noChangeAspect="1"/>
          </p:cNvPicPr>
          <p:nvPr/>
        </p:nvPicPr>
        <p:blipFill>
          <a:blip r:embed="rId3" cstate="print"/>
          <a:srcRect b="39156"/>
          <a:stretch>
            <a:fillRect/>
          </a:stretch>
        </p:blipFill>
        <p:spPr bwMode="auto">
          <a:xfrm>
            <a:off x="7101896" y="6171746"/>
            <a:ext cx="927537" cy="2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7869598" y="6207056"/>
            <a:ext cx="1202254" cy="31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100" tIns="48550" rIns="97100" bIns="48550"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900" b="1" dirty="0">
                <a:solidFill>
                  <a:srgbClr val="FF6600"/>
                </a:solidFill>
                <a:latin typeface="Trebuchet MS" pitchFamily="34" charset="0"/>
                <a:ea typeface="HY견고딕" pitchFamily="18" charset="-127"/>
              </a:rPr>
              <a:t>National Fusion </a:t>
            </a:r>
          </a:p>
          <a:p>
            <a:pPr latinLnBrk="0">
              <a:lnSpc>
                <a:spcPct val="80000"/>
              </a:lnSpc>
            </a:pPr>
            <a:r>
              <a:rPr kumimoji="0" lang="en-US" altLang="ko-KR" sz="900" b="1" dirty="0">
                <a:solidFill>
                  <a:srgbClr val="FF6600"/>
                </a:solidFill>
                <a:latin typeface="Trebuchet MS" pitchFamily="34" charset="0"/>
                <a:ea typeface="HY견고딕" pitchFamily="18" charset="-127"/>
              </a:rPr>
              <a:t>Research Institute</a:t>
            </a:r>
            <a:endParaRPr kumimoji="0" lang="ko-KR" altLang="en-US" sz="900" b="1" dirty="0">
              <a:solidFill>
                <a:srgbClr val="FF6600"/>
              </a:solidFill>
              <a:latin typeface="Trebuchet MS" pitchFamily="34" charset="0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457" y="6253642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tx1"/>
                </a:solidFill>
              </a:rPr>
              <a:t>In collaboration with </a:t>
            </a:r>
            <a:endParaRPr lang="ko-KR" altLang="en-US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D:\Users\SAS\Documents\2010+\KSTAR\2013\2013 KSTAR campaign\2013 KSTAR data\MP2013-05-03-003\KSTAR_CESprofiles_08212013\kstar9200_cesOme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43025"/>
            <a:ext cx="4597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9050" y="130175"/>
            <a:ext cx="9124950" cy="685800"/>
          </a:xfrm>
        </p:spPr>
        <p:txBody>
          <a:bodyPr/>
          <a:lstStyle/>
          <a:p>
            <a:r>
              <a:rPr lang="en-US" altLang="en-US" dirty="0" smtClean="0"/>
              <a:t>New </a:t>
            </a:r>
            <a:r>
              <a:rPr lang="en-US" altLang="en-US" dirty="0" smtClean="0">
                <a:latin typeface="Symbol" pitchFamily="18" charset="2"/>
              </a:rPr>
              <a:t>d</a:t>
            </a:r>
            <a:r>
              <a:rPr lang="en-US" altLang="en-US" dirty="0" smtClean="0"/>
              <a:t>B spectra applied in </a:t>
            </a:r>
            <a:r>
              <a:rPr lang="en-US" altLang="en-US" dirty="0" smtClean="0"/>
              <a:t>2013 </a:t>
            </a:r>
            <a:r>
              <a:rPr lang="en-US" altLang="en-US" dirty="0" smtClean="0"/>
              <a:t>experiment</a:t>
            </a:r>
          </a:p>
        </p:txBody>
      </p:sp>
      <p:pic>
        <p:nvPicPr>
          <p:cNvPr id="13316" name="Picture 3" descr="D:\Users\SAS\Documents\2010+\KSTAR\2013\2013 KSTAR campaign\2013 KSTAR data\MP2013-05-03-003\KSTAR_CESprofiles_08212013\kstar9204_cesOmeg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347788"/>
            <a:ext cx="45910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3"/>
          <p:cNvSpPr txBox="1">
            <a:spLocks noChangeArrowheads="1"/>
          </p:cNvSpPr>
          <p:nvPr/>
        </p:nvSpPr>
        <p:spPr bwMode="auto">
          <a:xfrm>
            <a:off x="485775" y="852488"/>
            <a:ext cx="38766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Toroidal rotation profile evolution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(top/bottom IVCC (n = 2))</a:t>
            </a:r>
          </a:p>
        </p:txBody>
      </p:sp>
      <p:sp>
        <p:nvSpPr>
          <p:cNvPr id="13318" name="TextBox 53"/>
          <p:cNvSpPr txBox="1">
            <a:spLocks noChangeArrowheads="1"/>
          </p:cNvSpPr>
          <p:nvPr/>
        </p:nvSpPr>
        <p:spPr bwMode="auto">
          <a:xfrm>
            <a:off x="4810125" y="852488"/>
            <a:ext cx="38782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Toroidal rotation profile evolution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(top/middle/bottom IVCC (n = 2))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8450" y="4838700"/>
            <a:ext cx="851535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/>
              <a:t>n</a:t>
            </a:r>
            <a:r>
              <a:rPr lang="en-US" altLang="en-US" kern="0" dirty="0" smtClean="0"/>
              <a:t> = 2 top/bottom IVCC configurations used for first time</a:t>
            </a:r>
          </a:p>
          <a:p>
            <a:pPr lvl="1">
              <a:defRPr/>
            </a:pPr>
            <a:r>
              <a:rPr lang="en-US" altLang="en-US" kern="0" dirty="0" smtClean="0"/>
              <a:t>Knowledge of NTV braking from top/bottom coils alone important for combined use with future n = 1 RWM active stabilization</a:t>
            </a:r>
          </a:p>
          <a:p>
            <a:pPr lvl="1">
              <a:defRPr/>
            </a:pPr>
            <a:r>
              <a:rPr lang="en-US" altLang="en-US" kern="0" dirty="0" smtClean="0"/>
              <a:t>Stronger braking using top/middle/bottom IVCC</a:t>
            </a:r>
          </a:p>
        </p:txBody>
      </p:sp>
      <p:sp>
        <p:nvSpPr>
          <p:cNvPr id="13320" name="TextBox 53"/>
          <p:cNvSpPr txBox="1">
            <a:spLocks noChangeArrowheads="1"/>
          </p:cNvSpPr>
          <p:nvPr/>
        </p:nvSpPr>
        <p:spPr bwMode="auto">
          <a:xfrm>
            <a:off x="3149600" y="4100513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9200</a:t>
            </a:r>
            <a:endParaRPr lang="en-US" altLang="en-US" sz="1400" baseline="-25000"/>
          </a:p>
        </p:txBody>
      </p:sp>
      <p:sp>
        <p:nvSpPr>
          <p:cNvPr id="13321" name="TextBox 53"/>
          <p:cNvSpPr txBox="1">
            <a:spLocks noChangeArrowheads="1"/>
          </p:cNvSpPr>
          <p:nvPr/>
        </p:nvSpPr>
        <p:spPr bwMode="auto">
          <a:xfrm>
            <a:off x="7435850" y="4100513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9204</a:t>
            </a:r>
            <a:endParaRPr lang="en-US" altLang="en-US" sz="1400" baseline="-25000"/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815975" y="3225800"/>
            <a:ext cx="13573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tx2"/>
                </a:solidFill>
              </a:rPr>
              <a:t>I</a:t>
            </a:r>
            <a:r>
              <a:rPr lang="en-US" altLang="en-US" sz="1800" baseline="-25000">
                <a:solidFill>
                  <a:schemeClr val="tx2"/>
                </a:solidFill>
              </a:rPr>
              <a:t>IVCC</a:t>
            </a:r>
            <a:r>
              <a:rPr lang="en-US" altLang="en-US" sz="1800" u="sng">
                <a:solidFill>
                  <a:schemeClr val="tx2"/>
                </a:solidFill>
              </a:rPr>
              <a:t> steps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1) 2.00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2) 2.83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3) 3.46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4) 4.00 kA/turn</a:t>
            </a:r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5014913" y="3222625"/>
            <a:ext cx="13573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tx2"/>
                </a:solidFill>
              </a:rPr>
              <a:t>I</a:t>
            </a:r>
            <a:r>
              <a:rPr lang="en-US" altLang="en-US" sz="1800" baseline="-25000">
                <a:solidFill>
                  <a:schemeClr val="tx2"/>
                </a:solidFill>
              </a:rPr>
              <a:t>IVCC</a:t>
            </a:r>
            <a:r>
              <a:rPr lang="en-US" altLang="en-US" sz="1800" u="sng">
                <a:solidFill>
                  <a:schemeClr val="tx2"/>
                </a:solidFill>
              </a:rPr>
              <a:t> steps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1) 2.00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2) 2.83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3) 3.46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4) 4.00 kA/turn</a:t>
            </a:r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3324" name="TextBox 53"/>
          <p:cNvSpPr txBox="1">
            <a:spLocks noChangeArrowheads="1"/>
          </p:cNvSpPr>
          <p:nvPr/>
        </p:nvSpPr>
        <p:spPr bwMode="auto">
          <a:xfrm>
            <a:off x="7231063" y="2632075"/>
            <a:ext cx="1309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Before n =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current</a:t>
            </a:r>
          </a:p>
        </p:txBody>
      </p:sp>
      <p:cxnSp>
        <p:nvCxnSpPr>
          <p:cNvPr id="13325" name="Straight Arrow Connector 17"/>
          <p:cNvCxnSpPr>
            <a:cxnSpLocks noChangeShapeType="1"/>
          </p:cNvCxnSpPr>
          <p:nvPr/>
        </p:nvCxnSpPr>
        <p:spPr bwMode="auto">
          <a:xfrm flipH="1">
            <a:off x="6996113" y="2813050"/>
            <a:ext cx="292100" cy="184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6" name="TextBox 53"/>
          <p:cNvSpPr txBox="1">
            <a:spLocks noChangeArrowheads="1"/>
          </p:cNvSpPr>
          <p:nvPr/>
        </p:nvSpPr>
        <p:spPr bwMode="auto">
          <a:xfrm>
            <a:off x="2935288" y="2589213"/>
            <a:ext cx="13096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Before n =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current</a:t>
            </a:r>
          </a:p>
        </p:txBody>
      </p:sp>
      <p:cxnSp>
        <p:nvCxnSpPr>
          <p:cNvPr id="13327" name="Straight Arrow Connector 17"/>
          <p:cNvCxnSpPr>
            <a:cxnSpLocks noChangeShapeType="1"/>
          </p:cNvCxnSpPr>
          <p:nvPr/>
        </p:nvCxnSpPr>
        <p:spPr bwMode="auto">
          <a:xfrm flipH="1">
            <a:off x="2700338" y="2770188"/>
            <a:ext cx="292100" cy="184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5943600" y="6210018"/>
            <a:ext cx="305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Experiment MP2013-05-03-003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2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SAS\Documents\2010+\KSTAR\2013\2013 KSTAR campaign\2013 KSTAR data\MP2013-05-03-003\KSTAR_CESprofiles_08212013\kstar9207_ces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87688"/>
            <a:ext cx="43878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3188" y="165100"/>
            <a:ext cx="8956675" cy="685800"/>
          </a:xfrm>
        </p:spPr>
        <p:txBody>
          <a:bodyPr/>
          <a:lstStyle/>
          <a:p>
            <a:r>
              <a:rPr lang="en-US" altLang="en-US" sz="2800" dirty="0" smtClean="0"/>
              <a:t>SMBI used to alter T</a:t>
            </a:r>
            <a:r>
              <a:rPr lang="en-US" altLang="en-US" sz="2800" u="none" baseline="-25000" dirty="0" smtClean="0"/>
              <a:t>i</a:t>
            </a:r>
            <a:r>
              <a:rPr lang="en-US" altLang="en-US" sz="2800" dirty="0" smtClean="0"/>
              <a:t> during n = 2 NTV </a:t>
            </a:r>
            <a:r>
              <a:rPr lang="en-US" altLang="en-US" sz="2800" dirty="0" smtClean="0"/>
              <a:t>braking (2013)</a:t>
            </a:r>
            <a:endParaRPr lang="en-US" altLang="en-US" sz="2800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8900" y="6589713"/>
            <a:ext cx="4460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2"/>
                </a:solidFill>
              </a:rPr>
              <a:t>V1.1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04788" y="774700"/>
            <a:ext cx="86121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indent="-346075">
              <a:defRPr/>
            </a:pPr>
            <a:r>
              <a:rPr lang="en-US" sz="1800" dirty="0">
                <a:solidFill>
                  <a:schemeClr val="accent1"/>
                </a:solidFill>
              </a:rPr>
              <a:t>2) </a:t>
            </a:r>
            <a:r>
              <a:rPr lang="en-US" sz="1800" u="sng" dirty="0">
                <a:solidFill>
                  <a:schemeClr val="accent1"/>
                </a:solidFill>
              </a:rPr>
              <a:t>SMBI</a:t>
            </a:r>
            <a:r>
              <a:rPr lang="en-US" sz="1800" dirty="0">
                <a:solidFill>
                  <a:schemeClr val="accent1"/>
                </a:solidFill>
              </a:rPr>
              <a:t>: Examine dependence of NTV on </a:t>
            </a:r>
            <a:r>
              <a:rPr lang="en-US" sz="1800" dirty="0" err="1">
                <a:solidFill>
                  <a:schemeClr val="accent1"/>
                </a:solidFill>
              </a:rPr>
              <a:t>collisionality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14342" name="Straight Arrow Connector 57"/>
          <p:cNvCxnSpPr>
            <a:cxnSpLocks noChangeShapeType="1"/>
          </p:cNvCxnSpPr>
          <p:nvPr/>
        </p:nvCxnSpPr>
        <p:spPr bwMode="auto">
          <a:xfrm flipV="1">
            <a:off x="1408113" y="1428750"/>
            <a:ext cx="0" cy="16398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3" name="Straight Arrow Connector 58"/>
          <p:cNvCxnSpPr>
            <a:cxnSpLocks noChangeShapeType="1"/>
          </p:cNvCxnSpPr>
          <p:nvPr/>
        </p:nvCxnSpPr>
        <p:spPr bwMode="auto">
          <a:xfrm>
            <a:off x="1408113" y="3068638"/>
            <a:ext cx="58816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TextBox 59"/>
          <p:cNvSpPr txBox="1">
            <a:spLocks noChangeArrowheads="1"/>
          </p:cNvSpPr>
          <p:nvPr/>
        </p:nvSpPr>
        <p:spPr bwMode="auto">
          <a:xfrm>
            <a:off x="7264400" y="2706688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t(s)</a:t>
            </a:r>
          </a:p>
        </p:txBody>
      </p:sp>
      <p:sp>
        <p:nvSpPr>
          <p:cNvPr id="14345" name="Rectangle 60"/>
          <p:cNvSpPr>
            <a:spLocks noChangeArrowheads="1"/>
          </p:cNvSpPr>
          <p:nvPr/>
        </p:nvSpPr>
        <p:spPr bwMode="auto">
          <a:xfrm rot="-5400000">
            <a:off x="341313" y="2038350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Ip (MA)</a:t>
            </a:r>
          </a:p>
        </p:txBody>
      </p:sp>
      <p:cxnSp>
        <p:nvCxnSpPr>
          <p:cNvPr id="14346" name="Straight Connector 61"/>
          <p:cNvCxnSpPr>
            <a:cxnSpLocks noChangeShapeType="1"/>
          </p:cNvCxnSpPr>
          <p:nvPr/>
        </p:nvCxnSpPr>
        <p:spPr bwMode="auto">
          <a:xfrm flipV="1">
            <a:off x="1428750" y="2217738"/>
            <a:ext cx="630238" cy="819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Straight Connector 62"/>
          <p:cNvCxnSpPr>
            <a:cxnSpLocks noChangeShapeType="1"/>
          </p:cNvCxnSpPr>
          <p:nvPr/>
        </p:nvCxnSpPr>
        <p:spPr bwMode="auto">
          <a:xfrm flipV="1">
            <a:off x="2058988" y="1828800"/>
            <a:ext cx="457200" cy="388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Straight Connector 63"/>
          <p:cNvCxnSpPr>
            <a:cxnSpLocks noChangeShapeType="1"/>
          </p:cNvCxnSpPr>
          <p:nvPr/>
        </p:nvCxnSpPr>
        <p:spPr bwMode="auto">
          <a:xfrm>
            <a:off x="2516188" y="1828800"/>
            <a:ext cx="32702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Straight Connector 64"/>
          <p:cNvCxnSpPr>
            <a:cxnSpLocks noChangeShapeType="1"/>
          </p:cNvCxnSpPr>
          <p:nvPr/>
        </p:nvCxnSpPr>
        <p:spPr bwMode="auto">
          <a:xfrm>
            <a:off x="5786438" y="1828800"/>
            <a:ext cx="1230312" cy="10826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0" name="Rectangle 4096"/>
          <p:cNvSpPr>
            <a:spLocks noChangeArrowheads="1"/>
          </p:cNvSpPr>
          <p:nvPr/>
        </p:nvSpPr>
        <p:spPr bwMode="auto">
          <a:xfrm>
            <a:off x="1728788" y="2911475"/>
            <a:ext cx="5114925" cy="15716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4351" name="Rectangle 4099"/>
          <p:cNvSpPr>
            <a:spLocks noChangeArrowheads="1"/>
          </p:cNvSpPr>
          <p:nvPr/>
        </p:nvSpPr>
        <p:spPr bwMode="auto">
          <a:xfrm>
            <a:off x="1970088" y="2749550"/>
            <a:ext cx="4110037" cy="161925"/>
          </a:xfrm>
          <a:prstGeom prst="rect">
            <a:avLst/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4352" name="TextBox 70"/>
          <p:cNvSpPr txBox="1">
            <a:spLocks noChangeArrowheads="1"/>
          </p:cNvSpPr>
          <p:nvPr/>
        </p:nvSpPr>
        <p:spPr bwMode="auto">
          <a:xfrm>
            <a:off x="1939925" y="24193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NBI</a:t>
            </a:r>
          </a:p>
        </p:txBody>
      </p:sp>
      <p:cxnSp>
        <p:nvCxnSpPr>
          <p:cNvPr id="14353" name="Straight Arrow Connector 110"/>
          <p:cNvCxnSpPr>
            <a:cxnSpLocks noChangeShapeType="1"/>
          </p:cNvCxnSpPr>
          <p:nvPr/>
        </p:nvCxnSpPr>
        <p:spPr bwMode="auto">
          <a:xfrm flipH="1">
            <a:off x="5272088" y="1335088"/>
            <a:ext cx="282575" cy="392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4" name="TextBox 53"/>
          <p:cNvSpPr txBox="1">
            <a:spLocks noChangeArrowheads="1"/>
          </p:cNvSpPr>
          <p:nvPr/>
        </p:nvSpPr>
        <p:spPr bwMode="auto">
          <a:xfrm>
            <a:off x="5565775" y="1085850"/>
            <a:ext cx="301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Exact Ip waveform and level to be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determined from earlier shots in MP</a:t>
            </a:r>
          </a:p>
        </p:txBody>
      </p:sp>
      <p:sp>
        <p:nvSpPr>
          <p:cNvPr id="80" name="Arc 79"/>
          <p:cNvSpPr/>
          <p:nvPr/>
        </p:nvSpPr>
        <p:spPr bwMode="auto">
          <a:xfrm flipH="1">
            <a:off x="3295650" y="2466975"/>
            <a:ext cx="547688" cy="1189038"/>
          </a:xfrm>
          <a:prstGeom prst="arc">
            <a:avLst>
              <a:gd name="adj1" fmla="val 16137650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4356" name="Group 124"/>
          <p:cNvGrpSpPr>
            <a:grpSpLocks/>
          </p:cNvGrpSpPr>
          <p:nvPr/>
        </p:nvGrpSpPr>
        <p:grpSpPr bwMode="auto">
          <a:xfrm flipV="1">
            <a:off x="5716588" y="1344613"/>
            <a:ext cx="547687" cy="1717675"/>
            <a:chOff x="3718859" y="5498068"/>
            <a:chExt cx="824566" cy="1211985"/>
          </a:xfrm>
        </p:grpSpPr>
        <p:sp>
          <p:nvSpPr>
            <p:cNvPr id="83" name="Arc 82"/>
            <p:cNvSpPr/>
            <p:nvPr/>
          </p:nvSpPr>
          <p:spPr bwMode="auto">
            <a:xfrm flipH="1">
              <a:off x="3718859" y="5498068"/>
              <a:ext cx="824566" cy="1211985"/>
            </a:xfrm>
            <a:prstGeom prst="arc">
              <a:avLst>
                <a:gd name="adj1" fmla="val 16137650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14391" name="Straight Connector 126"/>
            <p:cNvCxnSpPr>
              <a:cxnSpLocks noChangeShapeType="1"/>
              <a:stCxn id="83" idx="0"/>
            </p:cNvCxnSpPr>
            <p:nvPr/>
          </p:nvCxnSpPr>
          <p:spPr bwMode="auto">
            <a:xfrm flipV="1">
              <a:off x="4142130" y="5498068"/>
              <a:ext cx="286108" cy="2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57" name="TextBox 53"/>
          <p:cNvSpPr txBox="1">
            <a:spLocks noChangeArrowheads="1"/>
          </p:cNvSpPr>
          <p:nvPr/>
        </p:nvSpPr>
        <p:spPr bwMode="auto">
          <a:xfrm>
            <a:off x="6315075" y="1604963"/>
            <a:ext cx="2379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Choose IVCC current levels based on earlier steps. Vary level, or use a new shot</a:t>
            </a:r>
          </a:p>
        </p:txBody>
      </p:sp>
      <p:cxnSp>
        <p:nvCxnSpPr>
          <p:cNvPr id="14358" name="Straight Arrow Connector 128"/>
          <p:cNvCxnSpPr>
            <a:cxnSpLocks noChangeShapeType="1"/>
            <a:stCxn id="14357" idx="1"/>
          </p:cNvCxnSpPr>
          <p:nvPr/>
        </p:nvCxnSpPr>
        <p:spPr bwMode="auto">
          <a:xfrm flipH="1">
            <a:off x="5783263" y="1974850"/>
            <a:ext cx="531812" cy="3349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9" name="Straight Arrow Connector 2"/>
          <p:cNvCxnSpPr>
            <a:cxnSpLocks noChangeShapeType="1"/>
          </p:cNvCxnSpPr>
          <p:nvPr/>
        </p:nvCxnSpPr>
        <p:spPr bwMode="auto">
          <a:xfrm>
            <a:off x="3917950" y="2173288"/>
            <a:ext cx="0" cy="271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0" name="Straight Arrow Connector 69"/>
          <p:cNvCxnSpPr>
            <a:cxnSpLocks noChangeShapeType="1"/>
          </p:cNvCxnSpPr>
          <p:nvPr/>
        </p:nvCxnSpPr>
        <p:spPr bwMode="auto">
          <a:xfrm>
            <a:off x="5148263" y="1919288"/>
            <a:ext cx="0" cy="271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1" name="TextBox 53"/>
          <p:cNvSpPr txBox="1">
            <a:spLocks noChangeArrowheads="1"/>
          </p:cNvSpPr>
          <p:nvPr/>
        </p:nvSpPr>
        <p:spPr bwMode="auto">
          <a:xfrm>
            <a:off x="2058988" y="1211263"/>
            <a:ext cx="2828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SMBI (change number / duration)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(up to 16ms duration)</a:t>
            </a:r>
          </a:p>
        </p:txBody>
      </p:sp>
      <p:grpSp>
        <p:nvGrpSpPr>
          <p:cNvPr id="14362" name="Group 50"/>
          <p:cNvGrpSpPr>
            <a:grpSpLocks/>
          </p:cNvGrpSpPr>
          <p:nvPr/>
        </p:nvGrpSpPr>
        <p:grpSpPr bwMode="auto">
          <a:xfrm>
            <a:off x="4395788" y="2208213"/>
            <a:ext cx="547687" cy="512762"/>
            <a:chOff x="3718859" y="5498068"/>
            <a:chExt cx="824566" cy="1211985"/>
          </a:xfrm>
        </p:grpSpPr>
        <p:sp>
          <p:nvSpPr>
            <p:cNvPr id="123" name="Arc 122"/>
            <p:cNvSpPr/>
            <p:nvPr/>
          </p:nvSpPr>
          <p:spPr bwMode="auto">
            <a:xfrm flipH="1">
              <a:off x="3718859" y="5498068"/>
              <a:ext cx="824566" cy="1211985"/>
            </a:xfrm>
            <a:prstGeom prst="arc">
              <a:avLst>
                <a:gd name="adj1" fmla="val 16137650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14389" name="Straight Connector 52"/>
            <p:cNvCxnSpPr>
              <a:cxnSpLocks noChangeShapeType="1"/>
              <a:stCxn id="123" idx="0"/>
            </p:cNvCxnSpPr>
            <p:nvPr/>
          </p:nvCxnSpPr>
          <p:spPr bwMode="auto">
            <a:xfrm flipV="1">
              <a:off x="4142130" y="5498068"/>
              <a:ext cx="286108" cy="21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63" name="TextBox 19"/>
          <p:cNvSpPr txBox="1">
            <a:spLocks noChangeArrowheads="1"/>
          </p:cNvSpPr>
          <p:nvPr/>
        </p:nvSpPr>
        <p:spPr bwMode="auto">
          <a:xfrm>
            <a:off x="4137025" y="2159000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364" name="TextBox 74"/>
          <p:cNvSpPr txBox="1">
            <a:spLocks noChangeArrowheads="1"/>
          </p:cNvSpPr>
          <p:nvPr/>
        </p:nvSpPr>
        <p:spPr bwMode="auto">
          <a:xfrm>
            <a:off x="5454650" y="1933575"/>
            <a:ext cx="300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4365" name="Straight Connector 13"/>
          <p:cNvCxnSpPr>
            <a:cxnSpLocks noChangeShapeType="1"/>
          </p:cNvCxnSpPr>
          <p:nvPr/>
        </p:nvCxnSpPr>
        <p:spPr bwMode="auto">
          <a:xfrm>
            <a:off x="4829175" y="2206625"/>
            <a:ext cx="8874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6" name="Straight Connector 134"/>
          <p:cNvCxnSpPr>
            <a:cxnSpLocks noChangeShapeType="1"/>
          </p:cNvCxnSpPr>
          <p:nvPr/>
        </p:nvCxnSpPr>
        <p:spPr bwMode="auto">
          <a:xfrm>
            <a:off x="3579813" y="2466975"/>
            <a:ext cx="8175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7" name="Straight Arrow Connector 27"/>
          <p:cNvCxnSpPr>
            <a:cxnSpLocks noChangeShapeType="1"/>
          </p:cNvCxnSpPr>
          <p:nvPr/>
        </p:nvCxnSpPr>
        <p:spPr bwMode="auto">
          <a:xfrm>
            <a:off x="3268663" y="2540000"/>
            <a:ext cx="11684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8" name="TextBox 33"/>
          <p:cNvSpPr txBox="1">
            <a:spLocks noChangeArrowheads="1"/>
          </p:cNvSpPr>
          <p:nvPr/>
        </p:nvSpPr>
        <p:spPr bwMode="auto">
          <a:xfrm>
            <a:off x="3390900" y="2471738"/>
            <a:ext cx="1119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2 seconds</a:t>
            </a:r>
          </a:p>
        </p:txBody>
      </p:sp>
      <p:cxnSp>
        <p:nvCxnSpPr>
          <p:cNvPr id="14369" name="Straight Arrow Connector 27"/>
          <p:cNvCxnSpPr>
            <a:cxnSpLocks noChangeShapeType="1"/>
          </p:cNvCxnSpPr>
          <p:nvPr/>
        </p:nvCxnSpPr>
        <p:spPr bwMode="auto">
          <a:xfrm>
            <a:off x="4451350" y="2538413"/>
            <a:ext cx="11684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70" name="TextBox 33"/>
          <p:cNvSpPr txBox="1">
            <a:spLocks noChangeArrowheads="1"/>
          </p:cNvSpPr>
          <p:nvPr/>
        </p:nvSpPr>
        <p:spPr bwMode="auto">
          <a:xfrm>
            <a:off x="4583113" y="2470150"/>
            <a:ext cx="1119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2 seconds</a:t>
            </a:r>
          </a:p>
        </p:txBody>
      </p:sp>
      <p:cxnSp>
        <p:nvCxnSpPr>
          <p:cNvPr id="14371" name="Straight Arrow Connector 2"/>
          <p:cNvCxnSpPr>
            <a:cxnSpLocks noChangeShapeType="1"/>
            <a:stCxn id="14361" idx="2"/>
          </p:cNvCxnSpPr>
          <p:nvPr/>
        </p:nvCxnSpPr>
        <p:spPr bwMode="auto">
          <a:xfrm>
            <a:off x="3473450" y="1733550"/>
            <a:ext cx="382588" cy="2635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72" name="Straight Arrow Connector 4"/>
          <p:cNvCxnSpPr>
            <a:cxnSpLocks noChangeShapeType="1"/>
          </p:cNvCxnSpPr>
          <p:nvPr/>
        </p:nvCxnSpPr>
        <p:spPr bwMode="auto">
          <a:xfrm>
            <a:off x="3917950" y="1609725"/>
            <a:ext cx="1117600" cy="3651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73" name="Straight Arrow Connector 2"/>
          <p:cNvCxnSpPr>
            <a:cxnSpLocks noChangeShapeType="1"/>
          </p:cNvCxnSpPr>
          <p:nvPr/>
        </p:nvCxnSpPr>
        <p:spPr bwMode="auto">
          <a:xfrm>
            <a:off x="4167188" y="2170113"/>
            <a:ext cx="0" cy="271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74" name="Straight Arrow Connector 2"/>
          <p:cNvCxnSpPr>
            <a:cxnSpLocks noChangeShapeType="1"/>
          </p:cNvCxnSpPr>
          <p:nvPr/>
        </p:nvCxnSpPr>
        <p:spPr bwMode="auto">
          <a:xfrm>
            <a:off x="5399088" y="1914525"/>
            <a:ext cx="0" cy="27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75" name="Content Placeholder 2"/>
          <p:cNvSpPr>
            <a:spLocks noGrp="1"/>
          </p:cNvSpPr>
          <p:nvPr>
            <p:ph idx="1"/>
          </p:nvPr>
        </p:nvSpPr>
        <p:spPr>
          <a:xfrm>
            <a:off x="4668838" y="5389563"/>
            <a:ext cx="4102100" cy="887412"/>
          </a:xfrm>
        </p:spPr>
        <p:txBody>
          <a:bodyPr/>
          <a:lstStyle/>
          <a:p>
            <a:r>
              <a:rPr lang="en-US" altLang="en-US" smtClean="0"/>
              <a:t>Clear change in T</a:t>
            </a:r>
            <a:r>
              <a:rPr lang="en-US" altLang="en-US" baseline="-25000" smtClean="0"/>
              <a:t>i</a:t>
            </a:r>
            <a:r>
              <a:rPr lang="en-US" altLang="en-US" smtClean="0"/>
              <a:t> profile from SMBI</a:t>
            </a:r>
          </a:p>
        </p:txBody>
      </p:sp>
      <p:sp>
        <p:nvSpPr>
          <p:cNvPr id="14376" name="Rectangle 60"/>
          <p:cNvSpPr>
            <a:spLocks noChangeArrowheads="1"/>
          </p:cNvSpPr>
          <p:nvPr/>
        </p:nvSpPr>
        <p:spPr bwMode="auto">
          <a:xfrm rot="-5400000">
            <a:off x="6350" y="4449763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</a:t>
            </a:r>
            <a:r>
              <a:rPr lang="en-US" altLang="en-US" sz="1600" baseline="-25000">
                <a:solidFill>
                  <a:schemeClr val="tx2"/>
                </a:solidFill>
              </a:rPr>
              <a:t>i</a:t>
            </a:r>
            <a:r>
              <a:rPr lang="en-US" altLang="en-US" sz="1600">
                <a:solidFill>
                  <a:schemeClr val="tx2"/>
                </a:solidFill>
              </a:rPr>
              <a:t> (eV)</a:t>
            </a:r>
          </a:p>
        </p:txBody>
      </p:sp>
      <p:sp>
        <p:nvSpPr>
          <p:cNvPr id="14377" name="Rectangle 60"/>
          <p:cNvSpPr>
            <a:spLocks noChangeArrowheads="1"/>
          </p:cNvSpPr>
          <p:nvPr/>
        </p:nvSpPr>
        <p:spPr bwMode="auto">
          <a:xfrm>
            <a:off x="3341688" y="6189663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R (m)</a:t>
            </a:r>
          </a:p>
        </p:txBody>
      </p:sp>
      <p:cxnSp>
        <p:nvCxnSpPr>
          <p:cNvPr id="14378" name="Straight Connector 21"/>
          <p:cNvCxnSpPr>
            <a:cxnSpLocks noChangeShapeType="1"/>
          </p:cNvCxnSpPr>
          <p:nvPr/>
        </p:nvCxnSpPr>
        <p:spPr bwMode="auto">
          <a:xfrm flipV="1">
            <a:off x="3281363" y="1727200"/>
            <a:ext cx="0" cy="13382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79" name="TextBox 23"/>
          <p:cNvSpPr txBox="1">
            <a:spLocks noChangeArrowheads="1"/>
          </p:cNvSpPr>
          <p:nvPr/>
        </p:nvSpPr>
        <p:spPr bwMode="auto">
          <a:xfrm>
            <a:off x="2538413" y="1968500"/>
            <a:ext cx="693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t = 3s</a:t>
            </a:r>
          </a:p>
        </p:txBody>
      </p:sp>
      <p:cxnSp>
        <p:nvCxnSpPr>
          <p:cNvPr id="14380" name="Straight Arrow Connector 25"/>
          <p:cNvCxnSpPr>
            <a:cxnSpLocks noChangeShapeType="1"/>
          </p:cNvCxnSpPr>
          <p:nvPr/>
        </p:nvCxnSpPr>
        <p:spPr bwMode="auto">
          <a:xfrm flipV="1">
            <a:off x="2752725" y="2270125"/>
            <a:ext cx="50958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81" name="TextBox 78"/>
          <p:cNvSpPr txBox="1">
            <a:spLocks noChangeArrowheads="1"/>
          </p:cNvSpPr>
          <p:nvPr/>
        </p:nvSpPr>
        <p:spPr bwMode="auto">
          <a:xfrm>
            <a:off x="4818063" y="3471863"/>
            <a:ext cx="2778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chemeClr val="tx2"/>
                </a:solidFill>
              </a:rPr>
              <a:t>Traces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1) 1</a:t>
            </a:r>
            <a:r>
              <a:rPr lang="en-US" altLang="en-US" sz="1800" baseline="30000">
                <a:solidFill>
                  <a:schemeClr val="tx2"/>
                </a:solidFill>
              </a:rPr>
              <a:t>st</a:t>
            </a:r>
            <a:r>
              <a:rPr lang="en-US" altLang="en-US" sz="1800">
                <a:solidFill>
                  <a:schemeClr val="tx2"/>
                </a:solidFill>
              </a:rPr>
              <a:t> IVCC, before SMBI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2) 1</a:t>
            </a:r>
            <a:r>
              <a:rPr lang="en-US" altLang="en-US" sz="1800" baseline="30000"/>
              <a:t>st</a:t>
            </a:r>
            <a:r>
              <a:rPr lang="en-US" altLang="en-US" sz="1800"/>
              <a:t> IVCC, after SBMI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9900"/>
                </a:solidFill>
              </a:rPr>
              <a:t>3) 2</a:t>
            </a:r>
            <a:r>
              <a:rPr lang="en-US" altLang="en-US" sz="1800" baseline="30000">
                <a:solidFill>
                  <a:srgbClr val="009900"/>
                </a:solidFill>
              </a:rPr>
              <a:t>nd</a:t>
            </a:r>
            <a:r>
              <a:rPr lang="en-US" altLang="en-US" sz="1800">
                <a:solidFill>
                  <a:srgbClr val="009900"/>
                </a:solidFill>
              </a:rPr>
              <a:t> IVCC, before SMBI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4) 2</a:t>
            </a:r>
            <a:r>
              <a:rPr lang="en-US" altLang="en-US" sz="1800" baseline="30000">
                <a:solidFill>
                  <a:srgbClr val="FF0000"/>
                </a:solidFill>
              </a:rPr>
              <a:t>nd</a:t>
            </a:r>
            <a:r>
              <a:rPr lang="en-US" altLang="en-US" sz="1800">
                <a:solidFill>
                  <a:srgbClr val="FF0000"/>
                </a:solidFill>
              </a:rPr>
              <a:t> IVCC, after SMBI</a:t>
            </a:r>
            <a:endParaRPr lang="en-US" altLang="en-US" sz="1600">
              <a:solidFill>
                <a:srgbClr val="FF0000"/>
              </a:solidFill>
            </a:endParaRPr>
          </a:p>
        </p:txBody>
      </p:sp>
      <p:cxnSp>
        <p:nvCxnSpPr>
          <p:cNvPr id="14382" name="Straight Arrow Connector 81"/>
          <p:cNvCxnSpPr>
            <a:cxnSpLocks noChangeShapeType="1"/>
          </p:cNvCxnSpPr>
          <p:nvPr/>
        </p:nvCxnSpPr>
        <p:spPr bwMode="auto">
          <a:xfrm flipH="1">
            <a:off x="2752725" y="4222750"/>
            <a:ext cx="1916113" cy="6969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83" name="TextBox 3"/>
          <p:cNvSpPr txBox="1">
            <a:spLocks noChangeArrowheads="1"/>
          </p:cNvSpPr>
          <p:nvPr/>
        </p:nvSpPr>
        <p:spPr bwMode="auto">
          <a:xfrm>
            <a:off x="914400" y="4164013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1)</a:t>
            </a:r>
          </a:p>
        </p:txBody>
      </p:sp>
      <p:sp>
        <p:nvSpPr>
          <p:cNvPr id="14384" name="TextBox 83"/>
          <p:cNvSpPr txBox="1">
            <a:spLocks noChangeArrowheads="1"/>
          </p:cNvSpPr>
          <p:nvPr/>
        </p:nvSpPr>
        <p:spPr bwMode="auto">
          <a:xfrm>
            <a:off x="911225" y="447198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2)</a:t>
            </a:r>
          </a:p>
        </p:txBody>
      </p:sp>
      <p:sp>
        <p:nvSpPr>
          <p:cNvPr id="14385" name="TextBox 84"/>
          <p:cNvSpPr txBox="1">
            <a:spLocks noChangeArrowheads="1"/>
          </p:cNvSpPr>
          <p:nvPr/>
        </p:nvSpPr>
        <p:spPr bwMode="auto">
          <a:xfrm>
            <a:off x="908050" y="4721225"/>
            <a:ext cx="38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9900"/>
                </a:solidFill>
              </a:rPr>
              <a:t>3)</a:t>
            </a:r>
          </a:p>
        </p:txBody>
      </p:sp>
      <p:sp>
        <p:nvSpPr>
          <p:cNvPr id="14386" name="TextBox 85"/>
          <p:cNvSpPr txBox="1">
            <a:spLocks noChangeArrowheads="1"/>
          </p:cNvSpPr>
          <p:nvPr/>
        </p:nvSpPr>
        <p:spPr bwMode="auto">
          <a:xfrm>
            <a:off x="914400" y="49895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14387" name="TextBox 53"/>
          <p:cNvSpPr txBox="1">
            <a:spLocks noChangeArrowheads="1"/>
          </p:cNvSpPr>
          <p:nvPr/>
        </p:nvSpPr>
        <p:spPr bwMode="auto">
          <a:xfrm>
            <a:off x="2857500" y="5711825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9207</a:t>
            </a:r>
            <a:endParaRPr lang="en-US" altLang="en-US" sz="1400" baseline="-25000"/>
          </a:p>
        </p:txBody>
      </p:sp>
      <p:sp>
        <p:nvSpPr>
          <p:cNvPr id="56" name="Rectangle 55"/>
          <p:cNvSpPr/>
          <p:nvPr/>
        </p:nvSpPr>
        <p:spPr>
          <a:xfrm>
            <a:off x="5943600" y="6210018"/>
            <a:ext cx="305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Experiment MP2013-05-03-003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7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6725" y="363538"/>
            <a:ext cx="8229600" cy="685800"/>
          </a:xfrm>
        </p:spPr>
        <p:txBody>
          <a:bodyPr/>
          <a:lstStyle/>
          <a:p>
            <a:r>
              <a:rPr lang="en-US" altLang="en-US" smtClean="0"/>
              <a:t>Toroidal rotation was clearly changed due to n = 2 NTV and SMBI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0525" y="5540248"/>
            <a:ext cx="8539163" cy="709613"/>
          </a:xfrm>
        </p:spPr>
        <p:txBody>
          <a:bodyPr/>
          <a:lstStyle/>
          <a:p>
            <a:r>
              <a:rPr lang="en-US" altLang="en-US" smtClean="0"/>
              <a:t>Further shot comparison, analysis is needed to determine effect of SMBI on n = 2 NTV braking strength</a:t>
            </a:r>
          </a:p>
        </p:txBody>
      </p:sp>
      <p:pic>
        <p:nvPicPr>
          <p:cNvPr id="15364" name="Picture 2" descr="D:\Users\SAS\Documents\2010+\KSTAR\2013\2013 KSTAR campaign\2013 KSTAR data\MP2013-05-03-003\KSTAR_CESprofiles_08212013\kstar9207_cesOme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b="7002"/>
          <a:stretch>
            <a:fillRect/>
          </a:stretch>
        </p:blipFill>
        <p:spPr bwMode="auto">
          <a:xfrm>
            <a:off x="581025" y="1192213"/>
            <a:ext cx="5233988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675313" y="2089150"/>
            <a:ext cx="277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>
                <a:solidFill>
                  <a:schemeClr val="tx2"/>
                </a:solidFill>
              </a:rPr>
              <a:t>Traces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1) 1</a:t>
            </a:r>
            <a:r>
              <a:rPr lang="en-US" altLang="en-US" sz="1800" baseline="30000">
                <a:solidFill>
                  <a:schemeClr val="tx2"/>
                </a:solidFill>
              </a:rPr>
              <a:t>st</a:t>
            </a:r>
            <a:r>
              <a:rPr lang="en-US" altLang="en-US" sz="1800">
                <a:solidFill>
                  <a:schemeClr val="tx2"/>
                </a:solidFill>
              </a:rPr>
              <a:t> IVCC, before SMBI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2) 1</a:t>
            </a:r>
            <a:r>
              <a:rPr lang="en-US" altLang="en-US" sz="1800" baseline="30000"/>
              <a:t>st</a:t>
            </a:r>
            <a:r>
              <a:rPr lang="en-US" altLang="en-US" sz="1800"/>
              <a:t> IVCC, after SBMI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9900"/>
                </a:solidFill>
              </a:rPr>
              <a:t>3) 2</a:t>
            </a:r>
            <a:r>
              <a:rPr lang="en-US" altLang="en-US" sz="1800" baseline="30000">
                <a:solidFill>
                  <a:srgbClr val="009900"/>
                </a:solidFill>
              </a:rPr>
              <a:t>nd</a:t>
            </a:r>
            <a:r>
              <a:rPr lang="en-US" altLang="en-US" sz="1800">
                <a:solidFill>
                  <a:srgbClr val="009900"/>
                </a:solidFill>
              </a:rPr>
              <a:t> IVCC, before SMBI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4) 2</a:t>
            </a:r>
            <a:r>
              <a:rPr lang="en-US" altLang="en-US" sz="1800" baseline="30000">
                <a:solidFill>
                  <a:srgbClr val="FF0000"/>
                </a:solidFill>
              </a:rPr>
              <a:t>nd</a:t>
            </a:r>
            <a:r>
              <a:rPr lang="en-US" altLang="en-US" sz="1800">
                <a:solidFill>
                  <a:srgbClr val="FF0000"/>
                </a:solidFill>
              </a:rPr>
              <a:t> IVCC, after SMBI</a:t>
            </a:r>
            <a:endParaRPr lang="en-US" altLang="en-US" sz="1600">
              <a:solidFill>
                <a:srgbClr val="FF0000"/>
              </a:solidFill>
            </a:endParaRPr>
          </a:p>
        </p:txBody>
      </p:sp>
      <p:cxnSp>
        <p:nvCxnSpPr>
          <p:cNvPr id="15366" name="Straight Arrow Connector 5"/>
          <p:cNvCxnSpPr>
            <a:cxnSpLocks noChangeShapeType="1"/>
          </p:cNvCxnSpPr>
          <p:nvPr/>
        </p:nvCxnSpPr>
        <p:spPr bwMode="auto">
          <a:xfrm flipH="1">
            <a:off x="3608388" y="2841625"/>
            <a:ext cx="1917700" cy="6969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798513" y="2898775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1)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95338" y="3206750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2)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792163" y="3455988"/>
            <a:ext cx="38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9900"/>
                </a:solidFill>
              </a:rPr>
              <a:t>3)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798513" y="3725863"/>
            <a:ext cx="38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15371" name="TextBox 53"/>
          <p:cNvSpPr txBox="1">
            <a:spLocks noChangeArrowheads="1"/>
          </p:cNvSpPr>
          <p:nvPr/>
        </p:nvSpPr>
        <p:spPr bwMode="auto">
          <a:xfrm>
            <a:off x="3946525" y="4632325"/>
            <a:ext cx="582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9207</a:t>
            </a:r>
            <a:endParaRPr lang="en-US" altLang="en-US" sz="1400" baseline="-25000"/>
          </a:p>
        </p:txBody>
      </p:sp>
      <p:sp>
        <p:nvSpPr>
          <p:cNvPr id="15372" name="Rectangle 60"/>
          <p:cNvSpPr>
            <a:spLocks noChangeArrowheads="1"/>
          </p:cNvSpPr>
          <p:nvPr/>
        </p:nvSpPr>
        <p:spPr bwMode="auto">
          <a:xfrm rot="-5400000">
            <a:off x="-173831" y="2982119"/>
            <a:ext cx="116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Symbol" pitchFamily="18" charset="2"/>
              </a:rPr>
              <a:t>W</a:t>
            </a:r>
            <a:r>
              <a:rPr lang="en-US" altLang="en-US" sz="1600" baseline="-250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en-US" sz="1600">
                <a:solidFill>
                  <a:schemeClr val="tx2"/>
                </a:solidFill>
              </a:rPr>
              <a:t> (krad/s)</a:t>
            </a:r>
          </a:p>
        </p:txBody>
      </p:sp>
      <p:sp>
        <p:nvSpPr>
          <p:cNvPr id="15373" name="Rectangle 60"/>
          <p:cNvSpPr>
            <a:spLocks noChangeArrowheads="1"/>
          </p:cNvSpPr>
          <p:nvPr/>
        </p:nvSpPr>
        <p:spPr bwMode="auto">
          <a:xfrm>
            <a:off x="2909888" y="5135563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R (m)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6210018"/>
            <a:ext cx="305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Experiment MP2013-05-03-003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46063" y="255588"/>
            <a:ext cx="8670925" cy="993775"/>
          </a:xfrm>
        </p:spPr>
        <p:txBody>
          <a:bodyPr/>
          <a:lstStyle/>
          <a:p>
            <a:r>
              <a:rPr lang="en-US" altLang="en-US" sz="2800" smtClean="0"/>
              <a:t>Rotation profile alteration observed with combined IVCC n = 2 NTV + ECH (110 + 170 GHz)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6303" r="6046" b="7391"/>
          <a:stretch>
            <a:fillRect/>
          </a:stretch>
        </p:blipFill>
        <p:spPr bwMode="auto">
          <a:xfrm>
            <a:off x="471488" y="1529334"/>
            <a:ext cx="49879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0"/>
          <p:cNvSpPr>
            <a:spLocks noChangeArrowheads="1"/>
          </p:cNvSpPr>
          <p:nvPr/>
        </p:nvSpPr>
        <p:spPr bwMode="auto">
          <a:xfrm rot="-5400000">
            <a:off x="-261143" y="3173190"/>
            <a:ext cx="1168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Symbol" pitchFamily="18" charset="2"/>
              </a:rPr>
              <a:t>W</a:t>
            </a:r>
            <a:r>
              <a:rPr lang="en-US" altLang="en-US" sz="1600" baseline="-2500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altLang="en-US" sz="1600">
                <a:solidFill>
                  <a:schemeClr val="tx2"/>
                </a:solidFill>
              </a:rPr>
              <a:t> (krad/s)</a:t>
            </a:r>
          </a:p>
        </p:txBody>
      </p:sp>
      <p:sp>
        <p:nvSpPr>
          <p:cNvPr id="2053" name="Rectangle 60"/>
          <p:cNvSpPr>
            <a:spLocks noChangeArrowheads="1"/>
          </p:cNvSpPr>
          <p:nvPr/>
        </p:nvSpPr>
        <p:spPr bwMode="auto">
          <a:xfrm>
            <a:off x="2801938" y="5661597"/>
            <a:ext cx="698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R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913" y="1366838"/>
            <a:ext cx="3675062" cy="4826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Only time for two shots</a:t>
            </a:r>
          </a:p>
          <a:p>
            <a:pPr lvl="1">
              <a:defRPr/>
            </a:pPr>
            <a:r>
              <a:rPr lang="en-US" sz="1800" dirty="0" smtClean="0"/>
              <a:t>Original shot plan had several more ECH shots</a:t>
            </a:r>
          </a:p>
          <a:p>
            <a:pPr lvl="1">
              <a:defRPr/>
            </a:pPr>
            <a:r>
              <a:rPr lang="en-US" sz="1800" dirty="0" smtClean="0"/>
              <a:t>These shots show combined technique works (not optimized)</a:t>
            </a:r>
          </a:p>
          <a:p>
            <a:pPr>
              <a:defRPr/>
            </a:pPr>
            <a:r>
              <a:rPr lang="en-US" sz="2000" dirty="0" smtClean="0"/>
              <a:t>Combination of effects / timing can change </a:t>
            </a:r>
            <a:r>
              <a:rPr lang="en-US" sz="2000" dirty="0" err="1" smtClean="0">
                <a:latin typeface="Symbol" panose="05050102010706020507" pitchFamily="18" charset="2"/>
              </a:rPr>
              <a:t>W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shear</a:t>
            </a:r>
            <a:endParaRPr lang="en-US" sz="2000" baseline="-25000" dirty="0" smtClean="0">
              <a:latin typeface="Symbol" panose="05050102010706020507" pitchFamily="18" charset="2"/>
            </a:endParaRPr>
          </a:p>
          <a:p>
            <a:pPr lvl="1">
              <a:defRPr/>
            </a:pPr>
            <a:r>
              <a:rPr lang="en-US" sz="1800" dirty="0" smtClean="0"/>
              <a:t>Note: n = 2 NTV current was run at only ½ maximum (not max. effect)</a:t>
            </a:r>
          </a:p>
          <a:p>
            <a:pPr lvl="1">
              <a:defRPr/>
            </a:pPr>
            <a:r>
              <a:rPr lang="en-US" sz="1800" dirty="0"/>
              <a:t>n</a:t>
            </a:r>
            <a:r>
              <a:rPr lang="en-US" sz="1800" dirty="0" smtClean="0"/>
              <a:t> = 2 NTV shows global rotation damping</a:t>
            </a:r>
          </a:p>
          <a:p>
            <a:pPr lvl="1">
              <a:defRPr/>
            </a:pPr>
            <a:r>
              <a:rPr lang="en-US" sz="1800" dirty="0" smtClean="0"/>
              <a:t>Addition of ECH drops core rotation, increases edge </a:t>
            </a:r>
            <a:r>
              <a:rPr lang="en-US" sz="1800" dirty="0" err="1" smtClean="0">
                <a:latin typeface="Symbol" panose="05050102010706020507" pitchFamily="18" charset="2"/>
              </a:rPr>
              <a:t>W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, decreases shear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Outward momentum transfer</a:t>
            </a:r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2055" name="TextBox 53"/>
          <p:cNvSpPr txBox="1">
            <a:spLocks noChangeArrowheads="1"/>
          </p:cNvSpPr>
          <p:nvPr/>
        </p:nvSpPr>
        <p:spPr bwMode="auto">
          <a:xfrm>
            <a:off x="958850" y="4885309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9281</a:t>
            </a:r>
            <a:endParaRPr lang="en-US" altLang="en-US" sz="1400" baseline="-25000"/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985838" y="1916684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Rotation profile before n = 2 and ECH</a:t>
            </a:r>
          </a:p>
        </p:txBody>
      </p:sp>
      <p:cxnSp>
        <p:nvCxnSpPr>
          <p:cNvPr id="2057" name="Straight Arrow Connector 5"/>
          <p:cNvCxnSpPr>
            <a:cxnSpLocks noChangeShapeType="1"/>
          </p:cNvCxnSpPr>
          <p:nvPr/>
        </p:nvCxnSpPr>
        <p:spPr bwMode="auto">
          <a:xfrm flipH="1">
            <a:off x="2554288" y="2316734"/>
            <a:ext cx="596900" cy="9509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" name="TextBox 4"/>
          <p:cNvSpPr txBox="1">
            <a:spLocks noChangeArrowheads="1"/>
          </p:cNvSpPr>
          <p:nvPr/>
        </p:nvSpPr>
        <p:spPr bwMode="auto">
          <a:xfrm>
            <a:off x="2473325" y="4699572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 = 2 NTV alone</a:t>
            </a:r>
          </a:p>
        </p:txBody>
      </p:sp>
      <p:cxnSp>
        <p:nvCxnSpPr>
          <p:cNvPr id="2059" name="Straight Arrow Connector 5"/>
          <p:cNvCxnSpPr>
            <a:cxnSpLocks noChangeShapeType="1"/>
            <a:stCxn id="2058" idx="0"/>
          </p:cNvCxnSpPr>
          <p:nvPr/>
        </p:nvCxnSpPr>
        <p:spPr bwMode="auto">
          <a:xfrm flipV="1">
            <a:off x="3402013" y="4182047"/>
            <a:ext cx="376237" cy="517525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0" name="TextBox 4"/>
          <p:cNvSpPr txBox="1">
            <a:spLocks noChangeArrowheads="1"/>
          </p:cNvSpPr>
          <p:nvPr/>
        </p:nvSpPr>
        <p:spPr bwMode="auto">
          <a:xfrm>
            <a:off x="850900" y="4072509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 = 2 NTV + ECH</a:t>
            </a:r>
          </a:p>
        </p:txBody>
      </p:sp>
      <p:cxnSp>
        <p:nvCxnSpPr>
          <p:cNvPr id="2061" name="Straight Arrow Connector 5"/>
          <p:cNvCxnSpPr>
            <a:cxnSpLocks noChangeShapeType="1"/>
            <a:stCxn id="2060" idx="0"/>
          </p:cNvCxnSpPr>
          <p:nvPr/>
        </p:nvCxnSpPr>
        <p:spPr bwMode="auto">
          <a:xfrm flipV="1">
            <a:off x="1839913" y="3553397"/>
            <a:ext cx="315912" cy="5191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2" name="Straight Arrow Connector 5"/>
          <p:cNvCxnSpPr>
            <a:cxnSpLocks noChangeShapeType="1"/>
          </p:cNvCxnSpPr>
          <p:nvPr/>
        </p:nvCxnSpPr>
        <p:spPr bwMode="auto">
          <a:xfrm flipH="1" flipV="1">
            <a:off x="5459413" y="5321300"/>
            <a:ext cx="576262" cy="2206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50177" y="6046724"/>
            <a:ext cx="3187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Experiment MP2013-05-03-003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9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95325" y="325438"/>
            <a:ext cx="7772400" cy="685800"/>
          </a:xfrm>
        </p:spPr>
        <p:txBody>
          <a:bodyPr/>
          <a:lstStyle/>
          <a:p>
            <a:r>
              <a:rPr lang="en-US" dirty="0" smtClean="0"/>
              <a:t>ELM mitigation found when using n = 2 field via </a:t>
            </a:r>
            <a:r>
              <a:rPr lang="en-US" dirty="0" smtClean="0">
                <a:solidFill>
                  <a:srgbClr val="FF0000"/>
                </a:solidFill>
              </a:rPr>
              <a:t>middle IVCC only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203825" y="1757363"/>
            <a:ext cx="3506788" cy="4344987"/>
          </a:xfrm>
        </p:spPr>
        <p:txBody>
          <a:bodyPr/>
          <a:lstStyle/>
          <a:p>
            <a:r>
              <a:rPr lang="en-US" dirty="0" smtClean="0"/>
              <a:t>Mitigation observed when sufficiently high n = 2 field is applied 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Ivcc</a:t>
            </a:r>
            <a:r>
              <a:rPr lang="en-US" dirty="0" smtClean="0"/>
              <a:t> &gt; 3 kA/turn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Note: didn’t observe this in 2011 due to 1.8 kA/turn limit</a:t>
            </a:r>
          </a:p>
          <a:p>
            <a:pPr lvl="1"/>
            <a:r>
              <a:rPr lang="en-US" dirty="0" smtClean="0"/>
              <a:t>Reduction in density observed at start of n = 2 applied field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Need to verify validity of density evolution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06500"/>
            <a:ext cx="3495675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413" name="Straight Connector 2"/>
          <p:cNvCxnSpPr>
            <a:cxnSpLocks noChangeShapeType="1"/>
          </p:cNvCxnSpPr>
          <p:nvPr/>
        </p:nvCxnSpPr>
        <p:spPr bwMode="auto">
          <a:xfrm flipV="1">
            <a:off x="3209925" y="1206500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4" name="Straight Connector 6"/>
          <p:cNvCxnSpPr>
            <a:cxnSpLocks noChangeShapeType="1"/>
          </p:cNvCxnSpPr>
          <p:nvPr/>
        </p:nvCxnSpPr>
        <p:spPr bwMode="auto">
          <a:xfrm flipV="1">
            <a:off x="4130675" y="1212850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5" name="Straight Arrow Connector 4"/>
          <p:cNvCxnSpPr>
            <a:cxnSpLocks noChangeShapeType="1"/>
          </p:cNvCxnSpPr>
          <p:nvPr/>
        </p:nvCxnSpPr>
        <p:spPr bwMode="auto">
          <a:xfrm>
            <a:off x="3203575" y="3021013"/>
            <a:ext cx="9207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6" name="Straight Arrow Connector 9"/>
          <p:cNvCxnSpPr>
            <a:cxnSpLocks noChangeShapeType="1"/>
          </p:cNvCxnSpPr>
          <p:nvPr/>
        </p:nvCxnSpPr>
        <p:spPr bwMode="auto">
          <a:xfrm flipH="1">
            <a:off x="3663950" y="2133600"/>
            <a:ext cx="1793875" cy="8683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7" name="TextBox 53"/>
          <p:cNvSpPr txBox="1">
            <a:spLocks noChangeArrowheads="1"/>
          </p:cNvSpPr>
          <p:nvPr/>
        </p:nvSpPr>
        <p:spPr bwMode="auto">
          <a:xfrm>
            <a:off x="2511425" y="5922963"/>
            <a:ext cx="130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n = 2 field</a:t>
            </a:r>
            <a:endParaRPr lang="en-US" sz="2000" baseline="-25000">
              <a:solidFill>
                <a:schemeClr val="accent1"/>
              </a:solidFill>
            </a:endParaRPr>
          </a:p>
        </p:txBody>
      </p:sp>
      <p:sp>
        <p:nvSpPr>
          <p:cNvPr id="17418" name="TextBox 59"/>
          <p:cNvSpPr txBox="1">
            <a:spLocks noChangeArrowheads="1"/>
          </p:cNvSpPr>
          <p:nvPr/>
        </p:nvSpPr>
        <p:spPr bwMode="auto">
          <a:xfrm>
            <a:off x="4394200" y="6138863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/>
              <a:t>t(s)</a:t>
            </a:r>
          </a:p>
        </p:txBody>
      </p:sp>
      <p:sp>
        <p:nvSpPr>
          <p:cNvPr id="17419" name="Rectangle 60"/>
          <p:cNvSpPr>
            <a:spLocks noChangeArrowheads="1"/>
          </p:cNvSpPr>
          <p:nvPr/>
        </p:nvSpPr>
        <p:spPr bwMode="auto">
          <a:xfrm rot="-5400000">
            <a:off x="191294" y="1323182"/>
            <a:ext cx="822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</a:t>
            </a:r>
            <a:r>
              <a:rPr lang="en-US" sz="1600" baseline="-25000"/>
              <a:t>p</a:t>
            </a:r>
            <a:r>
              <a:rPr lang="en-US" sz="1600"/>
              <a:t> (MA)</a:t>
            </a:r>
          </a:p>
        </p:txBody>
      </p:sp>
      <p:sp>
        <p:nvSpPr>
          <p:cNvPr id="17420" name="Rectangle 60"/>
          <p:cNvSpPr>
            <a:spLocks noChangeArrowheads="1"/>
          </p:cNvSpPr>
          <p:nvPr/>
        </p:nvSpPr>
        <p:spPr bwMode="auto">
          <a:xfrm rot="-5400000">
            <a:off x="-137318" y="2523331"/>
            <a:ext cx="147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&lt;n</a:t>
            </a:r>
            <a:r>
              <a:rPr lang="en-US" sz="1600" baseline="-25000"/>
              <a:t>e</a:t>
            </a:r>
            <a:r>
              <a:rPr lang="en-US" sz="1600"/>
              <a:t>&gt; (10</a:t>
            </a:r>
            <a:r>
              <a:rPr lang="en-US" sz="1600" baseline="30000"/>
              <a:t>19</a:t>
            </a:r>
            <a:r>
              <a:rPr lang="en-US" sz="1600"/>
              <a:t>m</a:t>
            </a:r>
            <a:r>
              <a:rPr lang="en-US" sz="1600" baseline="30000"/>
              <a:t>-3</a:t>
            </a:r>
            <a:r>
              <a:rPr lang="en-US" sz="1600"/>
              <a:t>)</a:t>
            </a:r>
          </a:p>
        </p:txBody>
      </p:sp>
      <p:sp>
        <p:nvSpPr>
          <p:cNvPr id="17421" name="Rectangle 60"/>
          <p:cNvSpPr>
            <a:spLocks noChangeArrowheads="1"/>
          </p:cNvSpPr>
          <p:nvPr/>
        </p:nvSpPr>
        <p:spPr bwMode="auto">
          <a:xfrm rot="-5400000">
            <a:off x="146844" y="3688557"/>
            <a:ext cx="91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-25000">
                <a:latin typeface="Symbol" pitchFamily="18" charset="2"/>
              </a:rPr>
              <a:t>a</a:t>
            </a:r>
            <a:r>
              <a:rPr lang="en-US" sz="1600"/>
              <a:t> (arb)</a:t>
            </a:r>
          </a:p>
        </p:txBody>
      </p:sp>
      <p:sp>
        <p:nvSpPr>
          <p:cNvPr id="17422" name="Rectangle 60"/>
          <p:cNvSpPr>
            <a:spLocks noChangeArrowheads="1"/>
          </p:cNvSpPr>
          <p:nvPr/>
        </p:nvSpPr>
        <p:spPr bwMode="auto">
          <a:xfrm rot="-5400000">
            <a:off x="146844" y="4658519"/>
            <a:ext cx="91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-25000">
                <a:latin typeface="Symbol" pitchFamily="18" charset="2"/>
              </a:rPr>
              <a:t>a</a:t>
            </a:r>
            <a:r>
              <a:rPr lang="en-US" sz="1600"/>
              <a:t> (arb)</a:t>
            </a:r>
          </a:p>
        </p:txBody>
      </p:sp>
      <p:sp>
        <p:nvSpPr>
          <p:cNvPr id="17423" name="Rectangle 60"/>
          <p:cNvSpPr>
            <a:spLocks noChangeArrowheads="1"/>
          </p:cNvSpPr>
          <p:nvPr/>
        </p:nvSpPr>
        <p:spPr bwMode="auto">
          <a:xfrm rot="-5400000">
            <a:off x="-57149" y="5715000"/>
            <a:ext cx="1319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</a:t>
            </a:r>
            <a:r>
              <a:rPr lang="en-US" sz="1600" baseline="-25000"/>
              <a:t>n=2</a:t>
            </a:r>
            <a:r>
              <a:rPr lang="en-US" sz="1600"/>
              <a:t> (kA/turn)</a:t>
            </a:r>
          </a:p>
        </p:txBody>
      </p:sp>
      <p:sp>
        <p:nvSpPr>
          <p:cNvPr id="17424" name="TextBox 59"/>
          <p:cNvSpPr txBox="1">
            <a:spLocks noChangeArrowheads="1"/>
          </p:cNvSpPr>
          <p:nvPr/>
        </p:nvSpPr>
        <p:spPr bwMode="auto">
          <a:xfrm>
            <a:off x="4394200" y="1933575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/>
              <a:t>t(s)</a:t>
            </a:r>
          </a:p>
        </p:txBody>
      </p:sp>
      <p:sp>
        <p:nvSpPr>
          <p:cNvPr id="17425" name="TextBox 59"/>
          <p:cNvSpPr txBox="1">
            <a:spLocks noChangeArrowheads="1"/>
          </p:cNvSpPr>
          <p:nvPr/>
        </p:nvSpPr>
        <p:spPr bwMode="auto">
          <a:xfrm>
            <a:off x="4394200" y="2901950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/>
              <a:t>t(s)</a:t>
            </a:r>
          </a:p>
        </p:txBody>
      </p:sp>
      <p:sp>
        <p:nvSpPr>
          <p:cNvPr id="17426" name="TextBox 59"/>
          <p:cNvSpPr txBox="1">
            <a:spLocks noChangeArrowheads="1"/>
          </p:cNvSpPr>
          <p:nvPr/>
        </p:nvSpPr>
        <p:spPr bwMode="auto">
          <a:xfrm>
            <a:off x="4394200" y="3930650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/>
              <a:t>t(s)</a:t>
            </a:r>
          </a:p>
        </p:txBody>
      </p:sp>
      <p:sp>
        <p:nvSpPr>
          <p:cNvPr id="17427" name="TextBox 59"/>
          <p:cNvSpPr txBox="1">
            <a:spLocks noChangeArrowheads="1"/>
          </p:cNvSpPr>
          <p:nvPr/>
        </p:nvSpPr>
        <p:spPr bwMode="auto">
          <a:xfrm>
            <a:off x="4394200" y="5035550"/>
            <a:ext cx="55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/>
              <a:t>t(s)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252538"/>
            <a:ext cx="2959100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7300"/>
            <a:ext cx="2970212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160338" y="325438"/>
            <a:ext cx="8842375" cy="685800"/>
          </a:xfrm>
        </p:spPr>
        <p:txBody>
          <a:bodyPr/>
          <a:lstStyle/>
          <a:p>
            <a:r>
              <a:rPr lang="en-US" sz="2800" dirty="0" smtClean="0"/>
              <a:t>ELM </a:t>
            </a:r>
            <a:r>
              <a:rPr lang="en-US" sz="2800" dirty="0" smtClean="0"/>
              <a:t>mitigation found using n = 2 field, via </a:t>
            </a:r>
            <a:r>
              <a:rPr lang="en-US" sz="2800" dirty="0" smtClean="0">
                <a:solidFill>
                  <a:schemeClr val="tx1"/>
                </a:solidFill>
              </a:rPr>
              <a:t>middle IVCC only, </a:t>
            </a:r>
            <a:r>
              <a:rPr lang="en-US" sz="2800" dirty="0" smtClean="0">
                <a:solidFill>
                  <a:srgbClr val="FF0000"/>
                </a:solidFill>
              </a:rPr>
              <a:t>correlates with field strength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6734175" y="1425575"/>
            <a:ext cx="2316163" cy="4997450"/>
          </a:xfrm>
        </p:spPr>
        <p:txBody>
          <a:bodyPr/>
          <a:lstStyle/>
          <a:p>
            <a:r>
              <a:rPr lang="en-US" sz="2000" dirty="0" smtClean="0"/>
              <a:t>Mitigation observed when sufficiently high n = 2 field is applied</a:t>
            </a:r>
          </a:p>
          <a:p>
            <a:pPr lvl="1"/>
            <a:r>
              <a:rPr lang="en-US" sz="1800" dirty="0" smtClean="0"/>
              <a:t>Stored energy,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varies</a:t>
            </a:r>
          </a:p>
          <a:p>
            <a:pPr lvl="1"/>
            <a:r>
              <a:rPr lang="en-US" sz="1800" dirty="0" smtClean="0"/>
              <a:t>However, shot that has continuous </a:t>
            </a:r>
            <a:r>
              <a:rPr lang="en-US" sz="1800" dirty="0" err="1" smtClean="0"/>
              <a:t>ELMing</a:t>
            </a:r>
            <a:r>
              <a:rPr lang="en-US" sz="1800" dirty="0" smtClean="0"/>
              <a:t> with no n = 2 field has same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variation</a:t>
            </a:r>
            <a:endParaRPr lang="en-US" sz="1600" dirty="0" smtClean="0"/>
          </a:p>
        </p:txBody>
      </p:sp>
      <p:sp>
        <p:nvSpPr>
          <p:cNvPr id="18438" name="Rectangle 60"/>
          <p:cNvSpPr>
            <a:spLocks noChangeArrowheads="1"/>
          </p:cNvSpPr>
          <p:nvPr/>
        </p:nvSpPr>
        <p:spPr bwMode="auto">
          <a:xfrm rot="-5400000">
            <a:off x="121444" y="1454944"/>
            <a:ext cx="39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b</a:t>
            </a:r>
            <a:r>
              <a:rPr lang="en-US" sz="1600" baseline="-25000"/>
              <a:t>N</a:t>
            </a:r>
            <a:endParaRPr lang="en-US" sz="1600"/>
          </a:p>
        </p:txBody>
      </p:sp>
      <p:sp>
        <p:nvSpPr>
          <p:cNvPr id="18439" name="Rectangle 60"/>
          <p:cNvSpPr>
            <a:spLocks noChangeArrowheads="1"/>
          </p:cNvSpPr>
          <p:nvPr/>
        </p:nvSpPr>
        <p:spPr bwMode="auto">
          <a:xfrm rot="-5400000">
            <a:off x="-419893" y="2523331"/>
            <a:ext cx="147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&lt;n</a:t>
            </a:r>
            <a:r>
              <a:rPr lang="en-US" sz="1600" baseline="-25000"/>
              <a:t>e</a:t>
            </a:r>
            <a:r>
              <a:rPr lang="en-US" sz="1600"/>
              <a:t>&gt; (10</a:t>
            </a:r>
            <a:r>
              <a:rPr lang="en-US" sz="1600" baseline="30000"/>
              <a:t>19</a:t>
            </a:r>
            <a:r>
              <a:rPr lang="en-US" sz="1600"/>
              <a:t>m</a:t>
            </a:r>
            <a:r>
              <a:rPr lang="en-US" sz="1600" baseline="30000"/>
              <a:t>-3</a:t>
            </a:r>
            <a:r>
              <a:rPr lang="en-US" sz="1600"/>
              <a:t>)</a:t>
            </a:r>
          </a:p>
        </p:txBody>
      </p:sp>
      <p:sp>
        <p:nvSpPr>
          <p:cNvPr id="18440" name="Rectangle 60"/>
          <p:cNvSpPr>
            <a:spLocks noChangeArrowheads="1"/>
          </p:cNvSpPr>
          <p:nvPr/>
        </p:nvSpPr>
        <p:spPr bwMode="auto">
          <a:xfrm rot="-5400000">
            <a:off x="-135731" y="3688557"/>
            <a:ext cx="91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-25000">
                <a:latin typeface="Symbol" pitchFamily="18" charset="2"/>
              </a:rPr>
              <a:t>a</a:t>
            </a:r>
            <a:r>
              <a:rPr lang="en-US" sz="1600"/>
              <a:t> (arb)</a:t>
            </a:r>
          </a:p>
        </p:txBody>
      </p:sp>
      <p:sp>
        <p:nvSpPr>
          <p:cNvPr id="18441" name="Rectangle 60"/>
          <p:cNvSpPr>
            <a:spLocks noChangeArrowheads="1"/>
          </p:cNvSpPr>
          <p:nvPr/>
        </p:nvSpPr>
        <p:spPr bwMode="auto">
          <a:xfrm rot="-5400000">
            <a:off x="-135731" y="4658519"/>
            <a:ext cx="91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-25000">
                <a:latin typeface="Symbol" pitchFamily="18" charset="2"/>
              </a:rPr>
              <a:t>a</a:t>
            </a:r>
            <a:r>
              <a:rPr lang="en-US" sz="1600"/>
              <a:t> (arb)</a:t>
            </a:r>
          </a:p>
        </p:txBody>
      </p:sp>
      <p:sp>
        <p:nvSpPr>
          <p:cNvPr id="18442" name="Rectangle 60"/>
          <p:cNvSpPr>
            <a:spLocks noChangeArrowheads="1"/>
          </p:cNvSpPr>
          <p:nvPr/>
        </p:nvSpPr>
        <p:spPr bwMode="auto">
          <a:xfrm rot="-5400000">
            <a:off x="-339724" y="5715000"/>
            <a:ext cx="1319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I</a:t>
            </a:r>
            <a:r>
              <a:rPr lang="en-US" sz="1600" baseline="-25000"/>
              <a:t>n=2</a:t>
            </a:r>
            <a:r>
              <a:rPr lang="en-US" sz="1600"/>
              <a:t> (kA/turn)</a:t>
            </a:r>
          </a:p>
        </p:txBody>
      </p:sp>
      <p:cxnSp>
        <p:nvCxnSpPr>
          <p:cNvPr id="18443" name="Straight Connector 2"/>
          <p:cNvCxnSpPr>
            <a:cxnSpLocks noChangeShapeType="1"/>
          </p:cNvCxnSpPr>
          <p:nvPr/>
        </p:nvCxnSpPr>
        <p:spPr bwMode="auto">
          <a:xfrm flipV="1">
            <a:off x="1852613" y="1206500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4" name="Straight Connector 6"/>
          <p:cNvCxnSpPr>
            <a:cxnSpLocks noChangeShapeType="1"/>
          </p:cNvCxnSpPr>
          <p:nvPr/>
        </p:nvCxnSpPr>
        <p:spPr bwMode="auto">
          <a:xfrm flipV="1">
            <a:off x="2632075" y="1212850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5" name="Straight Arrow Connector 4"/>
          <p:cNvCxnSpPr>
            <a:cxnSpLocks noChangeShapeType="1"/>
          </p:cNvCxnSpPr>
          <p:nvPr/>
        </p:nvCxnSpPr>
        <p:spPr bwMode="auto">
          <a:xfrm>
            <a:off x="1865313" y="3124200"/>
            <a:ext cx="74612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TextBox 53"/>
          <p:cNvSpPr txBox="1">
            <a:spLocks noChangeArrowheads="1"/>
          </p:cNvSpPr>
          <p:nvPr/>
        </p:nvSpPr>
        <p:spPr bwMode="auto">
          <a:xfrm>
            <a:off x="844550" y="5548313"/>
            <a:ext cx="227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n = 2</a:t>
            </a:r>
          </a:p>
          <a:p>
            <a:r>
              <a:rPr lang="en-US" sz="2000">
                <a:solidFill>
                  <a:schemeClr val="accent1"/>
                </a:solidFill>
              </a:rPr>
              <a:t>field (</a:t>
            </a:r>
            <a:r>
              <a:rPr lang="en-US" sz="2000">
                <a:solidFill>
                  <a:srgbClr val="FF0000"/>
                </a:solidFill>
              </a:rPr>
              <a:t>high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EARLY</a:t>
            </a:r>
            <a:r>
              <a:rPr lang="en-US" sz="2000">
                <a:solidFill>
                  <a:schemeClr val="accent1"/>
                </a:solidFill>
              </a:rPr>
              <a:t>)</a:t>
            </a:r>
            <a:endParaRPr lang="en-US" sz="2000" baseline="-25000">
              <a:solidFill>
                <a:schemeClr val="accent1"/>
              </a:solidFill>
            </a:endParaRPr>
          </a:p>
        </p:txBody>
      </p:sp>
      <p:sp>
        <p:nvSpPr>
          <p:cNvPr id="18447" name="TextBox 59"/>
          <p:cNvSpPr txBox="1">
            <a:spLocks noChangeArrowheads="1"/>
          </p:cNvSpPr>
          <p:nvPr/>
        </p:nvSpPr>
        <p:spPr bwMode="auto">
          <a:xfrm>
            <a:off x="6618288" y="61388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/>
              <a:t>t(s)</a:t>
            </a:r>
          </a:p>
        </p:txBody>
      </p:sp>
      <p:sp>
        <p:nvSpPr>
          <p:cNvPr id="18448" name="TextBox 59"/>
          <p:cNvSpPr txBox="1">
            <a:spLocks noChangeArrowheads="1"/>
          </p:cNvSpPr>
          <p:nvPr/>
        </p:nvSpPr>
        <p:spPr bwMode="auto">
          <a:xfrm>
            <a:off x="6618288" y="1933575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/>
              <a:t>t(s)</a:t>
            </a:r>
          </a:p>
        </p:txBody>
      </p:sp>
      <p:sp>
        <p:nvSpPr>
          <p:cNvPr id="18449" name="TextBox 59"/>
          <p:cNvSpPr txBox="1">
            <a:spLocks noChangeArrowheads="1"/>
          </p:cNvSpPr>
          <p:nvPr/>
        </p:nvSpPr>
        <p:spPr bwMode="auto">
          <a:xfrm>
            <a:off x="6618288" y="2901950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/>
              <a:t>t(s)</a:t>
            </a:r>
          </a:p>
        </p:txBody>
      </p:sp>
      <p:sp>
        <p:nvSpPr>
          <p:cNvPr id="18450" name="TextBox 59"/>
          <p:cNvSpPr txBox="1">
            <a:spLocks noChangeArrowheads="1"/>
          </p:cNvSpPr>
          <p:nvPr/>
        </p:nvSpPr>
        <p:spPr bwMode="auto">
          <a:xfrm>
            <a:off x="6618288" y="3930650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/>
              <a:t>t(s)</a:t>
            </a:r>
          </a:p>
        </p:txBody>
      </p:sp>
      <p:sp>
        <p:nvSpPr>
          <p:cNvPr id="18451" name="TextBox 59"/>
          <p:cNvSpPr txBox="1">
            <a:spLocks noChangeArrowheads="1"/>
          </p:cNvSpPr>
          <p:nvPr/>
        </p:nvSpPr>
        <p:spPr bwMode="auto">
          <a:xfrm>
            <a:off x="6618288" y="5035550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/>
              <a:t>t(s)</a:t>
            </a:r>
          </a:p>
        </p:txBody>
      </p:sp>
      <p:cxnSp>
        <p:nvCxnSpPr>
          <p:cNvPr id="18452" name="Straight Connector 2"/>
          <p:cNvCxnSpPr>
            <a:cxnSpLocks noChangeShapeType="1"/>
          </p:cNvCxnSpPr>
          <p:nvPr/>
        </p:nvCxnSpPr>
        <p:spPr bwMode="auto">
          <a:xfrm flipV="1">
            <a:off x="5595938" y="1198563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3" name="Straight Connector 6"/>
          <p:cNvCxnSpPr>
            <a:cxnSpLocks noChangeShapeType="1"/>
          </p:cNvCxnSpPr>
          <p:nvPr/>
        </p:nvCxnSpPr>
        <p:spPr bwMode="auto">
          <a:xfrm flipV="1">
            <a:off x="6188075" y="1204913"/>
            <a:ext cx="0" cy="526415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4" name="Straight Arrow Connector 4"/>
          <p:cNvCxnSpPr>
            <a:cxnSpLocks noChangeShapeType="1"/>
          </p:cNvCxnSpPr>
          <p:nvPr/>
        </p:nvCxnSpPr>
        <p:spPr bwMode="auto">
          <a:xfrm>
            <a:off x="5576888" y="3097213"/>
            <a:ext cx="60007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5" name="TextBox 53"/>
          <p:cNvSpPr txBox="1">
            <a:spLocks noChangeArrowheads="1"/>
          </p:cNvSpPr>
          <p:nvPr/>
        </p:nvSpPr>
        <p:spPr bwMode="auto">
          <a:xfrm>
            <a:off x="3951288" y="5548313"/>
            <a:ext cx="207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n = 2</a:t>
            </a:r>
          </a:p>
          <a:p>
            <a:r>
              <a:rPr lang="en-US" sz="2000">
                <a:solidFill>
                  <a:schemeClr val="accent1"/>
                </a:solidFill>
              </a:rPr>
              <a:t>field (</a:t>
            </a:r>
            <a:r>
              <a:rPr lang="en-US" sz="2000">
                <a:solidFill>
                  <a:srgbClr val="FF0000"/>
                </a:solidFill>
              </a:rPr>
              <a:t>high LATE</a:t>
            </a:r>
            <a:r>
              <a:rPr lang="en-US" sz="2000">
                <a:solidFill>
                  <a:schemeClr val="accent1"/>
                </a:solidFill>
              </a:rPr>
              <a:t>)</a:t>
            </a:r>
            <a:endParaRPr lang="en-US" sz="2000" baseline="-25000">
              <a:solidFill>
                <a:schemeClr val="accent1"/>
              </a:solidFill>
            </a:endParaRPr>
          </a:p>
        </p:txBody>
      </p:sp>
      <p:sp>
        <p:nvSpPr>
          <p:cNvPr id="18456" name="TextBox 6"/>
          <p:cNvSpPr txBox="1">
            <a:spLocks noChangeArrowheads="1"/>
          </p:cNvSpPr>
          <p:nvPr/>
        </p:nvSpPr>
        <p:spPr bwMode="auto">
          <a:xfrm>
            <a:off x="1795463" y="2849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mitigated</a:t>
            </a:r>
          </a:p>
        </p:txBody>
      </p:sp>
      <p:sp>
        <p:nvSpPr>
          <p:cNvPr id="18457" name="TextBox 33"/>
          <p:cNvSpPr txBox="1">
            <a:spLocks noChangeArrowheads="1"/>
          </p:cNvSpPr>
          <p:nvPr/>
        </p:nvSpPr>
        <p:spPr bwMode="auto">
          <a:xfrm>
            <a:off x="5341938" y="2832100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mitigated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68680" y="4160520"/>
            <a:ext cx="2514600" cy="713232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38" y="156464"/>
            <a:ext cx="8631174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Vertical </a:t>
            </a:r>
            <a:r>
              <a:rPr kumimoji="1" lang="en-US" altLang="ja-JP" dirty="0" smtClean="0">
                <a:solidFill>
                  <a:schemeClr val="tx1"/>
                </a:solidFill>
              </a:rPr>
              <a:t>control design modifications made </a:t>
            </a:r>
            <a:r>
              <a:rPr kumimoji="1" lang="en-US" altLang="ja-JP" dirty="0" smtClean="0">
                <a:solidFill>
                  <a:schemeClr val="tx1"/>
                </a:solidFill>
              </a:rPr>
              <a:t>in PCS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61" y="980728"/>
            <a:ext cx="5886196" cy="3635816"/>
          </a:xfrm>
          <a:prstGeom prst="rect">
            <a:avLst/>
          </a:prstGeom>
        </p:spPr>
      </p:pic>
      <p:pic>
        <p:nvPicPr>
          <p:cNvPr id="6" name="Picture 5" descr="dzdt20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949" y="4616544"/>
            <a:ext cx="4730436" cy="1909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949" y="232090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9933FF"/>
                </a:solidFill>
              </a:rPr>
              <a:t>#7904</a:t>
            </a:r>
            <a:endParaRPr kumimoji="1" lang="ja-JP" altLang="en-US" sz="1600" dirty="0">
              <a:solidFill>
                <a:srgbClr val="9933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7523" y="5256500"/>
            <a:ext cx="75965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System</a:t>
            </a:r>
            <a:endParaRPr kumimoji="0" lang="ja-JP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300566" y="6176030"/>
            <a:ext cx="369844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33FF"/>
                </a:solidFill>
              </a:rPr>
              <a:t>D</a:t>
            </a:r>
            <a:r>
              <a:rPr lang="en-US" sz="1600" dirty="0" smtClean="0">
                <a:solidFill>
                  <a:srgbClr val="9933FF"/>
                </a:solidFill>
              </a:rPr>
              <a:t>. Mueller (PPPL), </a:t>
            </a:r>
            <a:r>
              <a:rPr lang="en-US" sz="1600" dirty="0">
                <a:solidFill>
                  <a:srgbClr val="9933FF"/>
                </a:solidFill>
              </a:rPr>
              <a:t>S.H. Hahn (NFRI)</a:t>
            </a:r>
          </a:p>
          <a:p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95" y="732876"/>
            <a:ext cx="3411677" cy="54105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New </a:t>
            </a:r>
            <a:r>
              <a:rPr lang="en-US" altLang="ja-JP" dirty="0" err="1" smtClean="0"/>
              <a:t>dZ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dt</a:t>
            </a:r>
            <a:r>
              <a:rPr lang="en-US" altLang="ja-JP" dirty="0" smtClean="0"/>
              <a:t> estimator was verified against 2012 real-time EFIT 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cur</a:t>
            </a:r>
            <a:r>
              <a:rPr lang="en-US" altLang="ja-JP" dirty="0" smtClean="0"/>
              <a:t> measurement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 smtClean="0"/>
              <a:t>Sensitivity of LMSZ, the old estimator, is poor </a:t>
            </a:r>
            <a:r>
              <a:rPr kumimoji="1" lang="en-US" altLang="ja-JP" dirty="0" smtClean="0"/>
              <a:t>for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high triangularity shots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2013 version compensates IVC current pickups only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“Limited” algorithm now has new </a:t>
            </a:r>
            <a:r>
              <a:rPr lang="en-US" altLang="ja-JP" dirty="0" err="1" smtClean="0"/>
              <a:t>dZ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dt</a:t>
            </a:r>
            <a:r>
              <a:rPr lang="en-US" altLang="ja-JP" dirty="0" smtClean="0"/>
              <a:t> feedback loop, tested at the dedicated experiment (Aug. 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 smtClean="0">
                <a:solidFill>
                  <a:srgbClr val="FF0000"/>
                </a:solidFill>
              </a:rPr>
              <a:t>Gain’s determined by “relay feedback control technique 2 tries</a:t>
            </a:r>
          </a:p>
          <a:p>
            <a:pPr lvl="1">
              <a:lnSpc>
                <a:spcPct val="120000"/>
              </a:lnSpc>
            </a:pPr>
            <a:r>
              <a:rPr lang="en-US" altLang="ja-JP" dirty="0" err="1" smtClean="0"/>
              <a:t>G</a:t>
            </a:r>
            <a:r>
              <a:rPr lang="en-US" altLang="ja-JP" baseline="-25000" dirty="0" err="1" smtClean="0"/>
              <a:t>p</a:t>
            </a:r>
            <a:r>
              <a:rPr lang="en-US" altLang="ja-JP" dirty="0" smtClean="0"/>
              <a:t> = 3.48, </a:t>
            </a:r>
            <a:r>
              <a:rPr lang="en-US" altLang="ja-JP" dirty="0" err="1" smtClean="0"/>
              <a:t>G</a:t>
            </a:r>
            <a:r>
              <a:rPr lang="en-US" altLang="ja-JP" baseline="-25000" dirty="0" err="1" smtClean="0"/>
              <a:t>d</a:t>
            </a:r>
            <a:r>
              <a:rPr lang="en-US" altLang="ja-JP" dirty="0" smtClean="0"/>
              <a:t> = 0.05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Caveats :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 smtClean="0"/>
              <a:t>Compensation on spikes </a:t>
            </a:r>
            <a:r>
              <a:rPr kumimoji="1" lang="en-US" altLang="ja-JP" dirty="0" err="1" smtClean="0"/>
              <a:t>sync’ed</a:t>
            </a:r>
            <a:r>
              <a:rPr kumimoji="1" lang="en-US" altLang="ja-JP" dirty="0" smtClean="0"/>
              <a:t> with ELMs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18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34" y="385064"/>
            <a:ext cx="8905494" cy="685800"/>
          </a:xfrm>
        </p:spPr>
        <p:txBody>
          <a:bodyPr/>
          <a:lstStyle/>
          <a:p>
            <a:pPr algn="ctr"/>
            <a:r>
              <a:rPr lang="en-US" altLang="ja-JP" sz="2800" dirty="0" smtClean="0"/>
              <a:t>Relay feedback algorithm helped </a:t>
            </a:r>
            <a:r>
              <a:rPr lang="en-US" altLang="ja-JP" sz="2800" dirty="0" smtClean="0"/>
              <a:t>determine gains </a:t>
            </a:r>
            <a:r>
              <a:rPr lang="en-US" altLang="ja-JP" sz="2800" dirty="0" smtClean="0"/>
              <a:t>set</a:t>
            </a:r>
            <a:endParaRPr kumimoji="1" lang="ja-JP" alt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39123"/>
            <a:ext cx="9143999" cy="1266917"/>
          </a:xfrm>
        </p:spPr>
        <p:txBody>
          <a:bodyPr/>
          <a:lstStyle/>
          <a:p>
            <a:r>
              <a:rPr lang="en-US" altLang="ja-JP" sz="2000" dirty="0" err="1" smtClean="0"/>
              <a:t>Sysmain</a:t>
            </a:r>
            <a:r>
              <a:rPr lang="en-US" altLang="ja-JP" sz="2000" dirty="0" smtClean="0"/>
              <a:t> category: if relay feedback’s turned on for a coil, the coil current demands will oscillate like the picture, invoking responses on the PID loop</a:t>
            </a:r>
          </a:p>
          <a:p>
            <a:pPr lvl="1"/>
            <a:r>
              <a:rPr lang="en-US" altLang="ja-JP" sz="1800" dirty="0"/>
              <a:t>T</a:t>
            </a:r>
            <a:r>
              <a:rPr kumimoji="1" lang="en-US" altLang="ja-JP" sz="1800" dirty="0" smtClean="0"/>
              <a:t>he method gave a direct, optimized set of gains for </a:t>
            </a:r>
            <a:r>
              <a:rPr lang="en-US" altLang="ja-JP" sz="1800" dirty="0" err="1" smtClean="0"/>
              <a:t>Ip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&amp; segment </a:t>
            </a:r>
            <a:r>
              <a:rPr kumimoji="1" lang="en-US" altLang="ja-JP" sz="1800" dirty="0" smtClean="0"/>
              <a:t>PID</a:t>
            </a:r>
          </a:p>
          <a:p>
            <a:pPr lvl="1"/>
            <a:r>
              <a:rPr lang="en-US" altLang="ja-JP" sz="1800" dirty="0" smtClean="0"/>
              <a:t>Gives also the Rule of Thumb for ratio of </a:t>
            </a:r>
            <a:r>
              <a:rPr lang="en-US" altLang="ja-JP" sz="1800" dirty="0" err="1" smtClean="0"/>
              <a:t>Gp</a:t>
            </a:r>
            <a:r>
              <a:rPr lang="en-US" altLang="ja-JP" sz="1800" dirty="0" smtClean="0"/>
              <a:t> / </a:t>
            </a:r>
            <a:r>
              <a:rPr lang="en-US" altLang="ja-JP" sz="1800" dirty="0" err="1" smtClean="0"/>
              <a:t>Gi</a:t>
            </a:r>
            <a:r>
              <a:rPr lang="en-US" altLang="ja-JP" sz="1800" dirty="0" smtClean="0"/>
              <a:t> </a:t>
            </a:r>
            <a:endParaRPr kumimoji="1" lang="en-US" altLang="ja-JP" sz="1800" dirty="0" smtClean="0"/>
          </a:p>
          <a:p>
            <a:pPr marL="457200" lvl="1" indent="0">
              <a:buNone/>
            </a:pPr>
            <a:endParaRPr kumimoji="1" lang="ja-JP" alt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2828010"/>
            <a:ext cx="3888882" cy="156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426" y="3509632"/>
            <a:ext cx="4530448" cy="24959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272696" y="3835684"/>
            <a:ext cx="11044" cy="298173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 type="arrow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6140175" y="34522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2h</a:t>
            </a:r>
            <a:endParaRPr kumimoji="1" lang="ja-JP" alt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880088" y="4840641"/>
            <a:ext cx="0" cy="828261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 type="arrow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6982344" y="483392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2A</a:t>
            </a:r>
            <a:endParaRPr kumimoji="1" lang="ja-JP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5337" y="57232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Pu</a:t>
            </a:r>
            <a:endParaRPr kumimoji="1" lang="ja-JP" altLang="en-US" sz="18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165446" y="5708667"/>
            <a:ext cx="1126434" cy="0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 type="arrow"/>
            <a:tailEnd type="arrow"/>
          </a:ln>
        </p:spPr>
      </p:cxnSp>
      <p:sp>
        <p:nvSpPr>
          <p:cNvPr id="18" name="TextBox 17"/>
          <p:cNvSpPr txBox="1"/>
          <p:nvPr/>
        </p:nvSpPr>
        <p:spPr>
          <a:xfrm>
            <a:off x="4605131" y="3134694"/>
            <a:ext cx="419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#6981: PF1UL </a:t>
            </a:r>
            <a:r>
              <a:rPr kumimoji="1" lang="en-US" altLang="ja-JP" sz="1800" dirty="0" smtClean="0">
                <a:sym typeface="Wingdings"/>
              </a:rPr>
              <a:t> SEG07 (inboard gap)</a:t>
            </a:r>
            <a:endParaRPr kumimoji="1" lang="ja-JP" alt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77" y="4391419"/>
            <a:ext cx="3888882" cy="491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43" y="5000404"/>
            <a:ext cx="2331831" cy="555505"/>
          </a:xfrm>
          <a:prstGeom prst="rect">
            <a:avLst/>
          </a:prstGeom>
        </p:spPr>
      </p:pic>
      <p:sp>
        <p:nvSpPr>
          <p:cNvPr id="15" name="Rectangle 60"/>
          <p:cNvSpPr>
            <a:spLocks noChangeArrowheads="1"/>
          </p:cNvSpPr>
          <p:nvPr/>
        </p:nvSpPr>
        <p:spPr bwMode="auto">
          <a:xfrm>
            <a:off x="230718" y="6027811"/>
            <a:ext cx="196239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E. Kolemen (PPPL)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73" y="257048"/>
            <a:ext cx="8858904" cy="685800"/>
          </a:xfrm>
        </p:spPr>
        <p:txBody>
          <a:bodyPr/>
          <a:lstStyle/>
          <a:p>
            <a:r>
              <a:rPr lang="en-US" altLang="ja-JP" sz="2400" dirty="0" smtClean="0"/>
              <a:t>The new improved control development </a:t>
            </a:r>
            <a:r>
              <a:rPr lang="en-US" altLang="ja-JP" sz="2400" dirty="0" smtClean="0"/>
              <a:t>helped enable increase </a:t>
            </a:r>
            <a:r>
              <a:rPr lang="en-US" altLang="ja-JP" sz="2400" dirty="0" smtClean="0"/>
              <a:t>of plasma current and duration of H-mode (11 seconds)</a:t>
            </a:r>
            <a:endParaRPr kumimoji="1" lang="ja-JP" altLang="en-US" sz="2400" dirty="0"/>
          </a:p>
        </p:txBody>
      </p:sp>
      <p:pic>
        <p:nvPicPr>
          <p:cNvPr id="9" name="그림 2"/>
          <p:cNvPicPr/>
          <p:nvPr/>
        </p:nvPicPr>
        <p:blipFill rotWithShape="1">
          <a:blip r:embed="rId2"/>
          <a:srcRect b="1884"/>
          <a:stretch/>
        </p:blipFill>
        <p:spPr>
          <a:xfrm>
            <a:off x="403539" y="2070897"/>
            <a:ext cx="8365507" cy="4409861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1507744" y="2280389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>
                <a:solidFill>
                  <a:srgbClr val="FF0000"/>
                </a:solidFill>
              </a:rPr>
              <a:t>~9.4s H-mode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772" y="3946483"/>
            <a:ext cx="1578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>
                <a:solidFill>
                  <a:srgbClr val="FF0000"/>
                </a:solidFill>
              </a:rPr>
              <a:t>~11.0s H-mode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9180" y="5238786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smtClean="0">
                <a:solidFill>
                  <a:srgbClr val="FF0000"/>
                </a:solidFill>
              </a:rPr>
              <a:t>~7.2s H-mode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7039386" y="1707882"/>
            <a:ext cx="196239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E. Kolemen (PPPL)</a:t>
            </a: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348" y="1007941"/>
            <a:ext cx="8867629" cy="129015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200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2000" dirty="0" smtClean="0">
                <a:solidFill>
                  <a:schemeClr val="accent1"/>
                </a:solidFill>
              </a:rPr>
              <a:t>Expanded the operation regime of the plasmas </a:t>
            </a:r>
            <a:endParaRPr lang="en-US" altLang="ja-JP" sz="2000" dirty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r>
              <a:rPr lang="en-US" altLang="ja-JP" sz="2000" dirty="0" smtClean="0"/>
              <a:t>	- </a:t>
            </a:r>
            <a:r>
              <a:rPr lang="en-US" altLang="ja-JP" sz="2000" dirty="0" err="1" smtClean="0"/>
              <a:t>I</a:t>
            </a:r>
            <a:r>
              <a:rPr lang="en-US" altLang="ja-JP" sz="2000" baseline="-25000" dirty="0" err="1" smtClean="0"/>
              <a:t>p</a:t>
            </a:r>
            <a:r>
              <a:rPr lang="en-US" altLang="ja-JP" sz="2000" dirty="0" smtClean="0"/>
              <a:t> up to 0.9 MA with 3 MW beams</a:t>
            </a:r>
          </a:p>
          <a:p>
            <a:pPr marL="0" indent="0">
              <a:buFontTx/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- Stored energy (</a:t>
            </a:r>
            <a:r>
              <a:rPr lang="en-US" altLang="ja-JP" sz="2000" dirty="0" err="1" smtClean="0"/>
              <a:t>W</a:t>
            </a:r>
            <a:r>
              <a:rPr lang="en-US" altLang="ja-JP" sz="2000" baseline="-25000" dirty="0" err="1" smtClean="0"/>
              <a:t>tot</a:t>
            </a:r>
            <a:r>
              <a:rPr lang="en-US" altLang="ja-JP" sz="2000" dirty="0" smtClean="0"/>
              <a:t>) ~ 0.4 MJ</a:t>
            </a:r>
          </a:p>
        </p:txBody>
      </p:sp>
    </p:spTree>
    <p:extLst>
      <p:ext uri="{BB962C8B-B14F-4D97-AF65-F5344CB8AC3E}">
        <p14:creationId xmlns:p14="http://schemas.microsoft.com/office/powerpoint/2010/main" val="1163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54" y="369953"/>
            <a:ext cx="8767142" cy="685800"/>
          </a:xfrm>
        </p:spPr>
        <p:txBody>
          <a:bodyPr/>
          <a:lstStyle/>
          <a:p>
            <a:r>
              <a:rPr lang="en-US" dirty="0" smtClean="0"/>
              <a:t>Correlation between plasma velocity shear and 2/1 TM amplitude found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705" y="6015021"/>
            <a:ext cx="8252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Y.S. Park,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S.A. Sabbagh, J.M. Bialek, et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Nucl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Fusion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53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(2013) 083029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" y="1320717"/>
            <a:ext cx="6415295" cy="45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773" y="1602002"/>
            <a:ext cx="2856535" cy="4658628"/>
          </a:xfrm>
        </p:spPr>
        <p:txBody>
          <a:bodyPr/>
          <a:lstStyle/>
          <a:p>
            <a:r>
              <a:rPr lang="en-US" dirty="0" smtClean="0"/>
              <a:t>Mode identification from ECE, ECEI systems</a:t>
            </a:r>
          </a:p>
          <a:p>
            <a:r>
              <a:rPr lang="en-US" dirty="0" smtClean="0"/>
              <a:t>Observed increase of TM amplitude vs.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shear decreases at reduced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0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1" y="232543"/>
            <a:ext cx="8503848" cy="959461"/>
          </a:xfrm>
        </p:spPr>
        <p:txBody>
          <a:bodyPr/>
          <a:lstStyle/>
          <a:p>
            <a:r>
              <a:rPr lang="en-US" dirty="0"/>
              <a:t>US-Korea </a:t>
            </a:r>
            <a:r>
              <a:rPr lang="en-US" dirty="0" smtClean="0"/>
              <a:t>collaboration on KSTAR: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 beta and 3D plasma stability research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662" y="1527048"/>
            <a:ext cx="8503848" cy="478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0000"/>
              </a:lnSpc>
            </a:pPr>
            <a:r>
              <a:rPr lang="en-US" kern="0" dirty="0" smtClean="0"/>
              <a:t>Addresses key KSTAR Milestones (including)</a:t>
            </a:r>
          </a:p>
          <a:p>
            <a:pPr lvl="1">
              <a:lnSpc>
                <a:spcPct val="70000"/>
              </a:lnSpc>
            </a:pPr>
            <a:r>
              <a:rPr lang="en-US" kern="0" dirty="0" smtClean="0"/>
              <a:t>High-performance, long-pulse, steady-state device operation</a:t>
            </a:r>
          </a:p>
          <a:p>
            <a:pPr lvl="1"/>
            <a:r>
              <a:rPr lang="en-US" kern="0" dirty="0" smtClean="0"/>
              <a:t>Instability/disruption avoidance and associated physics research</a:t>
            </a:r>
          </a:p>
          <a:p>
            <a:pPr lvl="1">
              <a:lnSpc>
                <a:spcPct val="70000"/>
              </a:lnSpc>
            </a:pPr>
            <a:r>
              <a:rPr lang="en-US" kern="0" dirty="0" smtClean="0"/>
              <a:t>Application of results to ITER</a:t>
            </a:r>
          </a:p>
          <a:p>
            <a:pPr>
              <a:lnSpc>
                <a:spcPct val="70000"/>
              </a:lnSpc>
            </a:pPr>
            <a:r>
              <a:rPr lang="en-US" kern="0" dirty="0" smtClean="0"/>
              <a:t>Supportive </a:t>
            </a:r>
            <a:r>
              <a:rPr lang="en-US" kern="0" dirty="0" smtClean="0"/>
              <a:t>Partnerships</a:t>
            </a:r>
            <a:endParaRPr lang="en-US" kern="0" dirty="0" smtClean="0"/>
          </a:p>
          <a:p>
            <a:pPr lvl="1"/>
            <a:r>
              <a:rPr lang="en-US" kern="0" dirty="0" smtClean="0"/>
              <a:t>NFRI, PPPL, Columbia U., POSTECH, et al.</a:t>
            </a:r>
          </a:p>
          <a:p>
            <a:pPr>
              <a:lnSpc>
                <a:spcPct val="70000"/>
              </a:lnSpc>
            </a:pPr>
            <a:r>
              <a:rPr lang="en-US" kern="0" dirty="0" smtClean="0"/>
              <a:t>Successful </a:t>
            </a:r>
            <a:r>
              <a:rPr lang="en-US" kern="0" dirty="0" smtClean="0"/>
              <a:t>Collaboration Approach</a:t>
            </a:r>
            <a:endParaRPr lang="en-US" kern="0" baseline="-25000" dirty="0" smtClean="0"/>
          </a:p>
          <a:p>
            <a:pPr lvl="1"/>
            <a:r>
              <a:rPr lang="en-US" kern="0" dirty="0" smtClean="0"/>
              <a:t>Synergistic tokamak physics research utilizing the KSTAR (Korea) and NSTX-U (USA) devices – consistent with 5 year plans</a:t>
            </a:r>
          </a:p>
          <a:p>
            <a:pPr lvl="1"/>
            <a:r>
              <a:rPr lang="en-US" kern="0" dirty="0" smtClean="0"/>
              <a:t>Columbia U. group publications</a:t>
            </a:r>
          </a:p>
          <a:p>
            <a:pPr lvl="2"/>
            <a:r>
              <a:rPr lang="en-US" sz="1800" kern="0" dirty="0" smtClean="0">
                <a:solidFill>
                  <a:srgbClr val="FF0000"/>
                </a:solidFill>
              </a:rPr>
              <a:t>3 IAEA FEC presentations and papers</a:t>
            </a:r>
          </a:p>
          <a:p>
            <a:pPr lvl="2"/>
            <a:r>
              <a:rPr lang="en-US" sz="1800" kern="0" dirty="0" smtClean="0">
                <a:solidFill>
                  <a:srgbClr val="FF0000"/>
                </a:solidFill>
              </a:rPr>
              <a:t>3 refereed-journal articles, +1 paper just submitted, +1 in process</a:t>
            </a:r>
          </a:p>
        </p:txBody>
      </p:sp>
    </p:spTree>
    <p:extLst>
      <p:ext uri="{BB962C8B-B14F-4D97-AF65-F5344CB8AC3E}">
        <p14:creationId xmlns:p14="http://schemas.microsoft.com/office/powerpoint/2010/main" val="159541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>
          <a:xfrm>
            <a:off x="142875" y="133487"/>
            <a:ext cx="891539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u="sng" kern="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M3D-C</a:t>
            </a:r>
            <a:r>
              <a:rPr lang="en-US" altLang="ko-KR" sz="2400" u="sng" kern="0" baseline="3000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1</a:t>
            </a:r>
            <a:r>
              <a:rPr lang="en-US" altLang="ko-KR" sz="2400" u="sng" kern="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 MHD code being run for KSTAR, compared to DCON</a:t>
            </a:r>
            <a:endParaRPr kumimoji="0" lang="ko-KR" altLang="en-US" sz="2400" i="0" u="sng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 descr="figure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1147873"/>
            <a:ext cx="4610100" cy="20747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511" y="3309173"/>
            <a:ext cx="50064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 smtClean="0">
                <a:solidFill>
                  <a:srgbClr val="0000FF"/>
                </a:solidFill>
              </a:rPr>
              <a:t>M3D-C</a:t>
            </a:r>
            <a:r>
              <a:rPr lang="en-US" sz="1500" u="sng" baseline="30000" dirty="0" smtClean="0">
                <a:solidFill>
                  <a:srgbClr val="0000FF"/>
                </a:solidFill>
              </a:rPr>
              <a:t>1</a:t>
            </a:r>
            <a:r>
              <a:rPr lang="en-US" sz="1500" u="sng" dirty="0" smtClean="0">
                <a:solidFill>
                  <a:srgbClr val="0000FF"/>
                </a:solidFill>
              </a:rPr>
              <a:t> unstable mode velocity stream function and </a:t>
            </a:r>
            <a:r>
              <a:rPr lang="en-US" sz="1500" u="sng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500" u="sng" dirty="0" err="1" smtClean="0">
                <a:solidFill>
                  <a:srgbClr val="0000FF"/>
                </a:solidFill>
              </a:rPr>
              <a:t>B</a:t>
            </a:r>
            <a:r>
              <a:rPr lang="en-US" sz="1500" u="sng" baseline="-25000" dirty="0" err="1" smtClean="0">
                <a:solidFill>
                  <a:srgbClr val="0000FF"/>
                </a:solidFill>
              </a:rPr>
              <a:t>n</a:t>
            </a:r>
            <a:endParaRPr lang="en-US" sz="1500" u="sng" baseline="-25000" dirty="0">
              <a:solidFill>
                <a:srgbClr val="0000FF"/>
              </a:solidFill>
            </a:endParaRPr>
          </a:p>
        </p:txBody>
      </p:sp>
      <p:pic>
        <p:nvPicPr>
          <p:cNvPr id="29" name="Picture 28" descr="Run14_SJ_ph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502" y="3614888"/>
            <a:ext cx="1439798" cy="2803717"/>
          </a:xfrm>
          <a:prstGeom prst="rect">
            <a:avLst/>
          </a:prstGeom>
        </p:spPr>
      </p:pic>
      <p:pic>
        <p:nvPicPr>
          <p:cNvPr id="30" name="Picture 29" descr="m3dc1_q=4_dB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875" y="3713505"/>
            <a:ext cx="2085115" cy="26990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96005" y="3723097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 </a:t>
            </a:r>
            <a:r>
              <a:rPr lang="en-US" sz="1400" dirty="0" err="1">
                <a:latin typeface="Symbol" pitchFamily="18" charset="2"/>
              </a:rPr>
              <a:t>d</a:t>
            </a:r>
            <a:r>
              <a:rPr lang="en-US" sz="1400" dirty="0" err="1"/>
              <a:t>B</a:t>
            </a:r>
            <a:r>
              <a:rPr lang="en-US" sz="1400" baseline="-25000" dirty="0" err="1"/>
              <a:t>n</a:t>
            </a:r>
            <a:endParaRPr lang="en-US" sz="1400" baseline="-25000" dirty="0"/>
          </a:p>
          <a:p>
            <a:r>
              <a:rPr lang="en-US" sz="1400" dirty="0" smtClean="0"/>
              <a:t>(</a:t>
            </a:r>
            <a:r>
              <a:rPr lang="en-US" sz="1400" i="1" dirty="0" smtClean="0"/>
              <a:t>q</a:t>
            </a:r>
            <a:r>
              <a:rPr lang="en-US" sz="1400" dirty="0" smtClean="0"/>
              <a:t> = 4)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63331" y="1001054"/>
            <a:ext cx="4194097" cy="5483537"/>
          </a:xfrm>
          <a:prstGeom prst="rect">
            <a:avLst/>
          </a:prstGeom>
        </p:spPr>
        <p:txBody>
          <a:bodyPr rIns="45720"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r>
              <a:rPr lang="en-US" altLang="ko-KR" sz="1800" kern="0" dirty="0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Linear stability analysis using M3D-C</a:t>
            </a:r>
            <a:r>
              <a:rPr lang="en-US" altLang="ko-KR" sz="1800" kern="0" baseline="30000" dirty="0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1</a:t>
            </a:r>
            <a:r>
              <a:rPr lang="en-US" altLang="ko-KR" sz="1800" kern="0" dirty="0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 code (collaboration S. </a:t>
            </a:r>
            <a:r>
              <a:rPr lang="en-US" altLang="ko-KR" sz="1800" kern="0" dirty="0" err="1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Jardin</a:t>
            </a:r>
            <a:r>
              <a:rPr lang="en-US" altLang="ko-KR" sz="1800" kern="0" dirty="0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Extended MHD code solving full two-fluid MHD equations in 3D geometry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Non-linear code, presently being used in linear mode for initial runs</a:t>
            </a:r>
            <a:endParaRPr lang="en-US" altLang="ko-KR" sz="1800" kern="0" dirty="0" smtClean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lvl="0" indent="-342900">
              <a:lnSpc>
                <a:spcPct val="85000"/>
              </a:lnSpc>
              <a:spcBef>
                <a:spcPts val="18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800" kern="0" dirty="0">
                <a:solidFill>
                  <a:schemeClr val="accent1"/>
                </a:solidFill>
                <a:ea typeface="굴림" pitchFamily="50" charset="-127"/>
              </a:rPr>
              <a:t>Ideal n = </a:t>
            </a:r>
            <a:r>
              <a:rPr lang="en-US" altLang="ko-KR" sz="1800" kern="0" dirty="0" smtClean="0">
                <a:solidFill>
                  <a:schemeClr val="accent1"/>
                </a:solidFill>
                <a:ea typeface="굴림" pitchFamily="50" charset="-127"/>
              </a:rPr>
              <a:t>1 stability limit </a:t>
            </a:r>
            <a:r>
              <a:rPr lang="en-US" altLang="ko-KR" sz="1800" kern="0" dirty="0">
                <a:solidFill>
                  <a:schemeClr val="accent1"/>
                </a:solidFill>
                <a:ea typeface="굴림" pitchFamily="50" charset="-127"/>
              </a:rPr>
              <a:t>from DCON and M3D-C</a:t>
            </a:r>
            <a:r>
              <a:rPr lang="en-US" altLang="ko-KR" sz="1800" kern="0" baseline="30000" dirty="0">
                <a:solidFill>
                  <a:schemeClr val="accent1"/>
                </a:solidFill>
                <a:ea typeface="굴림" pitchFamily="50" charset="-127"/>
              </a:rPr>
              <a:t>1</a:t>
            </a:r>
            <a:r>
              <a:rPr lang="en-US" altLang="ko-KR" sz="1800" kern="0" dirty="0">
                <a:solidFill>
                  <a:schemeClr val="accent1"/>
                </a:solidFill>
                <a:ea typeface="굴림" pitchFamily="50" charset="-127"/>
              </a:rPr>
              <a:t> </a:t>
            </a:r>
            <a:r>
              <a:rPr lang="en-US" altLang="ko-KR" sz="1800" kern="0" dirty="0" smtClean="0">
                <a:solidFill>
                  <a:schemeClr val="accent1"/>
                </a:solidFill>
                <a:ea typeface="굴림" pitchFamily="50" charset="-127"/>
              </a:rPr>
              <a:t>compare well</a:t>
            </a:r>
            <a:endParaRPr lang="en-US" altLang="ko-KR" sz="1800" kern="0" dirty="0">
              <a:solidFill>
                <a:schemeClr val="accent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For the same input </a:t>
            </a:r>
            <a:r>
              <a:rPr lang="en-US" altLang="ko-KR" sz="1600" kern="0" dirty="0" err="1">
                <a:solidFill>
                  <a:schemeClr val="tx1"/>
                </a:solidFill>
                <a:ea typeface="굴림" pitchFamily="50" charset="-127"/>
              </a:rPr>
              <a:t>equilibria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,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“equivalent” wall configurations compared</a:t>
            </a:r>
            <a:endParaRPr lang="en-US" altLang="ko-KR" sz="16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With-wall n = 1 stability limit computed 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as </a:t>
            </a:r>
            <a:r>
              <a:rPr lang="en-US" altLang="ko-KR" sz="1600" kern="0" dirty="0" err="1">
                <a:solidFill>
                  <a:schemeClr val="tx1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600" kern="0" baseline="-25000" dirty="0" err="1">
                <a:solidFill>
                  <a:schemeClr val="tx1"/>
                </a:solidFill>
                <a:ea typeface="굴림" pitchFamily="50" charset="-127"/>
              </a:rPr>
              <a:t>N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 ~ 5.0 in both calculations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Further M3D-C</a:t>
            </a:r>
            <a:r>
              <a:rPr lang="en-US" altLang="ko-KR" sz="1600" kern="0" baseline="30000" dirty="0">
                <a:solidFill>
                  <a:schemeClr val="tx1"/>
                </a:solidFill>
                <a:ea typeface="굴림" pitchFamily="50" charset="-127"/>
              </a:rPr>
              <a:t>1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 calculations for KSTAR will include improved wall configurations (3D,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resistive wall) and analysis </a:t>
            </a:r>
            <a:r>
              <a:rPr lang="en-US" altLang="ko-KR" sz="1600" kern="0" dirty="0">
                <a:solidFill>
                  <a:schemeClr val="tx1"/>
                </a:solidFill>
                <a:ea typeface="굴림" pitchFamily="50" charset="-127"/>
              </a:rPr>
              <a:t>for resistive </a:t>
            </a:r>
            <a:r>
              <a:rPr lang="en-US" altLang="ko-KR" sz="1600" kern="0" dirty="0" smtClean="0">
                <a:solidFill>
                  <a:schemeClr val="tx1"/>
                </a:solidFill>
                <a:ea typeface="굴림" pitchFamily="50" charset="-127"/>
              </a:rPr>
              <a:t>instabilities</a:t>
            </a:r>
            <a:endParaRPr lang="en-US" altLang="ko-KR" sz="1500" kern="0" dirty="0">
              <a:solidFill>
                <a:schemeClr val="tx1"/>
              </a:solidFill>
              <a:ea typeface="굴림" pitchFamily="50" charset="-127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tabLst/>
              <a:defRPr/>
            </a:pPr>
            <a:r>
              <a:rPr lang="en-US" altLang="ko-KR" sz="1700" kern="0" dirty="0" smtClean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7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tabLst/>
              <a:defRPr/>
            </a:pPr>
            <a:endParaRPr lang="en-US" altLang="ko-KR" sz="1700" kern="0" dirty="0" smtClean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736" y="839472"/>
            <a:ext cx="4552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u="sng" dirty="0" smtClean="0">
                <a:solidFill>
                  <a:srgbClr val="0000FF"/>
                </a:solidFill>
              </a:rPr>
              <a:t>KSTAR DCON n = 1 unstable mode </a:t>
            </a:r>
            <a:r>
              <a:rPr lang="en-US" sz="1500" u="sng" dirty="0" err="1" smtClean="0">
                <a:solidFill>
                  <a:srgbClr val="0000FF"/>
                </a:solidFill>
              </a:rPr>
              <a:t>eigenfunction</a:t>
            </a:r>
            <a:endParaRPr lang="en-US" sz="1500" u="sng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7122" y="6174048"/>
            <a:ext cx="1699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Y.S.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Park, et al.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7813" y="369888"/>
            <a:ext cx="8607425" cy="685800"/>
          </a:xfrm>
        </p:spPr>
        <p:txBody>
          <a:bodyPr/>
          <a:lstStyle/>
          <a:p>
            <a:r>
              <a:rPr lang="en-US" sz="2800" smtClean="0"/>
              <a:t>Active n = 1 RWM control performance determined with 3D sensors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5214" y="4706912"/>
            <a:ext cx="5841380" cy="1391445"/>
          </a:xfrm>
        </p:spPr>
        <p:txBody>
          <a:bodyPr/>
          <a:lstStyle/>
          <a:p>
            <a:r>
              <a:rPr lang="en-US" sz="2000" dirty="0" smtClean="0"/>
              <a:t>Study considered different sensors</a:t>
            </a:r>
          </a:p>
          <a:p>
            <a:pPr lvl="1"/>
            <a:r>
              <a:rPr lang="en-US" sz="1600" dirty="0" smtClean="0"/>
              <a:t>Sensors presently available: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) LM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(ii) SL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8000"/>
                </a:solidFill>
              </a:rPr>
              <a:t>(iii) MP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Possible new sensors: (iv) </a:t>
            </a:r>
            <a:r>
              <a:rPr lang="en-US" sz="1600" dirty="0" smtClean="0">
                <a:solidFill>
                  <a:srgbClr val="0000FF"/>
                </a:solidFill>
              </a:rPr>
              <a:t>“NSTX-type B</a:t>
            </a:r>
            <a:r>
              <a:rPr lang="en-US" sz="1600" baseline="-250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” sensors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(NOTE): Need more toroidal sensor positions to track n = 1 mode rotation</a:t>
            </a:r>
          </a:p>
        </p:txBody>
      </p:sp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6108052" y="943992"/>
            <a:ext cx="2922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Sensor location and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n = 1 DCON </a:t>
            </a:r>
            <a:r>
              <a:rPr lang="en-US" sz="2000" dirty="0" err="1" smtClean="0">
                <a:solidFill>
                  <a:schemeClr val="accent1"/>
                </a:solidFill>
              </a:rPr>
              <a:t>eigenmode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pic>
        <p:nvPicPr>
          <p:cNvPr id="8" name="Picture 11" descr="figure04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93" y="1712841"/>
            <a:ext cx="2895193" cy="46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igure01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0" y="1503496"/>
            <a:ext cx="549592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920" y="6174048"/>
            <a:ext cx="4901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Y.S. Park, et al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 (submitted to Phys. Plasmas 2013)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103538" y="6047115"/>
            <a:ext cx="8895116" cy="44077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P</a:t>
            </a:r>
            <a:r>
              <a:rPr lang="en-US" sz="2000" dirty="0" smtClean="0"/>
              <a:t>erformance strongly affected by vessel currents around ports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lvl="1"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77813" y="307765"/>
            <a:ext cx="8607425" cy="685800"/>
          </a:xfrm>
        </p:spPr>
        <p:txBody>
          <a:bodyPr/>
          <a:lstStyle/>
          <a:p>
            <a:r>
              <a:rPr lang="en-US" sz="2800" dirty="0" smtClean="0"/>
              <a:t>Active n = 1 RWM control performance determined for present  “LM” 3D sensors</a:t>
            </a:r>
          </a:p>
        </p:txBody>
      </p:sp>
      <p:pic>
        <p:nvPicPr>
          <p:cNvPr id="8" name="Picture 10" descr="RWMgrowthrate_LMsensor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9" y="1794273"/>
            <a:ext cx="5037196" cy="42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960142" y="2589099"/>
            <a:ext cx="1017266" cy="307777"/>
          </a:xfrm>
          <a:prstGeom prst="rect">
            <a:avLst/>
          </a:prstGeom>
          <a:solidFill>
            <a:srgbClr val="FFFF99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LM </a:t>
            </a:r>
            <a:r>
              <a:rPr lang="en-US" sz="1400" dirty="0" smtClean="0">
                <a:solidFill>
                  <a:srgbClr val="FF0000"/>
                </a:solidFill>
              </a:rPr>
              <a:t>sensors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13" descr="InducedVVcurr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24" y="2169259"/>
            <a:ext cx="3675062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5381899" y="1814542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Vessel currents around ports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92434" y="5070822"/>
            <a:ext cx="1158240" cy="2264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3660400" y="5045533"/>
            <a:ext cx="1016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MP sensor</a:t>
            </a:r>
            <a:endParaRPr lang="en-US" sz="1200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1004097" y="1221792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RWM growth rate vs. </a:t>
            </a:r>
            <a:r>
              <a:rPr lang="en-US" sz="20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000" baseline="-25000" dirty="0" err="1" smtClean="0">
                <a:solidFill>
                  <a:schemeClr val="accent1"/>
                </a:solidFill>
              </a:rPr>
              <a:t>N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(no kinetic stabilization)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InducedVVcurre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820" y="3975013"/>
            <a:ext cx="3673797" cy="2359919"/>
          </a:xfrm>
          <a:prstGeom prst="rect">
            <a:avLst/>
          </a:prstGeom>
        </p:spPr>
      </p:pic>
      <p:sp>
        <p:nvSpPr>
          <p:cNvPr id="25" name="Title 3"/>
          <p:cNvSpPr txBox="1">
            <a:spLocks/>
          </p:cNvSpPr>
          <p:nvPr/>
        </p:nvSpPr>
        <p:spPr>
          <a:xfrm>
            <a:off x="209550" y="287250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u="sng" kern="0" noProof="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Control coil-induced vessel current significantly limits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u="sng" kern="0" noProof="0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performance of the LM sensors </a:t>
            </a:r>
            <a:endParaRPr kumimoji="0" lang="ko-KR" altLang="en-US" sz="2800" i="0" u="sng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29724" y="4084482"/>
            <a:ext cx="3290131" cy="2298749"/>
          </a:xfrm>
          <a:prstGeom prst="rect">
            <a:avLst/>
          </a:prstGeom>
        </p:spPr>
        <p:txBody>
          <a:bodyPr lIns="45720" rIns="45720"/>
          <a:lstStyle/>
          <a:p>
            <a:pPr marL="342900" marR="0" lvl="0" indent="-342900" algn="l" defTabSz="914400" rtl="0" eaLnBrk="0" fontAlgn="base" latinLnBrk="0" hangingPunct="0">
              <a:lnSpc>
                <a:spcPct val="7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tabLst/>
              <a:defRPr/>
            </a:pPr>
            <a:r>
              <a:rPr lang="en-US" altLang="ko-KR" sz="1800" kern="0" dirty="0" smtClean="0">
                <a:solidFill>
                  <a:srgbClr val="0000FF"/>
                </a:solidFill>
                <a:latin typeface="+mj-lt"/>
                <a:ea typeface="굴림" pitchFamily="50" charset="-127"/>
              </a:rPr>
              <a:t>Control performance with LM sensors</a:t>
            </a: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굴림" pitchFamily="50" charset="-127"/>
            </a:endParaRP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limited by control coil-induced vessel currents circulating around the elongated port</a:t>
            </a:r>
          </a:p>
          <a:p>
            <a:pPr marL="742950" lvl="1" indent="-285750"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I</a:t>
            </a:r>
            <a:r>
              <a:rPr lang="en-US" altLang="ko-KR" sz="1500" kern="0" dirty="0" smtClean="0">
                <a:solidFill>
                  <a:schemeClr val="tx1"/>
                </a:solidFill>
                <a:latin typeface="+mj-lt"/>
                <a:ea typeface="굴림" pitchFamily="50" charset="-127"/>
              </a:rPr>
              <a:t>nduced vessel currents significantly alters the measured mode phase</a:t>
            </a:r>
            <a:endParaRPr lang="en-US" altLang="ko-KR" sz="1500" kern="0" dirty="0" smtClean="0">
              <a:solidFill>
                <a:srgbClr val="009900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95000"/>
              </a:lnSpc>
              <a:spcBef>
                <a:spcPct val="50000"/>
              </a:spcBef>
              <a:buClr>
                <a:srgbClr val="5FCAFA"/>
              </a:buClr>
              <a:buSzPct val="80000"/>
              <a:defRPr/>
            </a:pPr>
            <a:endParaRPr lang="en-US" altLang="ko-KR" sz="1500" kern="0" dirty="0" smtClean="0">
              <a:solidFill>
                <a:schemeClr val="tx1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5069" y="1221517"/>
            <a:ext cx="325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u="sng" dirty="0" smtClean="0">
                <a:solidFill>
                  <a:srgbClr val="0000FF"/>
                </a:solidFill>
              </a:rPr>
              <a:t>VALEN3D computation of induced vessel current during successful n = 1 feedback</a:t>
            </a:r>
            <a:endParaRPr lang="ko-KR" altLang="en-US" sz="1800" u="sng" dirty="0">
              <a:solidFill>
                <a:srgbClr val="0000FF"/>
              </a:solidFill>
            </a:endParaRPr>
          </a:p>
        </p:txBody>
      </p:sp>
      <p:pic>
        <p:nvPicPr>
          <p:cNvPr id="78849" name="Picture 1" descr="D:\ColumbiaU\12FEC\Poster\LM01_portpenetrationVVcur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480" y="1321027"/>
            <a:ext cx="1039617" cy="2597870"/>
          </a:xfrm>
          <a:prstGeom prst="rect">
            <a:avLst/>
          </a:prstGeom>
          <a:noFill/>
        </p:spPr>
      </p:pic>
      <p:pic>
        <p:nvPicPr>
          <p:cNvPr id="78850" name="Picture 2" descr="D:\ColumbiaU\12FEC\Poster\LM04_portpenetrationVVcur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1583" y="1321027"/>
            <a:ext cx="1041964" cy="2600217"/>
          </a:xfrm>
          <a:prstGeom prst="rect">
            <a:avLst/>
          </a:prstGeom>
          <a:noFill/>
        </p:spPr>
      </p:pic>
      <p:pic>
        <p:nvPicPr>
          <p:cNvPr id="78851" name="Picture 3" descr="D:\ColumbiaU\12FEC\Poster\LM03_portpenetrationVVcur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1678" y="1321027"/>
            <a:ext cx="1041964" cy="2600217"/>
          </a:xfrm>
          <a:prstGeom prst="rect">
            <a:avLst/>
          </a:prstGeom>
          <a:noFill/>
        </p:spPr>
      </p:pic>
      <p:pic>
        <p:nvPicPr>
          <p:cNvPr id="78852" name="Picture 4" descr="D:\ColumbiaU\12FEC\Poster\LM02_portpenetrationVVcur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882" y="1321027"/>
            <a:ext cx="1041964" cy="260021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8052" y="1178787"/>
            <a:ext cx="1152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LM01 </a:t>
            </a:r>
            <a:r>
              <a:rPr lang="en-US" sz="1050" dirty="0" smtClean="0"/>
              <a:t>@ 22.5</a:t>
            </a:r>
            <a:r>
              <a:rPr lang="en-US" sz="1050" baseline="30000" dirty="0" smtClean="0"/>
              <a:t>o</a:t>
            </a:r>
            <a:endParaRPr lang="en-US" sz="105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517901" y="1178787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LM04 </a:t>
            </a:r>
            <a:r>
              <a:rPr lang="en-US" sz="1050" dirty="0" smtClean="0"/>
              <a:t>@ 112.5</a:t>
            </a:r>
            <a:r>
              <a:rPr lang="en-US" sz="1050" baseline="30000" dirty="0" smtClean="0"/>
              <a:t>o</a:t>
            </a:r>
            <a:endParaRPr lang="en-US" sz="105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11758" y="1178787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LM03 </a:t>
            </a:r>
            <a:r>
              <a:rPr lang="en-US" sz="1050" dirty="0" smtClean="0"/>
              <a:t>@ 202.5</a:t>
            </a:r>
            <a:r>
              <a:rPr lang="en-US" sz="1050" baseline="30000" dirty="0" smtClean="0"/>
              <a:t>o</a:t>
            </a:r>
            <a:endParaRPr lang="en-US" sz="105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46512" y="1178787"/>
            <a:ext cx="1162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LM02 </a:t>
            </a:r>
            <a:r>
              <a:rPr lang="en-US" sz="1050" dirty="0" smtClean="0"/>
              <a:t>@ 292.5</a:t>
            </a:r>
            <a:r>
              <a:rPr lang="en-US" sz="1050" baseline="30000" dirty="0" smtClean="0"/>
              <a:t>o</a:t>
            </a:r>
            <a:endParaRPr lang="en-US" sz="1050" baseline="300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982824" y="4047792"/>
            <a:ext cx="0" cy="1969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38539" y="3741589"/>
            <a:ext cx="547299" cy="305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985838" y="3732262"/>
            <a:ext cx="4015370" cy="312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99796" y="2205932"/>
            <a:ext cx="23115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I</a:t>
            </a:r>
            <a:endParaRPr lang="en-US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1906553" y="2205932"/>
            <a:ext cx="3241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7721" y="2205932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</a:t>
            </a:r>
            <a:endParaRPr lang="en-US" sz="1300" dirty="0"/>
          </a:p>
        </p:txBody>
      </p:sp>
      <p:sp>
        <p:nvSpPr>
          <p:cNvPr id="39" name="TextBox 38"/>
          <p:cNvSpPr txBox="1"/>
          <p:nvPr/>
        </p:nvSpPr>
        <p:spPr>
          <a:xfrm>
            <a:off x="4481802" y="2205932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E</a:t>
            </a:r>
            <a:endParaRPr lang="en-US" sz="1300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339307" y="2547379"/>
            <a:ext cx="83820" cy="83820"/>
            <a:chOff x="2636044" y="2176463"/>
            <a:chExt cx="104775" cy="104775"/>
          </a:xfrm>
        </p:grpSpPr>
        <p:sp>
          <p:nvSpPr>
            <p:cNvPr id="48" name="Oval 47"/>
            <p:cNvSpPr/>
            <p:nvPr/>
          </p:nvSpPr>
          <p:spPr bwMode="auto">
            <a:xfrm>
              <a:off x="2636044" y="2176463"/>
              <a:ext cx="104775" cy="10477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674786" y="2215205"/>
              <a:ext cx="27290" cy="2729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2031207" y="2547379"/>
            <a:ext cx="83820" cy="83820"/>
            <a:chOff x="2636044" y="2176463"/>
            <a:chExt cx="104775" cy="104775"/>
          </a:xfrm>
        </p:grpSpPr>
        <p:sp>
          <p:nvSpPr>
            <p:cNvPr id="54" name="Oval 53"/>
            <p:cNvSpPr/>
            <p:nvPr/>
          </p:nvSpPr>
          <p:spPr bwMode="auto">
            <a:xfrm>
              <a:off x="2636044" y="2176463"/>
              <a:ext cx="104775" cy="10477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674786" y="2215205"/>
              <a:ext cx="27290" cy="2729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4590257" y="2547379"/>
            <a:ext cx="83820" cy="83820"/>
            <a:chOff x="2636044" y="2176463"/>
            <a:chExt cx="104775" cy="104775"/>
          </a:xfrm>
        </p:grpSpPr>
        <p:sp>
          <p:nvSpPr>
            <p:cNvPr id="57" name="Oval 56"/>
            <p:cNvSpPr/>
            <p:nvPr/>
          </p:nvSpPr>
          <p:spPr bwMode="auto">
            <a:xfrm>
              <a:off x="2636044" y="2176463"/>
              <a:ext cx="104775" cy="10477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674786" y="2215205"/>
              <a:ext cx="27290" cy="2729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78180" y="2473873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X</a:t>
            </a:r>
            <a:endParaRPr lang="en-US" sz="900" b="1" dirty="0"/>
          </a:p>
        </p:txBody>
      </p:sp>
      <p:pic>
        <p:nvPicPr>
          <p:cNvPr id="65" name="Picture 64" descr="KSTAR_LM_photo.jpg"/>
          <p:cNvPicPr>
            <a:picLocks noChangeAspect="1"/>
          </p:cNvPicPr>
          <p:nvPr/>
        </p:nvPicPr>
        <p:blipFill>
          <a:blip r:embed="rId8" cstate="print"/>
          <a:srcRect r="1398"/>
          <a:stretch>
            <a:fillRect/>
          </a:stretch>
        </p:blipFill>
        <p:spPr>
          <a:xfrm>
            <a:off x="4123785" y="4030840"/>
            <a:ext cx="1208588" cy="210872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069922" y="4595951"/>
            <a:ext cx="24205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b="1" dirty="0" smtClean="0">
                <a:solidFill>
                  <a:srgbClr val="FF0000"/>
                </a:solidFill>
              </a:rPr>
              <a:t>LM</a:t>
            </a:r>
            <a:endParaRPr lang="en-US" sz="1300" b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5051700" y="4792258"/>
            <a:ext cx="129344" cy="1760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127375" y="5775668"/>
            <a:ext cx="1627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*CCW angle from the H-port</a:t>
            </a:r>
            <a:endParaRPr lang="en-US" sz="900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3340453" y="4142714"/>
            <a:ext cx="2391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</a:t>
            </a:r>
            <a:endParaRPr lang="en-US" sz="2400" dirty="0"/>
          </a:p>
        </p:txBody>
      </p:sp>
      <p:sp>
        <p:nvSpPr>
          <p:cNvPr id="40" name="TextBox 53"/>
          <p:cNvSpPr txBox="1">
            <a:spLocks noChangeArrowheads="1"/>
          </p:cNvSpPr>
          <p:nvPr/>
        </p:nvSpPr>
        <p:spPr bwMode="auto">
          <a:xfrm>
            <a:off x="5664570" y="2521028"/>
            <a:ext cx="318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Induced current in vessel around ports</a:t>
            </a:r>
            <a:endParaRPr lang="en-US" sz="1800" baseline="-25000" dirty="0">
              <a:solidFill>
                <a:schemeClr val="accent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5069923" y="2144847"/>
            <a:ext cx="843767" cy="5598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5441719" y="3155013"/>
            <a:ext cx="2300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LM sensors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 flipV="1">
            <a:off x="4890093" y="3244416"/>
            <a:ext cx="1023597" cy="952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8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7a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991371"/>
            <a:ext cx="5120912" cy="429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186792" y="5179135"/>
            <a:ext cx="8728608" cy="11139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Physics leading to control performance results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SL sensor performance mostly set by interference due to passive plates </a:t>
            </a:r>
            <a:r>
              <a:rPr lang="en-US" sz="1600" dirty="0" smtClean="0">
                <a:solidFill>
                  <a:srgbClr val="FF0000"/>
                </a:solidFill>
              </a:rPr>
              <a:t>(SL01-10 with applied field compensated perform best)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MP sensors have lowest coupling to vessel/plates: but only 3 toroidal positions, small effective area</a:t>
            </a:r>
          </a:p>
          <a:p>
            <a:pPr lvl="1"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77813" y="290513"/>
            <a:ext cx="8607425" cy="685800"/>
          </a:xfrm>
        </p:spPr>
        <p:txBody>
          <a:bodyPr/>
          <a:lstStyle/>
          <a:p>
            <a:r>
              <a:rPr lang="en-US" sz="2800" dirty="0" smtClean="0"/>
              <a:t>Active n = 1 RWM control performance improved when present  “SL” 3D sensors are used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412980" y="1805982"/>
            <a:ext cx="981744" cy="307777"/>
          </a:xfrm>
          <a:prstGeom prst="rect">
            <a:avLst/>
          </a:prstGeom>
          <a:solidFill>
            <a:srgbClr val="FFFF99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</a:rPr>
              <a:t>SL sensors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11" descr="figure04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40" y="1164175"/>
            <a:ext cx="2543902" cy="41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145302" y="4319447"/>
            <a:ext cx="1158240" cy="2264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4113268" y="4294158"/>
            <a:ext cx="1016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MP sensor</a:t>
            </a:r>
            <a:endParaRPr lang="en-US" sz="1200" baseline="-25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5428" y="5163639"/>
            <a:ext cx="1407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Y.S. Park, et al.</a:t>
            </a:r>
          </a:p>
        </p:txBody>
      </p:sp>
    </p:spTree>
    <p:extLst>
      <p:ext uri="{BB962C8B-B14F-4D97-AF65-F5344CB8AC3E}">
        <p14:creationId xmlns:p14="http://schemas.microsoft.com/office/powerpoint/2010/main" val="275413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77813" y="369888"/>
            <a:ext cx="8607425" cy="685800"/>
          </a:xfrm>
        </p:spPr>
        <p:txBody>
          <a:bodyPr/>
          <a:lstStyle/>
          <a:p>
            <a:r>
              <a:rPr lang="en-US" sz="2800" dirty="0" smtClean="0"/>
              <a:t>Active n = 1 RWM control performance determined for “optimized”, realistic 3D sensors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7636" y="5406593"/>
            <a:ext cx="140705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Y.S. Park, et al.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538" y="5549265"/>
            <a:ext cx="8895116" cy="8602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Physics leading to control performance results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“NSTX-type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” sensor performance only weakly affected by vessel and passive plate currents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8" name="Picture 11" descr="figure04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40" y="1286101"/>
            <a:ext cx="2543902" cy="412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nstxsens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1" y="1237075"/>
            <a:ext cx="5051969" cy="42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46904" y="2051551"/>
            <a:ext cx="1566863" cy="307975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NSTX-type sensor</a:t>
            </a:r>
          </a:p>
        </p:txBody>
      </p:sp>
    </p:spTree>
    <p:extLst>
      <p:ext uri="{BB962C8B-B14F-4D97-AF65-F5344CB8AC3E}">
        <p14:creationId xmlns:p14="http://schemas.microsoft.com/office/powerpoint/2010/main" val="1630825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31788" y="242888"/>
            <a:ext cx="8499475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Model-based RWM state-space controller used on NSTX improves standard PID control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102225" y="1036638"/>
            <a:ext cx="3603625" cy="4416425"/>
          </a:xfrm>
        </p:spPr>
        <p:txBody>
          <a:bodyPr/>
          <a:lstStyle/>
          <a:p>
            <a:r>
              <a:rPr lang="en-US" sz="2000" dirty="0" smtClean="0"/>
              <a:t>Control approach proposed for ITER</a:t>
            </a:r>
          </a:p>
          <a:p>
            <a:r>
              <a:rPr lang="en-US" sz="2000" dirty="0" smtClean="0"/>
              <a:t>Can describe n &gt; 1, varied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mode spectrum in model</a:t>
            </a:r>
          </a:p>
          <a:p>
            <a:r>
              <a:rPr lang="en-US" sz="2000" dirty="0" smtClean="0"/>
              <a:t>3D mode and conducting hardware features described in real-time</a:t>
            </a:r>
          </a:p>
          <a:p>
            <a:pPr lvl="1"/>
            <a:r>
              <a:rPr lang="en-US" sz="1600" dirty="0" smtClean="0"/>
              <a:t>Greater detail measured by upgraded sensor coverage is better utilized than with PID</a:t>
            </a:r>
            <a:endParaRPr lang="en-US" dirty="0" smtClean="0"/>
          </a:p>
          <a:p>
            <a:endParaRPr lang="en-US" sz="20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19113" y="1030288"/>
            <a:ext cx="4394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u="sng">
                <a:solidFill>
                  <a:srgbClr val="FF0000"/>
                </a:solidFill>
              </a:rPr>
              <a:t>NSTX: RWM Upper B</a:t>
            </a:r>
            <a:r>
              <a:rPr lang="en-US" sz="1600" u="sng" baseline="-25000">
                <a:solidFill>
                  <a:srgbClr val="FF0000"/>
                </a:solidFill>
              </a:rPr>
              <a:t>p</a:t>
            </a:r>
            <a:r>
              <a:rPr lang="en-US" sz="1600" u="sng">
                <a:solidFill>
                  <a:srgbClr val="FF0000"/>
                </a:solidFill>
              </a:rPr>
              <a:t> Sensor Differences (G)</a:t>
            </a:r>
          </a:p>
        </p:txBody>
      </p:sp>
      <p:sp>
        <p:nvSpPr>
          <p:cNvPr id="23557" name="Text Box 66"/>
          <p:cNvSpPr txBox="1">
            <a:spLocks noChangeArrowheads="1"/>
          </p:cNvSpPr>
          <p:nvPr/>
        </p:nvSpPr>
        <p:spPr bwMode="auto">
          <a:xfrm>
            <a:off x="3276600" y="1417638"/>
            <a:ext cx="841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u="sng">
                <a:solidFill>
                  <a:srgbClr val="0000FF"/>
                </a:solidFill>
              </a:rPr>
              <a:t>7 States</a:t>
            </a: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366713" y="1438275"/>
            <a:ext cx="4421187" cy="4421188"/>
            <a:chOff x="1599070" y="1547813"/>
            <a:chExt cx="4420730" cy="4421120"/>
          </a:xfrm>
        </p:grpSpPr>
        <p:pic>
          <p:nvPicPr>
            <p:cNvPr id="2356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5" b="68230"/>
            <a:stretch>
              <a:fillRect/>
            </a:stretch>
          </p:blipFill>
          <p:spPr bwMode="auto">
            <a:xfrm>
              <a:off x="2139696" y="1865376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7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5255" r="1878" b="68346"/>
            <a:stretch>
              <a:fillRect/>
            </a:stretch>
          </p:blipFill>
          <p:spPr bwMode="auto">
            <a:xfrm>
              <a:off x="4044801" y="1868550"/>
              <a:ext cx="1865313" cy="121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5" t="37286" r="1135" b="36253"/>
            <a:stretch>
              <a:fillRect/>
            </a:stretch>
          </p:blipFill>
          <p:spPr bwMode="auto">
            <a:xfrm>
              <a:off x="1988344" y="3081337"/>
              <a:ext cx="2066131" cy="122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9" name="Text Box 12"/>
            <p:cNvSpPr txBox="1">
              <a:spLocks noChangeArrowheads="1"/>
            </p:cNvSpPr>
            <p:nvPr/>
          </p:nvSpPr>
          <p:spPr bwMode="auto">
            <a:xfrm>
              <a:off x="2205164" y="1898904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180</a:t>
              </a:r>
            </a:p>
          </p:txBody>
        </p:sp>
        <p:sp>
          <p:nvSpPr>
            <p:cNvPr id="23570" name="Rectangle 57"/>
            <p:cNvSpPr>
              <a:spLocks noChangeArrowheads="1"/>
            </p:cNvSpPr>
            <p:nvPr/>
          </p:nvSpPr>
          <p:spPr bwMode="auto">
            <a:xfrm>
              <a:off x="1849439" y="1547813"/>
              <a:ext cx="307975" cy="133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sp>
          <p:nvSpPr>
            <p:cNvPr id="23571" name="Rectangle 60"/>
            <p:cNvSpPr>
              <a:spLocks noChangeArrowheads="1"/>
            </p:cNvSpPr>
            <p:nvPr/>
          </p:nvSpPr>
          <p:spPr bwMode="auto">
            <a:xfrm>
              <a:off x="1855789" y="3027363"/>
              <a:ext cx="307975" cy="1271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200">
                <a:solidFill>
                  <a:srgbClr val="1822CD"/>
                </a:solidFill>
                <a:latin typeface="Helvetica" pitchFamily="34" charset="0"/>
              </a:endParaRPr>
            </a:p>
          </p:txBody>
        </p:sp>
        <p:sp>
          <p:nvSpPr>
            <p:cNvPr id="23572" name="Text Box 53"/>
            <p:cNvSpPr txBox="1">
              <a:spLocks noChangeArrowheads="1"/>
            </p:cNvSpPr>
            <p:nvPr/>
          </p:nvSpPr>
          <p:spPr bwMode="auto">
            <a:xfrm>
              <a:off x="1881188" y="2185733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23573" name="Text Box 54"/>
            <p:cNvSpPr txBox="1">
              <a:spLocks noChangeArrowheads="1"/>
            </p:cNvSpPr>
            <p:nvPr/>
          </p:nvSpPr>
          <p:spPr bwMode="auto">
            <a:xfrm>
              <a:off x="1881188" y="1807464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</a:p>
          </p:txBody>
        </p:sp>
        <p:sp>
          <p:nvSpPr>
            <p:cNvPr id="23574" name="Text Box 56"/>
            <p:cNvSpPr txBox="1">
              <a:spLocks noChangeArrowheads="1"/>
            </p:cNvSpPr>
            <p:nvPr/>
          </p:nvSpPr>
          <p:spPr bwMode="auto">
            <a:xfrm>
              <a:off x="2049463" y="2560637"/>
              <a:ext cx="84137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23575" name="Text Box 55"/>
            <p:cNvSpPr txBox="1">
              <a:spLocks noChangeArrowheads="1"/>
            </p:cNvSpPr>
            <p:nvPr/>
          </p:nvSpPr>
          <p:spPr bwMode="auto">
            <a:xfrm>
              <a:off x="1830388" y="2935859"/>
              <a:ext cx="3032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</a:p>
          </p:txBody>
        </p:sp>
        <p:sp>
          <p:nvSpPr>
            <p:cNvPr id="23576" name="Text Box 61"/>
            <p:cNvSpPr txBox="1">
              <a:spLocks noChangeArrowheads="1"/>
            </p:cNvSpPr>
            <p:nvPr/>
          </p:nvSpPr>
          <p:spPr bwMode="auto">
            <a:xfrm>
              <a:off x="1879601" y="3294063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23577" name="Text Box 63"/>
            <p:cNvSpPr txBox="1">
              <a:spLocks noChangeArrowheads="1"/>
            </p:cNvSpPr>
            <p:nvPr/>
          </p:nvSpPr>
          <p:spPr bwMode="auto">
            <a:xfrm>
              <a:off x="1912939" y="4138613"/>
              <a:ext cx="2190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</a:p>
          </p:txBody>
        </p:sp>
        <p:sp>
          <p:nvSpPr>
            <p:cNvPr id="23578" name="Text Box 64"/>
            <p:cNvSpPr txBox="1">
              <a:spLocks noChangeArrowheads="1"/>
            </p:cNvSpPr>
            <p:nvPr/>
          </p:nvSpPr>
          <p:spPr bwMode="auto">
            <a:xfrm>
              <a:off x="2047876" y="3879850"/>
              <a:ext cx="84138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23579" name="Text Box 65"/>
            <p:cNvSpPr txBox="1">
              <a:spLocks noChangeArrowheads="1"/>
            </p:cNvSpPr>
            <p:nvPr/>
          </p:nvSpPr>
          <p:spPr bwMode="auto">
            <a:xfrm>
              <a:off x="1963739" y="3586163"/>
              <a:ext cx="16827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</a:p>
          </p:txBody>
        </p:sp>
        <p:sp>
          <p:nvSpPr>
            <p:cNvPr id="23580" name="Text Box 62"/>
            <p:cNvSpPr txBox="1">
              <a:spLocks noChangeArrowheads="1"/>
            </p:cNvSpPr>
            <p:nvPr/>
          </p:nvSpPr>
          <p:spPr bwMode="auto">
            <a:xfrm>
              <a:off x="1879601" y="3060192"/>
              <a:ext cx="252413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</a:p>
          </p:txBody>
        </p:sp>
        <p:sp>
          <p:nvSpPr>
            <p:cNvPr id="23581" name="Text Box 7"/>
            <p:cNvSpPr txBox="1">
              <a:spLocks noChangeArrowheads="1"/>
            </p:cNvSpPr>
            <p:nvPr/>
          </p:nvSpPr>
          <p:spPr bwMode="auto">
            <a:xfrm rot="-5400000">
              <a:off x="793112" y="3549158"/>
              <a:ext cx="182736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Sensor Differences (G)</a:t>
              </a:r>
            </a:p>
          </p:txBody>
        </p:sp>
        <p:pic>
          <p:nvPicPr>
            <p:cNvPr id="2358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37169" r="1878" b="36035"/>
            <a:stretch>
              <a:fillRect/>
            </a:stretch>
          </p:blipFill>
          <p:spPr bwMode="auto">
            <a:xfrm>
              <a:off x="4040982" y="3081337"/>
              <a:ext cx="1865313" cy="1238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583" name="Group 23"/>
            <p:cNvGrpSpPr>
              <a:grpSpLocks/>
            </p:cNvGrpSpPr>
            <p:nvPr/>
          </p:nvGrpSpPr>
          <p:grpSpPr bwMode="auto">
            <a:xfrm>
              <a:off x="1957347" y="4375204"/>
              <a:ext cx="2085975" cy="1589088"/>
              <a:chOff x="2312988" y="4451350"/>
              <a:chExt cx="2085975" cy="1589088"/>
            </a:xfrm>
          </p:grpSpPr>
          <p:pic>
            <p:nvPicPr>
              <p:cNvPr id="23603" name="Picture 1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98" t="69185" r="1347" b="4260"/>
              <a:stretch>
                <a:fillRect/>
              </a:stretch>
            </p:blipFill>
            <p:spPr bwMode="auto">
              <a:xfrm>
                <a:off x="2506663" y="4451350"/>
                <a:ext cx="1892300" cy="1227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604" name="Text Box 17"/>
              <p:cNvSpPr txBox="1">
                <a:spLocks noChangeArrowheads="1"/>
              </p:cNvSpPr>
              <p:nvPr/>
            </p:nvSpPr>
            <p:spPr bwMode="auto">
              <a:xfrm>
                <a:off x="2509838" y="5405505"/>
                <a:ext cx="860425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1000">
                    <a:solidFill>
                      <a:srgbClr val="000000"/>
                    </a:solidFill>
                  </a:rPr>
                  <a:t>137722</a:t>
                </a:r>
              </a:p>
            </p:txBody>
          </p:sp>
          <p:sp>
            <p:nvSpPr>
              <p:cNvPr id="23605" name="Text Box 39"/>
              <p:cNvSpPr txBox="1">
                <a:spLocks noChangeArrowheads="1"/>
              </p:cNvSpPr>
              <p:nvPr/>
            </p:nvSpPr>
            <p:spPr bwMode="auto">
              <a:xfrm>
                <a:off x="3281363" y="5827713"/>
                <a:ext cx="304800" cy="21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t (s)</a:t>
                </a:r>
              </a:p>
            </p:txBody>
          </p:sp>
          <p:sp>
            <p:nvSpPr>
              <p:cNvPr id="23606" name="Text Box 160"/>
              <p:cNvSpPr txBox="1">
                <a:spLocks noChangeArrowheads="1"/>
              </p:cNvSpPr>
              <p:nvPr/>
            </p:nvSpPr>
            <p:spPr bwMode="auto">
              <a:xfrm>
                <a:off x="2312988" y="4875213"/>
                <a:ext cx="168275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</a:p>
            </p:txBody>
          </p:sp>
          <p:sp>
            <p:nvSpPr>
              <p:cNvPr id="23607" name="Text Box 161"/>
              <p:cNvSpPr txBox="1">
                <a:spLocks noChangeArrowheads="1"/>
              </p:cNvSpPr>
              <p:nvPr/>
            </p:nvSpPr>
            <p:spPr bwMode="auto">
              <a:xfrm>
                <a:off x="2397125" y="5211763"/>
                <a:ext cx="84138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</a:p>
            </p:txBody>
          </p:sp>
          <p:sp>
            <p:nvSpPr>
              <p:cNvPr id="23608" name="Text Box 165"/>
              <p:cNvSpPr txBox="1">
                <a:spLocks noChangeArrowheads="1"/>
              </p:cNvSpPr>
              <p:nvPr/>
            </p:nvSpPr>
            <p:spPr bwMode="auto">
              <a:xfrm>
                <a:off x="2312988" y="4548188"/>
                <a:ext cx="168275" cy="18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</a:p>
            </p:txBody>
          </p:sp>
          <p:grpSp>
            <p:nvGrpSpPr>
              <p:cNvPr id="23609" name="Group 166"/>
              <p:cNvGrpSpPr>
                <a:grpSpLocks/>
              </p:cNvGrpSpPr>
              <p:nvPr/>
            </p:nvGrpSpPr>
            <p:grpSpPr bwMode="auto">
              <a:xfrm>
                <a:off x="2359024" y="5676900"/>
                <a:ext cx="1508125" cy="182563"/>
                <a:chOff x="1546" y="2587"/>
                <a:chExt cx="950" cy="115"/>
              </a:xfrm>
            </p:grpSpPr>
            <p:sp>
              <p:nvSpPr>
                <p:cNvPr id="23610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546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0.56</a:t>
                  </a:r>
                </a:p>
              </p:txBody>
            </p:sp>
            <p:sp>
              <p:nvSpPr>
                <p:cNvPr id="23611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931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0.58</a:t>
                  </a:r>
                </a:p>
              </p:txBody>
            </p:sp>
            <p:sp>
              <p:nvSpPr>
                <p:cNvPr id="23612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310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0.60</a:t>
                  </a:r>
                </a:p>
              </p:txBody>
            </p:sp>
          </p:grpSp>
        </p:grpSp>
        <p:grpSp>
          <p:nvGrpSpPr>
            <p:cNvPr id="23584" name="Group 24"/>
            <p:cNvGrpSpPr>
              <a:grpSpLocks/>
            </p:cNvGrpSpPr>
            <p:nvPr/>
          </p:nvGrpSpPr>
          <p:grpSpPr bwMode="auto">
            <a:xfrm>
              <a:off x="3886200" y="4384608"/>
              <a:ext cx="2046287" cy="1584325"/>
              <a:chOff x="6926263" y="4451350"/>
              <a:chExt cx="2046287" cy="1584325"/>
            </a:xfrm>
          </p:grpSpPr>
          <p:pic>
            <p:nvPicPr>
              <p:cNvPr id="23595" name="Picture 2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58" t="69437" r="1433" b="4128"/>
              <a:stretch>
                <a:fillRect/>
              </a:stretch>
            </p:blipFill>
            <p:spPr bwMode="auto">
              <a:xfrm>
                <a:off x="7086600" y="4451350"/>
                <a:ext cx="1881188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96" name="Text Box 176"/>
              <p:cNvSpPr txBox="1">
                <a:spLocks noChangeArrowheads="1"/>
              </p:cNvSpPr>
              <p:nvPr/>
            </p:nvSpPr>
            <p:spPr bwMode="auto">
              <a:xfrm>
                <a:off x="7077075" y="5384867"/>
                <a:ext cx="860425" cy="24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1000">
                    <a:solidFill>
                      <a:srgbClr val="000000"/>
                    </a:solidFill>
                  </a:rPr>
                  <a:t>137722</a:t>
                </a:r>
              </a:p>
            </p:txBody>
          </p:sp>
          <p:sp>
            <p:nvSpPr>
              <p:cNvPr id="23597" name="Text Box 177"/>
              <p:cNvSpPr txBox="1">
                <a:spLocks noChangeArrowheads="1"/>
              </p:cNvSpPr>
              <p:nvPr/>
            </p:nvSpPr>
            <p:spPr bwMode="auto">
              <a:xfrm>
                <a:off x="7848600" y="5822950"/>
                <a:ext cx="304800" cy="21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2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t (s)</a:t>
                </a:r>
              </a:p>
            </p:txBody>
          </p:sp>
          <p:grpSp>
            <p:nvGrpSpPr>
              <p:cNvPr id="23598" name="Group 210"/>
              <p:cNvGrpSpPr>
                <a:grpSpLocks/>
              </p:cNvGrpSpPr>
              <p:nvPr/>
            </p:nvGrpSpPr>
            <p:grpSpPr bwMode="auto">
              <a:xfrm>
                <a:off x="6926263" y="5664200"/>
                <a:ext cx="2046287" cy="182563"/>
                <a:chOff x="1546" y="2587"/>
                <a:chExt cx="1289" cy="115"/>
              </a:xfrm>
            </p:grpSpPr>
            <p:sp>
              <p:nvSpPr>
                <p:cNvPr id="23599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1546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0.56</a:t>
                  </a:r>
                </a:p>
              </p:txBody>
            </p:sp>
            <p:sp>
              <p:nvSpPr>
                <p:cNvPr id="23600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1931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0.58</a:t>
                  </a:r>
                </a:p>
              </p:txBody>
            </p:sp>
            <p:sp>
              <p:nvSpPr>
                <p:cNvPr id="2360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2310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0.60</a:t>
                  </a:r>
                </a:p>
              </p:txBody>
            </p:sp>
            <p:sp>
              <p:nvSpPr>
                <p:cNvPr id="23602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2649" y="2587"/>
                  <a:ext cx="186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Helvetica" pitchFamily="34" charset="0"/>
                    </a:rPr>
                    <a:t>0.62</a:t>
                  </a:r>
                </a:p>
              </p:txBody>
            </p:sp>
          </p:grpSp>
        </p:grp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4121321" y="1898904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180</a:t>
              </a:r>
            </a:p>
          </p:txBody>
        </p:sp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2202714" y="3151385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sp>
          <p:nvSpPr>
            <p:cNvPr id="23587" name="Text Box 12"/>
            <p:cNvSpPr txBox="1">
              <a:spLocks noChangeArrowheads="1"/>
            </p:cNvSpPr>
            <p:nvPr/>
          </p:nvSpPr>
          <p:spPr bwMode="auto">
            <a:xfrm>
              <a:off x="4118871" y="3151385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022888" y="4337008"/>
              <a:ext cx="399691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9" name="Text Box 7"/>
            <p:cNvSpPr txBox="1">
              <a:spLocks noChangeArrowheads="1"/>
            </p:cNvSpPr>
            <p:nvPr/>
          </p:nvSpPr>
          <p:spPr bwMode="auto">
            <a:xfrm>
              <a:off x="3681453" y="1954601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(a)</a:t>
              </a:r>
            </a:p>
          </p:txBody>
        </p:sp>
        <p:sp>
          <p:nvSpPr>
            <p:cNvPr id="23590" name="Text Box 7"/>
            <p:cNvSpPr txBox="1">
              <a:spLocks noChangeArrowheads="1"/>
            </p:cNvSpPr>
            <p:nvPr/>
          </p:nvSpPr>
          <p:spPr bwMode="auto">
            <a:xfrm>
              <a:off x="5581143" y="1954601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(b)</a:t>
              </a:r>
            </a:p>
          </p:txBody>
        </p:sp>
        <p:sp>
          <p:nvSpPr>
            <p:cNvPr id="23591" name="Text Box 7"/>
            <p:cNvSpPr txBox="1">
              <a:spLocks noChangeArrowheads="1"/>
            </p:cNvSpPr>
            <p:nvPr/>
          </p:nvSpPr>
          <p:spPr bwMode="auto">
            <a:xfrm>
              <a:off x="3681453" y="4456045"/>
              <a:ext cx="20839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(c)</a:t>
              </a:r>
            </a:p>
          </p:txBody>
        </p:sp>
        <p:sp>
          <p:nvSpPr>
            <p:cNvPr id="23592" name="Text Box 7"/>
            <p:cNvSpPr txBox="1">
              <a:spLocks noChangeArrowheads="1"/>
            </p:cNvSpPr>
            <p:nvPr/>
          </p:nvSpPr>
          <p:spPr bwMode="auto">
            <a:xfrm>
              <a:off x="5581143" y="4456045"/>
              <a:ext cx="21800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(d)</a:t>
              </a:r>
            </a:p>
          </p:txBody>
        </p:sp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2209800" y="446897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  <p:sp>
          <p:nvSpPr>
            <p:cNvPr id="23594" name="Text Box 12"/>
            <p:cNvSpPr txBox="1">
              <a:spLocks noChangeArrowheads="1"/>
            </p:cNvSpPr>
            <p:nvPr/>
          </p:nvSpPr>
          <p:spPr bwMode="auto">
            <a:xfrm>
              <a:off x="4125957" y="446897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latin typeface="Symbol" pitchFamily="18" charset="2"/>
                </a:rPr>
                <a:t>d</a:t>
              </a:r>
              <a:r>
                <a:rPr lang="en-US" sz="1400">
                  <a:cs typeface="Arial" charset="0"/>
                </a:rPr>
                <a:t>B</a:t>
              </a:r>
              <a:r>
                <a:rPr lang="en-US" sz="1400" baseline="-25000">
                  <a:cs typeface="Arial" charset="0"/>
                </a:rPr>
                <a:t>p</a:t>
              </a:r>
              <a:r>
                <a:rPr lang="en-US" sz="1400" baseline="30000">
                  <a:cs typeface="Arial" charset="0"/>
                </a:rPr>
                <a:t>90</a:t>
              </a:r>
            </a:p>
          </p:txBody>
        </p:sp>
      </p:grp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63513" y="5933186"/>
            <a:ext cx="12652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u="sng" dirty="0">
                <a:solidFill>
                  <a:srgbClr val="0000FF"/>
                </a:solidFill>
              </a:rPr>
              <a:t>No NBI Port (c)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1844675" y="5980173"/>
            <a:ext cx="1431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u="sng" dirty="0">
                <a:solidFill>
                  <a:srgbClr val="0000FF"/>
                </a:solidFill>
              </a:rPr>
              <a:t>With NBI Port (d)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949575" y="5745163"/>
            <a:ext cx="463550" cy="2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879475" y="5745099"/>
            <a:ext cx="487363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46138" y="1398588"/>
            <a:ext cx="2076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u="sng">
                <a:solidFill>
                  <a:srgbClr val="0000FF"/>
                </a:solidFill>
              </a:rPr>
              <a:t>2 States (similar to PID)</a:t>
            </a:r>
          </a:p>
        </p:txBody>
      </p:sp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231724"/>
            <a:ext cx="18621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Content Placeholder 2"/>
          <p:cNvSpPr txBox="1">
            <a:spLocks/>
          </p:cNvSpPr>
          <p:nvPr/>
        </p:nvSpPr>
        <p:spPr bwMode="auto">
          <a:xfrm>
            <a:off x="6689725" y="4335463"/>
            <a:ext cx="23749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</a:pPr>
            <a:r>
              <a:rPr lang="en-US" sz="2000" dirty="0">
                <a:solidFill>
                  <a:schemeClr val="accent1"/>
                </a:solidFill>
              </a:rPr>
              <a:t>NSTX software written to be transportable, e.g. to KSTAR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</a:rPr>
              <a:t>Discussed implementation on KSTAR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</a:pPr>
            <a:endParaRPr lang="en-US" sz="20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43517" y="6268593"/>
            <a:ext cx="45416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S.A. Sabbagh,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., Nuclear Fusion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53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(2013) 104007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3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9063" y="330614"/>
            <a:ext cx="8924925" cy="685800"/>
          </a:xfrm>
        </p:spPr>
        <p:txBody>
          <a:bodyPr/>
          <a:lstStyle/>
          <a:p>
            <a:r>
              <a:rPr lang="en-US" sz="2800" dirty="0"/>
              <a:t>US-Korea collaboration on </a:t>
            </a:r>
            <a:r>
              <a:rPr lang="en-US" sz="2800" dirty="0" smtClean="0"/>
              <a:t>KSTAR on </a:t>
            </a:r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beta and 3D plasma stability </a:t>
            </a:r>
            <a:r>
              <a:rPr lang="en-US" sz="2800" dirty="0" smtClean="0"/>
              <a:t>research having continued success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7641" y="1262269"/>
            <a:ext cx="8976968" cy="52130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Plasmas have reached and exceeded the n = 1 ideal no-wall limit for H-mode profiles for first time in </a:t>
            </a:r>
            <a:r>
              <a:rPr lang="en-US" dirty="0" smtClean="0"/>
              <a:t>KSTAR</a:t>
            </a:r>
            <a:endParaRPr lang="en-US" dirty="0" smtClean="0"/>
          </a:p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Open-loop </a:t>
            </a:r>
            <a:r>
              <a:rPr lang="en-US" dirty="0" smtClean="0"/>
              <a:t>rotation profile control has been demonstrated via n = 2 field </a:t>
            </a:r>
            <a:r>
              <a:rPr lang="en-US" dirty="0" smtClean="0"/>
              <a:t>application, and +ECH without </a:t>
            </a:r>
            <a:r>
              <a:rPr lang="en-US" dirty="0" smtClean="0"/>
              <a:t>mode locking</a:t>
            </a:r>
          </a:p>
          <a:p>
            <a:pPr lvl="1">
              <a:buSzPct val="75000"/>
              <a:buFont typeface="Wingdings" pitchFamily="2" charset="2"/>
              <a:buChar char=""/>
            </a:pPr>
            <a:r>
              <a:rPr lang="en-US" dirty="0" smtClean="0"/>
              <a:t>Aim toward future closed loop control, active research on NSTX-U</a:t>
            </a:r>
          </a:p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ELM </a:t>
            </a:r>
            <a:r>
              <a:rPr lang="en-US" dirty="0" smtClean="0"/>
              <a:t>mitigation shown with n = 2 field using “middle” coil alone</a:t>
            </a:r>
          </a:p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RWM control calculations indicate reasonable performance with compensated SL sensors</a:t>
            </a:r>
          </a:p>
          <a:p>
            <a:pPr lvl="1"/>
            <a:r>
              <a:rPr lang="en-US" dirty="0" smtClean="0"/>
              <a:t>Improvements</a:t>
            </a:r>
            <a:r>
              <a:rPr lang="en-US" dirty="0"/>
              <a:t> </a:t>
            </a:r>
            <a:r>
              <a:rPr lang="en-US" dirty="0" smtClean="0"/>
              <a:t>by using new sensor positions / state space controller</a:t>
            </a:r>
          </a:p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Analysis continues, is expanding (e.g. TRANSP</a:t>
            </a:r>
            <a:r>
              <a:rPr lang="en-US" dirty="0" smtClean="0"/>
              <a:t>, </a:t>
            </a:r>
            <a:r>
              <a:rPr lang="en-US" dirty="0" smtClean="0"/>
              <a:t>M3D-C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SzPct val="75000"/>
              <a:buFont typeface="Wingdings" pitchFamily="2" charset="2"/>
              <a:buChar char=""/>
            </a:pPr>
            <a:r>
              <a:rPr lang="en-US" dirty="0" smtClean="0"/>
              <a:t>Research plan includes </a:t>
            </a:r>
            <a:r>
              <a:rPr lang="en-US" dirty="0" smtClean="0"/>
              <a:t>higher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, lower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dirty="0" smtClean="0"/>
              <a:t> (for ITER</a:t>
            </a:r>
            <a:r>
              <a:rPr lang="en-US" dirty="0" smtClean="0"/>
              <a:t>), stability </a:t>
            </a:r>
            <a:r>
              <a:rPr lang="en-US" dirty="0" smtClean="0"/>
              <a:t>and NTV understanding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long pulse in </a:t>
            </a:r>
            <a:r>
              <a:rPr lang="en-US" dirty="0" smtClean="0"/>
              <a:t>2014 experiment</a:t>
            </a:r>
            <a:endParaRPr lang="en-US" dirty="0" smtClean="0">
              <a:solidFill>
                <a:srgbClr val="9933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205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37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Loop voltage differences - better, faster </a:t>
            </a:r>
            <a:r>
              <a:rPr lang="en-US" dirty="0" err="1" smtClean="0"/>
              <a:t>dz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023" y="908305"/>
            <a:ext cx="5182353" cy="553263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In-vessel Vertical Control (IVC) coil is used for fast control (~20 ms)</a:t>
            </a:r>
          </a:p>
          <a:p>
            <a:r>
              <a:rPr lang="en-US" sz="2000" dirty="0" smtClean="0"/>
              <a:t>Presently the fast z estimate (\LMSZ) is based on 2 magnetic probe sensors</a:t>
            </a:r>
          </a:p>
          <a:p>
            <a:pPr lvl="1"/>
            <a:r>
              <a:rPr lang="en-US" sz="1600" dirty="0" smtClean="0"/>
              <a:t>On </a:t>
            </a:r>
            <a:r>
              <a:rPr lang="en-US" sz="1600" dirty="0" err="1" smtClean="0"/>
              <a:t>centerstack</a:t>
            </a:r>
            <a:r>
              <a:rPr lang="en-US" sz="1600" dirty="0" smtClean="0"/>
              <a:t>, near </a:t>
            </a:r>
            <a:r>
              <a:rPr lang="en-US" sz="1600" dirty="0" err="1" smtClean="0"/>
              <a:t>midplane</a:t>
            </a:r>
            <a:endParaRPr lang="en-US" sz="1600" dirty="0" smtClean="0"/>
          </a:p>
          <a:p>
            <a:pPr lvl="1"/>
            <a:r>
              <a:rPr lang="en-US" sz="1600" dirty="0" smtClean="0"/>
              <a:t>Shielded from plasma by passive plates</a:t>
            </a:r>
          </a:p>
          <a:p>
            <a:pPr lvl="1"/>
            <a:r>
              <a:rPr lang="en-US" sz="1600" dirty="0" smtClean="0"/>
              <a:t>Integrated signals, similar in size, small difference</a:t>
            </a:r>
          </a:p>
          <a:p>
            <a:r>
              <a:rPr lang="en-US" sz="2000" dirty="0" smtClean="0"/>
              <a:t>Loop voltage differences provides reasonable </a:t>
            </a:r>
            <a:r>
              <a:rPr lang="en-US" sz="2000" dirty="0" err="1" smtClean="0"/>
              <a:t>dz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signals</a:t>
            </a:r>
          </a:p>
          <a:p>
            <a:pPr lvl="1"/>
            <a:r>
              <a:rPr lang="en-US" sz="1600" dirty="0" smtClean="0"/>
              <a:t>Large in size, better signal to  noise</a:t>
            </a:r>
          </a:p>
          <a:p>
            <a:pPr lvl="1"/>
            <a:r>
              <a:rPr lang="en-US" sz="1600" dirty="0" smtClean="0"/>
              <a:t>May allow use of derivative-only term for IVC, reducing DC-offsets</a:t>
            </a:r>
          </a:p>
          <a:p>
            <a:pPr lvl="1"/>
            <a:r>
              <a:rPr lang="en-US" sz="1600" dirty="0" smtClean="0"/>
              <a:t>Caveat: picks up poloidal fields and/or IVC itself</a:t>
            </a:r>
          </a:p>
          <a:p>
            <a:pPr lvl="2"/>
            <a:r>
              <a:rPr lang="en-US" sz="1200" dirty="0" smtClean="0"/>
              <a:t>\PCPROLP05 must be compensated for IVC, for -06 it is not so important</a:t>
            </a:r>
          </a:p>
          <a:p>
            <a:pPr lvl="2"/>
            <a:r>
              <a:rPr lang="en-US" sz="1200" dirty="0" smtClean="0"/>
              <a:t>pickup of SC coils is present, but is small compared to plasma motion for each pair</a:t>
            </a:r>
          </a:p>
          <a:p>
            <a:pPr lvl="2"/>
            <a:r>
              <a:rPr lang="en-US" sz="1200" dirty="0" smtClean="0"/>
              <a:t>Noise spikes on  some shots, must be resolved</a:t>
            </a:r>
          </a:p>
        </p:txBody>
      </p:sp>
      <p:pic>
        <p:nvPicPr>
          <p:cNvPr id="10" name="Picture 9" descr="KSTAR_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54" y="780289"/>
            <a:ext cx="3834193" cy="5292340"/>
          </a:xfrm>
          <a:prstGeom prst="rect">
            <a:avLst/>
          </a:prstGeom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230718" y="6073531"/>
            <a:ext cx="368562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33FF"/>
                </a:solidFill>
              </a:rPr>
              <a:t>D</a:t>
            </a:r>
            <a:r>
              <a:rPr lang="en-US" sz="1600" dirty="0" smtClean="0">
                <a:solidFill>
                  <a:srgbClr val="9933FF"/>
                </a:solidFill>
              </a:rPr>
              <a:t>. Mueller (PPPL), S.H. Hahn (NFRI)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5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51130" y="1282158"/>
            <a:ext cx="8809990" cy="5001578"/>
          </a:xfrm>
        </p:spPr>
        <p:txBody>
          <a:bodyPr/>
          <a:lstStyle/>
          <a:p>
            <a:r>
              <a:rPr lang="en-US" sz="2800" dirty="0" smtClean="0"/>
              <a:t>Motivation</a:t>
            </a:r>
          </a:p>
          <a:p>
            <a:pPr lvl="1"/>
            <a:r>
              <a:rPr lang="en-US" sz="2400" dirty="0" smtClean="0"/>
              <a:t>Understanding and maintenance of MHD stability at high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over long pulse duration are key KSTAR, ITER goals</a:t>
            </a:r>
          </a:p>
          <a:p>
            <a:pPr lvl="1"/>
            <a:r>
              <a:rPr lang="en-US" sz="2400" dirty="0" smtClean="0"/>
              <a:t>Altering plasma rotation to study MHD stability, and to operate in most ITER relevant low rotation regime are key</a:t>
            </a:r>
            <a:endParaRPr lang="en-US" dirty="0" smtClean="0"/>
          </a:p>
          <a:p>
            <a:r>
              <a:rPr lang="en-US" sz="2800" dirty="0" smtClean="0"/>
              <a:t>Outline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results exceeding the n = 1 ideal no-wall limit</a:t>
            </a:r>
          </a:p>
          <a:p>
            <a:pPr lvl="1"/>
            <a:r>
              <a:rPr lang="en-US" sz="2400" dirty="0" smtClean="0"/>
              <a:t>Open loop control of plasma rotation using 3D fields</a:t>
            </a:r>
          </a:p>
          <a:p>
            <a:pPr lvl="1"/>
            <a:r>
              <a:rPr lang="en-US" sz="2400" dirty="0" smtClean="0"/>
              <a:t>ELM </a:t>
            </a:r>
            <a:r>
              <a:rPr lang="en-US" sz="2400" dirty="0" smtClean="0"/>
              <a:t>mitigation using n = 2 field via </a:t>
            </a:r>
            <a:r>
              <a:rPr lang="en-US" sz="2400" dirty="0" err="1" smtClean="0"/>
              <a:t>midplane</a:t>
            </a:r>
            <a:r>
              <a:rPr lang="en-US" sz="2400" dirty="0" smtClean="0"/>
              <a:t> IVCC</a:t>
            </a:r>
          </a:p>
          <a:p>
            <a:pPr lvl="1"/>
            <a:r>
              <a:rPr lang="en-US" sz="2400" dirty="0" smtClean="0"/>
              <a:t>Plasma control improvements</a:t>
            </a:r>
          </a:p>
          <a:p>
            <a:pPr lvl="1"/>
            <a:r>
              <a:rPr lang="en-US" sz="2400" dirty="0" smtClean="0"/>
              <a:t>Global </a:t>
            </a:r>
            <a:r>
              <a:rPr lang="en-US" sz="2400" dirty="0" smtClean="0"/>
              <a:t>mode stabilization performance calculations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9063" y="344738"/>
            <a:ext cx="8924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sz="2800" kern="0" dirty="0" smtClean="0"/>
              <a:t>First plasmas exceeding the ideal no-wall MHD stability limit mark initial </a:t>
            </a:r>
            <a:r>
              <a:rPr lang="en-US" sz="2800" kern="0" dirty="0"/>
              <a:t>KSTAR </a:t>
            </a:r>
            <a:r>
              <a:rPr lang="en-US" sz="2800" kern="0" dirty="0" smtClean="0"/>
              <a:t>advanced tokamak operation</a:t>
            </a:r>
            <a:endParaRPr lang="en-US" sz="2800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58" y="963022"/>
            <a:ext cx="4973341" cy="5526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117" y="5068716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Increase Z</a:t>
            </a:r>
            <a:r>
              <a:rPr kumimoji="1" lang="en-US" altLang="ja-JP" sz="1800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 target</a:t>
            </a:r>
          </a:p>
          <a:p>
            <a:r>
              <a:rPr kumimoji="1" lang="en-US" altLang="ja-JP" sz="1800" dirty="0">
                <a:solidFill>
                  <a:srgbClr val="FF0000"/>
                </a:solidFill>
              </a:rPr>
              <a:t>b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y + 2 cm 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67386" y="1192133"/>
            <a:ext cx="866477" cy="489140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1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829" y="432214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dZ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dt</a:t>
            </a:r>
            <a:r>
              <a:rPr kumimoji="1" lang="en-US" altLang="ja-JP" sz="2000" dirty="0" smtClean="0"/>
              <a:t> PID</a:t>
            </a:r>
            <a:endParaRPr kumimoji="1" lang="ja-JP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54079" y="3790283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IVC current</a:t>
            </a:r>
            <a:endParaRPr kumimoji="1" lang="ja-JP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458" y="116120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9933FF"/>
                </a:solidFill>
              </a:rPr>
              <a:t>Kappa increase up to 2.1</a:t>
            </a:r>
            <a:endParaRPr kumimoji="1" lang="ja-JP" altLang="en-US" sz="1800" dirty="0">
              <a:solidFill>
                <a:srgbClr val="9933FF"/>
              </a:solidFill>
            </a:endParaRPr>
          </a:p>
        </p:txBody>
      </p:sp>
      <p:cxnSp>
        <p:nvCxnSpPr>
          <p:cNvPr id="18" name="Straight Arrow Connector 17"/>
          <p:cNvCxnSpPr>
            <a:stCxn id="8" idx="0"/>
          </p:cNvCxnSpPr>
          <p:nvPr/>
        </p:nvCxnSpPr>
        <p:spPr bwMode="auto">
          <a:xfrm>
            <a:off x="3400625" y="1192133"/>
            <a:ext cx="350151" cy="985223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arrow"/>
          </a:ln>
        </p:spPr>
      </p:cxnSp>
      <p:sp>
        <p:nvSpPr>
          <p:cNvPr id="19" name="TextBox 18"/>
          <p:cNvSpPr txBox="1"/>
          <p:nvPr/>
        </p:nvSpPr>
        <p:spPr>
          <a:xfrm>
            <a:off x="685090" y="20127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k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666" y="2609342"/>
            <a:ext cx="29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i</a:t>
            </a:r>
            <a:endParaRPr kumimoji="1" lang="ja-JP" altLang="en-US" sz="2400" baseline="-25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092034" y="1617690"/>
            <a:ext cx="4051966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Made a </a:t>
            </a:r>
            <a:r>
              <a:rPr kumimoji="1" lang="en-US" altLang="ja-JP" dirty="0" err="1" smtClean="0"/>
              <a:t>dZ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dt</a:t>
            </a:r>
            <a:r>
              <a:rPr kumimoji="1" lang="en-US" altLang="ja-JP" dirty="0" smtClean="0"/>
              <a:t> signal estimator with reasonable corrections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Need to validate against 2013 EFIT / SXR core information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Implemented an experimental algorithm for using both Z and </a:t>
            </a:r>
            <a:r>
              <a:rPr lang="en-US" altLang="ja-JP" dirty="0" err="1" smtClean="0"/>
              <a:t>dZ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dt</a:t>
            </a:r>
            <a:r>
              <a:rPr lang="en-US" altLang="ja-JP" dirty="0" smtClean="0"/>
              <a:t> at the PCS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Need to deal with spike pickups, which origin is not clarified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Baseline noise (~20mVpp) needs to be removed  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Application of the algorithm enhanced available kappa</a:t>
            </a: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Z position control at faster CPU is inconsistent with isoflux (slower) 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N</a:t>
            </a:r>
            <a:r>
              <a:rPr lang="en-US" altLang="ja-JP" dirty="0" smtClean="0"/>
              <a:t>eed to modify PCS next year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72048" y="987240"/>
            <a:ext cx="27643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Black = accomplishment in 2013</a:t>
            </a:r>
          </a:p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Blue = future work suggested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7" name="Rectangle 60"/>
          <p:cNvSpPr>
            <a:spLocks noChangeArrowheads="1"/>
          </p:cNvSpPr>
          <p:nvPr/>
        </p:nvSpPr>
        <p:spPr bwMode="auto">
          <a:xfrm>
            <a:off x="5399087" y="6237956"/>
            <a:ext cx="369844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33FF"/>
                </a:solidFill>
              </a:rPr>
              <a:t>D</a:t>
            </a:r>
            <a:r>
              <a:rPr lang="en-US" sz="1600" dirty="0" smtClean="0">
                <a:solidFill>
                  <a:srgbClr val="9933FF"/>
                </a:solidFill>
              </a:rPr>
              <a:t>. Mueller (PPPL), </a:t>
            </a:r>
            <a:r>
              <a:rPr lang="en-US" sz="1600" dirty="0">
                <a:solidFill>
                  <a:srgbClr val="9933FF"/>
                </a:solidFill>
              </a:rPr>
              <a:t>S.H. Hahn (NFRI)</a:t>
            </a:r>
          </a:p>
          <a:p>
            <a:endParaRPr lang="en-US" sz="1600" dirty="0">
              <a:solidFill>
                <a:srgbClr val="9933FF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 bwMode="auto">
          <a:xfrm>
            <a:off x="2677369" y="5419314"/>
            <a:ext cx="290017" cy="188526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FF33CC"/>
            </a:solidFill>
            <a:round/>
            <a:headEnd/>
            <a:tailEnd type="arrow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339"/>
            <a:ext cx="9144000" cy="14757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512763" algn="l"/>
              </a:tabLst>
            </a:pPr>
            <a:r>
              <a:rPr kumimoji="1" lang="en-US" altLang="ja-JP" sz="3000" dirty="0" smtClean="0">
                <a:solidFill>
                  <a:schemeClr val="tx1"/>
                </a:solidFill>
              </a:rPr>
              <a:t>New </a:t>
            </a:r>
            <a:r>
              <a:rPr kumimoji="1" lang="en-US" altLang="ja-JP" sz="3000" dirty="0" err="1" smtClean="0">
                <a:solidFill>
                  <a:schemeClr val="tx1"/>
                </a:solidFill>
              </a:rPr>
              <a:t>dZ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/dt control increased </a:t>
            </a:r>
            <a:r>
              <a:rPr lang="en-US" altLang="ja-JP" sz="3000" dirty="0" smtClean="0">
                <a:solidFill>
                  <a:schemeClr val="tx1"/>
                </a:solidFill>
              </a:rPr>
              <a:t>available 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kappa with suitable Z</a:t>
            </a:r>
            <a:r>
              <a:rPr kumimoji="1" lang="en-US" altLang="ja-JP" sz="3000" baseline="-25000" dirty="0" smtClean="0">
                <a:solidFill>
                  <a:schemeClr val="tx1"/>
                </a:solidFill>
              </a:rPr>
              <a:t>0</a:t>
            </a:r>
            <a:r>
              <a:rPr kumimoji="1" lang="en-US" altLang="ja-JP" sz="3000" dirty="0">
                <a:solidFill>
                  <a:schemeClr val="tx1"/>
                </a:solidFill>
              </a:rPr>
              <a:t> 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target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3239094" y="6162034"/>
            <a:ext cx="54053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(s)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5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85" y="156464"/>
            <a:ext cx="8895480" cy="685800"/>
          </a:xfrm>
        </p:spPr>
        <p:txBody>
          <a:bodyPr/>
          <a:lstStyle/>
          <a:p>
            <a:r>
              <a:rPr lang="en-US" altLang="ja-JP" sz="2800" dirty="0"/>
              <a:t>D</a:t>
            </a:r>
            <a:r>
              <a:rPr lang="en-US" altLang="ja-JP" sz="2800" dirty="0" smtClean="0"/>
              <a:t>ouble-null shape is controlled only with control points</a:t>
            </a:r>
            <a:endParaRPr kumimoji="1" lang="ja-JP" alt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636" y="889069"/>
            <a:ext cx="8867629" cy="10410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200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altLang="ja-JP" sz="2000" dirty="0" smtClean="0"/>
              <a:t>8-s of successful steady controls by the tuned control set: </a:t>
            </a:r>
          </a:p>
          <a:p>
            <a:pPr marL="0" lvl="0" indent="0" algn="just" latinLnBrk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Gains for plasma current (</a:t>
            </a:r>
            <a:r>
              <a:rPr lang="en-US" altLang="ja-JP" sz="2000" dirty="0"/>
              <a:t>DIP), in- &amp; out- board gaps (</a:t>
            </a:r>
            <a:r>
              <a:rPr lang="en-US" altLang="ja-JP" sz="2000" dirty="0" smtClean="0"/>
              <a:t>seg07, seg01) are tuned by relay feedback algorithm</a:t>
            </a:r>
          </a:p>
        </p:txBody>
      </p:sp>
      <p:pic>
        <p:nvPicPr>
          <p:cNvPr id="10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7496" y="2006230"/>
            <a:ext cx="6091553" cy="4452974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/>
        </p:nvSpPr>
        <p:spPr bwMode="auto">
          <a:xfrm>
            <a:off x="4850191" y="3973478"/>
            <a:ext cx="737809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" charset="0"/>
              </a:rPr>
              <a:t>SEG07</a:t>
            </a:r>
            <a:endParaRPr kumimoji="0" lang="ja-JP" altLang="en-US" sz="1100" b="1" i="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28304" y="3818483"/>
            <a:ext cx="737809" cy="261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Arial" charset="0"/>
              </a:rPr>
              <a:t>SEG01</a:t>
            </a:r>
            <a:endParaRPr kumimoji="0" lang="ja-JP" altLang="en-US" sz="1100" b="1" i="0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" charset="0"/>
            </a:endParaRP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6978990" y="6110107"/>
            <a:ext cx="196239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E. Kolemen (PPPL)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156464"/>
            <a:ext cx="9124950" cy="685800"/>
          </a:xfrm>
        </p:spPr>
        <p:txBody>
          <a:bodyPr/>
          <a:lstStyle/>
          <a:p>
            <a:r>
              <a:rPr lang="en-US" altLang="ja-JP" sz="2600" dirty="0" smtClean="0"/>
              <a:t>SISO configurations used for double</a:t>
            </a:r>
            <a:r>
              <a:rPr lang="en-US" altLang="ja-JP" sz="2600" dirty="0"/>
              <a:t>-null shape </a:t>
            </a:r>
            <a:r>
              <a:rPr lang="en-US" altLang="ja-JP" sz="2600" dirty="0" smtClean="0"/>
              <a:t>[</a:t>
            </a:r>
            <a:r>
              <a:rPr lang="en-US" altLang="ja-JP" sz="2600" dirty="0" err="1" smtClean="0"/>
              <a:t>isodnull</a:t>
            </a:r>
            <a:r>
              <a:rPr lang="en-US" altLang="ja-JP" sz="2600" dirty="0" smtClean="0"/>
              <a:t>]</a:t>
            </a:r>
            <a:endParaRPr kumimoji="1" lang="ja-JP" alt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85"/>
          <a:stretch/>
        </p:blipFill>
        <p:spPr>
          <a:xfrm>
            <a:off x="219035" y="892727"/>
            <a:ext cx="3228816" cy="537210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05623" y="1261872"/>
            <a:ext cx="5323642" cy="51123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accent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200">
                <a:solidFill>
                  <a:srgbClr val="FF000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rgbClr val="009999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u="sng" dirty="0" smtClean="0"/>
              <a:t>ISODNULL</a:t>
            </a:r>
            <a:endParaRPr lang="en-US" altLang="en-US" sz="2400" u="sng" dirty="0"/>
          </a:p>
          <a:p>
            <a:pPr marL="0" indent="0">
              <a:buFontTx/>
              <a:buNone/>
            </a:pPr>
            <a:r>
              <a:rPr lang="en-US" altLang="en-US" sz="2400" dirty="0" smtClean="0"/>
              <a:t>Basic set: </a:t>
            </a:r>
          </a:p>
          <a:p>
            <a:pPr marL="0" indent="0"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all -&gt; Plasma current (all coils)</a:t>
            </a:r>
          </a:p>
          <a:p>
            <a:pPr marL="0" indent="0">
              <a:buFontTx/>
              <a:buNone/>
            </a:pPr>
            <a:r>
              <a:rPr lang="en-US" altLang="ja-JP" sz="2400" dirty="0" smtClean="0"/>
              <a:t> PF3/4 or 3-4/4-5 -&gt; RX/ZX for X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point positions </a:t>
            </a:r>
          </a:p>
          <a:p>
            <a:pPr marL="0" indent="0">
              <a:buFontTx/>
              <a:buNone/>
            </a:pPr>
            <a:r>
              <a:rPr lang="en-US" altLang="ja-JP" sz="2400" dirty="0" smtClean="0"/>
              <a:t> PF1</a:t>
            </a:r>
            <a:r>
              <a:rPr lang="en-US" altLang="ja-JP" sz="2400" dirty="0"/>
              <a:t>/2 -&gt; SEG07 </a:t>
            </a:r>
            <a:r>
              <a:rPr lang="en-US" altLang="ko-KR" sz="2400" dirty="0"/>
              <a:t>(inboard gap)</a:t>
            </a:r>
            <a:endParaRPr lang="en-US" altLang="ja-JP" sz="2400" dirty="0"/>
          </a:p>
          <a:p>
            <a:pPr marL="0" indent="0"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PF6</a:t>
            </a:r>
            <a:r>
              <a:rPr lang="en-US" altLang="ja-JP" sz="2400" dirty="0"/>
              <a:t>/7 -&gt; SEG01 (outboard gap</a:t>
            </a:r>
            <a:r>
              <a:rPr lang="en-US" altLang="ja-JP" sz="2400" dirty="0" smtClean="0"/>
              <a:t>)</a:t>
            </a:r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r>
              <a:rPr lang="en-US" altLang="ja-JP" sz="2400" dirty="0" smtClean="0"/>
              <a:t>Optional: for </a:t>
            </a:r>
            <a:r>
              <a:rPr lang="en-US" altLang="ja-JP" sz="2400" dirty="0" err="1" smtClean="0"/>
              <a:t>drSep</a:t>
            </a:r>
            <a:endParaRPr lang="en-US" altLang="ja-JP" sz="2400" dirty="0" smtClean="0"/>
          </a:p>
          <a:p>
            <a:pPr marL="0" indent="0"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PF6 -&gt; Seg03/10 (75/285 </a:t>
            </a:r>
            <a:r>
              <a:rPr lang="en-US" altLang="ja-JP" sz="2400" dirty="0" err="1" smtClean="0"/>
              <a:t>deg</a:t>
            </a:r>
            <a:r>
              <a:rPr lang="en-US" altLang="ja-JP" sz="2400" dirty="0" smtClean="0"/>
              <a:t>)</a:t>
            </a:r>
          </a:p>
          <a:p>
            <a:pPr marL="0" indent="0">
              <a:buFontTx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PF3 -&gt; Seg04-09 </a:t>
            </a:r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en-US" altLang="ja-JP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253672" y="3147840"/>
            <a:ext cx="703813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Seg01</a:t>
            </a:r>
            <a:endParaRPr kumimoji="1" lang="ja-JP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147840"/>
            <a:ext cx="703813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Seg07</a:t>
            </a:r>
            <a:endParaRPr kumimoji="1" lang="ja-JP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3024" y="4679426"/>
            <a:ext cx="53392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RX1</a:t>
            </a:r>
          </a:p>
          <a:p>
            <a:r>
              <a:rPr kumimoji="1" lang="en-US" altLang="ja-JP" sz="1400" dirty="0" smtClean="0"/>
              <a:t>ZX1</a:t>
            </a:r>
            <a:endParaRPr kumimoji="1" lang="ja-JP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7477" y="1808016"/>
            <a:ext cx="53392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RX2</a:t>
            </a:r>
          </a:p>
          <a:p>
            <a:r>
              <a:rPr kumimoji="1" lang="en-US" altLang="ja-JP" sz="1400" dirty="0" smtClean="0"/>
              <a:t>ZX2</a:t>
            </a:r>
            <a:endParaRPr kumimoji="1" lang="ja-JP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1765" y="2476422"/>
            <a:ext cx="70381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Seg03</a:t>
            </a:r>
            <a:endParaRPr kumimoji="1" lang="ja-JP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1739" y="4265016"/>
            <a:ext cx="70381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Seg10</a:t>
            </a:r>
            <a:endParaRPr kumimoji="1" lang="ja-JP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570" y="2630310"/>
            <a:ext cx="70381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Seg04</a:t>
            </a:r>
            <a:endParaRPr kumimoji="1" lang="ja-JP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907" y="4111127"/>
            <a:ext cx="70381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Seg09</a:t>
            </a:r>
            <a:endParaRPr kumimoji="1" lang="ja-JP" altLang="en-US" sz="1400" dirty="0"/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6978990" y="6110107"/>
            <a:ext cx="196239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E. Kolemen (PPPL)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47904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Vertical Control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5073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Voltage loop differences successfully used in the fast vertical control loop (IVC)</a:t>
            </a:r>
          </a:p>
          <a:p>
            <a:pPr lvl="1"/>
            <a:r>
              <a:rPr lang="en-US" dirty="0" smtClean="0"/>
              <a:t>Some evidence that higher Kappa was achieved</a:t>
            </a:r>
          </a:p>
          <a:p>
            <a:pPr lvl="1"/>
            <a:r>
              <a:rPr lang="en-US" dirty="0" smtClean="0"/>
              <a:t>Run time limited ability to quantify the improvement</a:t>
            </a:r>
          </a:p>
          <a:p>
            <a:r>
              <a:rPr lang="en-US" dirty="0" smtClean="0"/>
              <a:t>Inconsistency in Z</a:t>
            </a:r>
            <a:r>
              <a:rPr lang="en-US" baseline="-25000" dirty="0" smtClean="0"/>
              <a:t>0</a:t>
            </a:r>
            <a:r>
              <a:rPr lang="en-US" dirty="0" smtClean="0"/>
              <a:t> between fast data and </a:t>
            </a:r>
            <a:r>
              <a:rPr lang="en-US" dirty="0" err="1" smtClean="0"/>
              <a:t>rtEFIT</a:t>
            </a:r>
            <a:endParaRPr lang="en-US" dirty="0" smtClean="0"/>
          </a:p>
          <a:p>
            <a:pPr lvl="1"/>
            <a:r>
              <a:rPr lang="en-US" dirty="0" smtClean="0"/>
              <a:t>Probable cause of vertical control oscillations below the stability limit</a:t>
            </a:r>
          </a:p>
          <a:p>
            <a:pPr lvl="1"/>
            <a:r>
              <a:rPr lang="en-US" dirty="0" smtClean="0"/>
              <a:t>Resolving discrepancy reduces demand on IVC (and likely the control induced oscillations)</a:t>
            </a:r>
          </a:p>
          <a:p>
            <a:r>
              <a:rPr lang="en-US" dirty="0" smtClean="0"/>
              <a:t>Did not have time to attempt using only </a:t>
            </a:r>
            <a:r>
              <a:rPr lang="en-US" dirty="0" err="1" smtClean="0"/>
              <a:t>dz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feedback control for IVC</a:t>
            </a:r>
          </a:p>
          <a:p>
            <a:r>
              <a:rPr lang="en-US" dirty="0" smtClean="0"/>
              <a:t>Noise spikes are too short to be due to plasma motion, suspect noise from crates with ground shared with filter scopes</a:t>
            </a:r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5399087" y="6201380"/>
            <a:ext cx="369844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33FF"/>
                </a:solidFill>
              </a:rPr>
              <a:t>D</a:t>
            </a:r>
            <a:r>
              <a:rPr lang="en-US" sz="1600" dirty="0" smtClean="0">
                <a:solidFill>
                  <a:srgbClr val="9933FF"/>
                </a:solidFill>
              </a:rPr>
              <a:t>. Mueller (PPPL), </a:t>
            </a:r>
            <a:r>
              <a:rPr lang="en-US" sz="1600" dirty="0">
                <a:solidFill>
                  <a:srgbClr val="9933FF"/>
                </a:solidFill>
              </a:rPr>
              <a:t>S.H. Hahn (NFRI)</a:t>
            </a:r>
          </a:p>
          <a:p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6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03833" y="3249289"/>
            <a:ext cx="396815" cy="465827"/>
          </a:xfrm>
          <a:prstGeom prst="ellipse">
            <a:avLst/>
          </a:prstGeom>
          <a:solidFill>
            <a:srgbClr val="FFFF6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3833" y="4954443"/>
            <a:ext cx="396815" cy="465827"/>
          </a:xfrm>
          <a:prstGeom prst="ellipse">
            <a:avLst/>
          </a:prstGeom>
          <a:solidFill>
            <a:srgbClr val="FFFF6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03833" y="1897817"/>
            <a:ext cx="396815" cy="465827"/>
          </a:xfrm>
          <a:prstGeom prst="ellipse">
            <a:avLst/>
          </a:prstGeom>
          <a:solidFill>
            <a:srgbClr val="FFFF6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8750" y="400050"/>
            <a:ext cx="8845550" cy="685800"/>
          </a:xfrm>
        </p:spPr>
        <p:txBody>
          <a:bodyPr/>
          <a:lstStyle/>
          <a:p>
            <a:r>
              <a:rPr lang="en-US" dirty="0" smtClean="0"/>
              <a:t>Experiment MP</a:t>
            </a:r>
            <a:r>
              <a:rPr lang="en-US" altLang="ko-KR" dirty="0" smtClean="0">
                <a:ea typeface="Gulim" pitchFamily="34" charset="-127"/>
              </a:rPr>
              <a:t>2012-04-23-021 accomplished three key results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7163" y="1537037"/>
            <a:ext cx="8578850" cy="49990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 Summary</a:t>
            </a:r>
          </a:p>
          <a:p>
            <a:pPr marL="914400" lvl="1" indent="-457200">
              <a:buClrTx/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Plasmas have reached and surpassed the n = 1 ideal no-wall limit computed and published for KSTAR with H-mode profiles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values of </a:t>
            </a:r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up to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/l</a:t>
            </a:r>
            <a:r>
              <a:rPr lang="en-US" baseline="-25000" dirty="0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 &gt; 3.8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Published n = 1 no-wall limit is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2.5 at l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0.7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/l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= 3.57)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Plasma rotation has been significantly altered in a controlled manner with n = 2 applied 3D field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Key for mode stability studies, and access to ITER-relevant rotation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Utilized middle IVCC only (so far); ~ 50% reduction in core rotation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H-mode rotation profile shape is altered by n = 2 field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ELM mitigation found using n = 2 fields with </a:t>
            </a:r>
            <a:r>
              <a:rPr lang="en-US" dirty="0" err="1" smtClean="0">
                <a:solidFill>
                  <a:srgbClr val="FF0000"/>
                </a:solidFill>
              </a:rPr>
              <a:t>midplane</a:t>
            </a:r>
            <a:r>
              <a:rPr lang="en-US" dirty="0" smtClean="0">
                <a:solidFill>
                  <a:srgbClr val="FF0000"/>
                </a:solidFill>
              </a:rPr>
              <a:t> IVCC alone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/>
                </a:solidFill>
              </a:rPr>
              <a:t>Challenges ELM stabilization hypotheses that require applied field that aligns with field line pitch (e.g. off-</a:t>
            </a:r>
            <a:r>
              <a:rPr lang="en-US" dirty="0" err="1" smtClean="0">
                <a:solidFill>
                  <a:schemeClr val="accent1"/>
                </a:solidFill>
              </a:rPr>
              <a:t>midplane</a:t>
            </a:r>
            <a:r>
              <a:rPr lang="en-US" dirty="0" smtClean="0">
                <a:solidFill>
                  <a:schemeClr val="accent1"/>
                </a:solidFill>
              </a:rPr>
              <a:t> coils)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" y="1085850"/>
            <a:ext cx="2892425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0" y="1084263"/>
            <a:ext cx="28289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4378115" y="4083029"/>
            <a:ext cx="170892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chemeClr val="hlink"/>
                </a:solidFill>
              </a:rPr>
              <a:t>Projected n = 1 ideal stability for KSTAR H-mode plasmas (O. </a:t>
            </a:r>
            <a:r>
              <a:rPr lang="en-US" sz="1400" dirty="0" err="1">
                <a:solidFill>
                  <a:schemeClr val="hlink"/>
                </a:solidFill>
              </a:rPr>
              <a:t>Katsuro</a:t>
            </a:r>
            <a:r>
              <a:rPr lang="en-US" sz="1400" dirty="0">
                <a:solidFill>
                  <a:schemeClr val="hlink"/>
                </a:solidFill>
              </a:rPr>
              <a:t>-Hopkins, et al., NF </a:t>
            </a:r>
            <a:r>
              <a:rPr lang="en-US" sz="1400" b="1" dirty="0">
                <a:solidFill>
                  <a:schemeClr val="hlink"/>
                </a:solidFill>
              </a:rPr>
              <a:t>50</a:t>
            </a:r>
            <a:r>
              <a:rPr lang="en-US" sz="1400" dirty="0">
                <a:solidFill>
                  <a:schemeClr val="hlink"/>
                </a:solidFill>
              </a:rPr>
              <a:t> (2010) 025019 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8288"/>
            <a:ext cx="8778875" cy="685800"/>
          </a:xfrm>
        </p:spPr>
        <p:txBody>
          <a:bodyPr/>
          <a:lstStyle/>
          <a:p>
            <a:r>
              <a:rPr lang="en-US" sz="2400" dirty="0" smtClean="0"/>
              <a:t>Experiment to reach and surpass n = 1 no-wall limit in KSTAR planned since (at least ) 2010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175" name="Text Box 29"/>
          <p:cNvSpPr txBox="1">
            <a:spLocks noChangeArrowheads="1"/>
          </p:cNvSpPr>
          <p:nvPr/>
        </p:nvSpPr>
        <p:spPr bwMode="auto">
          <a:xfrm>
            <a:off x="2013440" y="1192213"/>
            <a:ext cx="782638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schemeClr val="accent1"/>
                </a:solidFill>
              </a:rPr>
              <a:t>2010 run</a:t>
            </a:r>
          </a:p>
        </p:txBody>
      </p:sp>
      <p:sp>
        <p:nvSpPr>
          <p:cNvPr id="7176" name="Text Box 30"/>
          <p:cNvSpPr txBox="1">
            <a:spLocks noChangeArrowheads="1"/>
          </p:cNvSpPr>
          <p:nvPr/>
        </p:nvSpPr>
        <p:spPr bwMode="auto">
          <a:xfrm>
            <a:off x="4766165" y="1192213"/>
            <a:ext cx="782638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schemeClr val="accent1"/>
                </a:solidFill>
              </a:rPr>
              <a:t>2010 run</a:t>
            </a:r>
          </a:p>
        </p:txBody>
      </p:sp>
      <p:grpSp>
        <p:nvGrpSpPr>
          <p:cNvPr id="7177" name="Group 34"/>
          <p:cNvGrpSpPr>
            <a:grpSpLocks/>
          </p:cNvGrpSpPr>
          <p:nvPr/>
        </p:nvGrpSpPr>
        <p:grpSpPr bwMode="auto">
          <a:xfrm>
            <a:off x="711200" y="3678238"/>
            <a:ext cx="3649663" cy="2876550"/>
            <a:chOff x="1076" y="1943"/>
            <a:chExt cx="1789" cy="1410"/>
          </a:xfrm>
        </p:grpSpPr>
        <p:pic>
          <p:nvPicPr>
            <p:cNvPr id="717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" y="1943"/>
              <a:ext cx="1789" cy="1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0" name="Freeform 24"/>
            <p:cNvSpPr>
              <a:spLocks/>
            </p:cNvSpPr>
            <p:nvPr/>
          </p:nvSpPr>
          <p:spPr bwMode="auto">
            <a:xfrm>
              <a:off x="2061" y="2894"/>
              <a:ext cx="705" cy="200"/>
            </a:xfrm>
            <a:custGeom>
              <a:avLst/>
              <a:gdLst>
                <a:gd name="T0" fmla="*/ 0 w 646"/>
                <a:gd name="T1" fmla="*/ 1 h 1158"/>
                <a:gd name="T2" fmla="*/ 23 w 646"/>
                <a:gd name="T3" fmla="*/ 1 h 1158"/>
                <a:gd name="T4" fmla="*/ 61 w 646"/>
                <a:gd name="T5" fmla="*/ 1 h 1158"/>
                <a:gd name="T6" fmla="*/ 139 w 646"/>
                <a:gd name="T7" fmla="*/ 0 h 1158"/>
                <a:gd name="T8" fmla="*/ 214 w 646"/>
                <a:gd name="T9" fmla="*/ 0 h 1158"/>
                <a:gd name="T10" fmla="*/ 337 w 646"/>
                <a:gd name="T11" fmla="*/ 0 h 1158"/>
                <a:gd name="T12" fmla="*/ 481 w 646"/>
                <a:gd name="T13" fmla="*/ 0 h 1158"/>
                <a:gd name="T14" fmla="*/ 588 w 646"/>
                <a:gd name="T15" fmla="*/ 0 h 1158"/>
                <a:gd name="T16" fmla="*/ 786 w 646"/>
                <a:gd name="T17" fmla="*/ 0 h 1158"/>
                <a:gd name="T18" fmla="*/ 916 w 646"/>
                <a:gd name="T19" fmla="*/ 0 h 1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6" h="1158">
                  <a:moveTo>
                    <a:pt x="0" y="1158"/>
                  </a:moveTo>
                  <a:lnTo>
                    <a:pt x="16" y="932"/>
                  </a:lnTo>
                  <a:lnTo>
                    <a:pt x="43" y="695"/>
                  </a:lnTo>
                  <a:lnTo>
                    <a:pt x="97" y="431"/>
                  </a:lnTo>
                  <a:lnTo>
                    <a:pt x="151" y="259"/>
                  </a:lnTo>
                  <a:lnTo>
                    <a:pt x="237" y="130"/>
                  </a:lnTo>
                  <a:lnTo>
                    <a:pt x="339" y="27"/>
                  </a:lnTo>
                  <a:lnTo>
                    <a:pt x="415" y="0"/>
                  </a:lnTo>
                  <a:lnTo>
                    <a:pt x="554" y="60"/>
                  </a:lnTo>
                  <a:lnTo>
                    <a:pt x="646" y="140"/>
                  </a:lnTo>
                </a:path>
              </a:pathLst>
            </a:custGeom>
            <a:solidFill>
              <a:srgbClr val="CCFFC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Rectangle 25"/>
            <p:cNvSpPr>
              <a:spLocks noChangeArrowheads="1"/>
            </p:cNvSpPr>
            <p:nvPr/>
          </p:nvSpPr>
          <p:spPr bwMode="auto">
            <a:xfrm>
              <a:off x="2433" y="2918"/>
              <a:ext cx="334" cy="16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26"/>
            <p:cNvSpPr>
              <a:spLocks noChangeArrowheads="1"/>
            </p:cNvSpPr>
            <p:nvPr/>
          </p:nvSpPr>
          <p:spPr bwMode="auto">
            <a:xfrm>
              <a:off x="2156" y="2994"/>
              <a:ext cx="587" cy="9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27"/>
            <p:cNvSpPr>
              <a:spLocks noChangeArrowheads="1"/>
            </p:cNvSpPr>
            <p:nvPr/>
          </p:nvSpPr>
          <p:spPr bwMode="auto">
            <a:xfrm>
              <a:off x="2097" y="3057"/>
              <a:ext cx="587" cy="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28"/>
            <p:cNvSpPr txBox="1">
              <a:spLocks noChangeArrowheads="1"/>
            </p:cNvSpPr>
            <p:nvPr/>
          </p:nvSpPr>
          <p:spPr bwMode="auto">
            <a:xfrm>
              <a:off x="2230" y="2925"/>
              <a:ext cx="4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200">
                  <a:solidFill>
                    <a:schemeClr val="tx1"/>
                  </a:solidFill>
                </a:rPr>
                <a:t>2010 run</a:t>
              </a:r>
            </a:p>
          </p:txBody>
        </p:sp>
        <p:sp>
          <p:nvSpPr>
            <p:cNvPr id="7185" name="Line 31"/>
            <p:cNvSpPr>
              <a:spLocks noChangeShapeType="1"/>
            </p:cNvSpPr>
            <p:nvPr/>
          </p:nvSpPr>
          <p:spPr bwMode="auto">
            <a:xfrm flipH="1">
              <a:off x="1868" y="3014"/>
              <a:ext cx="2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32"/>
            <p:cNvSpPr>
              <a:spLocks noChangeShapeType="1"/>
            </p:cNvSpPr>
            <p:nvPr/>
          </p:nvSpPr>
          <p:spPr bwMode="auto">
            <a:xfrm flipH="1" flipV="1">
              <a:off x="2013" y="2754"/>
              <a:ext cx="162" cy="2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76853" y="3340100"/>
            <a:ext cx="351631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Y.S. Park, et al., </a:t>
            </a:r>
            <a:r>
              <a:rPr lang="en-US" altLang="ko-KR" sz="1200" kern="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Nucl</a:t>
            </a:r>
            <a:r>
              <a:rPr lang="en-US" altLang="ko-KR" sz="1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. Fusion </a:t>
            </a:r>
            <a:r>
              <a:rPr lang="en-US" altLang="ko-KR" sz="1200" b="1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51</a:t>
            </a:r>
            <a:r>
              <a:rPr lang="en-US" altLang="ko-KR" sz="1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(2011) 053001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9"/>
          <a:stretch/>
        </p:blipFill>
        <p:spPr bwMode="auto">
          <a:xfrm>
            <a:off x="5694547" y="1517517"/>
            <a:ext cx="3352735" cy="510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6461463" y="1098676"/>
            <a:ext cx="259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u="sng" dirty="0" smtClean="0">
                <a:solidFill>
                  <a:schemeClr val="accent1"/>
                </a:solidFill>
              </a:rPr>
              <a:t>Profiles used in ideal MHD</a:t>
            </a:r>
          </a:p>
          <a:p>
            <a:pPr algn="ctr"/>
            <a:r>
              <a:rPr lang="en-US" sz="1600" u="sng" dirty="0" smtClean="0">
                <a:solidFill>
                  <a:schemeClr val="accent1"/>
                </a:solidFill>
              </a:rPr>
              <a:t>no-wall</a:t>
            </a:r>
            <a:r>
              <a:rPr lang="en-US" sz="1600" u="sng" dirty="0">
                <a:solidFill>
                  <a:schemeClr val="accent1"/>
                </a:solidFill>
              </a:rPr>
              <a:t> </a:t>
            </a:r>
            <a:r>
              <a:rPr lang="en-US" sz="1600" u="sng" dirty="0" smtClean="0">
                <a:solidFill>
                  <a:schemeClr val="accent1"/>
                </a:solidFill>
              </a:rPr>
              <a:t>limit study</a:t>
            </a:r>
            <a:endParaRPr lang="en-US" sz="1600" u="sng" baseline="-25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 txBox="1">
            <a:spLocks/>
          </p:cNvSpPr>
          <p:nvPr/>
        </p:nvSpPr>
        <p:spPr>
          <a:xfrm>
            <a:off x="209550" y="25694"/>
            <a:ext cx="8705849" cy="685800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en-US" altLang="ko-KR" sz="2100" b="1" kern="0" dirty="0">
                <a:solidFill>
                  <a:srgbClr val="FFFFFF"/>
                </a:solidFill>
                <a:latin typeface="Arial" pitchFamily="34" charset="0"/>
              </a:rPr>
              <a:t>H-mode / L-mode r</a:t>
            </a:r>
            <a:r>
              <a:rPr lang="en-US" altLang="ko-KR" sz="2100" b="1" kern="0" dirty="0" err="1">
                <a:solidFill>
                  <a:srgbClr val="FFFFFF"/>
                </a:solidFill>
                <a:latin typeface="Arial" pitchFamily="34" charset="0"/>
              </a:rPr>
              <a:t>otation</a:t>
            </a:r>
            <a:r>
              <a:rPr lang="en-US" altLang="ko-KR" sz="2100" b="1" kern="0" dirty="0">
                <a:solidFill>
                  <a:srgbClr val="FFFFFF"/>
                </a:solidFill>
                <a:latin typeface="Arial" pitchFamily="34" charset="0"/>
              </a:rPr>
              <a:t> profiles considerably different in KSTAR – a positive characteristic for physics studies</a:t>
            </a:r>
            <a:endParaRPr lang="ko-KR" altLang="en-US" sz="2100" b="1" kern="0" baseline="-250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29938" y="5532481"/>
            <a:ext cx="8585462" cy="86774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2000" kern="0" dirty="0">
                <a:solidFill>
                  <a:srgbClr val="0000FF"/>
                </a:solidFill>
                <a:latin typeface="Arial" pitchFamily="34" charset="0"/>
                <a:ea typeface="굴림" pitchFamily="50" charset="-127"/>
              </a:rPr>
              <a:t>Develop a method to change rotation profile from H-mode to L-mode like shape (NTV type non-resonant braking) by applied field from IVC</a:t>
            </a:r>
          </a:p>
        </p:txBody>
      </p:sp>
      <p:pic>
        <p:nvPicPr>
          <p:cNvPr id="5" name="Picture 2" descr="D:\문서자산\일반문서\2010 EXP\2011 4th EXP\6007_6008_3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8833" b="7852"/>
          <a:stretch>
            <a:fillRect/>
          </a:stretch>
        </p:blipFill>
        <p:spPr bwMode="auto">
          <a:xfrm>
            <a:off x="1861531" y="1370819"/>
            <a:ext cx="6307563" cy="34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696354" y="4810637"/>
            <a:ext cx="6078508" cy="292388"/>
            <a:chOff x="2930762" y="4910138"/>
            <a:chExt cx="2249882" cy="29238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930762" y="4910138"/>
              <a:ext cx="154385" cy="29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1.6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454636" y="4910138"/>
              <a:ext cx="154385" cy="29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1.8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978512" y="4910138"/>
              <a:ext cx="154385" cy="29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2.0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492861" y="4910138"/>
              <a:ext cx="154385" cy="29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2.2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026259" y="4910138"/>
              <a:ext cx="154385" cy="292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2.4</a:t>
              </a:r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54344" y="5076261"/>
            <a:ext cx="5822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R(m)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401361" y="1241619"/>
            <a:ext cx="519929" cy="3657600"/>
            <a:chOff x="1929227" y="1076960"/>
            <a:chExt cx="519929" cy="3657600"/>
          </a:xfrm>
        </p:grpSpPr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995647" y="2421715"/>
              <a:ext cx="453509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200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995647" y="1749338"/>
              <a:ext cx="453509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300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995647" y="1076960"/>
              <a:ext cx="453509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400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995647" y="3094093"/>
              <a:ext cx="453509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929227" y="4438850"/>
              <a:ext cx="508396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-100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164187" y="3766470"/>
              <a:ext cx="271604" cy="2957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54935" y="1152503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KSTAR 6007 6008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096284" y="1488722"/>
            <a:ext cx="1069524" cy="1843054"/>
            <a:chOff x="0" y="1464906"/>
            <a:chExt cx="1062658" cy="1560870"/>
          </a:xfrm>
          <a:solidFill>
            <a:schemeClr val="bg1"/>
          </a:solidFill>
        </p:grpSpPr>
        <p:sp>
          <p:nvSpPr>
            <p:cNvPr id="37" name="TextBox 36"/>
            <p:cNvSpPr txBox="1"/>
            <p:nvPr/>
          </p:nvSpPr>
          <p:spPr>
            <a:xfrm>
              <a:off x="0" y="1464906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</a:rPr>
                <a:t> 6008  3.005 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0" y="1616615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FF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FF00FF"/>
                  </a:solidFill>
                  <a:latin typeface="Arial" pitchFamily="34" charset="0"/>
                </a:rPr>
                <a:t> 6008  3.015 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1768324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E7E2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00E7E2"/>
                  </a:solidFill>
                  <a:latin typeface="Arial" pitchFamily="34" charset="0"/>
                </a:rPr>
                <a:t> 6008  3.025 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1920033"/>
              <a:ext cx="1062658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FF00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00FF00"/>
                  </a:solidFill>
                  <a:latin typeface="Arial" pitchFamily="34" charset="0"/>
                </a:rPr>
                <a:t> 6008  3.035 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2071742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FF0000"/>
                  </a:solidFill>
                  <a:latin typeface="Arial" pitchFamily="34" charset="0"/>
                </a:rPr>
                <a:t> 6008  3.045 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2223451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00FF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0000FF"/>
                  </a:solidFill>
                  <a:latin typeface="Arial" pitchFamily="34" charset="0"/>
                </a:rPr>
                <a:t> 6008  3.055 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0" y="2375160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333399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333399"/>
                  </a:solidFill>
                  <a:latin typeface="Arial" pitchFamily="34" charset="0"/>
                </a:rPr>
                <a:t> 6008  3.065 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2526869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C000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FFC000"/>
                  </a:solidFill>
                  <a:latin typeface="Arial" pitchFamily="34" charset="0"/>
                </a:rPr>
                <a:t> 6008  3.075 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0" y="2678578"/>
              <a:ext cx="1062658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6699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FF6699"/>
                  </a:solidFill>
                  <a:latin typeface="Arial" pitchFamily="34" charset="0"/>
                </a:rPr>
                <a:t> 6008  3.085 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0" y="2830286"/>
              <a:ext cx="1024432" cy="19549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CC99"/>
                  </a:solidFill>
                  <a:latin typeface="Arial" pitchFamily="34" charset="0"/>
                </a:rPr>
                <a:t>—</a:t>
              </a:r>
              <a:r>
                <a:rPr lang="en-US" sz="900" dirty="0">
                  <a:solidFill>
                    <a:srgbClr val="00CC99"/>
                  </a:solidFill>
                  <a:latin typeface="Arial" pitchFamily="34" charset="0"/>
                </a:rPr>
                <a:t> 6008  3.095 s</a:t>
              </a:r>
            </a:p>
          </p:txBody>
        </p:sp>
      </p:grp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993449" y="4295661"/>
            <a:ext cx="3186288" cy="60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rIns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Helvetica" pitchFamily="34" charset="0"/>
              </a:rPr>
              <a:t>S.A. Sabbagh, et al., KSTAR MP2011-03-09-001</a:t>
            </a:r>
          </a:p>
          <a:p>
            <a:r>
              <a:rPr lang="en-US" sz="1100" dirty="0">
                <a:solidFill>
                  <a:srgbClr val="0070C0"/>
                </a:solidFill>
                <a:latin typeface="Helvetica" pitchFamily="34" charset="0"/>
              </a:rPr>
              <a:t>CES courtesy of W.H. Ko (NFRI)</a:t>
            </a:r>
          </a:p>
          <a:p>
            <a:endParaRPr lang="en-US" sz="1100" dirty="0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081701" y="1488722"/>
            <a:ext cx="1031051" cy="1843054"/>
            <a:chOff x="2146353" y="1248586"/>
            <a:chExt cx="1031051" cy="1843054"/>
          </a:xfrm>
        </p:grpSpPr>
        <p:grpSp>
          <p:nvGrpSpPr>
            <p:cNvPr id="48" name="Group 47"/>
            <p:cNvGrpSpPr/>
            <p:nvPr/>
          </p:nvGrpSpPr>
          <p:grpSpPr>
            <a:xfrm>
              <a:off x="2146353" y="1248586"/>
              <a:ext cx="1031051" cy="1843054"/>
              <a:chOff x="0" y="1464906"/>
              <a:chExt cx="1141164" cy="1560870"/>
            </a:xfrm>
            <a:solidFill>
              <a:schemeClr val="bg1"/>
            </a:solidFill>
          </p:grpSpPr>
          <p:sp>
            <p:nvSpPr>
              <p:cNvPr id="49" name="TextBox 48"/>
              <p:cNvSpPr txBox="1"/>
              <p:nvPr/>
            </p:nvSpPr>
            <p:spPr>
              <a:xfrm>
                <a:off x="0" y="1464906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0000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000000"/>
                    </a:solidFill>
                    <a:latin typeface="Arial" pitchFamily="34" charset="0"/>
                  </a:rPr>
                  <a:t> 6007  3.005 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0" y="1616615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FF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FF00FF"/>
                    </a:solidFill>
                    <a:latin typeface="Arial" pitchFamily="34" charset="0"/>
                  </a:rPr>
                  <a:t> 6007  3.015 s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0" y="1768324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E7E2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00E7E2"/>
                    </a:solidFill>
                    <a:latin typeface="Arial" pitchFamily="34" charset="0"/>
                  </a:rPr>
                  <a:t> 6007  3.025 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0" y="1920033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FF00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00FF00"/>
                    </a:solidFill>
                    <a:latin typeface="Arial" pitchFamily="34" charset="0"/>
                  </a:rPr>
                  <a:t> 6007  3.035 s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0" y="2071742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0000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FF0000"/>
                    </a:solidFill>
                    <a:latin typeface="Arial" pitchFamily="34" charset="0"/>
                  </a:rPr>
                  <a:t> 6007  3.045 s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0" y="2223451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00FF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0000FF"/>
                    </a:solidFill>
                    <a:latin typeface="Arial" pitchFamily="34" charset="0"/>
                  </a:rPr>
                  <a:t> 6007  3.055 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0" y="2375160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333399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333399"/>
                    </a:solidFill>
                    <a:latin typeface="Arial" pitchFamily="34" charset="0"/>
                  </a:rPr>
                  <a:t> 6007  3.065 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0" y="2526869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C000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FFC000"/>
                    </a:solidFill>
                    <a:latin typeface="Arial" pitchFamily="34" charset="0"/>
                  </a:rPr>
                  <a:t> 6007  3.075 s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0" y="2678578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FF6699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FF6699"/>
                    </a:solidFill>
                    <a:latin typeface="Arial" pitchFamily="34" charset="0"/>
                  </a:rPr>
                  <a:t> 6007  3.085 s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0" y="2830286"/>
                <a:ext cx="1141164" cy="195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rgbClr val="00CC99"/>
                    </a:solidFill>
                    <a:latin typeface="Arial" pitchFamily="34" charset="0"/>
                  </a:rPr>
                  <a:t>—</a:t>
                </a:r>
                <a:r>
                  <a:rPr lang="en-US" sz="900" dirty="0">
                    <a:solidFill>
                      <a:srgbClr val="00CC99"/>
                    </a:solidFill>
                    <a:latin typeface="Arial" pitchFamily="34" charset="0"/>
                  </a:rPr>
                  <a:t> 6007  3.095 s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272671" y="1358271"/>
              <a:ext cx="38454" cy="1652722"/>
              <a:chOff x="657231" y="1388751"/>
              <a:chExt cx="38454" cy="1652722"/>
            </a:xfrm>
          </p:grpSpPr>
          <p:sp>
            <p:nvSpPr>
              <p:cNvPr id="61" name="Rectangle 60"/>
              <p:cNvSpPr>
                <a:spLocks noChangeAspect="1"/>
              </p:cNvSpPr>
              <p:nvPr/>
            </p:nvSpPr>
            <p:spPr bwMode="auto">
              <a:xfrm>
                <a:off x="657231" y="1388751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657231" y="1568114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657231" y="1747477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00E7E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657231" y="1926840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Rectangle 64"/>
              <p:cNvSpPr>
                <a:spLocks noChangeAspect="1"/>
              </p:cNvSpPr>
              <p:nvPr/>
            </p:nvSpPr>
            <p:spPr bwMode="auto">
              <a:xfrm>
                <a:off x="657231" y="2106203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Rectangle 65"/>
              <p:cNvSpPr>
                <a:spLocks noChangeAspect="1"/>
              </p:cNvSpPr>
              <p:nvPr/>
            </p:nvSpPr>
            <p:spPr bwMode="auto">
              <a:xfrm>
                <a:off x="657231" y="2285566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>
                <a:off x="657231" y="2464929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8" name="Rectangle 67"/>
              <p:cNvSpPr>
                <a:spLocks noChangeAspect="1"/>
              </p:cNvSpPr>
              <p:nvPr/>
            </p:nvSpPr>
            <p:spPr bwMode="auto">
              <a:xfrm>
                <a:off x="657231" y="2644292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>
                <a:off x="657231" y="2823656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FF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0" name="Rectangle 69"/>
              <p:cNvSpPr>
                <a:spLocks noChangeAspect="1"/>
              </p:cNvSpPr>
              <p:nvPr/>
            </p:nvSpPr>
            <p:spPr bwMode="auto">
              <a:xfrm>
                <a:off x="657231" y="3003019"/>
                <a:ext cx="38454" cy="38454"/>
              </a:xfrm>
              <a:prstGeom prst="rect">
                <a:avLst/>
              </a:prstGeom>
              <a:noFill/>
              <a:ln w="1270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74" name="Line 51"/>
          <p:cNvSpPr>
            <a:spLocks noChangeShapeType="1"/>
          </p:cNvSpPr>
          <p:nvPr/>
        </p:nvSpPr>
        <p:spPr bwMode="auto">
          <a:xfrm flipV="1">
            <a:off x="3802497" y="3544676"/>
            <a:ext cx="447675" cy="40874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/>
        </p:nvSpPr>
        <p:spPr bwMode="auto">
          <a:xfrm flipH="1">
            <a:off x="4335897" y="2363576"/>
            <a:ext cx="447675" cy="40874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" name="Text Box 44"/>
          <p:cNvSpPr txBox="1">
            <a:spLocks noChangeArrowheads="1"/>
          </p:cNvSpPr>
          <p:nvPr/>
        </p:nvSpPr>
        <p:spPr bwMode="auto">
          <a:xfrm>
            <a:off x="4443848" y="2087351"/>
            <a:ext cx="85407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itchFamily="34" charset="0"/>
              </a:rPr>
              <a:t>H-mode</a:t>
            </a:r>
          </a:p>
        </p:txBody>
      </p:sp>
      <p:sp>
        <p:nvSpPr>
          <p:cNvPr id="78" name="Text Box 44"/>
          <p:cNvSpPr txBox="1">
            <a:spLocks noChangeArrowheads="1"/>
          </p:cNvSpPr>
          <p:nvPr/>
        </p:nvSpPr>
        <p:spPr bwMode="auto">
          <a:xfrm>
            <a:off x="3338948" y="3897101"/>
            <a:ext cx="85407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itchFamily="34" charset="0"/>
              </a:rPr>
              <a:t>L-mode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542523" y="1395836"/>
            <a:ext cx="0" cy="3400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6701273" y="1395836"/>
            <a:ext cx="0" cy="3400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6685399" y="4284451"/>
            <a:ext cx="882650" cy="507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L-mode</a:t>
            </a:r>
          </a:p>
          <a:p>
            <a:r>
              <a:rPr lang="en-US" sz="900" dirty="0" err="1">
                <a:solidFill>
                  <a:srgbClr val="000000"/>
                </a:solidFill>
                <a:latin typeface="Helvetica" pitchFamily="34" charset="0"/>
              </a:rPr>
              <a:t>separatrix</a:t>
            </a: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from EFIT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5688449" y="4284451"/>
            <a:ext cx="882650" cy="507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H-mode</a:t>
            </a:r>
          </a:p>
          <a:p>
            <a:pPr algn="r"/>
            <a:r>
              <a:rPr lang="en-US" sz="900" dirty="0" err="1">
                <a:solidFill>
                  <a:srgbClr val="000000"/>
                </a:solidFill>
                <a:latin typeface="Helvetica" pitchFamily="34" charset="0"/>
              </a:rPr>
              <a:t>separatrix</a:t>
            </a: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pPr algn="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from EFIT</a:t>
            </a:r>
          </a:p>
        </p:txBody>
      </p: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4792292" y="2417171"/>
            <a:ext cx="1965124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Helvetica" pitchFamily="34" charset="0"/>
              </a:rPr>
              <a:t>Goal of rotation control by IVCC</a:t>
            </a:r>
          </a:p>
        </p:txBody>
      </p:sp>
      <p:sp>
        <p:nvSpPr>
          <p:cNvPr id="77" name="Line 50"/>
          <p:cNvSpPr>
            <a:spLocks noChangeShapeType="1"/>
          </p:cNvSpPr>
          <p:nvPr/>
        </p:nvSpPr>
        <p:spPr bwMode="auto">
          <a:xfrm>
            <a:off x="5764648" y="3040486"/>
            <a:ext cx="0" cy="7905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 rot="16200000">
            <a:off x="889558" y="2827872"/>
            <a:ext cx="861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sz="1400" baseline="-25000" dirty="0" err="1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(kHz)</a:t>
            </a:r>
          </a:p>
        </p:txBody>
      </p:sp>
      <p:sp>
        <p:nvSpPr>
          <p:cNvPr id="84" name="TextBox 53"/>
          <p:cNvSpPr txBox="1">
            <a:spLocks noChangeArrowheads="1"/>
          </p:cNvSpPr>
          <p:nvPr/>
        </p:nvSpPr>
        <p:spPr bwMode="auto">
          <a:xfrm>
            <a:off x="236777" y="824635"/>
            <a:ext cx="508203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Slide from 2012 KSTAR Conference (</a:t>
            </a:r>
            <a:r>
              <a:rPr lang="en-US" sz="2000" dirty="0" err="1" smtClean="0">
                <a:solidFill>
                  <a:srgbClr val="FF0000"/>
                </a:solidFill>
              </a:rPr>
              <a:t>Muju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09550" y="5303521"/>
            <a:ext cx="8779002" cy="11612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62178" y="3953423"/>
            <a:ext cx="972262" cy="14306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73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297488"/>
            <a:ext cx="302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/>
          <a:stretch>
            <a:fillRect/>
          </a:stretch>
        </p:blipFill>
        <p:spPr bwMode="auto">
          <a:xfrm>
            <a:off x="4716463" y="1871663"/>
            <a:ext cx="436403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19050" y="163513"/>
            <a:ext cx="9124950" cy="1098550"/>
          </a:xfrm>
        </p:spPr>
        <p:txBody>
          <a:bodyPr/>
          <a:lstStyle/>
          <a:p>
            <a:r>
              <a:rPr lang="en-US" dirty="0" smtClean="0"/>
              <a:t>Open-loop rotation control with n = 2 IVCC current produced: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 decreased, then increased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176213" y="5419725"/>
            <a:ext cx="4540250" cy="830263"/>
          </a:xfrm>
        </p:spPr>
        <p:txBody>
          <a:bodyPr/>
          <a:lstStyle/>
          <a:p>
            <a:r>
              <a:rPr lang="en-US" sz="2000" dirty="0" smtClean="0"/>
              <a:t>Low frequency MHD mode rotation frequency decreased by 40 - 50% </a:t>
            </a:r>
            <a:r>
              <a:rPr lang="en-US" sz="2000" dirty="0" smtClean="0">
                <a:solidFill>
                  <a:srgbClr val="0000FF"/>
                </a:solidFill>
              </a:rPr>
              <a:t>without mode locking</a:t>
            </a:r>
          </a:p>
        </p:txBody>
      </p:sp>
      <p:sp>
        <p:nvSpPr>
          <p:cNvPr id="14342" name="TextBox 53"/>
          <p:cNvSpPr txBox="1">
            <a:spLocks noChangeArrowheads="1"/>
          </p:cNvSpPr>
          <p:nvPr/>
        </p:nvSpPr>
        <p:spPr bwMode="auto">
          <a:xfrm>
            <a:off x="1214438" y="1345565"/>
            <a:ext cx="238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No IVCC n &gt; 0 field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sp>
        <p:nvSpPr>
          <p:cNvPr id="14343" name="TextBox 53"/>
          <p:cNvSpPr txBox="1">
            <a:spLocks noChangeArrowheads="1"/>
          </p:cNvSpPr>
          <p:nvPr/>
        </p:nvSpPr>
        <p:spPr bwMode="auto">
          <a:xfrm>
            <a:off x="5570538" y="1318133"/>
            <a:ext cx="3408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With IVCC n = 2 field – large step first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909763"/>
            <a:ext cx="4618038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Straight Connector 6"/>
          <p:cNvCxnSpPr>
            <a:cxnSpLocks noChangeShapeType="1"/>
          </p:cNvCxnSpPr>
          <p:nvPr/>
        </p:nvCxnSpPr>
        <p:spPr bwMode="auto">
          <a:xfrm>
            <a:off x="596900" y="3813175"/>
            <a:ext cx="48402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Straight Connector 9"/>
          <p:cNvCxnSpPr>
            <a:cxnSpLocks noChangeShapeType="1"/>
          </p:cNvCxnSpPr>
          <p:nvPr/>
        </p:nvCxnSpPr>
        <p:spPr bwMode="auto">
          <a:xfrm>
            <a:off x="588963" y="3067050"/>
            <a:ext cx="48371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7" name="TextBox 53"/>
          <p:cNvSpPr txBox="1">
            <a:spLocks noChangeArrowheads="1"/>
          </p:cNvSpPr>
          <p:nvPr/>
        </p:nvSpPr>
        <p:spPr bwMode="auto">
          <a:xfrm>
            <a:off x="6008688" y="2384425"/>
            <a:ext cx="1141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Spin down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sp>
        <p:nvSpPr>
          <p:cNvPr id="14348" name="TextBox 53"/>
          <p:cNvSpPr txBox="1">
            <a:spLocks noChangeArrowheads="1"/>
          </p:cNvSpPr>
          <p:nvPr/>
        </p:nvSpPr>
        <p:spPr bwMode="auto">
          <a:xfrm>
            <a:off x="6597650" y="2665413"/>
            <a:ext cx="2382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Spin up as field reduced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cxnSp>
        <p:nvCxnSpPr>
          <p:cNvPr id="14349" name="Straight Connector 11"/>
          <p:cNvCxnSpPr>
            <a:cxnSpLocks noChangeShapeType="1"/>
          </p:cNvCxnSpPr>
          <p:nvPr/>
        </p:nvCxnSpPr>
        <p:spPr bwMode="auto">
          <a:xfrm>
            <a:off x="7421563" y="2366963"/>
            <a:ext cx="0" cy="238601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Straight Arrow Connector 15"/>
          <p:cNvCxnSpPr>
            <a:cxnSpLocks noChangeShapeType="1"/>
          </p:cNvCxnSpPr>
          <p:nvPr/>
        </p:nvCxnSpPr>
        <p:spPr bwMode="auto">
          <a:xfrm>
            <a:off x="6078538" y="2801938"/>
            <a:ext cx="203200" cy="752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Straight Arrow Connector 18"/>
          <p:cNvCxnSpPr>
            <a:cxnSpLocks noChangeShapeType="1"/>
          </p:cNvCxnSpPr>
          <p:nvPr/>
        </p:nvCxnSpPr>
        <p:spPr bwMode="auto">
          <a:xfrm flipV="1">
            <a:off x="6586538" y="3008313"/>
            <a:ext cx="433387" cy="3413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Straight Connector 21"/>
          <p:cNvCxnSpPr>
            <a:cxnSpLocks noChangeShapeType="1"/>
          </p:cNvCxnSpPr>
          <p:nvPr/>
        </p:nvCxnSpPr>
        <p:spPr bwMode="auto">
          <a:xfrm>
            <a:off x="6024563" y="2360613"/>
            <a:ext cx="0" cy="238601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3" name="TextBox 53"/>
          <p:cNvSpPr txBox="1">
            <a:spLocks noChangeArrowheads="1"/>
          </p:cNvSpPr>
          <p:nvPr/>
        </p:nvSpPr>
        <p:spPr bwMode="auto">
          <a:xfrm>
            <a:off x="6026150" y="4397375"/>
            <a:ext cx="1366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n = 2 field on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sp>
        <p:nvSpPr>
          <p:cNvPr id="14354" name="TextBox 53"/>
          <p:cNvSpPr txBox="1">
            <a:spLocks noChangeArrowheads="1"/>
          </p:cNvSpPr>
          <p:nvPr/>
        </p:nvSpPr>
        <p:spPr bwMode="auto">
          <a:xfrm>
            <a:off x="7451725" y="4400550"/>
            <a:ext cx="1363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n = 2 field off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sp>
        <p:nvSpPr>
          <p:cNvPr id="14355" name="TextBox 53"/>
          <p:cNvSpPr txBox="1">
            <a:spLocks noChangeArrowheads="1"/>
          </p:cNvSpPr>
          <p:nvPr/>
        </p:nvSpPr>
        <p:spPr bwMode="auto">
          <a:xfrm>
            <a:off x="8502650" y="617855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t (s)</a:t>
            </a:r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14356" name="TextBox 53"/>
          <p:cNvSpPr txBox="1">
            <a:spLocks noChangeArrowheads="1"/>
          </p:cNvSpPr>
          <p:nvPr/>
        </p:nvSpPr>
        <p:spPr bwMode="auto">
          <a:xfrm>
            <a:off x="5037138" y="5786438"/>
            <a:ext cx="39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V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</a:rPr>
              <a:t>f</a:t>
            </a:r>
            <a:endParaRPr lang="en-US" sz="1400" baseline="-25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4357" name="TextBox 53"/>
          <p:cNvSpPr txBox="1">
            <a:spLocks noChangeArrowheads="1"/>
          </p:cNvSpPr>
          <p:nvPr/>
        </p:nvSpPr>
        <p:spPr bwMode="auto">
          <a:xfrm>
            <a:off x="4525963" y="5002213"/>
            <a:ext cx="128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u="sng">
                <a:solidFill>
                  <a:schemeClr val="accent1"/>
                </a:solidFill>
              </a:rPr>
              <a:t>XCS (Z=0)</a:t>
            </a:r>
            <a:endParaRPr lang="en-US" sz="1800" u="sng" baseline="-25000">
              <a:solidFill>
                <a:schemeClr val="accent1"/>
              </a:solidFill>
            </a:endParaRPr>
          </a:p>
        </p:txBody>
      </p:sp>
      <p:sp>
        <p:nvSpPr>
          <p:cNvPr id="14358" name="TextBox 53"/>
          <p:cNvSpPr txBox="1">
            <a:spLocks noChangeArrowheads="1"/>
          </p:cNvSpPr>
          <p:nvPr/>
        </p:nvSpPr>
        <p:spPr bwMode="auto">
          <a:xfrm>
            <a:off x="6032500" y="5940425"/>
            <a:ext cx="95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accent1"/>
                </a:solidFill>
              </a:rPr>
              <a:t>with n = 2</a:t>
            </a:r>
            <a:endParaRPr lang="en-US" sz="1400" baseline="-25000">
              <a:solidFill>
                <a:schemeClr val="accent1"/>
              </a:solidFill>
            </a:endParaRPr>
          </a:p>
        </p:txBody>
      </p:sp>
      <p:cxnSp>
        <p:nvCxnSpPr>
          <p:cNvPr id="14359" name="Straight Arrow Connector 22"/>
          <p:cNvCxnSpPr>
            <a:cxnSpLocks noChangeShapeType="1"/>
          </p:cNvCxnSpPr>
          <p:nvPr/>
        </p:nvCxnSpPr>
        <p:spPr bwMode="auto">
          <a:xfrm flipV="1">
            <a:off x="6251575" y="5824538"/>
            <a:ext cx="228600" cy="153987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0" name="TextBox 53"/>
          <p:cNvSpPr txBox="1">
            <a:spLocks noChangeArrowheads="1"/>
          </p:cNvSpPr>
          <p:nvPr/>
        </p:nvSpPr>
        <p:spPr bwMode="auto">
          <a:xfrm>
            <a:off x="8150225" y="5119688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no n = 2</a:t>
            </a:r>
            <a:endParaRPr lang="en-US" sz="1400" baseline="-25000">
              <a:solidFill>
                <a:schemeClr val="tx1"/>
              </a:solidFill>
            </a:endParaRPr>
          </a:p>
        </p:txBody>
      </p:sp>
      <p:cxnSp>
        <p:nvCxnSpPr>
          <p:cNvPr id="14361" name="Straight Arrow Connector 24"/>
          <p:cNvCxnSpPr>
            <a:cxnSpLocks noChangeShapeType="1"/>
          </p:cNvCxnSpPr>
          <p:nvPr/>
        </p:nvCxnSpPr>
        <p:spPr bwMode="auto">
          <a:xfrm flipH="1">
            <a:off x="7889875" y="5284788"/>
            <a:ext cx="304800" cy="76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SAS\Documents\2010+\KSTAR\2013\2013 KSTAR campaign\2013 KSTAR data\MP2013-05-03-003\KSTAR_CESprofiles_08212013\kstar9199_cesOme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>
            <a:fillRect/>
          </a:stretch>
        </p:blipFill>
        <p:spPr bwMode="auto">
          <a:xfrm>
            <a:off x="68263" y="1987550"/>
            <a:ext cx="474345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07950" y="306388"/>
            <a:ext cx="8947150" cy="685800"/>
          </a:xfrm>
        </p:spPr>
        <p:txBody>
          <a:bodyPr/>
          <a:lstStyle/>
          <a:p>
            <a:r>
              <a:rPr lang="en-US" altLang="en-US" sz="2800" smtClean="0"/>
              <a:t>Percentage reduction on V</a:t>
            </a:r>
            <a:r>
              <a:rPr lang="en-US" altLang="en-US" sz="2800" u="none" baseline="-25000" smtClean="0">
                <a:latin typeface="Symbol" pitchFamily="18" charset="2"/>
              </a:rPr>
              <a:t>f</a:t>
            </a:r>
            <a:r>
              <a:rPr lang="en-US" altLang="en-US" sz="2800" smtClean="0"/>
              <a:t> apparently larger in 2012 experiment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31800" y="5140325"/>
            <a:ext cx="8248650" cy="1169988"/>
          </a:xfrm>
        </p:spPr>
        <p:txBody>
          <a:bodyPr/>
          <a:lstStyle/>
          <a:p>
            <a:r>
              <a:rPr lang="en-US" altLang="en-US" dirty="0" smtClean="0"/>
              <a:t>Might be explained by a lower stored energy (lower Ti) in present experiments</a:t>
            </a:r>
          </a:p>
          <a:p>
            <a:pPr lvl="1"/>
            <a:r>
              <a:rPr lang="en-US" altLang="en-US" dirty="0" smtClean="0"/>
              <a:t>This is one of the experimental objectives, further analysis will determine this</a:t>
            </a: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/>
          <a:stretch>
            <a:fillRect/>
          </a:stretch>
        </p:blipFill>
        <p:spPr bwMode="auto">
          <a:xfrm>
            <a:off x="4565650" y="1838325"/>
            <a:ext cx="43719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3"/>
          <p:cNvSpPr txBox="1">
            <a:spLocks noChangeArrowheads="1"/>
          </p:cNvSpPr>
          <p:nvPr/>
        </p:nvSpPr>
        <p:spPr bwMode="auto">
          <a:xfrm>
            <a:off x="7361238" y="4389438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8062</a:t>
            </a:r>
            <a:endParaRPr lang="en-US" altLang="en-US" sz="1400" baseline="-25000"/>
          </a:p>
        </p:txBody>
      </p:sp>
      <p:sp>
        <p:nvSpPr>
          <p:cNvPr id="12295" name="TextBox 53"/>
          <p:cNvSpPr txBox="1">
            <a:spLocks noChangeArrowheads="1"/>
          </p:cNvSpPr>
          <p:nvPr/>
        </p:nvSpPr>
        <p:spPr bwMode="auto">
          <a:xfrm>
            <a:off x="6618288" y="1987550"/>
            <a:ext cx="20621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With n = 2 field</a:t>
            </a:r>
            <a:endParaRPr lang="en-US" altLang="en-US" sz="2000" baseline="-2500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(step current up)</a:t>
            </a:r>
          </a:p>
        </p:txBody>
      </p:sp>
      <p:sp>
        <p:nvSpPr>
          <p:cNvPr id="12296" name="Oval 7"/>
          <p:cNvSpPr>
            <a:spLocks noChangeArrowheads="1"/>
          </p:cNvSpPr>
          <p:nvPr/>
        </p:nvSpPr>
        <p:spPr bwMode="auto">
          <a:xfrm>
            <a:off x="5775325" y="1908175"/>
            <a:ext cx="312738" cy="369888"/>
          </a:xfrm>
          <a:prstGeom prst="ellipse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2297" name="TextBox 53"/>
          <p:cNvSpPr txBox="1">
            <a:spLocks noChangeArrowheads="1"/>
          </p:cNvSpPr>
          <p:nvPr/>
        </p:nvSpPr>
        <p:spPr bwMode="auto">
          <a:xfrm>
            <a:off x="5775325" y="19192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2298" name="Oval 9"/>
          <p:cNvSpPr>
            <a:spLocks noChangeArrowheads="1"/>
          </p:cNvSpPr>
          <p:nvPr/>
        </p:nvSpPr>
        <p:spPr bwMode="auto">
          <a:xfrm>
            <a:off x="5561013" y="2682875"/>
            <a:ext cx="314325" cy="369888"/>
          </a:xfrm>
          <a:prstGeom prst="ellipse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2299" name="TextBox 53"/>
          <p:cNvSpPr txBox="1">
            <a:spLocks noChangeArrowheads="1"/>
          </p:cNvSpPr>
          <p:nvPr/>
        </p:nvSpPr>
        <p:spPr bwMode="auto">
          <a:xfrm>
            <a:off x="5561013" y="269398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00" name="Oval 11"/>
          <p:cNvSpPr>
            <a:spLocks noChangeArrowheads="1"/>
          </p:cNvSpPr>
          <p:nvPr/>
        </p:nvSpPr>
        <p:spPr bwMode="auto">
          <a:xfrm>
            <a:off x="5824538" y="3425825"/>
            <a:ext cx="312737" cy="368300"/>
          </a:xfrm>
          <a:prstGeom prst="ellipse">
            <a:avLst/>
          </a:prstGeom>
          <a:solidFill>
            <a:srgbClr val="FF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12301" name="TextBox 53"/>
          <p:cNvSpPr txBox="1">
            <a:spLocks noChangeArrowheads="1"/>
          </p:cNvSpPr>
          <p:nvPr/>
        </p:nvSpPr>
        <p:spPr bwMode="auto">
          <a:xfrm>
            <a:off x="5824538" y="34369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534988" y="1112838"/>
            <a:ext cx="38782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 smtClean="0"/>
              <a:t>Toroidal rotation profile evolution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 smtClean="0"/>
              <a:t>(middle IVCC (n = 2)): </a:t>
            </a: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12303" name="TextBox 15"/>
          <p:cNvSpPr txBox="1">
            <a:spLocks noChangeArrowheads="1"/>
          </p:cNvSpPr>
          <p:nvPr/>
        </p:nvSpPr>
        <p:spPr bwMode="auto">
          <a:xfrm>
            <a:off x="782638" y="3400425"/>
            <a:ext cx="13573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tx2"/>
                </a:solidFill>
              </a:rPr>
              <a:t>I</a:t>
            </a:r>
            <a:r>
              <a:rPr lang="en-US" altLang="en-US" sz="1800" baseline="-25000">
                <a:solidFill>
                  <a:schemeClr val="tx2"/>
                </a:solidFill>
              </a:rPr>
              <a:t>IVCC</a:t>
            </a:r>
            <a:r>
              <a:rPr lang="en-US" altLang="en-US" sz="1800" u="sng">
                <a:solidFill>
                  <a:schemeClr val="tx2"/>
                </a:solidFill>
              </a:rPr>
              <a:t> steps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1) 2.00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2) 2.83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3) 3.46 kA/turn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4) 4.00 kA/turn</a:t>
            </a:r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2304" name="TextBox 53"/>
          <p:cNvSpPr txBox="1">
            <a:spLocks noChangeArrowheads="1"/>
          </p:cNvSpPr>
          <p:nvPr/>
        </p:nvSpPr>
        <p:spPr bwMode="auto">
          <a:xfrm>
            <a:off x="2762250" y="2906713"/>
            <a:ext cx="1585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Before n =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current</a:t>
            </a:r>
          </a:p>
        </p:txBody>
      </p:sp>
      <p:cxnSp>
        <p:nvCxnSpPr>
          <p:cNvPr id="12305" name="Straight Arrow Connector 17"/>
          <p:cNvCxnSpPr>
            <a:cxnSpLocks noChangeShapeType="1"/>
          </p:cNvCxnSpPr>
          <p:nvPr/>
        </p:nvCxnSpPr>
        <p:spPr bwMode="auto">
          <a:xfrm flipH="1">
            <a:off x="2538413" y="3203575"/>
            <a:ext cx="292100" cy="184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6" name="TextBox 53"/>
          <p:cNvSpPr txBox="1">
            <a:spLocks noChangeArrowheads="1"/>
          </p:cNvSpPr>
          <p:nvPr/>
        </p:nvSpPr>
        <p:spPr bwMode="auto">
          <a:xfrm>
            <a:off x="3227388" y="4324350"/>
            <a:ext cx="58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9199</a:t>
            </a:r>
            <a:endParaRPr lang="en-US" altLang="en-US" sz="1400" baseline="-25000"/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5006975" y="1116013"/>
            <a:ext cx="38766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 smtClean="0"/>
              <a:t>Toroidal rotation profile evolution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 smtClean="0"/>
              <a:t>(middle IVCC (n = 2)): </a:t>
            </a:r>
            <a:r>
              <a:rPr lang="en-US" altLang="en-US" sz="2000" dirty="0" smtClean="0">
                <a:solidFill>
                  <a:schemeClr val="bg2">
                    <a:lumMod val="75000"/>
                  </a:schemeClr>
                </a:solidFill>
              </a:rPr>
              <a:t>2012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1293" y="6210018"/>
            <a:ext cx="5006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33FF"/>
                </a:solidFill>
              </a:rPr>
              <a:t>Experiments </a:t>
            </a:r>
            <a:r>
              <a:rPr lang="en-US" sz="1600" dirty="0">
                <a:solidFill>
                  <a:srgbClr val="9933FF"/>
                </a:solidFill>
              </a:rPr>
              <a:t>MP2013-05-03-003; MP2012-04-23-021 </a:t>
            </a:r>
          </a:p>
        </p:txBody>
      </p:sp>
    </p:spTree>
    <p:extLst>
      <p:ext uri="{BB962C8B-B14F-4D97-AF65-F5344CB8AC3E}">
        <p14:creationId xmlns:p14="http://schemas.microsoft.com/office/powerpoint/2010/main" val="260902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35217" r="5186" b="4884"/>
          <a:stretch/>
        </p:blipFill>
        <p:spPr bwMode="auto">
          <a:xfrm>
            <a:off x="540058" y="1111685"/>
            <a:ext cx="5189306" cy="459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65288" y="2396429"/>
            <a:ext cx="554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ymbol" panose="05050102010706020507" pitchFamily="18" charset="2"/>
              </a:rPr>
              <a:t>b</a:t>
            </a:r>
            <a:r>
              <a:rPr lang="en-US" sz="2800" baseline="-25000" dirty="0" err="1" smtClean="0"/>
              <a:t>N</a:t>
            </a:r>
            <a:endParaRPr lang="en-US" sz="2800" dirty="0"/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1452482" y="5588619"/>
            <a:ext cx="3619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Plasma internal inductance (l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2499695" y="3110950"/>
            <a:ext cx="3021496" cy="1948069"/>
          </a:xfrm>
          <a:custGeom>
            <a:avLst/>
            <a:gdLst>
              <a:gd name="connsiteX0" fmla="*/ 526774 w 3021496"/>
              <a:gd name="connsiteY0" fmla="*/ 1938130 h 1948069"/>
              <a:gd name="connsiteX1" fmla="*/ 462170 w 3021496"/>
              <a:gd name="connsiteY1" fmla="*/ 1798982 h 1948069"/>
              <a:gd name="connsiteX2" fmla="*/ 397566 w 3021496"/>
              <a:gd name="connsiteY2" fmla="*/ 1699591 h 1948069"/>
              <a:gd name="connsiteX3" fmla="*/ 347870 w 3021496"/>
              <a:gd name="connsiteY3" fmla="*/ 1664804 h 1948069"/>
              <a:gd name="connsiteX4" fmla="*/ 89453 w 3021496"/>
              <a:gd name="connsiteY4" fmla="*/ 1600200 h 1948069"/>
              <a:gd name="connsiteX5" fmla="*/ 9939 w 3021496"/>
              <a:gd name="connsiteY5" fmla="*/ 1560443 h 1948069"/>
              <a:gd name="connsiteX6" fmla="*/ 0 w 3021496"/>
              <a:gd name="connsiteY6" fmla="*/ 1505778 h 1948069"/>
              <a:gd name="connsiteX7" fmla="*/ 24848 w 3021496"/>
              <a:gd name="connsiteY7" fmla="*/ 1456082 h 1948069"/>
              <a:gd name="connsiteX8" fmla="*/ 342900 w 3021496"/>
              <a:gd name="connsiteY8" fmla="*/ 1217543 h 1948069"/>
              <a:gd name="connsiteX9" fmla="*/ 407505 w 3021496"/>
              <a:gd name="connsiteY9" fmla="*/ 1172817 h 1948069"/>
              <a:gd name="connsiteX10" fmla="*/ 392596 w 3021496"/>
              <a:gd name="connsiteY10" fmla="*/ 1078395 h 1948069"/>
              <a:gd name="connsiteX11" fmla="*/ 367748 w 3021496"/>
              <a:gd name="connsiteY11" fmla="*/ 894521 h 1948069"/>
              <a:gd name="connsiteX12" fmla="*/ 253448 w 3021496"/>
              <a:gd name="connsiteY12" fmla="*/ 755374 h 1948069"/>
              <a:gd name="connsiteX13" fmla="*/ 178905 w 3021496"/>
              <a:gd name="connsiteY13" fmla="*/ 685800 h 1948069"/>
              <a:gd name="connsiteX14" fmla="*/ 154057 w 3021496"/>
              <a:gd name="connsiteY14" fmla="*/ 561561 h 1948069"/>
              <a:gd name="connsiteX15" fmla="*/ 213692 w 3021496"/>
              <a:gd name="connsiteY15" fmla="*/ 387626 h 1948069"/>
              <a:gd name="connsiteX16" fmla="*/ 258418 w 3021496"/>
              <a:gd name="connsiteY16" fmla="*/ 263387 h 1948069"/>
              <a:gd name="connsiteX17" fmla="*/ 293205 w 3021496"/>
              <a:gd name="connsiteY17" fmla="*/ 168965 h 1948069"/>
              <a:gd name="connsiteX18" fmla="*/ 362779 w 3021496"/>
              <a:gd name="connsiteY18" fmla="*/ 79513 h 1948069"/>
              <a:gd name="connsiteX19" fmla="*/ 382657 w 3021496"/>
              <a:gd name="connsiteY19" fmla="*/ 69574 h 1948069"/>
              <a:gd name="connsiteX20" fmla="*/ 437322 w 3021496"/>
              <a:gd name="connsiteY20" fmla="*/ 44726 h 1948069"/>
              <a:gd name="connsiteX21" fmla="*/ 541683 w 3021496"/>
              <a:gd name="connsiteY21" fmla="*/ 64604 h 1948069"/>
              <a:gd name="connsiteX22" fmla="*/ 631135 w 3021496"/>
              <a:gd name="connsiteY22" fmla="*/ 114300 h 1948069"/>
              <a:gd name="connsiteX23" fmla="*/ 705679 w 3021496"/>
              <a:gd name="connsiteY23" fmla="*/ 114300 h 1948069"/>
              <a:gd name="connsiteX24" fmla="*/ 795131 w 3021496"/>
              <a:gd name="connsiteY24" fmla="*/ 54665 h 1948069"/>
              <a:gd name="connsiteX25" fmla="*/ 819979 w 3021496"/>
              <a:gd name="connsiteY25" fmla="*/ 19878 h 1948069"/>
              <a:gd name="connsiteX26" fmla="*/ 879613 w 3021496"/>
              <a:gd name="connsiteY26" fmla="*/ 0 h 1948069"/>
              <a:gd name="connsiteX27" fmla="*/ 934279 w 3021496"/>
              <a:gd name="connsiteY27" fmla="*/ 29817 h 1948069"/>
              <a:gd name="connsiteX28" fmla="*/ 988944 w 3021496"/>
              <a:gd name="connsiteY28" fmla="*/ 84482 h 1948069"/>
              <a:gd name="connsiteX29" fmla="*/ 1128092 w 3021496"/>
              <a:gd name="connsiteY29" fmla="*/ 173934 h 1948069"/>
              <a:gd name="connsiteX30" fmla="*/ 1222513 w 3021496"/>
              <a:gd name="connsiteY30" fmla="*/ 263387 h 1948069"/>
              <a:gd name="connsiteX31" fmla="*/ 1292087 w 3021496"/>
              <a:gd name="connsiteY31" fmla="*/ 332961 h 1948069"/>
              <a:gd name="connsiteX32" fmla="*/ 1381539 w 3021496"/>
              <a:gd name="connsiteY32" fmla="*/ 347869 h 1948069"/>
              <a:gd name="connsiteX33" fmla="*/ 1426266 w 3021496"/>
              <a:gd name="connsiteY33" fmla="*/ 372717 h 1948069"/>
              <a:gd name="connsiteX34" fmla="*/ 1466022 w 3021496"/>
              <a:gd name="connsiteY34" fmla="*/ 422413 h 1948069"/>
              <a:gd name="connsiteX35" fmla="*/ 1545535 w 3021496"/>
              <a:gd name="connsiteY35" fmla="*/ 392595 h 1948069"/>
              <a:gd name="connsiteX36" fmla="*/ 1600200 w 3021496"/>
              <a:gd name="connsiteY36" fmla="*/ 387626 h 1948069"/>
              <a:gd name="connsiteX37" fmla="*/ 1644926 w 3021496"/>
              <a:gd name="connsiteY37" fmla="*/ 387626 h 1948069"/>
              <a:gd name="connsiteX38" fmla="*/ 1694622 w 3021496"/>
              <a:gd name="connsiteY38" fmla="*/ 437321 h 1948069"/>
              <a:gd name="connsiteX39" fmla="*/ 1704561 w 3021496"/>
              <a:gd name="connsiteY39" fmla="*/ 467139 h 1948069"/>
              <a:gd name="connsiteX40" fmla="*/ 1615109 w 3021496"/>
              <a:gd name="connsiteY40" fmla="*/ 636104 h 1948069"/>
              <a:gd name="connsiteX41" fmla="*/ 1615109 w 3021496"/>
              <a:gd name="connsiteY41" fmla="*/ 670891 h 1948069"/>
              <a:gd name="connsiteX42" fmla="*/ 1649896 w 3021496"/>
              <a:gd name="connsiteY42" fmla="*/ 705678 h 1948069"/>
              <a:gd name="connsiteX43" fmla="*/ 1729409 w 3021496"/>
              <a:gd name="connsiteY43" fmla="*/ 755374 h 1948069"/>
              <a:gd name="connsiteX44" fmla="*/ 1803953 w 3021496"/>
              <a:gd name="connsiteY44" fmla="*/ 780221 h 1948069"/>
              <a:gd name="connsiteX45" fmla="*/ 1818861 w 3021496"/>
              <a:gd name="connsiteY45" fmla="*/ 829917 h 1948069"/>
              <a:gd name="connsiteX46" fmla="*/ 1774135 w 3021496"/>
              <a:gd name="connsiteY46" fmla="*/ 874643 h 1948069"/>
              <a:gd name="connsiteX47" fmla="*/ 1739348 w 3021496"/>
              <a:gd name="connsiteY47" fmla="*/ 914400 h 1948069"/>
              <a:gd name="connsiteX48" fmla="*/ 1744318 w 3021496"/>
              <a:gd name="connsiteY48" fmla="*/ 954156 h 1948069"/>
              <a:gd name="connsiteX49" fmla="*/ 1779105 w 3021496"/>
              <a:gd name="connsiteY49" fmla="*/ 998882 h 1948069"/>
              <a:gd name="connsiteX50" fmla="*/ 1923222 w 3021496"/>
              <a:gd name="connsiteY50" fmla="*/ 1093304 h 1948069"/>
              <a:gd name="connsiteX51" fmla="*/ 2206487 w 3021496"/>
              <a:gd name="connsiteY51" fmla="*/ 1008821 h 1948069"/>
              <a:gd name="connsiteX52" fmla="*/ 2400300 w 3021496"/>
              <a:gd name="connsiteY52" fmla="*/ 974034 h 1948069"/>
              <a:gd name="connsiteX53" fmla="*/ 2474844 w 3021496"/>
              <a:gd name="connsiteY53" fmla="*/ 993913 h 1948069"/>
              <a:gd name="connsiteX54" fmla="*/ 2584174 w 3021496"/>
              <a:gd name="connsiteY54" fmla="*/ 1073426 h 1948069"/>
              <a:gd name="connsiteX55" fmla="*/ 2723322 w 3021496"/>
              <a:gd name="connsiteY55" fmla="*/ 1143000 h 1948069"/>
              <a:gd name="connsiteX56" fmla="*/ 3021496 w 3021496"/>
              <a:gd name="connsiteY56" fmla="*/ 1207604 h 1948069"/>
              <a:gd name="connsiteX57" fmla="*/ 3016526 w 3021496"/>
              <a:gd name="connsiteY57" fmla="*/ 1948069 h 1948069"/>
              <a:gd name="connsiteX58" fmla="*/ 526774 w 3021496"/>
              <a:gd name="connsiteY58" fmla="*/ 1938130 h 194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21496" h="1948069">
                <a:moveTo>
                  <a:pt x="526774" y="1938130"/>
                </a:moveTo>
                <a:lnTo>
                  <a:pt x="462170" y="1798982"/>
                </a:lnTo>
                <a:lnTo>
                  <a:pt x="397566" y="1699591"/>
                </a:lnTo>
                <a:lnTo>
                  <a:pt x="347870" y="1664804"/>
                </a:lnTo>
                <a:lnTo>
                  <a:pt x="89453" y="1600200"/>
                </a:lnTo>
                <a:lnTo>
                  <a:pt x="9939" y="1560443"/>
                </a:lnTo>
                <a:lnTo>
                  <a:pt x="0" y="1505778"/>
                </a:lnTo>
                <a:lnTo>
                  <a:pt x="24848" y="1456082"/>
                </a:lnTo>
                <a:lnTo>
                  <a:pt x="342900" y="1217543"/>
                </a:lnTo>
                <a:lnTo>
                  <a:pt x="407505" y="1172817"/>
                </a:lnTo>
                <a:lnTo>
                  <a:pt x="392596" y="1078395"/>
                </a:lnTo>
                <a:lnTo>
                  <a:pt x="367748" y="894521"/>
                </a:lnTo>
                <a:lnTo>
                  <a:pt x="253448" y="755374"/>
                </a:lnTo>
                <a:lnTo>
                  <a:pt x="178905" y="685800"/>
                </a:lnTo>
                <a:lnTo>
                  <a:pt x="154057" y="561561"/>
                </a:lnTo>
                <a:lnTo>
                  <a:pt x="213692" y="387626"/>
                </a:lnTo>
                <a:lnTo>
                  <a:pt x="258418" y="263387"/>
                </a:lnTo>
                <a:lnTo>
                  <a:pt x="293205" y="168965"/>
                </a:lnTo>
                <a:lnTo>
                  <a:pt x="362779" y="79513"/>
                </a:lnTo>
                <a:lnTo>
                  <a:pt x="382657" y="69574"/>
                </a:lnTo>
                <a:lnTo>
                  <a:pt x="437322" y="44726"/>
                </a:lnTo>
                <a:lnTo>
                  <a:pt x="541683" y="64604"/>
                </a:lnTo>
                <a:lnTo>
                  <a:pt x="631135" y="114300"/>
                </a:lnTo>
                <a:lnTo>
                  <a:pt x="705679" y="114300"/>
                </a:lnTo>
                <a:lnTo>
                  <a:pt x="795131" y="54665"/>
                </a:lnTo>
                <a:lnTo>
                  <a:pt x="819979" y="19878"/>
                </a:lnTo>
                <a:lnTo>
                  <a:pt x="879613" y="0"/>
                </a:lnTo>
                <a:lnTo>
                  <a:pt x="934279" y="29817"/>
                </a:lnTo>
                <a:lnTo>
                  <a:pt x="988944" y="84482"/>
                </a:lnTo>
                <a:lnTo>
                  <a:pt x="1128092" y="173934"/>
                </a:lnTo>
                <a:lnTo>
                  <a:pt x="1222513" y="263387"/>
                </a:lnTo>
                <a:lnTo>
                  <a:pt x="1292087" y="332961"/>
                </a:lnTo>
                <a:lnTo>
                  <a:pt x="1381539" y="347869"/>
                </a:lnTo>
                <a:lnTo>
                  <a:pt x="1426266" y="372717"/>
                </a:lnTo>
                <a:lnTo>
                  <a:pt x="1466022" y="422413"/>
                </a:lnTo>
                <a:lnTo>
                  <a:pt x="1545535" y="392595"/>
                </a:lnTo>
                <a:lnTo>
                  <a:pt x="1600200" y="387626"/>
                </a:lnTo>
                <a:lnTo>
                  <a:pt x="1644926" y="387626"/>
                </a:lnTo>
                <a:lnTo>
                  <a:pt x="1694622" y="437321"/>
                </a:lnTo>
                <a:lnTo>
                  <a:pt x="1704561" y="467139"/>
                </a:lnTo>
                <a:lnTo>
                  <a:pt x="1615109" y="636104"/>
                </a:lnTo>
                <a:lnTo>
                  <a:pt x="1615109" y="670891"/>
                </a:lnTo>
                <a:lnTo>
                  <a:pt x="1649896" y="705678"/>
                </a:lnTo>
                <a:lnTo>
                  <a:pt x="1729409" y="755374"/>
                </a:lnTo>
                <a:lnTo>
                  <a:pt x="1803953" y="780221"/>
                </a:lnTo>
                <a:lnTo>
                  <a:pt x="1818861" y="829917"/>
                </a:lnTo>
                <a:lnTo>
                  <a:pt x="1774135" y="874643"/>
                </a:lnTo>
                <a:lnTo>
                  <a:pt x="1739348" y="914400"/>
                </a:lnTo>
                <a:lnTo>
                  <a:pt x="1744318" y="954156"/>
                </a:lnTo>
                <a:lnTo>
                  <a:pt x="1779105" y="998882"/>
                </a:lnTo>
                <a:lnTo>
                  <a:pt x="1923222" y="1093304"/>
                </a:lnTo>
                <a:lnTo>
                  <a:pt x="2206487" y="1008821"/>
                </a:lnTo>
                <a:lnTo>
                  <a:pt x="2400300" y="974034"/>
                </a:lnTo>
                <a:lnTo>
                  <a:pt x="2474844" y="993913"/>
                </a:lnTo>
                <a:lnTo>
                  <a:pt x="2584174" y="1073426"/>
                </a:lnTo>
                <a:lnTo>
                  <a:pt x="2723322" y="1143000"/>
                </a:lnTo>
                <a:lnTo>
                  <a:pt x="3021496" y="1207604"/>
                </a:lnTo>
                <a:cubicBezTo>
                  <a:pt x="3019839" y="1454426"/>
                  <a:pt x="3018183" y="1701247"/>
                  <a:pt x="3016526" y="1948069"/>
                </a:cubicBezTo>
                <a:lnTo>
                  <a:pt x="526774" y="1938130"/>
                </a:lnTo>
                <a:close/>
              </a:path>
            </a:pathLst>
          </a:custGeom>
          <a:solidFill>
            <a:srgbClr val="FF66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89756" y="3831537"/>
            <a:ext cx="3031435" cy="1227482"/>
          </a:xfrm>
          <a:custGeom>
            <a:avLst/>
            <a:gdLst>
              <a:gd name="connsiteX0" fmla="*/ 536713 w 3031435"/>
              <a:gd name="connsiteY0" fmla="*/ 1207604 h 1227482"/>
              <a:gd name="connsiteX1" fmla="*/ 482048 w 3031435"/>
              <a:gd name="connsiteY1" fmla="*/ 1078395 h 1227482"/>
              <a:gd name="connsiteX2" fmla="*/ 387626 w 3031435"/>
              <a:gd name="connsiteY2" fmla="*/ 959126 h 1227482"/>
              <a:gd name="connsiteX3" fmla="*/ 238539 w 3031435"/>
              <a:gd name="connsiteY3" fmla="*/ 909430 h 1227482"/>
              <a:gd name="connsiteX4" fmla="*/ 74544 w 3031435"/>
              <a:gd name="connsiteY4" fmla="*/ 864704 h 1227482"/>
              <a:gd name="connsiteX5" fmla="*/ 9939 w 3031435"/>
              <a:gd name="connsiteY5" fmla="*/ 829917 h 1227482"/>
              <a:gd name="connsiteX6" fmla="*/ 0 w 3031435"/>
              <a:gd name="connsiteY6" fmla="*/ 785191 h 1227482"/>
              <a:gd name="connsiteX7" fmla="*/ 34787 w 3031435"/>
              <a:gd name="connsiteY7" fmla="*/ 735495 h 1227482"/>
              <a:gd name="connsiteX8" fmla="*/ 159026 w 3031435"/>
              <a:gd name="connsiteY8" fmla="*/ 641074 h 1227482"/>
              <a:gd name="connsiteX9" fmla="*/ 362778 w 3031435"/>
              <a:gd name="connsiteY9" fmla="*/ 491987 h 1227482"/>
              <a:gd name="connsiteX10" fmla="*/ 427383 w 3031435"/>
              <a:gd name="connsiteY10" fmla="*/ 452230 h 1227482"/>
              <a:gd name="connsiteX11" fmla="*/ 636105 w 3031435"/>
              <a:gd name="connsiteY11" fmla="*/ 347869 h 1227482"/>
              <a:gd name="connsiteX12" fmla="*/ 770283 w 3031435"/>
              <a:gd name="connsiteY12" fmla="*/ 183874 h 1227482"/>
              <a:gd name="connsiteX13" fmla="*/ 824948 w 3031435"/>
              <a:gd name="connsiteY13" fmla="*/ 104360 h 1227482"/>
              <a:gd name="connsiteX14" fmla="*/ 889552 w 3031435"/>
              <a:gd name="connsiteY14" fmla="*/ 54665 h 1227482"/>
              <a:gd name="connsiteX15" fmla="*/ 1073426 w 3031435"/>
              <a:gd name="connsiteY15" fmla="*/ 0 h 1227482"/>
              <a:gd name="connsiteX16" fmla="*/ 1267239 w 3031435"/>
              <a:gd name="connsiteY16" fmla="*/ 29817 h 1227482"/>
              <a:gd name="connsiteX17" fmla="*/ 1456083 w 3031435"/>
              <a:gd name="connsiteY17" fmla="*/ 94421 h 1227482"/>
              <a:gd name="connsiteX18" fmla="*/ 1565413 w 3031435"/>
              <a:gd name="connsiteY18" fmla="*/ 139147 h 1227482"/>
              <a:gd name="connsiteX19" fmla="*/ 1659835 w 3031435"/>
              <a:gd name="connsiteY19" fmla="*/ 188843 h 1227482"/>
              <a:gd name="connsiteX20" fmla="*/ 1779105 w 3031435"/>
              <a:gd name="connsiteY20" fmla="*/ 273326 h 1227482"/>
              <a:gd name="connsiteX21" fmla="*/ 1913283 w 3031435"/>
              <a:gd name="connsiteY21" fmla="*/ 367747 h 1227482"/>
              <a:gd name="connsiteX22" fmla="*/ 2002735 w 3031435"/>
              <a:gd name="connsiteY22" fmla="*/ 357808 h 1227482"/>
              <a:gd name="connsiteX23" fmla="*/ 2151822 w 3031435"/>
              <a:gd name="connsiteY23" fmla="*/ 303143 h 1227482"/>
              <a:gd name="connsiteX24" fmla="*/ 2290970 w 3031435"/>
              <a:gd name="connsiteY24" fmla="*/ 268356 h 1227482"/>
              <a:gd name="connsiteX25" fmla="*/ 2400300 w 3031435"/>
              <a:gd name="connsiteY25" fmla="*/ 243508 h 1227482"/>
              <a:gd name="connsiteX26" fmla="*/ 2459935 w 3031435"/>
              <a:gd name="connsiteY26" fmla="*/ 258417 h 1227482"/>
              <a:gd name="connsiteX27" fmla="*/ 2554357 w 3031435"/>
              <a:gd name="connsiteY27" fmla="*/ 332960 h 1227482"/>
              <a:gd name="connsiteX28" fmla="*/ 2688535 w 3031435"/>
              <a:gd name="connsiteY28" fmla="*/ 407504 h 1227482"/>
              <a:gd name="connsiteX29" fmla="*/ 3031435 w 3031435"/>
              <a:gd name="connsiteY29" fmla="*/ 482047 h 1227482"/>
              <a:gd name="connsiteX30" fmla="*/ 3026465 w 3031435"/>
              <a:gd name="connsiteY30" fmla="*/ 1227482 h 1227482"/>
              <a:gd name="connsiteX31" fmla="*/ 536713 w 3031435"/>
              <a:gd name="connsiteY31" fmla="*/ 1207604 h 122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31435" h="1227482">
                <a:moveTo>
                  <a:pt x="536713" y="1207604"/>
                </a:moveTo>
                <a:lnTo>
                  <a:pt x="482048" y="1078395"/>
                </a:lnTo>
                <a:lnTo>
                  <a:pt x="387626" y="959126"/>
                </a:lnTo>
                <a:lnTo>
                  <a:pt x="238539" y="909430"/>
                </a:lnTo>
                <a:lnTo>
                  <a:pt x="74544" y="864704"/>
                </a:lnTo>
                <a:lnTo>
                  <a:pt x="9939" y="829917"/>
                </a:lnTo>
                <a:lnTo>
                  <a:pt x="0" y="785191"/>
                </a:lnTo>
                <a:lnTo>
                  <a:pt x="34787" y="735495"/>
                </a:lnTo>
                <a:lnTo>
                  <a:pt x="159026" y="641074"/>
                </a:lnTo>
                <a:lnTo>
                  <a:pt x="362778" y="491987"/>
                </a:lnTo>
                <a:lnTo>
                  <a:pt x="427383" y="452230"/>
                </a:lnTo>
                <a:lnTo>
                  <a:pt x="636105" y="347869"/>
                </a:lnTo>
                <a:lnTo>
                  <a:pt x="770283" y="183874"/>
                </a:lnTo>
                <a:lnTo>
                  <a:pt x="824948" y="104360"/>
                </a:lnTo>
                <a:lnTo>
                  <a:pt x="889552" y="54665"/>
                </a:lnTo>
                <a:lnTo>
                  <a:pt x="1073426" y="0"/>
                </a:lnTo>
                <a:lnTo>
                  <a:pt x="1267239" y="29817"/>
                </a:lnTo>
                <a:lnTo>
                  <a:pt x="1456083" y="94421"/>
                </a:lnTo>
                <a:lnTo>
                  <a:pt x="1565413" y="139147"/>
                </a:lnTo>
                <a:lnTo>
                  <a:pt x="1659835" y="188843"/>
                </a:lnTo>
                <a:lnTo>
                  <a:pt x="1779105" y="273326"/>
                </a:lnTo>
                <a:lnTo>
                  <a:pt x="1913283" y="367747"/>
                </a:lnTo>
                <a:lnTo>
                  <a:pt x="2002735" y="357808"/>
                </a:lnTo>
                <a:lnTo>
                  <a:pt x="2151822" y="303143"/>
                </a:lnTo>
                <a:lnTo>
                  <a:pt x="2290970" y="268356"/>
                </a:lnTo>
                <a:lnTo>
                  <a:pt x="2400300" y="243508"/>
                </a:lnTo>
                <a:lnTo>
                  <a:pt x="2459935" y="258417"/>
                </a:lnTo>
                <a:lnTo>
                  <a:pt x="2554357" y="332960"/>
                </a:lnTo>
                <a:lnTo>
                  <a:pt x="2688535" y="407504"/>
                </a:lnTo>
                <a:lnTo>
                  <a:pt x="3031435" y="482047"/>
                </a:lnTo>
                <a:cubicBezTo>
                  <a:pt x="3029778" y="730525"/>
                  <a:pt x="3028122" y="979004"/>
                  <a:pt x="3026465" y="1227482"/>
                </a:cubicBezTo>
                <a:lnTo>
                  <a:pt x="536713" y="1207604"/>
                </a:lnTo>
                <a:close/>
              </a:path>
            </a:pathLst>
          </a:custGeom>
          <a:solidFill>
            <a:srgbClr val="FFC000"/>
          </a:solidFill>
          <a:ln w="2857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26469" y="4209224"/>
            <a:ext cx="2494722" cy="844826"/>
          </a:xfrm>
          <a:custGeom>
            <a:avLst/>
            <a:gdLst>
              <a:gd name="connsiteX0" fmla="*/ 0 w 2494722"/>
              <a:gd name="connsiteY0" fmla="*/ 839856 h 844826"/>
              <a:gd name="connsiteX1" fmla="*/ 64605 w 2494722"/>
              <a:gd name="connsiteY1" fmla="*/ 675860 h 844826"/>
              <a:gd name="connsiteX2" fmla="*/ 149087 w 2494722"/>
              <a:gd name="connsiteY2" fmla="*/ 536713 h 844826"/>
              <a:gd name="connsiteX3" fmla="*/ 233570 w 2494722"/>
              <a:gd name="connsiteY3" fmla="*/ 412473 h 844826"/>
              <a:gd name="connsiteX4" fmla="*/ 283265 w 2494722"/>
              <a:gd name="connsiteY4" fmla="*/ 357808 h 844826"/>
              <a:gd name="connsiteX5" fmla="*/ 337931 w 2494722"/>
              <a:gd name="connsiteY5" fmla="*/ 313082 h 844826"/>
              <a:gd name="connsiteX6" fmla="*/ 387626 w 2494722"/>
              <a:gd name="connsiteY6" fmla="*/ 283265 h 844826"/>
              <a:gd name="connsiteX7" fmla="*/ 472109 w 2494722"/>
              <a:gd name="connsiteY7" fmla="*/ 238539 h 844826"/>
              <a:gd name="connsiteX8" fmla="*/ 626165 w 2494722"/>
              <a:gd name="connsiteY8" fmla="*/ 173934 h 844826"/>
              <a:gd name="connsiteX9" fmla="*/ 829918 w 2494722"/>
              <a:gd name="connsiteY9" fmla="*/ 104360 h 844826"/>
              <a:gd name="connsiteX10" fmla="*/ 1013792 w 2494722"/>
              <a:gd name="connsiteY10" fmla="*/ 54665 h 844826"/>
              <a:gd name="connsiteX11" fmla="*/ 1207605 w 2494722"/>
              <a:gd name="connsiteY11" fmla="*/ 24847 h 844826"/>
              <a:gd name="connsiteX12" fmla="*/ 1451113 w 2494722"/>
              <a:gd name="connsiteY12" fmla="*/ 4969 h 844826"/>
              <a:gd name="connsiteX13" fmla="*/ 1754257 w 2494722"/>
              <a:gd name="connsiteY13" fmla="*/ 0 h 844826"/>
              <a:gd name="connsiteX14" fmla="*/ 2042492 w 2494722"/>
              <a:gd name="connsiteY14" fmla="*/ 14908 h 844826"/>
              <a:gd name="connsiteX15" fmla="*/ 2445026 w 2494722"/>
              <a:gd name="connsiteY15" fmla="*/ 89452 h 844826"/>
              <a:gd name="connsiteX16" fmla="*/ 2494722 w 2494722"/>
              <a:gd name="connsiteY16" fmla="*/ 109330 h 844826"/>
              <a:gd name="connsiteX17" fmla="*/ 2494722 w 2494722"/>
              <a:gd name="connsiteY17" fmla="*/ 844826 h 844826"/>
              <a:gd name="connsiteX18" fmla="*/ 0 w 2494722"/>
              <a:gd name="connsiteY18" fmla="*/ 839856 h 8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4722" h="844826">
                <a:moveTo>
                  <a:pt x="0" y="839856"/>
                </a:moveTo>
                <a:lnTo>
                  <a:pt x="64605" y="675860"/>
                </a:lnTo>
                <a:lnTo>
                  <a:pt x="149087" y="536713"/>
                </a:lnTo>
                <a:lnTo>
                  <a:pt x="233570" y="412473"/>
                </a:lnTo>
                <a:lnTo>
                  <a:pt x="283265" y="357808"/>
                </a:lnTo>
                <a:lnTo>
                  <a:pt x="337931" y="313082"/>
                </a:lnTo>
                <a:lnTo>
                  <a:pt x="387626" y="283265"/>
                </a:lnTo>
                <a:lnTo>
                  <a:pt x="472109" y="238539"/>
                </a:lnTo>
                <a:lnTo>
                  <a:pt x="626165" y="173934"/>
                </a:lnTo>
                <a:lnTo>
                  <a:pt x="829918" y="104360"/>
                </a:lnTo>
                <a:lnTo>
                  <a:pt x="1013792" y="54665"/>
                </a:lnTo>
                <a:lnTo>
                  <a:pt x="1207605" y="24847"/>
                </a:lnTo>
                <a:lnTo>
                  <a:pt x="1451113" y="4969"/>
                </a:lnTo>
                <a:lnTo>
                  <a:pt x="1754257" y="0"/>
                </a:lnTo>
                <a:lnTo>
                  <a:pt x="2042492" y="14908"/>
                </a:lnTo>
                <a:lnTo>
                  <a:pt x="2445026" y="89452"/>
                </a:lnTo>
                <a:lnTo>
                  <a:pt x="2494722" y="109330"/>
                </a:lnTo>
                <a:lnTo>
                  <a:pt x="2494722" y="844826"/>
                </a:lnTo>
                <a:lnTo>
                  <a:pt x="0" y="839856"/>
                </a:lnTo>
                <a:close/>
              </a:path>
            </a:pathLst>
          </a:custGeom>
          <a:solidFill>
            <a:srgbClr val="66FF99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1340174" y="1348134"/>
            <a:ext cx="3745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KSTAR design operating space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2141886" y="1679715"/>
            <a:ext cx="278298" cy="170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3925726" y="1859566"/>
            <a:ext cx="124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8000"/>
                </a:solidFill>
              </a:rPr>
              <a:t>n</a:t>
            </a:r>
            <a:r>
              <a:rPr lang="en-US" sz="1600" dirty="0" smtClean="0">
                <a:solidFill>
                  <a:srgbClr val="008000"/>
                </a:solidFill>
              </a:rPr>
              <a:t> = 1 with-wall </a:t>
            </a:r>
            <a:r>
              <a:rPr lang="en-US" sz="1600" dirty="0" smtClean="0">
                <a:solidFill>
                  <a:srgbClr val="008000"/>
                </a:solidFill>
              </a:rPr>
              <a:t>limit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(DCON)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1401000" y="2785695"/>
            <a:ext cx="142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</a:rPr>
              <a:t>n</a:t>
            </a:r>
            <a:r>
              <a:rPr lang="en-US" sz="1600" dirty="0" smtClean="0">
                <a:solidFill>
                  <a:schemeClr val="accent1"/>
                </a:solidFill>
              </a:rPr>
              <a:t> = 1 no-wall </a:t>
            </a:r>
            <a:r>
              <a:rPr lang="en-US" sz="1600" dirty="0" smtClean="0">
                <a:solidFill>
                  <a:schemeClr val="accent1"/>
                </a:solidFill>
              </a:rPr>
              <a:t>limit (DCON)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946958" y="3245130"/>
            <a:ext cx="511863" cy="5864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3542141" y="4432543"/>
            <a:ext cx="142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Up to 2010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" name="Rectangle 60"/>
          <p:cNvSpPr>
            <a:spLocks noChangeArrowheads="1"/>
          </p:cNvSpPr>
          <p:nvPr/>
        </p:nvSpPr>
        <p:spPr bwMode="auto">
          <a:xfrm>
            <a:off x="3252494" y="4000191"/>
            <a:ext cx="71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2011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249671" y="3401167"/>
            <a:ext cx="71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2012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3140773" y="2834459"/>
            <a:ext cx="208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(experiment MP2012-04-23-021)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360363" y="279400"/>
            <a:ext cx="8404225" cy="6858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altLang="ko-KR" sz="2400" u="sng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Plasmas </a:t>
            </a:r>
            <a:r>
              <a:rPr lang="en-US" altLang="ko-KR" sz="24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</a:t>
            </a:r>
            <a:r>
              <a:rPr lang="en-US" altLang="ko-KR" sz="2400" u="sng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reached and exceeded </a:t>
            </a:r>
            <a:r>
              <a:rPr lang="en-US" altLang="ko-KR" sz="24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predicted “closest approach” to the </a:t>
            </a:r>
            <a:r>
              <a:rPr lang="en-US" altLang="ko-KR" sz="2400" i="1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altLang="ko-KR" sz="2400" u="sng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1 ideal no-wall stability </a:t>
            </a:r>
            <a:r>
              <a:rPr lang="en-US" altLang="ko-KR" sz="2400" u="sng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</a:t>
            </a:r>
            <a:endParaRPr lang="ko-KR" altLang="en-US" sz="2400" u="sng" kern="0" baseline="-25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5696847" y="1179577"/>
            <a:ext cx="3405187" cy="535713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 err="1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I</a:t>
            </a:r>
            <a:r>
              <a:rPr lang="en-US" altLang="ko-KR" sz="1700" kern="0" baseline="-25000" dirty="0" err="1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p</a:t>
            </a:r>
            <a:r>
              <a:rPr lang="en-US" altLang="ko-KR" sz="1700" kern="0" dirty="0" smtClean="0">
                <a:solidFill>
                  <a:schemeClr val="accent1"/>
                </a:solidFill>
                <a:latin typeface="+mj-lt"/>
                <a:ea typeface="굴림" pitchFamily="50" charset="-127"/>
              </a:rPr>
              <a:t> </a:t>
            </a:r>
            <a:r>
              <a:rPr lang="en-US" altLang="ko-KR" sz="1700" kern="0" dirty="0">
                <a:solidFill>
                  <a:schemeClr val="accent1"/>
                </a:solidFill>
                <a:latin typeface="+mj-lt"/>
                <a:ea typeface="굴림" pitchFamily="50" charset="-127"/>
              </a:rPr>
              <a:t>scan performed to determine “optimal” </a:t>
            </a:r>
            <a:r>
              <a:rPr lang="en-US" altLang="ko-KR" sz="1700" kern="0" dirty="0" err="1">
                <a:solidFill>
                  <a:schemeClr val="accent1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700" kern="0" baseline="-25000" dirty="0" err="1">
                <a:solidFill>
                  <a:schemeClr val="accent1"/>
                </a:solidFill>
                <a:latin typeface="+mj-lt"/>
                <a:ea typeface="굴림" pitchFamily="50" charset="-127"/>
              </a:rPr>
              <a:t>N</a:t>
            </a:r>
            <a:r>
              <a:rPr lang="en-US" altLang="ko-KR" sz="1700" kern="0" dirty="0">
                <a:solidFill>
                  <a:schemeClr val="accent1"/>
                </a:solidFill>
                <a:latin typeface="+mj-lt"/>
                <a:ea typeface="굴림" pitchFamily="50" charset="-127"/>
              </a:rPr>
              <a:t> vs. </a:t>
            </a:r>
            <a:r>
              <a:rPr lang="en-US" altLang="ko-KR" sz="1700" kern="0" dirty="0" err="1">
                <a:solidFill>
                  <a:schemeClr val="accent1"/>
                </a:solidFill>
                <a:latin typeface="+mj-lt"/>
                <a:ea typeface="굴림" pitchFamily="50" charset="-127"/>
              </a:rPr>
              <a:t>I</a:t>
            </a:r>
            <a:r>
              <a:rPr lang="en-US" altLang="ko-KR" sz="1700" kern="0" baseline="-25000" dirty="0" err="1">
                <a:solidFill>
                  <a:schemeClr val="accent1"/>
                </a:solidFill>
                <a:latin typeface="+mj-lt"/>
                <a:ea typeface="굴림" pitchFamily="50" charset="-127"/>
              </a:rPr>
              <a:t>p</a:t>
            </a:r>
            <a:endParaRPr lang="en-US" altLang="ko-KR" sz="1700" kern="0" dirty="0">
              <a:solidFill>
                <a:schemeClr val="accent1"/>
              </a:solidFill>
              <a:latin typeface="+mj-lt"/>
              <a:ea typeface="굴림" pitchFamily="50" charset="-127"/>
            </a:endParaRP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B</a:t>
            </a:r>
            <a:r>
              <a:rPr lang="en-US" altLang="ko-KR" sz="1600" kern="0" baseline="-25000" dirty="0">
                <a:solidFill>
                  <a:schemeClr val="tx1"/>
                </a:solidFill>
                <a:latin typeface="+mj-lt"/>
                <a:ea typeface="굴림" pitchFamily="50" charset="-127"/>
              </a:rPr>
              <a:t>T</a:t>
            </a:r>
            <a:r>
              <a:rPr lang="en-US" altLang="ko-KR" sz="16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 in range 1.3 - 1.5T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6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baseline="-25000" dirty="0" err="1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 up to </a:t>
            </a:r>
            <a:r>
              <a:rPr lang="en-US" sz="1600" dirty="0" smtClean="0">
                <a:solidFill>
                  <a:schemeClr val="tx1"/>
                </a:solidFill>
              </a:rPr>
              <a:t>3.0</a:t>
            </a:r>
            <a:endParaRPr lang="en-US" altLang="ko-KR" sz="1500" kern="0" dirty="0">
              <a:solidFill>
                <a:schemeClr val="tx1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/l</a:t>
            </a:r>
            <a:r>
              <a:rPr lang="en-US" sz="1800" baseline="-25000" dirty="0">
                <a:solidFill>
                  <a:schemeClr val="accent1"/>
                </a:solidFill>
              </a:rPr>
              <a:t>i</a:t>
            </a:r>
            <a:r>
              <a:rPr lang="en-US" sz="1800" dirty="0">
                <a:solidFill>
                  <a:schemeClr val="accent1"/>
                </a:solidFill>
              </a:rPr>
              <a:t> = </a:t>
            </a:r>
            <a:r>
              <a:rPr lang="en-US" sz="1800" dirty="0" smtClean="0">
                <a:solidFill>
                  <a:schemeClr val="accent1"/>
                </a:solidFill>
              </a:rPr>
              <a:t>3.8  (</a:t>
            </a:r>
            <a:r>
              <a:rPr lang="en-US" sz="1800" dirty="0" smtClean="0">
                <a:solidFill>
                  <a:srgbClr val="FF0000"/>
                </a:solidFill>
              </a:rPr>
              <a:t>75% </a:t>
            </a:r>
            <a:r>
              <a:rPr lang="en-US" sz="1800" dirty="0">
                <a:solidFill>
                  <a:srgbClr val="FF0000"/>
                </a:solidFill>
              </a:rPr>
              <a:t>increase </a:t>
            </a:r>
            <a:r>
              <a:rPr lang="en-US" sz="1800" dirty="0">
                <a:solidFill>
                  <a:schemeClr val="accent1"/>
                </a:solidFill>
              </a:rPr>
              <a:t>from 2011)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600" dirty="0"/>
              <a:t>a high value for advanced </a:t>
            </a:r>
            <a:r>
              <a:rPr lang="en-US" sz="1600" dirty="0" err="1"/>
              <a:t>tokamaks</a:t>
            </a:r>
            <a:r>
              <a:rPr lang="en-US" sz="1600" dirty="0"/>
              <a:t>, e.g. for DIII-D</a:t>
            </a: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buFont typeface="Wingdings" pitchFamily="2" charset="2"/>
              <a:buChar char=""/>
              <a:defRPr/>
            </a:pPr>
            <a:r>
              <a:rPr lang="en-US" altLang="ko-KR" sz="1700" kern="0" dirty="0">
                <a:solidFill>
                  <a:schemeClr val="accent1"/>
                </a:solidFill>
                <a:latin typeface="+mj-lt"/>
                <a:ea typeface="굴림" pitchFamily="50" charset="-127"/>
              </a:rPr>
              <a:t>Mode stability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Target plasma is at published computed ideal n = 1 no-wall stability limit (DCON) 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latin typeface="+mj-lt"/>
                <a:ea typeface="굴림" pitchFamily="50" charset="-127"/>
              </a:rPr>
              <a:t>Plasma is subject to RWM instability, depending on plasma rotation profile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ko-KR" sz="1500" kern="0" dirty="0">
                <a:solidFill>
                  <a:schemeClr val="tx1"/>
                </a:solidFill>
                <a:ea typeface="굴림" pitchFamily="50" charset="-127"/>
              </a:rPr>
              <a:t>Rotating n = 1, 2 mode activity observed in core during </a:t>
            </a:r>
            <a:r>
              <a:rPr lang="en-US" altLang="ko-KR" sz="1500" kern="0" dirty="0" smtClean="0">
                <a:solidFill>
                  <a:schemeClr val="tx1"/>
                </a:solidFill>
                <a:ea typeface="굴림" pitchFamily="50" charset="-127"/>
              </a:rPr>
              <a:t>H-mode</a:t>
            </a:r>
            <a:endParaRPr lang="en-US" altLang="ko-KR" sz="1700" kern="0" dirty="0">
              <a:solidFill>
                <a:srgbClr val="005288"/>
              </a:solidFill>
              <a:latin typeface="+mj-lt"/>
              <a:ea typeface="굴림" pitchFamily="50" charset="-127"/>
            </a:endParaRPr>
          </a:p>
          <a:p>
            <a:pPr marL="342900" indent="-342900"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r>
              <a:rPr lang="en-US" altLang="ko-KR" sz="1700" kern="0" dirty="0">
                <a:solidFill>
                  <a:srgbClr val="005288"/>
                </a:solidFill>
                <a:latin typeface="+mj-lt"/>
                <a:ea typeface="굴림" pitchFamily="50" charset="-127"/>
              </a:rPr>
              <a:t> </a:t>
            </a:r>
          </a:p>
          <a:p>
            <a:pPr marL="342900" indent="-342900">
              <a:lnSpc>
                <a:spcPct val="70000"/>
              </a:lnSpc>
              <a:spcBef>
                <a:spcPct val="70000"/>
              </a:spcBef>
              <a:buClr>
                <a:srgbClr val="F70606"/>
              </a:buClr>
              <a:buSzPct val="75000"/>
              <a:defRPr/>
            </a:pPr>
            <a:endParaRPr lang="en-US" altLang="ko-KR" sz="1700" kern="0" dirty="0">
              <a:solidFill>
                <a:schemeClr val="accent1">
                  <a:lumMod val="75000"/>
                </a:schemeClr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111846" y="6018667"/>
            <a:ext cx="526522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9933FF"/>
                </a:solidFill>
              </a:rPr>
              <a:t>TRANSP for these plasmas (R. </a:t>
            </a:r>
            <a:r>
              <a:rPr lang="en-US" sz="1800" dirty="0" smtClean="0">
                <a:solidFill>
                  <a:srgbClr val="9933FF"/>
                </a:solidFill>
              </a:rPr>
              <a:t>Budny (PPPL))</a:t>
            </a:r>
            <a:endParaRPr lang="en-US" sz="18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8450" y="349250"/>
            <a:ext cx="8456614" cy="685800"/>
          </a:xfrm>
        </p:spPr>
        <p:txBody>
          <a:bodyPr/>
          <a:lstStyle/>
          <a:p>
            <a:r>
              <a:rPr lang="en-US" altLang="ko-KR" sz="2800" dirty="0" smtClean="0">
                <a:ea typeface="Gulim" pitchFamily="34" charset="-127"/>
              </a:rPr>
              <a:t>Pre-programmed n = 2 field used to alter </a:t>
            </a:r>
            <a:r>
              <a:rPr lang="en-US" altLang="ko-KR" sz="2800" dirty="0" err="1" smtClean="0">
                <a:ea typeface="Gulim" pitchFamily="34" charset="-127"/>
              </a:rPr>
              <a:t>V</a:t>
            </a:r>
            <a:r>
              <a:rPr lang="en-US" altLang="ko-KR" sz="2800" u="none" baseline="-25000" dirty="0" err="1" smtClean="0">
                <a:latin typeface="Symbol" pitchFamily="18" charset="2"/>
                <a:ea typeface="Gulim" pitchFamily="34" charset="-127"/>
              </a:rPr>
              <a:t>f</a:t>
            </a:r>
            <a:r>
              <a:rPr lang="en-US" altLang="ko-KR" sz="2800" dirty="0" smtClean="0">
                <a:ea typeface="Gulim" pitchFamily="34" charset="-127"/>
              </a:rPr>
              <a:t>(R) non-resonantly </a:t>
            </a:r>
            <a:r>
              <a:rPr lang="en-US" sz="2800" dirty="0" smtClean="0"/>
              <a:t>in </a:t>
            </a:r>
            <a:r>
              <a:rPr lang="en-US" altLang="ko-KR" sz="2800" dirty="0" smtClean="0">
                <a:ea typeface="Gulim" pitchFamily="34" charset="-127"/>
              </a:rPr>
              <a:t>using in-vessel control coil (IVCC)</a:t>
            </a:r>
            <a:endParaRPr lang="en-US" sz="2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65113" y="1203325"/>
            <a:ext cx="8612187" cy="2838450"/>
            <a:chOff x="265113" y="1203325"/>
            <a:chExt cx="8612187" cy="2838450"/>
          </a:xfrm>
        </p:grpSpPr>
        <p:sp>
          <p:nvSpPr>
            <p:cNvPr id="6" name="Rectangle 5"/>
            <p:cNvSpPr/>
            <p:nvPr/>
          </p:nvSpPr>
          <p:spPr bwMode="auto">
            <a:xfrm>
              <a:off x="265113" y="1203325"/>
              <a:ext cx="8612187" cy="922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6075" indent="-346075">
                <a:buFont typeface="Arial" pitchFamily="34" charset="0"/>
                <a:buChar char="•"/>
                <a:defRPr/>
              </a:pPr>
              <a:r>
                <a:rPr lang="en-US" sz="1800" dirty="0" smtClean="0">
                  <a:solidFill>
                    <a:schemeClr val="accent1"/>
                  </a:solidFill>
                </a:rPr>
                <a:t>Test </a:t>
              </a:r>
              <a:r>
                <a:rPr lang="en-US" sz="1800" dirty="0">
                  <a:solidFill>
                    <a:schemeClr val="accent1"/>
                  </a:solidFill>
                </a:rPr>
                <a:t>plasma characteristics vs. toroidal rotation by slowing plasma with non resonant n = 2 NTV using IVCC</a:t>
              </a:r>
            </a:p>
            <a:p>
              <a:pPr>
                <a:defRPr/>
              </a:pPr>
              <a:endParaRPr lang="en-US" sz="1800" dirty="0">
                <a:solidFill>
                  <a:schemeClr val="accent1"/>
                </a:solidFill>
              </a:endParaRPr>
            </a:p>
          </p:txBody>
        </p:sp>
        <p:cxnSp>
          <p:nvCxnSpPr>
            <p:cNvPr id="11281" name="Straight Arrow Connector 57"/>
            <p:cNvCxnSpPr>
              <a:cxnSpLocks noChangeShapeType="1"/>
            </p:cNvCxnSpPr>
            <p:nvPr/>
          </p:nvCxnSpPr>
          <p:spPr bwMode="auto">
            <a:xfrm flipV="1">
              <a:off x="1468438" y="1911350"/>
              <a:ext cx="0" cy="16398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82" name="Straight Arrow Connector 58"/>
            <p:cNvCxnSpPr>
              <a:cxnSpLocks noChangeShapeType="1"/>
            </p:cNvCxnSpPr>
            <p:nvPr/>
          </p:nvCxnSpPr>
          <p:spPr bwMode="auto">
            <a:xfrm>
              <a:off x="1468438" y="3551238"/>
              <a:ext cx="5881687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3" name="TextBox 59"/>
            <p:cNvSpPr txBox="1">
              <a:spLocks noChangeArrowheads="1"/>
            </p:cNvSpPr>
            <p:nvPr/>
          </p:nvSpPr>
          <p:spPr bwMode="auto">
            <a:xfrm>
              <a:off x="7324725" y="3189288"/>
              <a:ext cx="552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t(s)</a:t>
              </a:r>
            </a:p>
          </p:txBody>
        </p:sp>
        <p:sp>
          <p:nvSpPr>
            <p:cNvPr id="11284" name="Rectangle 60"/>
            <p:cNvSpPr>
              <a:spLocks noChangeArrowheads="1"/>
            </p:cNvSpPr>
            <p:nvPr/>
          </p:nvSpPr>
          <p:spPr bwMode="auto">
            <a:xfrm rot="16200000">
              <a:off x="401638" y="2520950"/>
              <a:ext cx="1022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Ip</a:t>
              </a:r>
              <a:r>
                <a:rPr lang="en-US" sz="2000" dirty="0"/>
                <a:t> (MA)</a:t>
              </a:r>
            </a:p>
          </p:txBody>
        </p:sp>
        <p:cxnSp>
          <p:nvCxnSpPr>
            <p:cNvPr id="11285" name="Straight Connector 61"/>
            <p:cNvCxnSpPr>
              <a:cxnSpLocks noChangeShapeType="1"/>
            </p:cNvCxnSpPr>
            <p:nvPr/>
          </p:nvCxnSpPr>
          <p:spPr bwMode="auto">
            <a:xfrm flipV="1">
              <a:off x="1489075" y="2700338"/>
              <a:ext cx="630238" cy="819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86" name="Straight Connector 62"/>
            <p:cNvCxnSpPr>
              <a:cxnSpLocks noChangeShapeType="1"/>
            </p:cNvCxnSpPr>
            <p:nvPr/>
          </p:nvCxnSpPr>
          <p:spPr bwMode="auto">
            <a:xfrm flipV="1">
              <a:off x="2119313" y="2311400"/>
              <a:ext cx="457200" cy="3889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87" name="Straight Connector 63"/>
            <p:cNvCxnSpPr>
              <a:cxnSpLocks noChangeShapeType="1"/>
            </p:cNvCxnSpPr>
            <p:nvPr/>
          </p:nvCxnSpPr>
          <p:spPr bwMode="auto">
            <a:xfrm>
              <a:off x="2576513" y="2311400"/>
              <a:ext cx="32702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88" name="Straight Connector 64"/>
            <p:cNvCxnSpPr>
              <a:cxnSpLocks noChangeShapeType="1"/>
            </p:cNvCxnSpPr>
            <p:nvPr/>
          </p:nvCxnSpPr>
          <p:spPr bwMode="auto">
            <a:xfrm>
              <a:off x="5846763" y="2311400"/>
              <a:ext cx="1230312" cy="10826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9" name="Rectangle 4096"/>
            <p:cNvSpPr>
              <a:spLocks noChangeArrowheads="1"/>
            </p:cNvSpPr>
            <p:nvPr/>
          </p:nvSpPr>
          <p:spPr bwMode="auto">
            <a:xfrm>
              <a:off x="1789113" y="3394075"/>
              <a:ext cx="5114925" cy="157163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Rectangle 4099"/>
            <p:cNvSpPr>
              <a:spLocks noChangeArrowheads="1"/>
            </p:cNvSpPr>
            <p:nvPr/>
          </p:nvSpPr>
          <p:spPr bwMode="auto">
            <a:xfrm>
              <a:off x="2030413" y="3232150"/>
              <a:ext cx="4110037" cy="161925"/>
            </a:xfrm>
            <a:prstGeom prst="rect">
              <a:avLst/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TextBox 70"/>
            <p:cNvSpPr txBox="1">
              <a:spLocks noChangeArrowheads="1"/>
            </p:cNvSpPr>
            <p:nvPr/>
          </p:nvSpPr>
          <p:spPr bwMode="auto">
            <a:xfrm>
              <a:off x="2000250" y="2901950"/>
              <a:ext cx="612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NBI</a:t>
              </a:r>
            </a:p>
          </p:txBody>
        </p:sp>
        <p:grpSp>
          <p:nvGrpSpPr>
            <p:cNvPr id="11294" name="Group 12"/>
            <p:cNvGrpSpPr>
              <a:grpSpLocks/>
            </p:cNvGrpSpPr>
            <p:nvPr/>
          </p:nvGrpSpPr>
          <p:grpSpPr bwMode="auto">
            <a:xfrm>
              <a:off x="3355975" y="3041650"/>
              <a:ext cx="547688" cy="1000125"/>
              <a:chOff x="3718859" y="5498068"/>
              <a:chExt cx="824566" cy="1211985"/>
            </a:xfrm>
          </p:grpSpPr>
          <p:sp>
            <p:nvSpPr>
              <p:cNvPr id="9" name="Arc 8"/>
              <p:cNvSpPr/>
              <p:nvPr/>
            </p:nvSpPr>
            <p:spPr bwMode="auto">
              <a:xfrm flipH="1">
                <a:off x="3718859" y="5498068"/>
                <a:ext cx="824566" cy="1211985"/>
              </a:xfrm>
              <a:prstGeom prst="arc">
                <a:avLst>
                  <a:gd name="adj1" fmla="val 16137650"/>
                  <a:gd name="adj2" fmla="val 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1322" name="Straight Connector 10"/>
              <p:cNvCxnSpPr>
                <a:cxnSpLocks noChangeShapeType="1"/>
                <a:stCxn id="9" idx="0"/>
              </p:cNvCxnSpPr>
              <p:nvPr/>
            </p:nvCxnSpPr>
            <p:spPr bwMode="auto">
              <a:xfrm flipV="1">
                <a:off x="4142130" y="5498068"/>
                <a:ext cx="286108" cy="21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295" name="Group 50"/>
            <p:cNvGrpSpPr>
              <a:grpSpLocks/>
            </p:cNvGrpSpPr>
            <p:nvPr/>
          </p:nvGrpSpPr>
          <p:grpSpPr bwMode="auto">
            <a:xfrm>
              <a:off x="3827463" y="2794000"/>
              <a:ext cx="547687" cy="512763"/>
              <a:chOff x="3718859" y="5498068"/>
              <a:chExt cx="824566" cy="1211985"/>
            </a:xfrm>
          </p:grpSpPr>
          <p:sp>
            <p:nvSpPr>
              <p:cNvPr id="52" name="Arc 51"/>
              <p:cNvSpPr/>
              <p:nvPr/>
            </p:nvSpPr>
            <p:spPr bwMode="auto">
              <a:xfrm flipH="1">
                <a:off x="3718859" y="5498068"/>
                <a:ext cx="824566" cy="1211985"/>
              </a:xfrm>
              <a:prstGeom prst="arc">
                <a:avLst>
                  <a:gd name="adj1" fmla="val 16137650"/>
                  <a:gd name="adj2" fmla="val 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1320" name="Straight Connector 52"/>
              <p:cNvCxnSpPr>
                <a:cxnSpLocks noChangeShapeType="1"/>
                <a:stCxn id="52" idx="0"/>
              </p:cNvCxnSpPr>
              <p:nvPr/>
            </p:nvCxnSpPr>
            <p:spPr bwMode="auto">
              <a:xfrm flipV="1">
                <a:off x="4142130" y="5498068"/>
                <a:ext cx="286108" cy="21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296" name="Group 53"/>
            <p:cNvGrpSpPr>
              <a:grpSpLocks/>
            </p:cNvGrpSpPr>
            <p:nvPr/>
          </p:nvGrpSpPr>
          <p:grpSpPr bwMode="auto">
            <a:xfrm>
              <a:off x="4302125" y="2625725"/>
              <a:ext cx="547688" cy="349250"/>
              <a:chOff x="3718859" y="5498068"/>
              <a:chExt cx="824566" cy="1211985"/>
            </a:xfrm>
          </p:grpSpPr>
          <p:sp>
            <p:nvSpPr>
              <p:cNvPr id="55" name="Arc 54"/>
              <p:cNvSpPr/>
              <p:nvPr/>
            </p:nvSpPr>
            <p:spPr bwMode="auto">
              <a:xfrm flipH="1">
                <a:off x="3718859" y="5498068"/>
                <a:ext cx="824566" cy="1211985"/>
              </a:xfrm>
              <a:prstGeom prst="arc">
                <a:avLst>
                  <a:gd name="adj1" fmla="val 16137650"/>
                  <a:gd name="adj2" fmla="val 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1318" name="Straight Connector 55"/>
              <p:cNvCxnSpPr>
                <a:cxnSpLocks noChangeShapeType="1"/>
                <a:stCxn id="55" idx="0"/>
              </p:cNvCxnSpPr>
              <p:nvPr/>
            </p:nvCxnSpPr>
            <p:spPr bwMode="auto">
              <a:xfrm flipV="1">
                <a:off x="4142130" y="5498068"/>
                <a:ext cx="286108" cy="21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297" name="Group 56"/>
            <p:cNvGrpSpPr>
              <a:grpSpLocks/>
            </p:cNvGrpSpPr>
            <p:nvPr/>
          </p:nvGrpSpPr>
          <p:grpSpPr bwMode="auto">
            <a:xfrm flipV="1">
              <a:off x="4773613" y="2124075"/>
              <a:ext cx="547687" cy="1001713"/>
              <a:chOff x="3718859" y="5498068"/>
              <a:chExt cx="824566" cy="1211985"/>
            </a:xfrm>
          </p:grpSpPr>
          <p:sp>
            <p:nvSpPr>
              <p:cNvPr id="58" name="Arc 57"/>
              <p:cNvSpPr/>
              <p:nvPr/>
            </p:nvSpPr>
            <p:spPr bwMode="auto">
              <a:xfrm flipH="1">
                <a:off x="3718859" y="5498068"/>
                <a:ext cx="824566" cy="1211985"/>
              </a:xfrm>
              <a:prstGeom prst="arc">
                <a:avLst>
                  <a:gd name="adj1" fmla="val 16137650"/>
                  <a:gd name="adj2" fmla="val 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1316" name="Straight Connector 58"/>
              <p:cNvCxnSpPr>
                <a:cxnSpLocks noChangeShapeType="1"/>
                <a:stCxn id="58" idx="0"/>
              </p:cNvCxnSpPr>
              <p:nvPr/>
            </p:nvCxnSpPr>
            <p:spPr bwMode="auto">
              <a:xfrm flipV="1">
                <a:off x="4142130" y="5498068"/>
                <a:ext cx="286108" cy="21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298" name="Group 59"/>
            <p:cNvGrpSpPr>
              <a:grpSpLocks/>
            </p:cNvGrpSpPr>
            <p:nvPr/>
          </p:nvGrpSpPr>
          <p:grpSpPr bwMode="auto">
            <a:xfrm flipV="1">
              <a:off x="5248275" y="2730500"/>
              <a:ext cx="547688" cy="815975"/>
              <a:chOff x="3718859" y="5498068"/>
              <a:chExt cx="824566" cy="1211985"/>
            </a:xfrm>
          </p:grpSpPr>
          <p:sp>
            <p:nvSpPr>
              <p:cNvPr id="61" name="Arc 60"/>
              <p:cNvSpPr/>
              <p:nvPr/>
            </p:nvSpPr>
            <p:spPr bwMode="auto">
              <a:xfrm flipH="1">
                <a:off x="3718859" y="5498068"/>
                <a:ext cx="824566" cy="1211985"/>
              </a:xfrm>
              <a:prstGeom prst="arc">
                <a:avLst>
                  <a:gd name="adj1" fmla="val 16137650"/>
                  <a:gd name="adj2" fmla="val 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1314" name="Straight Connector 61"/>
              <p:cNvCxnSpPr>
                <a:cxnSpLocks noChangeShapeType="1"/>
                <a:stCxn id="61" idx="0"/>
              </p:cNvCxnSpPr>
              <p:nvPr/>
            </p:nvCxnSpPr>
            <p:spPr bwMode="auto">
              <a:xfrm flipV="1">
                <a:off x="4142130" y="5498068"/>
                <a:ext cx="286108" cy="21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301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3271838" y="3551238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02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3994150" y="3563938"/>
              <a:ext cx="0" cy="2746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03" name="Straight Arrow Connector 69"/>
            <p:cNvCxnSpPr>
              <a:cxnSpLocks noChangeShapeType="1"/>
            </p:cNvCxnSpPr>
            <p:nvPr/>
          </p:nvCxnSpPr>
          <p:spPr bwMode="auto">
            <a:xfrm flipV="1">
              <a:off x="4673600" y="3565525"/>
              <a:ext cx="0" cy="2746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04" name="TextBox 53"/>
            <p:cNvSpPr txBox="1">
              <a:spLocks noChangeArrowheads="1"/>
            </p:cNvSpPr>
            <p:nvPr/>
          </p:nvSpPr>
          <p:spPr bwMode="auto">
            <a:xfrm>
              <a:off x="6156325" y="3678238"/>
              <a:ext cx="2598738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>
                  <a:solidFill>
                    <a:schemeClr val="accent1"/>
                  </a:solidFill>
                </a:rPr>
                <a:t>NBI dropouts for CES (~ 1 Hz)</a:t>
              </a:r>
            </a:p>
          </p:txBody>
        </p:sp>
        <p:cxnSp>
          <p:nvCxnSpPr>
            <p:cNvPr id="11305" name="Straight Connector 18"/>
            <p:cNvCxnSpPr>
              <a:cxnSpLocks noChangeShapeType="1"/>
              <a:endCxn id="11304" idx="1"/>
            </p:cNvCxnSpPr>
            <p:nvPr/>
          </p:nvCxnSpPr>
          <p:spPr bwMode="auto">
            <a:xfrm>
              <a:off x="3273425" y="3830638"/>
              <a:ext cx="28829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06" name="TextBox 19"/>
            <p:cNvSpPr txBox="1">
              <a:spLocks noChangeArrowheads="1"/>
            </p:cNvSpPr>
            <p:nvPr/>
          </p:nvSpPr>
          <p:spPr bwMode="auto">
            <a:xfrm>
              <a:off x="3592513" y="2765425"/>
              <a:ext cx="298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/>
                <a:t>1</a:t>
              </a:r>
            </a:p>
          </p:txBody>
        </p:sp>
        <p:sp>
          <p:nvSpPr>
            <p:cNvPr id="11307" name="TextBox 74"/>
            <p:cNvSpPr txBox="1">
              <a:spLocks noChangeArrowheads="1"/>
            </p:cNvSpPr>
            <p:nvPr/>
          </p:nvSpPr>
          <p:spPr bwMode="auto">
            <a:xfrm>
              <a:off x="4078288" y="2509838"/>
              <a:ext cx="3000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/>
                <a:t>2</a:t>
              </a:r>
            </a:p>
          </p:txBody>
        </p:sp>
        <p:sp>
          <p:nvSpPr>
            <p:cNvPr id="11308" name="TextBox 75"/>
            <p:cNvSpPr txBox="1">
              <a:spLocks noChangeArrowheads="1"/>
            </p:cNvSpPr>
            <p:nvPr/>
          </p:nvSpPr>
          <p:spPr bwMode="auto">
            <a:xfrm>
              <a:off x="4543425" y="2339975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/>
                <a:t>3</a:t>
              </a:r>
            </a:p>
          </p:txBody>
        </p:sp>
        <p:sp>
          <p:nvSpPr>
            <p:cNvPr id="11309" name="TextBox 76"/>
            <p:cNvSpPr txBox="1">
              <a:spLocks noChangeArrowheads="1"/>
            </p:cNvSpPr>
            <p:nvPr/>
          </p:nvSpPr>
          <p:spPr bwMode="auto">
            <a:xfrm>
              <a:off x="5008563" y="2846388"/>
              <a:ext cx="2984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600"/>
                <a:t>4</a:t>
              </a:r>
            </a:p>
          </p:txBody>
        </p:sp>
      </p:grp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3302000" y="4548315"/>
            <a:ext cx="307975" cy="588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78200"/>
              </p:ext>
            </p:extLst>
          </p:nvPr>
        </p:nvGraphicFramePr>
        <p:xfrm>
          <a:off x="449263" y="4522915"/>
          <a:ext cx="45100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3" imgW="3390900" imgH="495300" progId="Equation.3">
                  <p:embed/>
                </p:oleObj>
              </mc:Choice>
              <mc:Fallback>
                <p:oleObj name="Equation" r:id="rId3" imgW="33909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522915"/>
                        <a:ext cx="4510087" cy="6588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23"/>
          <p:cNvSpPr>
            <a:spLocks noChangeArrowheads="1"/>
          </p:cNvSpPr>
          <p:nvPr/>
        </p:nvSpPr>
        <p:spPr bwMode="auto">
          <a:xfrm>
            <a:off x="2895600" y="5470652"/>
            <a:ext cx="1582738" cy="21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  <a:latin typeface="Helvetica" pitchFamily="34" charset="0"/>
              </a:rPr>
              <a:t>Inverse aspect ratio</a:t>
            </a:r>
          </a:p>
        </p:txBody>
      </p:sp>
      <p:sp>
        <p:nvSpPr>
          <p:cNvPr id="11272" name="Rectangle 24"/>
          <p:cNvSpPr>
            <a:spLocks noChangeArrowheads="1"/>
          </p:cNvSpPr>
          <p:nvPr/>
        </p:nvSpPr>
        <p:spPr bwMode="auto">
          <a:xfrm>
            <a:off x="2441575" y="5299202"/>
            <a:ext cx="454025" cy="244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sz="1600" baseline="-25000">
                <a:solidFill>
                  <a:srgbClr val="FF0000"/>
                </a:solidFill>
                <a:latin typeface="Helvetica" pitchFamily="34" charset="0"/>
              </a:rPr>
              <a:t>i</a:t>
            </a:r>
            <a:r>
              <a:rPr lang="en-US" sz="1600" baseline="30000">
                <a:solidFill>
                  <a:srgbClr val="FF0000"/>
                </a:solidFill>
                <a:latin typeface="Helvetica" pitchFamily="34" charset="0"/>
              </a:rPr>
              <a:t>5/2</a:t>
            </a:r>
          </a:p>
        </p:txBody>
      </p:sp>
      <p:sp>
        <p:nvSpPr>
          <p:cNvPr id="11273" name="Rectangle 25"/>
          <p:cNvSpPr>
            <a:spLocks noChangeArrowheads="1"/>
          </p:cNvSpPr>
          <p:nvPr/>
        </p:nvSpPr>
        <p:spPr bwMode="auto">
          <a:xfrm>
            <a:off x="3643313" y="5229352"/>
            <a:ext cx="1682750" cy="215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  <a:latin typeface="Helvetica" pitchFamily="34" charset="0"/>
              </a:rPr>
              <a:t>Steady-state velocity</a:t>
            </a:r>
          </a:p>
        </p:txBody>
      </p:sp>
      <p:sp>
        <p:nvSpPr>
          <p:cNvPr id="11274" name="Line 26"/>
          <p:cNvSpPr>
            <a:spLocks noChangeShapeType="1"/>
          </p:cNvSpPr>
          <p:nvPr/>
        </p:nvSpPr>
        <p:spPr bwMode="auto">
          <a:xfrm flipV="1">
            <a:off x="2847975" y="5035677"/>
            <a:ext cx="522288" cy="306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7"/>
          <p:cNvSpPr>
            <a:spLocks noChangeShapeType="1"/>
          </p:cNvSpPr>
          <p:nvPr/>
        </p:nvSpPr>
        <p:spPr bwMode="auto">
          <a:xfrm flipV="1">
            <a:off x="3556000" y="4915027"/>
            <a:ext cx="179388" cy="5445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8"/>
          <p:cNvSpPr>
            <a:spLocks noChangeShapeType="1"/>
          </p:cNvSpPr>
          <p:nvPr/>
        </p:nvSpPr>
        <p:spPr bwMode="auto">
          <a:xfrm flipH="1" flipV="1">
            <a:off x="4594225" y="4972177"/>
            <a:ext cx="187325" cy="209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63589" y="5229797"/>
            <a:ext cx="1976437" cy="523220"/>
          </a:xfrm>
          <a:prstGeom prst="rect">
            <a:avLst/>
          </a:prstGeom>
        </p:spPr>
        <p:txBody>
          <a:bodyPr wrap="square" lIns="45720" rIns="0">
            <a:spAutoFit/>
          </a:bodyPr>
          <a:lstStyle/>
          <a:p>
            <a:pPr>
              <a:defRPr/>
            </a:pPr>
            <a:r>
              <a:rPr lang="en-US" altLang="ko-KR" sz="14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K.C. </a:t>
            </a:r>
            <a:r>
              <a:rPr lang="en-US" altLang="ko-KR" sz="1400" kern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Shaing</a:t>
            </a:r>
            <a:r>
              <a:rPr lang="en-US" altLang="ko-KR" sz="14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et al., </a:t>
            </a:r>
          </a:p>
          <a:p>
            <a:pPr>
              <a:defRPr/>
            </a:pPr>
            <a:r>
              <a:rPr lang="en-US" altLang="ko-KR" sz="14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PPCF </a:t>
            </a:r>
            <a:r>
              <a:rPr lang="en-US" altLang="ko-KR" sz="1400" b="1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51</a:t>
            </a:r>
            <a:r>
              <a:rPr lang="en-US" altLang="ko-KR" sz="1400" kern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(2009) 035004 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3" name="Rectangle 22"/>
          <p:cNvSpPr>
            <a:spLocks noChangeArrowheads="1"/>
          </p:cNvSpPr>
          <p:nvPr/>
        </p:nvSpPr>
        <p:spPr bwMode="auto">
          <a:xfrm>
            <a:off x="227013" y="4043490"/>
            <a:ext cx="5357812" cy="276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800" u="sng" dirty="0">
                <a:solidFill>
                  <a:schemeClr val="accent1"/>
                </a:solidFill>
                <a:latin typeface="+mj-lt"/>
              </a:rPr>
              <a:t>Simplified expression of NTV force (“1/</a:t>
            </a:r>
            <a:r>
              <a:rPr lang="en-US" sz="1800" u="sng" dirty="0">
                <a:solidFill>
                  <a:schemeClr val="accent1"/>
                </a:solidFill>
                <a:latin typeface="Symbol" pitchFamily="18" charset="2"/>
              </a:rPr>
              <a:t>n</a:t>
            </a:r>
            <a:r>
              <a:rPr lang="en-US" sz="1800" u="sng" dirty="0">
                <a:solidFill>
                  <a:schemeClr val="accent1"/>
                </a:solidFill>
                <a:latin typeface="+mj-lt"/>
              </a:rPr>
              <a:t> regime”)</a:t>
            </a:r>
          </a:p>
        </p:txBody>
      </p:sp>
      <p:pic>
        <p:nvPicPr>
          <p:cNvPr id="11279" name="Picture 35" descr="opsps.KS2010kC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146550"/>
            <a:ext cx="3187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245492" y="5833872"/>
            <a:ext cx="5238750" cy="622934"/>
          </a:xfrm>
          <a:noFill/>
        </p:spPr>
        <p:txBody>
          <a:bodyPr/>
          <a:lstStyle/>
          <a:p>
            <a:r>
              <a:rPr lang="en-US" sz="2000" dirty="0" smtClean="0"/>
              <a:t>Pre-requisite for study of NTV physics in KSTAR – comparison to NSTX (low 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7800" y="192088"/>
            <a:ext cx="8807450" cy="1098550"/>
          </a:xfrm>
        </p:spPr>
        <p:txBody>
          <a:bodyPr/>
          <a:lstStyle/>
          <a:p>
            <a:r>
              <a:rPr lang="en-US" sz="3000" dirty="0" smtClean="0"/>
              <a:t>Effect of step increases in n = 2 IVCC current observed in mode frequency, XCS rotation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7475" y="5083175"/>
            <a:ext cx="5661025" cy="1346200"/>
          </a:xfrm>
        </p:spPr>
        <p:txBody>
          <a:bodyPr/>
          <a:lstStyle/>
          <a:p>
            <a:r>
              <a:rPr lang="en-US" sz="2000" dirty="0" smtClean="0"/>
              <a:t>Low frequency MHD mode rotation frequency decreased by 40 - 50% </a:t>
            </a:r>
            <a:r>
              <a:rPr lang="en-US" sz="2000" dirty="0" smtClean="0">
                <a:solidFill>
                  <a:srgbClr val="FF0000"/>
                </a:solidFill>
              </a:rPr>
              <a:t>without mode locking</a:t>
            </a:r>
          </a:p>
          <a:p>
            <a:r>
              <a:rPr lang="en-US" sz="2000" dirty="0" smtClean="0"/>
              <a:t>Measureable energy confinement time change with n = 2 field applied</a:t>
            </a:r>
          </a:p>
        </p:txBody>
      </p:sp>
      <p:sp>
        <p:nvSpPr>
          <p:cNvPr id="12292" name="TextBox 53"/>
          <p:cNvSpPr txBox="1">
            <a:spLocks noChangeArrowheads="1"/>
          </p:cNvSpPr>
          <p:nvPr/>
        </p:nvSpPr>
        <p:spPr bwMode="auto">
          <a:xfrm>
            <a:off x="1214438" y="1293813"/>
            <a:ext cx="238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No IVCC n &gt; 0 field</a:t>
            </a:r>
            <a:endParaRPr lang="en-US" sz="2000" baseline="-25000">
              <a:solidFill>
                <a:schemeClr val="accent1"/>
              </a:solidFill>
            </a:endParaRPr>
          </a:p>
        </p:txBody>
      </p:sp>
      <p:sp>
        <p:nvSpPr>
          <p:cNvPr id="12293" name="TextBox 53"/>
          <p:cNvSpPr txBox="1">
            <a:spLocks noChangeArrowheads="1"/>
          </p:cNvSpPr>
          <p:nvPr/>
        </p:nvSpPr>
        <p:spPr bwMode="auto">
          <a:xfrm>
            <a:off x="5570538" y="1293813"/>
            <a:ext cx="2570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chemeClr val="accent1"/>
                </a:solidFill>
              </a:rPr>
              <a:t>With IVCC n = 2 field</a:t>
            </a:r>
            <a:endParaRPr lang="en-US" sz="2000" baseline="-25000">
              <a:solidFill>
                <a:schemeClr val="accent1"/>
              </a:solidFill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706563"/>
            <a:ext cx="4618038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/>
          <a:stretch>
            <a:fillRect/>
          </a:stretch>
        </p:blipFill>
        <p:spPr bwMode="auto">
          <a:xfrm>
            <a:off x="4730750" y="1676400"/>
            <a:ext cx="423386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585788" y="3629025"/>
            <a:ext cx="48402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Straight Connector 9"/>
          <p:cNvCxnSpPr>
            <a:cxnSpLocks noChangeShapeType="1"/>
          </p:cNvCxnSpPr>
          <p:nvPr/>
        </p:nvCxnSpPr>
        <p:spPr bwMode="auto">
          <a:xfrm>
            <a:off x="588963" y="2863850"/>
            <a:ext cx="48371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8" name="TextBox 53"/>
          <p:cNvSpPr txBox="1">
            <a:spLocks noChangeArrowheads="1"/>
          </p:cNvSpPr>
          <p:nvPr/>
        </p:nvSpPr>
        <p:spPr bwMode="auto">
          <a:xfrm>
            <a:off x="6281738" y="2200275"/>
            <a:ext cx="113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Spin down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sp>
        <p:nvSpPr>
          <p:cNvPr id="12299" name="TextBox 53"/>
          <p:cNvSpPr txBox="1">
            <a:spLocks noChangeArrowheads="1"/>
          </p:cNvSpPr>
          <p:nvPr/>
        </p:nvSpPr>
        <p:spPr bwMode="auto">
          <a:xfrm>
            <a:off x="7488238" y="2193925"/>
            <a:ext cx="877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Spin up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cxnSp>
        <p:nvCxnSpPr>
          <p:cNvPr id="12300" name="Straight Connector 11"/>
          <p:cNvCxnSpPr>
            <a:cxnSpLocks noChangeShapeType="1"/>
          </p:cNvCxnSpPr>
          <p:nvPr/>
        </p:nvCxnSpPr>
        <p:spPr bwMode="auto">
          <a:xfrm>
            <a:off x="7421563" y="2163763"/>
            <a:ext cx="0" cy="238601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1" name="Straight Arrow Connector 15"/>
          <p:cNvCxnSpPr>
            <a:cxnSpLocks noChangeShapeType="1"/>
          </p:cNvCxnSpPr>
          <p:nvPr/>
        </p:nvCxnSpPr>
        <p:spPr bwMode="auto">
          <a:xfrm>
            <a:off x="6410325" y="2559050"/>
            <a:ext cx="855663" cy="549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2" name="Straight Arrow Connector 18"/>
          <p:cNvCxnSpPr>
            <a:cxnSpLocks noChangeShapeType="1"/>
          </p:cNvCxnSpPr>
          <p:nvPr/>
        </p:nvCxnSpPr>
        <p:spPr bwMode="auto">
          <a:xfrm flipV="1">
            <a:off x="7616825" y="3036888"/>
            <a:ext cx="433388" cy="3413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3" name="Straight Connector 21"/>
          <p:cNvCxnSpPr>
            <a:cxnSpLocks noChangeShapeType="1"/>
          </p:cNvCxnSpPr>
          <p:nvPr/>
        </p:nvCxnSpPr>
        <p:spPr bwMode="auto">
          <a:xfrm>
            <a:off x="6024563" y="2157413"/>
            <a:ext cx="0" cy="2386012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4" name="TextBox 53"/>
          <p:cNvSpPr txBox="1">
            <a:spLocks noChangeArrowheads="1"/>
          </p:cNvSpPr>
          <p:nvPr/>
        </p:nvSpPr>
        <p:spPr bwMode="auto">
          <a:xfrm>
            <a:off x="6026150" y="4194175"/>
            <a:ext cx="1366838" cy="339725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n = 2 field on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2305" name="TextBox 53"/>
          <p:cNvSpPr txBox="1">
            <a:spLocks noChangeArrowheads="1"/>
          </p:cNvSpPr>
          <p:nvPr/>
        </p:nvSpPr>
        <p:spPr bwMode="auto">
          <a:xfrm>
            <a:off x="7451725" y="4197350"/>
            <a:ext cx="1363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n = 2 field off</a:t>
            </a:r>
            <a:endParaRPr lang="en-US" sz="1600" baseline="-25000">
              <a:solidFill>
                <a:schemeClr val="accent1"/>
              </a:solidFill>
            </a:endParaRPr>
          </a:p>
        </p:txBody>
      </p:sp>
      <p:cxnSp>
        <p:nvCxnSpPr>
          <p:cNvPr id="12306" name="Straight Connector 24"/>
          <p:cNvCxnSpPr>
            <a:cxnSpLocks noChangeShapeType="1"/>
          </p:cNvCxnSpPr>
          <p:nvPr/>
        </p:nvCxnSpPr>
        <p:spPr bwMode="auto">
          <a:xfrm>
            <a:off x="6026150" y="3817938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7" name="Straight Connector 27"/>
          <p:cNvCxnSpPr>
            <a:cxnSpLocks noChangeShapeType="1"/>
          </p:cNvCxnSpPr>
          <p:nvPr/>
        </p:nvCxnSpPr>
        <p:spPr bwMode="auto">
          <a:xfrm>
            <a:off x="6486525" y="3921125"/>
            <a:ext cx="358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8" name="Straight Connector 28"/>
          <p:cNvCxnSpPr>
            <a:cxnSpLocks noChangeShapeType="1"/>
          </p:cNvCxnSpPr>
          <p:nvPr/>
        </p:nvCxnSpPr>
        <p:spPr bwMode="auto">
          <a:xfrm>
            <a:off x="6848475" y="4003675"/>
            <a:ext cx="3571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9" name="Straight Connector 29"/>
          <p:cNvCxnSpPr>
            <a:cxnSpLocks noChangeShapeType="1"/>
          </p:cNvCxnSpPr>
          <p:nvPr/>
        </p:nvCxnSpPr>
        <p:spPr bwMode="auto">
          <a:xfrm>
            <a:off x="7080250" y="4086225"/>
            <a:ext cx="3571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5111750"/>
            <a:ext cx="30384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1" name="TextBox 53"/>
          <p:cNvSpPr txBox="1">
            <a:spLocks noChangeArrowheads="1"/>
          </p:cNvSpPr>
          <p:nvPr/>
        </p:nvSpPr>
        <p:spPr bwMode="auto">
          <a:xfrm>
            <a:off x="8621713" y="6261100"/>
            <a:ext cx="49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t (s)</a:t>
            </a:r>
            <a:endParaRPr lang="en-US" sz="1400" baseline="-25000">
              <a:solidFill>
                <a:schemeClr val="tx1"/>
              </a:solidFill>
            </a:endParaRPr>
          </a:p>
        </p:txBody>
      </p:sp>
      <p:sp>
        <p:nvSpPr>
          <p:cNvPr id="12312" name="TextBox 53"/>
          <p:cNvSpPr txBox="1">
            <a:spLocks noChangeArrowheads="1"/>
          </p:cNvSpPr>
          <p:nvPr/>
        </p:nvSpPr>
        <p:spPr bwMode="auto">
          <a:xfrm>
            <a:off x="5465763" y="5649913"/>
            <a:ext cx="39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V</a:t>
            </a:r>
            <a:r>
              <a:rPr lang="en-US" sz="1400">
                <a:solidFill>
                  <a:schemeClr val="tx1"/>
                </a:solidFill>
                <a:latin typeface="Symbol" pitchFamily="18" charset="2"/>
              </a:rPr>
              <a:t>f</a:t>
            </a:r>
            <a:endParaRPr lang="en-US" sz="1400" baseline="-250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313" name="TextBox 53"/>
          <p:cNvSpPr txBox="1">
            <a:spLocks noChangeArrowheads="1"/>
          </p:cNvSpPr>
          <p:nvPr/>
        </p:nvSpPr>
        <p:spPr bwMode="auto">
          <a:xfrm>
            <a:off x="7512050" y="4773613"/>
            <a:ext cx="128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u="sng">
                <a:solidFill>
                  <a:schemeClr val="accent1"/>
                </a:solidFill>
              </a:rPr>
              <a:t>XCS (Z=0)</a:t>
            </a:r>
            <a:endParaRPr lang="en-US" sz="1800" u="sng" baseline="-25000">
              <a:solidFill>
                <a:schemeClr val="accent1"/>
              </a:solidFill>
            </a:endParaRPr>
          </a:p>
        </p:txBody>
      </p:sp>
      <p:sp>
        <p:nvSpPr>
          <p:cNvPr id="12314" name="TextBox 53"/>
          <p:cNvSpPr txBox="1">
            <a:spLocks noChangeArrowheads="1"/>
          </p:cNvSpPr>
          <p:nvPr/>
        </p:nvSpPr>
        <p:spPr bwMode="auto">
          <a:xfrm>
            <a:off x="6459538" y="5803900"/>
            <a:ext cx="955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accent1"/>
                </a:solidFill>
              </a:rPr>
              <a:t>with n = 2</a:t>
            </a:r>
            <a:endParaRPr lang="en-US" sz="1400" baseline="-25000">
              <a:solidFill>
                <a:schemeClr val="accent1"/>
              </a:solidFill>
            </a:endParaRPr>
          </a:p>
        </p:txBody>
      </p:sp>
      <p:cxnSp>
        <p:nvCxnSpPr>
          <p:cNvPr id="12315" name="Straight Arrow Connector 2"/>
          <p:cNvCxnSpPr>
            <a:cxnSpLocks noChangeShapeType="1"/>
          </p:cNvCxnSpPr>
          <p:nvPr/>
        </p:nvCxnSpPr>
        <p:spPr bwMode="auto">
          <a:xfrm flipV="1">
            <a:off x="6680200" y="5689600"/>
            <a:ext cx="228600" cy="153988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6" name="TextBox 53"/>
          <p:cNvSpPr txBox="1">
            <a:spLocks noChangeArrowheads="1"/>
          </p:cNvSpPr>
          <p:nvPr/>
        </p:nvSpPr>
        <p:spPr bwMode="auto">
          <a:xfrm>
            <a:off x="7002463" y="5362575"/>
            <a:ext cx="835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no n = 2</a:t>
            </a:r>
            <a:endParaRPr lang="en-US" sz="1400" baseline="-25000">
              <a:solidFill>
                <a:schemeClr val="tx1"/>
              </a:solidFill>
            </a:endParaRPr>
          </a:p>
        </p:txBody>
      </p:sp>
      <p:cxnSp>
        <p:nvCxnSpPr>
          <p:cNvPr id="12317" name="Straight Arrow Connector 29"/>
          <p:cNvCxnSpPr>
            <a:cxnSpLocks noChangeShapeType="1"/>
          </p:cNvCxnSpPr>
          <p:nvPr/>
        </p:nvCxnSpPr>
        <p:spPr bwMode="auto">
          <a:xfrm flipV="1">
            <a:off x="7212013" y="5286375"/>
            <a:ext cx="228600" cy="1539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>
          <a:xfrm>
            <a:off x="91441" y="1499616"/>
            <a:ext cx="4553712" cy="3377127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31775" y="393319"/>
            <a:ext cx="8699500" cy="685800"/>
          </a:xfrm>
        </p:spPr>
        <p:txBody>
          <a:bodyPr/>
          <a:lstStyle/>
          <a:p>
            <a:r>
              <a:rPr lang="en-US" sz="2800" dirty="0" smtClean="0"/>
              <a:t>Clear reduction in CES measured toroidal plasma rotation profile with applied n = 2 field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5182" y="5038344"/>
            <a:ext cx="8583914" cy="1160082"/>
          </a:xfrm>
        </p:spPr>
        <p:txBody>
          <a:bodyPr/>
          <a:lstStyle/>
          <a:p>
            <a:r>
              <a:rPr lang="en-US" sz="2000" dirty="0" smtClean="0"/>
              <a:t>Significant reduction of rotation speed using “middle” IVCC coil alone</a:t>
            </a:r>
          </a:p>
          <a:p>
            <a:r>
              <a:rPr lang="en-US" sz="2000" dirty="0" smtClean="0"/>
              <a:t>Significant alteration in rotation pedestal at the edge during braking</a:t>
            </a:r>
          </a:p>
          <a:p>
            <a:pPr lvl="1"/>
            <a:r>
              <a:rPr lang="en-US" sz="1800" dirty="0" smtClean="0"/>
              <a:t>Slowed rotation profile resembles an L-mode profile (H-mode is maintained)</a:t>
            </a:r>
          </a:p>
        </p:txBody>
      </p:sp>
      <p:sp>
        <p:nvSpPr>
          <p:cNvPr id="15365" name="TextBox 53"/>
          <p:cNvSpPr txBox="1">
            <a:spLocks noChangeArrowheads="1"/>
          </p:cNvSpPr>
          <p:nvPr/>
        </p:nvSpPr>
        <p:spPr bwMode="auto">
          <a:xfrm>
            <a:off x="855091" y="3568372"/>
            <a:ext cx="2490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Note: The rotation slows further at later times (shown in XCS data)</a:t>
            </a:r>
          </a:p>
        </p:txBody>
      </p:sp>
      <p:cxnSp>
        <p:nvCxnSpPr>
          <p:cNvPr id="15366" name="Straight Arrow Connector 2"/>
          <p:cNvCxnSpPr>
            <a:cxnSpLocks noChangeShapeType="1"/>
          </p:cNvCxnSpPr>
          <p:nvPr/>
        </p:nvCxnSpPr>
        <p:spPr bwMode="auto">
          <a:xfrm flipV="1">
            <a:off x="1579250" y="3270285"/>
            <a:ext cx="207168" cy="252414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3868"/>
          <a:stretch/>
        </p:blipFill>
        <p:spPr>
          <a:xfrm>
            <a:off x="4754879" y="1499615"/>
            <a:ext cx="4259867" cy="3358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4759" y="6184698"/>
            <a:ext cx="13483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W.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(CES)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6502348" y="1748897"/>
            <a:ext cx="2384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No IVCC n &gt; 0 field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7435850" y="408670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accent1"/>
                </a:solidFill>
              </a:rPr>
              <a:t>8061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3054772" y="408670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accent1"/>
                </a:solidFill>
              </a:rPr>
              <a:t>8062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973020" y="1748897"/>
            <a:ext cx="256993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With IVCC n = 2 field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26464" y="1664208"/>
            <a:ext cx="9144" cy="1514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619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058" y="338455"/>
            <a:ext cx="8996934" cy="685800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easured toroidal plasma rotation profile shows plasma spin-up when n = 2 field is decreased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274320" y="4591470"/>
            <a:ext cx="3178834" cy="1875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9355"/>
          <a:stretch/>
        </p:blipFill>
        <p:spPr>
          <a:xfrm>
            <a:off x="3479269" y="4483080"/>
            <a:ext cx="3357112" cy="1942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/>
          <a:stretch/>
        </p:blipFill>
        <p:spPr>
          <a:xfrm>
            <a:off x="140602" y="1161288"/>
            <a:ext cx="4371656" cy="327162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698"/>
          <a:stretch/>
        </p:blipFill>
        <p:spPr>
          <a:xfrm>
            <a:off x="4690872" y="1181829"/>
            <a:ext cx="4087368" cy="3228487"/>
          </a:xfrm>
        </p:spPr>
      </p:pic>
      <p:sp>
        <p:nvSpPr>
          <p:cNvPr id="12" name="TextBox 11"/>
          <p:cNvSpPr txBox="1"/>
          <p:nvPr/>
        </p:nvSpPr>
        <p:spPr>
          <a:xfrm>
            <a:off x="7648183" y="6176925"/>
            <a:ext cx="13483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W.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(CES)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7225538" y="370265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accent1"/>
                </a:solidFill>
              </a:rPr>
              <a:t>8064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1" name="TextBox 53"/>
          <p:cNvSpPr txBox="1">
            <a:spLocks noChangeArrowheads="1"/>
          </p:cNvSpPr>
          <p:nvPr/>
        </p:nvSpPr>
        <p:spPr bwMode="auto">
          <a:xfrm>
            <a:off x="2935900" y="3702654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accent1"/>
                </a:solidFill>
              </a:rPr>
              <a:t>8062</a:t>
            </a:r>
            <a:endParaRPr lang="en-US" sz="1400" baseline="-25000" dirty="0">
              <a:solidFill>
                <a:schemeClr val="accent1"/>
              </a:solidFill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2193843" y="1300841"/>
            <a:ext cx="206178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With n </a:t>
            </a:r>
            <a:r>
              <a:rPr lang="en-US" sz="2000" dirty="0">
                <a:solidFill>
                  <a:schemeClr val="accent1"/>
                </a:solidFill>
              </a:rPr>
              <a:t>= 2 </a:t>
            </a:r>
            <a:r>
              <a:rPr lang="en-US" sz="2000" dirty="0" smtClean="0">
                <a:solidFill>
                  <a:schemeClr val="accent1"/>
                </a:solidFill>
              </a:rPr>
              <a:t>field</a:t>
            </a:r>
            <a:endParaRPr lang="en-US" sz="2000" baseline="-25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(step current up)</a:t>
            </a: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6340950" y="1236833"/>
            <a:ext cx="239039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With n </a:t>
            </a:r>
            <a:r>
              <a:rPr lang="en-US" sz="2000" dirty="0">
                <a:solidFill>
                  <a:schemeClr val="accent1"/>
                </a:solidFill>
              </a:rPr>
              <a:t>= 2 </a:t>
            </a:r>
            <a:r>
              <a:rPr lang="en-US" sz="2000" dirty="0" smtClean="0">
                <a:solidFill>
                  <a:schemeClr val="accent1"/>
                </a:solidFill>
              </a:rPr>
              <a:t>field</a:t>
            </a:r>
            <a:endParaRPr lang="en-US" sz="2000" baseline="-25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(step current down)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926569" y="4618183"/>
            <a:ext cx="0" cy="1557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709572" y="4618183"/>
            <a:ext cx="0" cy="15477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064766" y="4514274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959741" y="4504080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264957" y="4525473"/>
            <a:ext cx="0" cy="16506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889997" y="460689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889997" y="461818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1350025" y="1221760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53"/>
          <p:cNvSpPr txBox="1">
            <a:spLocks noChangeArrowheads="1"/>
          </p:cNvSpPr>
          <p:nvPr/>
        </p:nvSpPr>
        <p:spPr bwMode="auto">
          <a:xfrm>
            <a:off x="1350025" y="1233045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1136639" y="1996754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53"/>
          <p:cNvSpPr txBox="1">
            <a:spLocks noChangeArrowheads="1"/>
          </p:cNvSpPr>
          <p:nvPr/>
        </p:nvSpPr>
        <p:spPr bwMode="auto">
          <a:xfrm>
            <a:off x="1136639" y="2008039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770116" y="5671527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53"/>
          <p:cNvSpPr txBox="1">
            <a:spLocks noChangeArrowheads="1"/>
          </p:cNvSpPr>
          <p:nvPr/>
        </p:nvSpPr>
        <p:spPr bwMode="auto">
          <a:xfrm>
            <a:off x="2770116" y="5682812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399784" y="273938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1399784" y="275067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555425" y="5669573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53"/>
          <p:cNvSpPr txBox="1">
            <a:spLocks noChangeArrowheads="1"/>
          </p:cNvSpPr>
          <p:nvPr/>
        </p:nvSpPr>
        <p:spPr bwMode="auto">
          <a:xfrm>
            <a:off x="1555425" y="5680858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5329791" y="1531096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5329791" y="1542381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5405824" y="2758926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Box 53"/>
          <p:cNvSpPr txBox="1">
            <a:spLocks noChangeArrowheads="1"/>
          </p:cNvSpPr>
          <p:nvPr/>
        </p:nvSpPr>
        <p:spPr bwMode="auto">
          <a:xfrm>
            <a:off x="5405824" y="2770211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5756054" y="2256164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5756054" y="2267449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4097478" y="565762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Box 53"/>
          <p:cNvSpPr txBox="1">
            <a:spLocks noChangeArrowheads="1"/>
          </p:cNvSpPr>
          <p:nvPr/>
        </p:nvSpPr>
        <p:spPr bwMode="auto">
          <a:xfrm>
            <a:off x="4097478" y="566891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921611" y="5649192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5921611" y="5660477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4809561" y="5647238"/>
            <a:ext cx="312906" cy="369332"/>
          </a:xfrm>
          <a:prstGeom prst="ellipse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818705" y="5658523"/>
            <a:ext cx="3129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2852379" y="4243772"/>
            <a:ext cx="18918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IVCC n = 2 current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101310" y="4839425"/>
            <a:ext cx="37533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3"/>
          <p:cNvSpPr txBox="1">
            <a:spLocks noChangeArrowheads="1"/>
          </p:cNvSpPr>
          <p:nvPr/>
        </p:nvSpPr>
        <p:spPr bwMode="auto">
          <a:xfrm>
            <a:off x="6944908" y="4438202"/>
            <a:ext cx="20515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chemeClr val="accent1"/>
                </a:solidFill>
              </a:rPr>
              <a:t>At same IVCC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c</a:t>
            </a:r>
            <a:r>
              <a:rPr lang="en-US" sz="1800" dirty="0" smtClean="0">
                <a:solidFill>
                  <a:schemeClr val="accent1"/>
                </a:solidFill>
              </a:rPr>
              <a:t>urrent, rotation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p</a:t>
            </a:r>
            <a:r>
              <a:rPr lang="en-US" sz="1800" dirty="0" smtClean="0">
                <a:solidFill>
                  <a:schemeClr val="accent1"/>
                </a:solidFill>
              </a:rPr>
              <a:t>rofile shows no hysteresis – important for control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1742548" y="5392052"/>
            <a:ext cx="5115464" cy="5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247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6" y="1254125"/>
            <a:ext cx="3983037" cy="2521422"/>
          </a:xfrm>
          <a:prstGeom prst="rect">
            <a:avLst/>
          </a:prstGeom>
        </p:spPr>
      </p:pic>
      <p:pic>
        <p:nvPicPr>
          <p:cNvPr id="13" name="Picture 12" descr="n2_ces_new_modifi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54125"/>
            <a:ext cx="4103687" cy="40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522288" y="2035739"/>
            <a:ext cx="4329112" cy="19050"/>
          </a:xfrm>
          <a:prstGeom prst="line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</p:spPr>
      </p:cxn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2250" y="321517"/>
            <a:ext cx="8718550" cy="685800"/>
          </a:xfrm>
        </p:spPr>
        <p:txBody>
          <a:bodyPr/>
          <a:lstStyle/>
          <a:p>
            <a:r>
              <a:rPr lang="en-US" sz="2800" dirty="0" smtClean="0"/>
              <a:t>Rotation reduction by n = 2 applied field is global and appears non-resonant; no mode locking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325" y="5500968"/>
            <a:ext cx="5337175" cy="895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Rotating n = 1, 2 modes observed in core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would not produce the observed rotation profile change (no change in core)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746500"/>
            <a:ext cx="3735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12"/>
          <p:cNvCxnSpPr>
            <a:cxnSpLocks noChangeShapeType="1"/>
          </p:cNvCxnSpPr>
          <p:nvPr/>
        </p:nvCxnSpPr>
        <p:spPr bwMode="auto">
          <a:xfrm>
            <a:off x="5018088" y="5428434"/>
            <a:ext cx="4135437" cy="20638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Straight Arrow Connector 11"/>
          <p:cNvCxnSpPr>
            <a:cxnSpLocks noChangeShapeType="1"/>
          </p:cNvCxnSpPr>
          <p:nvPr/>
        </p:nvCxnSpPr>
        <p:spPr bwMode="auto">
          <a:xfrm>
            <a:off x="4735602" y="2133600"/>
            <a:ext cx="319087" cy="3187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Straight Connector 16"/>
          <p:cNvCxnSpPr>
            <a:cxnSpLocks noChangeShapeType="1"/>
          </p:cNvCxnSpPr>
          <p:nvPr/>
        </p:nvCxnSpPr>
        <p:spPr bwMode="auto">
          <a:xfrm flipV="1">
            <a:off x="6524714" y="4101737"/>
            <a:ext cx="0" cy="199426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442856" y="3587931"/>
            <a:ext cx="914400" cy="51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410994" y="3587931"/>
            <a:ext cx="1323703" cy="5138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16"/>
          <p:cNvCxnSpPr>
            <a:cxnSpLocks noChangeShapeType="1"/>
          </p:cNvCxnSpPr>
          <p:nvPr/>
        </p:nvCxnSpPr>
        <p:spPr bwMode="auto">
          <a:xfrm flipV="1">
            <a:off x="6563897" y="4106084"/>
            <a:ext cx="0" cy="199426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6554056" y="4083501"/>
            <a:ext cx="2348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m</a:t>
            </a:r>
            <a:r>
              <a:rPr lang="en-US" sz="2000" dirty="0" smtClean="0">
                <a:solidFill>
                  <a:schemeClr val="accent1"/>
                </a:solidFill>
              </a:rPr>
              <a:t>agnetic spectrum</a:t>
            </a:r>
            <a:endParaRPr lang="en-US" sz="2000" baseline="-25000" dirty="0">
              <a:solidFill>
                <a:schemeClr val="accent1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6348945" y="2683147"/>
            <a:ext cx="23118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IVCC n = 2 current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(“</a:t>
            </a:r>
            <a:r>
              <a:rPr lang="en-US" sz="1800" dirty="0" err="1" smtClean="0">
                <a:solidFill>
                  <a:schemeClr val="accent1"/>
                </a:solidFill>
              </a:rPr>
              <a:t>midplane</a:t>
            </a:r>
            <a:r>
              <a:rPr lang="en-US" sz="1800" dirty="0" smtClean="0">
                <a:solidFill>
                  <a:schemeClr val="accent1"/>
                </a:solidFill>
              </a:rPr>
              <a:t> coil”)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5173307" y="1964323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 = 3.055s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41779" y="172114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 = </a:t>
            </a:r>
            <a:r>
              <a:rPr lang="en-US" sz="1600" dirty="0" smtClean="0">
                <a:solidFill>
                  <a:srgbClr val="FF0000"/>
                </a:solidFill>
              </a:rPr>
              <a:t>3.305s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2367369" y="3581748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Damping rate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profile</a:t>
            </a:r>
            <a:endParaRPr lang="en-US" sz="2000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5645"/>
      </p:ext>
    </p:extLst>
  </p:cSld>
  <p:clrMapOvr>
    <a:masterClrMapping/>
  </p:clrMapOvr>
</p:sld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26671</TotalTime>
  <Pages>13</Pages>
  <Words>3757</Words>
  <Application>Microsoft Office PowerPoint</Application>
  <PresentationFormat>On-screen Show (4:3)</PresentationFormat>
  <Paragraphs>592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run plan</vt:lpstr>
      <vt:lpstr>1_run plan</vt:lpstr>
      <vt:lpstr>Equation</vt:lpstr>
      <vt:lpstr>PowerPoint Presentation</vt:lpstr>
      <vt:lpstr>US-Korea collaboration on KSTAR: High beta and 3D plasma stability research</vt:lpstr>
      <vt:lpstr>PowerPoint Presentation</vt:lpstr>
      <vt:lpstr>PowerPoint Presentation</vt:lpstr>
      <vt:lpstr>Pre-programmed n = 2 field used to alter Vf(R) non-resonantly in using in-vessel control coil (IVCC)</vt:lpstr>
      <vt:lpstr>Effect of step increases in n = 2 IVCC current observed in mode frequency, XCS rotation data</vt:lpstr>
      <vt:lpstr>Clear reduction in CES measured toroidal plasma rotation profile with applied n = 2 field</vt:lpstr>
      <vt:lpstr>Measured toroidal plasma rotation profile shows plasma spin-up when n = 2 field is decreased</vt:lpstr>
      <vt:lpstr>Rotation reduction by n = 2 applied field is global and appears non-resonant; no mode locking</vt:lpstr>
      <vt:lpstr>New dB spectra applied in 2013 experiment</vt:lpstr>
      <vt:lpstr>SMBI used to alter Ti during n = 2 NTV braking (2013)</vt:lpstr>
      <vt:lpstr>Toroidal rotation was clearly changed due to n = 2 NTV and SMBI</vt:lpstr>
      <vt:lpstr>Rotation profile alteration observed with combined IVCC n = 2 NTV + ECH (110 + 170 GHz)</vt:lpstr>
      <vt:lpstr>ELM mitigation found when using n = 2 field via middle IVCC only</vt:lpstr>
      <vt:lpstr>ELM mitigation found using n = 2 field, via middle IVCC only, correlates with field strength</vt:lpstr>
      <vt:lpstr>Vertical control design modifications made in PCS</vt:lpstr>
      <vt:lpstr>Relay feedback algorithm helped determine gains set</vt:lpstr>
      <vt:lpstr>The new improved control development helped enable increase of plasma current and duration of H-mode (11 seconds)</vt:lpstr>
      <vt:lpstr>Correlation between plasma velocity shear and 2/1 TM amplitude found</vt:lpstr>
      <vt:lpstr>PowerPoint Presentation</vt:lpstr>
      <vt:lpstr>Active n = 1 RWM control performance determined with 3D sensors</vt:lpstr>
      <vt:lpstr>Active n = 1 RWM control performance determined for present  “LM” 3D sensors</vt:lpstr>
      <vt:lpstr>PowerPoint Presentation</vt:lpstr>
      <vt:lpstr>Active n = 1 RWM control performance improved when present  “SL” 3D sensors are used</vt:lpstr>
      <vt:lpstr>Active n = 1 RWM control performance determined for “optimized”, realistic 3D sensors</vt:lpstr>
      <vt:lpstr>Model-based RWM state-space controller used on NSTX improves standard PID control</vt:lpstr>
      <vt:lpstr>US-Korea collaboration on KSTAR on high beta and 3D plasma stability research having continued success</vt:lpstr>
      <vt:lpstr>Supporting slides follow</vt:lpstr>
      <vt:lpstr>Loop voltage differences - better, faster dz/dt signal</vt:lpstr>
      <vt:lpstr>New dZ/dt control increased available kappa with suitable Z0 target</vt:lpstr>
      <vt:lpstr>Double-null shape is controlled only with control points</vt:lpstr>
      <vt:lpstr>SISO configurations used for double-null shape [isodnull]</vt:lpstr>
      <vt:lpstr>Vertical Control Summary</vt:lpstr>
      <vt:lpstr>Experiment MP2012-04-23-021 accomplished three key results</vt:lpstr>
      <vt:lpstr>Experiment to reach and surpass n = 1 no-wall limit in KSTAR planned since (at least ) 2010</vt:lpstr>
      <vt:lpstr>PowerPoint Presentation</vt:lpstr>
      <vt:lpstr>Open-loop rotation control with n = 2 IVCC current produced: Vf decreased, then increased</vt:lpstr>
      <vt:lpstr>Percentage reduction on Vf apparently larger in 2012 experiment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Reviewer</cp:lastModifiedBy>
  <cp:revision>4709</cp:revision>
  <cp:lastPrinted>2004-01-07T06:42:45Z</cp:lastPrinted>
  <dcterms:created xsi:type="dcterms:W3CDTF">2000-01-31T02:57:44Z</dcterms:created>
  <dcterms:modified xsi:type="dcterms:W3CDTF">2013-10-21T07:00:12Z</dcterms:modified>
</cp:coreProperties>
</file>