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6"/>
  </p:notesMasterIdLst>
  <p:handoutMasterIdLst>
    <p:handoutMasterId r:id="rId7"/>
  </p:handoutMasterIdLst>
  <p:sldIdLst>
    <p:sldId id="256" r:id="rId2"/>
    <p:sldId id="257" r:id="rId3"/>
    <p:sldId id="258" r:id="rId4"/>
    <p:sldId id="259"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56" d="100"/>
          <a:sy n="156" d="100"/>
        </p:scale>
        <p:origin x="-60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handoutMaster" Target="handoutMasters/handout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1247C07-C7F7-5945-8974-A18BB9E9AC8E}" type="datetimeFigureOut">
              <a:rPr lang="en-US" smtClean="0"/>
              <a:t>12/6/13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81A6BF0-697D-CA45-8C9A-3E81B76FB27B}" type="slidenum">
              <a:rPr lang="en-US" smtClean="0"/>
              <a:t>‹#›</a:t>
            </a:fld>
            <a:endParaRPr lang="en-US"/>
          </a:p>
        </p:txBody>
      </p:sp>
    </p:spTree>
    <p:extLst>
      <p:ext uri="{BB962C8B-B14F-4D97-AF65-F5344CB8AC3E}">
        <p14:creationId xmlns:p14="http://schemas.microsoft.com/office/powerpoint/2010/main" val="395946847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DF0446-14BB-3F41-833F-2A2AC0F6EAFD}" type="datetimeFigureOut">
              <a:rPr lang="en-US" smtClean="0"/>
              <a:t>12/6/13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5720BE-2827-574F-8DF1-9F556800DA32}" type="slidenum">
              <a:rPr lang="en-US" smtClean="0"/>
              <a:t>‹#›</a:t>
            </a:fld>
            <a:endParaRPr lang="en-US"/>
          </a:p>
        </p:txBody>
      </p:sp>
    </p:spTree>
    <p:extLst>
      <p:ext uri="{BB962C8B-B14F-4D97-AF65-F5344CB8AC3E}">
        <p14:creationId xmlns:p14="http://schemas.microsoft.com/office/powerpoint/2010/main" val="227540766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12/06/13</a:t>
            </a:r>
            <a:endParaRPr lang="en-US"/>
          </a:p>
        </p:txBody>
      </p:sp>
      <p:sp>
        <p:nvSpPr>
          <p:cNvPr id="5" name="Footer Placeholder 4"/>
          <p:cNvSpPr>
            <a:spLocks noGrp="1"/>
          </p:cNvSpPr>
          <p:nvPr>
            <p:ph type="ftr" sz="quarter" idx="11"/>
          </p:nvPr>
        </p:nvSpPr>
        <p:spPr/>
        <p:txBody>
          <a:bodyPr/>
          <a:lstStyle/>
          <a:p>
            <a:r>
              <a:rPr lang="en-US" smtClean="0"/>
              <a:t>NSTX-U discussion on FY2015 JRT</a:t>
            </a:r>
            <a:endParaRPr lang="en-US"/>
          </a:p>
        </p:txBody>
      </p:sp>
      <p:sp>
        <p:nvSpPr>
          <p:cNvPr id="6" name="Slide Number Placeholder 5"/>
          <p:cNvSpPr>
            <a:spLocks noGrp="1"/>
          </p:cNvSpPr>
          <p:nvPr>
            <p:ph type="sldNum" sz="quarter" idx="12"/>
          </p:nvPr>
        </p:nvSpPr>
        <p:spPr/>
        <p:txBody>
          <a:bodyPr/>
          <a:lstStyle/>
          <a:p>
            <a:fld id="{9BBE1F91-A5C3-3E41-BA91-A10A12ADFEB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12/06/13</a:t>
            </a:r>
            <a:endParaRPr lang="en-US"/>
          </a:p>
        </p:txBody>
      </p:sp>
      <p:sp>
        <p:nvSpPr>
          <p:cNvPr id="5" name="Footer Placeholder 4"/>
          <p:cNvSpPr>
            <a:spLocks noGrp="1"/>
          </p:cNvSpPr>
          <p:nvPr>
            <p:ph type="ftr" sz="quarter" idx="11"/>
          </p:nvPr>
        </p:nvSpPr>
        <p:spPr/>
        <p:txBody>
          <a:bodyPr/>
          <a:lstStyle/>
          <a:p>
            <a:r>
              <a:rPr lang="en-US" smtClean="0"/>
              <a:t>NSTX-U discussion on FY2015 JRT</a:t>
            </a:r>
            <a:endParaRPr lang="en-US"/>
          </a:p>
        </p:txBody>
      </p:sp>
      <p:sp>
        <p:nvSpPr>
          <p:cNvPr id="6" name="Slide Number Placeholder 5"/>
          <p:cNvSpPr>
            <a:spLocks noGrp="1"/>
          </p:cNvSpPr>
          <p:nvPr>
            <p:ph type="sldNum" sz="quarter" idx="12"/>
          </p:nvPr>
        </p:nvSpPr>
        <p:spPr/>
        <p:txBody>
          <a:bodyPr/>
          <a:lstStyle/>
          <a:p>
            <a:fld id="{9BBE1F91-A5C3-3E41-BA91-A10A12ADFEB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12/06/13</a:t>
            </a:r>
            <a:endParaRPr lang="en-US"/>
          </a:p>
        </p:txBody>
      </p:sp>
      <p:sp>
        <p:nvSpPr>
          <p:cNvPr id="5" name="Footer Placeholder 4"/>
          <p:cNvSpPr>
            <a:spLocks noGrp="1"/>
          </p:cNvSpPr>
          <p:nvPr>
            <p:ph type="ftr" sz="quarter" idx="11"/>
          </p:nvPr>
        </p:nvSpPr>
        <p:spPr/>
        <p:txBody>
          <a:bodyPr/>
          <a:lstStyle/>
          <a:p>
            <a:r>
              <a:rPr lang="en-US" smtClean="0"/>
              <a:t>NSTX-U discussion on FY2015 JRT</a:t>
            </a:r>
            <a:endParaRPr lang="en-US"/>
          </a:p>
        </p:txBody>
      </p:sp>
      <p:sp>
        <p:nvSpPr>
          <p:cNvPr id="6" name="Slide Number Placeholder 5"/>
          <p:cNvSpPr>
            <a:spLocks noGrp="1"/>
          </p:cNvSpPr>
          <p:nvPr>
            <p:ph type="sldNum" sz="quarter" idx="12"/>
          </p:nvPr>
        </p:nvSpPr>
        <p:spPr/>
        <p:txBody>
          <a:bodyPr/>
          <a:lstStyle/>
          <a:p>
            <a:fld id="{9BBE1F91-A5C3-3E41-BA91-A10A12ADFEB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12/06/13</a:t>
            </a:r>
            <a:endParaRPr lang="en-US"/>
          </a:p>
        </p:txBody>
      </p:sp>
      <p:sp>
        <p:nvSpPr>
          <p:cNvPr id="5" name="Footer Placeholder 4"/>
          <p:cNvSpPr>
            <a:spLocks noGrp="1"/>
          </p:cNvSpPr>
          <p:nvPr>
            <p:ph type="ftr" sz="quarter" idx="11"/>
          </p:nvPr>
        </p:nvSpPr>
        <p:spPr/>
        <p:txBody>
          <a:bodyPr/>
          <a:lstStyle/>
          <a:p>
            <a:r>
              <a:rPr lang="en-US" smtClean="0"/>
              <a:t>NSTX-U discussion on FY2015 JRT</a:t>
            </a:r>
            <a:endParaRPr lang="en-US"/>
          </a:p>
        </p:txBody>
      </p:sp>
      <p:sp>
        <p:nvSpPr>
          <p:cNvPr id="6" name="Slide Number Placeholder 5"/>
          <p:cNvSpPr>
            <a:spLocks noGrp="1"/>
          </p:cNvSpPr>
          <p:nvPr>
            <p:ph type="sldNum" sz="quarter" idx="12"/>
          </p:nvPr>
        </p:nvSpPr>
        <p:spPr/>
        <p:txBody>
          <a:bodyPr/>
          <a:lstStyle/>
          <a:p>
            <a:fld id="{9BBE1F91-A5C3-3E41-BA91-A10A12ADFEB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12/06/13</a:t>
            </a:r>
            <a:endParaRPr lang="en-US"/>
          </a:p>
        </p:txBody>
      </p:sp>
      <p:sp>
        <p:nvSpPr>
          <p:cNvPr id="5" name="Footer Placeholder 4"/>
          <p:cNvSpPr>
            <a:spLocks noGrp="1"/>
          </p:cNvSpPr>
          <p:nvPr>
            <p:ph type="ftr" sz="quarter" idx="11"/>
          </p:nvPr>
        </p:nvSpPr>
        <p:spPr/>
        <p:txBody>
          <a:bodyPr/>
          <a:lstStyle/>
          <a:p>
            <a:r>
              <a:rPr lang="en-US" smtClean="0"/>
              <a:t>NSTX-U discussion on FY2015 JRT</a:t>
            </a:r>
            <a:endParaRPr lang="en-US"/>
          </a:p>
        </p:txBody>
      </p:sp>
      <p:sp>
        <p:nvSpPr>
          <p:cNvPr id="6" name="Slide Number Placeholder 5"/>
          <p:cNvSpPr>
            <a:spLocks noGrp="1"/>
          </p:cNvSpPr>
          <p:nvPr>
            <p:ph type="sldNum" sz="quarter" idx="12"/>
          </p:nvPr>
        </p:nvSpPr>
        <p:spPr/>
        <p:txBody>
          <a:bodyPr/>
          <a:lstStyle/>
          <a:p>
            <a:fld id="{9BBE1F91-A5C3-3E41-BA91-A10A12ADFEB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12/06/13</a:t>
            </a:r>
            <a:endParaRPr lang="en-US"/>
          </a:p>
        </p:txBody>
      </p:sp>
      <p:sp>
        <p:nvSpPr>
          <p:cNvPr id="6" name="Footer Placeholder 5"/>
          <p:cNvSpPr>
            <a:spLocks noGrp="1"/>
          </p:cNvSpPr>
          <p:nvPr>
            <p:ph type="ftr" sz="quarter" idx="11"/>
          </p:nvPr>
        </p:nvSpPr>
        <p:spPr/>
        <p:txBody>
          <a:bodyPr/>
          <a:lstStyle/>
          <a:p>
            <a:r>
              <a:rPr lang="en-US" smtClean="0"/>
              <a:t>NSTX-U discussion on FY2015 JRT</a:t>
            </a:r>
            <a:endParaRPr lang="en-US"/>
          </a:p>
        </p:txBody>
      </p:sp>
      <p:sp>
        <p:nvSpPr>
          <p:cNvPr id="7" name="Slide Number Placeholder 6"/>
          <p:cNvSpPr>
            <a:spLocks noGrp="1"/>
          </p:cNvSpPr>
          <p:nvPr>
            <p:ph type="sldNum" sz="quarter" idx="12"/>
          </p:nvPr>
        </p:nvSpPr>
        <p:spPr/>
        <p:txBody>
          <a:bodyPr/>
          <a:lstStyle/>
          <a:p>
            <a:fld id="{9BBE1F91-A5C3-3E41-BA91-A10A12ADFEB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12/06/13</a:t>
            </a:r>
            <a:endParaRPr lang="en-US"/>
          </a:p>
        </p:txBody>
      </p:sp>
      <p:sp>
        <p:nvSpPr>
          <p:cNvPr id="8" name="Footer Placeholder 7"/>
          <p:cNvSpPr>
            <a:spLocks noGrp="1"/>
          </p:cNvSpPr>
          <p:nvPr>
            <p:ph type="ftr" sz="quarter" idx="11"/>
          </p:nvPr>
        </p:nvSpPr>
        <p:spPr/>
        <p:txBody>
          <a:bodyPr/>
          <a:lstStyle/>
          <a:p>
            <a:r>
              <a:rPr lang="en-US" smtClean="0"/>
              <a:t>NSTX-U discussion on FY2015 JRT</a:t>
            </a:r>
            <a:endParaRPr lang="en-US"/>
          </a:p>
        </p:txBody>
      </p:sp>
      <p:sp>
        <p:nvSpPr>
          <p:cNvPr id="9" name="Slide Number Placeholder 8"/>
          <p:cNvSpPr>
            <a:spLocks noGrp="1"/>
          </p:cNvSpPr>
          <p:nvPr>
            <p:ph type="sldNum" sz="quarter" idx="12"/>
          </p:nvPr>
        </p:nvSpPr>
        <p:spPr/>
        <p:txBody>
          <a:bodyPr/>
          <a:lstStyle/>
          <a:p>
            <a:fld id="{9BBE1F91-A5C3-3E41-BA91-A10A12ADFEB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12/06/13</a:t>
            </a:r>
            <a:endParaRPr lang="en-US"/>
          </a:p>
        </p:txBody>
      </p:sp>
      <p:sp>
        <p:nvSpPr>
          <p:cNvPr id="4" name="Footer Placeholder 3"/>
          <p:cNvSpPr>
            <a:spLocks noGrp="1"/>
          </p:cNvSpPr>
          <p:nvPr>
            <p:ph type="ftr" sz="quarter" idx="11"/>
          </p:nvPr>
        </p:nvSpPr>
        <p:spPr/>
        <p:txBody>
          <a:bodyPr/>
          <a:lstStyle/>
          <a:p>
            <a:r>
              <a:rPr lang="en-US" smtClean="0"/>
              <a:t>NSTX-U discussion on FY2015 JRT</a:t>
            </a:r>
            <a:endParaRPr lang="en-US"/>
          </a:p>
        </p:txBody>
      </p:sp>
      <p:sp>
        <p:nvSpPr>
          <p:cNvPr id="5" name="Slide Number Placeholder 4"/>
          <p:cNvSpPr>
            <a:spLocks noGrp="1"/>
          </p:cNvSpPr>
          <p:nvPr>
            <p:ph type="sldNum" sz="quarter" idx="12"/>
          </p:nvPr>
        </p:nvSpPr>
        <p:spPr/>
        <p:txBody>
          <a:bodyPr/>
          <a:lstStyle/>
          <a:p>
            <a:fld id="{9BBE1F91-A5C3-3E41-BA91-A10A12ADFEB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12/06/13</a:t>
            </a:r>
            <a:endParaRPr lang="en-US"/>
          </a:p>
        </p:txBody>
      </p:sp>
      <p:sp>
        <p:nvSpPr>
          <p:cNvPr id="3" name="Footer Placeholder 2"/>
          <p:cNvSpPr>
            <a:spLocks noGrp="1"/>
          </p:cNvSpPr>
          <p:nvPr>
            <p:ph type="ftr" sz="quarter" idx="11"/>
          </p:nvPr>
        </p:nvSpPr>
        <p:spPr/>
        <p:txBody>
          <a:bodyPr/>
          <a:lstStyle/>
          <a:p>
            <a:r>
              <a:rPr lang="en-US" smtClean="0"/>
              <a:t>NSTX-U discussion on FY2015 JRT</a:t>
            </a:r>
            <a:endParaRPr lang="en-US"/>
          </a:p>
        </p:txBody>
      </p:sp>
      <p:sp>
        <p:nvSpPr>
          <p:cNvPr id="4" name="Slide Number Placeholder 3"/>
          <p:cNvSpPr>
            <a:spLocks noGrp="1"/>
          </p:cNvSpPr>
          <p:nvPr>
            <p:ph type="sldNum" sz="quarter" idx="12"/>
          </p:nvPr>
        </p:nvSpPr>
        <p:spPr/>
        <p:txBody>
          <a:bodyPr/>
          <a:lstStyle/>
          <a:p>
            <a:fld id="{9BBE1F91-A5C3-3E41-BA91-A10A12ADFEB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12/06/13</a:t>
            </a:r>
            <a:endParaRPr lang="en-US"/>
          </a:p>
        </p:txBody>
      </p:sp>
      <p:sp>
        <p:nvSpPr>
          <p:cNvPr id="6" name="Footer Placeholder 5"/>
          <p:cNvSpPr>
            <a:spLocks noGrp="1"/>
          </p:cNvSpPr>
          <p:nvPr>
            <p:ph type="ftr" sz="quarter" idx="11"/>
          </p:nvPr>
        </p:nvSpPr>
        <p:spPr/>
        <p:txBody>
          <a:bodyPr/>
          <a:lstStyle/>
          <a:p>
            <a:r>
              <a:rPr lang="en-US" smtClean="0"/>
              <a:t>NSTX-U discussion on FY2015 JRT</a:t>
            </a:r>
            <a:endParaRPr lang="en-US"/>
          </a:p>
        </p:txBody>
      </p:sp>
      <p:sp>
        <p:nvSpPr>
          <p:cNvPr id="7" name="Slide Number Placeholder 6"/>
          <p:cNvSpPr>
            <a:spLocks noGrp="1"/>
          </p:cNvSpPr>
          <p:nvPr>
            <p:ph type="sldNum" sz="quarter" idx="12"/>
          </p:nvPr>
        </p:nvSpPr>
        <p:spPr/>
        <p:txBody>
          <a:bodyPr/>
          <a:lstStyle/>
          <a:p>
            <a:fld id="{9BBE1F91-A5C3-3E41-BA91-A10A12ADFEB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12/06/13</a:t>
            </a:r>
            <a:endParaRPr lang="en-US"/>
          </a:p>
        </p:txBody>
      </p:sp>
      <p:sp>
        <p:nvSpPr>
          <p:cNvPr id="6" name="Footer Placeholder 5"/>
          <p:cNvSpPr>
            <a:spLocks noGrp="1"/>
          </p:cNvSpPr>
          <p:nvPr>
            <p:ph type="ftr" sz="quarter" idx="11"/>
          </p:nvPr>
        </p:nvSpPr>
        <p:spPr/>
        <p:txBody>
          <a:bodyPr/>
          <a:lstStyle/>
          <a:p>
            <a:r>
              <a:rPr lang="en-US" smtClean="0"/>
              <a:t>NSTX-U discussion on FY2015 JRT</a:t>
            </a:r>
            <a:endParaRPr lang="en-US"/>
          </a:p>
        </p:txBody>
      </p:sp>
      <p:sp>
        <p:nvSpPr>
          <p:cNvPr id="7" name="Slide Number Placeholder 6"/>
          <p:cNvSpPr>
            <a:spLocks noGrp="1"/>
          </p:cNvSpPr>
          <p:nvPr>
            <p:ph type="sldNum" sz="quarter" idx="12"/>
          </p:nvPr>
        </p:nvSpPr>
        <p:spPr/>
        <p:txBody>
          <a:bodyPr/>
          <a:lstStyle/>
          <a:p>
            <a:fld id="{9BBE1F91-A5C3-3E41-BA91-A10A12ADFEB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12/06/13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NSTX-U discussion on FY2015 JRT</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BE1F91-A5C3-3E41-BA91-A10A12ADFEB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3999" cy="4129453"/>
          </a:xfrm>
        </p:spPr>
        <p:txBody>
          <a:bodyPr>
            <a:normAutofit/>
          </a:bodyPr>
          <a:lstStyle/>
          <a:p>
            <a:pPr marL="342900" indent="-342900">
              <a:spcBef>
                <a:spcPct val="20000"/>
              </a:spcBef>
            </a:pPr>
            <a:r>
              <a:rPr lang="en-US" dirty="0" smtClean="0"/>
              <a:t>Discussion on FY2015 JRT</a:t>
            </a:r>
            <a:br>
              <a:rPr lang="en-US" dirty="0" smtClean="0"/>
            </a:br>
            <a:r>
              <a:rPr lang="en-US" dirty="0" smtClean="0"/>
              <a:t/>
            </a:r>
            <a:br>
              <a:rPr lang="en-US" dirty="0" smtClean="0"/>
            </a:br>
            <a:r>
              <a:rPr lang="en-US" dirty="0" smtClean="0"/>
              <a:t/>
            </a:r>
            <a:br>
              <a:rPr lang="en-US" dirty="0" smtClean="0"/>
            </a:br>
            <a:r>
              <a:rPr lang="en-US" sz="3111" i="1" dirty="0" smtClean="0">
                <a:solidFill>
                  <a:srgbClr val="0000FF"/>
                </a:solidFill>
              </a:rPr>
              <a:t>“</a:t>
            </a:r>
            <a:r>
              <a:rPr lang="en-US" sz="3111" i="1" dirty="0">
                <a:solidFill>
                  <a:srgbClr val="0000FF"/>
                </a:solidFill>
              </a:rPr>
              <a:t>Impact of broadened current and pressure profiles on </a:t>
            </a:r>
            <a:r>
              <a:rPr lang="en-US" sz="3111" i="1" dirty="0" err="1">
                <a:solidFill>
                  <a:srgbClr val="0000FF"/>
                </a:solidFill>
              </a:rPr>
              <a:t>tokamak</a:t>
            </a:r>
            <a:r>
              <a:rPr lang="en-US" sz="3111" i="1" dirty="0">
                <a:solidFill>
                  <a:srgbClr val="0000FF"/>
                </a:solidFill>
              </a:rPr>
              <a:t> plasma </a:t>
            </a:r>
            <a:r>
              <a:rPr lang="en-US" sz="3111" i="1" dirty="0" smtClean="0">
                <a:solidFill>
                  <a:srgbClr val="0000FF"/>
                </a:solidFill>
              </a:rPr>
              <a:t>confinement</a:t>
            </a:r>
            <a:br>
              <a:rPr lang="en-US" sz="3111" i="1" dirty="0" smtClean="0">
                <a:solidFill>
                  <a:srgbClr val="0000FF"/>
                </a:solidFill>
              </a:rPr>
            </a:br>
            <a:r>
              <a:rPr lang="en-US" sz="3111" i="1" dirty="0" smtClean="0">
                <a:solidFill>
                  <a:srgbClr val="0000FF"/>
                </a:solidFill>
              </a:rPr>
              <a:t>and </a:t>
            </a:r>
            <a:r>
              <a:rPr lang="en-US" sz="3111" i="1" dirty="0">
                <a:solidFill>
                  <a:srgbClr val="0000FF"/>
                </a:solidFill>
              </a:rPr>
              <a:t>stability”</a:t>
            </a:r>
            <a:r>
              <a:rPr lang="en-US" dirty="0" smtClean="0"/>
              <a:t/>
            </a:r>
            <a:br>
              <a:rPr lang="en-US" dirty="0" smtClean="0"/>
            </a:br>
            <a:endParaRPr lang="en-US" sz="2667" i="1" dirty="0"/>
          </a:p>
        </p:txBody>
      </p:sp>
      <p:sp>
        <p:nvSpPr>
          <p:cNvPr id="3" name="Subtitle 2"/>
          <p:cNvSpPr>
            <a:spLocks noGrp="1"/>
          </p:cNvSpPr>
          <p:nvPr>
            <p:ph type="subTitle" idx="1"/>
          </p:nvPr>
        </p:nvSpPr>
        <p:spPr>
          <a:xfrm>
            <a:off x="1371600" y="994621"/>
            <a:ext cx="6400800" cy="541217"/>
          </a:xfrm>
        </p:spPr>
        <p:txBody>
          <a:bodyPr>
            <a:normAutofit fontScale="47500" lnSpcReduction="20000"/>
          </a:bodyPr>
          <a:lstStyle/>
          <a:p>
            <a:r>
              <a:rPr lang="en-US" dirty="0" smtClean="0"/>
              <a:t>PPPL, room B318</a:t>
            </a:r>
          </a:p>
          <a:p>
            <a:r>
              <a:rPr lang="en-US" dirty="0" smtClean="0"/>
              <a:t>Dec. 6</a:t>
            </a:r>
            <a:r>
              <a:rPr lang="en-US" baseline="30000" dirty="0" smtClean="0"/>
              <a:t>th</a:t>
            </a:r>
            <a:r>
              <a:rPr lang="en-US" dirty="0" smtClean="0"/>
              <a:t>, 2013</a:t>
            </a:r>
          </a:p>
          <a:p>
            <a:endParaRPr lang="en-US" dirty="0"/>
          </a:p>
        </p:txBody>
      </p:sp>
      <p:sp>
        <p:nvSpPr>
          <p:cNvPr id="4" name="Title 1"/>
          <p:cNvSpPr txBox="1">
            <a:spLocks/>
          </p:cNvSpPr>
          <p:nvPr/>
        </p:nvSpPr>
        <p:spPr>
          <a:xfrm>
            <a:off x="1" y="4129453"/>
            <a:ext cx="9143999" cy="1900286"/>
          </a:xfrm>
          <a:prstGeom prst="rect">
            <a:avLst/>
          </a:prstGeom>
        </p:spPr>
        <p:txBody>
          <a:bodyPr vert="horz" lIns="91440" tIns="45720" rIns="91440" bIns="45720" rtlCol="0" anchor="ctr">
            <a:noAutofit/>
          </a:bodyPr>
          <a:lstStyle/>
          <a:p>
            <a:pPr marL="342900" marR="0" lvl="0" indent="-342900" algn="l" defTabSz="457200" rtl="0" eaLnBrk="1" fontAlgn="auto" latinLnBrk="0" hangingPunct="1">
              <a:lnSpc>
                <a:spcPct val="100000"/>
              </a:lnSpc>
              <a:spcBef>
                <a:spcPct val="20000"/>
              </a:spcBef>
              <a:spcAft>
                <a:spcPts val="2400"/>
              </a:spcAft>
              <a:buClrTx/>
              <a:buSzTx/>
              <a:buFontTx/>
              <a:buNone/>
              <a:tabLst/>
              <a:defRPr/>
            </a:pPr>
            <a:r>
              <a:rPr kumimoji="0" lang="en-US" sz="3200" b="0" i="0" u="none" strike="noStrike" kern="1200" cap="none" spc="0" normalizeH="0" baseline="0" noProof="0" dirty="0" smtClean="0">
                <a:ln>
                  <a:noFill/>
                </a:ln>
                <a:solidFill>
                  <a:prstClr val="black"/>
                </a:solidFill>
                <a:effectLst/>
                <a:uLnTx/>
                <a:uFillTx/>
                <a:latin typeface="+mj-lt"/>
                <a:ea typeface="+mn-ea"/>
                <a:cs typeface="+mn-cs"/>
              </a:rPr>
              <a:t>Goals of this meeting:</a:t>
            </a:r>
            <a:br>
              <a:rPr kumimoji="0" lang="en-US" sz="3200" b="0" i="0" u="none" strike="noStrike" kern="1200" cap="none" spc="0" normalizeH="0" baseline="0" noProof="0" dirty="0" smtClean="0">
                <a:ln>
                  <a:noFill/>
                </a:ln>
                <a:solidFill>
                  <a:prstClr val="black"/>
                </a:solidFill>
                <a:effectLst/>
                <a:uLnTx/>
                <a:uFillTx/>
                <a:latin typeface="+mj-lt"/>
                <a:ea typeface="+mn-ea"/>
                <a:cs typeface="+mn-cs"/>
              </a:rPr>
            </a:br>
            <a:r>
              <a:rPr kumimoji="0" lang="en-US" sz="2400" b="0" i="0" u="none" strike="noStrike" kern="1200" cap="none" spc="0" normalizeH="0" baseline="0" noProof="0" dirty="0" smtClean="0">
                <a:ln>
                  <a:noFill/>
                </a:ln>
                <a:solidFill>
                  <a:prstClr val="black"/>
                </a:solidFill>
                <a:effectLst/>
                <a:uLnTx/>
                <a:uFillTx/>
                <a:latin typeface="+mj-lt"/>
                <a:ea typeface="+mn-ea"/>
                <a:cs typeface="+mn-cs"/>
              </a:rPr>
              <a:t>- </a:t>
            </a:r>
            <a:r>
              <a:rPr kumimoji="0" lang="en-US" sz="2400" b="1" i="0" u="none" strike="noStrike" kern="1200" cap="none" spc="0" normalizeH="0" baseline="0" noProof="0" dirty="0" smtClean="0">
                <a:ln>
                  <a:noFill/>
                </a:ln>
                <a:solidFill>
                  <a:prstClr val="black"/>
                </a:solidFill>
                <a:effectLst/>
                <a:uLnTx/>
                <a:uFillTx/>
                <a:latin typeface="+mj-lt"/>
                <a:ea typeface="+mn-ea"/>
                <a:cs typeface="+mn-cs"/>
              </a:rPr>
              <a:t>Identify NSTX-U contributions to FY2015 JRT</a:t>
            </a:r>
            <a:br>
              <a:rPr kumimoji="0" lang="en-US" sz="2400" b="1" i="0" u="none" strike="noStrike" kern="1200" cap="none" spc="0" normalizeH="0" baseline="0" noProof="0" dirty="0" smtClean="0">
                <a:ln>
                  <a:noFill/>
                </a:ln>
                <a:solidFill>
                  <a:prstClr val="black"/>
                </a:solidFill>
                <a:effectLst/>
                <a:uLnTx/>
                <a:uFillTx/>
                <a:latin typeface="+mj-lt"/>
                <a:ea typeface="+mn-ea"/>
                <a:cs typeface="+mn-cs"/>
              </a:rPr>
            </a:br>
            <a:r>
              <a:rPr kumimoji="0" lang="en-US" sz="2400" b="1" i="0" u="none" strike="noStrike" kern="1200" cap="none" spc="0" normalizeH="0" baseline="0" noProof="0" dirty="0" smtClean="0">
                <a:ln>
                  <a:noFill/>
                </a:ln>
                <a:solidFill>
                  <a:prstClr val="black"/>
                </a:solidFill>
                <a:effectLst/>
                <a:uLnTx/>
                <a:uFillTx/>
                <a:latin typeface="+mj-lt"/>
                <a:ea typeface="+mn-ea"/>
                <a:cs typeface="+mn-cs"/>
              </a:rPr>
              <a:t>- Provide input for DIII-D/NSTX-U research coordination meeting (Tue. 12/10)</a:t>
            </a:r>
            <a:endParaRPr kumimoji="0" lang="en-US" sz="2400" b="0" i="1"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dirty="0" smtClean="0"/>
              <a:t>Agenda</a:t>
            </a:r>
            <a:endParaRPr lang="en-US" dirty="0"/>
          </a:p>
        </p:txBody>
      </p:sp>
      <p:sp>
        <p:nvSpPr>
          <p:cNvPr id="3" name="Content Placeholder 2"/>
          <p:cNvSpPr>
            <a:spLocks noGrp="1"/>
          </p:cNvSpPr>
          <p:nvPr>
            <p:ph idx="1"/>
          </p:nvPr>
        </p:nvSpPr>
        <p:spPr>
          <a:xfrm>
            <a:off x="252937" y="1600200"/>
            <a:ext cx="8686800" cy="4525963"/>
          </a:xfrm>
        </p:spPr>
        <p:txBody>
          <a:bodyPr>
            <a:normAutofit/>
          </a:bodyPr>
          <a:lstStyle/>
          <a:p>
            <a:r>
              <a:rPr lang="en-US" sz="2800" dirty="0" smtClean="0"/>
              <a:t>FY2015 JRT text						</a:t>
            </a:r>
            <a:r>
              <a:rPr lang="en-US" sz="1800" dirty="0" smtClean="0"/>
              <a:t>- </a:t>
            </a:r>
            <a:r>
              <a:rPr lang="en-US" sz="1800" dirty="0" err="1" smtClean="0"/>
              <a:t>Podestà</a:t>
            </a:r>
            <a:r>
              <a:rPr lang="en-US" sz="1800" dirty="0" smtClean="0"/>
              <a:t>, 2:00-2:10pm</a:t>
            </a:r>
          </a:p>
          <a:p>
            <a:endParaRPr lang="en-US" sz="2800" dirty="0" smtClean="0"/>
          </a:p>
          <a:p>
            <a:r>
              <a:rPr lang="en-US" sz="2800" dirty="0" smtClean="0"/>
              <a:t>Contributions from NSTX-U </a:t>
            </a:r>
            <a:r>
              <a:rPr lang="en-US" sz="2800" dirty="0" err="1" smtClean="0"/>
              <a:t>TSG’s</a:t>
            </a:r>
            <a:r>
              <a:rPr lang="en-US" sz="2800" dirty="0" smtClean="0"/>
              <a:t>:</a:t>
            </a:r>
          </a:p>
          <a:p>
            <a:pPr lvl="1"/>
            <a:r>
              <a:rPr lang="en-US" sz="2400" dirty="0">
                <a:solidFill>
                  <a:srgbClr val="0000FF"/>
                </a:solidFill>
              </a:rPr>
              <a:t>Advanced Scenarios &amp; Control</a:t>
            </a:r>
            <a:r>
              <a:rPr lang="en-US" sz="1800" dirty="0">
                <a:solidFill>
                  <a:srgbClr val="0000FF"/>
                </a:solidFill>
              </a:rPr>
              <a:t>	- Gerhardt, </a:t>
            </a:r>
            <a:r>
              <a:rPr lang="en-US" sz="1800" dirty="0" smtClean="0">
                <a:solidFill>
                  <a:srgbClr val="0000FF"/>
                </a:solidFill>
              </a:rPr>
              <a:t>2:</a:t>
            </a:r>
            <a:r>
              <a:rPr lang="en-US" sz="1800" dirty="0">
                <a:solidFill>
                  <a:srgbClr val="0000FF"/>
                </a:solidFill>
              </a:rPr>
              <a:t>10-3:</a:t>
            </a:r>
            <a:r>
              <a:rPr lang="en-US" sz="1800" dirty="0" smtClean="0">
                <a:solidFill>
                  <a:srgbClr val="0000FF"/>
                </a:solidFill>
              </a:rPr>
              <a:t>30pm</a:t>
            </a:r>
            <a:endParaRPr lang="en-US" sz="2400" dirty="0" smtClean="0">
              <a:solidFill>
                <a:srgbClr val="0000FF"/>
              </a:solidFill>
            </a:endParaRPr>
          </a:p>
          <a:p>
            <a:pPr lvl="1"/>
            <a:r>
              <a:rPr lang="en-US" sz="2400" dirty="0" smtClean="0">
                <a:solidFill>
                  <a:srgbClr val="0000FF"/>
                </a:solidFill>
              </a:rPr>
              <a:t>Waves and Energetic Particles</a:t>
            </a:r>
            <a:r>
              <a:rPr lang="en-US" sz="1800" dirty="0" smtClean="0">
                <a:solidFill>
                  <a:srgbClr val="0000FF"/>
                </a:solidFill>
              </a:rPr>
              <a:t>	- </a:t>
            </a:r>
            <a:r>
              <a:rPr lang="en-US" sz="1800" dirty="0" err="1" smtClean="0">
                <a:solidFill>
                  <a:srgbClr val="0000FF"/>
                </a:solidFill>
              </a:rPr>
              <a:t>Podestà</a:t>
            </a:r>
            <a:r>
              <a:rPr lang="en-US" sz="1800" dirty="0" smtClean="0">
                <a:solidFill>
                  <a:srgbClr val="0000FF"/>
                </a:solidFill>
              </a:rPr>
              <a:t>, 2:30-</a:t>
            </a:r>
            <a:r>
              <a:rPr lang="en-US" sz="1800" dirty="0">
                <a:solidFill>
                  <a:srgbClr val="0000FF"/>
                </a:solidFill>
              </a:rPr>
              <a:t>2</a:t>
            </a:r>
            <a:r>
              <a:rPr lang="en-US" sz="1800" dirty="0" smtClean="0">
                <a:solidFill>
                  <a:srgbClr val="0000FF"/>
                </a:solidFill>
              </a:rPr>
              <a:t>:50pm</a:t>
            </a:r>
          </a:p>
          <a:p>
            <a:pPr lvl="1"/>
            <a:r>
              <a:rPr lang="en-US" sz="2400" dirty="0" smtClean="0">
                <a:solidFill>
                  <a:srgbClr val="0000FF"/>
                </a:solidFill>
              </a:rPr>
              <a:t>Turbulence and Transport</a:t>
            </a:r>
            <a:r>
              <a:rPr lang="en-US" sz="1800" dirty="0" smtClean="0">
                <a:solidFill>
                  <a:srgbClr val="0000FF"/>
                </a:solidFill>
              </a:rPr>
              <a:t>		- </a:t>
            </a:r>
            <a:r>
              <a:rPr lang="en-US" sz="1800" dirty="0" err="1" smtClean="0">
                <a:solidFill>
                  <a:srgbClr val="0000FF"/>
                </a:solidFill>
              </a:rPr>
              <a:t>Ren</a:t>
            </a:r>
            <a:r>
              <a:rPr lang="en-US" sz="1800" dirty="0" smtClean="0">
                <a:solidFill>
                  <a:srgbClr val="0000FF"/>
                </a:solidFill>
              </a:rPr>
              <a:t>, </a:t>
            </a:r>
            <a:r>
              <a:rPr lang="en-US" sz="1800" dirty="0">
                <a:solidFill>
                  <a:srgbClr val="0000FF"/>
                </a:solidFill>
              </a:rPr>
              <a:t>2</a:t>
            </a:r>
            <a:r>
              <a:rPr lang="en-US" sz="1800" dirty="0" smtClean="0">
                <a:solidFill>
                  <a:srgbClr val="0000FF"/>
                </a:solidFill>
              </a:rPr>
              <a:t>:50-3:</a:t>
            </a:r>
            <a:r>
              <a:rPr lang="en-US" sz="1800" dirty="0">
                <a:solidFill>
                  <a:srgbClr val="0000FF"/>
                </a:solidFill>
              </a:rPr>
              <a:t>1</a:t>
            </a:r>
            <a:r>
              <a:rPr lang="en-US" sz="1800" dirty="0" smtClean="0">
                <a:solidFill>
                  <a:srgbClr val="0000FF"/>
                </a:solidFill>
              </a:rPr>
              <a:t>0pm</a:t>
            </a:r>
            <a:endParaRPr lang="en-US" sz="2400" dirty="0" smtClean="0">
              <a:solidFill>
                <a:srgbClr val="0000FF"/>
              </a:solidFill>
            </a:endParaRPr>
          </a:p>
          <a:p>
            <a:pPr lvl="1"/>
            <a:r>
              <a:rPr lang="en-US" sz="2400" dirty="0" smtClean="0">
                <a:solidFill>
                  <a:srgbClr val="0000FF"/>
                </a:solidFill>
              </a:rPr>
              <a:t>Macroscopic Stability</a:t>
            </a:r>
            <a:r>
              <a:rPr lang="en-US" sz="1800" dirty="0" smtClean="0">
                <a:solidFill>
                  <a:srgbClr val="0000FF"/>
                </a:solidFill>
              </a:rPr>
              <a:t>			- </a:t>
            </a:r>
            <a:r>
              <a:rPr lang="en-US" sz="1800" dirty="0" err="1" smtClean="0">
                <a:solidFill>
                  <a:srgbClr val="0000FF"/>
                </a:solidFill>
              </a:rPr>
              <a:t>Berkery</a:t>
            </a:r>
            <a:r>
              <a:rPr lang="en-US" sz="1800" dirty="0" smtClean="0">
                <a:solidFill>
                  <a:srgbClr val="0000FF"/>
                </a:solidFill>
              </a:rPr>
              <a:t>, </a:t>
            </a:r>
            <a:r>
              <a:rPr lang="en-US" sz="1800" dirty="0">
                <a:solidFill>
                  <a:srgbClr val="0000FF"/>
                </a:solidFill>
              </a:rPr>
              <a:t>3</a:t>
            </a:r>
            <a:r>
              <a:rPr lang="en-US" sz="1800" dirty="0" smtClean="0">
                <a:solidFill>
                  <a:srgbClr val="0000FF"/>
                </a:solidFill>
              </a:rPr>
              <a:t>:</a:t>
            </a:r>
            <a:r>
              <a:rPr lang="en-US" sz="1800" dirty="0">
                <a:solidFill>
                  <a:srgbClr val="0000FF"/>
                </a:solidFill>
              </a:rPr>
              <a:t>1</a:t>
            </a:r>
            <a:r>
              <a:rPr lang="en-US" sz="1800" dirty="0" smtClean="0">
                <a:solidFill>
                  <a:srgbClr val="0000FF"/>
                </a:solidFill>
              </a:rPr>
              <a:t>0-3:30pm</a:t>
            </a:r>
            <a:endParaRPr lang="en-US" sz="2400" dirty="0" smtClean="0">
              <a:solidFill>
                <a:srgbClr val="0000FF"/>
              </a:solidFill>
            </a:endParaRPr>
          </a:p>
          <a:p>
            <a:endParaRPr lang="en-US" sz="2800" dirty="0" smtClean="0"/>
          </a:p>
          <a:p>
            <a:r>
              <a:rPr lang="en-US" sz="2800" dirty="0" smtClean="0"/>
              <a:t>Group discussion</a:t>
            </a:r>
            <a:endParaRPr lang="en-US" sz="2800" dirty="0"/>
          </a:p>
        </p:txBody>
      </p:sp>
      <p:sp>
        <p:nvSpPr>
          <p:cNvPr id="4" name="Date Placeholder 3"/>
          <p:cNvSpPr>
            <a:spLocks noGrp="1"/>
          </p:cNvSpPr>
          <p:nvPr>
            <p:ph type="dt" sz="half" idx="10"/>
          </p:nvPr>
        </p:nvSpPr>
        <p:spPr/>
        <p:txBody>
          <a:bodyPr/>
          <a:lstStyle/>
          <a:p>
            <a:r>
              <a:rPr lang="en-US" smtClean="0"/>
              <a:t>12/06/13</a:t>
            </a:r>
            <a:endParaRPr lang="en-US"/>
          </a:p>
        </p:txBody>
      </p:sp>
      <p:sp>
        <p:nvSpPr>
          <p:cNvPr id="5" name="Slide Number Placeholder 4"/>
          <p:cNvSpPr>
            <a:spLocks noGrp="1"/>
          </p:cNvSpPr>
          <p:nvPr>
            <p:ph type="sldNum" sz="quarter" idx="12"/>
          </p:nvPr>
        </p:nvSpPr>
        <p:spPr/>
        <p:txBody>
          <a:bodyPr/>
          <a:lstStyle/>
          <a:p>
            <a:fld id="{9BBE1F91-A5C3-3E41-BA91-A10A12ADFEB6}" type="slidenum">
              <a:rPr lang="en-US" smtClean="0"/>
              <a:t>2</a:t>
            </a:fld>
            <a:endParaRPr lang="en-US"/>
          </a:p>
        </p:txBody>
      </p:sp>
      <p:sp>
        <p:nvSpPr>
          <p:cNvPr id="6" name="Footer Placeholder 5"/>
          <p:cNvSpPr>
            <a:spLocks noGrp="1"/>
          </p:cNvSpPr>
          <p:nvPr>
            <p:ph type="ftr" sz="quarter" idx="11"/>
          </p:nvPr>
        </p:nvSpPr>
        <p:spPr/>
        <p:txBody>
          <a:bodyPr/>
          <a:lstStyle/>
          <a:p>
            <a:r>
              <a:rPr lang="en-US" smtClean="0"/>
              <a:t>NSTX-U discussion on FY2015 JRT</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FY2015 JRT (draft?) text</a:t>
            </a:r>
            <a:endParaRPr lang="en-US" dirty="0"/>
          </a:p>
        </p:txBody>
      </p:sp>
      <p:sp>
        <p:nvSpPr>
          <p:cNvPr id="3" name="Content Placeholder 2"/>
          <p:cNvSpPr>
            <a:spLocks noGrp="1"/>
          </p:cNvSpPr>
          <p:nvPr>
            <p:ph idx="1"/>
          </p:nvPr>
        </p:nvSpPr>
        <p:spPr/>
        <p:txBody>
          <a:bodyPr>
            <a:normAutofit fontScale="70000" lnSpcReduction="20000"/>
          </a:bodyPr>
          <a:lstStyle/>
          <a:p>
            <a:pPr marL="0" indent="0" algn="just">
              <a:lnSpc>
                <a:spcPct val="140000"/>
              </a:lnSpc>
              <a:buNone/>
            </a:pPr>
            <a:r>
              <a:rPr lang="en-US" dirty="0"/>
              <a:t>Conduct experiments and analysis to quantify the impact of broadened current and pressure profiles on </a:t>
            </a:r>
            <a:r>
              <a:rPr lang="en-US" dirty="0" err="1"/>
              <a:t>tokamak</a:t>
            </a:r>
            <a:r>
              <a:rPr lang="en-US" dirty="0"/>
              <a:t> plasma confinement and stability.  Broadened pressure profiles generally improve global stability but can also affect transport and confinement, while broadened current profiles can have both beneficial and adverse impacts on confinement and </a:t>
            </a:r>
            <a:r>
              <a:rPr lang="en-US" dirty="0" smtClean="0"/>
              <a:t>stability.</a:t>
            </a:r>
            <a:endParaRPr lang="en-US" dirty="0"/>
          </a:p>
          <a:p>
            <a:pPr marL="0" indent="0" algn="just">
              <a:lnSpc>
                <a:spcPct val="140000"/>
              </a:lnSpc>
              <a:buNone/>
            </a:pPr>
            <a:r>
              <a:rPr lang="en-US" dirty="0" smtClean="0"/>
              <a:t>This </a:t>
            </a:r>
            <a:r>
              <a:rPr lang="en-US" dirty="0"/>
              <a:t>research will </a:t>
            </a:r>
            <a:r>
              <a:rPr lang="en-US" b="1" i="1" dirty="0"/>
              <a:t>examine a variety of heating and current drive techniques in order to validate theoretical models of</a:t>
            </a:r>
            <a:r>
              <a:rPr lang="en-US" dirty="0"/>
              <a:t> both the </a:t>
            </a:r>
            <a:r>
              <a:rPr lang="en-US" b="1" i="1" dirty="0"/>
              <a:t>actuator performance and the transport and global stability response</a:t>
            </a:r>
            <a:r>
              <a:rPr lang="en-US" dirty="0"/>
              <a:t> to varied heating and current drive deposition. </a:t>
            </a:r>
          </a:p>
          <a:p>
            <a:endParaRPr lang="en-US" dirty="0"/>
          </a:p>
        </p:txBody>
      </p:sp>
      <p:sp>
        <p:nvSpPr>
          <p:cNvPr id="4" name="Date Placeholder 3"/>
          <p:cNvSpPr>
            <a:spLocks noGrp="1"/>
          </p:cNvSpPr>
          <p:nvPr>
            <p:ph type="dt" sz="half" idx="10"/>
          </p:nvPr>
        </p:nvSpPr>
        <p:spPr/>
        <p:txBody>
          <a:bodyPr/>
          <a:lstStyle/>
          <a:p>
            <a:r>
              <a:rPr lang="en-US" smtClean="0"/>
              <a:t>12/06/13</a:t>
            </a:r>
            <a:endParaRPr lang="en-US"/>
          </a:p>
        </p:txBody>
      </p:sp>
      <p:sp>
        <p:nvSpPr>
          <p:cNvPr id="5" name="Slide Number Placeholder 4"/>
          <p:cNvSpPr>
            <a:spLocks noGrp="1"/>
          </p:cNvSpPr>
          <p:nvPr>
            <p:ph type="sldNum" sz="quarter" idx="12"/>
          </p:nvPr>
        </p:nvSpPr>
        <p:spPr/>
        <p:txBody>
          <a:bodyPr/>
          <a:lstStyle/>
          <a:p>
            <a:fld id="{9BBE1F91-A5C3-3E41-BA91-A10A12ADFEB6}" type="slidenum">
              <a:rPr lang="en-US" smtClean="0"/>
              <a:t>3</a:t>
            </a:fld>
            <a:endParaRPr lang="en-US"/>
          </a:p>
        </p:txBody>
      </p:sp>
      <p:sp>
        <p:nvSpPr>
          <p:cNvPr id="6" name="Footer Placeholder 5"/>
          <p:cNvSpPr>
            <a:spLocks noGrp="1"/>
          </p:cNvSpPr>
          <p:nvPr>
            <p:ph type="ftr" sz="quarter" idx="11"/>
          </p:nvPr>
        </p:nvSpPr>
        <p:spPr/>
        <p:txBody>
          <a:bodyPr/>
          <a:lstStyle/>
          <a:p>
            <a:r>
              <a:rPr lang="en-US" smtClean="0"/>
              <a:t>NSTX-U discussion on FY2015 JRT</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Suggested Interpretation</a:t>
            </a:r>
            <a:endParaRPr lang="en-US" dirty="0"/>
          </a:p>
        </p:txBody>
      </p:sp>
      <p:sp>
        <p:nvSpPr>
          <p:cNvPr id="3" name="Content Placeholder 2"/>
          <p:cNvSpPr>
            <a:spLocks noGrp="1"/>
          </p:cNvSpPr>
          <p:nvPr>
            <p:ph idx="1"/>
          </p:nvPr>
        </p:nvSpPr>
        <p:spPr>
          <a:xfrm>
            <a:off x="457200" y="1417638"/>
            <a:ext cx="8229600" cy="4525963"/>
          </a:xfrm>
        </p:spPr>
        <p:txBody>
          <a:bodyPr>
            <a:normAutofit fontScale="70000" lnSpcReduction="20000"/>
          </a:bodyPr>
          <a:lstStyle/>
          <a:p>
            <a:r>
              <a:rPr lang="en-US" dirty="0" smtClean="0"/>
              <a:t>Do our H&amp;CD (and momentum) actuators operate the way we thing they should</a:t>
            </a:r>
            <a:r>
              <a:rPr lang="en-US" dirty="0" smtClean="0"/>
              <a:t>? For instance:</a:t>
            </a:r>
            <a:endParaRPr lang="en-US" dirty="0" smtClean="0"/>
          </a:p>
          <a:p>
            <a:pPr lvl="1"/>
            <a:r>
              <a:rPr lang="en-US" dirty="0" smtClean="0">
                <a:solidFill>
                  <a:srgbClr val="0000FF"/>
                </a:solidFill>
              </a:rPr>
              <a:t>*AE physics?</a:t>
            </a:r>
          </a:p>
          <a:p>
            <a:pPr lvl="1"/>
            <a:r>
              <a:rPr lang="en-US" dirty="0">
                <a:solidFill>
                  <a:srgbClr val="0000FF"/>
                </a:solidFill>
              </a:rPr>
              <a:t>V</a:t>
            </a:r>
            <a:r>
              <a:rPr lang="en-US" dirty="0" smtClean="0">
                <a:solidFill>
                  <a:srgbClr val="0000FF"/>
                </a:solidFill>
              </a:rPr>
              <a:t>erification of classical beam physics otherwise?</a:t>
            </a:r>
          </a:p>
          <a:p>
            <a:r>
              <a:rPr lang="en-US" dirty="0" smtClean="0"/>
              <a:t>Given actuator performance, what is the transport response</a:t>
            </a:r>
            <a:r>
              <a:rPr lang="en-US" dirty="0" smtClean="0"/>
              <a:t>? For instance:</a:t>
            </a:r>
            <a:endParaRPr lang="en-US" dirty="0" smtClean="0"/>
          </a:p>
          <a:p>
            <a:pPr lvl="1"/>
            <a:r>
              <a:rPr lang="en-US" dirty="0" smtClean="0">
                <a:solidFill>
                  <a:srgbClr val="0000FF"/>
                </a:solidFill>
              </a:rPr>
              <a:t>Dependence of transport on variations in </a:t>
            </a:r>
            <a:r>
              <a:rPr lang="en-US" dirty="0" err="1" smtClean="0">
                <a:solidFill>
                  <a:srgbClr val="0000FF"/>
                </a:solidFill>
              </a:rPr>
              <a:t>q</a:t>
            </a:r>
            <a:r>
              <a:rPr lang="en-US" baseline="-25000" dirty="0" err="1" smtClean="0">
                <a:solidFill>
                  <a:srgbClr val="0000FF"/>
                </a:solidFill>
              </a:rPr>
              <a:t>min</a:t>
            </a:r>
            <a:r>
              <a:rPr lang="en-US" dirty="0" smtClean="0">
                <a:solidFill>
                  <a:srgbClr val="0000FF"/>
                </a:solidFill>
              </a:rPr>
              <a:t>, rotation?</a:t>
            </a:r>
          </a:p>
          <a:p>
            <a:pPr lvl="1"/>
            <a:r>
              <a:rPr lang="en-US" dirty="0" smtClean="0">
                <a:solidFill>
                  <a:srgbClr val="0000FF"/>
                </a:solidFill>
              </a:rPr>
              <a:t>Ability to actually control </a:t>
            </a:r>
            <a:r>
              <a:rPr lang="en-US" dirty="0" err="1" smtClean="0">
                <a:solidFill>
                  <a:srgbClr val="0000FF"/>
                </a:solidFill>
              </a:rPr>
              <a:t>q</a:t>
            </a:r>
            <a:r>
              <a:rPr lang="en-US" baseline="-25000" dirty="0" err="1" smtClean="0">
                <a:solidFill>
                  <a:srgbClr val="0000FF"/>
                </a:solidFill>
              </a:rPr>
              <a:t>min</a:t>
            </a:r>
            <a:r>
              <a:rPr lang="en-US" dirty="0" smtClean="0">
                <a:solidFill>
                  <a:srgbClr val="0000FF"/>
                </a:solidFill>
              </a:rPr>
              <a:t> and </a:t>
            </a:r>
            <a:r>
              <a:rPr lang="en-US" dirty="0" smtClean="0">
                <a:solidFill>
                  <a:srgbClr val="0000FF"/>
                </a:solidFill>
                <a:latin typeface="Symbol" charset="2"/>
                <a:cs typeface="Symbol" charset="2"/>
              </a:rPr>
              <a:t>W</a:t>
            </a:r>
            <a:r>
              <a:rPr lang="en-US" dirty="0" smtClean="0">
                <a:solidFill>
                  <a:srgbClr val="0000FF"/>
                </a:solidFill>
              </a:rPr>
              <a:t> given confinement changes?</a:t>
            </a:r>
          </a:p>
          <a:p>
            <a:r>
              <a:rPr lang="en-US" dirty="0" smtClean="0"/>
              <a:t>Given actuator performance and the transport response, how can we use actuators to optimize the global stability</a:t>
            </a:r>
            <a:r>
              <a:rPr lang="en-US" dirty="0" smtClean="0"/>
              <a:t>? For instance:</a:t>
            </a:r>
            <a:endParaRPr lang="en-US" dirty="0" smtClean="0"/>
          </a:p>
          <a:p>
            <a:pPr lvl="1"/>
            <a:r>
              <a:rPr lang="en-US" dirty="0" smtClean="0">
                <a:solidFill>
                  <a:srgbClr val="0000FF"/>
                </a:solidFill>
              </a:rPr>
              <a:t>Vertical controllability?</a:t>
            </a:r>
          </a:p>
          <a:p>
            <a:pPr lvl="1"/>
            <a:r>
              <a:rPr lang="en-US" dirty="0" smtClean="0">
                <a:solidFill>
                  <a:srgbClr val="0000FF"/>
                </a:solidFill>
              </a:rPr>
              <a:t>n&gt;=1 RWM through kinetic effects?</a:t>
            </a:r>
          </a:p>
          <a:p>
            <a:pPr lvl="1"/>
            <a:r>
              <a:rPr lang="en-US" dirty="0" smtClean="0">
                <a:solidFill>
                  <a:srgbClr val="0000FF"/>
                </a:solidFill>
              </a:rPr>
              <a:t>core MHD through q-profile control?</a:t>
            </a:r>
          </a:p>
          <a:p>
            <a:pPr lvl="1"/>
            <a:endParaRPr lang="en-US" dirty="0"/>
          </a:p>
        </p:txBody>
      </p:sp>
      <p:sp>
        <p:nvSpPr>
          <p:cNvPr id="4" name="Date Placeholder 3"/>
          <p:cNvSpPr>
            <a:spLocks noGrp="1"/>
          </p:cNvSpPr>
          <p:nvPr>
            <p:ph type="dt" sz="half" idx="10"/>
          </p:nvPr>
        </p:nvSpPr>
        <p:spPr/>
        <p:txBody>
          <a:bodyPr/>
          <a:lstStyle/>
          <a:p>
            <a:r>
              <a:rPr lang="en-US" smtClean="0"/>
              <a:t>12/06/13</a:t>
            </a:r>
            <a:endParaRPr lang="en-US"/>
          </a:p>
        </p:txBody>
      </p:sp>
      <p:sp>
        <p:nvSpPr>
          <p:cNvPr id="5" name="Footer Placeholder 4"/>
          <p:cNvSpPr>
            <a:spLocks noGrp="1"/>
          </p:cNvSpPr>
          <p:nvPr>
            <p:ph type="ftr" sz="quarter" idx="11"/>
          </p:nvPr>
        </p:nvSpPr>
        <p:spPr/>
        <p:txBody>
          <a:bodyPr/>
          <a:lstStyle/>
          <a:p>
            <a:r>
              <a:rPr lang="en-US" smtClean="0"/>
              <a:t>NSTX-U discussion on FY2015 JRT</a:t>
            </a:r>
            <a:endParaRPr lang="en-US"/>
          </a:p>
        </p:txBody>
      </p:sp>
      <p:sp>
        <p:nvSpPr>
          <p:cNvPr id="6" name="Slide Number Placeholder 5"/>
          <p:cNvSpPr>
            <a:spLocks noGrp="1"/>
          </p:cNvSpPr>
          <p:nvPr>
            <p:ph type="sldNum" sz="quarter" idx="12"/>
          </p:nvPr>
        </p:nvSpPr>
        <p:spPr/>
        <p:txBody>
          <a:bodyPr/>
          <a:lstStyle/>
          <a:p>
            <a:fld id="{9BBE1F91-A5C3-3E41-BA91-A10A12ADFEB6}" type="slidenum">
              <a:rPr lang="en-US" smtClean="0"/>
              <a:t>4</a:t>
            </a:fld>
            <a:endParaRPr lang="en-US"/>
          </a:p>
        </p:txBody>
      </p:sp>
    </p:spTree>
    <p:extLst>
      <p:ext uri="{BB962C8B-B14F-4D97-AF65-F5344CB8AC3E}">
        <p14:creationId xmlns:p14="http://schemas.microsoft.com/office/powerpoint/2010/main" val="40403335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790</TotalTime>
  <Words>268</Words>
  <Application>Microsoft Macintosh PowerPoint</Application>
  <PresentationFormat>On-screen Show (4:3)</PresentationFormat>
  <Paragraphs>37</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Discussion on FY2015 JRT   “Impact of broadened current and pressure profiles on tokamak plasma confinement and stability” </vt:lpstr>
      <vt:lpstr>Agenda</vt:lpstr>
      <vt:lpstr>FY2015 JRT (draft?) text</vt:lpstr>
      <vt:lpstr>Suggested Interpretation</vt:lpstr>
    </vt:vector>
  </TitlesOfParts>
  <Company>PPPL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on FY2015 JRT  “Impact of broadened current and pressure profiles on tokamak plasma confinement and stability”</dc:title>
  <dc:creator>Mario Podesta</dc:creator>
  <cp:lastModifiedBy>Stefan Gerhardt</cp:lastModifiedBy>
  <cp:revision>9</cp:revision>
  <cp:lastPrinted>2013-12-06T13:21:16Z</cp:lastPrinted>
  <dcterms:created xsi:type="dcterms:W3CDTF">2013-12-05T15:09:46Z</dcterms:created>
  <dcterms:modified xsi:type="dcterms:W3CDTF">2013-12-06T15:46:51Z</dcterms:modified>
</cp:coreProperties>
</file>