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22" d="100"/>
          <a:sy n="122" d="100"/>
        </p:scale>
        <p:origin x="-1144"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5FAAC1C-1D16-B944-9E26-09D9EEADD253}" type="datetimeFigureOut">
              <a:rPr lang="en-US" smtClean="0"/>
              <a:t>12/16/13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91BF3-4466-E945-9043-59F656AB81F9}" type="slidenum">
              <a:rPr lang="en-US" smtClean="0"/>
              <a:t>‹#›</a:t>
            </a:fld>
            <a:endParaRPr lang="en-US"/>
          </a:p>
        </p:txBody>
      </p:sp>
    </p:spTree>
    <p:extLst>
      <p:ext uri="{BB962C8B-B14F-4D97-AF65-F5344CB8AC3E}">
        <p14:creationId xmlns:p14="http://schemas.microsoft.com/office/powerpoint/2010/main" val="4045881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FAAC1C-1D16-B944-9E26-09D9EEADD253}" type="datetimeFigureOut">
              <a:rPr lang="en-US" smtClean="0"/>
              <a:t>12/16/13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91BF3-4466-E945-9043-59F656AB81F9}" type="slidenum">
              <a:rPr lang="en-US" smtClean="0"/>
              <a:t>‹#›</a:t>
            </a:fld>
            <a:endParaRPr lang="en-US"/>
          </a:p>
        </p:txBody>
      </p:sp>
    </p:spTree>
    <p:extLst>
      <p:ext uri="{BB962C8B-B14F-4D97-AF65-F5344CB8AC3E}">
        <p14:creationId xmlns:p14="http://schemas.microsoft.com/office/powerpoint/2010/main" val="3710706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FAAC1C-1D16-B944-9E26-09D9EEADD253}" type="datetimeFigureOut">
              <a:rPr lang="en-US" smtClean="0"/>
              <a:t>12/16/13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91BF3-4466-E945-9043-59F656AB81F9}" type="slidenum">
              <a:rPr lang="en-US" smtClean="0"/>
              <a:t>‹#›</a:t>
            </a:fld>
            <a:endParaRPr lang="en-US"/>
          </a:p>
        </p:txBody>
      </p:sp>
    </p:spTree>
    <p:extLst>
      <p:ext uri="{BB962C8B-B14F-4D97-AF65-F5344CB8AC3E}">
        <p14:creationId xmlns:p14="http://schemas.microsoft.com/office/powerpoint/2010/main" val="361733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FAAC1C-1D16-B944-9E26-09D9EEADD253}" type="datetimeFigureOut">
              <a:rPr lang="en-US" smtClean="0"/>
              <a:t>12/16/13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91BF3-4466-E945-9043-59F656AB81F9}" type="slidenum">
              <a:rPr lang="en-US" smtClean="0"/>
              <a:t>‹#›</a:t>
            </a:fld>
            <a:endParaRPr lang="en-US"/>
          </a:p>
        </p:txBody>
      </p:sp>
    </p:spTree>
    <p:extLst>
      <p:ext uri="{BB962C8B-B14F-4D97-AF65-F5344CB8AC3E}">
        <p14:creationId xmlns:p14="http://schemas.microsoft.com/office/powerpoint/2010/main" val="1969310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FAAC1C-1D16-B944-9E26-09D9EEADD253}" type="datetimeFigureOut">
              <a:rPr lang="en-US" smtClean="0"/>
              <a:t>12/16/13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91BF3-4466-E945-9043-59F656AB81F9}" type="slidenum">
              <a:rPr lang="en-US" smtClean="0"/>
              <a:t>‹#›</a:t>
            </a:fld>
            <a:endParaRPr lang="en-US"/>
          </a:p>
        </p:txBody>
      </p:sp>
    </p:spTree>
    <p:extLst>
      <p:ext uri="{BB962C8B-B14F-4D97-AF65-F5344CB8AC3E}">
        <p14:creationId xmlns:p14="http://schemas.microsoft.com/office/powerpoint/2010/main" val="3945403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5FAAC1C-1D16-B944-9E26-09D9EEADD253}" type="datetimeFigureOut">
              <a:rPr lang="en-US" smtClean="0"/>
              <a:t>12/16/13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891BF3-4466-E945-9043-59F656AB81F9}" type="slidenum">
              <a:rPr lang="en-US" smtClean="0"/>
              <a:t>‹#›</a:t>
            </a:fld>
            <a:endParaRPr lang="en-US"/>
          </a:p>
        </p:txBody>
      </p:sp>
    </p:spTree>
    <p:extLst>
      <p:ext uri="{BB962C8B-B14F-4D97-AF65-F5344CB8AC3E}">
        <p14:creationId xmlns:p14="http://schemas.microsoft.com/office/powerpoint/2010/main" val="3744847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5FAAC1C-1D16-B944-9E26-09D9EEADD253}" type="datetimeFigureOut">
              <a:rPr lang="en-US" smtClean="0"/>
              <a:t>12/16/13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891BF3-4466-E945-9043-59F656AB81F9}" type="slidenum">
              <a:rPr lang="en-US" smtClean="0"/>
              <a:t>‹#›</a:t>
            </a:fld>
            <a:endParaRPr lang="en-US"/>
          </a:p>
        </p:txBody>
      </p:sp>
    </p:spTree>
    <p:extLst>
      <p:ext uri="{BB962C8B-B14F-4D97-AF65-F5344CB8AC3E}">
        <p14:creationId xmlns:p14="http://schemas.microsoft.com/office/powerpoint/2010/main" val="1864081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5FAAC1C-1D16-B944-9E26-09D9EEADD253}" type="datetimeFigureOut">
              <a:rPr lang="en-US" smtClean="0"/>
              <a:t>12/16/13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891BF3-4466-E945-9043-59F656AB81F9}" type="slidenum">
              <a:rPr lang="en-US" smtClean="0"/>
              <a:t>‹#›</a:t>
            </a:fld>
            <a:endParaRPr lang="en-US"/>
          </a:p>
        </p:txBody>
      </p:sp>
    </p:spTree>
    <p:extLst>
      <p:ext uri="{BB962C8B-B14F-4D97-AF65-F5344CB8AC3E}">
        <p14:creationId xmlns:p14="http://schemas.microsoft.com/office/powerpoint/2010/main" val="393434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FAAC1C-1D16-B944-9E26-09D9EEADD253}" type="datetimeFigureOut">
              <a:rPr lang="en-US" smtClean="0"/>
              <a:t>12/16/13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891BF3-4466-E945-9043-59F656AB81F9}" type="slidenum">
              <a:rPr lang="en-US" smtClean="0"/>
              <a:t>‹#›</a:t>
            </a:fld>
            <a:endParaRPr lang="en-US"/>
          </a:p>
        </p:txBody>
      </p:sp>
    </p:spTree>
    <p:extLst>
      <p:ext uri="{BB962C8B-B14F-4D97-AF65-F5344CB8AC3E}">
        <p14:creationId xmlns:p14="http://schemas.microsoft.com/office/powerpoint/2010/main" val="3598791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FAAC1C-1D16-B944-9E26-09D9EEADD253}" type="datetimeFigureOut">
              <a:rPr lang="en-US" smtClean="0"/>
              <a:t>12/16/13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891BF3-4466-E945-9043-59F656AB81F9}" type="slidenum">
              <a:rPr lang="en-US" smtClean="0"/>
              <a:t>‹#›</a:t>
            </a:fld>
            <a:endParaRPr lang="en-US"/>
          </a:p>
        </p:txBody>
      </p:sp>
    </p:spTree>
    <p:extLst>
      <p:ext uri="{BB962C8B-B14F-4D97-AF65-F5344CB8AC3E}">
        <p14:creationId xmlns:p14="http://schemas.microsoft.com/office/powerpoint/2010/main" val="2595081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FAAC1C-1D16-B944-9E26-09D9EEADD253}" type="datetimeFigureOut">
              <a:rPr lang="en-US" smtClean="0"/>
              <a:t>12/16/13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891BF3-4466-E945-9043-59F656AB81F9}" type="slidenum">
              <a:rPr lang="en-US" smtClean="0"/>
              <a:t>‹#›</a:t>
            </a:fld>
            <a:endParaRPr lang="en-US"/>
          </a:p>
        </p:txBody>
      </p:sp>
    </p:spTree>
    <p:extLst>
      <p:ext uri="{BB962C8B-B14F-4D97-AF65-F5344CB8AC3E}">
        <p14:creationId xmlns:p14="http://schemas.microsoft.com/office/powerpoint/2010/main" val="98394705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FAAC1C-1D16-B944-9E26-09D9EEADD253}" type="datetimeFigureOut">
              <a:rPr lang="en-US" smtClean="0"/>
              <a:t>12/16/13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891BF3-4466-E945-9043-59F656AB81F9}" type="slidenum">
              <a:rPr lang="en-US" smtClean="0"/>
              <a:t>‹#›</a:t>
            </a:fld>
            <a:endParaRPr lang="en-US"/>
          </a:p>
        </p:txBody>
      </p:sp>
    </p:spTree>
    <p:extLst>
      <p:ext uri="{BB962C8B-B14F-4D97-AF65-F5344CB8AC3E}">
        <p14:creationId xmlns:p14="http://schemas.microsoft.com/office/powerpoint/2010/main" val="2324599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whitehouse.gov/blog/2013/02/22/expanding-public-access-results-federally-funded-research"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91561"/>
            <a:ext cx="7772400" cy="1470025"/>
          </a:xfrm>
        </p:spPr>
        <p:txBody>
          <a:bodyPr/>
          <a:lstStyle/>
          <a:p>
            <a:r>
              <a:rPr lang="en-US" dirty="0" smtClean="0"/>
              <a:t>Data Management and Accessibility</a:t>
            </a:r>
            <a:endParaRPr lang="en-US" dirty="0"/>
          </a:p>
        </p:txBody>
      </p:sp>
      <p:sp>
        <p:nvSpPr>
          <p:cNvPr id="3" name="Subtitle 2"/>
          <p:cNvSpPr>
            <a:spLocks noGrp="1"/>
          </p:cNvSpPr>
          <p:nvPr>
            <p:ph type="subTitle" idx="1"/>
          </p:nvPr>
        </p:nvSpPr>
        <p:spPr/>
        <p:txBody>
          <a:bodyPr/>
          <a:lstStyle/>
          <a:p>
            <a:r>
              <a:rPr lang="en-US" dirty="0" smtClean="0"/>
              <a:t>S.M. Kaye</a:t>
            </a:r>
          </a:p>
          <a:p>
            <a:r>
              <a:rPr lang="en-US" dirty="0" smtClean="0"/>
              <a:t>PPPL Research Seminar</a:t>
            </a:r>
          </a:p>
          <a:p>
            <a:r>
              <a:rPr lang="en-US" dirty="0" smtClean="0"/>
              <a:t>12/16/2013</a:t>
            </a:r>
          </a:p>
        </p:txBody>
      </p:sp>
    </p:spTree>
    <p:extLst>
      <p:ext uri="{BB962C8B-B14F-4D97-AF65-F5344CB8AC3E}">
        <p14:creationId xmlns:p14="http://schemas.microsoft.com/office/powerpoint/2010/main" val="4241038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Office of Science is developing guidelines for digital data management (taken from </a:t>
            </a:r>
            <a:r>
              <a:rPr lang="en-US" sz="2400" dirty="0" err="1" smtClean="0"/>
              <a:t>Biven</a:t>
            </a:r>
            <a:r>
              <a:rPr lang="en-US" sz="2400" dirty="0" smtClean="0"/>
              <a:t> presentation, 3/13</a:t>
            </a:r>
            <a:endParaRPr lang="en-US" sz="2400" dirty="0"/>
          </a:p>
        </p:txBody>
      </p:sp>
      <p:sp>
        <p:nvSpPr>
          <p:cNvPr id="3" name="Content Placeholder 2"/>
          <p:cNvSpPr>
            <a:spLocks noGrp="1"/>
          </p:cNvSpPr>
          <p:nvPr>
            <p:ph idx="1"/>
          </p:nvPr>
        </p:nvSpPr>
        <p:spPr>
          <a:xfrm>
            <a:off x="457200" y="1600200"/>
            <a:ext cx="8229600" cy="4833567"/>
          </a:xfrm>
        </p:spPr>
        <p:txBody>
          <a:bodyPr>
            <a:noAutofit/>
          </a:bodyPr>
          <a:lstStyle/>
          <a:p>
            <a:r>
              <a:rPr lang="en-US" sz="1800" dirty="0" smtClean="0"/>
              <a:t>Consistent with recent OSTP guidance on “Increasing Access to the Results of Federally Funded Research” (2/22/2013)</a:t>
            </a:r>
            <a:br>
              <a:rPr lang="en-US" sz="1800" dirty="0" smtClean="0"/>
            </a:br>
            <a:r>
              <a:rPr lang="en-US" sz="1800" dirty="0" smtClean="0">
                <a:hlinkClick r:id="rId2"/>
              </a:rPr>
              <a:t>http://www.whitehouse.gov/blog/2013/02/22/expanding-public-access-results-federally-funded-research</a:t>
            </a:r>
            <a:r>
              <a:rPr lang="en-US" sz="1800" dirty="0" smtClean="0"/>
              <a:t> </a:t>
            </a:r>
            <a:br>
              <a:rPr lang="en-US" sz="1800" dirty="0" smtClean="0"/>
            </a:br>
            <a:endParaRPr lang="en-US" sz="1800" dirty="0" smtClean="0"/>
          </a:p>
          <a:p>
            <a:r>
              <a:rPr lang="en-US" sz="1800" dirty="0" smtClean="0"/>
              <a:t>Which data?</a:t>
            </a:r>
          </a:p>
          <a:p>
            <a:pPr lvl="1"/>
            <a:r>
              <a:rPr lang="en-US" sz="1800" dirty="0" smtClean="0"/>
              <a:t>Focus here is </a:t>
            </a:r>
            <a:r>
              <a:rPr lang="en-US" sz="1800" i="1" dirty="0" smtClean="0"/>
              <a:t>digital research data</a:t>
            </a:r>
          </a:p>
          <a:p>
            <a:endParaRPr lang="en-US" sz="1800" dirty="0" smtClean="0"/>
          </a:p>
          <a:p>
            <a:r>
              <a:rPr lang="en-US" sz="1800" dirty="0" smtClean="0"/>
              <a:t>What is data management?</a:t>
            </a:r>
          </a:p>
          <a:p>
            <a:pPr lvl="1"/>
            <a:r>
              <a:rPr lang="en-US" sz="1800" dirty="0" smtClean="0"/>
              <a:t>Data management reflects all stages of the data lifecycle.  Focus here is on data sharing and preservation</a:t>
            </a:r>
          </a:p>
          <a:p>
            <a:endParaRPr lang="en-US" sz="1800" dirty="0" smtClean="0"/>
          </a:p>
          <a:p>
            <a:r>
              <a:rPr lang="en-US" sz="1800" dirty="0" smtClean="0"/>
              <a:t>Who will be impacted by this policy?</a:t>
            </a:r>
          </a:p>
          <a:p>
            <a:pPr lvl="1"/>
            <a:r>
              <a:rPr lang="en-US" sz="1800" dirty="0" smtClean="0"/>
              <a:t>Stated requirements are for PIs and research institutions but reviewers and program staff will have new responsibilities </a:t>
            </a:r>
          </a:p>
          <a:p>
            <a:endParaRPr lang="en-US" sz="1800" dirty="0"/>
          </a:p>
        </p:txBody>
      </p:sp>
    </p:spTree>
    <p:extLst>
      <p:ext uri="{BB962C8B-B14F-4D97-AF65-F5344CB8AC3E}">
        <p14:creationId xmlns:p14="http://schemas.microsoft.com/office/powerpoint/2010/main" val="1445529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12173"/>
          </a:xfrm>
        </p:spPr>
        <p:txBody>
          <a:bodyPr/>
          <a:lstStyle/>
          <a:p>
            <a:r>
              <a:rPr lang="en-US" sz="3200" dirty="0" smtClean="0"/>
              <a:t>Approach (</a:t>
            </a:r>
            <a:r>
              <a:rPr lang="en-US" sz="3200" dirty="0" err="1" smtClean="0"/>
              <a:t>Biven</a:t>
            </a:r>
            <a:r>
              <a:rPr lang="en-US" sz="3200" dirty="0" smtClean="0"/>
              <a:t>)</a:t>
            </a:r>
            <a:endParaRPr lang="en-US" sz="3200" dirty="0"/>
          </a:p>
        </p:txBody>
      </p:sp>
      <p:sp>
        <p:nvSpPr>
          <p:cNvPr id="3" name="Content Placeholder 2"/>
          <p:cNvSpPr>
            <a:spLocks noGrp="1"/>
          </p:cNvSpPr>
          <p:nvPr>
            <p:ph idx="1"/>
          </p:nvPr>
        </p:nvSpPr>
        <p:spPr/>
        <p:txBody>
          <a:bodyPr>
            <a:normAutofit fontScale="70000" lnSpcReduction="20000"/>
          </a:bodyPr>
          <a:lstStyle/>
          <a:p>
            <a:r>
              <a:rPr lang="en-US" dirty="0" smtClean="0"/>
              <a:t>We want to have a policy that is specific to Office of Science needs and mission</a:t>
            </a:r>
            <a:br>
              <a:rPr lang="en-US" dirty="0" smtClean="0"/>
            </a:br>
            <a:endParaRPr lang="en-US" dirty="0" smtClean="0"/>
          </a:p>
          <a:p>
            <a:r>
              <a:rPr lang="en-US" dirty="0" smtClean="0"/>
              <a:t>We want to give programs within the Office of Science maximum flexibility in tailoring implementation of the policy while providing a clear statement of goals and expectations from the Office of Science</a:t>
            </a:r>
          </a:p>
          <a:p>
            <a:endParaRPr lang="en-US" dirty="0" smtClean="0"/>
          </a:p>
          <a:p>
            <a:r>
              <a:rPr lang="en-US" dirty="0" smtClean="0"/>
              <a:t>We want to be consistent with Administration guidance and take into account input from community and public</a:t>
            </a:r>
            <a:br>
              <a:rPr lang="en-US" dirty="0" smtClean="0"/>
            </a:br>
            <a:endParaRPr lang="en-US" dirty="0" smtClean="0"/>
          </a:p>
          <a:p>
            <a:r>
              <a:rPr lang="en-US" dirty="0" smtClean="0"/>
              <a:t>We do not want to overburden our research communities with a policy that is inconsistent with policies of other research funding agencies</a:t>
            </a:r>
          </a:p>
          <a:p>
            <a:endParaRPr lang="en-US" dirty="0"/>
          </a:p>
        </p:txBody>
      </p:sp>
    </p:spTree>
    <p:extLst>
      <p:ext uri="{BB962C8B-B14F-4D97-AF65-F5344CB8AC3E}">
        <p14:creationId xmlns:p14="http://schemas.microsoft.com/office/powerpoint/2010/main" val="2545341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Principles (</a:t>
            </a:r>
            <a:r>
              <a:rPr lang="en-US" sz="3200" dirty="0" err="1" smtClean="0"/>
              <a:t>Biven</a:t>
            </a:r>
            <a:r>
              <a:rPr lang="en-US" sz="3200" dirty="0" smtClean="0"/>
              <a:t>)</a:t>
            </a:r>
            <a:endParaRPr lang="en-US" sz="3200" dirty="0"/>
          </a:p>
        </p:txBody>
      </p:sp>
      <p:sp>
        <p:nvSpPr>
          <p:cNvPr id="3" name="Content Placeholder 2"/>
          <p:cNvSpPr>
            <a:spLocks noGrp="1"/>
          </p:cNvSpPr>
          <p:nvPr>
            <p:ph idx="1"/>
          </p:nvPr>
        </p:nvSpPr>
        <p:spPr>
          <a:xfrm>
            <a:off x="457200" y="1600200"/>
            <a:ext cx="8229600" cy="4719050"/>
          </a:xfrm>
        </p:spPr>
        <p:txBody>
          <a:bodyPr>
            <a:normAutofit fontScale="62500" lnSpcReduction="20000"/>
          </a:bodyPr>
          <a:lstStyle/>
          <a:p>
            <a:pPr lvl="0"/>
            <a:r>
              <a:rPr lang="en-US" sz="3800" dirty="0" smtClean="0"/>
              <a:t>Effective data management has the potential to increase the pace of scientific discovery and promote more efficient and effective use of government funding and resources.  Data management planning should be an integral part of research planning.  </a:t>
            </a:r>
            <a:br>
              <a:rPr lang="en-US" sz="3800" dirty="0" smtClean="0"/>
            </a:br>
            <a:endParaRPr lang="en-US" sz="3800" dirty="0" smtClean="0"/>
          </a:p>
          <a:p>
            <a:pPr lvl="0"/>
            <a:r>
              <a:rPr lang="en-US" sz="3800" dirty="0" smtClean="0"/>
              <a:t>Sharing and preserving data are central to protecting the integrity of science by facilitating replication of results and to advancing science by broadening the value of research data to disciplines other than the originating one and to society at large.   </a:t>
            </a:r>
            <a:br>
              <a:rPr lang="en-US" sz="3800" dirty="0" smtClean="0"/>
            </a:br>
            <a:endParaRPr lang="en-US" sz="3800" dirty="0" smtClean="0"/>
          </a:p>
          <a:p>
            <a:pPr lvl="0"/>
            <a:r>
              <a:rPr lang="en-US" sz="3800" dirty="0" smtClean="0"/>
              <a:t>Not all data need to be shared or preserved.  The costs and benefits of doing so should be considered in data management planning.</a:t>
            </a:r>
          </a:p>
          <a:p>
            <a:pPr>
              <a:buNone/>
            </a:pPr>
            <a:endParaRPr lang="en-US" dirty="0" smtClean="0"/>
          </a:p>
          <a:p>
            <a:endParaRPr lang="en-US" dirty="0"/>
          </a:p>
        </p:txBody>
      </p:sp>
    </p:spTree>
    <p:extLst>
      <p:ext uri="{BB962C8B-B14F-4D97-AF65-F5344CB8AC3E}">
        <p14:creationId xmlns:p14="http://schemas.microsoft.com/office/powerpoint/2010/main" val="3868409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829"/>
            <a:ext cx="8229600" cy="641504"/>
          </a:xfrm>
        </p:spPr>
        <p:txBody>
          <a:bodyPr>
            <a:normAutofit/>
          </a:bodyPr>
          <a:lstStyle/>
          <a:p>
            <a:r>
              <a:rPr lang="en-US" sz="3200" dirty="0" smtClean="0"/>
              <a:t>Requirements (</a:t>
            </a:r>
            <a:r>
              <a:rPr lang="en-US" sz="3200" dirty="0" err="1" smtClean="0"/>
              <a:t>Biven</a:t>
            </a:r>
            <a:r>
              <a:rPr lang="en-US" sz="3200" dirty="0" smtClean="0"/>
              <a:t>)</a:t>
            </a:r>
            <a:endParaRPr lang="en-US" sz="3200" dirty="0"/>
          </a:p>
        </p:txBody>
      </p:sp>
      <p:sp>
        <p:nvSpPr>
          <p:cNvPr id="3" name="Content Placeholder 2"/>
          <p:cNvSpPr>
            <a:spLocks noGrp="1"/>
          </p:cNvSpPr>
          <p:nvPr>
            <p:ph idx="1"/>
          </p:nvPr>
        </p:nvSpPr>
        <p:spPr>
          <a:xfrm>
            <a:off x="457200" y="905731"/>
            <a:ext cx="8229600" cy="5590505"/>
          </a:xfrm>
        </p:spPr>
        <p:txBody>
          <a:bodyPr>
            <a:normAutofit/>
          </a:bodyPr>
          <a:lstStyle/>
          <a:p>
            <a:pPr lvl="0"/>
            <a:r>
              <a:rPr lang="en-US" sz="1800" b="1" u="sng" dirty="0"/>
              <a:t>A</a:t>
            </a:r>
            <a:r>
              <a:rPr lang="en-US" sz="1800" b="1" u="sng" dirty="0" smtClean="0"/>
              <a:t>ll proposals submitted to the Office of Science for research funding are required to include a Data Management Plan (DMP)</a:t>
            </a:r>
            <a:r>
              <a:rPr lang="en-US" sz="1800" b="1" dirty="0" smtClean="0"/>
              <a:t> </a:t>
            </a:r>
            <a:r>
              <a:rPr lang="en-US" sz="1800" dirty="0" smtClean="0"/>
              <a:t>that describes how data generated through the course of the proposed research will be shared and preserved or explains why data sharing and/or preservation are not possible or scientifically appropriate.  At a minimum, DMPs must describe how data sharing and preservation will enable validation of results, or how results could be validated if data are not shared or preserved. </a:t>
            </a:r>
          </a:p>
          <a:p>
            <a:pPr lvl="0"/>
            <a:endParaRPr lang="en-US" sz="1800" dirty="0" smtClean="0"/>
          </a:p>
          <a:p>
            <a:pPr lvl="0"/>
            <a:r>
              <a:rPr lang="en-US" sz="1800" b="1" u="sng" dirty="0" smtClean="0"/>
              <a:t>DMPs must provide a plan for making all research data displayed in publications resulting from the proposed research digitally accessible at the time of publication</a:t>
            </a:r>
            <a:r>
              <a:rPr lang="en-US" sz="1800" dirty="0" smtClean="0"/>
              <a:t>.  This includes data that are displayed in charts, figures, images, etc.  This requirement could be met by including the data as supplementary information to the published article, or through other means.  The published article should indicate how these data can be accessed.  </a:t>
            </a:r>
          </a:p>
          <a:p>
            <a:pPr lvl="0"/>
            <a:endParaRPr lang="en-US" sz="1800" dirty="0" smtClean="0"/>
          </a:p>
          <a:p>
            <a:r>
              <a:rPr lang="en-US" sz="1800" dirty="0" smtClean="0"/>
              <a:t>In determining the resources needed for data management, </a:t>
            </a:r>
            <a:r>
              <a:rPr lang="en-US" sz="1800" b="1" u="sng" dirty="0" smtClean="0"/>
              <a:t>researchers that plan to work at an Office of Science User Facility as part of the proposed research should consult the published data policy of that facility</a:t>
            </a:r>
            <a:r>
              <a:rPr lang="en-US" sz="1800" dirty="0" smtClean="0"/>
              <a:t> and reference it in the DMP.  </a:t>
            </a:r>
            <a:endParaRPr lang="en-US" dirty="0"/>
          </a:p>
        </p:txBody>
      </p:sp>
    </p:spTree>
    <p:extLst>
      <p:ext uri="{BB962C8B-B14F-4D97-AF65-F5344CB8AC3E}">
        <p14:creationId xmlns:p14="http://schemas.microsoft.com/office/powerpoint/2010/main" val="1730072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8884"/>
            <a:ext cx="8229600" cy="756014"/>
          </a:xfrm>
        </p:spPr>
        <p:txBody>
          <a:bodyPr>
            <a:normAutofit/>
          </a:bodyPr>
          <a:lstStyle/>
          <a:p>
            <a:r>
              <a:rPr lang="en-US" sz="3600" dirty="0" smtClean="0"/>
              <a:t>Policy is not finalized</a:t>
            </a:r>
            <a:endParaRPr lang="en-US" sz="3600" dirty="0"/>
          </a:p>
        </p:txBody>
      </p:sp>
      <p:sp>
        <p:nvSpPr>
          <p:cNvPr id="3" name="Content Placeholder 2"/>
          <p:cNvSpPr>
            <a:spLocks noGrp="1"/>
          </p:cNvSpPr>
          <p:nvPr>
            <p:ph idx="1"/>
          </p:nvPr>
        </p:nvSpPr>
        <p:spPr>
          <a:xfrm>
            <a:off x="457200" y="1204582"/>
            <a:ext cx="8229600" cy="5156304"/>
          </a:xfrm>
        </p:spPr>
        <p:txBody>
          <a:bodyPr>
            <a:normAutofit/>
          </a:bodyPr>
          <a:lstStyle/>
          <a:p>
            <a:r>
              <a:rPr lang="en-US" sz="2800" dirty="0" smtClean="0"/>
              <a:t>Today’s speakers will not address policy issues</a:t>
            </a:r>
          </a:p>
          <a:p>
            <a:pPr lvl="1"/>
            <a:r>
              <a:rPr lang="en-US" dirty="0" smtClean="0"/>
              <a:t>Journal perspective, tools</a:t>
            </a:r>
          </a:p>
          <a:p>
            <a:pPr lvl="1"/>
            <a:endParaRPr lang="en-US" dirty="0"/>
          </a:p>
          <a:p>
            <a:r>
              <a:rPr lang="en-US" sz="2800" dirty="0" smtClean="0"/>
              <a:t>Alison Waldron, </a:t>
            </a:r>
            <a:r>
              <a:rPr lang="en-US" sz="2800" dirty="0"/>
              <a:t>Director, Editorial Development at American Institute of </a:t>
            </a:r>
            <a:r>
              <a:rPr lang="en-US" sz="2800" dirty="0" smtClean="0"/>
              <a:t>Physics</a:t>
            </a:r>
          </a:p>
          <a:p>
            <a:pPr lvl="1"/>
            <a:r>
              <a:rPr lang="en-US" sz="2400" dirty="0" smtClean="0">
                <a:effectLst/>
              </a:rPr>
              <a:t>Data Accessibility: The Role of the Publisher</a:t>
            </a:r>
          </a:p>
          <a:p>
            <a:pPr lvl="1"/>
            <a:endParaRPr lang="en-US" sz="2400" dirty="0"/>
          </a:p>
          <a:p>
            <a:r>
              <a:rPr lang="en-US" sz="2800" dirty="0" smtClean="0"/>
              <a:t>Mark Martin, </a:t>
            </a:r>
            <a:r>
              <a:rPr lang="en-US" sz="2800" dirty="0" err="1" smtClean="0"/>
              <a:t>Ass’t</a:t>
            </a:r>
            <a:r>
              <a:rPr lang="en-US" sz="2800" dirty="0" smtClean="0"/>
              <a:t> Director, USDOE Office of Science and Technical Information</a:t>
            </a:r>
          </a:p>
          <a:p>
            <a:pPr lvl="1"/>
            <a:r>
              <a:rPr lang="en-US" sz="2400" cap="none" dirty="0" smtClean="0"/>
              <a:t>Dataset Citation: From Pilot to Production</a:t>
            </a:r>
            <a:endParaRPr lang="en-US" sz="2400" dirty="0"/>
          </a:p>
        </p:txBody>
      </p:sp>
    </p:spTree>
    <p:extLst>
      <p:ext uri="{BB962C8B-B14F-4D97-AF65-F5344CB8AC3E}">
        <p14:creationId xmlns:p14="http://schemas.microsoft.com/office/powerpoint/2010/main" val="28454725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28</TotalTime>
  <Words>384</Words>
  <Application>Microsoft Macintosh PowerPoint</Application>
  <PresentationFormat>On-screen Show (4:3)</PresentationFormat>
  <Paragraphs>39</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Data Management and Accessibility</vt:lpstr>
      <vt:lpstr>Office of Science is developing guidelines for digital data management (taken from Biven presentation, 3/13</vt:lpstr>
      <vt:lpstr>Approach (Biven)</vt:lpstr>
      <vt:lpstr>Principles (Biven)</vt:lpstr>
      <vt:lpstr>Requirements (Biven)</vt:lpstr>
      <vt:lpstr>Policy is not finalized</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Management and Accessibility</dc:title>
  <dc:creator>Stanley M. Kaye</dc:creator>
  <cp:lastModifiedBy>Stanley M. Kaye</cp:lastModifiedBy>
  <cp:revision>4</cp:revision>
  <dcterms:created xsi:type="dcterms:W3CDTF">2013-12-16T13:03:55Z</dcterms:created>
  <dcterms:modified xsi:type="dcterms:W3CDTF">2013-12-16T13:32:26Z</dcterms:modified>
</cp:coreProperties>
</file>