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0" r:id="rId3"/>
    <p:sldId id="257" r:id="rId4"/>
    <p:sldId id="273" r:id="rId5"/>
    <p:sldId id="271" r:id="rId6"/>
    <p:sldId id="281" r:id="rId7"/>
    <p:sldId id="258" r:id="rId8"/>
    <p:sldId id="270" r:id="rId9"/>
    <p:sldId id="259" r:id="rId10"/>
    <p:sldId id="276" r:id="rId11"/>
    <p:sldId id="261" r:id="rId12"/>
    <p:sldId id="260" r:id="rId13"/>
    <p:sldId id="262" r:id="rId14"/>
    <p:sldId id="265" r:id="rId15"/>
    <p:sldId id="278" r:id="rId16"/>
    <p:sldId id="263" r:id="rId17"/>
    <p:sldId id="264" r:id="rId18"/>
    <p:sldId id="275" r:id="rId19"/>
    <p:sldId id="279" r:id="rId20"/>
    <p:sldId id="267" r:id="rId21"/>
    <p:sldId id="268" r:id="rId22"/>
    <p:sldId id="274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00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7FEF7-EE2B-4834-A532-049D7C14B3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7E495-7475-4714-BD63-B763FBB5B869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Mission:</a:t>
          </a:r>
          <a:endParaRPr lang="en-US" sz="3600" dirty="0">
            <a:solidFill>
              <a:schemeClr val="tx1"/>
            </a:solidFill>
          </a:endParaRPr>
        </a:p>
      </dgm:t>
    </dgm:pt>
    <dgm:pt modelId="{E2B70CDA-FAF4-453A-BBF7-71F77914E22C}" type="parTrans" cxnId="{8C0EFB82-C115-4C86-8A78-EFA09F0D915C}">
      <dgm:prSet/>
      <dgm:spPr/>
      <dgm:t>
        <a:bodyPr/>
        <a:lstStyle/>
        <a:p>
          <a:endParaRPr lang="en-US"/>
        </a:p>
      </dgm:t>
    </dgm:pt>
    <dgm:pt modelId="{FDEA7ACF-AC17-4857-AEE0-EB7CBD15A021}" type="sibTrans" cxnId="{8C0EFB82-C115-4C86-8A78-EFA09F0D915C}">
      <dgm:prSet/>
      <dgm:spPr/>
      <dgm:t>
        <a:bodyPr/>
        <a:lstStyle/>
        <a:p>
          <a:endParaRPr lang="en-US"/>
        </a:p>
      </dgm:t>
    </dgm:pt>
    <dgm:pt modelId="{31D02095-DA1C-434D-A684-BCCA7B5C50DF}">
      <dgm:prSet phldrT="[Text]" custT="1"/>
      <dgm:spPr/>
      <dgm:t>
        <a:bodyPr/>
        <a:lstStyle/>
        <a:p>
          <a:endParaRPr lang="en-US" sz="2800" dirty="0"/>
        </a:p>
      </dgm:t>
    </dgm:pt>
    <dgm:pt modelId="{85B9C558-8BCD-458E-B6DF-511E9394D563}" type="parTrans" cxnId="{2E34B280-B957-4DB0-AFDF-9C01D7924FB5}">
      <dgm:prSet/>
      <dgm:spPr/>
      <dgm:t>
        <a:bodyPr/>
        <a:lstStyle/>
        <a:p>
          <a:endParaRPr lang="en-US"/>
        </a:p>
      </dgm:t>
    </dgm:pt>
    <dgm:pt modelId="{2EC42293-8831-465A-8956-B262C575064B}" type="sibTrans" cxnId="{2E34B280-B957-4DB0-AFDF-9C01D7924FB5}">
      <dgm:prSet/>
      <dgm:spPr/>
      <dgm:t>
        <a:bodyPr/>
        <a:lstStyle/>
        <a:p>
          <a:endParaRPr lang="en-US"/>
        </a:p>
      </dgm:t>
    </dgm:pt>
    <dgm:pt modelId="{1C8DE8A5-863B-4C11-B73B-4BAC9A3B6911}" type="pres">
      <dgm:prSet presAssocID="{7117FEF7-EE2B-4834-A532-049D7C14B3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42DEE6-A213-46DA-A15F-5F8D34D0DDED}" type="pres">
      <dgm:prSet presAssocID="{F787E495-7475-4714-BD63-B763FBB5B869}" presName="parentText" presStyleLbl="node1" presStyleIdx="0" presStyleCnt="1" custScaleY="42018" custLinFactNeighborY="-942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64FB2-4775-46CD-B941-E56226C41624}" type="pres">
      <dgm:prSet presAssocID="{F787E495-7475-4714-BD63-B763FBB5B8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0EFB82-C115-4C86-8A78-EFA09F0D915C}" srcId="{7117FEF7-EE2B-4834-A532-049D7C14B3E7}" destId="{F787E495-7475-4714-BD63-B763FBB5B869}" srcOrd="0" destOrd="0" parTransId="{E2B70CDA-FAF4-453A-BBF7-71F77914E22C}" sibTransId="{FDEA7ACF-AC17-4857-AEE0-EB7CBD15A021}"/>
    <dgm:cxn modelId="{2E34B280-B957-4DB0-AFDF-9C01D7924FB5}" srcId="{F787E495-7475-4714-BD63-B763FBB5B869}" destId="{31D02095-DA1C-434D-A684-BCCA7B5C50DF}" srcOrd="0" destOrd="0" parTransId="{85B9C558-8BCD-458E-B6DF-511E9394D563}" sibTransId="{2EC42293-8831-465A-8956-B262C575064B}"/>
    <dgm:cxn modelId="{A4A0144E-0FC4-44A0-B7B6-6DCB44A8C063}" type="presOf" srcId="{F787E495-7475-4714-BD63-B763FBB5B869}" destId="{7B42DEE6-A213-46DA-A15F-5F8D34D0DDED}" srcOrd="0" destOrd="0" presId="urn:microsoft.com/office/officeart/2005/8/layout/vList2"/>
    <dgm:cxn modelId="{2913463C-8173-43B8-9050-A32A5213678E}" type="presOf" srcId="{7117FEF7-EE2B-4834-A532-049D7C14B3E7}" destId="{1C8DE8A5-863B-4C11-B73B-4BAC9A3B6911}" srcOrd="0" destOrd="0" presId="urn:microsoft.com/office/officeart/2005/8/layout/vList2"/>
    <dgm:cxn modelId="{167CC5C2-38CC-413B-8A4B-5F24075E66DB}" type="presOf" srcId="{31D02095-DA1C-434D-A684-BCCA7B5C50DF}" destId="{F5964FB2-4775-46CD-B941-E56226C41624}" srcOrd="0" destOrd="0" presId="urn:microsoft.com/office/officeart/2005/8/layout/vList2"/>
    <dgm:cxn modelId="{915B82E3-8A2D-4655-A50B-A7AD103E4E31}" type="presParOf" srcId="{1C8DE8A5-863B-4C11-B73B-4BAC9A3B6911}" destId="{7B42DEE6-A213-46DA-A15F-5F8D34D0DDED}" srcOrd="0" destOrd="0" presId="urn:microsoft.com/office/officeart/2005/8/layout/vList2"/>
    <dgm:cxn modelId="{BF3B4CD8-3C04-4B4A-8218-EE573D3B958F}" type="presParOf" srcId="{1C8DE8A5-863B-4C11-B73B-4BAC9A3B6911}" destId="{F5964FB2-4775-46CD-B941-E56226C416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CAD6B-D0BB-496C-B3F6-E5B497A44E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BA2796-739E-42C2-BCBD-9399A7F0A66C}">
      <dgm:prSet phldrT="[Text]" custT="1"/>
      <dgm:spPr/>
      <dgm:t>
        <a:bodyPr/>
        <a:lstStyle/>
        <a:p>
          <a:r>
            <a:rPr lang="en-US" sz="2400" dirty="0" smtClean="0"/>
            <a:t>Advance science and sustain technological creativity by making R&amp;D findings available and useful to the Department of Energy researchers and the public.</a:t>
          </a:r>
          <a:endParaRPr lang="en-US" sz="2400" dirty="0"/>
        </a:p>
      </dgm:t>
    </dgm:pt>
    <dgm:pt modelId="{D02B3169-48A0-4240-B55A-7B7DEBF98CA3}" type="parTrans" cxnId="{B9FB9A76-286D-4EB2-8DE1-242F2F83C480}">
      <dgm:prSet/>
      <dgm:spPr/>
      <dgm:t>
        <a:bodyPr/>
        <a:lstStyle/>
        <a:p>
          <a:endParaRPr lang="en-US"/>
        </a:p>
      </dgm:t>
    </dgm:pt>
    <dgm:pt modelId="{6F8EA44D-9D91-40A6-809A-CED42C66A1AA}" type="sibTrans" cxnId="{B9FB9A76-286D-4EB2-8DE1-242F2F83C480}">
      <dgm:prSet/>
      <dgm:spPr/>
      <dgm:t>
        <a:bodyPr/>
        <a:lstStyle/>
        <a:p>
          <a:endParaRPr lang="en-US"/>
        </a:p>
      </dgm:t>
    </dgm:pt>
    <dgm:pt modelId="{87EF8653-BB0B-490B-B917-E1B37A6ACD82}">
      <dgm:prSet phldrT="[Text]"/>
      <dgm:spPr/>
      <dgm:t>
        <a:bodyPr/>
        <a:lstStyle/>
        <a:p>
          <a:endParaRPr lang="en-US" dirty="0"/>
        </a:p>
      </dgm:t>
    </dgm:pt>
    <dgm:pt modelId="{FD31144A-D424-4925-BE82-B31C5FAFA885}" type="sibTrans" cxnId="{D0794AE4-8436-4751-A8FE-B7F78A1F35BA}">
      <dgm:prSet/>
      <dgm:spPr/>
      <dgm:t>
        <a:bodyPr/>
        <a:lstStyle/>
        <a:p>
          <a:endParaRPr lang="en-US"/>
        </a:p>
      </dgm:t>
    </dgm:pt>
    <dgm:pt modelId="{D9AFD168-3E5B-444A-8624-1D4178D35CA3}" type="parTrans" cxnId="{D0794AE4-8436-4751-A8FE-B7F78A1F35BA}">
      <dgm:prSet/>
      <dgm:spPr/>
      <dgm:t>
        <a:bodyPr/>
        <a:lstStyle/>
        <a:p>
          <a:endParaRPr lang="en-US"/>
        </a:p>
      </dgm:t>
    </dgm:pt>
    <dgm:pt modelId="{B203DC92-3011-4A33-880E-EBCE7CB7883D}" type="pres">
      <dgm:prSet presAssocID="{9F2CAD6B-D0BB-496C-B3F6-E5B497A44E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501E6E-76CD-498A-8417-B1F56771186C}" type="pres">
      <dgm:prSet presAssocID="{87EF8653-BB0B-490B-B917-E1B37A6ACD82}" presName="thickLine" presStyleLbl="alignNode1" presStyleIdx="0" presStyleCnt="1" custLinFactNeighborY="-9504"/>
      <dgm:spPr/>
    </dgm:pt>
    <dgm:pt modelId="{8B23EA26-D4AF-4804-8726-D8FAD7700D30}" type="pres">
      <dgm:prSet presAssocID="{87EF8653-BB0B-490B-B917-E1B37A6ACD82}" presName="horz1" presStyleCnt="0"/>
      <dgm:spPr/>
    </dgm:pt>
    <dgm:pt modelId="{C281F74C-0148-4277-8461-E05982BA0CE9}" type="pres">
      <dgm:prSet presAssocID="{87EF8653-BB0B-490B-B917-E1B37A6ACD82}" presName="tx1" presStyleLbl="revTx" presStyleIdx="0" presStyleCnt="2" custFlipHor="0" custScaleX="15199" custLinFactNeighborX="-2120" custLinFactNeighborY="-247"/>
      <dgm:spPr/>
      <dgm:t>
        <a:bodyPr/>
        <a:lstStyle/>
        <a:p>
          <a:endParaRPr lang="en-US"/>
        </a:p>
      </dgm:t>
    </dgm:pt>
    <dgm:pt modelId="{DC4AE9AA-0DC7-4F13-B502-44B5A1406E78}" type="pres">
      <dgm:prSet presAssocID="{87EF8653-BB0B-490B-B917-E1B37A6ACD82}" presName="vert1" presStyleCnt="0"/>
      <dgm:spPr/>
    </dgm:pt>
    <dgm:pt modelId="{E35586AC-28AD-467F-A060-99CE5B39F888}" type="pres">
      <dgm:prSet presAssocID="{90BA2796-739E-42C2-BCBD-9399A7F0A66C}" presName="vertSpace2a" presStyleCnt="0"/>
      <dgm:spPr/>
    </dgm:pt>
    <dgm:pt modelId="{94521F6B-8D80-485A-BC74-74AA5689247F}" type="pres">
      <dgm:prSet presAssocID="{90BA2796-739E-42C2-BCBD-9399A7F0A66C}" presName="horz2" presStyleCnt="0"/>
      <dgm:spPr/>
    </dgm:pt>
    <dgm:pt modelId="{30F7192A-5700-4691-A3DA-4E0097B156FD}" type="pres">
      <dgm:prSet presAssocID="{90BA2796-739E-42C2-BCBD-9399A7F0A66C}" presName="horzSpace2" presStyleCnt="0"/>
      <dgm:spPr/>
    </dgm:pt>
    <dgm:pt modelId="{F0C717D3-3D63-48D1-88F3-7D763856ACDB}" type="pres">
      <dgm:prSet presAssocID="{90BA2796-739E-42C2-BCBD-9399A7F0A66C}" presName="tx2" presStyleLbl="revTx" presStyleIdx="1" presStyleCnt="2" custScaleX="127389" custScaleY="175863" custLinFactNeighborX="-2949" custLinFactNeighborY="-5091"/>
      <dgm:spPr/>
      <dgm:t>
        <a:bodyPr/>
        <a:lstStyle/>
        <a:p>
          <a:endParaRPr lang="en-US"/>
        </a:p>
      </dgm:t>
    </dgm:pt>
    <dgm:pt modelId="{29EC5586-6C1A-4440-834F-A395E54327C4}" type="pres">
      <dgm:prSet presAssocID="{90BA2796-739E-42C2-BCBD-9399A7F0A66C}" presName="vert2" presStyleCnt="0"/>
      <dgm:spPr/>
    </dgm:pt>
    <dgm:pt modelId="{02E9278F-20D2-49D2-9457-64071AC21EAE}" type="pres">
      <dgm:prSet presAssocID="{90BA2796-739E-42C2-BCBD-9399A7F0A66C}" presName="thinLine2b" presStyleLbl="callout" presStyleIdx="0" presStyleCnt="1" custFlipVert="1" custSzY="1192" custScaleX="130746" custLinFactY="-328549" custLinFactNeighborX="-1109" custLinFactNeighborY="-400000"/>
      <dgm:spPr/>
      <dgm:t>
        <a:bodyPr/>
        <a:lstStyle/>
        <a:p>
          <a:endParaRPr lang="en-US"/>
        </a:p>
      </dgm:t>
    </dgm:pt>
    <dgm:pt modelId="{8572EE07-3618-4E8A-9D5F-5AE78B911EA4}" type="pres">
      <dgm:prSet presAssocID="{90BA2796-739E-42C2-BCBD-9399A7F0A66C}" presName="vertSpace2b" presStyleCnt="0"/>
      <dgm:spPr/>
    </dgm:pt>
  </dgm:ptLst>
  <dgm:cxnLst>
    <dgm:cxn modelId="{21519B2D-2A19-4633-BB1E-FD0ECAC41BE1}" type="presOf" srcId="{87EF8653-BB0B-490B-B917-E1B37A6ACD82}" destId="{C281F74C-0148-4277-8461-E05982BA0CE9}" srcOrd="0" destOrd="0" presId="urn:microsoft.com/office/officeart/2008/layout/LinedList"/>
    <dgm:cxn modelId="{B9FB9A76-286D-4EB2-8DE1-242F2F83C480}" srcId="{87EF8653-BB0B-490B-B917-E1B37A6ACD82}" destId="{90BA2796-739E-42C2-BCBD-9399A7F0A66C}" srcOrd="0" destOrd="0" parTransId="{D02B3169-48A0-4240-B55A-7B7DEBF98CA3}" sibTransId="{6F8EA44D-9D91-40A6-809A-CED42C66A1AA}"/>
    <dgm:cxn modelId="{28287D5A-9BD7-42F0-8E8A-F402160B6542}" type="presOf" srcId="{9F2CAD6B-D0BB-496C-B3F6-E5B497A44ECD}" destId="{B203DC92-3011-4A33-880E-EBCE7CB7883D}" srcOrd="0" destOrd="0" presId="urn:microsoft.com/office/officeart/2008/layout/LinedList"/>
    <dgm:cxn modelId="{8605D5FE-2A50-480A-B275-0D7CE39A432C}" type="presOf" srcId="{90BA2796-739E-42C2-BCBD-9399A7F0A66C}" destId="{F0C717D3-3D63-48D1-88F3-7D763856ACDB}" srcOrd="0" destOrd="0" presId="urn:microsoft.com/office/officeart/2008/layout/LinedList"/>
    <dgm:cxn modelId="{D0794AE4-8436-4751-A8FE-B7F78A1F35BA}" srcId="{9F2CAD6B-D0BB-496C-B3F6-E5B497A44ECD}" destId="{87EF8653-BB0B-490B-B917-E1B37A6ACD82}" srcOrd="0" destOrd="0" parTransId="{D9AFD168-3E5B-444A-8624-1D4178D35CA3}" sibTransId="{FD31144A-D424-4925-BE82-B31C5FAFA885}"/>
    <dgm:cxn modelId="{41F35422-E08F-4508-88EF-DB30B01EC252}" type="presParOf" srcId="{B203DC92-3011-4A33-880E-EBCE7CB7883D}" destId="{8B501E6E-76CD-498A-8417-B1F56771186C}" srcOrd="0" destOrd="0" presId="urn:microsoft.com/office/officeart/2008/layout/LinedList"/>
    <dgm:cxn modelId="{E110D063-A3D9-4907-9D1E-2A429EABE998}" type="presParOf" srcId="{B203DC92-3011-4A33-880E-EBCE7CB7883D}" destId="{8B23EA26-D4AF-4804-8726-D8FAD7700D30}" srcOrd="1" destOrd="0" presId="urn:microsoft.com/office/officeart/2008/layout/LinedList"/>
    <dgm:cxn modelId="{C50DAA89-2EDB-4CBF-BBE6-8B155950A878}" type="presParOf" srcId="{8B23EA26-D4AF-4804-8726-D8FAD7700D30}" destId="{C281F74C-0148-4277-8461-E05982BA0CE9}" srcOrd="0" destOrd="0" presId="urn:microsoft.com/office/officeart/2008/layout/LinedList"/>
    <dgm:cxn modelId="{FECA8C11-07D0-440D-B182-D99EB34C15FE}" type="presParOf" srcId="{8B23EA26-D4AF-4804-8726-D8FAD7700D30}" destId="{DC4AE9AA-0DC7-4F13-B502-44B5A1406E78}" srcOrd="1" destOrd="0" presId="urn:microsoft.com/office/officeart/2008/layout/LinedList"/>
    <dgm:cxn modelId="{AA3AA3CD-4079-4D82-86FA-A2D286995B94}" type="presParOf" srcId="{DC4AE9AA-0DC7-4F13-B502-44B5A1406E78}" destId="{E35586AC-28AD-467F-A060-99CE5B39F888}" srcOrd="0" destOrd="0" presId="urn:microsoft.com/office/officeart/2008/layout/LinedList"/>
    <dgm:cxn modelId="{BEEDAFAF-38A3-433D-ADA5-75DFFD1DACF7}" type="presParOf" srcId="{DC4AE9AA-0DC7-4F13-B502-44B5A1406E78}" destId="{94521F6B-8D80-485A-BC74-74AA5689247F}" srcOrd="1" destOrd="0" presId="urn:microsoft.com/office/officeart/2008/layout/LinedList"/>
    <dgm:cxn modelId="{9D7FACF7-6402-44A1-A9E3-B88D1BCAFFF7}" type="presParOf" srcId="{94521F6B-8D80-485A-BC74-74AA5689247F}" destId="{30F7192A-5700-4691-A3DA-4E0097B156FD}" srcOrd="0" destOrd="0" presId="urn:microsoft.com/office/officeart/2008/layout/LinedList"/>
    <dgm:cxn modelId="{4ACFC6EE-CE4F-42BE-BFBA-7A4C0F2F448B}" type="presParOf" srcId="{94521F6B-8D80-485A-BC74-74AA5689247F}" destId="{F0C717D3-3D63-48D1-88F3-7D763856ACDB}" srcOrd="1" destOrd="0" presId="urn:microsoft.com/office/officeart/2008/layout/LinedList"/>
    <dgm:cxn modelId="{31B04F18-AB30-46C5-A3FC-2D97A6319FBD}" type="presParOf" srcId="{94521F6B-8D80-485A-BC74-74AA5689247F}" destId="{29EC5586-6C1A-4440-834F-A395E54327C4}" srcOrd="2" destOrd="0" presId="urn:microsoft.com/office/officeart/2008/layout/LinedList"/>
    <dgm:cxn modelId="{6B3B8F87-303F-423B-BF50-9DF1041C57F6}" type="presParOf" srcId="{DC4AE9AA-0DC7-4F13-B502-44B5A1406E78}" destId="{02E9278F-20D2-49D2-9457-64071AC21EAE}" srcOrd="2" destOrd="0" presId="urn:microsoft.com/office/officeart/2008/layout/LinedList"/>
    <dgm:cxn modelId="{0B45E6E7-A3E5-44D3-88D7-0DF34D290669}" type="presParOf" srcId="{DC4AE9AA-0DC7-4F13-B502-44B5A1406E78}" destId="{8572EE07-3618-4E8A-9D5F-5AE78B911EA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E35F3-D15A-4D24-A82C-0D3F376EB3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27EDF-493D-4C97-B9C4-8ADF9DFA1D4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Premise:</a:t>
          </a:r>
          <a:endParaRPr lang="en-US" dirty="0">
            <a:solidFill>
              <a:schemeClr val="tx1"/>
            </a:solidFill>
          </a:endParaRPr>
        </a:p>
      </dgm:t>
    </dgm:pt>
    <dgm:pt modelId="{F01831D8-0B10-44EF-81F5-54F4684DCFA2}" type="parTrans" cxnId="{89860135-6C27-4A8E-8DDC-4A80999AEF86}">
      <dgm:prSet/>
      <dgm:spPr/>
      <dgm:t>
        <a:bodyPr/>
        <a:lstStyle/>
        <a:p>
          <a:endParaRPr lang="en-US"/>
        </a:p>
      </dgm:t>
    </dgm:pt>
    <dgm:pt modelId="{2CDCF61C-6F16-4CB1-8DB7-42C205DE9714}" type="sibTrans" cxnId="{89860135-6C27-4A8E-8DDC-4A80999AEF86}">
      <dgm:prSet/>
      <dgm:spPr/>
      <dgm:t>
        <a:bodyPr/>
        <a:lstStyle/>
        <a:p>
          <a:endParaRPr lang="en-US"/>
        </a:p>
      </dgm:t>
    </dgm:pt>
    <dgm:pt modelId="{45E98692-FEE0-4F92-93B5-863C706F3FBC}" type="pres">
      <dgm:prSet presAssocID="{F63E35F3-D15A-4D24-A82C-0D3F376EB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D24F1-F206-42F8-8123-9D65F545DF6B}" type="pres">
      <dgm:prSet presAssocID="{A8027EDF-493D-4C97-B9C4-8ADF9DFA1D4E}" presName="parentText" presStyleLbl="node1" presStyleIdx="0" presStyleCnt="1" custScaleY="40857" custLinFactNeighborX="-4120" custLinFactNeighborY="-323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60135-6C27-4A8E-8DDC-4A80999AEF86}" srcId="{F63E35F3-D15A-4D24-A82C-0D3F376EB303}" destId="{A8027EDF-493D-4C97-B9C4-8ADF9DFA1D4E}" srcOrd="0" destOrd="0" parTransId="{F01831D8-0B10-44EF-81F5-54F4684DCFA2}" sibTransId="{2CDCF61C-6F16-4CB1-8DB7-42C205DE9714}"/>
    <dgm:cxn modelId="{D2F4951D-C872-4FD3-A8BD-7AE971A61078}" type="presOf" srcId="{A8027EDF-493D-4C97-B9C4-8ADF9DFA1D4E}" destId="{D41D24F1-F206-42F8-8123-9D65F545DF6B}" srcOrd="0" destOrd="0" presId="urn:microsoft.com/office/officeart/2005/8/layout/vList2"/>
    <dgm:cxn modelId="{BB35CACB-844C-476E-91AD-9862FB249596}" type="presOf" srcId="{F63E35F3-D15A-4D24-A82C-0D3F376EB303}" destId="{45E98692-FEE0-4F92-93B5-863C706F3FBC}" srcOrd="0" destOrd="0" presId="urn:microsoft.com/office/officeart/2005/8/layout/vList2"/>
    <dgm:cxn modelId="{EFB51BE8-6F9D-46A5-9683-6CEB34E3A862}" type="presParOf" srcId="{45E98692-FEE0-4F92-93B5-863C706F3FBC}" destId="{D41D24F1-F206-42F8-8123-9D65F545DF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E35F3-D15A-4D24-A82C-0D3F376EB3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27EDF-493D-4C97-B9C4-8ADF9DFA1D4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Corollary:</a:t>
          </a:r>
          <a:endParaRPr lang="en-US" dirty="0">
            <a:solidFill>
              <a:schemeClr val="tx1"/>
            </a:solidFill>
          </a:endParaRPr>
        </a:p>
      </dgm:t>
    </dgm:pt>
    <dgm:pt modelId="{F01831D8-0B10-44EF-81F5-54F4684DCFA2}" type="parTrans" cxnId="{89860135-6C27-4A8E-8DDC-4A80999AEF86}">
      <dgm:prSet/>
      <dgm:spPr/>
      <dgm:t>
        <a:bodyPr/>
        <a:lstStyle/>
        <a:p>
          <a:endParaRPr lang="en-US"/>
        </a:p>
      </dgm:t>
    </dgm:pt>
    <dgm:pt modelId="{2CDCF61C-6F16-4CB1-8DB7-42C205DE9714}" type="sibTrans" cxnId="{89860135-6C27-4A8E-8DDC-4A80999AEF86}">
      <dgm:prSet/>
      <dgm:spPr/>
      <dgm:t>
        <a:bodyPr/>
        <a:lstStyle/>
        <a:p>
          <a:endParaRPr lang="en-US"/>
        </a:p>
      </dgm:t>
    </dgm:pt>
    <dgm:pt modelId="{45E98692-FEE0-4F92-93B5-863C706F3FBC}" type="pres">
      <dgm:prSet presAssocID="{F63E35F3-D15A-4D24-A82C-0D3F376EB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D24F1-F206-42F8-8123-9D65F545DF6B}" type="pres">
      <dgm:prSet presAssocID="{A8027EDF-493D-4C97-B9C4-8ADF9DFA1D4E}" presName="parentText" presStyleLbl="node1" presStyleIdx="0" presStyleCnt="1" custScaleY="36621" custLinFactNeighborX="2143" custLinFactNeighborY="-790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860135-6C27-4A8E-8DDC-4A80999AEF86}" srcId="{F63E35F3-D15A-4D24-A82C-0D3F376EB303}" destId="{A8027EDF-493D-4C97-B9C4-8ADF9DFA1D4E}" srcOrd="0" destOrd="0" parTransId="{F01831D8-0B10-44EF-81F5-54F4684DCFA2}" sibTransId="{2CDCF61C-6F16-4CB1-8DB7-42C205DE9714}"/>
    <dgm:cxn modelId="{B6CF3DE2-9EFB-4FB0-8F94-D395839A1492}" type="presOf" srcId="{F63E35F3-D15A-4D24-A82C-0D3F376EB303}" destId="{45E98692-FEE0-4F92-93B5-863C706F3FBC}" srcOrd="0" destOrd="0" presId="urn:microsoft.com/office/officeart/2005/8/layout/vList2"/>
    <dgm:cxn modelId="{F7125304-38B4-4909-9EBF-E12F9171C315}" type="presOf" srcId="{A8027EDF-493D-4C97-B9C4-8ADF9DFA1D4E}" destId="{D41D24F1-F206-42F8-8123-9D65F545DF6B}" srcOrd="0" destOrd="0" presId="urn:microsoft.com/office/officeart/2005/8/layout/vList2"/>
    <dgm:cxn modelId="{FEE54D82-211C-4343-BBBE-40ABEBB5D304}" type="presParOf" srcId="{45E98692-FEE0-4F92-93B5-863C706F3FBC}" destId="{D41D24F1-F206-42F8-8123-9D65F545DF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91566D-D20C-40FB-8755-B7BDC50AF4C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393B4-9FE2-4282-9E06-AB3E4CB15CE9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800" dirty="0" smtClean="0"/>
            <a:t>Initial Research</a:t>
          </a:r>
        </a:p>
        <a:p>
          <a:pPr algn="ctr"/>
          <a:r>
            <a:rPr lang="en-US" sz="1800" dirty="0" smtClean="0"/>
            <a:t>(2008/2009)</a:t>
          </a:r>
          <a:endParaRPr lang="en-US" sz="1800" dirty="0"/>
        </a:p>
      </dgm:t>
    </dgm:pt>
    <dgm:pt modelId="{060ABB85-CBC6-4387-A441-6C422BF8D40E}" type="parTrans" cxnId="{93BF2B41-F1D5-4731-8F90-09415F8110BF}">
      <dgm:prSet/>
      <dgm:spPr/>
      <dgm:t>
        <a:bodyPr/>
        <a:lstStyle/>
        <a:p>
          <a:endParaRPr lang="en-US"/>
        </a:p>
      </dgm:t>
    </dgm:pt>
    <dgm:pt modelId="{800AB312-3468-4BF3-A358-03F40D4500E6}" type="sibTrans" cxnId="{93BF2B41-F1D5-4731-8F90-09415F8110BF}">
      <dgm:prSet/>
      <dgm:spPr/>
      <dgm:t>
        <a:bodyPr/>
        <a:lstStyle/>
        <a:p>
          <a:endParaRPr lang="en-US"/>
        </a:p>
      </dgm:t>
    </dgm:pt>
    <dgm:pt modelId="{6831F6B3-4483-4988-9D78-411A89717EB6}">
      <dgm:prSet phldrT="[Text]"/>
      <dgm:spPr/>
      <dgm:t>
        <a:bodyPr/>
        <a:lstStyle/>
        <a:p>
          <a:pPr algn="ctr"/>
          <a:r>
            <a:rPr lang="en-US" dirty="0" smtClean="0"/>
            <a:t>Used data from the Atmospheric Radiation Measurement (ARM) Archive, maintained at the Oak Ridge National Laboratory.</a:t>
          </a:r>
          <a:endParaRPr lang="en-US" dirty="0"/>
        </a:p>
      </dgm:t>
    </dgm:pt>
    <dgm:pt modelId="{831DE0EF-F9F9-4E61-A09A-3321572C0F54}" type="parTrans" cxnId="{93A0E6D7-F8B4-4E0D-8619-89ED25DD083B}">
      <dgm:prSet/>
      <dgm:spPr/>
      <dgm:t>
        <a:bodyPr/>
        <a:lstStyle/>
        <a:p>
          <a:endParaRPr lang="en-US"/>
        </a:p>
      </dgm:t>
    </dgm:pt>
    <dgm:pt modelId="{661F2A29-CE1F-446B-A94F-D8A4BBE414BB}" type="sibTrans" cxnId="{93A0E6D7-F8B4-4E0D-8619-89ED25DD083B}">
      <dgm:prSet/>
      <dgm:spPr/>
      <dgm:t>
        <a:bodyPr/>
        <a:lstStyle/>
        <a:p>
          <a:endParaRPr lang="en-US"/>
        </a:p>
      </dgm:t>
    </dgm:pt>
    <dgm:pt modelId="{9F704AC5-18CC-4E8D-8504-E2A820358061}">
      <dgm:prSet phldrT="[Text]"/>
      <dgm:spPr/>
      <dgm:t>
        <a:bodyPr/>
        <a:lstStyle/>
        <a:p>
          <a:pPr algn="ctr"/>
          <a:r>
            <a:rPr lang="en-US" dirty="0" smtClean="0"/>
            <a:t>Selected Digital Object Identifiers (DOIs) as the preferred persistent locator.</a:t>
          </a:r>
          <a:endParaRPr lang="en-US" dirty="0"/>
        </a:p>
      </dgm:t>
    </dgm:pt>
    <dgm:pt modelId="{7B20ABAA-EE4A-4173-A5AE-B8BD1375DF2D}" type="parTrans" cxnId="{B0A537BB-E4D6-41EB-A934-61220E64F2AA}">
      <dgm:prSet/>
      <dgm:spPr/>
      <dgm:t>
        <a:bodyPr/>
        <a:lstStyle/>
        <a:p>
          <a:endParaRPr lang="en-US"/>
        </a:p>
      </dgm:t>
    </dgm:pt>
    <dgm:pt modelId="{6D51323A-66EC-4D37-9515-11D2C0E69734}" type="sibTrans" cxnId="{B0A537BB-E4D6-41EB-A934-61220E64F2AA}">
      <dgm:prSet/>
      <dgm:spPr/>
      <dgm:t>
        <a:bodyPr/>
        <a:lstStyle/>
        <a:p>
          <a:endParaRPr lang="en-US"/>
        </a:p>
      </dgm:t>
    </dgm:pt>
    <dgm:pt modelId="{740B6945-9E6D-414C-A1DA-7E1D3B845495}">
      <dgm:prSet phldrT="[Text]"/>
      <dgm:spPr/>
      <dgm:t>
        <a:bodyPr/>
        <a:lstStyle/>
        <a:p>
          <a:pPr algn="ctr"/>
          <a:r>
            <a:rPr lang="en-US" dirty="0" smtClean="0"/>
            <a:t>Acquired an account with the German National Library of Science and Technology (TIB) as the DOI Registration Agency (RA) for this initial pilot.</a:t>
          </a:r>
        </a:p>
        <a:p>
          <a:pPr algn="l"/>
          <a:endParaRPr lang="en-US" dirty="0"/>
        </a:p>
      </dgm:t>
    </dgm:pt>
    <dgm:pt modelId="{72EC69BF-4A05-40C0-97CC-B031BCFAC77F}" type="parTrans" cxnId="{2A8A13C5-077A-49C6-87FF-3CBCDBE2C764}">
      <dgm:prSet/>
      <dgm:spPr/>
      <dgm:t>
        <a:bodyPr/>
        <a:lstStyle/>
        <a:p>
          <a:endParaRPr lang="en-US"/>
        </a:p>
      </dgm:t>
    </dgm:pt>
    <dgm:pt modelId="{7146758D-341B-484C-A701-D0243FFE26AC}" type="sibTrans" cxnId="{2A8A13C5-077A-49C6-87FF-3CBCDBE2C764}">
      <dgm:prSet/>
      <dgm:spPr/>
      <dgm:t>
        <a:bodyPr/>
        <a:lstStyle/>
        <a:p>
          <a:endParaRPr lang="en-US"/>
        </a:p>
      </dgm:t>
    </dgm:pt>
    <dgm:pt modelId="{A31BEEDF-2724-445A-97AE-AC3E9B1A8493}" type="pres">
      <dgm:prSet presAssocID="{F291566D-D20C-40FB-8755-B7BDC50AF4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BC37C7-1048-4583-9222-2547C9484CE3}" type="pres">
      <dgm:prSet presAssocID="{4DB393B4-9FE2-4282-9E06-AB3E4CB15CE9}" presName="thickLine" presStyleLbl="alignNode1" presStyleIdx="0" presStyleCnt="1"/>
      <dgm:spPr/>
    </dgm:pt>
    <dgm:pt modelId="{5F8B59BA-C4AC-4FD6-A807-4D93527333D5}" type="pres">
      <dgm:prSet presAssocID="{4DB393B4-9FE2-4282-9E06-AB3E4CB15CE9}" presName="horz1" presStyleCnt="0"/>
      <dgm:spPr/>
    </dgm:pt>
    <dgm:pt modelId="{800C5595-8B74-4D7A-8FC0-9F8B0BBCDDF6}" type="pres">
      <dgm:prSet presAssocID="{4DB393B4-9FE2-4282-9E06-AB3E4CB15CE9}" presName="tx1" presStyleLbl="revTx" presStyleIdx="0" presStyleCnt="4"/>
      <dgm:spPr/>
      <dgm:t>
        <a:bodyPr/>
        <a:lstStyle/>
        <a:p>
          <a:endParaRPr lang="en-US"/>
        </a:p>
      </dgm:t>
    </dgm:pt>
    <dgm:pt modelId="{F6B5822D-5C3B-4AFD-B3F9-D69AD787151E}" type="pres">
      <dgm:prSet presAssocID="{4DB393B4-9FE2-4282-9E06-AB3E4CB15CE9}" presName="vert1" presStyleCnt="0"/>
      <dgm:spPr/>
    </dgm:pt>
    <dgm:pt modelId="{89BDC7D1-DF96-4A45-9F00-5C289858ABC4}" type="pres">
      <dgm:prSet presAssocID="{6831F6B3-4483-4988-9D78-411A89717EB6}" presName="vertSpace2a" presStyleCnt="0"/>
      <dgm:spPr/>
    </dgm:pt>
    <dgm:pt modelId="{0D0D6313-1C31-453F-BA87-3E6F5AEFB579}" type="pres">
      <dgm:prSet presAssocID="{6831F6B3-4483-4988-9D78-411A89717EB6}" presName="horz2" presStyleCnt="0"/>
      <dgm:spPr/>
    </dgm:pt>
    <dgm:pt modelId="{0EBDA6F6-60E9-4011-82A9-6DCF977A01BE}" type="pres">
      <dgm:prSet presAssocID="{6831F6B3-4483-4988-9D78-411A89717EB6}" presName="horzSpace2" presStyleCnt="0"/>
      <dgm:spPr/>
    </dgm:pt>
    <dgm:pt modelId="{970CD960-D65A-45BE-B282-A8F395DE9E91}" type="pres">
      <dgm:prSet presAssocID="{6831F6B3-4483-4988-9D78-411A89717EB6}" presName="tx2" presStyleLbl="revTx" presStyleIdx="1" presStyleCnt="4"/>
      <dgm:spPr/>
      <dgm:t>
        <a:bodyPr/>
        <a:lstStyle/>
        <a:p>
          <a:endParaRPr lang="en-US"/>
        </a:p>
      </dgm:t>
    </dgm:pt>
    <dgm:pt modelId="{60F4ECAC-C0BC-4350-A616-D394B0F67B7A}" type="pres">
      <dgm:prSet presAssocID="{6831F6B3-4483-4988-9D78-411A89717EB6}" presName="vert2" presStyleCnt="0"/>
      <dgm:spPr/>
    </dgm:pt>
    <dgm:pt modelId="{78C473AC-627B-4F04-B15A-B9B370AB5897}" type="pres">
      <dgm:prSet presAssocID="{6831F6B3-4483-4988-9D78-411A89717EB6}" presName="thinLine2b" presStyleLbl="callout" presStyleIdx="0" presStyleCnt="3"/>
      <dgm:spPr/>
    </dgm:pt>
    <dgm:pt modelId="{AFA0A4A4-4B5E-4A04-A234-DFBECBF83908}" type="pres">
      <dgm:prSet presAssocID="{6831F6B3-4483-4988-9D78-411A89717EB6}" presName="vertSpace2b" presStyleCnt="0"/>
      <dgm:spPr/>
    </dgm:pt>
    <dgm:pt modelId="{0499B685-4259-4E2F-B0C9-ABF3ED9F2D92}" type="pres">
      <dgm:prSet presAssocID="{9F704AC5-18CC-4E8D-8504-E2A820358061}" presName="horz2" presStyleCnt="0"/>
      <dgm:spPr/>
    </dgm:pt>
    <dgm:pt modelId="{2F15A157-D04F-4325-AD3E-D98A6FA7DA8F}" type="pres">
      <dgm:prSet presAssocID="{9F704AC5-18CC-4E8D-8504-E2A820358061}" presName="horzSpace2" presStyleCnt="0"/>
      <dgm:spPr/>
    </dgm:pt>
    <dgm:pt modelId="{F06E5026-D3DC-4D79-AB57-E17BEE4156E9}" type="pres">
      <dgm:prSet presAssocID="{9F704AC5-18CC-4E8D-8504-E2A820358061}" presName="tx2" presStyleLbl="revTx" presStyleIdx="2" presStyleCnt="4"/>
      <dgm:spPr/>
      <dgm:t>
        <a:bodyPr/>
        <a:lstStyle/>
        <a:p>
          <a:endParaRPr lang="en-US"/>
        </a:p>
      </dgm:t>
    </dgm:pt>
    <dgm:pt modelId="{AB793C00-AECA-4E72-AED9-4BA5FC814105}" type="pres">
      <dgm:prSet presAssocID="{9F704AC5-18CC-4E8D-8504-E2A820358061}" presName="vert2" presStyleCnt="0"/>
      <dgm:spPr/>
    </dgm:pt>
    <dgm:pt modelId="{24B4E22F-F26A-4A6D-B47A-972D56580A68}" type="pres">
      <dgm:prSet presAssocID="{9F704AC5-18CC-4E8D-8504-E2A820358061}" presName="thinLine2b" presStyleLbl="callout" presStyleIdx="1" presStyleCnt="3"/>
      <dgm:spPr/>
    </dgm:pt>
    <dgm:pt modelId="{E7A7A084-C4C1-404D-B49B-5A1492E32C9D}" type="pres">
      <dgm:prSet presAssocID="{9F704AC5-18CC-4E8D-8504-E2A820358061}" presName="vertSpace2b" presStyleCnt="0"/>
      <dgm:spPr/>
    </dgm:pt>
    <dgm:pt modelId="{1917E4AA-AF19-4F88-91B3-C2462A4959C7}" type="pres">
      <dgm:prSet presAssocID="{740B6945-9E6D-414C-A1DA-7E1D3B845495}" presName="horz2" presStyleCnt="0"/>
      <dgm:spPr/>
    </dgm:pt>
    <dgm:pt modelId="{66CCDDB9-69BF-4555-AB89-F3BDCB4DECAE}" type="pres">
      <dgm:prSet presAssocID="{740B6945-9E6D-414C-A1DA-7E1D3B845495}" presName="horzSpace2" presStyleCnt="0"/>
      <dgm:spPr/>
    </dgm:pt>
    <dgm:pt modelId="{3CC365B3-BAAF-4E96-9D95-481C498986D9}" type="pres">
      <dgm:prSet presAssocID="{740B6945-9E6D-414C-A1DA-7E1D3B845495}" presName="tx2" presStyleLbl="revTx" presStyleIdx="3" presStyleCnt="4"/>
      <dgm:spPr/>
      <dgm:t>
        <a:bodyPr/>
        <a:lstStyle/>
        <a:p>
          <a:endParaRPr lang="en-US"/>
        </a:p>
      </dgm:t>
    </dgm:pt>
    <dgm:pt modelId="{9303711E-143E-4580-851A-33A12BF92FFA}" type="pres">
      <dgm:prSet presAssocID="{740B6945-9E6D-414C-A1DA-7E1D3B845495}" presName="vert2" presStyleCnt="0"/>
      <dgm:spPr/>
    </dgm:pt>
    <dgm:pt modelId="{2D056D65-D448-4D2F-BA3D-14F701CFAFBE}" type="pres">
      <dgm:prSet presAssocID="{740B6945-9E6D-414C-A1DA-7E1D3B845495}" presName="thinLine2b" presStyleLbl="callout" presStyleIdx="2" presStyleCnt="3" custLinFactNeighborX="18750" custLinFactNeighborY="20002"/>
      <dgm:spPr/>
    </dgm:pt>
    <dgm:pt modelId="{D6D90C3E-5570-4B95-8685-A1183336CF72}" type="pres">
      <dgm:prSet presAssocID="{740B6945-9E6D-414C-A1DA-7E1D3B845495}" presName="vertSpace2b" presStyleCnt="0"/>
      <dgm:spPr/>
    </dgm:pt>
  </dgm:ptLst>
  <dgm:cxnLst>
    <dgm:cxn modelId="{C2C7AFA7-8F71-4D7D-9094-F0DAEC40CA38}" type="presOf" srcId="{6831F6B3-4483-4988-9D78-411A89717EB6}" destId="{970CD960-D65A-45BE-B282-A8F395DE9E91}" srcOrd="0" destOrd="0" presId="urn:microsoft.com/office/officeart/2008/layout/LinedList"/>
    <dgm:cxn modelId="{D3A4E4D2-32D2-40D1-A08C-2609B12A31DA}" type="presOf" srcId="{9F704AC5-18CC-4E8D-8504-E2A820358061}" destId="{F06E5026-D3DC-4D79-AB57-E17BEE4156E9}" srcOrd="0" destOrd="0" presId="urn:microsoft.com/office/officeart/2008/layout/LinedList"/>
    <dgm:cxn modelId="{52C39134-C285-4B00-9EE7-67D6834341F3}" type="presOf" srcId="{F291566D-D20C-40FB-8755-B7BDC50AF4CB}" destId="{A31BEEDF-2724-445A-97AE-AC3E9B1A8493}" srcOrd="0" destOrd="0" presId="urn:microsoft.com/office/officeart/2008/layout/LinedList"/>
    <dgm:cxn modelId="{B0A537BB-E4D6-41EB-A934-61220E64F2AA}" srcId="{4DB393B4-9FE2-4282-9E06-AB3E4CB15CE9}" destId="{9F704AC5-18CC-4E8D-8504-E2A820358061}" srcOrd="1" destOrd="0" parTransId="{7B20ABAA-EE4A-4173-A5AE-B8BD1375DF2D}" sibTransId="{6D51323A-66EC-4D37-9515-11D2C0E69734}"/>
    <dgm:cxn modelId="{B6486B25-3F84-489B-BCD2-9F6EFD43BAAB}" type="presOf" srcId="{4DB393B4-9FE2-4282-9E06-AB3E4CB15CE9}" destId="{800C5595-8B74-4D7A-8FC0-9F8B0BBCDDF6}" srcOrd="0" destOrd="0" presId="urn:microsoft.com/office/officeart/2008/layout/LinedList"/>
    <dgm:cxn modelId="{2A8A13C5-077A-49C6-87FF-3CBCDBE2C764}" srcId="{4DB393B4-9FE2-4282-9E06-AB3E4CB15CE9}" destId="{740B6945-9E6D-414C-A1DA-7E1D3B845495}" srcOrd="2" destOrd="0" parTransId="{72EC69BF-4A05-40C0-97CC-B031BCFAC77F}" sibTransId="{7146758D-341B-484C-A701-D0243FFE26AC}"/>
    <dgm:cxn modelId="{93A0E6D7-F8B4-4E0D-8619-89ED25DD083B}" srcId="{4DB393B4-9FE2-4282-9E06-AB3E4CB15CE9}" destId="{6831F6B3-4483-4988-9D78-411A89717EB6}" srcOrd="0" destOrd="0" parTransId="{831DE0EF-F9F9-4E61-A09A-3321572C0F54}" sibTransId="{661F2A29-CE1F-446B-A94F-D8A4BBE414BB}"/>
    <dgm:cxn modelId="{C7256C16-49BA-4364-A0EA-426C09F44797}" type="presOf" srcId="{740B6945-9E6D-414C-A1DA-7E1D3B845495}" destId="{3CC365B3-BAAF-4E96-9D95-481C498986D9}" srcOrd="0" destOrd="0" presId="urn:microsoft.com/office/officeart/2008/layout/LinedList"/>
    <dgm:cxn modelId="{93BF2B41-F1D5-4731-8F90-09415F8110BF}" srcId="{F291566D-D20C-40FB-8755-B7BDC50AF4CB}" destId="{4DB393B4-9FE2-4282-9E06-AB3E4CB15CE9}" srcOrd="0" destOrd="0" parTransId="{060ABB85-CBC6-4387-A441-6C422BF8D40E}" sibTransId="{800AB312-3468-4BF3-A358-03F40D4500E6}"/>
    <dgm:cxn modelId="{F72F3FBD-F549-45E6-8B03-A69F7E2CF7D2}" type="presParOf" srcId="{A31BEEDF-2724-445A-97AE-AC3E9B1A8493}" destId="{BBBC37C7-1048-4583-9222-2547C9484CE3}" srcOrd="0" destOrd="0" presId="urn:microsoft.com/office/officeart/2008/layout/LinedList"/>
    <dgm:cxn modelId="{C31E1A37-5029-48C5-82BD-947B3C31B338}" type="presParOf" srcId="{A31BEEDF-2724-445A-97AE-AC3E9B1A8493}" destId="{5F8B59BA-C4AC-4FD6-A807-4D93527333D5}" srcOrd="1" destOrd="0" presId="urn:microsoft.com/office/officeart/2008/layout/LinedList"/>
    <dgm:cxn modelId="{7313964A-C921-44DB-B681-FA71716B5751}" type="presParOf" srcId="{5F8B59BA-C4AC-4FD6-A807-4D93527333D5}" destId="{800C5595-8B74-4D7A-8FC0-9F8B0BBCDDF6}" srcOrd="0" destOrd="0" presId="urn:microsoft.com/office/officeart/2008/layout/LinedList"/>
    <dgm:cxn modelId="{5F9BF83E-4CFB-4ADB-B98E-18E775E74475}" type="presParOf" srcId="{5F8B59BA-C4AC-4FD6-A807-4D93527333D5}" destId="{F6B5822D-5C3B-4AFD-B3F9-D69AD787151E}" srcOrd="1" destOrd="0" presId="urn:microsoft.com/office/officeart/2008/layout/LinedList"/>
    <dgm:cxn modelId="{2866CB64-7822-4E12-80E1-636B2F5E5866}" type="presParOf" srcId="{F6B5822D-5C3B-4AFD-B3F9-D69AD787151E}" destId="{89BDC7D1-DF96-4A45-9F00-5C289858ABC4}" srcOrd="0" destOrd="0" presId="urn:microsoft.com/office/officeart/2008/layout/LinedList"/>
    <dgm:cxn modelId="{EE8F8105-D7D3-4E87-83C1-E20D3726B58E}" type="presParOf" srcId="{F6B5822D-5C3B-4AFD-B3F9-D69AD787151E}" destId="{0D0D6313-1C31-453F-BA87-3E6F5AEFB579}" srcOrd="1" destOrd="0" presId="urn:microsoft.com/office/officeart/2008/layout/LinedList"/>
    <dgm:cxn modelId="{92B569B8-D42B-4F76-908C-BD41DC514DC6}" type="presParOf" srcId="{0D0D6313-1C31-453F-BA87-3E6F5AEFB579}" destId="{0EBDA6F6-60E9-4011-82A9-6DCF977A01BE}" srcOrd="0" destOrd="0" presId="urn:microsoft.com/office/officeart/2008/layout/LinedList"/>
    <dgm:cxn modelId="{5C91FA54-55A5-4443-8C6F-191B99B7347B}" type="presParOf" srcId="{0D0D6313-1C31-453F-BA87-3E6F5AEFB579}" destId="{970CD960-D65A-45BE-B282-A8F395DE9E91}" srcOrd="1" destOrd="0" presId="urn:microsoft.com/office/officeart/2008/layout/LinedList"/>
    <dgm:cxn modelId="{E9C6D410-722F-4CCB-B513-356B09B74CDA}" type="presParOf" srcId="{0D0D6313-1C31-453F-BA87-3E6F5AEFB579}" destId="{60F4ECAC-C0BC-4350-A616-D394B0F67B7A}" srcOrd="2" destOrd="0" presId="urn:microsoft.com/office/officeart/2008/layout/LinedList"/>
    <dgm:cxn modelId="{88DD405B-C0F1-438F-802D-6776C9E60775}" type="presParOf" srcId="{F6B5822D-5C3B-4AFD-B3F9-D69AD787151E}" destId="{78C473AC-627B-4F04-B15A-B9B370AB5897}" srcOrd="2" destOrd="0" presId="urn:microsoft.com/office/officeart/2008/layout/LinedList"/>
    <dgm:cxn modelId="{FACF2BAB-D5B6-4F93-BF15-8BD38E1D389E}" type="presParOf" srcId="{F6B5822D-5C3B-4AFD-B3F9-D69AD787151E}" destId="{AFA0A4A4-4B5E-4A04-A234-DFBECBF83908}" srcOrd="3" destOrd="0" presId="urn:microsoft.com/office/officeart/2008/layout/LinedList"/>
    <dgm:cxn modelId="{9216ED97-6C97-4E16-8951-C203E7E730AB}" type="presParOf" srcId="{F6B5822D-5C3B-4AFD-B3F9-D69AD787151E}" destId="{0499B685-4259-4E2F-B0C9-ABF3ED9F2D92}" srcOrd="4" destOrd="0" presId="urn:microsoft.com/office/officeart/2008/layout/LinedList"/>
    <dgm:cxn modelId="{528CE673-5CE6-4AC4-8C1E-01B9D9A0BF38}" type="presParOf" srcId="{0499B685-4259-4E2F-B0C9-ABF3ED9F2D92}" destId="{2F15A157-D04F-4325-AD3E-D98A6FA7DA8F}" srcOrd="0" destOrd="0" presId="urn:microsoft.com/office/officeart/2008/layout/LinedList"/>
    <dgm:cxn modelId="{F54A556D-7258-4EE3-9370-EBD47FE44EC9}" type="presParOf" srcId="{0499B685-4259-4E2F-B0C9-ABF3ED9F2D92}" destId="{F06E5026-D3DC-4D79-AB57-E17BEE4156E9}" srcOrd="1" destOrd="0" presId="urn:microsoft.com/office/officeart/2008/layout/LinedList"/>
    <dgm:cxn modelId="{DC0996A9-4A9D-4AA7-9E31-759705E0E9DB}" type="presParOf" srcId="{0499B685-4259-4E2F-B0C9-ABF3ED9F2D92}" destId="{AB793C00-AECA-4E72-AED9-4BA5FC814105}" srcOrd="2" destOrd="0" presId="urn:microsoft.com/office/officeart/2008/layout/LinedList"/>
    <dgm:cxn modelId="{AEF04D43-F36C-4C68-8789-C0A543C76040}" type="presParOf" srcId="{F6B5822D-5C3B-4AFD-B3F9-D69AD787151E}" destId="{24B4E22F-F26A-4A6D-B47A-972D56580A68}" srcOrd="5" destOrd="0" presId="urn:microsoft.com/office/officeart/2008/layout/LinedList"/>
    <dgm:cxn modelId="{4293DCDF-C0E8-4E5D-A4F2-31946E2EE675}" type="presParOf" srcId="{F6B5822D-5C3B-4AFD-B3F9-D69AD787151E}" destId="{E7A7A084-C4C1-404D-B49B-5A1492E32C9D}" srcOrd="6" destOrd="0" presId="urn:microsoft.com/office/officeart/2008/layout/LinedList"/>
    <dgm:cxn modelId="{60C5E629-EEEB-47BB-840F-341CD646AF00}" type="presParOf" srcId="{F6B5822D-5C3B-4AFD-B3F9-D69AD787151E}" destId="{1917E4AA-AF19-4F88-91B3-C2462A4959C7}" srcOrd="7" destOrd="0" presId="urn:microsoft.com/office/officeart/2008/layout/LinedList"/>
    <dgm:cxn modelId="{65ACC043-F9D4-4E15-8B9A-8F91855D34BE}" type="presParOf" srcId="{1917E4AA-AF19-4F88-91B3-C2462A4959C7}" destId="{66CCDDB9-69BF-4555-AB89-F3BDCB4DECAE}" srcOrd="0" destOrd="0" presId="urn:microsoft.com/office/officeart/2008/layout/LinedList"/>
    <dgm:cxn modelId="{21C2AD8F-6A95-46B7-BCFA-33F4AAD7AF3D}" type="presParOf" srcId="{1917E4AA-AF19-4F88-91B3-C2462A4959C7}" destId="{3CC365B3-BAAF-4E96-9D95-481C498986D9}" srcOrd="1" destOrd="0" presId="urn:microsoft.com/office/officeart/2008/layout/LinedList"/>
    <dgm:cxn modelId="{3992B191-C7DA-449E-AF47-F3CE6A7E0235}" type="presParOf" srcId="{1917E4AA-AF19-4F88-91B3-C2462A4959C7}" destId="{9303711E-143E-4580-851A-33A12BF92FFA}" srcOrd="2" destOrd="0" presId="urn:microsoft.com/office/officeart/2008/layout/LinedList"/>
    <dgm:cxn modelId="{A773EA7F-2CE1-4205-A660-6F6AB214086F}" type="presParOf" srcId="{F6B5822D-5C3B-4AFD-B3F9-D69AD787151E}" destId="{2D056D65-D448-4D2F-BA3D-14F701CFAFBE}" srcOrd="8" destOrd="0" presId="urn:microsoft.com/office/officeart/2008/layout/LinedList"/>
    <dgm:cxn modelId="{4156B3D3-62F5-4811-B676-D557D47CA570}" type="presParOf" srcId="{F6B5822D-5C3B-4AFD-B3F9-D69AD787151E}" destId="{D6D90C3E-5570-4B95-8685-A1183336CF72}" srcOrd="9" destOrd="0" presId="urn:microsoft.com/office/officeart/2008/layout/LinedList"/>
  </dgm:cxnLst>
  <dgm:bg>
    <a:solidFill>
      <a:schemeClr val="accent1"/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D208B-8CA6-4866-9656-8BB423C21E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07FC30A9-D5E8-4169-9E40-53B330D11065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</a:rPr>
            <a:t>Demonstrated the ability to locate the digital objects associated with a sample of DOE reports.</a:t>
          </a:r>
          <a:endParaRPr lang="en-US" sz="2000" b="1" dirty="0">
            <a:solidFill>
              <a:schemeClr val="tx1"/>
            </a:solidFill>
          </a:endParaRPr>
        </a:p>
      </dgm:t>
    </dgm:pt>
    <dgm:pt modelId="{00178949-8EA9-4188-89F3-5B584C6A6E4F}" type="parTrans" cxnId="{20A1ECD0-CA48-4DD2-9F2A-1E37E758826D}">
      <dgm:prSet/>
      <dgm:spPr/>
      <dgm:t>
        <a:bodyPr/>
        <a:lstStyle/>
        <a:p>
          <a:endParaRPr lang="en-US"/>
        </a:p>
      </dgm:t>
    </dgm:pt>
    <dgm:pt modelId="{3D7F07CA-81D4-4480-BA9E-44893B94A812}" type="sibTrans" cxnId="{20A1ECD0-CA48-4DD2-9F2A-1E37E758826D}">
      <dgm:prSet/>
      <dgm:spPr/>
      <dgm:t>
        <a:bodyPr/>
        <a:lstStyle/>
        <a:p>
          <a:endParaRPr lang="en-US" dirty="0"/>
        </a:p>
      </dgm:t>
    </dgm:pt>
    <dgm:pt modelId="{1F161515-7CCD-40A6-B33C-300D26DA6C6F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</a:rPr>
            <a:t>Created the associated metadata for the digital objects.</a:t>
          </a:r>
          <a:endParaRPr lang="en-US" sz="2000" b="1" dirty="0">
            <a:solidFill>
              <a:schemeClr val="tx1"/>
            </a:solidFill>
          </a:endParaRPr>
        </a:p>
      </dgm:t>
    </dgm:pt>
    <dgm:pt modelId="{38C13A9B-356B-47E1-82EF-9A4286D737EA}" type="parTrans" cxnId="{88C027B5-D293-43C5-ABD5-8D510C7E74B5}">
      <dgm:prSet/>
      <dgm:spPr/>
      <dgm:t>
        <a:bodyPr/>
        <a:lstStyle/>
        <a:p>
          <a:endParaRPr lang="en-US"/>
        </a:p>
      </dgm:t>
    </dgm:pt>
    <dgm:pt modelId="{8D30A7A0-EA98-4883-A8BB-D3992572CB9D}" type="sibTrans" cxnId="{88C027B5-D293-43C5-ABD5-8D510C7E74B5}">
      <dgm:prSet/>
      <dgm:spPr/>
      <dgm:t>
        <a:bodyPr/>
        <a:lstStyle/>
        <a:p>
          <a:endParaRPr lang="en-US" dirty="0"/>
        </a:p>
      </dgm:t>
    </dgm:pt>
    <dgm:pt modelId="{86E0B7A9-50AA-46E9-8CE8-A3F9FD4E6D22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</a:rPr>
            <a:t>Assigned a DOI to the objects, and successfully registered the DOIs with the TIB.</a:t>
          </a:r>
          <a:endParaRPr lang="en-US" sz="2000" b="1" dirty="0">
            <a:solidFill>
              <a:schemeClr val="tx1"/>
            </a:solidFill>
          </a:endParaRPr>
        </a:p>
      </dgm:t>
    </dgm:pt>
    <dgm:pt modelId="{CC9525A6-3592-4A17-8B73-24BF6D2B5EDC}" type="parTrans" cxnId="{D7309C1D-1B4D-490B-8C3A-61B01D487561}">
      <dgm:prSet/>
      <dgm:spPr/>
      <dgm:t>
        <a:bodyPr/>
        <a:lstStyle/>
        <a:p>
          <a:endParaRPr lang="en-US"/>
        </a:p>
      </dgm:t>
    </dgm:pt>
    <dgm:pt modelId="{F3AC341D-4E06-4A58-BBFF-068E0C946DB3}" type="sibTrans" cxnId="{D7309C1D-1B4D-490B-8C3A-61B01D487561}">
      <dgm:prSet/>
      <dgm:spPr/>
      <dgm:t>
        <a:bodyPr/>
        <a:lstStyle/>
        <a:p>
          <a:endParaRPr lang="en-US" dirty="0"/>
        </a:p>
      </dgm:t>
    </dgm:pt>
    <dgm:pt modelId="{7884B2EB-D8B1-4F75-8832-9563C57D6781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</a:rPr>
            <a:t>Updated reports with live links to newly registered data DOIs.</a:t>
          </a:r>
          <a:endParaRPr lang="en-US" sz="2000" b="1" dirty="0">
            <a:solidFill>
              <a:schemeClr val="tx1"/>
            </a:solidFill>
          </a:endParaRPr>
        </a:p>
      </dgm:t>
    </dgm:pt>
    <dgm:pt modelId="{F1D71563-1FC0-490E-856D-47EFFEA76E5E}" type="parTrans" cxnId="{C0284465-9D16-4659-8D36-BD9D2C779767}">
      <dgm:prSet/>
      <dgm:spPr/>
      <dgm:t>
        <a:bodyPr/>
        <a:lstStyle/>
        <a:p>
          <a:endParaRPr lang="en-US"/>
        </a:p>
      </dgm:t>
    </dgm:pt>
    <dgm:pt modelId="{B4920BA4-AA4D-4A86-B63B-38EF69A80AEE}" type="sibTrans" cxnId="{C0284465-9D16-4659-8D36-BD9D2C779767}">
      <dgm:prSet/>
      <dgm:spPr/>
      <dgm:t>
        <a:bodyPr/>
        <a:lstStyle/>
        <a:p>
          <a:endParaRPr lang="en-US"/>
        </a:p>
      </dgm:t>
    </dgm:pt>
    <dgm:pt modelId="{CD2E7FB3-EA16-4602-8764-F1BD6A7CFE84}" type="pres">
      <dgm:prSet presAssocID="{81ED208B-8CA6-4866-9656-8BB423C21EE3}" presName="outerComposite" presStyleCnt="0">
        <dgm:presLayoutVars>
          <dgm:chMax val="5"/>
          <dgm:dir/>
          <dgm:resizeHandles val="exact"/>
        </dgm:presLayoutVars>
      </dgm:prSet>
      <dgm:spPr/>
    </dgm:pt>
    <dgm:pt modelId="{71326592-C817-46E3-BF4A-38A7F8CF9899}" type="pres">
      <dgm:prSet presAssocID="{81ED208B-8CA6-4866-9656-8BB423C21EE3}" presName="dummyMaxCanvas" presStyleCnt="0">
        <dgm:presLayoutVars/>
      </dgm:prSet>
      <dgm:spPr/>
    </dgm:pt>
    <dgm:pt modelId="{A222F999-CBF6-41BE-B265-2241603F22E0}" type="pres">
      <dgm:prSet presAssocID="{81ED208B-8CA6-4866-9656-8BB423C21EE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204EB-A959-45E2-8CFA-27F0127E324D}" type="pres">
      <dgm:prSet presAssocID="{81ED208B-8CA6-4866-9656-8BB423C21EE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FC611-2423-4CBC-98F6-6CBE9163FBB5}" type="pres">
      <dgm:prSet presAssocID="{81ED208B-8CA6-4866-9656-8BB423C21EE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FBBA1-8582-4DD3-BE4F-3A3329A24B0F}" type="pres">
      <dgm:prSet presAssocID="{81ED208B-8CA6-4866-9656-8BB423C21EE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5AD7D-E352-41BF-8C1F-2FF74D653624}" type="pres">
      <dgm:prSet presAssocID="{81ED208B-8CA6-4866-9656-8BB423C21EE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54E82-212B-4433-919F-E497B1DB6BB5}" type="pres">
      <dgm:prSet presAssocID="{81ED208B-8CA6-4866-9656-8BB423C21EE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D3542-2F79-4760-86AD-0D672794CEEE}" type="pres">
      <dgm:prSet presAssocID="{81ED208B-8CA6-4866-9656-8BB423C21EE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9EFE9-A7E1-446F-9737-309C67311E4D}" type="pres">
      <dgm:prSet presAssocID="{81ED208B-8CA6-4866-9656-8BB423C21EE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DC3D0-EE18-4729-9669-AB2BBDE83579}" type="pres">
      <dgm:prSet presAssocID="{81ED208B-8CA6-4866-9656-8BB423C21EE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2EE4C-1C70-4CB5-8174-2B934E6C08DF}" type="pres">
      <dgm:prSet presAssocID="{81ED208B-8CA6-4866-9656-8BB423C21EE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AE86A-F304-43D5-9EB2-48FC823C00BB}" type="pres">
      <dgm:prSet presAssocID="{81ED208B-8CA6-4866-9656-8BB423C21EE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3B90A-852F-467B-964F-A74F55CE6245}" type="presOf" srcId="{8D30A7A0-EA98-4883-A8BB-D3992572CB9D}" destId="{C8354E82-212B-4433-919F-E497B1DB6BB5}" srcOrd="0" destOrd="0" presId="urn:microsoft.com/office/officeart/2005/8/layout/vProcess5"/>
    <dgm:cxn modelId="{4732406F-0239-401C-B600-582CD1CC6F51}" type="presOf" srcId="{3D7F07CA-81D4-4480-BA9E-44893B94A812}" destId="{D2F5AD7D-E352-41BF-8C1F-2FF74D653624}" srcOrd="0" destOrd="0" presId="urn:microsoft.com/office/officeart/2005/8/layout/vProcess5"/>
    <dgm:cxn modelId="{C0284465-9D16-4659-8D36-BD9D2C779767}" srcId="{81ED208B-8CA6-4866-9656-8BB423C21EE3}" destId="{7884B2EB-D8B1-4F75-8832-9563C57D6781}" srcOrd="3" destOrd="0" parTransId="{F1D71563-1FC0-490E-856D-47EFFEA76E5E}" sibTransId="{B4920BA4-AA4D-4A86-B63B-38EF69A80AEE}"/>
    <dgm:cxn modelId="{A8E36456-6CBA-448D-AD8E-A478DCCD9975}" type="presOf" srcId="{81ED208B-8CA6-4866-9656-8BB423C21EE3}" destId="{CD2E7FB3-EA16-4602-8764-F1BD6A7CFE84}" srcOrd="0" destOrd="0" presId="urn:microsoft.com/office/officeart/2005/8/layout/vProcess5"/>
    <dgm:cxn modelId="{B1B76E61-4125-4E84-85D8-DC29AD89872C}" type="presOf" srcId="{86E0B7A9-50AA-46E9-8CE8-A3F9FD4E6D22}" destId="{223FC611-2423-4CBC-98F6-6CBE9163FBB5}" srcOrd="0" destOrd="0" presId="urn:microsoft.com/office/officeart/2005/8/layout/vProcess5"/>
    <dgm:cxn modelId="{35142987-5601-4DDF-8F22-FE87A296CA48}" type="presOf" srcId="{07FC30A9-D5E8-4169-9E40-53B330D11065}" destId="{8F19EFE9-A7E1-446F-9737-309C67311E4D}" srcOrd="1" destOrd="0" presId="urn:microsoft.com/office/officeart/2005/8/layout/vProcess5"/>
    <dgm:cxn modelId="{423311CA-7869-4EB8-8F19-83A089BE7CD3}" type="presOf" srcId="{7884B2EB-D8B1-4F75-8832-9563C57D6781}" destId="{286AE86A-F304-43D5-9EB2-48FC823C00BB}" srcOrd="1" destOrd="0" presId="urn:microsoft.com/office/officeart/2005/8/layout/vProcess5"/>
    <dgm:cxn modelId="{761B1E38-0592-4C61-88B3-34AF5C321CF3}" type="presOf" srcId="{86E0B7A9-50AA-46E9-8CE8-A3F9FD4E6D22}" destId="{67C2EE4C-1C70-4CB5-8174-2B934E6C08DF}" srcOrd="1" destOrd="0" presId="urn:microsoft.com/office/officeart/2005/8/layout/vProcess5"/>
    <dgm:cxn modelId="{1B46ECB0-4599-46D3-9D3D-562277792AFB}" type="presOf" srcId="{07FC30A9-D5E8-4169-9E40-53B330D11065}" destId="{A222F999-CBF6-41BE-B265-2241603F22E0}" srcOrd="0" destOrd="0" presId="urn:microsoft.com/office/officeart/2005/8/layout/vProcess5"/>
    <dgm:cxn modelId="{7CFE3DFF-28CB-4CF1-A7BD-5736CD074AB5}" type="presOf" srcId="{7884B2EB-D8B1-4F75-8832-9563C57D6781}" destId="{151FBBA1-8582-4DD3-BE4F-3A3329A24B0F}" srcOrd="0" destOrd="0" presId="urn:microsoft.com/office/officeart/2005/8/layout/vProcess5"/>
    <dgm:cxn modelId="{B444BC1B-49E7-4783-ABA7-27495E89C3F3}" type="presOf" srcId="{F3AC341D-4E06-4A58-BBFF-068E0C946DB3}" destId="{093D3542-2F79-4760-86AD-0D672794CEEE}" srcOrd="0" destOrd="0" presId="urn:microsoft.com/office/officeart/2005/8/layout/vProcess5"/>
    <dgm:cxn modelId="{E4084BAA-B6ED-40C1-A3A5-6348ADDE957C}" type="presOf" srcId="{1F161515-7CCD-40A6-B33C-300D26DA6C6F}" destId="{4B6DC3D0-EE18-4729-9669-AB2BBDE83579}" srcOrd="1" destOrd="0" presId="urn:microsoft.com/office/officeart/2005/8/layout/vProcess5"/>
    <dgm:cxn modelId="{20A1ECD0-CA48-4DD2-9F2A-1E37E758826D}" srcId="{81ED208B-8CA6-4866-9656-8BB423C21EE3}" destId="{07FC30A9-D5E8-4169-9E40-53B330D11065}" srcOrd="0" destOrd="0" parTransId="{00178949-8EA9-4188-89F3-5B584C6A6E4F}" sibTransId="{3D7F07CA-81D4-4480-BA9E-44893B94A812}"/>
    <dgm:cxn modelId="{D7309C1D-1B4D-490B-8C3A-61B01D487561}" srcId="{81ED208B-8CA6-4866-9656-8BB423C21EE3}" destId="{86E0B7A9-50AA-46E9-8CE8-A3F9FD4E6D22}" srcOrd="2" destOrd="0" parTransId="{CC9525A6-3592-4A17-8B73-24BF6D2B5EDC}" sibTransId="{F3AC341D-4E06-4A58-BBFF-068E0C946DB3}"/>
    <dgm:cxn modelId="{88C027B5-D293-43C5-ABD5-8D510C7E74B5}" srcId="{81ED208B-8CA6-4866-9656-8BB423C21EE3}" destId="{1F161515-7CCD-40A6-B33C-300D26DA6C6F}" srcOrd="1" destOrd="0" parTransId="{38C13A9B-356B-47E1-82EF-9A4286D737EA}" sibTransId="{8D30A7A0-EA98-4883-A8BB-D3992572CB9D}"/>
    <dgm:cxn modelId="{5A647EE3-0434-4118-80BD-723E99026DB7}" type="presOf" srcId="{1F161515-7CCD-40A6-B33C-300D26DA6C6F}" destId="{875204EB-A959-45E2-8CFA-27F0127E324D}" srcOrd="0" destOrd="0" presId="urn:microsoft.com/office/officeart/2005/8/layout/vProcess5"/>
    <dgm:cxn modelId="{D4041BDD-478C-4626-8CC6-209ACC4752D7}" type="presParOf" srcId="{CD2E7FB3-EA16-4602-8764-F1BD6A7CFE84}" destId="{71326592-C817-46E3-BF4A-38A7F8CF9899}" srcOrd="0" destOrd="0" presId="urn:microsoft.com/office/officeart/2005/8/layout/vProcess5"/>
    <dgm:cxn modelId="{A94741E1-602F-478B-B881-890EB633A5D3}" type="presParOf" srcId="{CD2E7FB3-EA16-4602-8764-F1BD6A7CFE84}" destId="{A222F999-CBF6-41BE-B265-2241603F22E0}" srcOrd="1" destOrd="0" presId="urn:microsoft.com/office/officeart/2005/8/layout/vProcess5"/>
    <dgm:cxn modelId="{DD4E49BD-E77A-40E8-A4D4-410D5EB1E8FB}" type="presParOf" srcId="{CD2E7FB3-EA16-4602-8764-F1BD6A7CFE84}" destId="{875204EB-A959-45E2-8CFA-27F0127E324D}" srcOrd="2" destOrd="0" presId="urn:microsoft.com/office/officeart/2005/8/layout/vProcess5"/>
    <dgm:cxn modelId="{17925DA1-FBCE-4BC9-B913-549932A730DE}" type="presParOf" srcId="{CD2E7FB3-EA16-4602-8764-F1BD6A7CFE84}" destId="{223FC611-2423-4CBC-98F6-6CBE9163FBB5}" srcOrd="3" destOrd="0" presId="urn:microsoft.com/office/officeart/2005/8/layout/vProcess5"/>
    <dgm:cxn modelId="{39EA09A1-2BFD-4E8C-9A69-31356A119D16}" type="presParOf" srcId="{CD2E7FB3-EA16-4602-8764-F1BD6A7CFE84}" destId="{151FBBA1-8582-4DD3-BE4F-3A3329A24B0F}" srcOrd="4" destOrd="0" presId="urn:microsoft.com/office/officeart/2005/8/layout/vProcess5"/>
    <dgm:cxn modelId="{6901B002-BC29-430E-96DE-14898A25CFA2}" type="presParOf" srcId="{CD2E7FB3-EA16-4602-8764-F1BD6A7CFE84}" destId="{D2F5AD7D-E352-41BF-8C1F-2FF74D653624}" srcOrd="5" destOrd="0" presId="urn:microsoft.com/office/officeart/2005/8/layout/vProcess5"/>
    <dgm:cxn modelId="{748E67C6-FF15-4CAE-B4E7-6305DDB604B4}" type="presParOf" srcId="{CD2E7FB3-EA16-4602-8764-F1BD6A7CFE84}" destId="{C8354E82-212B-4433-919F-E497B1DB6BB5}" srcOrd="6" destOrd="0" presId="urn:microsoft.com/office/officeart/2005/8/layout/vProcess5"/>
    <dgm:cxn modelId="{920DAABB-B6CC-4BAF-83F2-B0C12CD2DD91}" type="presParOf" srcId="{CD2E7FB3-EA16-4602-8764-F1BD6A7CFE84}" destId="{093D3542-2F79-4760-86AD-0D672794CEEE}" srcOrd="7" destOrd="0" presId="urn:microsoft.com/office/officeart/2005/8/layout/vProcess5"/>
    <dgm:cxn modelId="{05F7FDEF-0197-494D-B287-D10011237C99}" type="presParOf" srcId="{CD2E7FB3-EA16-4602-8764-F1BD6A7CFE84}" destId="{8F19EFE9-A7E1-446F-9737-309C67311E4D}" srcOrd="8" destOrd="0" presId="urn:microsoft.com/office/officeart/2005/8/layout/vProcess5"/>
    <dgm:cxn modelId="{8648A4B7-C71B-4525-BFBE-8DBA6C72D922}" type="presParOf" srcId="{CD2E7FB3-EA16-4602-8764-F1BD6A7CFE84}" destId="{4B6DC3D0-EE18-4729-9669-AB2BBDE83579}" srcOrd="9" destOrd="0" presId="urn:microsoft.com/office/officeart/2005/8/layout/vProcess5"/>
    <dgm:cxn modelId="{8BAF2DF6-2270-4923-BED7-E670524A0BC3}" type="presParOf" srcId="{CD2E7FB3-EA16-4602-8764-F1BD6A7CFE84}" destId="{67C2EE4C-1C70-4CB5-8174-2B934E6C08DF}" srcOrd="10" destOrd="0" presId="urn:microsoft.com/office/officeart/2005/8/layout/vProcess5"/>
    <dgm:cxn modelId="{85065459-04A6-418C-894B-9446E58C0C02}" type="presParOf" srcId="{CD2E7FB3-EA16-4602-8764-F1BD6A7CFE84}" destId="{286AE86A-F304-43D5-9EB2-48FC823C00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255FC5-A725-4421-90BF-67E05AC67BA1}" type="doc">
      <dgm:prSet loTypeId="urn:diagrams.loki3.com/VaryingWidth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AE2BF-6CE8-4E7C-ACEB-3E2DCF7F3C28}">
      <dgm:prSet phldrT="[Text]"/>
      <dgm:spPr>
        <a:solidFill>
          <a:schemeClr val="bg1"/>
        </a:solidFill>
        <a:ln w="22225">
          <a:solidFill>
            <a:srgbClr val="00206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TIB teamed with an international consortium in December of 2009 to create the DataCite DOI Registration Agency.</a:t>
          </a:r>
          <a:endParaRPr lang="en-US" dirty="0">
            <a:solidFill>
              <a:schemeClr val="tx1"/>
            </a:solidFill>
          </a:endParaRPr>
        </a:p>
      </dgm:t>
    </dgm:pt>
    <dgm:pt modelId="{FC9007B1-FCFE-487D-A806-B28EAC5A191F}" type="parTrans" cxnId="{3CE0EDF5-18D7-4ADA-964E-E86032C8DC63}">
      <dgm:prSet/>
      <dgm:spPr/>
      <dgm:t>
        <a:bodyPr/>
        <a:lstStyle/>
        <a:p>
          <a:endParaRPr lang="en-US"/>
        </a:p>
      </dgm:t>
    </dgm:pt>
    <dgm:pt modelId="{C7AC29BD-997F-46EE-8ADE-A85CC7BEF674}" type="sibTrans" cxnId="{3CE0EDF5-18D7-4ADA-964E-E86032C8DC63}">
      <dgm:prSet/>
      <dgm:spPr/>
      <dgm:t>
        <a:bodyPr/>
        <a:lstStyle/>
        <a:p>
          <a:endParaRPr lang="en-US"/>
        </a:p>
      </dgm:t>
    </dgm:pt>
    <dgm:pt modelId="{762C6038-CD19-4ABF-9114-A4DE575BF9C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Created services to support assignment of Digital Object Identifiers (DOIs) to datasets.</a:t>
          </a:r>
          <a:endParaRPr lang="en-US" dirty="0">
            <a:solidFill>
              <a:schemeClr val="tx1"/>
            </a:solidFill>
          </a:endParaRPr>
        </a:p>
      </dgm:t>
    </dgm:pt>
    <dgm:pt modelId="{D8337766-7D6A-4457-9E33-A1AD85941E00}" type="parTrans" cxnId="{4F0D6AED-5C2E-462C-BBBE-A2B71CF1B1F3}">
      <dgm:prSet/>
      <dgm:spPr/>
      <dgm:t>
        <a:bodyPr/>
        <a:lstStyle/>
        <a:p>
          <a:endParaRPr lang="en-US"/>
        </a:p>
      </dgm:t>
    </dgm:pt>
    <dgm:pt modelId="{33C2370C-5669-4E0C-8C37-28F196B26DDD}" type="sibTrans" cxnId="{4F0D6AED-5C2E-462C-BBBE-A2B71CF1B1F3}">
      <dgm:prSet/>
      <dgm:spPr/>
      <dgm:t>
        <a:bodyPr/>
        <a:lstStyle/>
        <a:p>
          <a:endParaRPr lang="en-US"/>
        </a:p>
      </dgm:t>
    </dgm:pt>
    <dgm:pt modelId="{CDF55FB7-6D5D-4616-B2B4-EE7ACA3CE59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Validates, maintains, and resolves DOIs and the associated metadata.</a:t>
          </a:r>
          <a:endParaRPr lang="en-US" dirty="0">
            <a:solidFill>
              <a:schemeClr val="tx1"/>
            </a:solidFill>
          </a:endParaRPr>
        </a:p>
      </dgm:t>
    </dgm:pt>
    <dgm:pt modelId="{2F5AD2C2-BC4A-401C-B662-CB4C14B365B5}" type="parTrans" cxnId="{DB776856-62BE-4182-8E7D-422B7E404648}">
      <dgm:prSet/>
      <dgm:spPr/>
      <dgm:t>
        <a:bodyPr/>
        <a:lstStyle/>
        <a:p>
          <a:endParaRPr lang="en-US"/>
        </a:p>
      </dgm:t>
    </dgm:pt>
    <dgm:pt modelId="{9165736E-300C-447B-A33A-4DCA424F8D9B}" type="sibTrans" cxnId="{DB776856-62BE-4182-8E7D-422B7E404648}">
      <dgm:prSet/>
      <dgm:spPr/>
      <dgm:t>
        <a:bodyPr/>
        <a:lstStyle/>
        <a:p>
          <a:endParaRPr lang="en-US"/>
        </a:p>
      </dgm:t>
    </dgm:pt>
    <dgm:pt modelId="{4B963D44-C7E1-44B2-81C5-32AC0D6F74C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Consortium was composed of 11 institutions focused on improving the scholarly infrastructure around datasets and other non-textual information.</a:t>
          </a:r>
          <a:endParaRPr lang="en-US" dirty="0">
            <a:solidFill>
              <a:schemeClr val="tx1"/>
            </a:solidFill>
          </a:endParaRPr>
        </a:p>
      </dgm:t>
    </dgm:pt>
    <dgm:pt modelId="{0DB6F912-3ABC-484D-9739-1D6BFE685E25}" type="parTrans" cxnId="{F1791854-9C7C-4332-8BF8-D870261F2385}">
      <dgm:prSet/>
      <dgm:spPr/>
      <dgm:t>
        <a:bodyPr/>
        <a:lstStyle/>
        <a:p>
          <a:endParaRPr lang="en-US"/>
        </a:p>
      </dgm:t>
    </dgm:pt>
    <dgm:pt modelId="{7E11F300-4770-45D2-82BB-34A76B71E8DE}" type="sibTrans" cxnId="{F1791854-9C7C-4332-8BF8-D870261F2385}">
      <dgm:prSet/>
      <dgm:spPr/>
      <dgm:t>
        <a:bodyPr/>
        <a:lstStyle/>
        <a:p>
          <a:endParaRPr lang="en-US"/>
        </a:p>
      </dgm:t>
    </dgm:pt>
    <dgm:pt modelId="{3C95E1B7-412E-4B67-88BA-F0FFE6862197}" type="pres">
      <dgm:prSet presAssocID="{D6255FC5-A725-4421-90BF-67E05AC67BA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90F71421-2D63-4DC8-9FFA-192E80B7C798}" type="pres">
      <dgm:prSet presAssocID="{D0EAE2BF-6CE8-4E7C-ACEB-3E2DCF7F3C2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B6D26-BAA6-42AE-83E9-AF6268A4A69F}" type="pres">
      <dgm:prSet presAssocID="{C7AC29BD-997F-46EE-8ADE-A85CC7BEF674}" presName="space" presStyleCnt="0"/>
      <dgm:spPr/>
    </dgm:pt>
    <dgm:pt modelId="{AA29F0CB-B6FC-4214-90CE-8D664B80C429}" type="pres">
      <dgm:prSet presAssocID="{4B963D44-C7E1-44B2-81C5-32AC0D6F74C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5955D-B001-49D9-9DEC-F3B3D2D069E8}" type="pres">
      <dgm:prSet presAssocID="{7E11F300-4770-45D2-82BB-34A76B71E8DE}" presName="space" presStyleCnt="0"/>
      <dgm:spPr/>
    </dgm:pt>
    <dgm:pt modelId="{5B007C98-CAEC-4DB7-BA3A-56DD35FAF7AF}" type="pres">
      <dgm:prSet presAssocID="{762C6038-CD19-4ABF-9114-A4DE575BF9CA}" presName="text" presStyleLbl="node1" presStyleIdx="2" presStyleCnt="4" custScaleX="99488" custScaleY="88480" custLinFactNeighborX="-18454" custLinFactNeighborY="-29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0387C-F731-4D49-AA31-6E1CC7002BD2}" type="pres">
      <dgm:prSet presAssocID="{33C2370C-5669-4E0C-8C37-28F196B26DDD}" presName="space" presStyleCnt="0"/>
      <dgm:spPr/>
    </dgm:pt>
    <dgm:pt modelId="{73ADC6CB-B27C-424E-845D-249398DACEC7}" type="pres">
      <dgm:prSet presAssocID="{CDF55FB7-6D5D-4616-B2B4-EE7ACA3CE59C}" presName="text" presStyleLbl="node1" presStyleIdx="3" presStyleCnt="4" custLinFactNeighborX="-37232" custLinFactNeighborY="-84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C5D18-A863-417C-8867-E6A7A3E2FE9D}" type="presOf" srcId="{4B963D44-C7E1-44B2-81C5-32AC0D6F74C4}" destId="{AA29F0CB-B6FC-4214-90CE-8D664B80C429}" srcOrd="0" destOrd="0" presId="urn:diagrams.loki3.com/VaryingWidthList+Icon"/>
    <dgm:cxn modelId="{4F0D6AED-5C2E-462C-BBBE-A2B71CF1B1F3}" srcId="{D6255FC5-A725-4421-90BF-67E05AC67BA1}" destId="{762C6038-CD19-4ABF-9114-A4DE575BF9CA}" srcOrd="2" destOrd="0" parTransId="{D8337766-7D6A-4457-9E33-A1AD85941E00}" sibTransId="{33C2370C-5669-4E0C-8C37-28F196B26DDD}"/>
    <dgm:cxn modelId="{F1791854-9C7C-4332-8BF8-D870261F2385}" srcId="{D6255FC5-A725-4421-90BF-67E05AC67BA1}" destId="{4B963D44-C7E1-44B2-81C5-32AC0D6F74C4}" srcOrd="1" destOrd="0" parTransId="{0DB6F912-3ABC-484D-9739-1D6BFE685E25}" sibTransId="{7E11F300-4770-45D2-82BB-34A76B71E8DE}"/>
    <dgm:cxn modelId="{BF4A41D6-1EA7-401B-8748-EFD6BBC7795C}" type="presOf" srcId="{D0EAE2BF-6CE8-4E7C-ACEB-3E2DCF7F3C28}" destId="{90F71421-2D63-4DC8-9FFA-192E80B7C798}" srcOrd="0" destOrd="0" presId="urn:diagrams.loki3.com/VaryingWidthList+Icon"/>
    <dgm:cxn modelId="{3CE0EDF5-18D7-4ADA-964E-E86032C8DC63}" srcId="{D6255FC5-A725-4421-90BF-67E05AC67BA1}" destId="{D0EAE2BF-6CE8-4E7C-ACEB-3E2DCF7F3C28}" srcOrd="0" destOrd="0" parTransId="{FC9007B1-FCFE-487D-A806-B28EAC5A191F}" sibTransId="{C7AC29BD-997F-46EE-8ADE-A85CC7BEF674}"/>
    <dgm:cxn modelId="{DB776856-62BE-4182-8E7D-422B7E404648}" srcId="{D6255FC5-A725-4421-90BF-67E05AC67BA1}" destId="{CDF55FB7-6D5D-4616-B2B4-EE7ACA3CE59C}" srcOrd="3" destOrd="0" parTransId="{2F5AD2C2-BC4A-401C-B662-CB4C14B365B5}" sibTransId="{9165736E-300C-447B-A33A-4DCA424F8D9B}"/>
    <dgm:cxn modelId="{5932AB3B-3E67-4EDD-B84E-EBBDB06DBF7E}" type="presOf" srcId="{762C6038-CD19-4ABF-9114-A4DE575BF9CA}" destId="{5B007C98-CAEC-4DB7-BA3A-56DD35FAF7AF}" srcOrd="0" destOrd="0" presId="urn:diagrams.loki3.com/VaryingWidthList+Icon"/>
    <dgm:cxn modelId="{E6812A37-4B22-487E-919A-9422E31FD8F3}" type="presOf" srcId="{D6255FC5-A725-4421-90BF-67E05AC67BA1}" destId="{3C95E1B7-412E-4B67-88BA-F0FFE6862197}" srcOrd="0" destOrd="0" presId="urn:diagrams.loki3.com/VaryingWidthList+Icon"/>
    <dgm:cxn modelId="{38948CFC-75EA-4EFB-9B09-02EECE062301}" type="presOf" srcId="{CDF55FB7-6D5D-4616-B2B4-EE7ACA3CE59C}" destId="{73ADC6CB-B27C-424E-845D-249398DACEC7}" srcOrd="0" destOrd="0" presId="urn:diagrams.loki3.com/VaryingWidthList+Icon"/>
    <dgm:cxn modelId="{1F43CBF3-C957-48D0-B98F-D58D3DA71BDD}" type="presParOf" srcId="{3C95E1B7-412E-4B67-88BA-F0FFE6862197}" destId="{90F71421-2D63-4DC8-9FFA-192E80B7C798}" srcOrd="0" destOrd="0" presId="urn:diagrams.loki3.com/VaryingWidthList+Icon"/>
    <dgm:cxn modelId="{12362638-2A95-45DA-B253-0C7416B51D17}" type="presParOf" srcId="{3C95E1B7-412E-4B67-88BA-F0FFE6862197}" destId="{2BEB6D26-BAA6-42AE-83E9-AF6268A4A69F}" srcOrd="1" destOrd="0" presId="urn:diagrams.loki3.com/VaryingWidthList+Icon"/>
    <dgm:cxn modelId="{84219347-D951-4B02-B15F-D838273AB4D8}" type="presParOf" srcId="{3C95E1B7-412E-4B67-88BA-F0FFE6862197}" destId="{AA29F0CB-B6FC-4214-90CE-8D664B80C429}" srcOrd="2" destOrd="0" presId="urn:diagrams.loki3.com/VaryingWidthList+Icon"/>
    <dgm:cxn modelId="{123BC2CB-1C52-42BC-98A0-69CF3FFFE3A5}" type="presParOf" srcId="{3C95E1B7-412E-4B67-88BA-F0FFE6862197}" destId="{9735955D-B001-49D9-9DEC-F3B3D2D069E8}" srcOrd="3" destOrd="0" presId="urn:diagrams.loki3.com/VaryingWidthList+Icon"/>
    <dgm:cxn modelId="{B6F22B16-6689-4981-AF91-472CF96AFCF9}" type="presParOf" srcId="{3C95E1B7-412E-4B67-88BA-F0FFE6862197}" destId="{5B007C98-CAEC-4DB7-BA3A-56DD35FAF7AF}" srcOrd="4" destOrd="0" presId="urn:diagrams.loki3.com/VaryingWidthList+Icon"/>
    <dgm:cxn modelId="{621707AA-6FEC-49F2-BE6B-BD18DBA3A972}" type="presParOf" srcId="{3C95E1B7-412E-4B67-88BA-F0FFE6862197}" destId="{BCA0387C-F731-4D49-AA31-6E1CC7002BD2}" srcOrd="5" destOrd="0" presId="urn:diagrams.loki3.com/VaryingWidthList+Icon"/>
    <dgm:cxn modelId="{EBAC3222-8715-485C-A8B2-C8450C4B21F8}" type="presParOf" srcId="{3C95E1B7-412E-4B67-88BA-F0FFE6862197}" destId="{73ADC6CB-B27C-424E-845D-249398DACEC7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DEE6-A213-46DA-A15F-5F8D34D0DDED}">
      <dsp:nvSpPr>
        <dsp:cNvPr id="0" name=""/>
        <dsp:cNvSpPr/>
      </dsp:nvSpPr>
      <dsp:spPr>
        <a:xfrm>
          <a:off x="0" y="0"/>
          <a:ext cx="7620000" cy="503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Mission: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4574" y="24574"/>
        <a:ext cx="7570852" cy="454261"/>
      </dsp:txXfrm>
    </dsp:sp>
    <dsp:sp modelId="{F5964FB2-4775-46CD-B941-E56226C41624}">
      <dsp:nvSpPr>
        <dsp:cNvPr id="0" name=""/>
        <dsp:cNvSpPr/>
      </dsp:nvSpPr>
      <dsp:spPr>
        <a:xfrm>
          <a:off x="0" y="902884"/>
          <a:ext cx="7620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800" kern="1200" dirty="0"/>
        </a:p>
      </dsp:txBody>
      <dsp:txXfrm>
        <a:off x="0" y="902884"/>
        <a:ext cx="7620000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01E6E-76CD-498A-8417-B1F56771186C}">
      <dsp:nvSpPr>
        <dsp:cNvPr id="0" name=""/>
        <dsp:cNvSpPr/>
      </dsp:nvSpPr>
      <dsp:spPr>
        <a:xfrm>
          <a:off x="0" y="0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1F74C-0148-4277-8461-E05982BA0CE9}">
      <dsp:nvSpPr>
        <dsp:cNvPr id="0" name=""/>
        <dsp:cNvSpPr/>
      </dsp:nvSpPr>
      <dsp:spPr>
        <a:xfrm>
          <a:off x="0" y="0"/>
          <a:ext cx="210817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210817" cy="1371600"/>
      </dsp:txXfrm>
    </dsp:sp>
    <dsp:sp modelId="{F0C717D3-3D63-48D1-88F3-7D763856ACDB}">
      <dsp:nvSpPr>
        <dsp:cNvPr id="0" name=""/>
        <dsp:cNvSpPr/>
      </dsp:nvSpPr>
      <dsp:spPr>
        <a:xfrm>
          <a:off x="154297" y="0"/>
          <a:ext cx="6935267" cy="1295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Advance science and sustain technological creativity by making R&amp;D findings available and useful to the Department of Energy researchers and the public.</a:t>
          </a:r>
          <a:endParaRPr lang="en-US" sz="2400" kern="1200" dirty="0"/>
        </a:p>
      </dsp:txBody>
      <dsp:txXfrm>
        <a:off x="154297" y="0"/>
        <a:ext cx="6935267" cy="1295581"/>
      </dsp:txXfrm>
    </dsp:sp>
    <dsp:sp modelId="{02E9278F-20D2-49D2-9457-64071AC21EAE}">
      <dsp:nvSpPr>
        <dsp:cNvPr id="0" name=""/>
        <dsp:cNvSpPr/>
      </dsp:nvSpPr>
      <dsp:spPr>
        <a:xfrm flipV="1">
          <a:off x="149288" y="1066798"/>
          <a:ext cx="7254040" cy="11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24F1-F206-42F8-8123-9D65F545DF6B}">
      <dsp:nvSpPr>
        <dsp:cNvPr id="0" name=""/>
        <dsp:cNvSpPr/>
      </dsp:nvSpPr>
      <dsp:spPr>
        <a:xfrm>
          <a:off x="0" y="89216"/>
          <a:ext cx="4038600" cy="596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Premise: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9122" y="118338"/>
        <a:ext cx="3980356" cy="53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24F1-F206-42F8-8123-9D65F545DF6B}">
      <dsp:nvSpPr>
        <dsp:cNvPr id="0" name=""/>
        <dsp:cNvSpPr/>
      </dsp:nvSpPr>
      <dsp:spPr>
        <a:xfrm>
          <a:off x="0" y="13349"/>
          <a:ext cx="4500213" cy="534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Corollary: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103" y="39452"/>
        <a:ext cx="4448007" cy="482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C37C7-1048-4583-9222-2547C9484CE3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C5595-8B74-4D7A-8FC0-9F8B0BBCDDF6}">
      <dsp:nvSpPr>
        <dsp:cNvPr id="0" name=""/>
        <dsp:cNvSpPr/>
      </dsp:nvSpPr>
      <dsp:spPr>
        <a:xfrm>
          <a:off x="0" y="0"/>
          <a:ext cx="1508760" cy="3886200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Initial Research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(2008/2009)</a:t>
          </a:r>
          <a:endParaRPr lang="en-US" sz="1800" kern="1200" dirty="0"/>
        </a:p>
      </dsp:txBody>
      <dsp:txXfrm>
        <a:off x="0" y="0"/>
        <a:ext cx="1508760" cy="3886200"/>
      </dsp:txXfrm>
    </dsp:sp>
    <dsp:sp modelId="{970CD960-D65A-45BE-B282-A8F395DE9E91}">
      <dsp:nvSpPr>
        <dsp:cNvPr id="0" name=""/>
        <dsp:cNvSpPr/>
      </dsp:nvSpPr>
      <dsp:spPr>
        <a:xfrm>
          <a:off x="1621917" y="60721"/>
          <a:ext cx="5921883" cy="121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Used data from the Atmospheric Radiation Measurement (ARM) Archive, maintained at the Oak Ridge National Laboratory.</a:t>
          </a:r>
          <a:endParaRPr lang="en-US" sz="1900" kern="1200" dirty="0"/>
        </a:p>
      </dsp:txBody>
      <dsp:txXfrm>
        <a:off x="1621917" y="60721"/>
        <a:ext cx="5921883" cy="1214437"/>
      </dsp:txXfrm>
    </dsp:sp>
    <dsp:sp modelId="{78C473AC-627B-4F04-B15A-B9B370AB5897}">
      <dsp:nvSpPr>
        <dsp:cNvPr id="0" name=""/>
        <dsp:cNvSpPr/>
      </dsp:nvSpPr>
      <dsp:spPr>
        <a:xfrm>
          <a:off x="1508760" y="1275159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E5026-D3DC-4D79-AB57-E17BEE4156E9}">
      <dsp:nvSpPr>
        <dsp:cNvPr id="0" name=""/>
        <dsp:cNvSpPr/>
      </dsp:nvSpPr>
      <dsp:spPr>
        <a:xfrm>
          <a:off x="1621917" y="1335881"/>
          <a:ext cx="5921883" cy="121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Selected Digital Object Identifiers (DOIs) as the preferred persistent locator.</a:t>
          </a:r>
          <a:endParaRPr lang="en-US" sz="1900" kern="1200" dirty="0"/>
        </a:p>
      </dsp:txBody>
      <dsp:txXfrm>
        <a:off x="1621917" y="1335881"/>
        <a:ext cx="5921883" cy="1214437"/>
      </dsp:txXfrm>
    </dsp:sp>
    <dsp:sp modelId="{24B4E22F-F26A-4A6D-B47A-972D56580A68}">
      <dsp:nvSpPr>
        <dsp:cNvPr id="0" name=""/>
        <dsp:cNvSpPr/>
      </dsp:nvSpPr>
      <dsp:spPr>
        <a:xfrm>
          <a:off x="1508760" y="2550318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365B3-BAAF-4E96-9D95-481C498986D9}">
      <dsp:nvSpPr>
        <dsp:cNvPr id="0" name=""/>
        <dsp:cNvSpPr/>
      </dsp:nvSpPr>
      <dsp:spPr>
        <a:xfrm>
          <a:off x="1621917" y="2611040"/>
          <a:ext cx="5921883" cy="121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Acquired an account with the German National Library of Science and Technology (TIB) as the DOI Registration Agency (RA) for this initial pilot.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621917" y="2611040"/>
        <a:ext cx="5921883" cy="1214437"/>
      </dsp:txXfrm>
    </dsp:sp>
    <dsp:sp modelId="{2D056D65-D448-4D2F-BA3D-14F701CFAFBE}">
      <dsp:nvSpPr>
        <dsp:cNvPr id="0" name=""/>
        <dsp:cNvSpPr/>
      </dsp:nvSpPr>
      <dsp:spPr>
        <a:xfrm>
          <a:off x="1508760" y="3837623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F999-CBF6-41BE-B265-2241603F22E0}">
      <dsp:nvSpPr>
        <dsp:cNvPr id="0" name=""/>
        <dsp:cNvSpPr/>
      </dsp:nvSpPr>
      <dsp:spPr>
        <a:xfrm>
          <a:off x="0" y="0"/>
          <a:ext cx="6766560" cy="8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Demonstrated the ability to locate the digital objects associated with a sample of DOE reports.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6023" y="26023"/>
        <a:ext cx="5732730" cy="836446"/>
      </dsp:txXfrm>
    </dsp:sp>
    <dsp:sp modelId="{875204EB-A959-45E2-8CFA-27F0127E324D}">
      <dsp:nvSpPr>
        <dsp:cNvPr id="0" name=""/>
        <dsp:cNvSpPr/>
      </dsp:nvSpPr>
      <dsp:spPr>
        <a:xfrm>
          <a:off x="566699" y="1050036"/>
          <a:ext cx="6766560" cy="8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Created the associated metadata for the digital objects.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92722" y="1076059"/>
        <a:ext cx="5570294" cy="836446"/>
      </dsp:txXfrm>
    </dsp:sp>
    <dsp:sp modelId="{223FC611-2423-4CBC-98F6-6CBE9163FBB5}">
      <dsp:nvSpPr>
        <dsp:cNvPr id="0" name=""/>
        <dsp:cNvSpPr/>
      </dsp:nvSpPr>
      <dsp:spPr>
        <a:xfrm>
          <a:off x="1124940" y="2100072"/>
          <a:ext cx="6766560" cy="8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Assigned a DOI to the objects, and successfully registered the DOIs with the TIB.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150963" y="2126095"/>
        <a:ext cx="5578753" cy="836445"/>
      </dsp:txXfrm>
    </dsp:sp>
    <dsp:sp modelId="{151FBBA1-8582-4DD3-BE4F-3A3329A24B0F}">
      <dsp:nvSpPr>
        <dsp:cNvPr id="0" name=""/>
        <dsp:cNvSpPr/>
      </dsp:nvSpPr>
      <dsp:spPr>
        <a:xfrm>
          <a:off x="1691639" y="3150108"/>
          <a:ext cx="6766560" cy="888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Updated reports with live links to newly registered data DOIs.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717662" y="3176131"/>
        <a:ext cx="5570294" cy="836446"/>
      </dsp:txXfrm>
    </dsp:sp>
    <dsp:sp modelId="{D2F5AD7D-E352-41BF-8C1F-2FF74D653624}">
      <dsp:nvSpPr>
        <dsp:cNvPr id="0" name=""/>
        <dsp:cNvSpPr/>
      </dsp:nvSpPr>
      <dsp:spPr>
        <a:xfrm>
          <a:off x="6189040" y="680504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318982" y="680504"/>
        <a:ext cx="317635" cy="434583"/>
      </dsp:txXfrm>
    </dsp:sp>
    <dsp:sp modelId="{C8354E82-212B-4433-919F-E497B1DB6BB5}">
      <dsp:nvSpPr>
        <dsp:cNvPr id="0" name=""/>
        <dsp:cNvSpPr/>
      </dsp:nvSpPr>
      <dsp:spPr>
        <a:xfrm>
          <a:off x="6755739" y="1730540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885681" y="1730540"/>
        <a:ext cx="317635" cy="434583"/>
      </dsp:txXfrm>
    </dsp:sp>
    <dsp:sp modelId="{093D3542-2F79-4760-86AD-0D672794CEEE}">
      <dsp:nvSpPr>
        <dsp:cNvPr id="0" name=""/>
        <dsp:cNvSpPr/>
      </dsp:nvSpPr>
      <dsp:spPr>
        <a:xfrm>
          <a:off x="7313980" y="2780576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7443922" y="2780576"/>
        <a:ext cx="317635" cy="4345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1421-2D63-4DC8-9FFA-192E80B7C798}">
      <dsp:nvSpPr>
        <dsp:cNvPr id="0" name=""/>
        <dsp:cNvSpPr/>
      </dsp:nvSpPr>
      <dsp:spPr>
        <a:xfrm>
          <a:off x="1293600" y="358"/>
          <a:ext cx="5490000" cy="1073946"/>
        </a:xfrm>
        <a:prstGeom prst="rect">
          <a:avLst/>
        </a:prstGeom>
        <a:solidFill>
          <a:schemeClr val="bg1"/>
        </a:solidFill>
        <a:ln w="222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TIB teamed with an international consortium in December of 2009 to create the DataCite DOI Registration Agency.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93600" y="358"/>
        <a:ext cx="5490000" cy="1073946"/>
      </dsp:txXfrm>
    </dsp:sp>
    <dsp:sp modelId="{AA29F0CB-B6FC-4214-90CE-8D664B80C429}">
      <dsp:nvSpPr>
        <dsp:cNvPr id="0" name=""/>
        <dsp:cNvSpPr/>
      </dsp:nvSpPr>
      <dsp:spPr>
        <a:xfrm>
          <a:off x="708600" y="1128002"/>
          <a:ext cx="6660000" cy="1073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Consortium was composed of 11 institutions focused on improving the scholarly infrastructure around datasets and other non-textual information.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08600" y="1128002"/>
        <a:ext cx="6660000" cy="1073946"/>
      </dsp:txXfrm>
    </dsp:sp>
    <dsp:sp modelId="{5B007C98-CAEC-4DB7-BA3A-56DD35FAF7AF}">
      <dsp:nvSpPr>
        <dsp:cNvPr id="0" name=""/>
        <dsp:cNvSpPr/>
      </dsp:nvSpPr>
      <dsp:spPr>
        <a:xfrm>
          <a:off x="171773" y="2239781"/>
          <a:ext cx="5640969" cy="950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Created services to support assignment of Digital Object Identifiers (DOIs) to datasets.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71773" y="2239781"/>
        <a:ext cx="5640969" cy="950227"/>
      </dsp:txXfrm>
    </dsp:sp>
    <dsp:sp modelId="{73ADC6CB-B27C-424E-845D-249398DACEC7}">
      <dsp:nvSpPr>
        <dsp:cNvPr id="0" name=""/>
        <dsp:cNvSpPr/>
      </dsp:nvSpPr>
      <dsp:spPr>
        <a:xfrm>
          <a:off x="1290792" y="3214404"/>
          <a:ext cx="3150000" cy="1073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Validates, maintains, and resolves DOIs and the associated metadata.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90792" y="3214404"/>
        <a:ext cx="3150000" cy="1073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0D716A7-01A5-4E99-B861-CE3643E940FA}" type="datetimeFigureOut">
              <a:rPr lang="en-US" smtClean="0"/>
              <a:t>12/13/2013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563CDFF-E1F3-4030-B6AE-4AF92E437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A0BF568-3C4A-453A-B4D3-0A9BBE912615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2225-7C66-4FC6-A199-AD07E5B5F3BE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F1CA63A-F3E6-46FD-963D-D63C040DDF47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8FA2-5F91-4752-989E-EF10EEAA1726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F49B-8E57-476E-B1B0-96B94C524C39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79BF94-26C0-46F8-8084-016253BF6658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7328D2-0773-4090-9E51-09F34DF601BB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0405-4A89-4E34-9625-C7AB146E42CB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7B6-A4BE-4413-ABBF-BA80D57765F3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0C4-EAE2-4E75-A093-89C8655B4BBC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9656836-07F1-489A-A3CA-4636681639E1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41E10B-E651-478F-8995-F840F8A3E154}" type="datetime1">
              <a:rPr lang="en-US" smtClean="0"/>
              <a:t>12/13/2013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2404DA-C5EA-4C37-B2EB-62D6690CBD5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m@osti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14400"/>
            <a:ext cx="6934200" cy="1828800"/>
          </a:xfrm>
        </p:spPr>
        <p:txBody>
          <a:bodyPr>
            <a:normAutofit/>
          </a:bodyPr>
          <a:lstStyle/>
          <a:p>
            <a:r>
              <a:rPr lang="en-US" sz="4800" cap="none" dirty="0" smtClean="0"/>
              <a:t>Dataset Citation: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i="1" cap="none" dirty="0" smtClean="0"/>
              <a:t>From Pilot to Production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9718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Martin</a:t>
            </a:r>
          </a:p>
          <a:p>
            <a:r>
              <a:rPr lang="en-US" dirty="0" smtClean="0"/>
              <a:t>Assistant Director, Office of Scientific and Technical Information</a:t>
            </a:r>
          </a:p>
          <a:p>
            <a:r>
              <a:rPr lang="en-US" dirty="0" smtClean="0"/>
              <a:t>U.S. Department of Energy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129258"/>
            <a:ext cx="3048000" cy="532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86317"/>
            <a:ext cx="1371600" cy="6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4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OSTI and DataCite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648" y="17526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OSTI joined DataCite in January of </a:t>
            </a:r>
            <a:r>
              <a:rPr lang="en-US" dirty="0" smtClean="0"/>
              <a:t>2011.</a:t>
            </a:r>
          </a:p>
          <a:p>
            <a:pPr lvl="0"/>
            <a:r>
              <a:rPr lang="en-US" dirty="0" smtClean="0"/>
              <a:t>There were two </a:t>
            </a:r>
            <a:r>
              <a:rPr lang="en-US" dirty="0"/>
              <a:t>other U.S. </a:t>
            </a:r>
            <a:r>
              <a:rPr lang="en-US" dirty="0" smtClean="0"/>
              <a:t>members, </a:t>
            </a:r>
            <a:r>
              <a:rPr lang="en-US" dirty="0"/>
              <a:t>the California Digital Library and Purdue University Libraries. </a:t>
            </a:r>
          </a:p>
          <a:p>
            <a:pPr lvl="0"/>
            <a:r>
              <a:rPr lang="en-US" dirty="0"/>
              <a:t>DOE OSTI was and still is the only U.S. federal agency.</a:t>
            </a:r>
          </a:p>
          <a:p>
            <a:pPr lvl="0"/>
            <a:r>
              <a:rPr lang="en-US" dirty="0"/>
              <a:t>OSTI minted first DOI and registered it with DataCite on August 10, 2011.</a:t>
            </a:r>
          </a:p>
        </p:txBody>
      </p:sp>
    </p:spTree>
    <p:extLst>
      <p:ext uri="{BB962C8B-B14F-4D97-AF65-F5344CB8AC3E}">
        <p14:creationId xmlns:p14="http://schemas.microsoft.com/office/powerpoint/2010/main" val="302900216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OSTI’s Data ID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Announcement Notice 241.6</a:t>
            </a:r>
            <a:br>
              <a:rPr lang="en-US" b="1" dirty="0" smtClean="0"/>
            </a:br>
            <a:r>
              <a:rPr lang="en-US" sz="2400" b="1" i="1" dirty="0" smtClean="0"/>
              <a:t>Collects the metadata needed to identify/announce datasets resulting from work funded by DOE.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Two options: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An individual may manually submit metadata via E-Link using Announcement Notice 241.6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Organizations may use OSTI’s automated 241.6 web service for volume submissions.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Information submitted via AN 241.6 allows OSTI to assign DOIs to datasets.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OSTI then registers these DOIs with DataCite as a service to researchers.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136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582214" cy="3581400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1534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100" dirty="0" smtClean="0"/>
              <a:t>Dataset Type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Dataset Title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Creator(s)/Principal Investigator(s) 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Dataset Product Number(s)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DOE Contract Number(s)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Originating Research </a:t>
            </a:r>
            <a:br>
              <a:rPr lang="en-US" sz="2100" dirty="0" smtClean="0"/>
            </a:br>
            <a:r>
              <a:rPr lang="en-US" sz="2100" dirty="0" smtClean="0"/>
              <a:t>Organization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Publication/Issue Date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Language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Country of Origin/Publication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Sponsoring Organization(s)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Site URL (landing page for dataset)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/>
              <a:t>Contact Information (will not be displayed publicly)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Required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463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Dissemination of Data-Related Information </a:t>
            </a:r>
            <a:r>
              <a:rPr lang="en-US" dirty="0"/>
              <a:t>t</a:t>
            </a:r>
            <a:r>
              <a:rPr lang="en-US" dirty="0" smtClean="0"/>
              <a:t>o DOE/OSTI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53744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To SciTech Connect:  </a:t>
            </a:r>
            <a:r>
              <a:rPr lang="en-US" sz="2600" dirty="0" smtClean="0"/>
              <a:t>Semantically searchable database containing all DOE records, including technical reports, journal articles, conference literature, multimedia, and datasets.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To DOE Data Explorer:</a:t>
            </a:r>
            <a:r>
              <a:rPr lang="en-US" dirty="0" smtClean="0"/>
              <a:t> </a:t>
            </a:r>
            <a:r>
              <a:rPr lang="en-US" sz="2600" dirty="0"/>
              <a:t>Inventory of DOE data collections wherever they reside.  It also provides access to individual dataset records as they are submitted via the Data ID Service.</a:t>
            </a:r>
            <a:br>
              <a:rPr lang="en-US" sz="2600" dirty="0"/>
            </a:br>
            <a:endParaRPr lang="en-US" sz="2600" dirty="0"/>
          </a:p>
          <a:p>
            <a:pPr marL="32004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Currently over 1050 data collections </a:t>
            </a:r>
          </a:p>
          <a:p>
            <a:pPr marL="32004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and datasets/datastreams in DDE.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277286" cy="145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038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DDE Data Collection Citation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548708" cy="347472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4788753" cy="3200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343400" y="2286000"/>
            <a:ext cx="14478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2286000"/>
            <a:ext cx="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600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Numeric Data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Figures/Data Plots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Specialized Mix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257800"/>
            <a:ext cx="289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Genome/Genetics Data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Interactive Data Maps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Animations/Simulations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Multimedia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421" y="533399"/>
            <a:ext cx="8153400" cy="51856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254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1973" y="2362200"/>
            <a:ext cx="7716253" cy="2667000"/>
          </a:xfrm>
          <a:solidFill>
            <a:schemeClr val="bg1"/>
          </a:solidFill>
          <a:ln>
            <a:solidFill>
              <a:srgbClr val="002060"/>
            </a:solidFill>
          </a:ln>
          <a:effectLst>
            <a:outerShdw blurRad="254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SciTech Connect records, including dataset citations, are picked up and indexed by Google.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Dataset citations also flow to major interagency resource, Science.gov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3" y="914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Dissemination…</a:t>
            </a:r>
            <a:br>
              <a:rPr lang="en-US" dirty="0" smtClean="0"/>
            </a:br>
            <a:r>
              <a:rPr lang="en-US" dirty="0" smtClean="0"/>
              <a:t>to Major Search Engines and Beyond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 descr="http://www.urcss.com/wp-content/tutorials/css-searchbox/css-searchbox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26" y="4800600"/>
            <a:ext cx="3429000" cy="14287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6552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OSTI’s Data ID Service Customers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6383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ARM Data Archive graduated from a pilot project to OSTI’s first data customer.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First DOI for a dataset was assigned by OSTI and registered with DataCite on 8/10/2011.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580 ARM datasets are now registered.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767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254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16" y="5486400"/>
            <a:ext cx="2971800" cy="10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</a:t>
            </a:r>
            <a:r>
              <a:rPr lang="en-US" dirty="0"/>
              <a:t>Data </a:t>
            </a:r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610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Challenges: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There are millions of data files from over 3,000 data products.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Many continuous datastreams are created from </a:t>
            </a:r>
            <a:br>
              <a:rPr lang="en-US" dirty="0" smtClean="0"/>
            </a:br>
            <a:r>
              <a:rPr lang="en-US" dirty="0" smtClean="0"/>
              <a:t>around-the-clock monitoring of environment by multiple instruments.  Temporal </a:t>
            </a:r>
            <a:r>
              <a:rPr lang="en-US" dirty="0"/>
              <a:t>and geographic information becomes very important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There is a large user community (</a:t>
            </a:r>
            <a:r>
              <a:rPr lang="en-US" dirty="0"/>
              <a:t>c</a:t>
            </a:r>
            <a:r>
              <a:rPr lang="en-US" dirty="0" smtClean="0"/>
              <a:t>limate change model community).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Data are also published via other </a:t>
            </a:r>
            <a:br>
              <a:rPr lang="en-US" dirty="0" smtClean="0"/>
            </a:br>
            <a:r>
              <a:rPr lang="en-US" dirty="0" smtClean="0"/>
              <a:t>portals.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9107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7939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DDE Citation for ARM Datastream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167162"/>
            <a:ext cx="7620000" cy="5374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57" y="4724400"/>
            <a:ext cx="2807987" cy="882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4853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576699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0"/>
            <a:ext cx="8839200" cy="1295400"/>
          </a:xfr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500" dirty="0"/>
              <a:t>“Landing Page” for the DOI </a:t>
            </a:r>
            <a:r>
              <a:rPr lang="en-US" sz="3500" dirty="0" smtClean="0"/>
              <a:t>(</a:t>
            </a:r>
            <a:r>
              <a:rPr lang="en-US" sz="3500" b="1" dirty="0" smtClean="0"/>
              <a:t>10.5439/1023895</a:t>
            </a:r>
            <a:r>
              <a:rPr lang="en-US" sz="3500" b="1" dirty="0"/>
              <a:t>) </a:t>
            </a:r>
            <a:r>
              <a:rPr lang="en-US" sz="3500" dirty="0"/>
              <a:t>assigned to this ARM datastream </a:t>
            </a:r>
          </a:p>
        </p:txBody>
      </p:sp>
    </p:spTree>
    <p:extLst>
      <p:ext uri="{BB962C8B-B14F-4D97-AF65-F5344CB8AC3E}">
        <p14:creationId xmlns:p14="http://schemas.microsoft.com/office/powerpoint/2010/main" val="4819946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Presentation Is About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OSTI</a:t>
            </a:r>
          </a:p>
          <a:p>
            <a:r>
              <a:rPr lang="en-US" dirty="0" smtClean="0"/>
              <a:t>History of OSTI’s data citation program</a:t>
            </a:r>
          </a:p>
          <a:p>
            <a:r>
              <a:rPr lang="en-US" dirty="0" smtClean="0"/>
              <a:t>ARM Data Archive</a:t>
            </a:r>
          </a:p>
          <a:p>
            <a:r>
              <a:rPr lang="en-US" dirty="0" smtClean="0"/>
              <a:t>Our role in the AIP project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0650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1534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8486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u="sng" dirty="0" smtClean="0"/>
              <a:t>OSTI’s Data ID Service Current Status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153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Data Clients in Production</a:t>
            </a:r>
          </a:p>
          <a:p>
            <a:pPr lvl="0"/>
            <a:r>
              <a:rPr lang="en-US" sz="2000" dirty="0"/>
              <a:t>Atmospheric Radiation Management Program (ARM Archive at ORNL)</a:t>
            </a:r>
          </a:p>
          <a:p>
            <a:pPr lvl="0"/>
            <a:r>
              <a:rPr lang="en-US" sz="2000" dirty="0"/>
              <a:t>Irradiance and Meteorological Data, Renewable Resource Data Center (RReDC at NREL)</a:t>
            </a:r>
          </a:p>
          <a:p>
            <a:pPr lvl="0"/>
            <a:r>
              <a:rPr lang="en-US" sz="2000" dirty="0"/>
              <a:t>Coherent X-ray Imaging Data Bank (CXIDB at LBNL)</a:t>
            </a:r>
          </a:p>
          <a:p>
            <a:pPr lvl="0"/>
            <a:r>
              <a:rPr lang="en-US" sz="2000" dirty="0"/>
              <a:t>Next Generation Ecosystems Experiment – Arctic (NGEE-Arctic </a:t>
            </a:r>
            <a:r>
              <a:rPr lang="en-US" sz="2000" dirty="0" smtClean="0"/>
              <a:t>at </a:t>
            </a:r>
            <a:r>
              <a:rPr lang="en-US" sz="2000" dirty="0"/>
              <a:t>ORNL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b="1" dirty="0" smtClean="0"/>
              <a:t>Data Clients in Testing</a:t>
            </a:r>
          </a:p>
          <a:p>
            <a:pPr lvl="0"/>
            <a:r>
              <a:rPr lang="en-US" sz="2000" dirty="0"/>
              <a:t>Oak Ridge Leadership Computing Facility (OLCF at the National Center for Computational Sciences, ORNL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b="1" dirty="0" smtClean="0"/>
              <a:t>Data Clients Committed and Planning</a:t>
            </a:r>
          </a:p>
          <a:p>
            <a:pPr lvl="0"/>
            <a:r>
              <a:rPr lang="en-US" sz="2000" dirty="0" smtClean="0"/>
              <a:t>National </a:t>
            </a:r>
            <a:r>
              <a:rPr lang="en-US" sz="2000" dirty="0"/>
              <a:t>Nuclear Data Center (NNDC at BNL)</a:t>
            </a:r>
          </a:p>
          <a:p>
            <a:pPr lvl="0"/>
            <a:r>
              <a:rPr lang="en-US" sz="2000" dirty="0"/>
              <a:t>DOE Geothermal Data </a:t>
            </a:r>
            <a:r>
              <a:rPr lang="en-US" sz="2000" dirty="0" smtClean="0"/>
              <a:t>Repository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831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304800"/>
            <a:ext cx="81534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2286000"/>
            <a:ext cx="7616952" cy="3810000"/>
          </a:xfrm>
        </p:spPr>
        <p:txBody>
          <a:bodyPr/>
          <a:lstStyle/>
          <a:p>
            <a:r>
              <a:rPr lang="en-US" dirty="0" smtClean="0"/>
              <a:t>History of collaboration between AIP and OSTI</a:t>
            </a:r>
          </a:p>
          <a:p>
            <a:r>
              <a:rPr lang="en-US" dirty="0" smtClean="0"/>
              <a:t>Experience with dataset citation</a:t>
            </a:r>
          </a:p>
          <a:p>
            <a:r>
              <a:rPr lang="en-US" dirty="0" smtClean="0"/>
              <a:t>Allocating agent for DOIs – i.e. DataCite membership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609600"/>
            <a:ext cx="7848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AIP Pilot – Physics of Plasmas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218700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68524" y="2057400"/>
            <a:ext cx="3806952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Mark Martin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martinm@osti.gov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www.osti.gov</a:t>
            </a:r>
          </a:p>
        </p:txBody>
      </p:sp>
    </p:spTree>
    <p:extLst>
      <p:ext uri="{BB962C8B-B14F-4D97-AF65-F5344CB8AC3E}">
        <p14:creationId xmlns:p14="http://schemas.microsoft.com/office/powerpoint/2010/main" val="31482249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of Scientific and Technical Information (OSTI)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92" y="3592718"/>
            <a:ext cx="3566579" cy="157035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4140051"/>
              </p:ext>
            </p:extLst>
          </p:nvPr>
        </p:nvGraphicFramePr>
        <p:xfrm>
          <a:off x="533400" y="1600200"/>
          <a:ext cx="7620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9733273"/>
              </p:ext>
            </p:extLst>
          </p:nvPr>
        </p:nvGraphicFramePr>
        <p:xfrm>
          <a:off x="609600" y="2057401"/>
          <a:ext cx="7467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6976723"/>
              </p:ext>
            </p:extLst>
          </p:nvPr>
        </p:nvGraphicFramePr>
        <p:xfrm>
          <a:off x="757587" y="3200400"/>
          <a:ext cx="4038600" cy="171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6616" y="3810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Science advances only if knowledge is shared.</a:t>
            </a:r>
            <a:endParaRPr lang="en-US" sz="2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79758140"/>
              </p:ext>
            </p:extLst>
          </p:nvPr>
        </p:nvGraphicFramePr>
        <p:xfrm>
          <a:off x="757586" y="4793397"/>
          <a:ext cx="4500213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Straight Connector 10"/>
          <p:cNvSpPr/>
          <p:nvPr/>
        </p:nvSpPr>
        <p:spPr>
          <a:xfrm>
            <a:off x="829374" y="4640997"/>
            <a:ext cx="3895026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757587" y="53528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Accelerating the sharing of knowledge speeds the advancement of science (discovery).</a:t>
            </a:r>
            <a:endParaRPr lang="en-US" sz="2400" dirty="0"/>
          </a:p>
        </p:txBody>
      </p:sp>
      <p:sp>
        <p:nvSpPr>
          <p:cNvPr id="13" name="Straight Connector 12"/>
          <p:cNvSpPr/>
          <p:nvPr/>
        </p:nvSpPr>
        <p:spPr>
          <a:xfrm>
            <a:off x="829375" y="6553200"/>
            <a:ext cx="4428425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038538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29" y="2438400"/>
            <a:ext cx="4505312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STI Program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3729" y="1676400"/>
            <a:ext cx="4038600" cy="48874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OSTI manages </a:t>
            </a:r>
            <a:br>
              <a:rPr lang="en-US" dirty="0" smtClean="0"/>
            </a:br>
            <a:r>
              <a:rPr lang="en-US" dirty="0" smtClean="0"/>
              <a:t>agency-wide program to ensure access and delivery of research results.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DOE R&amp;D results are: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ollected from DOE offices, labs, and facilities;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p</a:t>
            </a:r>
            <a:r>
              <a:rPr lang="en-US" dirty="0" smtClean="0"/>
              <a:t>reserved for re-use;  and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m</a:t>
            </a:r>
            <a:r>
              <a:rPr lang="en-US" dirty="0" smtClean="0"/>
              <a:t>ade accessible via multiple web outlets.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708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10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Research output = technical reports and journal articles,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but also commonly includes large amounts of associated data.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DOE Order 241.1B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800" dirty="0" smtClean="0"/>
              <a:t>Updated </a:t>
            </a:r>
            <a:r>
              <a:rPr lang="en-US" sz="2800" dirty="0"/>
              <a:t>and released December of </a:t>
            </a:r>
            <a:r>
              <a:rPr lang="en-US" sz="2800" dirty="0" smtClean="0"/>
              <a:t>2010.</a:t>
            </a:r>
            <a:endParaRPr lang="en-US" sz="2800" dirty="0"/>
          </a:p>
          <a:p>
            <a:pPr lvl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800" dirty="0"/>
              <a:t>The first time this directive officially stated that data from funded research </a:t>
            </a:r>
            <a:r>
              <a:rPr lang="en-US" sz="2800" dirty="0" smtClean="0"/>
              <a:t>could be </a:t>
            </a:r>
            <a:r>
              <a:rPr lang="en-US" sz="2800" dirty="0"/>
              <a:t>identified/announced to OSTI.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820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Cite Data?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953" y="1752600"/>
            <a:ext cx="7664116" cy="13849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 believe that you should cite data in just the same way that you can cite other sources of information, such as articles and books.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675" y="3886200"/>
            <a:ext cx="8080672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/>
              <a:t>enables easy reuse and verification of data,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allows the impact of data to be tracked, and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creates a scholarly structure that recognizes and rewards data producers.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1696" y="3362980"/>
            <a:ext cx="573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prstClr val="black"/>
                </a:solidFill>
              </a:rPr>
              <a:t>Data citation </a:t>
            </a:r>
            <a:r>
              <a:rPr lang="en-US" sz="2800" b="1" u="sng" dirty="0" smtClean="0">
                <a:solidFill>
                  <a:prstClr val="black"/>
                </a:solidFill>
              </a:rPr>
              <a:t>is important because</a:t>
            </a:r>
            <a:r>
              <a:rPr lang="en-US" sz="2800" b="1" dirty="0" smtClean="0">
                <a:solidFill>
                  <a:prstClr val="black"/>
                </a:solidFill>
              </a:rPr>
              <a:t>: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53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Citing </a:t>
            </a:r>
            <a:r>
              <a:rPr lang="en-US" dirty="0"/>
              <a:t>Datasets Noted in </a:t>
            </a:r>
            <a:br>
              <a:rPr lang="en-US" dirty="0"/>
            </a:br>
            <a:r>
              <a:rPr lang="en-US" dirty="0"/>
              <a:t>Technical Reports – A Pilot Project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9768265"/>
              </p:ext>
            </p:extLst>
          </p:nvPr>
        </p:nvGraphicFramePr>
        <p:xfrm>
          <a:off x="785811" y="1709252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641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Citing Datasets Noted in </a:t>
            </a:r>
            <a:br>
              <a:rPr lang="en-US" dirty="0"/>
            </a:br>
            <a:r>
              <a:rPr lang="en-US" dirty="0"/>
              <a:t>Technical Reports – A Pilot Project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325793"/>
              </p:ext>
            </p:extLst>
          </p:nvPr>
        </p:nvGraphicFramePr>
        <p:xfrm>
          <a:off x="381000" y="2057400"/>
          <a:ext cx="8458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8053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Meanwhile…DataCite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05" y="5105400"/>
            <a:ext cx="4029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9340599"/>
              </p:ext>
            </p:extLst>
          </p:nvPr>
        </p:nvGraphicFramePr>
        <p:xfrm>
          <a:off x="228600" y="1600200"/>
          <a:ext cx="80772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2404DA-C5EA-4C37-B2EB-62D6690CBD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749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4485</TotalTime>
  <Words>844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Dataset Citation: From Pilot to Production</vt:lpstr>
      <vt:lpstr>What This Presentation Is About</vt:lpstr>
      <vt:lpstr>Office of Scientific and Technical Information (OSTI)</vt:lpstr>
      <vt:lpstr>DOE STI Program </vt:lpstr>
      <vt:lpstr>Importance of Data </vt:lpstr>
      <vt:lpstr>Why Cite Data? </vt:lpstr>
      <vt:lpstr>Citing Datasets Noted in  Technical Reports – A Pilot Project</vt:lpstr>
      <vt:lpstr>Citing Datasets Noted in  Technical Reports – A Pilot Project</vt:lpstr>
      <vt:lpstr>Meanwhile…DataCite</vt:lpstr>
      <vt:lpstr>OSTI and DataCite</vt:lpstr>
      <vt:lpstr>OSTI’s Data ID Service</vt:lpstr>
      <vt:lpstr>Required Metadata</vt:lpstr>
      <vt:lpstr>Dissemination of Data-Related Information to DOE/OSTI Databases</vt:lpstr>
      <vt:lpstr>DDE Data Collection Citation</vt:lpstr>
      <vt:lpstr>Dissemination… to Major Search Engines and Beyond</vt:lpstr>
      <vt:lpstr>OSTI’s Data ID Service Customers</vt:lpstr>
      <vt:lpstr>ARM Data Archive</vt:lpstr>
      <vt:lpstr>DDE Citation for ARM Datastream</vt:lpstr>
      <vt:lpstr>“Landing Page” for the DOI (10.5439/1023895) assigned to this ARM datastream </vt:lpstr>
      <vt:lpstr>OSTI’s Data ID Service Current Status</vt:lpstr>
      <vt:lpstr>PowerPoint Presentation</vt:lpstr>
      <vt:lpstr>Questions? </vt:lpstr>
    </vt:vector>
  </TitlesOfParts>
  <Company>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Dataset Citation: A Case Study</dc:title>
  <dc:creator>McNamee, Sara</dc:creator>
  <cp:lastModifiedBy>OSTI</cp:lastModifiedBy>
  <cp:revision>125</cp:revision>
  <cp:lastPrinted>2013-12-13T18:06:39Z</cp:lastPrinted>
  <dcterms:created xsi:type="dcterms:W3CDTF">2013-07-05T12:14:25Z</dcterms:created>
  <dcterms:modified xsi:type="dcterms:W3CDTF">2013-12-13T19:07:52Z</dcterms:modified>
</cp:coreProperties>
</file>