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60"/>
  </p:notesMasterIdLst>
  <p:sldIdLst>
    <p:sldId id="256" r:id="rId2"/>
    <p:sldId id="257" r:id="rId3"/>
    <p:sldId id="344" r:id="rId4"/>
    <p:sldId id="258" r:id="rId5"/>
    <p:sldId id="259" r:id="rId6"/>
    <p:sldId id="260" r:id="rId7"/>
    <p:sldId id="315" r:id="rId8"/>
    <p:sldId id="261" r:id="rId9"/>
    <p:sldId id="266" r:id="rId10"/>
    <p:sldId id="267" r:id="rId11"/>
    <p:sldId id="268" r:id="rId12"/>
    <p:sldId id="269" r:id="rId13"/>
    <p:sldId id="313" r:id="rId14"/>
    <p:sldId id="314" r:id="rId15"/>
    <p:sldId id="283" r:id="rId16"/>
    <p:sldId id="279" r:id="rId17"/>
    <p:sldId id="280" r:id="rId18"/>
    <p:sldId id="281" r:id="rId19"/>
    <p:sldId id="312" r:id="rId20"/>
    <p:sldId id="284" r:id="rId21"/>
    <p:sldId id="288" r:id="rId22"/>
    <p:sldId id="287" r:id="rId23"/>
    <p:sldId id="286" r:id="rId24"/>
    <p:sldId id="285" r:id="rId25"/>
    <p:sldId id="304" r:id="rId26"/>
    <p:sldId id="305" r:id="rId27"/>
    <p:sldId id="306" r:id="rId28"/>
    <p:sldId id="308" r:id="rId29"/>
    <p:sldId id="300" r:id="rId30"/>
    <p:sldId id="307" r:id="rId31"/>
    <p:sldId id="265" r:id="rId32"/>
    <p:sldId id="343" r:id="rId33"/>
    <p:sldId id="357" r:id="rId34"/>
    <p:sldId id="358" r:id="rId35"/>
    <p:sldId id="359" r:id="rId36"/>
    <p:sldId id="360" r:id="rId37"/>
    <p:sldId id="361" r:id="rId38"/>
    <p:sldId id="362" r:id="rId39"/>
    <p:sldId id="363" r:id="rId40"/>
    <p:sldId id="364" r:id="rId41"/>
    <p:sldId id="365" r:id="rId42"/>
    <p:sldId id="366" r:id="rId43"/>
    <p:sldId id="367" r:id="rId44"/>
    <p:sldId id="368" r:id="rId45"/>
    <p:sldId id="369" r:id="rId46"/>
    <p:sldId id="370" r:id="rId47"/>
    <p:sldId id="345" r:id="rId48"/>
    <p:sldId id="346" r:id="rId49"/>
    <p:sldId id="347" r:id="rId50"/>
    <p:sldId id="348" r:id="rId51"/>
    <p:sldId id="349" r:id="rId52"/>
    <p:sldId id="350" r:id="rId53"/>
    <p:sldId id="351" r:id="rId54"/>
    <p:sldId id="352" r:id="rId55"/>
    <p:sldId id="353" r:id="rId56"/>
    <p:sldId id="354" r:id="rId57"/>
    <p:sldId id="355" r:id="rId58"/>
    <p:sldId id="356"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0" autoAdjust="0"/>
    <p:restoredTop sz="94675" autoAdjust="0"/>
  </p:normalViewPr>
  <p:slideViewPr>
    <p:cSldViewPr snapToGrid="0">
      <p:cViewPr varScale="1">
        <p:scale>
          <a:sx n="151" d="100"/>
          <a:sy n="151" d="100"/>
        </p:scale>
        <p:origin x="-1984" y="-1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664C0AD-675B-4D1F-BAF8-1F5CCA8BC89D}" type="datetimeFigureOut">
              <a:rPr lang="en-GB"/>
              <a:pPr>
                <a:defRPr/>
              </a:pPr>
              <a:t>3/24/14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93E82E57-56F7-4C42-868A-0F4EBC3297C9}" type="slidenum">
              <a:rPr lang="en-GB"/>
              <a:pPr>
                <a:defRPr/>
              </a:pPr>
              <a:t>‹#›</a:t>
            </a:fld>
            <a:endParaRPr lang="en-GB"/>
          </a:p>
        </p:txBody>
      </p:sp>
    </p:spTree>
    <p:extLst>
      <p:ext uri="{BB962C8B-B14F-4D97-AF65-F5344CB8AC3E}">
        <p14:creationId xmlns:p14="http://schemas.microsoft.com/office/powerpoint/2010/main" val="11688703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F6263F0-F12F-4429-997F-EE7767347D16}" type="slidenum">
              <a:rPr lang="en-GB" altLang="en-US"/>
              <a:pPr fontAlgn="base">
                <a:spcBef>
                  <a:spcPct val="0"/>
                </a:spcBef>
                <a:spcAft>
                  <a:spcPct val="0"/>
                </a:spcAft>
              </a:pPr>
              <a:t>4</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also looked at how the Doppler shift varies as a function of time. We see that the Doppler shift form the 16GHz surface appears to spin up to a higher velocity. This could potentially be due to plasma dragging on neutral gas in the edge region. </a:t>
            </a:r>
            <a:endParaRPr lang="en-US" dirty="0"/>
          </a:p>
        </p:txBody>
      </p:sp>
    </p:spTree>
    <p:extLst>
      <p:ext uri="{BB962C8B-B14F-4D97-AF65-F5344CB8AC3E}">
        <p14:creationId xmlns:p14="http://schemas.microsoft.com/office/powerpoint/2010/main" val="912477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299FA16-E93D-4D0B-9A97-00F3271CCDE9}" type="slidenum">
              <a:rPr lang="en-GB" altLang="en-US"/>
              <a:pPr fontAlgn="base">
                <a:spcBef>
                  <a:spcPct val="0"/>
                </a:spcBef>
                <a:spcAft>
                  <a:spcPct val="0"/>
                </a:spcAft>
              </a:pPr>
              <a:t>5</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C9DB147-CF65-4F47-A080-BF1EDA91BC3F}" type="slidenum">
              <a:rPr lang="en-GB" altLang="en-US"/>
              <a:pPr fontAlgn="base">
                <a:spcBef>
                  <a:spcPct val="0"/>
                </a:spcBef>
                <a:spcAft>
                  <a:spcPct val="0"/>
                </a:spcAft>
              </a:pPr>
              <a:t>6</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3E82E57-56F7-4C42-868A-0F4EBC3297C9}" type="slidenum">
              <a:rPr lang="en-GB" smtClean="0"/>
              <a:pPr>
                <a:defRPr/>
              </a:pPr>
              <a:t>7</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t>
            </a:r>
            <a:r>
              <a:rPr lang="en-US" baseline="0" dirty="0" smtClean="0"/>
              <a:t> through the slide first and then go on to explain the image better. 3cm error on EFIT data. It does a global fit where as this is right in the edge region. Thomson scattering has an spatial resolution of about ~2cm. </a:t>
            </a:r>
            <a:endParaRPr lang="en-US" dirty="0"/>
          </a:p>
        </p:txBody>
      </p:sp>
    </p:spTree>
    <p:extLst>
      <p:ext uri="{BB962C8B-B14F-4D97-AF65-F5344CB8AC3E}">
        <p14:creationId xmlns:p14="http://schemas.microsoft.com/office/powerpoint/2010/main" val="283958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active probing</a:t>
            </a:r>
            <a:r>
              <a:rPr lang="en-US" baseline="0" dirty="0" smtClean="0"/>
              <a:t> signal will reflect off one of these </a:t>
            </a:r>
            <a:r>
              <a:rPr lang="en-US" baseline="0" smtClean="0"/>
              <a:t>density surfaces</a:t>
            </a:r>
            <a:endParaRPr lang="en-US" dirty="0"/>
          </a:p>
        </p:txBody>
      </p:sp>
    </p:spTree>
    <p:extLst>
      <p:ext uri="{BB962C8B-B14F-4D97-AF65-F5344CB8AC3E}">
        <p14:creationId xmlns:p14="http://schemas.microsoft.com/office/powerpoint/2010/main" val="719525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information</a:t>
            </a:r>
            <a:r>
              <a:rPr lang="en-US" baseline="0" dirty="0" smtClean="0"/>
              <a:t> is displayed as before but later in the shot</a:t>
            </a:r>
          </a:p>
        </p:txBody>
      </p:sp>
    </p:spTree>
    <p:extLst>
      <p:ext uri="{BB962C8B-B14F-4D97-AF65-F5344CB8AC3E}">
        <p14:creationId xmlns:p14="http://schemas.microsoft.com/office/powerpoint/2010/main" val="1882998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707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the results from Doppler reflectometry. On the right is a Doppler map at 13GHz and on the right is a Doppler map at 16GHz. Red shows positive Doppler shit and blue negative. Their orientation of the observed Doppler shifts is thought to be due to the plasma density surface being corrugated due to turbulent elongated along the field lines.  So though the plasma may be rotating this way this corrugation means you get a Doppler shift orientated at the angle observed. </a:t>
            </a:r>
            <a:endParaRPr lang="en-US" dirty="0"/>
          </a:p>
        </p:txBody>
      </p:sp>
    </p:spTree>
    <p:extLst>
      <p:ext uri="{BB962C8B-B14F-4D97-AF65-F5344CB8AC3E}">
        <p14:creationId xmlns:p14="http://schemas.microsoft.com/office/powerpoint/2010/main" val="2009467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5522F99-1391-448A-BCFB-D181BBD1ABDE}" type="datetimeFigureOut">
              <a:rPr lang="en-GB"/>
              <a:pPr>
                <a:defRPr/>
              </a:pPr>
              <a:t>3/24/14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C96BACA-E710-4843-9F99-7D9AFA523727}" type="slidenum">
              <a:rPr lang="en-GB"/>
              <a:pPr>
                <a:defRPr/>
              </a:pPr>
              <a:t>‹#›</a:t>
            </a:fld>
            <a:endParaRPr lang="en-GB"/>
          </a:p>
        </p:txBody>
      </p:sp>
    </p:spTree>
    <p:extLst>
      <p:ext uri="{BB962C8B-B14F-4D97-AF65-F5344CB8AC3E}">
        <p14:creationId xmlns:p14="http://schemas.microsoft.com/office/powerpoint/2010/main" val="4290952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9292F57-40E4-41D1-85A7-13E496D868F7}" type="datetimeFigureOut">
              <a:rPr lang="en-GB"/>
              <a:pPr>
                <a:defRPr/>
              </a:pPr>
              <a:t>3/24/14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DF0C03C-5A4F-4782-8C97-6119FF8C769F}" type="slidenum">
              <a:rPr lang="en-GB"/>
              <a:pPr>
                <a:defRPr/>
              </a:pPr>
              <a:t>‹#›</a:t>
            </a:fld>
            <a:endParaRPr lang="en-GB"/>
          </a:p>
        </p:txBody>
      </p:sp>
    </p:spTree>
    <p:extLst>
      <p:ext uri="{BB962C8B-B14F-4D97-AF65-F5344CB8AC3E}">
        <p14:creationId xmlns:p14="http://schemas.microsoft.com/office/powerpoint/2010/main" val="2277859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1E0C0A79-B244-4CB5-B294-15400480BB6F}" type="slidenum">
              <a:rPr lang="en-GB" altLang="en-US"/>
              <a:pPr/>
              <a:t>‹#›</a:t>
            </a:fld>
            <a:endParaRPr lang="en-GB" altLang="en-US"/>
          </a:p>
        </p:txBody>
      </p:sp>
    </p:spTree>
    <p:extLst>
      <p:ext uri="{BB962C8B-B14F-4D97-AF65-F5344CB8AC3E}">
        <p14:creationId xmlns:p14="http://schemas.microsoft.com/office/powerpoint/2010/main" val="1493266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D444CA1D-7580-478A-9EAD-151017043F8B}" type="datetimeFigureOut">
              <a:rPr lang="en-GB"/>
              <a:pPr>
                <a:defRPr/>
              </a:pPr>
              <a:t>3/24/14</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56A1A98C-7CF2-49DC-9C5D-5673D6667173}" type="slidenum">
              <a:rPr lang="en-GB"/>
              <a:pPr>
                <a:defRPr/>
              </a:pPr>
              <a:t>‹#›</a:t>
            </a:fld>
            <a:endParaRPr lang="en-GB"/>
          </a:p>
        </p:txBody>
      </p:sp>
    </p:spTree>
    <p:extLst>
      <p:ext uri="{BB962C8B-B14F-4D97-AF65-F5344CB8AC3E}">
        <p14:creationId xmlns:p14="http://schemas.microsoft.com/office/powerpoint/2010/main" val="6705012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3.jpeg"/><Relationship Id="rId9" Type="http://schemas.openxmlformats.org/officeDocument/2006/relationships/image" Target="../media/image4.tiff"/><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fontAlgn="auto">
              <a:spcBef>
                <a:spcPts val="0"/>
              </a:spcBef>
              <a:spcAft>
                <a:spcPts val="0"/>
              </a:spcAft>
              <a:defRPr sz="1200" smtClean="0">
                <a:solidFill>
                  <a:srgbClr val="898989"/>
                </a:solidFill>
                <a:latin typeface="+mn-lt"/>
                <a:cs typeface="+mn-cs"/>
              </a:defRPr>
            </a:lvl1pPr>
          </a:lstStyle>
          <a:p>
            <a:pPr>
              <a:defRPr/>
            </a:pPr>
            <a:fld id="{170DF334-295B-4403-B527-47C567055597}" type="datetimeFigureOut">
              <a:rPr lang="en-GB"/>
              <a:pPr>
                <a:defRPr/>
              </a:pPr>
              <a:t>3/24/14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fontAlgn="auto">
              <a:spcBef>
                <a:spcPts val="0"/>
              </a:spcBef>
              <a:spcAft>
                <a:spcPts val="0"/>
              </a:spcAft>
              <a:defRPr sz="1200">
                <a:solidFill>
                  <a:srgbClr val="898989"/>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200" smtClean="0">
                <a:solidFill>
                  <a:srgbClr val="898989"/>
                </a:solidFill>
                <a:latin typeface="+mn-lt"/>
                <a:cs typeface="+mn-cs"/>
              </a:defRPr>
            </a:lvl1pPr>
          </a:lstStyle>
          <a:p>
            <a:pPr>
              <a:defRPr/>
            </a:pPr>
            <a:fld id="{FE50161B-C515-4E69-A9D4-86AAE4D0B761}" type="slidenum">
              <a:rPr lang="en-GB"/>
              <a:pPr>
                <a:defRPr/>
              </a:pPr>
              <a:t>‹#›</a:t>
            </a:fld>
            <a:endParaRPr lang="en-GB"/>
          </a:p>
        </p:txBody>
      </p:sp>
      <p:sp>
        <p:nvSpPr>
          <p:cNvPr id="7" name="Rectangle 6"/>
          <p:cNvSpPr>
            <a:spLocks noChangeArrowheads="1"/>
          </p:cNvSpPr>
          <p:nvPr/>
        </p:nvSpPr>
        <p:spPr bwMode="auto">
          <a:xfrm>
            <a:off x="0" y="5992813"/>
            <a:ext cx="9144000" cy="865187"/>
          </a:xfrm>
          <a:prstGeom prst="rect">
            <a:avLst/>
          </a:prstGeom>
          <a:solidFill>
            <a:srgbClr val="E57C23"/>
          </a:solidFill>
          <a:ln w="9525">
            <a:solidFill>
              <a:srgbClr val="003A6D"/>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fontAlgn="auto">
              <a:spcBef>
                <a:spcPts val="0"/>
              </a:spcBef>
              <a:spcAft>
                <a:spcPts val="0"/>
              </a:spcAft>
              <a:defRPr/>
            </a:pPr>
            <a:endParaRPr lang="en-US" altLang="en-US" smtClean="0">
              <a:solidFill>
                <a:srgbClr val="003A6D"/>
              </a:solidFill>
              <a:cs typeface="+mn-cs"/>
            </a:endParaRPr>
          </a:p>
        </p:txBody>
      </p:sp>
      <p:pic>
        <p:nvPicPr>
          <p:cNvPr id="1032"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900" y="6089650"/>
            <a:ext cx="11239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4225" y="6116638"/>
            <a:ext cx="174148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userDrawn="1"/>
        </p:nvGrpSpPr>
        <p:grpSpPr>
          <a:xfrm>
            <a:off x="1649730" y="6124292"/>
            <a:ext cx="1226820" cy="568007"/>
            <a:chOff x="1700064" y="6124292"/>
            <a:chExt cx="1226820" cy="568007"/>
          </a:xfrm>
        </p:grpSpPr>
        <p:sp>
          <p:nvSpPr>
            <p:cNvPr id="3" name="Rectangle 2"/>
            <p:cNvSpPr/>
            <p:nvPr userDrawn="1"/>
          </p:nvSpPr>
          <p:spPr>
            <a:xfrm>
              <a:off x="1700064" y="6124292"/>
              <a:ext cx="1226820" cy="56800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2" descr="\\fusnts5\users\sfreethy\My Documents\Talks and Posters\Mine\APS 2011\Epsrc logo.jp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764670" y="6210534"/>
              <a:ext cx="1115690" cy="44543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137481" y="6295076"/>
            <a:ext cx="2324575" cy="360897"/>
          </a:xfrm>
          <a:prstGeom prst="rect">
            <a:avLst/>
          </a:prstGeom>
        </p:spPr>
      </p:pic>
      <p:sp>
        <p:nvSpPr>
          <p:cNvPr id="11" name="AutoShape 2" descr="https://www.dur.ac.uk/images/brand/DU_2-col_med.png"/>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4" descr="https://www.dur.ac.uk/images/brand/DU_2-col_med.png"/>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6" name="Group 15"/>
          <p:cNvGrpSpPr/>
          <p:nvPr userDrawn="1"/>
        </p:nvGrpSpPr>
        <p:grpSpPr>
          <a:xfrm>
            <a:off x="5720418" y="6141102"/>
            <a:ext cx="1210026" cy="568608"/>
            <a:chOff x="5662569" y="6089650"/>
            <a:chExt cx="1400961" cy="663488"/>
          </a:xfrm>
        </p:grpSpPr>
        <p:sp>
          <p:nvSpPr>
            <p:cNvPr id="15" name="Rectangle 14"/>
            <p:cNvSpPr/>
            <p:nvPr userDrawn="1"/>
          </p:nvSpPr>
          <p:spPr>
            <a:xfrm>
              <a:off x="5662569" y="6089650"/>
              <a:ext cx="1400961" cy="663488"/>
            </a:xfrm>
            <a:prstGeom prst="rect">
              <a:avLst/>
            </a:prstGeom>
            <a:solidFill>
              <a:schemeClr val="bg1"/>
            </a:solidFill>
            <a:ln>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053" name="Picture 5"/>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728806" y="6133717"/>
              <a:ext cx="1235761" cy="542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ctr" defTabSz="457200" rtl="0" fontAlgn="base">
        <a:spcBef>
          <a:spcPct val="0"/>
        </a:spcBef>
        <a:spcAft>
          <a:spcPct val="0"/>
        </a:spcAft>
        <a:defRPr sz="4400" b="1" kern="1200">
          <a:solidFill>
            <a:srgbClr val="E57C23"/>
          </a:solidFill>
          <a:latin typeface="Arial" pitchFamily="34" charset="0"/>
          <a:ea typeface="ＭＳ Ｐゴシック" pitchFamily="34" charset="-128"/>
          <a:cs typeface="+mj-cs"/>
        </a:defRPr>
      </a:lvl1pPr>
      <a:lvl2pPr algn="ctr" defTabSz="457200" rtl="0" fontAlgn="base">
        <a:spcBef>
          <a:spcPct val="0"/>
        </a:spcBef>
        <a:spcAft>
          <a:spcPct val="0"/>
        </a:spcAft>
        <a:defRPr sz="4400" b="1">
          <a:solidFill>
            <a:srgbClr val="E57C23"/>
          </a:solidFill>
          <a:latin typeface="Arial" pitchFamily="34" charset="0"/>
          <a:ea typeface="ＭＳ Ｐゴシック" pitchFamily="34" charset="-128"/>
        </a:defRPr>
      </a:lvl2pPr>
      <a:lvl3pPr algn="ctr" defTabSz="457200" rtl="0" fontAlgn="base">
        <a:spcBef>
          <a:spcPct val="0"/>
        </a:spcBef>
        <a:spcAft>
          <a:spcPct val="0"/>
        </a:spcAft>
        <a:defRPr sz="4400" b="1">
          <a:solidFill>
            <a:srgbClr val="E57C23"/>
          </a:solidFill>
          <a:latin typeface="Arial" pitchFamily="34" charset="0"/>
          <a:ea typeface="ＭＳ Ｐゴシック" pitchFamily="34" charset="-128"/>
        </a:defRPr>
      </a:lvl3pPr>
      <a:lvl4pPr algn="ctr" defTabSz="457200" rtl="0" fontAlgn="base">
        <a:spcBef>
          <a:spcPct val="0"/>
        </a:spcBef>
        <a:spcAft>
          <a:spcPct val="0"/>
        </a:spcAft>
        <a:defRPr sz="4400" b="1">
          <a:solidFill>
            <a:srgbClr val="E57C23"/>
          </a:solidFill>
          <a:latin typeface="Arial" pitchFamily="34" charset="0"/>
          <a:ea typeface="ＭＳ Ｐゴシック" pitchFamily="34" charset="-128"/>
        </a:defRPr>
      </a:lvl4pPr>
      <a:lvl5pPr algn="ctr" defTabSz="457200" rtl="0" fontAlgn="base">
        <a:spcBef>
          <a:spcPct val="0"/>
        </a:spcBef>
        <a:spcAft>
          <a:spcPct val="0"/>
        </a:spcAft>
        <a:defRPr sz="4400" b="1">
          <a:solidFill>
            <a:srgbClr val="E57C23"/>
          </a:solidFill>
          <a:latin typeface="Arial" pitchFamily="34" charset="0"/>
          <a:ea typeface="ＭＳ Ｐゴシック" pitchFamily="34" charset="-128"/>
        </a:defRPr>
      </a:lvl5pPr>
      <a:lvl6pPr marL="457200" algn="ctr" defTabSz="457200" rtl="0" eaLnBrk="1" fontAlgn="base" hangingPunct="1">
        <a:spcBef>
          <a:spcPct val="0"/>
        </a:spcBef>
        <a:spcAft>
          <a:spcPct val="0"/>
        </a:spcAft>
        <a:defRPr sz="4400" b="1">
          <a:solidFill>
            <a:srgbClr val="E57C23"/>
          </a:solidFill>
          <a:latin typeface="Arial" pitchFamily="34" charset="0"/>
          <a:ea typeface="ＭＳ Ｐゴシック" pitchFamily="34" charset="-128"/>
        </a:defRPr>
      </a:lvl6pPr>
      <a:lvl7pPr marL="914400" algn="ctr" defTabSz="457200" rtl="0" eaLnBrk="1" fontAlgn="base" hangingPunct="1">
        <a:spcBef>
          <a:spcPct val="0"/>
        </a:spcBef>
        <a:spcAft>
          <a:spcPct val="0"/>
        </a:spcAft>
        <a:defRPr sz="4400" b="1">
          <a:solidFill>
            <a:srgbClr val="E57C23"/>
          </a:solidFill>
          <a:latin typeface="Arial" pitchFamily="34" charset="0"/>
          <a:ea typeface="ＭＳ Ｐゴシック" pitchFamily="34" charset="-128"/>
        </a:defRPr>
      </a:lvl7pPr>
      <a:lvl8pPr marL="1371600" algn="ctr" defTabSz="457200" rtl="0" eaLnBrk="1" fontAlgn="base" hangingPunct="1">
        <a:spcBef>
          <a:spcPct val="0"/>
        </a:spcBef>
        <a:spcAft>
          <a:spcPct val="0"/>
        </a:spcAft>
        <a:defRPr sz="4400" b="1">
          <a:solidFill>
            <a:srgbClr val="E57C23"/>
          </a:solidFill>
          <a:latin typeface="Arial" pitchFamily="34" charset="0"/>
          <a:ea typeface="ＭＳ Ｐゴシック" pitchFamily="34" charset="-128"/>
        </a:defRPr>
      </a:lvl8pPr>
      <a:lvl9pPr marL="1828800" algn="ctr" defTabSz="457200" rtl="0" eaLnBrk="1" fontAlgn="base" hangingPunct="1">
        <a:spcBef>
          <a:spcPct val="0"/>
        </a:spcBef>
        <a:spcAft>
          <a:spcPct val="0"/>
        </a:spcAft>
        <a:defRPr sz="4400" b="1">
          <a:solidFill>
            <a:srgbClr val="E57C23"/>
          </a:solidFill>
          <a:latin typeface="Arial" pitchFamily="34" charset="0"/>
          <a:ea typeface="ＭＳ Ｐゴシック" pitchFamily="34" charset="-128"/>
        </a:defRPr>
      </a:lvl9pPr>
    </p:titleStyle>
    <p:bodyStyle>
      <a:lvl1pPr marL="342900" indent="-342900" algn="l" defTabSz="457200" rtl="0" fontAlgn="base">
        <a:spcBef>
          <a:spcPct val="20000"/>
        </a:spcBef>
        <a:spcAft>
          <a:spcPct val="0"/>
        </a:spcAft>
        <a:buFont typeface="Arial" charset="0"/>
        <a:buChar char="•"/>
        <a:defRPr sz="3000" kern="1200">
          <a:solidFill>
            <a:schemeClr val="tx1"/>
          </a:solidFill>
          <a:latin typeface="Arial" pitchFamily="34" charset="0"/>
          <a:ea typeface="ＭＳ Ｐゴシック" pitchFamily="34" charset="-128"/>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Arial" pitchFamily="34" charset="0"/>
          <a:ea typeface="ＭＳ Ｐゴシック" pitchFamily="34" charset="-128"/>
          <a:cs typeface="+mn-cs"/>
        </a:defRPr>
      </a:lvl2pPr>
      <a:lvl3pPr marL="1143000" indent="-228600" algn="l" defTabSz="457200" rtl="0" fontAlgn="base">
        <a:spcBef>
          <a:spcPct val="20000"/>
        </a:spcBef>
        <a:spcAft>
          <a:spcPct val="0"/>
        </a:spcAft>
        <a:buFont typeface="Arial" charset="0"/>
        <a:buChar char="•"/>
        <a:defRPr sz="2200" kern="1200">
          <a:solidFill>
            <a:schemeClr val="tx1"/>
          </a:solidFill>
          <a:latin typeface="Arial" pitchFamily="34" charset="0"/>
          <a:ea typeface="ＭＳ Ｐゴシック" pitchFamily="34" charset="-128"/>
          <a:cs typeface="+mn-cs"/>
        </a:defRPr>
      </a:lvl3pPr>
      <a:lvl4pPr marL="1600200" indent="-228600" algn="l" defTabSz="457200" rtl="0" fontAlgn="base">
        <a:spcBef>
          <a:spcPct val="20000"/>
        </a:spcBef>
        <a:spcAft>
          <a:spcPct val="0"/>
        </a:spcAft>
        <a:buFont typeface="Arial" charset="0"/>
        <a:buChar char="–"/>
        <a:defRPr sz="2200" kern="1200">
          <a:solidFill>
            <a:schemeClr val="tx1"/>
          </a:solidFill>
          <a:latin typeface="Arial" pitchFamily="34" charset="0"/>
          <a:ea typeface="ＭＳ Ｐゴシック" pitchFamily="34" charset="-128"/>
          <a:cs typeface="+mn-cs"/>
        </a:defRPr>
      </a:lvl4pPr>
      <a:lvl5pPr marL="2057400" indent="-228600" algn="l" defTabSz="457200" rtl="0" fontAlgn="base">
        <a:spcBef>
          <a:spcPct val="20000"/>
        </a:spcBef>
        <a:spcAft>
          <a:spcPct val="0"/>
        </a:spcAft>
        <a:buFont typeface="Arial" charset="0"/>
        <a:buChar char="»"/>
        <a:defRPr sz="2200" kern="1200">
          <a:solidFill>
            <a:schemeClr val="tx1"/>
          </a:solidFill>
          <a:latin typeface="Arial" pitchFamily="34" charset="0"/>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 Id="rId3"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 Id="rId3" Type="http://schemas.openxmlformats.org/officeDocument/2006/relationships/image" Target="../media/image4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2.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 Id="rId3" Type="http://schemas.openxmlformats.org/officeDocument/2006/relationships/image" Target="../media/image64.emf"/></Relationships>
</file>

<file path=ppt/slides/_rels/slide49.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6.png"/><Relationship Id="rId5" Type="http://schemas.openxmlformats.org/officeDocument/2006/relationships/image" Target="../media/image67.gif"/><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412875"/>
            <a:ext cx="7772400" cy="1470025"/>
          </a:xfrm>
        </p:spPr>
        <p:txBody>
          <a:bodyPr/>
          <a:lstStyle/>
          <a:p>
            <a:r>
              <a:rPr lang="en-GB" dirty="0" smtClean="0"/>
              <a:t>Synthetic Aperture Microwave Imaging on MAST </a:t>
            </a:r>
            <a:r>
              <a:rPr lang="en-GB" smtClean="0"/>
              <a:t>and NSTX-U</a:t>
            </a:r>
            <a:endParaRPr lang="en-GB" altLang="en-US" dirty="0" smtClean="0">
              <a:latin typeface="Arial" charset="0"/>
            </a:endParaRPr>
          </a:p>
        </p:txBody>
      </p:sp>
      <p:sp>
        <p:nvSpPr>
          <p:cNvPr id="3" name="Subtitle 2"/>
          <p:cNvSpPr>
            <a:spLocks noGrp="1"/>
          </p:cNvSpPr>
          <p:nvPr>
            <p:ph type="subTitle" idx="1"/>
          </p:nvPr>
        </p:nvSpPr>
        <p:spPr>
          <a:xfrm>
            <a:off x="985421" y="3555707"/>
            <a:ext cx="7226423" cy="1752600"/>
          </a:xfrm>
        </p:spPr>
        <p:txBody>
          <a:bodyPr/>
          <a:lstStyle/>
          <a:p>
            <a:pPr>
              <a:defRPr/>
            </a:pPr>
            <a:r>
              <a:rPr lang="en-GB" sz="2000" dirty="0" smtClean="0"/>
              <a:t>S. J. </a:t>
            </a:r>
            <a:r>
              <a:rPr lang="en-GB" sz="2000" dirty="0"/>
              <a:t>Freethy</a:t>
            </a:r>
            <a:r>
              <a:rPr lang="en-GB" sz="2000" baseline="30000" dirty="0"/>
              <a:t>1</a:t>
            </a:r>
            <a:r>
              <a:rPr lang="en-GB" sz="2000" dirty="0"/>
              <a:t>, </a:t>
            </a:r>
            <a:r>
              <a:rPr lang="en-GB" sz="2000" dirty="0" smtClean="0"/>
              <a:t>K. J. Brunner</a:t>
            </a:r>
            <a:r>
              <a:rPr lang="en-GB" sz="2000" baseline="30000" dirty="0" smtClean="0"/>
              <a:t>1,2 </a:t>
            </a:r>
            <a:r>
              <a:rPr lang="en-GB" sz="2000" dirty="0" smtClean="0"/>
              <a:t>, J Chorley</a:t>
            </a:r>
            <a:r>
              <a:rPr lang="en-GB" sz="2000" baseline="30000" dirty="0" smtClean="0"/>
              <a:t>1,2 </a:t>
            </a:r>
            <a:r>
              <a:rPr lang="en-GB" sz="2000" dirty="0" smtClean="0"/>
              <a:t>D. Thomas</a:t>
            </a:r>
            <a:r>
              <a:rPr lang="en-GB" sz="2000" baseline="30000" dirty="0" smtClean="0"/>
              <a:t>1,3</a:t>
            </a:r>
            <a:r>
              <a:rPr lang="en-GB" sz="2000" dirty="0" smtClean="0"/>
              <a:t>, V. F. </a:t>
            </a:r>
            <a:r>
              <a:rPr lang="en-GB" sz="2000" dirty="0"/>
              <a:t>Shevchenko</a:t>
            </a:r>
            <a:r>
              <a:rPr lang="en-GB" sz="2000" baseline="30000" dirty="0"/>
              <a:t>1</a:t>
            </a:r>
            <a:r>
              <a:rPr lang="en-GB" sz="2000" dirty="0"/>
              <a:t>, </a:t>
            </a:r>
            <a:r>
              <a:rPr lang="en-GB" sz="2000" dirty="0" smtClean="0"/>
              <a:t>J. Urban</a:t>
            </a:r>
            <a:r>
              <a:rPr lang="en-GB" sz="2000" baseline="30000" dirty="0" smtClean="0"/>
              <a:t>4</a:t>
            </a:r>
            <a:r>
              <a:rPr lang="en-GB" sz="2000" dirty="0" smtClean="0"/>
              <a:t> and R. G. L. Vann</a:t>
            </a:r>
            <a:r>
              <a:rPr lang="en-GB" sz="2000" baseline="30000" dirty="0"/>
              <a:t>3</a:t>
            </a:r>
            <a:endParaRPr lang="en-GB" sz="1800" baseline="30000" dirty="0"/>
          </a:p>
          <a:p>
            <a:pPr>
              <a:defRPr/>
            </a:pPr>
            <a:endParaRPr lang="en-GB" sz="1300" dirty="0" smtClean="0"/>
          </a:p>
          <a:p>
            <a:pPr algn="just">
              <a:defRPr/>
            </a:pPr>
            <a:r>
              <a:rPr lang="en-GB" sz="1300" dirty="0" smtClean="0"/>
              <a:t>1 </a:t>
            </a:r>
            <a:r>
              <a:rPr lang="en-GB" sz="1300" dirty="0"/>
              <a:t>EURATOM/CCFE Fusion Association, Abingdon, Oxfordshire, OX14 3DB, </a:t>
            </a:r>
            <a:r>
              <a:rPr lang="en-GB" sz="1300" dirty="0" smtClean="0"/>
              <a:t>UK</a:t>
            </a:r>
            <a:endParaRPr lang="en-GB" sz="1300" dirty="0"/>
          </a:p>
          <a:p>
            <a:pPr algn="just">
              <a:defRPr/>
            </a:pPr>
            <a:r>
              <a:rPr lang="en-GB" sz="1300" dirty="0"/>
              <a:t>2 Centre for Advanced Instrumentation, Department of Physics, Durham University, Durham, </a:t>
            </a:r>
            <a:r>
              <a:rPr lang="en-GB" sz="1300" dirty="0" smtClean="0"/>
              <a:t>UK</a:t>
            </a:r>
            <a:endParaRPr lang="en-GB" sz="1300" dirty="0"/>
          </a:p>
          <a:p>
            <a:pPr algn="just">
              <a:defRPr/>
            </a:pPr>
            <a:r>
              <a:rPr lang="en-GB" sz="1300" dirty="0" smtClean="0"/>
              <a:t>3 York Plasma Institute Department of physics, University of York, York, YO10 5DD, UK</a:t>
            </a:r>
          </a:p>
          <a:p>
            <a:pPr algn="just">
              <a:defRPr/>
            </a:pPr>
            <a:r>
              <a:rPr lang="en-GB" sz="1300" dirty="0" smtClean="0"/>
              <a:t>4 </a:t>
            </a:r>
            <a:r>
              <a:rPr lang="en-GB" sz="1300" dirty="0"/>
              <a:t>Institute of Plasma Physics, Academy of Sciences of the Czech Republic, </a:t>
            </a:r>
            <a:r>
              <a:rPr lang="en-GB" sz="1300" dirty="0" smtClean="0"/>
              <a:t>Prague</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Mode Converted Emission</a:t>
            </a:r>
            <a:endParaRPr lang="en-GB" dirty="0"/>
          </a:p>
        </p:txBody>
      </p:sp>
      <p:sp>
        <p:nvSpPr>
          <p:cNvPr id="3" name="Content Placeholder 2"/>
          <p:cNvSpPr>
            <a:spLocks noGrp="1"/>
          </p:cNvSpPr>
          <p:nvPr>
            <p:ph idx="1"/>
          </p:nvPr>
        </p:nvSpPr>
        <p:spPr/>
        <p:txBody>
          <a:bodyPr/>
          <a:lstStyle/>
          <a:p>
            <a:r>
              <a:rPr lang="en-GB" dirty="0" smtClean="0"/>
              <a:t>The brightness-temperature of the emission is the product of the brightness-temperature of the EBW at source and the mode conversion coefficient.</a:t>
            </a:r>
            <a:endParaRPr lang="en-GB" dirty="0"/>
          </a:p>
        </p:txBody>
      </p:sp>
      <mc:AlternateContent xmlns:mc="http://schemas.openxmlformats.org/markup-compatibility/2006" xmlns:a14="http://schemas.microsoft.com/office/drawing/2010/main">
        <mc:Choice Requires="a14">
          <p:sp>
            <p:nvSpPr>
              <p:cNvPr id="5" name="TextBox 4"/>
              <p:cNvSpPr txBox="1"/>
              <p:nvPr/>
            </p:nvSpPr>
            <p:spPr>
              <a:xfrm>
                <a:off x="2911895" y="4147345"/>
                <a:ext cx="3835154" cy="619913"/>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sSub>
                        <m:sSubPr>
                          <m:ctrlPr>
                            <a:rPr lang="en-GB" sz="3200" b="0" i="1" smtClean="0">
                              <a:latin typeface="Cambria Math"/>
                            </a:rPr>
                          </m:ctrlPr>
                        </m:sSubPr>
                        <m:e>
                          <m:r>
                            <a:rPr lang="en-GB" sz="3200" b="0" i="1" smtClean="0">
                              <a:latin typeface="Cambria Math"/>
                            </a:rPr>
                            <m:t>𝑇</m:t>
                          </m:r>
                        </m:e>
                        <m:sub>
                          <m:r>
                            <m:rPr>
                              <m:nor/>
                            </m:rPr>
                            <a:rPr lang="en-GB" sz="3200" b="0" i="0" smtClean="0">
                              <a:latin typeface="Cambria Math"/>
                            </a:rPr>
                            <m:t>obs</m:t>
                          </m:r>
                        </m:sub>
                      </m:sSub>
                      <m:r>
                        <a:rPr lang="en-GB" sz="3200" b="0" i="1" smtClean="0">
                          <a:latin typeface="Cambria Math"/>
                        </a:rPr>
                        <m:t>=</m:t>
                      </m:r>
                      <m:sSub>
                        <m:sSubPr>
                          <m:ctrlPr>
                            <a:rPr lang="en-GB" sz="3200" b="0" i="1" smtClean="0">
                              <a:latin typeface="Cambria Math"/>
                            </a:rPr>
                          </m:ctrlPr>
                        </m:sSubPr>
                        <m:e>
                          <m:r>
                            <a:rPr lang="en-GB" sz="3200" b="0" i="1" smtClean="0">
                              <a:latin typeface="Cambria Math"/>
                            </a:rPr>
                            <m:t>𝑇</m:t>
                          </m:r>
                        </m:e>
                        <m:sub>
                          <m:r>
                            <m:rPr>
                              <m:nor/>
                            </m:rPr>
                            <a:rPr lang="en-GB" sz="3200" b="0" i="0" smtClean="0">
                              <a:latin typeface="Cambria Math"/>
                            </a:rPr>
                            <m:t>EBE</m:t>
                          </m:r>
                        </m:sub>
                      </m:sSub>
                      <m:r>
                        <a:rPr lang="en-GB" sz="3200" b="0" i="1" smtClean="0">
                          <a:latin typeface="Cambria Math"/>
                        </a:rPr>
                        <m:t> </m:t>
                      </m:r>
                      <m:sSub>
                        <m:sSubPr>
                          <m:ctrlPr>
                            <a:rPr lang="en-GB" sz="3200" i="1" smtClean="0">
                              <a:latin typeface="Cambria Math"/>
                              <a:ea typeface="Cambria Math"/>
                            </a:rPr>
                          </m:ctrlPr>
                        </m:sSubPr>
                        <m:e>
                          <m:r>
                            <a:rPr lang="en-GB" sz="3200" i="1" smtClean="0">
                              <a:latin typeface="Cambria Math"/>
                              <a:ea typeface="Cambria Math"/>
                            </a:rPr>
                            <m:t>𝜏</m:t>
                          </m:r>
                        </m:e>
                        <m:sub>
                          <m:r>
                            <a:rPr lang="en-GB" sz="3200" b="0" i="1" smtClean="0">
                              <a:latin typeface="Cambria Math"/>
                              <a:ea typeface="Cambria Math"/>
                            </a:rPr>
                            <m:t>𝑚𝑐</m:t>
                          </m:r>
                        </m:sub>
                      </m:sSub>
                    </m:oMath>
                  </m:oMathPara>
                </a14:m>
                <a:endParaRPr lang="en-GB" sz="3200" dirty="0"/>
              </a:p>
            </p:txBody>
          </p:sp>
        </mc:Choice>
        <mc:Fallback xmlns="">
          <p:sp>
            <p:nvSpPr>
              <p:cNvPr id="5" name="TextBox 4"/>
              <p:cNvSpPr txBox="1">
                <a:spLocks noRot="1" noChangeAspect="1" noMove="1" noResize="1" noEditPoints="1" noAdjustHandles="1" noChangeArrowheads="1" noChangeShapeType="1" noTextEdit="1"/>
              </p:cNvSpPr>
              <p:nvPr/>
            </p:nvSpPr>
            <p:spPr>
              <a:xfrm>
                <a:off x="2911895" y="4147345"/>
                <a:ext cx="3835154" cy="619913"/>
              </a:xfrm>
              <a:prstGeom prst="rect">
                <a:avLst/>
              </a:prstGeom>
              <a:blipFill rotWithShape="1">
                <a:blip r:embed="rId2" cstate="print"/>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8162362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Ray tracing shows strong </a:t>
            </a:r>
            <a:br>
              <a:rPr lang="en-GB" sz="4000" dirty="0" smtClean="0"/>
            </a:br>
            <a:r>
              <a:rPr lang="en-GB" sz="4000" dirty="0" smtClean="0"/>
              <a:t>off-</a:t>
            </a:r>
            <a:r>
              <a:rPr lang="en-GB" sz="4000" dirty="0" err="1" smtClean="0"/>
              <a:t>midplane</a:t>
            </a:r>
            <a:r>
              <a:rPr lang="en-GB" sz="4000" dirty="0" smtClean="0"/>
              <a:t> Doppler broadening</a:t>
            </a:r>
            <a:endParaRPr lang="en-GB" sz="4000" dirty="0"/>
          </a:p>
        </p:txBody>
      </p:sp>
      <p:pic>
        <p:nvPicPr>
          <p:cNvPr id="4"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87" t="8562" r="917" b="7594"/>
          <a:stretch/>
        </p:blipFill>
        <p:spPr bwMode="auto">
          <a:xfrm>
            <a:off x="980867" y="2006353"/>
            <a:ext cx="7297449" cy="355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p:cNvSpPr txBox="1"/>
              <p:nvPr/>
            </p:nvSpPr>
            <p:spPr>
              <a:xfrm>
                <a:off x="6168819" y="2592279"/>
                <a:ext cx="490363" cy="369332"/>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sSub>
                        <m:sSubPr>
                          <m:ctrlPr>
                            <a:rPr lang="en-GB" i="1" smtClean="0">
                              <a:latin typeface="Cambria Math"/>
                            </a:rPr>
                          </m:ctrlPr>
                        </m:sSubPr>
                        <m:e>
                          <m:r>
                            <a:rPr lang="en-GB" i="1" smtClean="0">
                              <a:latin typeface="Cambria Math"/>
                              <a:ea typeface="Cambria Math"/>
                            </a:rPr>
                            <m:t>𝜔</m:t>
                          </m:r>
                        </m:e>
                        <m:sub>
                          <m:r>
                            <m:rPr>
                              <m:nor/>
                            </m:rPr>
                            <a:rPr lang="en-GB" b="0" i="0" smtClean="0">
                              <a:latin typeface="Cambria Math"/>
                            </a:rPr>
                            <m:t>c</m:t>
                          </m:r>
                        </m:sub>
                      </m:sSub>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6168819" y="2592279"/>
                <a:ext cx="490363" cy="369332"/>
              </a:xfrm>
              <a:prstGeom prst="rect">
                <a:avLst/>
              </a:prstGeom>
              <a:blipFill rotWithShape="1">
                <a:blip r:embed="rId3" cstate="print"/>
                <a:stretch>
                  <a:fillRect/>
                </a:stretch>
              </a:blipFill>
            </p:spPr>
            <p:txBody>
              <a:bodyPr/>
              <a:lstStyle/>
              <a:p>
                <a:r>
                  <a:rPr lang="en-GB">
                    <a:noFill/>
                  </a:rPr>
                  <a:t> </a:t>
                </a:r>
              </a:p>
            </p:txBody>
          </p:sp>
        </mc:Fallback>
      </mc:AlternateContent>
      <p:cxnSp>
        <p:nvCxnSpPr>
          <p:cNvPr id="8" name="Straight Arrow Connector 7"/>
          <p:cNvCxnSpPr>
            <a:stCxn id="5" idx="2"/>
          </p:cNvCxnSpPr>
          <p:nvPr/>
        </p:nvCxnSpPr>
        <p:spPr>
          <a:xfrm>
            <a:off x="6414001" y="2961611"/>
            <a:ext cx="349621" cy="2698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26052" y="1637021"/>
            <a:ext cx="7736285" cy="369332"/>
          </a:xfrm>
          <a:prstGeom prst="rect">
            <a:avLst/>
          </a:prstGeom>
          <a:noFill/>
        </p:spPr>
        <p:txBody>
          <a:bodyPr wrap="none" rtlCol="0">
            <a:spAutoFit/>
          </a:bodyPr>
          <a:lstStyle/>
          <a:p>
            <a:r>
              <a:rPr lang="en-GB" dirty="0" smtClean="0"/>
              <a:t>11GHz example – Only rays on the </a:t>
            </a:r>
            <a:r>
              <a:rPr lang="en-GB" dirty="0" err="1" smtClean="0"/>
              <a:t>midplane</a:t>
            </a:r>
            <a:r>
              <a:rPr lang="en-GB" dirty="0" smtClean="0"/>
              <a:t> originate at the cyclotron harmonic </a:t>
            </a:r>
            <a:endParaRPr lang="en-GB" dirty="0"/>
          </a:p>
        </p:txBody>
      </p:sp>
      <p:sp>
        <p:nvSpPr>
          <p:cNvPr id="12" name="TextBox 11"/>
          <p:cNvSpPr txBox="1"/>
          <p:nvPr/>
        </p:nvSpPr>
        <p:spPr>
          <a:xfrm>
            <a:off x="1832185" y="5567769"/>
            <a:ext cx="5972789" cy="369332"/>
          </a:xfrm>
          <a:prstGeom prst="rect">
            <a:avLst/>
          </a:prstGeom>
          <a:noFill/>
        </p:spPr>
        <p:txBody>
          <a:bodyPr wrap="none" rtlCol="0">
            <a:spAutoFit/>
          </a:bodyPr>
          <a:lstStyle/>
          <a:p>
            <a:r>
              <a:rPr lang="en-GB" dirty="0" smtClean="0"/>
              <a:t>Off </a:t>
            </a:r>
            <a:r>
              <a:rPr lang="en-GB" dirty="0" err="1" smtClean="0"/>
              <a:t>midplane</a:t>
            </a:r>
            <a:r>
              <a:rPr lang="en-GB" dirty="0" smtClean="0"/>
              <a:t>, the rays originate from the colder outer regions</a:t>
            </a:r>
            <a:endParaRPr lang="en-GB" dirty="0"/>
          </a:p>
        </p:txBody>
      </p:sp>
      <mc:AlternateContent xmlns:mc="http://schemas.openxmlformats.org/markup-compatibility/2006" xmlns:a14="http://schemas.microsoft.com/office/drawing/2010/main">
        <mc:Choice Requires="a14">
          <p:sp>
            <p:nvSpPr>
              <p:cNvPr id="13" name="TextBox 12"/>
              <p:cNvSpPr txBox="1"/>
              <p:nvPr/>
            </p:nvSpPr>
            <p:spPr>
              <a:xfrm>
                <a:off x="6978939" y="2526538"/>
                <a:ext cx="823216" cy="381708"/>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sSub>
                        <m:sSubPr>
                          <m:ctrlPr>
                            <a:rPr lang="en-GB" i="1" smtClean="0">
                              <a:latin typeface="Cambria Math"/>
                            </a:rPr>
                          </m:ctrlPr>
                        </m:sSubPr>
                        <m:e>
                          <m:r>
                            <a:rPr lang="en-GB" i="1" smtClean="0">
                              <a:latin typeface="Cambria Math"/>
                              <a:ea typeface="Cambria Math"/>
                            </a:rPr>
                            <m:t>𝜔</m:t>
                          </m:r>
                        </m:e>
                        <m:sub>
                          <m:r>
                            <m:rPr>
                              <m:nor/>
                            </m:rPr>
                            <a:rPr lang="en-GB" b="0" i="0" smtClean="0">
                              <a:latin typeface="Cambria Math"/>
                            </a:rPr>
                            <m:t>UHR</m:t>
                          </m:r>
                        </m:sub>
                      </m:sSub>
                    </m:oMath>
                  </m:oMathPara>
                </a14:m>
                <a:endParaRPr lang="en-GB" dirty="0"/>
              </a:p>
            </p:txBody>
          </p:sp>
        </mc:Choice>
        <mc:Fallback xmlns="">
          <p:sp>
            <p:nvSpPr>
              <p:cNvPr id="13" name="TextBox 12"/>
              <p:cNvSpPr txBox="1">
                <a:spLocks noRot="1" noChangeAspect="1" noMove="1" noResize="1" noEditPoints="1" noAdjustHandles="1" noChangeArrowheads="1" noChangeShapeType="1" noTextEdit="1"/>
              </p:cNvSpPr>
              <p:nvPr/>
            </p:nvSpPr>
            <p:spPr>
              <a:xfrm>
                <a:off x="6978939" y="2526538"/>
                <a:ext cx="823216" cy="381708"/>
              </a:xfrm>
              <a:prstGeom prst="rect">
                <a:avLst/>
              </a:prstGeom>
              <a:blipFill rotWithShape="1">
                <a:blip r:embed="rId4" cstate="print"/>
                <a:stretch>
                  <a:fillRect b="-7937"/>
                </a:stretch>
              </a:blipFill>
            </p:spPr>
            <p:txBody>
              <a:bodyPr/>
              <a:lstStyle/>
              <a:p>
                <a:r>
                  <a:rPr lang="en-GB">
                    <a:noFill/>
                  </a:rPr>
                  <a:t> </a:t>
                </a:r>
              </a:p>
            </p:txBody>
          </p:sp>
        </mc:Fallback>
      </mc:AlternateContent>
      <p:cxnSp>
        <p:nvCxnSpPr>
          <p:cNvPr id="14" name="Straight Arrow Connector 13"/>
          <p:cNvCxnSpPr>
            <a:stCxn id="13" idx="2"/>
          </p:cNvCxnSpPr>
          <p:nvPr/>
        </p:nvCxnSpPr>
        <p:spPr>
          <a:xfrm flipH="1">
            <a:off x="7315200" y="2908246"/>
            <a:ext cx="75347" cy="3462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41676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Maximum penetration between harmonics</a:t>
            </a:r>
            <a:endParaRPr lang="en-GB" dirty="0"/>
          </a:p>
        </p:txBody>
      </p:sp>
      <p:pic>
        <p:nvPicPr>
          <p:cNvPr id="4"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95" t="9757" r="917" b="7196"/>
          <a:stretch/>
        </p:blipFill>
        <p:spPr bwMode="auto">
          <a:xfrm>
            <a:off x="985420" y="2059623"/>
            <a:ext cx="7297448" cy="3530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p:cNvSpPr txBox="1"/>
              <p:nvPr/>
            </p:nvSpPr>
            <p:spPr>
              <a:xfrm>
                <a:off x="5428580" y="2538980"/>
                <a:ext cx="490363" cy="369332"/>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sSub>
                        <m:sSubPr>
                          <m:ctrlPr>
                            <a:rPr lang="en-GB" i="1" smtClean="0">
                              <a:latin typeface="Cambria Math"/>
                            </a:rPr>
                          </m:ctrlPr>
                        </m:sSubPr>
                        <m:e>
                          <m:r>
                            <a:rPr lang="en-GB" i="1" smtClean="0">
                              <a:latin typeface="Cambria Math"/>
                              <a:ea typeface="Cambria Math"/>
                            </a:rPr>
                            <m:t>𝜔</m:t>
                          </m:r>
                        </m:e>
                        <m:sub>
                          <m:r>
                            <m:rPr>
                              <m:nor/>
                            </m:rPr>
                            <a:rPr lang="en-GB" b="0" i="0" smtClean="0">
                              <a:latin typeface="Cambria Math"/>
                            </a:rPr>
                            <m:t>c</m:t>
                          </m:r>
                        </m:sub>
                      </m:sSub>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5428580" y="2538980"/>
                <a:ext cx="490363" cy="369332"/>
              </a:xfrm>
              <a:prstGeom prst="rect">
                <a:avLst/>
              </a:prstGeom>
              <a:blipFill rotWithShape="1">
                <a:blip r:embed="rId3" cstate="print"/>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978939" y="2526538"/>
                <a:ext cx="823216" cy="381708"/>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sSub>
                        <m:sSubPr>
                          <m:ctrlPr>
                            <a:rPr lang="en-GB" i="1" smtClean="0">
                              <a:latin typeface="Cambria Math"/>
                            </a:rPr>
                          </m:ctrlPr>
                        </m:sSubPr>
                        <m:e>
                          <m:r>
                            <a:rPr lang="en-GB" i="1" smtClean="0">
                              <a:latin typeface="Cambria Math"/>
                              <a:ea typeface="Cambria Math"/>
                            </a:rPr>
                            <m:t>𝜔</m:t>
                          </m:r>
                        </m:e>
                        <m:sub>
                          <m:r>
                            <m:rPr>
                              <m:nor/>
                            </m:rPr>
                            <a:rPr lang="en-GB" b="0" i="0" smtClean="0">
                              <a:latin typeface="Cambria Math"/>
                            </a:rPr>
                            <m:t>UHR</m:t>
                          </m:r>
                        </m:sub>
                      </m:sSub>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a:off x="6978939" y="2526538"/>
                <a:ext cx="823216" cy="381708"/>
              </a:xfrm>
              <a:prstGeom prst="rect">
                <a:avLst/>
              </a:prstGeom>
              <a:blipFill rotWithShape="1">
                <a:blip r:embed="rId4" cstate="print"/>
                <a:stretch>
                  <a:fillRect b="-7937"/>
                </a:stretch>
              </a:blipFill>
            </p:spPr>
            <p:txBody>
              <a:bodyPr/>
              <a:lstStyle/>
              <a:p>
                <a:r>
                  <a:rPr lang="en-GB">
                    <a:noFill/>
                  </a:rPr>
                  <a:t> </a:t>
                </a:r>
              </a:p>
            </p:txBody>
          </p:sp>
        </mc:Fallback>
      </mc:AlternateContent>
      <p:cxnSp>
        <p:nvCxnSpPr>
          <p:cNvPr id="7" name="Straight Arrow Connector 6"/>
          <p:cNvCxnSpPr>
            <a:stCxn id="5" idx="2"/>
          </p:cNvCxnSpPr>
          <p:nvPr/>
        </p:nvCxnSpPr>
        <p:spPr>
          <a:xfrm>
            <a:off x="5673762" y="2908312"/>
            <a:ext cx="349621" cy="2698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6" idx="2"/>
          </p:cNvCxnSpPr>
          <p:nvPr/>
        </p:nvCxnSpPr>
        <p:spPr>
          <a:xfrm flipH="1">
            <a:off x="7315200" y="2908246"/>
            <a:ext cx="75347" cy="3462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8282868" y="3273708"/>
                <a:ext cx="490363" cy="369332"/>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sSub>
                        <m:sSubPr>
                          <m:ctrlPr>
                            <a:rPr lang="en-GB" i="1" smtClean="0">
                              <a:latin typeface="Cambria Math"/>
                            </a:rPr>
                          </m:ctrlPr>
                        </m:sSubPr>
                        <m:e>
                          <m:r>
                            <a:rPr lang="en-GB" b="0" i="1" smtClean="0">
                              <a:latin typeface="Cambria Math"/>
                            </a:rPr>
                            <m:t>2</m:t>
                          </m:r>
                          <m:r>
                            <a:rPr lang="en-GB" i="1" smtClean="0">
                              <a:latin typeface="Cambria Math"/>
                              <a:ea typeface="Cambria Math"/>
                            </a:rPr>
                            <m:t>𝜔</m:t>
                          </m:r>
                        </m:e>
                        <m:sub>
                          <m:r>
                            <m:rPr>
                              <m:nor/>
                            </m:rPr>
                            <a:rPr lang="en-GB" b="0" i="0" smtClean="0">
                              <a:latin typeface="Cambria Math"/>
                            </a:rPr>
                            <m:t>c</m:t>
                          </m:r>
                        </m:sub>
                      </m:sSub>
                    </m:oMath>
                  </m:oMathPara>
                </a14:m>
                <a:endParaRPr lang="en-GB" dirty="0"/>
              </a:p>
            </p:txBody>
          </p:sp>
        </mc:Choice>
        <mc:Fallback xmlns="">
          <p:sp>
            <p:nvSpPr>
              <p:cNvPr id="10" name="TextBox 9"/>
              <p:cNvSpPr txBox="1">
                <a:spLocks noRot="1" noChangeAspect="1" noMove="1" noResize="1" noEditPoints="1" noAdjustHandles="1" noChangeArrowheads="1" noChangeShapeType="1" noTextEdit="1"/>
              </p:cNvSpPr>
              <p:nvPr/>
            </p:nvSpPr>
            <p:spPr>
              <a:xfrm>
                <a:off x="8282868" y="3273708"/>
                <a:ext cx="490363" cy="369332"/>
              </a:xfrm>
              <a:prstGeom prst="rect">
                <a:avLst/>
              </a:prstGeom>
              <a:blipFill rotWithShape="1">
                <a:blip r:embed="rId5" cstate="print"/>
                <a:stretch>
                  <a:fillRect r="-12500"/>
                </a:stretch>
              </a:blipFill>
            </p:spPr>
            <p:txBody>
              <a:bodyPr/>
              <a:lstStyle/>
              <a:p>
                <a:r>
                  <a:rPr lang="en-GB">
                    <a:noFill/>
                  </a:rPr>
                  <a:t> </a:t>
                </a:r>
              </a:p>
            </p:txBody>
          </p:sp>
        </mc:Fallback>
      </mc:AlternateContent>
      <p:cxnSp>
        <p:nvCxnSpPr>
          <p:cNvPr id="11" name="Straight Arrow Connector 10"/>
          <p:cNvCxnSpPr>
            <a:stCxn id="10" idx="1"/>
          </p:cNvCxnSpPr>
          <p:nvPr/>
        </p:nvCxnSpPr>
        <p:spPr>
          <a:xfrm flipH="1">
            <a:off x="7802155" y="3458374"/>
            <a:ext cx="48071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86703" y="1637021"/>
            <a:ext cx="8694881" cy="369332"/>
          </a:xfrm>
          <a:prstGeom prst="rect">
            <a:avLst/>
          </a:prstGeom>
          <a:noFill/>
        </p:spPr>
        <p:txBody>
          <a:bodyPr wrap="none" rtlCol="0">
            <a:spAutoFit/>
          </a:bodyPr>
          <a:lstStyle/>
          <a:p>
            <a:r>
              <a:rPr lang="en-GB" smtClean="0"/>
              <a:t>15GHz </a:t>
            </a:r>
            <a:r>
              <a:rPr lang="en-GB" dirty="0" smtClean="0"/>
              <a:t>example – Maximum penetration of </a:t>
            </a:r>
            <a:r>
              <a:rPr lang="en-GB" b="1" i="1" dirty="0" smtClean="0"/>
              <a:t>off </a:t>
            </a:r>
            <a:r>
              <a:rPr lang="en-GB" b="1" i="1" dirty="0" err="1" smtClean="0"/>
              <a:t>midplane</a:t>
            </a:r>
            <a:r>
              <a:rPr lang="en-GB" i="1" dirty="0" smtClean="0"/>
              <a:t> </a:t>
            </a:r>
            <a:r>
              <a:rPr lang="en-GB" dirty="0" smtClean="0"/>
              <a:t>rays happens between harmonics</a:t>
            </a:r>
            <a:endParaRPr lang="en-GB" dirty="0"/>
          </a:p>
        </p:txBody>
      </p:sp>
    </p:spTree>
    <p:extLst>
      <p:ext uri="{BB962C8B-B14F-4D97-AF65-F5344CB8AC3E}">
        <p14:creationId xmlns:p14="http://schemas.microsoft.com/office/powerpoint/2010/main" val="34054375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Radiative temperature effect</a:t>
            </a:r>
            <a:endParaRPr lang="en-GB"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16" t="3905" r="9783" b="50875"/>
          <a:stretch/>
        </p:blipFill>
        <p:spPr bwMode="auto">
          <a:xfrm>
            <a:off x="319598" y="2139523"/>
            <a:ext cx="8520112" cy="3480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1333" y="1315632"/>
            <a:ext cx="8318377" cy="646331"/>
          </a:xfrm>
          <a:prstGeom prst="rect">
            <a:avLst/>
          </a:prstGeom>
          <a:noFill/>
        </p:spPr>
        <p:txBody>
          <a:bodyPr wrap="square" rtlCol="0">
            <a:spAutoFit/>
          </a:bodyPr>
          <a:lstStyle/>
          <a:p>
            <a:r>
              <a:rPr lang="en-GB" dirty="0" smtClean="0"/>
              <a:t>Performing AMR simulations we can see that, for low frequencies, the wave refraction dominates the observable emission profile.</a:t>
            </a:r>
            <a:endParaRPr lang="en-GB" dirty="0"/>
          </a:p>
        </p:txBody>
      </p:sp>
      <p:sp>
        <p:nvSpPr>
          <p:cNvPr id="5" name="TextBox 4"/>
          <p:cNvSpPr txBox="1"/>
          <p:nvPr/>
        </p:nvSpPr>
        <p:spPr>
          <a:xfrm>
            <a:off x="1731146" y="2576295"/>
            <a:ext cx="800219" cy="369332"/>
          </a:xfrm>
          <a:prstGeom prst="rect">
            <a:avLst/>
          </a:prstGeom>
          <a:noFill/>
        </p:spPr>
        <p:txBody>
          <a:bodyPr wrap="none" rtlCol="0">
            <a:spAutoFit/>
          </a:bodyPr>
          <a:lstStyle/>
          <a:p>
            <a:r>
              <a:rPr lang="en-GB" dirty="0" smtClean="0"/>
              <a:t>11GHz</a:t>
            </a:r>
            <a:endParaRPr lang="en-GB" dirty="0"/>
          </a:p>
        </p:txBody>
      </p:sp>
      <p:sp>
        <p:nvSpPr>
          <p:cNvPr id="7" name="TextBox 6"/>
          <p:cNvSpPr txBox="1"/>
          <p:nvPr/>
        </p:nvSpPr>
        <p:spPr>
          <a:xfrm>
            <a:off x="6633100" y="2597294"/>
            <a:ext cx="800219" cy="369332"/>
          </a:xfrm>
          <a:prstGeom prst="rect">
            <a:avLst/>
          </a:prstGeom>
          <a:noFill/>
        </p:spPr>
        <p:txBody>
          <a:bodyPr wrap="none" rtlCol="0">
            <a:spAutoFit/>
          </a:bodyPr>
          <a:lstStyle/>
          <a:p>
            <a:r>
              <a:rPr lang="en-GB" dirty="0" smtClean="0"/>
              <a:t>11GHz</a:t>
            </a:r>
            <a:endParaRPr lang="en-GB" dirty="0"/>
          </a:p>
        </p:txBody>
      </p:sp>
      <p:sp>
        <p:nvSpPr>
          <p:cNvPr id="8" name="TextBox 7"/>
          <p:cNvSpPr txBox="1"/>
          <p:nvPr/>
        </p:nvSpPr>
        <p:spPr>
          <a:xfrm>
            <a:off x="4334522" y="3431951"/>
            <a:ext cx="399264" cy="707886"/>
          </a:xfrm>
          <a:prstGeom prst="rect">
            <a:avLst/>
          </a:prstGeom>
          <a:noFill/>
        </p:spPr>
        <p:txBody>
          <a:bodyPr wrap="square" rtlCol="0">
            <a:spAutoFit/>
          </a:bodyPr>
          <a:lstStyle/>
          <a:p>
            <a:r>
              <a:rPr lang="en-GB" sz="4000" dirty="0"/>
              <a:t>X</a:t>
            </a:r>
          </a:p>
        </p:txBody>
      </p:sp>
      <p:sp>
        <p:nvSpPr>
          <p:cNvPr id="6" name="TextBox 5"/>
          <p:cNvSpPr txBox="1"/>
          <p:nvPr/>
        </p:nvSpPr>
        <p:spPr>
          <a:xfrm>
            <a:off x="6247000" y="3416562"/>
            <a:ext cx="1572418" cy="369332"/>
          </a:xfrm>
          <a:prstGeom prst="rect">
            <a:avLst/>
          </a:prstGeom>
          <a:noFill/>
        </p:spPr>
        <p:txBody>
          <a:bodyPr wrap="none" rtlCol="0">
            <a:spAutoFit/>
          </a:bodyPr>
          <a:lstStyle/>
          <a:p>
            <a:r>
              <a:rPr lang="en-GB" dirty="0" smtClean="0">
                <a:solidFill>
                  <a:schemeClr val="bg1"/>
                </a:solidFill>
              </a:rPr>
              <a:t>Cold periphery</a:t>
            </a:r>
            <a:endParaRPr lang="en-GB" dirty="0">
              <a:solidFill>
                <a:schemeClr val="bg1"/>
              </a:solidFill>
            </a:endParaRPr>
          </a:p>
        </p:txBody>
      </p:sp>
      <p:sp>
        <p:nvSpPr>
          <p:cNvPr id="9" name="TextBox 8"/>
          <p:cNvSpPr txBox="1"/>
          <p:nvPr/>
        </p:nvSpPr>
        <p:spPr>
          <a:xfrm rot="21396169">
            <a:off x="6187564" y="4086572"/>
            <a:ext cx="1980029" cy="369332"/>
          </a:xfrm>
          <a:prstGeom prst="rect">
            <a:avLst/>
          </a:prstGeom>
          <a:noFill/>
        </p:spPr>
        <p:txBody>
          <a:bodyPr wrap="none" rtlCol="0">
            <a:spAutoFit/>
          </a:bodyPr>
          <a:lstStyle/>
          <a:p>
            <a:r>
              <a:rPr lang="en-GB" dirty="0" smtClean="0"/>
              <a:t>Harmonic emission</a:t>
            </a:r>
            <a:endParaRPr lang="en-GB" dirty="0"/>
          </a:p>
        </p:txBody>
      </p:sp>
    </p:spTree>
    <p:extLst>
      <p:ext uri="{BB962C8B-B14F-4D97-AF65-F5344CB8AC3E}">
        <p14:creationId xmlns:p14="http://schemas.microsoft.com/office/powerpoint/2010/main" val="36819189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Radiative temperature effect</a:t>
            </a: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39" t="3724" r="11142" b="49908"/>
          <a:stretch/>
        </p:blipFill>
        <p:spPr bwMode="auto">
          <a:xfrm>
            <a:off x="346229" y="2124099"/>
            <a:ext cx="8362765" cy="3564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1333" y="1315632"/>
            <a:ext cx="8318377" cy="369332"/>
          </a:xfrm>
          <a:prstGeom prst="rect">
            <a:avLst/>
          </a:prstGeom>
          <a:noFill/>
        </p:spPr>
        <p:txBody>
          <a:bodyPr wrap="square" rtlCol="0">
            <a:spAutoFit/>
          </a:bodyPr>
          <a:lstStyle/>
          <a:p>
            <a:pPr algn="ctr"/>
            <a:r>
              <a:rPr lang="en-GB" dirty="0" smtClean="0"/>
              <a:t>In between the harmonics, the effect is less pronounced, but still present. </a:t>
            </a:r>
            <a:endParaRPr lang="en-GB" dirty="0"/>
          </a:p>
        </p:txBody>
      </p:sp>
      <p:sp>
        <p:nvSpPr>
          <p:cNvPr id="6" name="TextBox 5"/>
          <p:cNvSpPr txBox="1"/>
          <p:nvPr/>
        </p:nvSpPr>
        <p:spPr>
          <a:xfrm>
            <a:off x="1731146" y="2576295"/>
            <a:ext cx="800219" cy="369332"/>
          </a:xfrm>
          <a:prstGeom prst="rect">
            <a:avLst/>
          </a:prstGeom>
          <a:noFill/>
        </p:spPr>
        <p:txBody>
          <a:bodyPr wrap="none" rtlCol="0">
            <a:spAutoFit/>
          </a:bodyPr>
          <a:lstStyle/>
          <a:p>
            <a:r>
              <a:rPr lang="en-GB" dirty="0" smtClean="0"/>
              <a:t>15GHz</a:t>
            </a:r>
            <a:endParaRPr lang="en-GB" dirty="0"/>
          </a:p>
        </p:txBody>
      </p:sp>
      <p:sp>
        <p:nvSpPr>
          <p:cNvPr id="7" name="TextBox 6"/>
          <p:cNvSpPr txBox="1"/>
          <p:nvPr/>
        </p:nvSpPr>
        <p:spPr>
          <a:xfrm>
            <a:off x="6633100" y="2597294"/>
            <a:ext cx="800219" cy="369332"/>
          </a:xfrm>
          <a:prstGeom prst="rect">
            <a:avLst/>
          </a:prstGeom>
          <a:noFill/>
        </p:spPr>
        <p:txBody>
          <a:bodyPr wrap="none" rtlCol="0">
            <a:spAutoFit/>
          </a:bodyPr>
          <a:lstStyle/>
          <a:p>
            <a:r>
              <a:rPr lang="en-GB" dirty="0" smtClean="0"/>
              <a:t>15GHz</a:t>
            </a:r>
            <a:endParaRPr lang="en-GB" dirty="0"/>
          </a:p>
        </p:txBody>
      </p:sp>
      <p:sp>
        <p:nvSpPr>
          <p:cNvPr id="4" name="TextBox 3"/>
          <p:cNvSpPr txBox="1"/>
          <p:nvPr/>
        </p:nvSpPr>
        <p:spPr>
          <a:xfrm rot="21288643">
            <a:off x="6343288" y="4123001"/>
            <a:ext cx="1504130" cy="369332"/>
          </a:xfrm>
          <a:prstGeom prst="rect">
            <a:avLst/>
          </a:prstGeom>
          <a:noFill/>
        </p:spPr>
        <p:txBody>
          <a:bodyPr wrap="none" rtlCol="0">
            <a:spAutoFit/>
          </a:bodyPr>
          <a:lstStyle/>
          <a:p>
            <a:r>
              <a:rPr lang="en-GB" dirty="0" smtClean="0"/>
              <a:t>Core emission</a:t>
            </a:r>
            <a:endParaRPr lang="en-GB" dirty="0"/>
          </a:p>
        </p:txBody>
      </p:sp>
      <p:sp>
        <p:nvSpPr>
          <p:cNvPr id="8" name="TextBox 7"/>
          <p:cNvSpPr txBox="1"/>
          <p:nvPr/>
        </p:nvSpPr>
        <p:spPr>
          <a:xfrm rot="21284977">
            <a:off x="6490400" y="3721608"/>
            <a:ext cx="1085618" cy="369332"/>
          </a:xfrm>
          <a:prstGeom prst="rect">
            <a:avLst/>
          </a:prstGeom>
          <a:noFill/>
        </p:spPr>
        <p:txBody>
          <a:bodyPr wrap="none" rtlCol="0">
            <a:spAutoFit/>
          </a:bodyPr>
          <a:lstStyle/>
          <a:p>
            <a:r>
              <a:rPr lang="en-GB" dirty="0" smtClean="0"/>
              <a:t>transition</a:t>
            </a:r>
            <a:endParaRPr lang="en-GB" dirty="0"/>
          </a:p>
        </p:txBody>
      </p:sp>
      <p:sp>
        <p:nvSpPr>
          <p:cNvPr id="10" name="TextBox 9"/>
          <p:cNvSpPr txBox="1"/>
          <p:nvPr/>
        </p:nvSpPr>
        <p:spPr>
          <a:xfrm>
            <a:off x="4334522" y="3431951"/>
            <a:ext cx="399264" cy="707886"/>
          </a:xfrm>
          <a:prstGeom prst="rect">
            <a:avLst/>
          </a:prstGeom>
          <a:noFill/>
        </p:spPr>
        <p:txBody>
          <a:bodyPr wrap="square" rtlCol="0">
            <a:spAutoFit/>
          </a:bodyPr>
          <a:lstStyle/>
          <a:p>
            <a:r>
              <a:rPr lang="en-GB" sz="4000" dirty="0"/>
              <a:t>X</a:t>
            </a:r>
          </a:p>
        </p:txBody>
      </p:sp>
    </p:spTree>
    <p:extLst>
      <p:ext uri="{BB962C8B-B14F-4D97-AF65-F5344CB8AC3E}">
        <p14:creationId xmlns:p14="http://schemas.microsoft.com/office/powerpoint/2010/main" val="38356866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8" name="Rectangle 8"/>
          <p:cNvSpPr>
            <a:spLocks noGrp="1" noChangeArrowheads="1"/>
          </p:cNvSpPr>
          <p:nvPr>
            <p:ph type="title"/>
          </p:nvPr>
        </p:nvSpPr>
        <p:spPr/>
        <p:txBody>
          <a:bodyPr/>
          <a:lstStyle/>
          <a:p>
            <a:r>
              <a:rPr lang="en-GB" altLang="en-US"/>
              <a:t>Forward model 11GHz</a:t>
            </a:r>
          </a:p>
        </p:txBody>
      </p:sp>
      <p:pic>
        <p:nvPicPr>
          <p:cNvPr id="40964" name="Picture 4"/>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7144" t="7870" r="1630" b="3450"/>
          <a:stretch/>
        </p:blipFill>
        <p:spPr>
          <a:xfrm>
            <a:off x="745724" y="2112885"/>
            <a:ext cx="3684233" cy="3684234"/>
          </a:xfrm>
          <a:noFill/>
          <a:ln/>
        </p:spPr>
      </p:pic>
      <p:pic>
        <p:nvPicPr>
          <p:cNvPr id="40967" name="Picture 7"/>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6465" t="5733" r="1869" b="3022"/>
          <a:stretch/>
        </p:blipFill>
        <p:spPr>
          <a:xfrm>
            <a:off x="4909351" y="2024109"/>
            <a:ext cx="3701990" cy="3790765"/>
          </a:xfrm>
          <a:noFill/>
          <a:ln/>
        </p:spPr>
      </p:pic>
      <p:sp>
        <p:nvSpPr>
          <p:cNvPr id="2" name="TextBox 1"/>
          <p:cNvSpPr txBox="1"/>
          <p:nvPr/>
        </p:nvSpPr>
        <p:spPr>
          <a:xfrm>
            <a:off x="967666" y="1491445"/>
            <a:ext cx="7585859" cy="369332"/>
          </a:xfrm>
          <a:prstGeom prst="rect">
            <a:avLst/>
          </a:prstGeom>
          <a:noFill/>
        </p:spPr>
        <p:txBody>
          <a:bodyPr wrap="none" rtlCol="0">
            <a:spAutoFit/>
          </a:bodyPr>
          <a:lstStyle/>
          <a:p>
            <a:r>
              <a:rPr lang="en-GB" dirty="0" smtClean="0"/>
              <a:t>Excellent agreement between convolved AMR emission and observed emission</a:t>
            </a:r>
            <a:endParaRPr lang="en-GB" dirty="0"/>
          </a:p>
        </p:txBody>
      </p:sp>
    </p:spTree>
    <p:extLst>
      <p:ext uri="{BB962C8B-B14F-4D97-AF65-F5344CB8AC3E}">
        <p14:creationId xmlns:p14="http://schemas.microsoft.com/office/powerpoint/2010/main" val="35102397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GB" altLang="en-US"/>
              <a:t>Forward model 15GHz</a:t>
            </a:r>
          </a:p>
        </p:txBody>
      </p:sp>
      <p:pic>
        <p:nvPicPr>
          <p:cNvPr id="54276" name="Picture 4"/>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7144" t="5305" r="1191" b="2809"/>
          <a:stretch/>
        </p:blipFill>
        <p:spPr>
          <a:xfrm>
            <a:off x="745724" y="2006353"/>
            <a:ext cx="3701989" cy="3817398"/>
          </a:xfrm>
          <a:noFill/>
          <a:ln/>
        </p:spPr>
      </p:pic>
      <p:pic>
        <p:nvPicPr>
          <p:cNvPr id="54278" name="Picture 6"/>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6466" t="5733" r="1429" b="3664"/>
          <a:stretch/>
        </p:blipFill>
        <p:spPr>
          <a:xfrm>
            <a:off x="4909350" y="2024109"/>
            <a:ext cx="3719745" cy="3764132"/>
          </a:xfrm>
          <a:noFill/>
          <a:ln/>
        </p:spPr>
      </p:pic>
      <p:sp>
        <p:nvSpPr>
          <p:cNvPr id="2" name="TextBox 1"/>
          <p:cNvSpPr txBox="1"/>
          <p:nvPr/>
        </p:nvSpPr>
        <p:spPr>
          <a:xfrm>
            <a:off x="2432482" y="1253462"/>
            <a:ext cx="4335802" cy="646331"/>
          </a:xfrm>
          <a:prstGeom prst="rect">
            <a:avLst/>
          </a:prstGeom>
          <a:noFill/>
        </p:spPr>
        <p:txBody>
          <a:bodyPr wrap="none" rtlCol="0">
            <a:spAutoFit/>
          </a:bodyPr>
          <a:lstStyle/>
          <a:p>
            <a:r>
              <a:rPr lang="en-GB" dirty="0" smtClean="0"/>
              <a:t>Less good agreement at higher frequencies. </a:t>
            </a:r>
          </a:p>
          <a:p>
            <a:r>
              <a:rPr lang="en-GB" dirty="0" smtClean="0"/>
              <a:t>“Pitch” is consistently flatter than predicted</a:t>
            </a:r>
            <a:endParaRPr lang="en-GB" dirty="0"/>
          </a:p>
        </p:txBody>
      </p:sp>
    </p:spTree>
    <p:extLst>
      <p:ext uri="{BB962C8B-B14F-4D97-AF65-F5344CB8AC3E}">
        <p14:creationId xmlns:p14="http://schemas.microsoft.com/office/powerpoint/2010/main" val="36007313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GB" altLang="en-US" dirty="0"/>
              <a:t>Forward model 16GHz</a:t>
            </a:r>
          </a:p>
        </p:txBody>
      </p:sp>
      <p:pic>
        <p:nvPicPr>
          <p:cNvPr id="59396" name="Picture 4"/>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6265" t="5946" r="1411" b="3877"/>
          <a:stretch/>
        </p:blipFill>
        <p:spPr>
          <a:xfrm>
            <a:off x="710214" y="2032986"/>
            <a:ext cx="3728621" cy="3746377"/>
          </a:xfrm>
          <a:noFill/>
          <a:ln/>
        </p:spPr>
      </p:pic>
      <p:pic>
        <p:nvPicPr>
          <p:cNvPr id="59398" name="Picture 6"/>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6028" t="5733" r="1428" b="2808"/>
          <a:stretch/>
        </p:blipFill>
        <p:spPr>
          <a:xfrm>
            <a:off x="4891596" y="2024109"/>
            <a:ext cx="3737499" cy="3799642"/>
          </a:xfrm>
          <a:noFill/>
          <a:ln/>
        </p:spPr>
      </p:pic>
      <p:sp>
        <p:nvSpPr>
          <p:cNvPr id="2" name="TextBox 1"/>
          <p:cNvSpPr txBox="1"/>
          <p:nvPr/>
        </p:nvSpPr>
        <p:spPr>
          <a:xfrm>
            <a:off x="958788" y="1386682"/>
            <a:ext cx="7546746" cy="369332"/>
          </a:xfrm>
          <a:prstGeom prst="rect">
            <a:avLst/>
          </a:prstGeom>
          <a:noFill/>
        </p:spPr>
        <p:txBody>
          <a:bodyPr wrap="none" rtlCol="0">
            <a:spAutoFit/>
          </a:bodyPr>
          <a:lstStyle/>
          <a:p>
            <a:r>
              <a:rPr lang="en-GB" dirty="0" smtClean="0"/>
              <a:t>Elongation of observed upper window, due to emission window splitting in two</a:t>
            </a:r>
            <a:endParaRPr lang="en-GB" dirty="0"/>
          </a:p>
        </p:txBody>
      </p:sp>
      <p:cxnSp>
        <p:nvCxnSpPr>
          <p:cNvPr id="4" name="Straight Arrow Connector 3"/>
          <p:cNvCxnSpPr>
            <a:stCxn id="2" idx="2"/>
          </p:cNvCxnSpPr>
          <p:nvPr/>
        </p:nvCxnSpPr>
        <p:spPr>
          <a:xfrm>
            <a:off x="4732161" y="1756014"/>
            <a:ext cx="2618550" cy="19726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a:stCxn id="2" idx="2"/>
          </p:cNvCxnSpPr>
          <p:nvPr/>
        </p:nvCxnSpPr>
        <p:spPr>
          <a:xfrm flipH="1">
            <a:off x="3888419" y="1756014"/>
            <a:ext cx="843742" cy="17684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229058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GB" altLang="en-US" dirty="0"/>
              <a:t>Forward model 17GHz</a:t>
            </a:r>
          </a:p>
        </p:txBody>
      </p:sp>
      <p:pic>
        <p:nvPicPr>
          <p:cNvPr id="60420" name="Picture 4"/>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8022" t="7016" r="1411" b="4091"/>
          <a:stretch/>
        </p:blipFill>
        <p:spPr>
          <a:xfrm>
            <a:off x="781235" y="2077375"/>
            <a:ext cx="3657600" cy="3693110"/>
          </a:xfrm>
          <a:noFill/>
          <a:ln/>
        </p:spPr>
      </p:pic>
      <p:pic>
        <p:nvPicPr>
          <p:cNvPr id="60422" name="Picture 6"/>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6686" t="5946" r="2088" b="3449"/>
          <a:stretch/>
        </p:blipFill>
        <p:spPr>
          <a:xfrm>
            <a:off x="4918229" y="2032985"/>
            <a:ext cx="3684234" cy="3764133"/>
          </a:xfrm>
          <a:noFill/>
          <a:ln/>
        </p:spPr>
      </p:pic>
      <p:sp>
        <p:nvSpPr>
          <p:cNvPr id="3" name="TextBox 2"/>
          <p:cNvSpPr txBox="1"/>
          <p:nvPr/>
        </p:nvSpPr>
        <p:spPr>
          <a:xfrm>
            <a:off x="905524" y="1331648"/>
            <a:ext cx="7661428" cy="646331"/>
          </a:xfrm>
          <a:prstGeom prst="rect">
            <a:avLst/>
          </a:prstGeom>
          <a:noFill/>
        </p:spPr>
        <p:txBody>
          <a:bodyPr wrap="square" rtlCol="0">
            <a:spAutoFit/>
          </a:bodyPr>
          <a:lstStyle/>
          <a:p>
            <a:pPr algn="ctr"/>
            <a:r>
              <a:rPr lang="en-GB" dirty="0" smtClean="0"/>
              <a:t>Right hand window moves up off the </a:t>
            </a:r>
            <a:r>
              <a:rPr lang="en-GB" dirty="0" err="1" smtClean="0"/>
              <a:t>midplane</a:t>
            </a:r>
            <a:r>
              <a:rPr lang="en-GB" dirty="0" smtClean="0"/>
              <a:t> signalling 2</a:t>
            </a:r>
            <a:r>
              <a:rPr lang="en-GB" baseline="30000" dirty="0" smtClean="0"/>
              <a:t>nd</a:t>
            </a:r>
            <a:r>
              <a:rPr lang="en-GB" dirty="0" smtClean="0"/>
              <a:t> harmonic emission beginning to take over. Hotter, fundamental emission is seen only off </a:t>
            </a:r>
            <a:r>
              <a:rPr lang="en-GB" dirty="0" err="1" smtClean="0"/>
              <a:t>midplane</a:t>
            </a:r>
            <a:r>
              <a:rPr lang="en-GB" dirty="0" smtClean="0"/>
              <a:t>.</a:t>
            </a:r>
            <a:endParaRPr lang="en-GB" dirty="0"/>
          </a:p>
        </p:txBody>
      </p:sp>
    </p:spTree>
    <p:extLst>
      <p:ext uri="{BB962C8B-B14F-4D97-AF65-F5344CB8AC3E}">
        <p14:creationId xmlns:p14="http://schemas.microsoft.com/office/powerpoint/2010/main" val="5977312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Forward model </a:t>
            </a:r>
            <a:r>
              <a:rPr lang="en-GB" altLang="en-US" dirty="0" smtClean="0"/>
              <a:t>18GHz</a:t>
            </a:r>
            <a:endParaRPr lang="en-GB" dirty="0"/>
          </a:p>
        </p:txBody>
      </p:sp>
      <p:pic>
        <p:nvPicPr>
          <p:cNvPr id="5" name="Content Placeholder 4"/>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5807" t="6798" r="2088" b="3447"/>
          <a:stretch/>
        </p:blipFill>
        <p:spPr>
          <a:xfrm>
            <a:off x="4882718" y="2068497"/>
            <a:ext cx="3719744" cy="3728622"/>
          </a:xfrm>
          <a:noFill/>
          <a:ln/>
        </p:spPr>
      </p:pic>
      <p:pic>
        <p:nvPicPr>
          <p:cNvPr id="8" name="Picture 4"/>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l="7694" t="7399" r="1503" b="3898"/>
          <a:stretch/>
        </p:blipFill>
        <p:spPr>
          <a:xfrm>
            <a:off x="763480" y="2086252"/>
            <a:ext cx="3666477" cy="3684233"/>
          </a:xfrm>
          <a:noFill/>
          <a:ln/>
        </p:spPr>
      </p:pic>
      <p:sp>
        <p:nvSpPr>
          <p:cNvPr id="13" name="TextBox 12"/>
          <p:cNvSpPr txBox="1"/>
          <p:nvPr/>
        </p:nvSpPr>
        <p:spPr>
          <a:xfrm>
            <a:off x="1047564" y="1305018"/>
            <a:ext cx="7448365" cy="646331"/>
          </a:xfrm>
          <a:prstGeom prst="rect">
            <a:avLst/>
          </a:prstGeom>
          <a:noFill/>
        </p:spPr>
        <p:txBody>
          <a:bodyPr wrap="square" rtlCol="0">
            <a:spAutoFit/>
          </a:bodyPr>
          <a:lstStyle/>
          <a:p>
            <a:pPr algn="ctr"/>
            <a:r>
              <a:rPr lang="en-GB" dirty="0" smtClean="0"/>
              <a:t>Continuing to higher frequencies, the </a:t>
            </a:r>
            <a:r>
              <a:rPr lang="en-GB" dirty="0" err="1" smtClean="0"/>
              <a:t>midplane</a:t>
            </a:r>
            <a:r>
              <a:rPr lang="en-GB" dirty="0" smtClean="0"/>
              <a:t> emission shuts down entirely as the 2</a:t>
            </a:r>
            <a:r>
              <a:rPr lang="en-GB" baseline="30000" dirty="0" smtClean="0"/>
              <a:t>nd</a:t>
            </a:r>
            <a:r>
              <a:rPr lang="en-GB" dirty="0" smtClean="0"/>
              <a:t> harmonic begins to overlap with the UHR</a:t>
            </a:r>
            <a:endParaRPr lang="en-GB" dirty="0"/>
          </a:p>
        </p:txBody>
      </p:sp>
    </p:spTree>
    <p:extLst>
      <p:ext uri="{BB962C8B-B14F-4D97-AF65-F5344CB8AC3E}">
        <p14:creationId xmlns:p14="http://schemas.microsoft.com/office/powerpoint/2010/main" val="5012127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altLang="en-US" smtClean="0">
                <a:latin typeface="Arial" charset="0"/>
              </a:rPr>
              <a:t>Outline</a:t>
            </a:r>
          </a:p>
        </p:txBody>
      </p:sp>
      <p:sp>
        <p:nvSpPr>
          <p:cNvPr id="3075" name="Content Placeholder 2"/>
          <p:cNvSpPr>
            <a:spLocks noGrp="1"/>
          </p:cNvSpPr>
          <p:nvPr>
            <p:ph idx="1"/>
          </p:nvPr>
        </p:nvSpPr>
        <p:spPr>
          <a:xfrm>
            <a:off x="457200" y="1467030"/>
            <a:ext cx="8229600" cy="4106863"/>
          </a:xfrm>
        </p:spPr>
        <p:txBody>
          <a:bodyPr/>
          <a:lstStyle/>
          <a:p>
            <a:r>
              <a:rPr lang="en-GB" altLang="en-US" sz="2200" dirty="0" smtClean="0">
                <a:latin typeface="Arial" charset="0"/>
              </a:rPr>
              <a:t>Introduction and motivations – S. J. </a:t>
            </a:r>
            <a:r>
              <a:rPr lang="en-GB" altLang="en-US" sz="2200" dirty="0" err="1" smtClean="0">
                <a:latin typeface="Arial" charset="0"/>
              </a:rPr>
              <a:t>Freethy</a:t>
            </a:r>
            <a:endParaRPr lang="en-GB" altLang="en-US" sz="2200" dirty="0" smtClean="0">
              <a:latin typeface="Arial" charset="0"/>
            </a:endParaRPr>
          </a:p>
          <a:p>
            <a:pPr lvl="1"/>
            <a:r>
              <a:rPr lang="en-GB" altLang="en-US" sz="2200" dirty="0" smtClean="0">
                <a:latin typeface="Arial" charset="0"/>
              </a:rPr>
              <a:t>Introduction to SAMI</a:t>
            </a:r>
          </a:p>
          <a:p>
            <a:pPr lvl="1"/>
            <a:r>
              <a:rPr lang="en-GB" altLang="en-US" sz="2200" dirty="0" smtClean="0">
                <a:latin typeface="Arial" charset="0"/>
              </a:rPr>
              <a:t>Introduction to EBW emission</a:t>
            </a:r>
          </a:p>
          <a:p>
            <a:pPr lvl="1"/>
            <a:r>
              <a:rPr lang="en-GB" altLang="en-US" sz="2200" dirty="0" smtClean="0">
                <a:latin typeface="Arial" charset="0"/>
              </a:rPr>
              <a:t>Results from MAST </a:t>
            </a:r>
          </a:p>
          <a:p>
            <a:r>
              <a:rPr lang="en-GB" altLang="en-US" sz="2200" dirty="0" err="1" smtClean="0">
                <a:latin typeface="Arial" charset="0"/>
              </a:rPr>
              <a:t>Reflectometry</a:t>
            </a:r>
            <a:r>
              <a:rPr lang="en-GB" altLang="en-US" sz="2200" dirty="0" smtClean="0">
                <a:latin typeface="Arial" charset="0"/>
              </a:rPr>
              <a:t> and backscattering – D. Thomas</a:t>
            </a:r>
          </a:p>
          <a:p>
            <a:pPr lvl="1"/>
            <a:r>
              <a:rPr lang="en-GB" altLang="en-US" sz="2200" dirty="0" smtClean="0">
                <a:latin typeface="Arial" charset="0"/>
              </a:rPr>
              <a:t>Multiple </a:t>
            </a:r>
            <a:r>
              <a:rPr lang="en-GB" altLang="en-US" sz="2200" dirty="0" err="1" smtClean="0">
                <a:latin typeface="Arial" charset="0"/>
              </a:rPr>
              <a:t>reflectometers</a:t>
            </a:r>
            <a:endParaRPr lang="en-GB" altLang="en-US" sz="2200" dirty="0" smtClean="0">
              <a:latin typeface="Arial" charset="0"/>
            </a:endParaRPr>
          </a:p>
          <a:p>
            <a:pPr lvl="1"/>
            <a:r>
              <a:rPr lang="en-GB" altLang="en-US" sz="2200" dirty="0" smtClean="0">
                <a:latin typeface="Arial" charset="0"/>
              </a:rPr>
              <a:t>Backscattering and Doppler shifts</a:t>
            </a:r>
          </a:p>
          <a:p>
            <a:r>
              <a:rPr lang="en-GB" altLang="en-US" sz="2200" dirty="0" smtClean="0">
                <a:latin typeface="Arial" charset="0"/>
              </a:rPr>
              <a:t>Technical developments and upgrade – J. Brunner</a:t>
            </a:r>
          </a:p>
          <a:p>
            <a:pPr lvl="1"/>
            <a:r>
              <a:rPr lang="en-GB" altLang="en-US" sz="2200" dirty="0" smtClean="0">
                <a:latin typeface="Arial" charset="0"/>
              </a:rPr>
              <a:t>FPGAs</a:t>
            </a:r>
          </a:p>
          <a:p>
            <a:pPr lvl="1"/>
            <a:r>
              <a:rPr lang="en-GB" altLang="en-US" sz="2200" dirty="0" smtClean="0">
                <a:latin typeface="Arial" charset="0"/>
              </a:rPr>
              <a:t>The SAMI digitiser</a:t>
            </a:r>
          </a:p>
          <a:p>
            <a:pPr lvl="1"/>
            <a:r>
              <a:rPr lang="en-GB" altLang="en-US" sz="2200" dirty="0" smtClean="0">
                <a:latin typeface="Arial" charset="0"/>
              </a:rPr>
              <a:t>FPGA/GPU data “real-time” data processing</a:t>
            </a:r>
          </a:p>
          <a:p>
            <a:pPr lvl="1"/>
            <a:endParaRPr lang="en-GB" altLang="en-US" sz="2200" dirty="0" smtClean="0">
              <a:latin typeface="Arial" charset="0"/>
            </a:endParaRPr>
          </a:p>
          <a:p>
            <a:pPr lvl="1"/>
            <a:endParaRPr lang="en-GB" altLang="en-US" sz="2200" dirty="0" smtClean="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Density dependence of emission</a:t>
            </a:r>
            <a:endParaRPr lang="en-GB" dirty="0"/>
          </a:p>
        </p:txBody>
      </p:sp>
      <p:pic>
        <p:nvPicPr>
          <p:cNvPr id="7" name="Picture 24" descr="lmode_power_spectr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5836" y="1763512"/>
            <a:ext cx="5701405" cy="406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75208" y="1394180"/>
            <a:ext cx="2727157" cy="369332"/>
          </a:xfrm>
          <a:prstGeom prst="rect">
            <a:avLst/>
          </a:prstGeom>
          <a:noFill/>
        </p:spPr>
        <p:txBody>
          <a:bodyPr wrap="none" rtlCol="0">
            <a:spAutoFit/>
          </a:bodyPr>
          <a:lstStyle/>
          <a:p>
            <a:r>
              <a:rPr lang="en-GB" dirty="0" smtClean="0"/>
              <a:t>Scooped lower frequencies</a:t>
            </a:r>
            <a:endParaRPr lang="en-GB" dirty="0"/>
          </a:p>
        </p:txBody>
      </p:sp>
      <p:cxnSp>
        <p:nvCxnSpPr>
          <p:cNvPr id="10" name="Straight Arrow Connector 9"/>
          <p:cNvCxnSpPr>
            <a:stCxn id="8" idx="2"/>
          </p:cNvCxnSpPr>
          <p:nvPr/>
        </p:nvCxnSpPr>
        <p:spPr>
          <a:xfrm>
            <a:off x="1638787" y="1763512"/>
            <a:ext cx="1912281" cy="2320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632762" y="1071014"/>
            <a:ext cx="2357329" cy="646331"/>
          </a:xfrm>
          <a:prstGeom prst="rect">
            <a:avLst/>
          </a:prstGeom>
          <a:noFill/>
        </p:spPr>
        <p:txBody>
          <a:bodyPr wrap="square" rtlCol="0">
            <a:spAutoFit/>
          </a:bodyPr>
          <a:lstStyle/>
          <a:p>
            <a:r>
              <a:rPr lang="en-GB" dirty="0" smtClean="0"/>
              <a:t>Peak emission moves to higher frequency</a:t>
            </a:r>
            <a:endParaRPr lang="en-GB" dirty="0"/>
          </a:p>
        </p:txBody>
      </p:sp>
      <p:cxnSp>
        <p:nvCxnSpPr>
          <p:cNvPr id="15" name="Straight Connector 14"/>
          <p:cNvCxnSpPr/>
          <p:nvPr/>
        </p:nvCxnSpPr>
        <p:spPr>
          <a:xfrm>
            <a:off x="5106156" y="1763512"/>
            <a:ext cx="0" cy="368667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1" idx="2"/>
          </p:cNvCxnSpPr>
          <p:nvPr/>
        </p:nvCxnSpPr>
        <p:spPr>
          <a:xfrm flipH="1">
            <a:off x="5622202" y="1717345"/>
            <a:ext cx="2189225" cy="22028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61355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Array on </a:t>
            </a:r>
            <a:r>
              <a:rPr lang="en-GB" dirty="0" err="1" smtClean="0"/>
              <a:t>midplane</a:t>
            </a:r>
            <a:r>
              <a:rPr lang="en-GB" dirty="0" smtClean="0"/>
              <a:t> </a:t>
            </a:r>
            <a:br>
              <a:rPr lang="en-GB" dirty="0" smtClean="0"/>
            </a:br>
            <a:r>
              <a:rPr lang="en-GB" dirty="0" smtClean="0"/>
              <a:t>ne = 1.6e19 m</a:t>
            </a:r>
            <a:r>
              <a:rPr lang="en-GB" baseline="30000" dirty="0" smtClean="0"/>
              <a:t>-1</a:t>
            </a:r>
            <a:endParaRPr lang="en-GB" baseline="30000" dirty="0"/>
          </a:p>
        </p:txBody>
      </p:sp>
      <p:pic>
        <p:nvPicPr>
          <p:cNvPr id="4" name="Content Placeholder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5740" t="6215" r="17397" b="4076"/>
          <a:stretch/>
        </p:blipFill>
        <p:spPr bwMode="auto">
          <a:xfrm>
            <a:off x="2503506" y="1855433"/>
            <a:ext cx="3746377" cy="368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193361" y="2199478"/>
            <a:ext cx="2860104" cy="923330"/>
          </a:xfrm>
          <a:prstGeom prst="rect">
            <a:avLst/>
          </a:prstGeom>
          <a:noFill/>
        </p:spPr>
        <p:txBody>
          <a:bodyPr wrap="square" rtlCol="0">
            <a:spAutoFit/>
          </a:bodyPr>
          <a:lstStyle/>
          <a:p>
            <a:r>
              <a:rPr lang="en-GB" dirty="0" smtClean="0"/>
              <a:t>Clear trend of decreasing apparent pitch with increasing ne.</a:t>
            </a:r>
            <a:endParaRPr lang="en-GB" dirty="0"/>
          </a:p>
        </p:txBody>
      </p:sp>
      <p:cxnSp>
        <p:nvCxnSpPr>
          <p:cNvPr id="7" name="Straight Arrow Connector 6"/>
          <p:cNvCxnSpPr>
            <a:stCxn id="5" idx="2"/>
          </p:cNvCxnSpPr>
          <p:nvPr/>
        </p:nvCxnSpPr>
        <p:spPr>
          <a:xfrm>
            <a:off x="7623413" y="3122808"/>
            <a:ext cx="0" cy="11956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272258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Array on </a:t>
            </a:r>
            <a:r>
              <a:rPr lang="en-GB" dirty="0" err="1"/>
              <a:t>midplane</a:t>
            </a:r>
            <a:r>
              <a:rPr lang="en-GB" dirty="0"/>
              <a:t> </a:t>
            </a:r>
            <a:br>
              <a:rPr lang="en-GB" dirty="0"/>
            </a:br>
            <a:r>
              <a:rPr lang="en-GB" dirty="0"/>
              <a:t>ne </a:t>
            </a:r>
            <a:r>
              <a:rPr lang="en-GB" dirty="0" smtClean="0"/>
              <a:t>= 2.4e19 m</a:t>
            </a:r>
            <a:r>
              <a:rPr lang="en-GB" baseline="30000" dirty="0" smtClean="0"/>
              <a:t>-1</a:t>
            </a:r>
            <a:endParaRPr lang="en-GB" dirty="0"/>
          </a:p>
        </p:txBody>
      </p:sp>
      <p:pic>
        <p:nvPicPr>
          <p:cNvPr id="4" name="Content Placeholder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5741" t="5999" r="16304" b="3859"/>
          <a:stretch/>
        </p:blipFill>
        <p:spPr bwMode="auto">
          <a:xfrm>
            <a:off x="2503506" y="1846555"/>
            <a:ext cx="3799643" cy="370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193361" y="2199478"/>
            <a:ext cx="2860104" cy="923330"/>
          </a:xfrm>
          <a:prstGeom prst="rect">
            <a:avLst/>
          </a:prstGeom>
          <a:noFill/>
        </p:spPr>
        <p:txBody>
          <a:bodyPr wrap="square" rtlCol="0">
            <a:spAutoFit/>
          </a:bodyPr>
          <a:lstStyle/>
          <a:p>
            <a:r>
              <a:rPr lang="en-GB" dirty="0" smtClean="0"/>
              <a:t>Clear trend of decreasing apparent pitch with increasing ne.</a:t>
            </a:r>
            <a:endParaRPr lang="en-GB" dirty="0"/>
          </a:p>
        </p:txBody>
      </p:sp>
      <p:cxnSp>
        <p:nvCxnSpPr>
          <p:cNvPr id="8" name="Straight Arrow Connector 7"/>
          <p:cNvCxnSpPr>
            <a:stCxn id="7" idx="2"/>
          </p:cNvCxnSpPr>
          <p:nvPr/>
        </p:nvCxnSpPr>
        <p:spPr>
          <a:xfrm>
            <a:off x="7623413" y="3122808"/>
            <a:ext cx="0" cy="11956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417818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Array on </a:t>
            </a:r>
            <a:r>
              <a:rPr lang="en-GB" dirty="0" err="1"/>
              <a:t>midplane</a:t>
            </a:r>
            <a:r>
              <a:rPr lang="en-GB" dirty="0"/>
              <a:t> </a:t>
            </a:r>
            <a:br>
              <a:rPr lang="en-GB" dirty="0"/>
            </a:br>
            <a:r>
              <a:rPr lang="en-GB" dirty="0"/>
              <a:t>ne </a:t>
            </a:r>
            <a:r>
              <a:rPr lang="en-GB" dirty="0" smtClean="0"/>
              <a:t>= 2.8e19 </a:t>
            </a:r>
            <a:r>
              <a:rPr lang="en-GB" dirty="0"/>
              <a:t>m</a:t>
            </a:r>
            <a:r>
              <a:rPr lang="en-GB" baseline="30000" dirty="0"/>
              <a:t>-1</a:t>
            </a:r>
            <a:endParaRPr lang="en-GB" dirty="0"/>
          </a:p>
        </p:txBody>
      </p:sp>
      <p:pic>
        <p:nvPicPr>
          <p:cNvPr id="9"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5194" t="5999" r="16122" b="3212"/>
          <a:stretch/>
        </p:blipFill>
        <p:spPr bwMode="auto">
          <a:xfrm>
            <a:off x="2476873" y="1846555"/>
            <a:ext cx="3835154" cy="372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193361" y="2199478"/>
            <a:ext cx="2860104" cy="923330"/>
          </a:xfrm>
          <a:prstGeom prst="rect">
            <a:avLst/>
          </a:prstGeom>
          <a:noFill/>
        </p:spPr>
        <p:txBody>
          <a:bodyPr wrap="square" rtlCol="0">
            <a:spAutoFit/>
          </a:bodyPr>
          <a:lstStyle/>
          <a:p>
            <a:r>
              <a:rPr lang="en-GB" dirty="0" smtClean="0"/>
              <a:t>Clear trend of decreasing apparent pitch with increasing ne.</a:t>
            </a:r>
            <a:endParaRPr lang="en-GB" dirty="0"/>
          </a:p>
        </p:txBody>
      </p:sp>
      <p:cxnSp>
        <p:nvCxnSpPr>
          <p:cNvPr id="13" name="Straight Arrow Connector 12"/>
          <p:cNvCxnSpPr>
            <a:stCxn id="12" idx="2"/>
          </p:cNvCxnSpPr>
          <p:nvPr/>
        </p:nvCxnSpPr>
        <p:spPr>
          <a:xfrm>
            <a:off x="7623413" y="3122808"/>
            <a:ext cx="0" cy="11956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53571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Array on </a:t>
            </a:r>
            <a:r>
              <a:rPr lang="en-GB" dirty="0" err="1"/>
              <a:t>midplane</a:t>
            </a:r>
            <a:r>
              <a:rPr lang="en-GB" dirty="0"/>
              <a:t> </a:t>
            </a:r>
            <a:br>
              <a:rPr lang="en-GB" dirty="0"/>
            </a:br>
            <a:r>
              <a:rPr lang="en-GB" dirty="0"/>
              <a:t>ne </a:t>
            </a:r>
            <a:r>
              <a:rPr lang="en-GB" dirty="0" smtClean="0"/>
              <a:t>= 3.1e19 </a:t>
            </a:r>
            <a:r>
              <a:rPr lang="en-GB" dirty="0"/>
              <a:t>m</a:t>
            </a:r>
            <a:r>
              <a:rPr lang="en-GB" baseline="30000" dirty="0"/>
              <a:t>-1</a:t>
            </a:r>
            <a:endParaRPr lang="en-GB" dirty="0"/>
          </a:p>
        </p:txBody>
      </p:sp>
      <p:pic>
        <p:nvPicPr>
          <p:cNvPr id="4" name="Picture 7"/>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5922" t="5999" r="15394" b="2995"/>
          <a:stretch/>
        </p:blipFill>
        <p:spPr>
          <a:xfrm>
            <a:off x="2512384" y="1846555"/>
            <a:ext cx="3835153" cy="3737499"/>
          </a:xfrm>
          <a:noFill/>
        </p:spPr>
      </p:pic>
      <p:sp>
        <p:nvSpPr>
          <p:cNvPr id="7" name="TextBox 6"/>
          <p:cNvSpPr txBox="1"/>
          <p:nvPr/>
        </p:nvSpPr>
        <p:spPr>
          <a:xfrm>
            <a:off x="6193361" y="2199478"/>
            <a:ext cx="2860104" cy="923330"/>
          </a:xfrm>
          <a:prstGeom prst="rect">
            <a:avLst/>
          </a:prstGeom>
          <a:noFill/>
        </p:spPr>
        <p:txBody>
          <a:bodyPr wrap="square" rtlCol="0">
            <a:spAutoFit/>
          </a:bodyPr>
          <a:lstStyle/>
          <a:p>
            <a:r>
              <a:rPr lang="en-GB" dirty="0" smtClean="0"/>
              <a:t>Clear trend of decreasing apparent pitch with increasing ne.</a:t>
            </a:r>
            <a:endParaRPr lang="en-GB" dirty="0"/>
          </a:p>
        </p:txBody>
      </p:sp>
      <p:cxnSp>
        <p:nvCxnSpPr>
          <p:cNvPr id="8" name="Straight Arrow Connector 7"/>
          <p:cNvCxnSpPr>
            <a:stCxn id="7" idx="2"/>
          </p:cNvCxnSpPr>
          <p:nvPr/>
        </p:nvCxnSpPr>
        <p:spPr>
          <a:xfrm>
            <a:off x="7623413" y="3122808"/>
            <a:ext cx="0" cy="11956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78467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GB" altLang="en-US" smtClean="0"/>
              <a:t>Single antenna setups </a:t>
            </a:r>
          </a:p>
        </p:txBody>
      </p:sp>
      <p:pic>
        <p:nvPicPr>
          <p:cNvPr id="1024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1305480"/>
            <a:ext cx="3475038"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900" y="1305480"/>
            <a:ext cx="3429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62414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p:nvPr>
        </p:nvSpPr>
        <p:spPr/>
        <p:txBody>
          <a:bodyPr rtlCol="0">
            <a:normAutofit fontScale="90000"/>
          </a:bodyPr>
          <a:lstStyle/>
          <a:p>
            <a:pPr eaLnBrk="1" fontAlgn="auto" hangingPunct="1">
              <a:spcAft>
                <a:spcPts val="0"/>
              </a:spcAft>
              <a:defRPr/>
            </a:pPr>
            <a:r>
              <a:rPr lang="en-GB" altLang="en-US" dirty="0" smtClean="0"/>
              <a:t>Normalised straight ahead and power in dB</a:t>
            </a:r>
          </a:p>
        </p:txBody>
      </p:sp>
      <p:sp>
        <p:nvSpPr>
          <p:cNvPr id="11267" name="Text Placeholder 4"/>
          <p:cNvSpPr>
            <a:spLocks noGrp="1"/>
          </p:cNvSpPr>
          <p:nvPr>
            <p:ph type="body" idx="1"/>
          </p:nvPr>
        </p:nvSpPr>
        <p:spPr/>
        <p:txBody>
          <a:bodyPr/>
          <a:lstStyle/>
          <a:p>
            <a:pPr algn="ctr" eaLnBrk="1" hangingPunct="1"/>
            <a:r>
              <a:rPr lang="en-GB" altLang="en-US" dirty="0" smtClean="0"/>
              <a:t>With holder</a:t>
            </a:r>
          </a:p>
        </p:txBody>
      </p:sp>
      <p:sp>
        <p:nvSpPr>
          <p:cNvPr id="11268" name="Text Placeholder 6"/>
          <p:cNvSpPr>
            <a:spLocks noGrp="1"/>
          </p:cNvSpPr>
          <p:nvPr>
            <p:ph type="body" sz="quarter" idx="3"/>
          </p:nvPr>
        </p:nvSpPr>
        <p:spPr/>
        <p:txBody>
          <a:bodyPr/>
          <a:lstStyle/>
          <a:p>
            <a:pPr algn="ctr" eaLnBrk="1" hangingPunct="1"/>
            <a:r>
              <a:rPr lang="en-GB" altLang="en-US" dirty="0" smtClean="0"/>
              <a:t>No holder</a:t>
            </a:r>
          </a:p>
        </p:txBody>
      </p:sp>
      <p:pic>
        <p:nvPicPr>
          <p:cNvPr id="11269" name="Picture 2"/>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6512" t="3824" r="1473" b="4733"/>
          <a:stretch/>
        </p:blipFill>
        <p:spPr>
          <a:xfrm>
            <a:off x="798990" y="2121756"/>
            <a:ext cx="3551068" cy="3613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3"/>
          <p:cNvPicPr>
            <a:picLocks noGrp="1" noChangeAspect="1" noChangeArrowheads="1"/>
          </p:cNvPicPr>
          <p:nvPr>
            <p:ph sz="quarter" idx="4"/>
          </p:nvPr>
        </p:nvPicPr>
        <p:blipFill rotWithShape="1">
          <a:blip r:embed="rId3" cstate="print">
            <a:extLst>
              <a:ext uri="{28A0092B-C50C-407E-A947-70E740481C1C}">
                <a14:useLocalDpi xmlns:a14="http://schemas.microsoft.com/office/drawing/2010/main" val="0"/>
              </a:ext>
            </a:extLst>
          </a:blip>
          <a:srcRect l="3544" t="3375" r="1640" b="5182"/>
          <a:stretch/>
        </p:blipFill>
        <p:spPr>
          <a:xfrm>
            <a:off x="4873841" y="2103999"/>
            <a:ext cx="3657600" cy="36132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10800000">
            <a:off x="488272" y="3040592"/>
            <a:ext cx="461665" cy="1649041"/>
          </a:xfrm>
          <a:prstGeom prst="rect">
            <a:avLst/>
          </a:prstGeom>
          <a:noFill/>
        </p:spPr>
        <p:txBody>
          <a:bodyPr vert="eaVert" wrap="none" rtlCol="0">
            <a:spAutoFit/>
          </a:bodyPr>
          <a:lstStyle/>
          <a:p>
            <a:r>
              <a:rPr lang="en-GB" dirty="0" smtClean="0"/>
              <a:t>Frequency [GHz]</a:t>
            </a:r>
            <a:endParaRPr lang="en-GB" dirty="0"/>
          </a:p>
        </p:txBody>
      </p:sp>
      <p:sp>
        <p:nvSpPr>
          <p:cNvPr id="9" name="TextBox 8"/>
          <p:cNvSpPr txBox="1"/>
          <p:nvPr/>
        </p:nvSpPr>
        <p:spPr>
          <a:xfrm rot="10800000">
            <a:off x="4680012" y="3044302"/>
            <a:ext cx="461665" cy="1649041"/>
          </a:xfrm>
          <a:prstGeom prst="rect">
            <a:avLst/>
          </a:prstGeom>
          <a:noFill/>
        </p:spPr>
        <p:txBody>
          <a:bodyPr vert="eaVert" wrap="none" rtlCol="0">
            <a:spAutoFit/>
          </a:bodyPr>
          <a:lstStyle/>
          <a:p>
            <a:r>
              <a:rPr lang="en-GB" dirty="0" smtClean="0"/>
              <a:t>Frequency [GHz]</a:t>
            </a:r>
            <a:endParaRPr lang="en-GB" dirty="0"/>
          </a:p>
        </p:txBody>
      </p:sp>
      <p:sp>
        <p:nvSpPr>
          <p:cNvPr id="3" name="TextBox 2"/>
          <p:cNvSpPr txBox="1"/>
          <p:nvPr/>
        </p:nvSpPr>
        <p:spPr>
          <a:xfrm>
            <a:off x="2041865" y="5621330"/>
            <a:ext cx="1257075" cy="369332"/>
          </a:xfrm>
          <a:prstGeom prst="rect">
            <a:avLst/>
          </a:prstGeom>
          <a:noFill/>
        </p:spPr>
        <p:txBody>
          <a:bodyPr wrap="none" rtlCol="0">
            <a:spAutoFit/>
          </a:bodyPr>
          <a:lstStyle/>
          <a:p>
            <a:r>
              <a:rPr lang="en-GB" dirty="0" smtClean="0"/>
              <a:t>Angle [</a:t>
            </a:r>
            <a:r>
              <a:rPr lang="en-GB" dirty="0" err="1" smtClean="0"/>
              <a:t>deg</a:t>
            </a:r>
            <a:r>
              <a:rPr lang="en-GB" dirty="0" smtClean="0"/>
              <a:t>]</a:t>
            </a:r>
            <a:endParaRPr lang="en-GB" dirty="0"/>
          </a:p>
        </p:txBody>
      </p:sp>
      <p:sp>
        <p:nvSpPr>
          <p:cNvPr id="11" name="TextBox 10"/>
          <p:cNvSpPr txBox="1"/>
          <p:nvPr/>
        </p:nvSpPr>
        <p:spPr>
          <a:xfrm>
            <a:off x="6242482" y="5642330"/>
            <a:ext cx="1257075" cy="369332"/>
          </a:xfrm>
          <a:prstGeom prst="rect">
            <a:avLst/>
          </a:prstGeom>
          <a:noFill/>
        </p:spPr>
        <p:txBody>
          <a:bodyPr wrap="none" rtlCol="0">
            <a:spAutoFit/>
          </a:bodyPr>
          <a:lstStyle/>
          <a:p>
            <a:r>
              <a:rPr lang="en-GB" dirty="0" smtClean="0"/>
              <a:t>Angle [</a:t>
            </a:r>
            <a:r>
              <a:rPr lang="en-GB" dirty="0" err="1" smtClean="0"/>
              <a:t>deg</a:t>
            </a:r>
            <a:r>
              <a:rPr lang="en-GB" dirty="0" smtClean="0"/>
              <a:t>]</a:t>
            </a:r>
            <a:endParaRPr lang="en-GB" dirty="0"/>
          </a:p>
        </p:txBody>
      </p:sp>
      <p:sp>
        <p:nvSpPr>
          <p:cNvPr id="12" name="TextBox 10"/>
          <p:cNvSpPr txBox="1">
            <a:spLocks noChangeArrowheads="1"/>
          </p:cNvSpPr>
          <p:nvPr/>
        </p:nvSpPr>
        <p:spPr bwMode="auto">
          <a:xfrm>
            <a:off x="3194905" y="1395616"/>
            <a:ext cx="2970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dirty="0"/>
              <a:t>Colour range = -15dB – &gt;5 dB</a:t>
            </a:r>
          </a:p>
        </p:txBody>
      </p:sp>
    </p:spTree>
    <p:extLst>
      <p:ext uri="{BB962C8B-B14F-4D97-AF65-F5344CB8AC3E}">
        <p14:creationId xmlns:p14="http://schemas.microsoft.com/office/powerpoint/2010/main" val="295027698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GB" altLang="en-US" smtClean="0"/>
              <a:t>Antenna comparisons</a:t>
            </a:r>
          </a:p>
        </p:txBody>
      </p:sp>
      <p:sp>
        <p:nvSpPr>
          <p:cNvPr id="12291" name="Text Placeholder 2"/>
          <p:cNvSpPr>
            <a:spLocks noGrp="1"/>
          </p:cNvSpPr>
          <p:nvPr>
            <p:ph type="body" idx="1"/>
          </p:nvPr>
        </p:nvSpPr>
        <p:spPr/>
        <p:txBody>
          <a:bodyPr/>
          <a:lstStyle/>
          <a:p>
            <a:pPr algn="ctr" eaLnBrk="1" hangingPunct="1"/>
            <a:r>
              <a:rPr lang="en-GB" altLang="en-US" dirty="0" smtClean="0"/>
              <a:t>Antenna 4 in array</a:t>
            </a:r>
          </a:p>
        </p:txBody>
      </p:sp>
      <p:sp>
        <p:nvSpPr>
          <p:cNvPr id="12292" name="Text Placeholder 4"/>
          <p:cNvSpPr>
            <a:spLocks noGrp="1"/>
          </p:cNvSpPr>
          <p:nvPr>
            <p:ph type="body" sz="quarter" idx="3"/>
          </p:nvPr>
        </p:nvSpPr>
        <p:spPr/>
        <p:txBody>
          <a:bodyPr/>
          <a:lstStyle/>
          <a:p>
            <a:pPr algn="ctr" eaLnBrk="1" hangingPunct="1"/>
            <a:r>
              <a:rPr lang="en-GB" altLang="en-US" dirty="0" smtClean="0"/>
              <a:t>Single antenna</a:t>
            </a:r>
          </a:p>
        </p:txBody>
      </p:sp>
      <p:pic>
        <p:nvPicPr>
          <p:cNvPr id="12293" name="Picture 2"/>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6052" t="3600" r="2853" b="4957"/>
          <a:stretch/>
        </p:blipFill>
        <p:spPr>
          <a:xfrm>
            <a:off x="781235" y="2104000"/>
            <a:ext cx="3515558" cy="3613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3"/>
          <p:cNvPicPr>
            <a:picLocks noGrp="1" noChangeAspect="1" noChangeArrowheads="1"/>
          </p:cNvPicPr>
          <p:nvPr>
            <p:ph sz="quarter" idx="4"/>
          </p:nvPr>
        </p:nvPicPr>
        <p:blipFill rotWithShape="1">
          <a:blip r:embed="rId3" cstate="print">
            <a:extLst>
              <a:ext uri="{28A0092B-C50C-407E-A947-70E740481C1C}">
                <a14:useLocalDpi xmlns:a14="http://schemas.microsoft.com/office/drawing/2010/main" val="0"/>
              </a:ext>
            </a:extLst>
          </a:blip>
          <a:srcRect l="5156" t="3824" r="2101" b="4508"/>
          <a:stretch/>
        </p:blipFill>
        <p:spPr>
          <a:xfrm>
            <a:off x="4935984" y="2112878"/>
            <a:ext cx="3577701" cy="362209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5" name="TextBox 10"/>
          <p:cNvSpPr txBox="1">
            <a:spLocks noChangeArrowheads="1"/>
          </p:cNvSpPr>
          <p:nvPr/>
        </p:nvSpPr>
        <p:spPr bwMode="auto">
          <a:xfrm>
            <a:off x="3194905" y="1315714"/>
            <a:ext cx="2970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dirty="0"/>
              <a:t>Colour range = -15dB – &gt;5 dB</a:t>
            </a:r>
          </a:p>
        </p:txBody>
      </p:sp>
      <p:sp>
        <p:nvSpPr>
          <p:cNvPr id="8" name="TextBox 7"/>
          <p:cNvSpPr txBox="1"/>
          <p:nvPr/>
        </p:nvSpPr>
        <p:spPr>
          <a:xfrm rot="10800000">
            <a:off x="488272" y="3040592"/>
            <a:ext cx="461665" cy="1649041"/>
          </a:xfrm>
          <a:prstGeom prst="rect">
            <a:avLst/>
          </a:prstGeom>
          <a:noFill/>
        </p:spPr>
        <p:txBody>
          <a:bodyPr vert="eaVert" wrap="none" rtlCol="0">
            <a:spAutoFit/>
          </a:bodyPr>
          <a:lstStyle/>
          <a:p>
            <a:r>
              <a:rPr lang="en-GB" dirty="0" smtClean="0"/>
              <a:t>Frequency [GHz]</a:t>
            </a:r>
            <a:endParaRPr lang="en-GB" dirty="0"/>
          </a:p>
        </p:txBody>
      </p:sp>
      <p:sp>
        <p:nvSpPr>
          <p:cNvPr id="9" name="TextBox 8"/>
          <p:cNvSpPr txBox="1"/>
          <p:nvPr/>
        </p:nvSpPr>
        <p:spPr>
          <a:xfrm rot="10800000">
            <a:off x="4680012" y="3044302"/>
            <a:ext cx="461665" cy="1649041"/>
          </a:xfrm>
          <a:prstGeom prst="rect">
            <a:avLst/>
          </a:prstGeom>
          <a:noFill/>
        </p:spPr>
        <p:txBody>
          <a:bodyPr vert="eaVert" wrap="none" rtlCol="0">
            <a:spAutoFit/>
          </a:bodyPr>
          <a:lstStyle/>
          <a:p>
            <a:r>
              <a:rPr lang="en-GB" dirty="0" smtClean="0"/>
              <a:t>Frequency [GHz]</a:t>
            </a:r>
            <a:endParaRPr lang="en-GB" dirty="0"/>
          </a:p>
        </p:txBody>
      </p:sp>
      <p:sp>
        <p:nvSpPr>
          <p:cNvPr id="10" name="TextBox 9"/>
          <p:cNvSpPr txBox="1"/>
          <p:nvPr/>
        </p:nvSpPr>
        <p:spPr>
          <a:xfrm>
            <a:off x="2041865" y="5621330"/>
            <a:ext cx="1257075" cy="369332"/>
          </a:xfrm>
          <a:prstGeom prst="rect">
            <a:avLst/>
          </a:prstGeom>
          <a:noFill/>
        </p:spPr>
        <p:txBody>
          <a:bodyPr wrap="none" rtlCol="0">
            <a:spAutoFit/>
          </a:bodyPr>
          <a:lstStyle/>
          <a:p>
            <a:r>
              <a:rPr lang="en-GB" dirty="0" smtClean="0"/>
              <a:t>Angle [</a:t>
            </a:r>
            <a:r>
              <a:rPr lang="en-GB" dirty="0" err="1" smtClean="0"/>
              <a:t>deg</a:t>
            </a:r>
            <a:r>
              <a:rPr lang="en-GB" dirty="0" smtClean="0"/>
              <a:t>]</a:t>
            </a:r>
            <a:endParaRPr lang="en-GB" dirty="0"/>
          </a:p>
        </p:txBody>
      </p:sp>
      <p:sp>
        <p:nvSpPr>
          <p:cNvPr id="11" name="TextBox 10"/>
          <p:cNvSpPr txBox="1"/>
          <p:nvPr/>
        </p:nvSpPr>
        <p:spPr>
          <a:xfrm>
            <a:off x="6242482" y="5642330"/>
            <a:ext cx="1257075" cy="369332"/>
          </a:xfrm>
          <a:prstGeom prst="rect">
            <a:avLst/>
          </a:prstGeom>
          <a:noFill/>
        </p:spPr>
        <p:txBody>
          <a:bodyPr wrap="none" rtlCol="0">
            <a:spAutoFit/>
          </a:bodyPr>
          <a:lstStyle/>
          <a:p>
            <a:r>
              <a:rPr lang="en-GB" dirty="0" smtClean="0"/>
              <a:t>Angle [</a:t>
            </a:r>
            <a:r>
              <a:rPr lang="en-GB" dirty="0" err="1" smtClean="0"/>
              <a:t>deg</a:t>
            </a:r>
            <a:r>
              <a:rPr lang="en-GB" dirty="0" smtClean="0"/>
              <a:t>]</a:t>
            </a:r>
            <a:endParaRPr lang="en-GB" dirty="0"/>
          </a:p>
        </p:txBody>
      </p:sp>
    </p:spTree>
    <p:extLst>
      <p:ext uri="{BB962C8B-B14F-4D97-AF65-F5344CB8AC3E}">
        <p14:creationId xmlns:p14="http://schemas.microsoft.com/office/powerpoint/2010/main" val="29684489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3D array effects distort antenna beam patterns</a:t>
            </a:r>
            <a:endParaRPr lang="en-GB"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25879" y="1609077"/>
            <a:ext cx="4019853" cy="4106863"/>
          </a:xfrm>
        </p:spPr>
      </p:pic>
      <p:sp>
        <p:nvSpPr>
          <p:cNvPr id="10" name="TextBox 9"/>
          <p:cNvSpPr txBox="1"/>
          <p:nvPr/>
        </p:nvSpPr>
        <p:spPr>
          <a:xfrm>
            <a:off x="97653" y="1890941"/>
            <a:ext cx="4767309" cy="4154984"/>
          </a:xfrm>
          <a:prstGeom prst="rect">
            <a:avLst/>
          </a:prstGeom>
          <a:noFill/>
        </p:spPr>
        <p:txBody>
          <a:bodyPr wrap="square" rtlCol="0">
            <a:spAutoFit/>
          </a:bodyPr>
          <a:lstStyle/>
          <a:p>
            <a:pPr marL="285750" indent="-285750">
              <a:buFont typeface="Arial" panose="020B0604020202020204" pitchFamily="34" charset="0"/>
              <a:buChar char="•"/>
            </a:pPr>
            <a:r>
              <a:rPr lang="en-GB" sz="2200" dirty="0" smtClean="0"/>
              <a:t>The presence of other antennas distorts the beam pattern.</a:t>
            </a:r>
          </a:p>
          <a:p>
            <a:pPr marL="285750" indent="-285750">
              <a:buFont typeface="Arial" panose="020B0604020202020204" pitchFamily="34" charset="0"/>
              <a:buChar char="•"/>
            </a:pPr>
            <a:endParaRPr lang="en-GB" sz="2200" dirty="0"/>
          </a:p>
          <a:p>
            <a:pPr marL="285750" indent="-285750">
              <a:buFont typeface="Arial" panose="020B0604020202020204" pitchFamily="34" charset="0"/>
              <a:buChar char="•"/>
            </a:pPr>
            <a:r>
              <a:rPr lang="en-GB" sz="2200" dirty="0" smtClean="0"/>
              <a:t>The antenna cross talk is too low to be causing the issue.</a:t>
            </a:r>
          </a:p>
          <a:p>
            <a:pPr marL="285750" indent="-285750">
              <a:buFont typeface="Arial" panose="020B0604020202020204" pitchFamily="34" charset="0"/>
              <a:buChar char="•"/>
            </a:pPr>
            <a:endParaRPr lang="en-GB" sz="2200" dirty="0"/>
          </a:p>
          <a:p>
            <a:pPr marL="285750" indent="-285750">
              <a:buFont typeface="Arial" panose="020B0604020202020204" pitchFamily="34" charset="0"/>
              <a:buChar char="•"/>
            </a:pPr>
            <a:r>
              <a:rPr lang="en-GB" sz="2200" dirty="0" smtClean="0"/>
              <a:t>A full wave model of the array is required to diagnose and correct the problem.</a:t>
            </a:r>
          </a:p>
          <a:p>
            <a:pPr marL="285750" indent="-285750">
              <a:buFont typeface="Arial" panose="020B0604020202020204" pitchFamily="34" charset="0"/>
              <a:buChar char="•"/>
            </a:pPr>
            <a:endParaRPr lang="en-GB" sz="2200" dirty="0"/>
          </a:p>
          <a:p>
            <a:pPr marL="285750" indent="-285750">
              <a:buFont typeface="Arial" panose="020B0604020202020204" pitchFamily="34" charset="0"/>
              <a:buChar char="•"/>
            </a:pPr>
            <a:r>
              <a:rPr lang="en-GB" sz="2200" dirty="0" smtClean="0"/>
              <a:t>We perform modelling using a commercial package called COMSOL.</a:t>
            </a:r>
            <a:endParaRPr lang="en-GB" sz="2200" dirty="0"/>
          </a:p>
        </p:txBody>
      </p:sp>
      <p:sp>
        <p:nvSpPr>
          <p:cNvPr id="11" name="TextBox 10"/>
          <p:cNvSpPr txBox="1"/>
          <p:nvPr/>
        </p:nvSpPr>
        <p:spPr>
          <a:xfrm>
            <a:off x="6995605" y="1793287"/>
            <a:ext cx="2148396" cy="923330"/>
          </a:xfrm>
          <a:prstGeom prst="rect">
            <a:avLst/>
          </a:prstGeom>
          <a:noFill/>
        </p:spPr>
        <p:txBody>
          <a:bodyPr wrap="square" rtlCol="0">
            <a:spAutoFit/>
          </a:bodyPr>
          <a:lstStyle/>
          <a:p>
            <a:r>
              <a:rPr lang="en-GB" dirty="0" smtClean="0"/>
              <a:t>Interference from </a:t>
            </a:r>
            <a:r>
              <a:rPr lang="en-GB" dirty="0"/>
              <a:t>radiation </a:t>
            </a:r>
            <a:r>
              <a:rPr lang="en-GB" dirty="0" smtClean="0"/>
              <a:t>scattered within the array</a:t>
            </a:r>
            <a:endParaRPr lang="en-GB" dirty="0"/>
          </a:p>
        </p:txBody>
      </p:sp>
    </p:spTree>
    <p:extLst>
      <p:ext uri="{BB962C8B-B14F-4D97-AF65-F5344CB8AC3E}">
        <p14:creationId xmlns:p14="http://schemas.microsoft.com/office/powerpoint/2010/main" val="76972718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Array modelling</a:t>
            </a:r>
            <a:endParaRPr lang="en-GB" dirty="0"/>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57350"/>
            <a:ext cx="4643438" cy="348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1649413"/>
            <a:ext cx="4643437" cy="348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07868" y="5566299"/>
            <a:ext cx="1511119" cy="369332"/>
          </a:xfrm>
          <a:prstGeom prst="rect">
            <a:avLst/>
          </a:prstGeom>
          <a:noFill/>
        </p:spPr>
        <p:txBody>
          <a:bodyPr wrap="none" rtlCol="0">
            <a:spAutoFit/>
          </a:bodyPr>
          <a:lstStyle/>
          <a:p>
            <a:r>
              <a:rPr lang="en-GB" dirty="0" smtClean="0"/>
              <a:t>Antenna array</a:t>
            </a:r>
            <a:endParaRPr lang="en-GB" dirty="0"/>
          </a:p>
        </p:txBody>
      </p:sp>
      <p:cxnSp>
        <p:nvCxnSpPr>
          <p:cNvPr id="8" name="Straight Arrow Connector 7"/>
          <p:cNvCxnSpPr>
            <a:stCxn id="6" idx="0"/>
          </p:cNvCxnSpPr>
          <p:nvPr/>
        </p:nvCxnSpPr>
        <p:spPr>
          <a:xfrm flipV="1">
            <a:off x="1563428" y="4669655"/>
            <a:ext cx="638234" cy="8966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976544" y="1367161"/>
            <a:ext cx="1740285" cy="369332"/>
          </a:xfrm>
          <a:prstGeom prst="rect">
            <a:avLst/>
          </a:prstGeom>
          <a:noFill/>
        </p:spPr>
        <p:txBody>
          <a:bodyPr wrap="none" rtlCol="0">
            <a:spAutoFit/>
          </a:bodyPr>
          <a:lstStyle/>
          <a:p>
            <a:r>
              <a:rPr lang="en-GB" dirty="0" smtClean="0"/>
              <a:t>Vacuum window</a:t>
            </a:r>
            <a:endParaRPr lang="en-GB" dirty="0"/>
          </a:p>
        </p:txBody>
      </p:sp>
      <p:cxnSp>
        <p:nvCxnSpPr>
          <p:cNvPr id="12" name="Straight Arrow Connector 11"/>
          <p:cNvCxnSpPr/>
          <p:nvPr/>
        </p:nvCxnSpPr>
        <p:spPr>
          <a:xfrm>
            <a:off x="1846686" y="1736493"/>
            <a:ext cx="159667" cy="7048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29065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altLang="en-US" smtClean="0">
                <a:latin typeface="Arial" charset="0"/>
              </a:rPr>
              <a:t>Outline</a:t>
            </a:r>
          </a:p>
        </p:txBody>
      </p:sp>
      <p:sp>
        <p:nvSpPr>
          <p:cNvPr id="3075" name="Content Placeholder 2"/>
          <p:cNvSpPr>
            <a:spLocks noGrp="1"/>
          </p:cNvSpPr>
          <p:nvPr>
            <p:ph idx="1"/>
          </p:nvPr>
        </p:nvSpPr>
        <p:spPr>
          <a:xfrm>
            <a:off x="457200" y="1467030"/>
            <a:ext cx="8229600" cy="4106863"/>
          </a:xfrm>
        </p:spPr>
        <p:txBody>
          <a:bodyPr/>
          <a:lstStyle/>
          <a:p>
            <a:r>
              <a:rPr lang="en-GB" altLang="en-US" sz="2200" dirty="0" smtClean="0">
                <a:latin typeface="Arial" charset="0"/>
              </a:rPr>
              <a:t>Introduction and motivations – S. J. </a:t>
            </a:r>
            <a:r>
              <a:rPr lang="en-GB" altLang="en-US" sz="2200" dirty="0" err="1" smtClean="0">
                <a:latin typeface="Arial" charset="0"/>
              </a:rPr>
              <a:t>Freethy</a:t>
            </a:r>
            <a:endParaRPr lang="en-GB" altLang="en-US" sz="2200" dirty="0" smtClean="0">
              <a:latin typeface="Arial" charset="0"/>
            </a:endParaRPr>
          </a:p>
          <a:p>
            <a:pPr lvl="1"/>
            <a:r>
              <a:rPr lang="en-GB" altLang="en-US" sz="2200" dirty="0" smtClean="0">
                <a:latin typeface="Arial" charset="0"/>
              </a:rPr>
              <a:t>Introduction to SAMI</a:t>
            </a:r>
          </a:p>
          <a:p>
            <a:pPr lvl="1"/>
            <a:r>
              <a:rPr lang="en-GB" altLang="en-US" sz="2200" dirty="0" smtClean="0">
                <a:latin typeface="Arial" charset="0"/>
              </a:rPr>
              <a:t>Introduction to EBW emission</a:t>
            </a:r>
          </a:p>
          <a:p>
            <a:pPr lvl="1"/>
            <a:r>
              <a:rPr lang="en-GB" altLang="en-US" sz="2200" dirty="0" smtClean="0">
                <a:latin typeface="Arial" charset="0"/>
              </a:rPr>
              <a:t>Results from MAST </a:t>
            </a:r>
          </a:p>
          <a:p>
            <a:r>
              <a:rPr lang="en-GB" altLang="en-US" sz="2200" dirty="0" err="1" smtClean="0">
                <a:solidFill>
                  <a:schemeClr val="bg1">
                    <a:lumMod val="50000"/>
                  </a:schemeClr>
                </a:solidFill>
                <a:latin typeface="Arial" charset="0"/>
              </a:rPr>
              <a:t>Reflectometry</a:t>
            </a:r>
            <a:r>
              <a:rPr lang="en-GB" altLang="en-US" sz="2200" dirty="0" smtClean="0">
                <a:solidFill>
                  <a:schemeClr val="bg1">
                    <a:lumMod val="50000"/>
                  </a:schemeClr>
                </a:solidFill>
                <a:latin typeface="Arial" charset="0"/>
              </a:rPr>
              <a:t> and backscattering – D. Thomas</a:t>
            </a:r>
          </a:p>
          <a:p>
            <a:pPr lvl="1"/>
            <a:r>
              <a:rPr lang="en-GB" altLang="en-US" sz="2200" dirty="0" smtClean="0">
                <a:solidFill>
                  <a:schemeClr val="bg1">
                    <a:lumMod val="50000"/>
                  </a:schemeClr>
                </a:solidFill>
                <a:latin typeface="Arial" charset="0"/>
              </a:rPr>
              <a:t>Multiple </a:t>
            </a:r>
            <a:r>
              <a:rPr lang="en-GB" altLang="en-US" sz="2200" dirty="0" err="1" smtClean="0">
                <a:solidFill>
                  <a:schemeClr val="bg1">
                    <a:lumMod val="50000"/>
                  </a:schemeClr>
                </a:solidFill>
                <a:latin typeface="Arial" charset="0"/>
              </a:rPr>
              <a:t>reflectometers</a:t>
            </a:r>
            <a:endParaRPr lang="en-GB" altLang="en-US" sz="2200" dirty="0" smtClean="0">
              <a:solidFill>
                <a:schemeClr val="bg1">
                  <a:lumMod val="50000"/>
                </a:schemeClr>
              </a:solidFill>
              <a:latin typeface="Arial" charset="0"/>
            </a:endParaRPr>
          </a:p>
          <a:p>
            <a:pPr lvl="1"/>
            <a:r>
              <a:rPr lang="en-GB" altLang="en-US" sz="2200" dirty="0" smtClean="0">
                <a:solidFill>
                  <a:schemeClr val="bg1">
                    <a:lumMod val="50000"/>
                  </a:schemeClr>
                </a:solidFill>
                <a:latin typeface="Arial" charset="0"/>
              </a:rPr>
              <a:t>Backscattering and Doppler shifts</a:t>
            </a:r>
          </a:p>
          <a:p>
            <a:r>
              <a:rPr lang="en-GB" altLang="en-US" sz="2200" dirty="0" smtClean="0">
                <a:solidFill>
                  <a:schemeClr val="bg1">
                    <a:lumMod val="50000"/>
                  </a:schemeClr>
                </a:solidFill>
                <a:latin typeface="Arial" charset="0"/>
              </a:rPr>
              <a:t>Technical developments and upgrade – J. Brunner</a:t>
            </a:r>
          </a:p>
          <a:p>
            <a:pPr lvl="1"/>
            <a:r>
              <a:rPr lang="en-GB" altLang="en-US" sz="2200" dirty="0" smtClean="0">
                <a:solidFill>
                  <a:schemeClr val="bg1">
                    <a:lumMod val="50000"/>
                  </a:schemeClr>
                </a:solidFill>
                <a:latin typeface="Arial" charset="0"/>
              </a:rPr>
              <a:t>FPGAs</a:t>
            </a:r>
          </a:p>
          <a:p>
            <a:pPr lvl="1"/>
            <a:r>
              <a:rPr lang="en-GB" altLang="en-US" sz="2200" dirty="0" smtClean="0">
                <a:solidFill>
                  <a:schemeClr val="bg1">
                    <a:lumMod val="50000"/>
                  </a:schemeClr>
                </a:solidFill>
                <a:latin typeface="Arial" charset="0"/>
              </a:rPr>
              <a:t>The SAMI digitiser</a:t>
            </a:r>
          </a:p>
          <a:p>
            <a:pPr lvl="1"/>
            <a:r>
              <a:rPr lang="en-GB" altLang="en-US" sz="2200" dirty="0" smtClean="0">
                <a:solidFill>
                  <a:schemeClr val="bg1">
                    <a:lumMod val="50000"/>
                  </a:schemeClr>
                </a:solidFill>
                <a:latin typeface="Arial" charset="0"/>
              </a:rPr>
              <a:t>FPGA/GPU data “real-time” data processing</a:t>
            </a:r>
          </a:p>
          <a:p>
            <a:pPr lvl="1"/>
            <a:endParaRPr lang="en-GB" altLang="en-US" sz="2200" dirty="0" smtClean="0">
              <a:latin typeface="Arial" charset="0"/>
            </a:endParaRPr>
          </a:p>
          <a:p>
            <a:pPr lvl="1"/>
            <a:endParaRPr lang="en-GB" altLang="en-US" sz="2200" dirty="0" smtClean="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Full wave extrapolation to measurement domain</a:t>
            </a:r>
            <a:endParaRPr lang="en-GB"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4866" y="1600202"/>
            <a:ext cx="4747130" cy="4106863"/>
          </a:xfrm>
        </p:spPr>
      </p:pic>
      <p:sp>
        <p:nvSpPr>
          <p:cNvPr id="7" name="TextBox 6"/>
          <p:cNvSpPr txBox="1"/>
          <p:nvPr/>
        </p:nvSpPr>
        <p:spPr>
          <a:xfrm>
            <a:off x="133165" y="4234623"/>
            <a:ext cx="2334827" cy="923330"/>
          </a:xfrm>
          <a:prstGeom prst="rect">
            <a:avLst/>
          </a:prstGeom>
          <a:noFill/>
        </p:spPr>
        <p:txBody>
          <a:bodyPr wrap="square" rtlCol="0">
            <a:spAutoFit/>
          </a:bodyPr>
          <a:lstStyle/>
          <a:p>
            <a:r>
              <a:rPr lang="en-GB" dirty="0" smtClean="0"/>
              <a:t>Detailed full wave simulation of the array over a small domain</a:t>
            </a:r>
            <a:endParaRPr lang="en-GB" dirty="0"/>
          </a:p>
        </p:txBody>
      </p:sp>
      <p:cxnSp>
        <p:nvCxnSpPr>
          <p:cNvPr id="11" name="Straight Arrow Connector 10"/>
          <p:cNvCxnSpPr>
            <a:stCxn id="7" idx="0"/>
          </p:cNvCxnSpPr>
          <p:nvPr/>
        </p:nvCxnSpPr>
        <p:spPr>
          <a:xfrm flipV="1">
            <a:off x="1300579" y="3284738"/>
            <a:ext cx="1238435" cy="9498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725445" y="3768532"/>
            <a:ext cx="2183906" cy="2031325"/>
          </a:xfrm>
          <a:prstGeom prst="rect">
            <a:avLst/>
          </a:prstGeom>
          <a:noFill/>
        </p:spPr>
        <p:txBody>
          <a:bodyPr wrap="square" rtlCol="0">
            <a:spAutoFit/>
          </a:bodyPr>
          <a:lstStyle/>
          <a:p>
            <a:r>
              <a:rPr lang="en-GB" dirty="0" smtClean="0"/>
              <a:t>Using the </a:t>
            </a:r>
            <a:r>
              <a:rPr lang="en-GB" dirty="0" err="1" smtClean="0"/>
              <a:t>Schelkunoff</a:t>
            </a:r>
            <a:r>
              <a:rPr lang="en-GB" dirty="0" smtClean="0"/>
              <a:t> principle combined with Huygens‘ principle, the vector potentials are extrapolated to an arbitrary location</a:t>
            </a:r>
          </a:p>
        </p:txBody>
      </p:sp>
      <p:cxnSp>
        <p:nvCxnSpPr>
          <p:cNvPr id="17" name="Straight Arrow Connector 16"/>
          <p:cNvCxnSpPr>
            <a:stCxn id="15" idx="0"/>
          </p:cNvCxnSpPr>
          <p:nvPr/>
        </p:nvCxnSpPr>
        <p:spPr>
          <a:xfrm flipV="1">
            <a:off x="3817398" y="3417903"/>
            <a:ext cx="266330" cy="3506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767685" y="4676770"/>
            <a:ext cx="2466850" cy="923330"/>
          </a:xfrm>
          <a:prstGeom prst="rect">
            <a:avLst/>
          </a:prstGeom>
          <a:noFill/>
        </p:spPr>
        <p:txBody>
          <a:bodyPr wrap="square" rtlCol="0">
            <a:spAutoFit/>
          </a:bodyPr>
          <a:lstStyle/>
          <a:p>
            <a:r>
              <a:rPr lang="en-GB" dirty="0" smtClean="0"/>
              <a:t>MAST density cut off, or array measurement location</a:t>
            </a:r>
            <a:endParaRPr lang="en-GB" dirty="0"/>
          </a:p>
        </p:txBody>
      </p:sp>
      <p:cxnSp>
        <p:nvCxnSpPr>
          <p:cNvPr id="20" name="Straight Arrow Connector 19"/>
          <p:cNvCxnSpPr>
            <a:stCxn id="18" idx="0"/>
          </p:cNvCxnSpPr>
          <p:nvPr/>
        </p:nvCxnSpPr>
        <p:spPr>
          <a:xfrm flipH="1" flipV="1">
            <a:off x="6971168" y="4028792"/>
            <a:ext cx="1029942" cy="647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18200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GB" altLang="en-US" dirty="0" smtClean="0">
                <a:latin typeface="Arial" charset="0"/>
              </a:rPr>
              <a:t>Future developments for SAMI</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532" y="1589826"/>
            <a:ext cx="4472312" cy="418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8844" y="1790575"/>
            <a:ext cx="4421079"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Dual polarisation planar “sinuous” antennas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smtClean="0"/>
              <a:t>Very stable phase centre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smtClean="0"/>
              <a:t>Planar PCB antenna, avoids 3D field scattering effects.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smtClean="0"/>
              <a:t>Cavity backed to control backwards pointing lobes</a:t>
            </a:r>
            <a:endParaRPr lang="en-GB" sz="2400" dirty="0"/>
          </a:p>
        </p:txBody>
      </p:sp>
      <p:pic>
        <p:nvPicPr>
          <p:cNvPr id="2053" name="Picture 5" descr="http://www.q-par.com/corporate/news-and-events/2006/new-sinuous-antennas-and-spiral-antennas/image_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83" t="4763" r="11695" b="6992"/>
          <a:stretch/>
        </p:blipFill>
        <p:spPr bwMode="auto">
          <a:xfrm>
            <a:off x="2920753" y="4296792"/>
            <a:ext cx="1658091" cy="14801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altLang="en-US" smtClean="0">
                <a:latin typeface="Arial" charset="0"/>
              </a:rPr>
              <a:t>Outline</a:t>
            </a:r>
          </a:p>
        </p:txBody>
      </p:sp>
      <p:sp>
        <p:nvSpPr>
          <p:cNvPr id="3075" name="Content Placeholder 2"/>
          <p:cNvSpPr>
            <a:spLocks noGrp="1"/>
          </p:cNvSpPr>
          <p:nvPr>
            <p:ph idx="1"/>
          </p:nvPr>
        </p:nvSpPr>
        <p:spPr>
          <a:xfrm>
            <a:off x="457200" y="1467030"/>
            <a:ext cx="8229600" cy="4106863"/>
          </a:xfrm>
        </p:spPr>
        <p:txBody>
          <a:bodyPr/>
          <a:lstStyle/>
          <a:p>
            <a:r>
              <a:rPr lang="en-GB" altLang="en-US" sz="2200" dirty="0" smtClean="0">
                <a:solidFill>
                  <a:schemeClr val="bg1">
                    <a:lumMod val="50000"/>
                  </a:schemeClr>
                </a:solidFill>
                <a:latin typeface="Arial" charset="0"/>
              </a:rPr>
              <a:t>Introduction and motivations – S. J. </a:t>
            </a:r>
            <a:r>
              <a:rPr lang="en-GB" altLang="en-US" sz="2200" dirty="0" err="1" smtClean="0">
                <a:solidFill>
                  <a:schemeClr val="bg1">
                    <a:lumMod val="50000"/>
                  </a:schemeClr>
                </a:solidFill>
                <a:latin typeface="Arial" charset="0"/>
              </a:rPr>
              <a:t>Freethy</a:t>
            </a:r>
            <a:endParaRPr lang="en-GB" altLang="en-US" sz="2200" dirty="0" smtClean="0">
              <a:solidFill>
                <a:schemeClr val="bg1">
                  <a:lumMod val="50000"/>
                </a:schemeClr>
              </a:solidFill>
              <a:latin typeface="Arial" charset="0"/>
            </a:endParaRPr>
          </a:p>
          <a:p>
            <a:pPr lvl="1"/>
            <a:r>
              <a:rPr lang="en-GB" altLang="en-US" sz="2200" dirty="0" smtClean="0">
                <a:solidFill>
                  <a:schemeClr val="bg1">
                    <a:lumMod val="50000"/>
                  </a:schemeClr>
                </a:solidFill>
                <a:latin typeface="Arial" charset="0"/>
              </a:rPr>
              <a:t>Introduction to SAMI</a:t>
            </a:r>
          </a:p>
          <a:p>
            <a:pPr lvl="1"/>
            <a:r>
              <a:rPr lang="en-GB" altLang="en-US" sz="2200" dirty="0" smtClean="0">
                <a:solidFill>
                  <a:schemeClr val="bg1">
                    <a:lumMod val="50000"/>
                  </a:schemeClr>
                </a:solidFill>
                <a:latin typeface="Arial" charset="0"/>
              </a:rPr>
              <a:t>Introduction to EBW emission</a:t>
            </a:r>
          </a:p>
          <a:p>
            <a:pPr lvl="1"/>
            <a:r>
              <a:rPr lang="en-GB" altLang="en-US" sz="2200" dirty="0" smtClean="0">
                <a:solidFill>
                  <a:schemeClr val="bg1">
                    <a:lumMod val="50000"/>
                  </a:schemeClr>
                </a:solidFill>
                <a:latin typeface="Arial" charset="0"/>
              </a:rPr>
              <a:t>Results from MAST </a:t>
            </a:r>
          </a:p>
          <a:p>
            <a:r>
              <a:rPr lang="en-GB" altLang="en-US" sz="2200" dirty="0" err="1" smtClean="0">
                <a:latin typeface="Arial" charset="0"/>
              </a:rPr>
              <a:t>Reflectometry</a:t>
            </a:r>
            <a:r>
              <a:rPr lang="en-GB" altLang="en-US" sz="2200" dirty="0" smtClean="0">
                <a:latin typeface="Arial" charset="0"/>
              </a:rPr>
              <a:t> and backscattering – D. Thomas</a:t>
            </a:r>
          </a:p>
          <a:p>
            <a:pPr lvl="1"/>
            <a:r>
              <a:rPr lang="en-GB" altLang="en-US" sz="2200" dirty="0" smtClean="0">
                <a:latin typeface="Arial" charset="0"/>
              </a:rPr>
              <a:t>Multiple </a:t>
            </a:r>
            <a:r>
              <a:rPr lang="en-GB" altLang="en-US" sz="2200" dirty="0" err="1" smtClean="0">
                <a:latin typeface="Arial" charset="0"/>
              </a:rPr>
              <a:t>refelctometers</a:t>
            </a:r>
            <a:endParaRPr lang="en-GB" altLang="en-US" sz="2200" dirty="0" smtClean="0">
              <a:latin typeface="Arial" charset="0"/>
            </a:endParaRPr>
          </a:p>
          <a:p>
            <a:pPr lvl="1"/>
            <a:r>
              <a:rPr lang="en-GB" altLang="en-US" sz="2200" dirty="0" smtClean="0">
                <a:latin typeface="Arial" charset="0"/>
              </a:rPr>
              <a:t>Backscattering and </a:t>
            </a:r>
            <a:r>
              <a:rPr lang="en-GB" altLang="en-US" sz="2200" dirty="0" err="1" smtClean="0">
                <a:latin typeface="Arial" charset="0"/>
              </a:rPr>
              <a:t>doppler</a:t>
            </a:r>
            <a:r>
              <a:rPr lang="en-GB" altLang="en-US" sz="2200" dirty="0" smtClean="0">
                <a:latin typeface="Arial" charset="0"/>
              </a:rPr>
              <a:t> shifts</a:t>
            </a:r>
          </a:p>
          <a:p>
            <a:r>
              <a:rPr lang="en-GB" altLang="en-US" sz="2200" dirty="0" smtClean="0">
                <a:solidFill>
                  <a:schemeClr val="bg1">
                    <a:lumMod val="50000"/>
                  </a:schemeClr>
                </a:solidFill>
                <a:latin typeface="Arial" charset="0"/>
              </a:rPr>
              <a:t>Technical developments and upgrade – J. Brunner</a:t>
            </a:r>
          </a:p>
          <a:p>
            <a:pPr lvl="1"/>
            <a:r>
              <a:rPr lang="en-GB" altLang="en-US" sz="2200" dirty="0" smtClean="0">
                <a:solidFill>
                  <a:schemeClr val="bg1">
                    <a:lumMod val="50000"/>
                  </a:schemeClr>
                </a:solidFill>
                <a:latin typeface="Arial" charset="0"/>
              </a:rPr>
              <a:t>FPGAs</a:t>
            </a:r>
          </a:p>
          <a:p>
            <a:pPr lvl="1"/>
            <a:r>
              <a:rPr lang="en-GB" altLang="en-US" sz="2200" dirty="0" smtClean="0">
                <a:solidFill>
                  <a:schemeClr val="bg1">
                    <a:lumMod val="50000"/>
                  </a:schemeClr>
                </a:solidFill>
                <a:latin typeface="Arial" charset="0"/>
              </a:rPr>
              <a:t>The SAMI digitiser</a:t>
            </a:r>
          </a:p>
          <a:p>
            <a:pPr lvl="1"/>
            <a:r>
              <a:rPr lang="en-GB" altLang="en-US" sz="2200" dirty="0" smtClean="0">
                <a:solidFill>
                  <a:schemeClr val="bg1">
                    <a:lumMod val="50000"/>
                  </a:schemeClr>
                </a:solidFill>
                <a:latin typeface="Arial" charset="0"/>
              </a:rPr>
              <a:t>FPGA/GPU data “real-time” data processing</a:t>
            </a:r>
          </a:p>
          <a:p>
            <a:pPr lvl="1"/>
            <a:endParaRPr lang="en-GB" altLang="en-US" sz="2200" dirty="0" smtClean="0">
              <a:latin typeface="Arial" charset="0"/>
            </a:endParaRPr>
          </a:p>
          <a:p>
            <a:pPr lvl="1"/>
            <a:endParaRPr lang="en-GB" altLang="en-US" sz="2200" dirty="0" smtClean="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Active Probing on SAMI</a:t>
            </a:r>
            <a:endParaRPr lang="en-US" sz="4800"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33</a:t>
            </a:fld>
            <a:endParaRPr lang="en-GB" dirty="0"/>
          </a:p>
        </p:txBody>
      </p:sp>
      <p:pic>
        <p:nvPicPr>
          <p:cNvPr id="5" name="Picture 4" descr="SAMI_array.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136" y="1789545"/>
            <a:ext cx="2260450" cy="2475731"/>
          </a:xfrm>
          <a:prstGeom prst="rect">
            <a:avLst/>
          </a:prstGeom>
        </p:spPr>
      </p:pic>
      <p:pic>
        <p:nvPicPr>
          <p:cNvPr id="6" name="Picture 3" descr="IMG_334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20" t="67682" r="61280" b="23557"/>
          <a:stretch/>
        </p:blipFill>
        <p:spPr bwMode="auto">
          <a:xfrm>
            <a:off x="944938" y="4708769"/>
            <a:ext cx="1934308" cy="52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a:off x="3001818" y="4745182"/>
            <a:ext cx="0" cy="46181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339273" y="5368636"/>
            <a:ext cx="153554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708727" y="5472545"/>
            <a:ext cx="583663" cy="369332"/>
          </a:xfrm>
          <a:prstGeom prst="rect">
            <a:avLst/>
          </a:prstGeom>
          <a:noFill/>
        </p:spPr>
        <p:txBody>
          <a:bodyPr wrap="none" rtlCol="0">
            <a:spAutoFit/>
          </a:bodyPr>
          <a:lstStyle/>
          <a:p>
            <a:r>
              <a:rPr lang="en-US" dirty="0" smtClean="0"/>
              <a:t>6cm</a:t>
            </a:r>
            <a:endParaRPr lang="en-US" dirty="0"/>
          </a:p>
        </p:txBody>
      </p:sp>
      <p:sp>
        <p:nvSpPr>
          <p:cNvPr id="14" name="TextBox 13"/>
          <p:cNvSpPr txBox="1"/>
          <p:nvPr/>
        </p:nvSpPr>
        <p:spPr>
          <a:xfrm>
            <a:off x="3073401" y="4816764"/>
            <a:ext cx="583663" cy="369332"/>
          </a:xfrm>
          <a:prstGeom prst="rect">
            <a:avLst/>
          </a:prstGeom>
          <a:noFill/>
        </p:spPr>
        <p:txBody>
          <a:bodyPr wrap="none" rtlCol="0">
            <a:spAutoFit/>
          </a:bodyPr>
          <a:lstStyle/>
          <a:p>
            <a:r>
              <a:rPr lang="en-US" dirty="0"/>
              <a:t>2</a:t>
            </a:r>
            <a:r>
              <a:rPr lang="en-US" dirty="0" smtClean="0"/>
              <a:t>cm</a:t>
            </a:r>
            <a:endParaRPr lang="en-US" dirty="0"/>
          </a:p>
        </p:txBody>
      </p:sp>
      <p:cxnSp>
        <p:nvCxnSpPr>
          <p:cNvPr id="16" name="Straight Arrow Connector 15"/>
          <p:cNvCxnSpPr/>
          <p:nvPr/>
        </p:nvCxnSpPr>
        <p:spPr>
          <a:xfrm flipH="1">
            <a:off x="2020455" y="2066636"/>
            <a:ext cx="2043545" cy="3463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1697182" y="2193636"/>
            <a:ext cx="2355273" cy="3925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133275" y="1916554"/>
            <a:ext cx="2653153" cy="369332"/>
          </a:xfrm>
          <a:prstGeom prst="rect">
            <a:avLst/>
          </a:prstGeom>
          <a:noFill/>
        </p:spPr>
        <p:txBody>
          <a:bodyPr wrap="none" rtlCol="0">
            <a:spAutoFit/>
          </a:bodyPr>
          <a:lstStyle/>
          <a:p>
            <a:r>
              <a:rPr lang="en-US" dirty="0" smtClean="0"/>
              <a:t>2 Active Probing Antennas</a:t>
            </a:r>
            <a:endParaRPr lang="en-US" dirty="0"/>
          </a:p>
        </p:txBody>
      </p:sp>
      <p:cxnSp>
        <p:nvCxnSpPr>
          <p:cNvPr id="21" name="Straight Arrow Connector 20"/>
          <p:cNvCxnSpPr/>
          <p:nvPr/>
        </p:nvCxnSpPr>
        <p:spPr>
          <a:xfrm flipH="1">
            <a:off x="2493818" y="2667000"/>
            <a:ext cx="1616365" cy="1731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170224" y="2461499"/>
            <a:ext cx="2189234" cy="369332"/>
          </a:xfrm>
          <a:prstGeom prst="rect">
            <a:avLst/>
          </a:prstGeom>
          <a:noFill/>
        </p:spPr>
        <p:txBody>
          <a:bodyPr wrap="none" rtlCol="0">
            <a:spAutoFit/>
          </a:bodyPr>
          <a:lstStyle/>
          <a:p>
            <a:r>
              <a:rPr lang="en-US" dirty="0" smtClean="0"/>
              <a:t>8</a:t>
            </a:r>
            <a:r>
              <a:rPr lang="en-US" dirty="0"/>
              <a:t> </a:t>
            </a:r>
            <a:r>
              <a:rPr lang="en-US" dirty="0" smtClean="0"/>
              <a:t>Receiving Antennas</a:t>
            </a:r>
            <a:endParaRPr lang="en-US" dirty="0"/>
          </a:p>
        </p:txBody>
      </p:sp>
      <p:sp>
        <p:nvSpPr>
          <p:cNvPr id="24" name="TextBox 23"/>
          <p:cNvSpPr txBox="1"/>
          <p:nvPr/>
        </p:nvSpPr>
        <p:spPr>
          <a:xfrm>
            <a:off x="4077369" y="3047398"/>
            <a:ext cx="4179454" cy="2585323"/>
          </a:xfrm>
          <a:prstGeom prst="rect">
            <a:avLst/>
          </a:prstGeom>
          <a:noFill/>
        </p:spPr>
        <p:txBody>
          <a:bodyPr wrap="square" rtlCol="0">
            <a:spAutoFit/>
          </a:bodyPr>
          <a:lstStyle/>
          <a:p>
            <a:pPr marL="285750" indent="-285750">
              <a:buFont typeface="Arial"/>
              <a:buChar char="•"/>
            </a:pPr>
            <a:r>
              <a:rPr lang="en-US" dirty="0" smtClean="0"/>
              <a:t>SAMI can actively probe the plasma with two different IF frequencies (10,12 MHz) simultaneously</a:t>
            </a:r>
          </a:p>
          <a:p>
            <a:pPr marL="285750" indent="-285750">
              <a:buFont typeface="Arial"/>
              <a:buChar char="•"/>
            </a:pPr>
            <a:endParaRPr lang="en-US" dirty="0" smtClean="0"/>
          </a:p>
          <a:p>
            <a:pPr marL="285750" indent="-285750">
              <a:buFont typeface="Arial"/>
              <a:buChar char="•"/>
            </a:pPr>
            <a:r>
              <a:rPr lang="en-US" dirty="0" smtClean="0"/>
              <a:t>The back scattered signals are then received by the 8 receiving antennas</a:t>
            </a:r>
          </a:p>
          <a:p>
            <a:pPr marL="285750" indent="-285750">
              <a:buFont typeface="Arial"/>
              <a:buChar char="•"/>
            </a:pPr>
            <a:endParaRPr lang="en-US" dirty="0" smtClean="0"/>
          </a:p>
          <a:p>
            <a:pPr marL="285750" indent="-285750">
              <a:buFont typeface="Arial"/>
              <a:buChar char="•"/>
            </a:pPr>
            <a:r>
              <a:rPr lang="en-US" dirty="0" smtClean="0"/>
              <a:t>This can be done for 16 different frequencies 10-35GHz</a:t>
            </a:r>
            <a:endParaRPr lang="en-US" dirty="0"/>
          </a:p>
        </p:txBody>
      </p:sp>
    </p:spTree>
    <p:extLst>
      <p:ext uri="{BB962C8B-B14F-4D97-AF65-F5344CB8AC3E}">
        <p14:creationId xmlns:p14="http://schemas.microsoft.com/office/powerpoint/2010/main" val="145945222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Reflectometry using SAMI</a:t>
            </a:r>
            <a:endParaRPr lang="en-US"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34</a:t>
            </a:fld>
            <a:endParaRPr lang="en-GB" dirty="0"/>
          </a:p>
        </p:txBody>
      </p:sp>
      <p:pic>
        <p:nvPicPr>
          <p:cNvPr id="5" name="Picture 4" descr="Screen Shot 2014-03-10 at 16.50.19.png"/>
          <p:cNvPicPr>
            <a:picLocks noChangeAspect="1"/>
          </p:cNvPicPr>
          <p:nvPr/>
        </p:nvPicPr>
        <p:blipFill rotWithShape="1">
          <a:blip r:embed="rId2" cstate="print">
            <a:extLst>
              <a:ext uri="{28A0092B-C50C-407E-A947-70E740481C1C}">
                <a14:useLocalDpi xmlns:a14="http://schemas.microsoft.com/office/drawing/2010/main" val="0"/>
              </a:ext>
            </a:extLst>
          </a:blip>
          <a:srcRect t="4078" b="47698"/>
          <a:stretch/>
        </p:blipFill>
        <p:spPr>
          <a:xfrm>
            <a:off x="250889" y="2095149"/>
            <a:ext cx="4735534" cy="1407378"/>
          </a:xfrm>
          <a:prstGeom prst="rect">
            <a:avLst/>
          </a:prstGeom>
        </p:spPr>
      </p:pic>
      <p:cxnSp>
        <p:nvCxnSpPr>
          <p:cNvPr id="8" name="Straight Arrow Connector 7"/>
          <p:cNvCxnSpPr/>
          <p:nvPr/>
        </p:nvCxnSpPr>
        <p:spPr>
          <a:xfrm>
            <a:off x="2620210" y="2379579"/>
            <a:ext cx="334211"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17" name="Right Arrow 16"/>
          <p:cNvSpPr/>
          <p:nvPr/>
        </p:nvSpPr>
        <p:spPr>
          <a:xfrm>
            <a:off x="5160211" y="2593476"/>
            <a:ext cx="695158" cy="227263"/>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9" name="TextBox 18"/>
          <p:cNvSpPr txBox="1"/>
          <p:nvPr/>
        </p:nvSpPr>
        <p:spPr>
          <a:xfrm>
            <a:off x="922420" y="4184315"/>
            <a:ext cx="7272421" cy="1323439"/>
          </a:xfrm>
          <a:prstGeom prst="rect">
            <a:avLst/>
          </a:prstGeom>
          <a:noFill/>
        </p:spPr>
        <p:txBody>
          <a:bodyPr wrap="square" rtlCol="0">
            <a:spAutoFit/>
          </a:bodyPr>
          <a:lstStyle/>
          <a:p>
            <a:pPr marL="285750" indent="-285750">
              <a:buFont typeface="Arial"/>
              <a:buChar char="•"/>
            </a:pPr>
            <a:r>
              <a:rPr lang="en-US" sz="2000" dirty="0" smtClean="0"/>
              <a:t>Use a very small part of the IF frequency spectrum for reflectometry</a:t>
            </a:r>
          </a:p>
          <a:p>
            <a:pPr marL="285750" indent="-285750">
              <a:buFont typeface="Arial"/>
              <a:buChar char="•"/>
            </a:pPr>
            <a:r>
              <a:rPr lang="en-US" sz="2000" dirty="0" smtClean="0"/>
              <a:t>This is how it is possible to carry out passive and active imaging at the same time</a:t>
            </a:r>
          </a:p>
        </p:txBody>
      </p:sp>
      <p:pic>
        <p:nvPicPr>
          <p:cNvPr id="11" name="Picture 10" descr="Hmode.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1304" y="1604210"/>
            <a:ext cx="1232396" cy="1237794"/>
          </a:xfrm>
          <a:prstGeom prst="rect">
            <a:avLst/>
          </a:prstGeom>
        </p:spPr>
      </p:pic>
      <p:cxnSp>
        <p:nvCxnSpPr>
          <p:cNvPr id="14" name="Straight Arrow Connector 13"/>
          <p:cNvCxnSpPr/>
          <p:nvPr/>
        </p:nvCxnSpPr>
        <p:spPr>
          <a:xfrm>
            <a:off x="2994526" y="2379578"/>
            <a:ext cx="1283369"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rotWithShape="1">
          <a:blip r:embed="rId4" cstate="print"/>
          <a:srcRect l="50769"/>
          <a:stretch/>
        </p:blipFill>
        <p:spPr>
          <a:xfrm>
            <a:off x="7192212" y="3007895"/>
            <a:ext cx="975517" cy="968505"/>
          </a:xfrm>
          <a:prstGeom prst="rect">
            <a:avLst/>
          </a:prstGeom>
        </p:spPr>
      </p:pic>
      <p:cxnSp>
        <p:nvCxnSpPr>
          <p:cNvPr id="20" name="Straight Arrow Connector 19"/>
          <p:cNvCxnSpPr/>
          <p:nvPr/>
        </p:nvCxnSpPr>
        <p:spPr>
          <a:xfrm>
            <a:off x="1328821" y="2384926"/>
            <a:ext cx="1283369"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8678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Reflectometry using SAMI (cont’d)</a:t>
            </a:r>
            <a:endParaRPr lang="en-US" sz="3600" dirty="0"/>
          </a:p>
        </p:txBody>
      </p:sp>
      <p:sp>
        <p:nvSpPr>
          <p:cNvPr id="3" name="Content Placeholder 2"/>
          <p:cNvSpPr>
            <a:spLocks noGrp="1"/>
          </p:cNvSpPr>
          <p:nvPr>
            <p:ph idx="1"/>
          </p:nvPr>
        </p:nvSpPr>
        <p:spPr>
          <a:xfrm>
            <a:off x="441325" y="1282700"/>
            <a:ext cx="8229600" cy="1083511"/>
          </a:xfrm>
        </p:spPr>
        <p:txBody>
          <a:bodyPr/>
          <a:lstStyle/>
          <a:p>
            <a:r>
              <a:rPr lang="en-US" sz="2000" dirty="0" smtClean="0"/>
              <a:t>Having </a:t>
            </a:r>
            <a:r>
              <a:rPr lang="en-US" sz="2000" dirty="0"/>
              <a:t>2 active probing antennas and 8 receiving antennas </a:t>
            </a:r>
            <a:r>
              <a:rPr lang="en-US" sz="2000" dirty="0" smtClean="0"/>
              <a:t>means that we measure 16 different phases</a:t>
            </a:r>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35</a:t>
            </a:fld>
            <a:endParaRPr lang="en-GB" dirty="0"/>
          </a:p>
        </p:txBody>
      </p:sp>
      <p:pic>
        <p:nvPicPr>
          <p:cNvPr id="29" name="Picture 28" descr="Standard_Plasma_Fit2.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4300" y="2513250"/>
            <a:ext cx="2762253" cy="3676316"/>
          </a:xfrm>
          <a:prstGeom prst="rect">
            <a:avLst/>
          </a:prstGeom>
        </p:spPr>
      </p:pic>
      <p:pic>
        <p:nvPicPr>
          <p:cNvPr id="30" name="Picture 3" descr="IMG_334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20" t="67682" r="61280" b="23557"/>
          <a:stretch/>
        </p:blipFill>
        <p:spPr bwMode="auto">
          <a:xfrm flipH="1">
            <a:off x="6029157" y="3238230"/>
            <a:ext cx="1920833" cy="52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IMG_334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20" t="67682" r="61280" b="23557"/>
          <a:stretch/>
        </p:blipFill>
        <p:spPr bwMode="auto">
          <a:xfrm flipH="1">
            <a:off x="6087978" y="4313059"/>
            <a:ext cx="1920833" cy="52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Arrow Connector 32"/>
          <p:cNvCxnSpPr/>
          <p:nvPr/>
        </p:nvCxnSpPr>
        <p:spPr>
          <a:xfrm flipH="1">
            <a:off x="3957053" y="3502513"/>
            <a:ext cx="1951789" cy="42778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5" name="Straight Arrow Connector 34"/>
          <p:cNvCxnSpPr/>
          <p:nvPr/>
        </p:nvCxnSpPr>
        <p:spPr>
          <a:xfrm>
            <a:off x="3957053" y="4104092"/>
            <a:ext cx="1911684" cy="7218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Picture 3" descr="IMG_334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20" t="67682" r="61280" b="23557"/>
          <a:stretch/>
        </p:blipFill>
        <p:spPr bwMode="auto">
          <a:xfrm flipH="1">
            <a:off x="6181557" y="3390630"/>
            <a:ext cx="1920833" cy="52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IMG_334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20" t="67682" r="61280" b="23557"/>
          <a:stretch/>
        </p:blipFill>
        <p:spPr bwMode="auto">
          <a:xfrm flipH="1">
            <a:off x="6240378" y="4465459"/>
            <a:ext cx="1920833" cy="52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IMG_334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20" t="67682" r="61280" b="23557"/>
          <a:stretch/>
        </p:blipFill>
        <p:spPr bwMode="auto">
          <a:xfrm flipH="1">
            <a:off x="6392778" y="4617859"/>
            <a:ext cx="1920833" cy="52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IMG_334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20" t="67682" r="61280" b="23557"/>
          <a:stretch/>
        </p:blipFill>
        <p:spPr bwMode="auto">
          <a:xfrm flipH="1">
            <a:off x="6545178" y="4770259"/>
            <a:ext cx="1920833" cy="52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IMG_334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20" t="67682" r="61280" b="23557"/>
          <a:stretch/>
        </p:blipFill>
        <p:spPr bwMode="auto">
          <a:xfrm flipH="1">
            <a:off x="6697578" y="4922659"/>
            <a:ext cx="1920833" cy="52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51383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Reflectometry fitting proceedure</a:t>
            </a:r>
            <a:endParaRPr lang="en-US" dirty="0"/>
          </a:p>
        </p:txBody>
      </p:sp>
      <p:sp>
        <p:nvSpPr>
          <p:cNvPr id="5" name="TextBox 4"/>
          <p:cNvSpPr txBox="1"/>
          <p:nvPr/>
        </p:nvSpPr>
        <p:spPr>
          <a:xfrm>
            <a:off x="4715233" y="1290070"/>
            <a:ext cx="3719285" cy="4770536"/>
          </a:xfrm>
          <a:prstGeom prst="rect">
            <a:avLst/>
          </a:prstGeom>
          <a:noFill/>
        </p:spPr>
        <p:txBody>
          <a:bodyPr wrap="square" rtlCol="0">
            <a:spAutoFit/>
          </a:bodyPr>
          <a:lstStyle/>
          <a:p>
            <a:endParaRPr lang="en-US" sz="2200" dirty="0" smtClean="0"/>
          </a:p>
          <a:p>
            <a:pPr marL="285750" indent="-285750">
              <a:buFont typeface="Arial"/>
              <a:buChar char="•"/>
            </a:pPr>
            <a:r>
              <a:rPr lang="en-US" sz="2200" dirty="0" smtClean="0"/>
              <a:t>Using the differences in the phases we numerically minimize a function until we have a best fit</a:t>
            </a:r>
          </a:p>
          <a:p>
            <a:pPr marL="285750" indent="-285750">
              <a:buFont typeface="Arial"/>
              <a:buChar char="•"/>
            </a:pPr>
            <a:endParaRPr lang="en-US" sz="2200" dirty="0"/>
          </a:p>
          <a:p>
            <a:pPr marL="285750" indent="-285750">
              <a:buFont typeface="Arial"/>
              <a:buChar char="•"/>
            </a:pPr>
            <a:r>
              <a:rPr lang="en-US" sz="2200" dirty="0" smtClean="0"/>
              <a:t>This fitting proceedure has been tested on synthetic data</a:t>
            </a:r>
          </a:p>
          <a:p>
            <a:pPr marL="285750" indent="-285750">
              <a:buFont typeface="Arial"/>
              <a:buChar char="•"/>
            </a:pPr>
            <a:endParaRPr lang="en-US" sz="2200" dirty="0"/>
          </a:p>
          <a:p>
            <a:pPr marL="285750" indent="-285750">
              <a:buFont typeface="Arial"/>
              <a:buChar char="•"/>
            </a:pPr>
            <a:r>
              <a:rPr lang="en-US" sz="2200" dirty="0" smtClean="0"/>
              <a:t>Applying this fitting proceedure to SAMI data is ongoing</a:t>
            </a:r>
          </a:p>
          <a:p>
            <a:pPr marL="285750" indent="-285750">
              <a:buFont typeface="Arial"/>
              <a:buChar char="•"/>
            </a:pPr>
            <a:endParaRPr lang="en-US" dirty="0" smtClean="0"/>
          </a:p>
        </p:txBody>
      </p:sp>
      <p:sp>
        <p:nvSpPr>
          <p:cNvPr id="6" name="Slide Number Placeholder 5"/>
          <p:cNvSpPr>
            <a:spLocks noGrp="1"/>
          </p:cNvSpPr>
          <p:nvPr>
            <p:ph type="sldNum" sz="quarter" idx="12"/>
          </p:nvPr>
        </p:nvSpPr>
        <p:spPr/>
        <p:txBody>
          <a:bodyPr/>
          <a:lstStyle/>
          <a:p>
            <a:pPr>
              <a:defRPr/>
            </a:pPr>
            <a:fld id="{1DF0C03C-5A4F-4782-8C97-6119FF8C769F}" type="slidenum">
              <a:rPr lang="en-GB" smtClean="0"/>
              <a:pPr>
                <a:defRPr/>
              </a:pPr>
              <a:t>36</a:t>
            </a:fld>
            <a:endParaRPr lang="en-GB"/>
          </a:p>
        </p:txBody>
      </p:sp>
      <p:sp>
        <p:nvSpPr>
          <p:cNvPr id="3" name="TextBox 2"/>
          <p:cNvSpPr txBox="1"/>
          <p:nvPr/>
        </p:nvSpPr>
        <p:spPr>
          <a:xfrm>
            <a:off x="93579" y="4505157"/>
            <a:ext cx="4479411" cy="923330"/>
          </a:xfrm>
          <a:prstGeom prst="rect">
            <a:avLst/>
          </a:prstGeom>
          <a:noFill/>
        </p:spPr>
        <p:txBody>
          <a:bodyPr wrap="none" rtlCol="0">
            <a:spAutoFit/>
          </a:bodyPr>
          <a:lstStyle/>
          <a:p>
            <a:r>
              <a:rPr lang="es-ES_tradnl" dirty="0"/>
              <a:t>x = [R − b + (a + b </a:t>
            </a:r>
            <a:r>
              <a:rPr lang="es-ES_tradnl" dirty="0" err="1"/>
              <a:t>cos</a:t>
            </a:r>
            <a:r>
              <a:rPr lang="es-ES_tradnl" dirty="0"/>
              <a:t> </a:t>
            </a:r>
            <a:r>
              <a:rPr lang="es-ES_tradnl" dirty="0" err="1"/>
              <a:t>θ</a:t>
            </a:r>
            <a:r>
              <a:rPr lang="es-ES_tradnl" dirty="0"/>
              <a:t>) </a:t>
            </a:r>
            <a:r>
              <a:rPr lang="es-ES_tradnl" dirty="0" err="1"/>
              <a:t>cos</a:t>
            </a:r>
            <a:r>
              <a:rPr lang="es-ES_tradnl" dirty="0"/>
              <a:t>(</a:t>
            </a:r>
            <a:r>
              <a:rPr lang="es-ES_tradnl" dirty="0" err="1"/>
              <a:t>θ</a:t>
            </a:r>
            <a:r>
              <a:rPr lang="es-ES_tradnl" dirty="0"/>
              <a:t> + </a:t>
            </a:r>
            <a:r>
              <a:rPr lang="es-ES_tradnl" dirty="0" err="1"/>
              <a:t>δ</a:t>
            </a:r>
            <a:r>
              <a:rPr lang="es-ES_tradnl" dirty="0"/>
              <a:t> sin </a:t>
            </a:r>
            <a:r>
              <a:rPr lang="es-ES_tradnl" dirty="0" err="1"/>
              <a:t>θ</a:t>
            </a:r>
            <a:r>
              <a:rPr lang="es-ES_tradnl" dirty="0"/>
              <a:t>)] </a:t>
            </a:r>
            <a:r>
              <a:rPr lang="es-ES_tradnl" dirty="0" err="1"/>
              <a:t>cos</a:t>
            </a:r>
            <a:r>
              <a:rPr lang="es-ES_tradnl" dirty="0"/>
              <a:t> </a:t>
            </a:r>
            <a:r>
              <a:rPr lang="es-ES_tradnl" dirty="0" err="1" smtClean="0"/>
              <a:t>φ</a:t>
            </a:r>
            <a:endParaRPr lang="es-ES_tradnl" dirty="0" smtClean="0"/>
          </a:p>
          <a:p>
            <a:r>
              <a:rPr lang="el-GR" dirty="0" smtClean="0"/>
              <a:t>y </a:t>
            </a:r>
            <a:r>
              <a:rPr lang="el-GR" dirty="0"/>
              <a:t>= [R − b + (a + b cos θ) cos(θ + δ sin θ)] sin φ </a:t>
            </a:r>
          </a:p>
          <a:p>
            <a:r>
              <a:rPr lang="el-GR" dirty="0"/>
              <a:t>z=</a:t>
            </a:r>
            <a:r>
              <a:rPr lang="el-GR" dirty="0" smtClean="0"/>
              <a:t>z</a:t>
            </a:r>
            <a:r>
              <a:rPr lang="en-GB" baseline="-25000" dirty="0" smtClean="0"/>
              <a:t>0</a:t>
            </a:r>
            <a:r>
              <a:rPr lang="el-GR" dirty="0" smtClean="0"/>
              <a:t> </a:t>
            </a:r>
            <a:r>
              <a:rPr lang="el-GR" dirty="0"/>
              <a:t>+</a:t>
            </a:r>
            <a:r>
              <a:rPr lang="el-GR" dirty="0" smtClean="0"/>
              <a:t>κasinθ </a:t>
            </a:r>
            <a:endParaRPr lang="es-ES_tradnl" dirty="0"/>
          </a:p>
        </p:txBody>
      </p:sp>
      <p:pic>
        <p:nvPicPr>
          <p:cNvPr id="9" name="Picture 8" descr="Standard_Plasma_Fit2.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631" y="1778000"/>
            <a:ext cx="4128692" cy="2698416"/>
          </a:xfrm>
          <a:prstGeom prst="rect">
            <a:avLst/>
          </a:prstGeom>
        </p:spPr>
      </p:pic>
      <p:cxnSp>
        <p:nvCxnSpPr>
          <p:cNvPr id="7" name="Straight Arrow Connector 6"/>
          <p:cNvCxnSpPr/>
          <p:nvPr/>
        </p:nvCxnSpPr>
        <p:spPr>
          <a:xfrm flipH="1">
            <a:off x="1136316" y="2633566"/>
            <a:ext cx="2513264" cy="66843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flipV="1">
            <a:off x="1229895" y="3034632"/>
            <a:ext cx="2433052" cy="3475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82009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85750" indent="-285750"/>
            <a:r>
              <a:rPr lang="en-US" sz="3600" dirty="0"/>
              <a:t>L-mode 98ms into MAST shot #27246</a:t>
            </a:r>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37</a:t>
            </a:fld>
            <a:endParaRPr lang="en-GB" dirty="0"/>
          </a:p>
        </p:txBody>
      </p:sp>
      <p:sp>
        <p:nvSpPr>
          <p:cNvPr id="8" name="TextBox 7"/>
          <p:cNvSpPr txBox="1"/>
          <p:nvPr/>
        </p:nvSpPr>
        <p:spPr>
          <a:xfrm>
            <a:off x="5000625" y="1345202"/>
            <a:ext cx="3714750" cy="4278094"/>
          </a:xfrm>
          <a:prstGeom prst="rect">
            <a:avLst/>
          </a:prstGeom>
          <a:noFill/>
        </p:spPr>
        <p:txBody>
          <a:bodyPr wrap="square" rtlCol="0">
            <a:spAutoFit/>
          </a:bodyPr>
          <a:lstStyle/>
          <a:p>
            <a:pPr marL="285750" indent="-285750">
              <a:buFont typeface="Arial"/>
              <a:buChar char="•"/>
            </a:pPr>
            <a:endParaRPr lang="en-US" sz="1600" dirty="0" smtClean="0"/>
          </a:p>
          <a:p>
            <a:pPr marL="285750" indent="-285750">
              <a:buFont typeface="Arial"/>
              <a:buChar char="•"/>
            </a:pPr>
            <a:r>
              <a:rPr lang="en-US" sz="1600" dirty="0" smtClean="0"/>
              <a:t>The black dotted line represents the LCFS as calculated by EFIT</a:t>
            </a:r>
          </a:p>
          <a:p>
            <a:pPr marL="285750" indent="-285750">
              <a:buFont typeface="Arial"/>
              <a:buChar char="•"/>
            </a:pPr>
            <a:endParaRPr lang="en-US" sz="1600" dirty="0"/>
          </a:p>
          <a:p>
            <a:pPr marL="285750" indent="-285750">
              <a:buFont typeface="Arial"/>
              <a:buChar char="•"/>
            </a:pPr>
            <a:r>
              <a:rPr lang="en-US" sz="1600" dirty="0" smtClean="0"/>
              <a:t>The plasma density data is generated by Thomson Scattering along the mid-plane coupled to flux surfaces calculated by EFIT </a:t>
            </a:r>
          </a:p>
          <a:p>
            <a:endParaRPr lang="en-US" sz="1600" dirty="0"/>
          </a:p>
          <a:p>
            <a:pPr marL="285750" indent="-285750">
              <a:buFont typeface="Arial"/>
              <a:buChar char="•"/>
            </a:pPr>
            <a:r>
              <a:rPr lang="en-US" sz="1600" dirty="0" smtClean="0"/>
              <a:t>The red and blue dots represent the emitting and receiving antennas respectively.</a:t>
            </a:r>
          </a:p>
          <a:p>
            <a:pPr marL="285750" indent="-285750">
              <a:buFont typeface="Arial"/>
              <a:buChar char="•"/>
            </a:pPr>
            <a:endParaRPr lang="en-US" sz="1600" dirty="0"/>
          </a:p>
          <a:p>
            <a:pPr marL="285750" indent="-285750">
              <a:buFont typeface="Arial"/>
              <a:buChar char="•"/>
            </a:pPr>
            <a:r>
              <a:rPr lang="en-US" sz="1600" dirty="0" smtClean="0"/>
              <a:t>The purple surfaces represent contours where the plasma frequency is equal to one of the SAMI imaging frequencies.</a:t>
            </a:r>
          </a:p>
        </p:txBody>
      </p:sp>
      <p:pic>
        <p:nvPicPr>
          <p:cNvPr id="3" name="Picture 2" descr="Lmode.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64" y="1512455"/>
            <a:ext cx="4092260" cy="4110182"/>
          </a:xfrm>
          <a:prstGeom prst="rect">
            <a:avLst/>
          </a:prstGeom>
        </p:spPr>
      </p:pic>
      <p:cxnSp>
        <p:nvCxnSpPr>
          <p:cNvPr id="6" name="Straight Arrow Connector 5"/>
          <p:cNvCxnSpPr/>
          <p:nvPr/>
        </p:nvCxnSpPr>
        <p:spPr>
          <a:xfrm flipH="1">
            <a:off x="1965158" y="3007882"/>
            <a:ext cx="1951790" cy="42778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7" name="Straight Arrow Connector 6"/>
          <p:cNvCxnSpPr/>
          <p:nvPr/>
        </p:nvCxnSpPr>
        <p:spPr>
          <a:xfrm flipV="1">
            <a:off x="1965158" y="3422316"/>
            <a:ext cx="2005263" cy="1871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460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213645"/>
            <a:ext cx="8229600" cy="1143000"/>
          </a:xfrm>
        </p:spPr>
        <p:txBody>
          <a:bodyPr/>
          <a:lstStyle/>
          <a:p>
            <a:pPr marL="285750" indent="-285750"/>
            <a:r>
              <a:rPr lang="en-US" sz="4000" dirty="0"/>
              <a:t>H-mode 359ms into MAST shot #27246</a:t>
            </a:r>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38</a:t>
            </a:fld>
            <a:endParaRPr lang="en-GB" dirty="0"/>
          </a:p>
        </p:txBody>
      </p:sp>
      <p:sp>
        <p:nvSpPr>
          <p:cNvPr id="7" name="TextBox 6"/>
          <p:cNvSpPr txBox="1"/>
          <p:nvPr/>
        </p:nvSpPr>
        <p:spPr>
          <a:xfrm>
            <a:off x="5000625" y="1427084"/>
            <a:ext cx="3714750" cy="3693319"/>
          </a:xfrm>
          <a:prstGeom prst="rect">
            <a:avLst/>
          </a:prstGeom>
          <a:noFill/>
        </p:spPr>
        <p:txBody>
          <a:bodyPr wrap="square" rtlCol="0">
            <a:spAutoFit/>
          </a:bodyPr>
          <a:lstStyle/>
          <a:p>
            <a:endParaRPr lang="en-US" dirty="0"/>
          </a:p>
          <a:p>
            <a:pPr marL="285750" indent="-285750">
              <a:buFont typeface="Arial"/>
              <a:buChar char="•"/>
            </a:pPr>
            <a:r>
              <a:rPr lang="en-US" dirty="0" smtClean="0"/>
              <a:t>We see that in H-mode all of the reflection surfaces are bunched up in the edge region</a:t>
            </a:r>
          </a:p>
          <a:p>
            <a:pPr marL="285750" indent="-285750">
              <a:buFont typeface="Arial"/>
              <a:buChar char="•"/>
            </a:pPr>
            <a:endParaRPr lang="en-US" dirty="0"/>
          </a:p>
          <a:p>
            <a:pPr marL="285750" indent="-285750">
              <a:buFont typeface="Arial"/>
              <a:buChar char="•"/>
            </a:pPr>
            <a:r>
              <a:rPr lang="en-US" dirty="0" smtClean="0"/>
              <a:t>This means we could get density measurements with a spatial resolution of ~3mm in the pedestal during H-mode.</a:t>
            </a:r>
          </a:p>
          <a:p>
            <a:pPr marL="285750" indent="-285750">
              <a:buFont typeface="Arial"/>
              <a:buChar char="•"/>
            </a:pPr>
            <a:endParaRPr lang="en-US" dirty="0"/>
          </a:p>
          <a:p>
            <a:pPr marL="285750" indent="-285750">
              <a:buFont typeface="Arial"/>
              <a:buChar char="•"/>
            </a:pPr>
            <a:r>
              <a:rPr lang="en-US" dirty="0" smtClean="0"/>
              <a:t>The accuracy at which we will be able to make these measurements is yet to be determined. </a:t>
            </a:r>
            <a:endParaRPr lang="en-US" dirty="0"/>
          </a:p>
        </p:txBody>
      </p:sp>
      <p:pic>
        <p:nvPicPr>
          <p:cNvPr id="3" name="Picture 2" descr="Hmode.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81" y="1604817"/>
            <a:ext cx="4000299" cy="4017819"/>
          </a:xfrm>
          <a:prstGeom prst="rect">
            <a:avLst/>
          </a:prstGeom>
        </p:spPr>
      </p:pic>
      <p:cxnSp>
        <p:nvCxnSpPr>
          <p:cNvPr id="6" name="Straight Arrow Connector 5"/>
          <p:cNvCxnSpPr/>
          <p:nvPr/>
        </p:nvCxnSpPr>
        <p:spPr>
          <a:xfrm flipH="1">
            <a:off x="2165685" y="3101461"/>
            <a:ext cx="1951790" cy="42778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flipV="1">
            <a:off x="2165685" y="3449053"/>
            <a:ext cx="1911683" cy="2539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94132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Accuracy of fitting</a:t>
            </a:r>
            <a:endParaRPr lang="en-US" dirty="0"/>
          </a:p>
        </p:txBody>
      </p:sp>
      <p:pic>
        <p:nvPicPr>
          <p:cNvPr id="4" name="Picture 3"/>
          <p:cNvPicPr>
            <a:picLocks noChangeAspect="1"/>
          </p:cNvPicPr>
          <p:nvPr/>
        </p:nvPicPr>
        <p:blipFill>
          <a:blip r:embed="rId2" cstate="print"/>
          <a:stretch>
            <a:fillRect/>
          </a:stretch>
        </p:blipFill>
        <p:spPr>
          <a:xfrm>
            <a:off x="517071" y="1765299"/>
            <a:ext cx="4417786" cy="3189171"/>
          </a:xfrm>
          <a:prstGeom prst="rect">
            <a:avLst/>
          </a:prstGeom>
        </p:spPr>
      </p:pic>
      <p:sp>
        <p:nvSpPr>
          <p:cNvPr id="5" name="TextBox 4"/>
          <p:cNvSpPr txBox="1"/>
          <p:nvPr/>
        </p:nvSpPr>
        <p:spPr>
          <a:xfrm>
            <a:off x="5315857" y="2032000"/>
            <a:ext cx="3646714" cy="2308324"/>
          </a:xfrm>
          <a:prstGeom prst="rect">
            <a:avLst/>
          </a:prstGeom>
          <a:noFill/>
        </p:spPr>
        <p:txBody>
          <a:bodyPr wrap="square" rtlCol="0">
            <a:spAutoFit/>
          </a:bodyPr>
          <a:lstStyle/>
          <a:p>
            <a:pPr marL="285750" indent="-285750">
              <a:buFont typeface="Arial"/>
              <a:buChar char="•"/>
            </a:pPr>
            <a:r>
              <a:rPr lang="en-US" dirty="0" smtClean="0"/>
              <a:t>A 2</a:t>
            </a:r>
            <a:r>
              <a:rPr lang="en-US" baseline="30000" dirty="0" smtClean="0"/>
              <a:t>nd</a:t>
            </a:r>
            <a:r>
              <a:rPr lang="en-US" dirty="0" smtClean="0"/>
              <a:t> Active probing antenna has already been added to SAMI and  a third could potentially be added in the future</a:t>
            </a:r>
          </a:p>
          <a:p>
            <a:endParaRPr lang="en-US" dirty="0" smtClean="0"/>
          </a:p>
          <a:p>
            <a:pPr marL="285750" indent="-285750">
              <a:buFont typeface="Arial"/>
              <a:buChar char="•"/>
            </a:pPr>
            <a:r>
              <a:rPr lang="en-US" dirty="0" smtClean="0"/>
              <a:t>Very accurate pedestal density measurements could potentially be made</a:t>
            </a:r>
            <a:endParaRPr lang="en-US" dirty="0"/>
          </a:p>
        </p:txBody>
      </p:sp>
      <p:sp>
        <p:nvSpPr>
          <p:cNvPr id="6" name="Slide Number Placeholder 5"/>
          <p:cNvSpPr>
            <a:spLocks noGrp="1"/>
          </p:cNvSpPr>
          <p:nvPr>
            <p:ph type="sldNum" sz="quarter" idx="12"/>
          </p:nvPr>
        </p:nvSpPr>
        <p:spPr/>
        <p:txBody>
          <a:bodyPr/>
          <a:lstStyle/>
          <a:p>
            <a:pPr>
              <a:defRPr/>
            </a:pPr>
            <a:fld id="{1DF0C03C-5A4F-4782-8C97-6119FF8C769F}" type="slidenum">
              <a:rPr lang="en-GB" smtClean="0"/>
              <a:pPr>
                <a:defRPr/>
              </a:pPr>
              <a:t>39</a:t>
            </a:fld>
            <a:endParaRPr lang="en-GB"/>
          </a:p>
        </p:txBody>
      </p:sp>
    </p:spTree>
    <p:extLst>
      <p:ext uri="{BB962C8B-B14F-4D97-AF65-F5344CB8AC3E}">
        <p14:creationId xmlns:p14="http://schemas.microsoft.com/office/powerpoint/2010/main" val="39916999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altLang="en-US" smtClean="0">
                <a:latin typeface="Arial" charset="0"/>
              </a:rPr>
              <a:t>SAMI is a thinned array</a:t>
            </a:r>
          </a:p>
        </p:txBody>
      </p:sp>
      <p:pic>
        <p:nvPicPr>
          <p:cNvPr id="409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44931" t="21077" r="14761" b="3787"/>
          <a:stretch>
            <a:fillRect/>
          </a:stretch>
        </p:blipFill>
        <p:spPr bwMode="auto">
          <a:xfrm>
            <a:off x="11113" y="1641475"/>
            <a:ext cx="2865437" cy="416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TextBox 6"/>
          <p:cNvSpPr txBox="1">
            <a:spLocks noChangeArrowheads="1"/>
          </p:cNvSpPr>
          <p:nvPr/>
        </p:nvSpPr>
        <p:spPr bwMode="auto">
          <a:xfrm>
            <a:off x="2913063" y="1700213"/>
            <a:ext cx="62309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GB" altLang="en-US"/>
              <a:t>A lens or mirror element steered by moving the element, </a:t>
            </a:r>
          </a:p>
          <a:p>
            <a:pPr>
              <a:buFont typeface="Arial" charset="0"/>
              <a:buChar char="•"/>
            </a:pPr>
            <a:r>
              <a:rPr lang="en-GB" altLang="en-US"/>
              <a:t>or used to focus image onto an array of detectors.</a:t>
            </a:r>
          </a:p>
        </p:txBody>
      </p:sp>
      <p:sp>
        <p:nvSpPr>
          <p:cNvPr id="4101" name="TextBox 7"/>
          <p:cNvSpPr txBox="1">
            <a:spLocks noChangeArrowheads="1"/>
          </p:cNvSpPr>
          <p:nvPr/>
        </p:nvSpPr>
        <p:spPr bwMode="auto">
          <a:xfrm>
            <a:off x="2876550" y="2708275"/>
            <a:ext cx="62325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GB" altLang="en-US"/>
              <a:t>A traditional phased array is a filled aperture of phase sensitive antennas.</a:t>
            </a:r>
          </a:p>
          <a:p>
            <a:pPr>
              <a:buFont typeface="Arial" charset="0"/>
              <a:buChar char="•"/>
            </a:pPr>
            <a:r>
              <a:rPr lang="en-GB" altLang="en-US"/>
              <a:t>Beam is steered through phase control of elements</a:t>
            </a:r>
          </a:p>
          <a:p>
            <a:pPr>
              <a:buFont typeface="Arial" charset="0"/>
              <a:buChar char="•"/>
            </a:pPr>
            <a:r>
              <a:rPr lang="en-GB" altLang="en-US"/>
              <a:t>High signal to noise, but high redundancy</a:t>
            </a:r>
          </a:p>
        </p:txBody>
      </p:sp>
      <p:sp>
        <p:nvSpPr>
          <p:cNvPr id="4102" name="TextBox 8"/>
          <p:cNvSpPr txBox="1">
            <a:spLocks noChangeArrowheads="1"/>
          </p:cNvSpPr>
          <p:nvPr/>
        </p:nvSpPr>
        <p:spPr bwMode="auto">
          <a:xfrm>
            <a:off x="2876550" y="4076700"/>
            <a:ext cx="62325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GB" altLang="en-US"/>
              <a:t>A thinned array makes use of the spatial incoherence of the source to remove redundancies, making images of the same fidelity with much fewer elements</a:t>
            </a:r>
          </a:p>
          <a:p>
            <a:pPr>
              <a:buFont typeface="Arial" charset="0"/>
              <a:buChar char="•"/>
            </a:pPr>
            <a:r>
              <a:rPr lang="en-GB" altLang="en-US"/>
              <a:t>Beam is steered through phase control of elements</a:t>
            </a:r>
          </a:p>
          <a:p>
            <a:pPr>
              <a:buFont typeface="Arial" charset="0"/>
              <a:buChar char="•"/>
            </a:pPr>
            <a:r>
              <a:rPr lang="en-GB" altLang="en-US"/>
              <a:t>Beam steering replaced by Fourier Transform</a:t>
            </a:r>
          </a:p>
        </p:txBody>
      </p:sp>
      <p:sp>
        <p:nvSpPr>
          <p:cNvPr id="10" name="Rectangle 9"/>
          <p:cNvSpPr/>
          <p:nvPr/>
        </p:nvSpPr>
        <p:spPr>
          <a:xfrm>
            <a:off x="11113" y="2708275"/>
            <a:ext cx="9132887" cy="3328988"/>
          </a:xfrm>
          <a:prstGeom prst="rect">
            <a:avLst/>
          </a:prstGeom>
          <a:solidFill>
            <a:schemeClr val="accent1">
              <a:alpha val="2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TextBox 7"/>
          <p:cNvSpPr txBox="1"/>
          <p:nvPr/>
        </p:nvSpPr>
        <p:spPr>
          <a:xfrm>
            <a:off x="2685185" y="1188006"/>
            <a:ext cx="3776803" cy="369332"/>
          </a:xfrm>
          <a:prstGeom prst="rect">
            <a:avLst/>
          </a:prstGeom>
          <a:noFill/>
        </p:spPr>
        <p:txBody>
          <a:bodyPr wrap="none" rtlCol="0">
            <a:spAutoFit/>
          </a:bodyPr>
          <a:lstStyle/>
          <a:p>
            <a:r>
              <a:rPr lang="en-GB" dirty="0" smtClean="0"/>
              <a:t>For imaging microwaves you can use…</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Doppler Reflectometry test setup</a:t>
            </a:r>
            <a:endParaRPr lang="en-US"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40</a:t>
            </a:fld>
            <a:endParaRPr lang="en-GB"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8954" y="3302000"/>
            <a:ext cx="2777832"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3" name="Group 39"/>
          <p:cNvGrpSpPr>
            <a:grpSpLocks/>
          </p:cNvGrpSpPr>
          <p:nvPr/>
        </p:nvGrpSpPr>
        <p:grpSpPr bwMode="auto">
          <a:xfrm>
            <a:off x="516401" y="1571625"/>
            <a:ext cx="4923245" cy="1988171"/>
            <a:chOff x="673" y="890"/>
            <a:chExt cx="4183" cy="1521"/>
          </a:xfrm>
        </p:grpSpPr>
        <p:grpSp>
          <p:nvGrpSpPr>
            <p:cNvPr id="5" name="Group 35"/>
            <p:cNvGrpSpPr>
              <a:grpSpLocks/>
            </p:cNvGrpSpPr>
            <p:nvPr/>
          </p:nvGrpSpPr>
          <p:grpSpPr bwMode="auto">
            <a:xfrm>
              <a:off x="673" y="1298"/>
              <a:ext cx="2115" cy="1113"/>
              <a:chOff x="899" y="709"/>
              <a:chExt cx="2115" cy="1113"/>
            </a:xfrm>
          </p:grpSpPr>
          <p:grpSp>
            <p:nvGrpSpPr>
              <p:cNvPr id="7" name="Group 5"/>
              <p:cNvGrpSpPr>
                <a:grpSpLocks/>
              </p:cNvGrpSpPr>
              <p:nvPr/>
            </p:nvGrpSpPr>
            <p:grpSpPr bwMode="auto">
              <a:xfrm>
                <a:off x="1428" y="1242"/>
                <a:ext cx="272" cy="91"/>
                <a:chOff x="1247" y="1207"/>
                <a:chExt cx="272" cy="91"/>
              </a:xfrm>
            </p:grpSpPr>
            <p:sp>
              <p:nvSpPr>
                <p:cNvPr id="39" name="Line 6"/>
                <p:cNvSpPr>
                  <a:spLocks noChangeShapeType="1"/>
                </p:cNvSpPr>
                <p:nvPr/>
              </p:nvSpPr>
              <p:spPr bwMode="auto">
                <a:xfrm flipV="1">
                  <a:off x="1383" y="1207"/>
                  <a:ext cx="13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0" name="Line 7"/>
                <p:cNvSpPr>
                  <a:spLocks noChangeShapeType="1"/>
                </p:cNvSpPr>
                <p:nvPr/>
              </p:nvSpPr>
              <p:spPr bwMode="auto">
                <a:xfrm>
                  <a:off x="1383" y="1253"/>
                  <a:ext cx="13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1" name="Line 8"/>
                <p:cNvSpPr>
                  <a:spLocks noChangeShapeType="1"/>
                </p:cNvSpPr>
                <p:nvPr/>
              </p:nvSpPr>
              <p:spPr bwMode="auto">
                <a:xfrm>
                  <a:off x="1247" y="1253"/>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10" name="Group 9"/>
              <p:cNvGrpSpPr>
                <a:grpSpLocks/>
              </p:cNvGrpSpPr>
              <p:nvPr/>
            </p:nvGrpSpPr>
            <p:grpSpPr bwMode="auto">
              <a:xfrm>
                <a:off x="1428" y="1106"/>
                <a:ext cx="272" cy="91"/>
                <a:chOff x="1247" y="1207"/>
                <a:chExt cx="272" cy="91"/>
              </a:xfrm>
            </p:grpSpPr>
            <p:sp>
              <p:nvSpPr>
                <p:cNvPr id="36" name="Line 10"/>
                <p:cNvSpPr>
                  <a:spLocks noChangeShapeType="1"/>
                </p:cNvSpPr>
                <p:nvPr/>
              </p:nvSpPr>
              <p:spPr bwMode="auto">
                <a:xfrm flipV="1">
                  <a:off x="1383" y="1207"/>
                  <a:ext cx="13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7" name="Line 11"/>
                <p:cNvSpPr>
                  <a:spLocks noChangeShapeType="1"/>
                </p:cNvSpPr>
                <p:nvPr/>
              </p:nvSpPr>
              <p:spPr bwMode="auto">
                <a:xfrm>
                  <a:off x="1383" y="1253"/>
                  <a:ext cx="13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8" name="Line 12"/>
                <p:cNvSpPr>
                  <a:spLocks noChangeShapeType="1"/>
                </p:cNvSpPr>
                <p:nvPr/>
              </p:nvSpPr>
              <p:spPr bwMode="auto">
                <a:xfrm>
                  <a:off x="1247" y="1253"/>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11" name="Group 13"/>
              <p:cNvGrpSpPr>
                <a:grpSpLocks/>
              </p:cNvGrpSpPr>
              <p:nvPr/>
            </p:nvGrpSpPr>
            <p:grpSpPr bwMode="auto">
              <a:xfrm>
                <a:off x="1428" y="1469"/>
                <a:ext cx="272" cy="91"/>
                <a:chOff x="1247" y="1207"/>
                <a:chExt cx="272" cy="91"/>
              </a:xfrm>
            </p:grpSpPr>
            <p:sp>
              <p:nvSpPr>
                <p:cNvPr id="33" name="Line 14"/>
                <p:cNvSpPr>
                  <a:spLocks noChangeShapeType="1"/>
                </p:cNvSpPr>
                <p:nvPr/>
              </p:nvSpPr>
              <p:spPr bwMode="auto">
                <a:xfrm flipV="1">
                  <a:off x="1383" y="1207"/>
                  <a:ext cx="13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4" name="Line 15"/>
                <p:cNvSpPr>
                  <a:spLocks noChangeShapeType="1"/>
                </p:cNvSpPr>
                <p:nvPr/>
              </p:nvSpPr>
              <p:spPr bwMode="auto">
                <a:xfrm>
                  <a:off x="1383" y="1253"/>
                  <a:ext cx="13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5" name="Line 16"/>
                <p:cNvSpPr>
                  <a:spLocks noChangeShapeType="1"/>
                </p:cNvSpPr>
                <p:nvPr/>
              </p:nvSpPr>
              <p:spPr bwMode="auto">
                <a:xfrm>
                  <a:off x="1247" y="1253"/>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26" name="Line 17"/>
              <p:cNvSpPr>
                <a:spLocks noChangeShapeType="1"/>
              </p:cNvSpPr>
              <p:nvPr/>
            </p:nvSpPr>
            <p:spPr bwMode="auto">
              <a:xfrm>
                <a:off x="1519" y="1333"/>
                <a:ext cx="0" cy="136"/>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7" name="AutoShape 19"/>
              <p:cNvSpPr>
                <a:spLocks noChangeArrowheads="1"/>
              </p:cNvSpPr>
              <p:nvPr/>
            </p:nvSpPr>
            <p:spPr bwMode="auto">
              <a:xfrm rot="5400000">
                <a:off x="2697" y="1107"/>
                <a:ext cx="318" cy="317"/>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 name="AutoShape 20"/>
              <p:cNvSpPr>
                <a:spLocks noChangeArrowheads="1"/>
              </p:cNvSpPr>
              <p:nvPr/>
            </p:nvSpPr>
            <p:spPr bwMode="auto">
              <a:xfrm>
                <a:off x="1746" y="1106"/>
                <a:ext cx="1088" cy="91"/>
              </a:xfrm>
              <a:prstGeom prst="rightArrow">
                <a:avLst>
                  <a:gd name="adj1" fmla="val 50000"/>
                  <a:gd name="adj2" fmla="val 29890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 name="AutoShape 21"/>
              <p:cNvSpPr>
                <a:spLocks noChangeArrowheads="1"/>
              </p:cNvSpPr>
              <p:nvPr/>
            </p:nvSpPr>
            <p:spPr bwMode="auto">
              <a:xfrm>
                <a:off x="1700" y="1242"/>
                <a:ext cx="1043" cy="306"/>
              </a:xfrm>
              <a:prstGeom prst="leftArrow">
                <a:avLst>
                  <a:gd name="adj1" fmla="val 50000"/>
                  <a:gd name="adj2" fmla="val 85212"/>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 name="Text Box 22"/>
              <p:cNvSpPr txBox="1">
                <a:spLocks noChangeArrowheads="1"/>
              </p:cNvSpPr>
              <p:nvPr/>
            </p:nvSpPr>
            <p:spPr bwMode="auto">
              <a:xfrm>
                <a:off x="1746" y="845"/>
                <a:ext cx="9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a:cs typeface="+mn-cs"/>
                  </a:rPr>
                  <a:t>Probing signal</a:t>
                </a:r>
              </a:p>
            </p:txBody>
          </p:sp>
          <p:sp>
            <p:nvSpPr>
              <p:cNvPr id="31" name="Text Box 23"/>
              <p:cNvSpPr txBox="1">
                <a:spLocks noChangeArrowheads="1"/>
              </p:cNvSpPr>
              <p:nvPr/>
            </p:nvSpPr>
            <p:spPr bwMode="auto">
              <a:xfrm>
                <a:off x="1610" y="1570"/>
                <a:ext cx="130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a:cs typeface="+mn-cs"/>
                  </a:rPr>
                  <a:t>Back-reflected signal</a:t>
                </a:r>
              </a:p>
            </p:txBody>
          </p:sp>
          <p:sp>
            <p:nvSpPr>
              <p:cNvPr id="32" name="Text Box 24"/>
              <p:cNvSpPr txBox="1">
                <a:spLocks noChangeArrowheads="1"/>
              </p:cNvSpPr>
              <p:nvPr/>
            </p:nvSpPr>
            <p:spPr bwMode="auto">
              <a:xfrm rot="16200000">
                <a:off x="525" y="1083"/>
                <a:ext cx="111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a:cs typeface="+mn-cs"/>
                  </a:rPr>
                  <a:t>  Imaging phased</a:t>
                </a:r>
              </a:p>
              <a:p>
                <a:pPr>
                  <a:defRPr/>
                </a:pPr>
                <a:r>
                  <a:rPr lang="en-GB" sz="1600">
                    <a:cs typeface="+mn-cs"/>
                  </a:rPr>
                  <a:t>array of antennas</a:t>
                </a:r>
              </a:p>
            </p:txBody>
          </p:sp>
        </p:grpSp>
        <p:grpSp>
          <p:nvGrpSpPr>
            <p:cNvPr id="12" name="Group 34"/>
            <p:cNvGrpSpPr>
              <a:grpSpLocks/>
            </p:cNvGrpSpPr>
            <p:nvPr/>
          </p:nvGrpSpPr>
          <p:grpSpPr bwMode="auto">
            <a:xfrm rot="-2389548">
              <a:off x="2835" y="890"/>
              <a:ext cx="1134" cy="1134"/>
              <a:chOff x="3696" y="618"/>
              <a:chExt cx="1134" cy="1134"/>
            </a:xfrm>
          </p:grpSpPr>
          <p:grpSp>
            <p:nvGrpSpPr>
              <p:cNvPr id="13" name="Group 30"/>
              <p:cNvGrpSpPr>
                <a:grpSpLocks/>
              </p:cNvGrpSpPr>
              <p:nvPr/>
            </p:nvGrpSpPr>
            <p:grpSpPr bwMode="auto">
              <a:xfrm>
                <a:off x="3696" y="890"/>
                <a:ext cx="1134" cy="544"/>
                <a:chOff x="3696" y="890"/>
                <a:chExt cx="1134" cy="544"/>
              </a:xfrm>
            </p:grpSpPr>
            <p:sp>
              <p:nvSpPr>
                <p:cNvPr id="21" name="Line 28"/>
                <p:cNvSpPr>
                  <a:spLocks noChangeShapeType="1"/>
                </p:cNvSpPr>
                <p:nvPr/>
              </p:nvSpPr>
              <p:spPr bwMode="auto">
                <a:xfrm>
                  <a:off x="3695" y="889"/>
                  <a:ext cx="113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2" name="Line 29"/>
                <p:cNvSpPr>
                  <a:spLocks noChangeShapeType="1"/>
                </p:cNvSpPr>
                <p:nvPr/>
              </p:nvSpPr>
              <p:spPr bwMode="auto">
                <a:xfrm>
                  <a:off x="3696" y="1433"/>
                  <a:ext cx="113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17" name="Group 31"/>
              <p:cNvGrpSpPr>
                <a:grpSpLocks/>
              </p:cNvGrpSpPr>
              <p:nvPr/>
            </p:nvGrpSpPr>
            <p:grpSpPr bwMode="auto">
              <a:xfrm rot="5400000">
                <a:off x="3674" y="913"/>
                <a:ext cx="1134" cy="544"/>
                <a:chOff x="3696" y="890"/>
                <a:chExt cx="1134" cy="544"/>
              </a:xfrm>
            </p:grpSpPr>
            <p:sp>
              <p:nvSpPr>
                <p:cNvPr id="19" name="Line 32"/>
                <p:cNvSpPr>
                  <a:spLocks noChangeShapeType="1"/>
                </p:cNvSpPr>
                <p:nvPr/>
              </p:nvSpPr>
              <p:spPr bwMode="auto">
                <a:xfrm>
                  <a:off x="3695" y="890"/>
                  <a:ext cx="113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0" name="Line 33"/>
                <p:cNvSpPr>
                  <a:spLocks noChangeShapeType="1"/>
                </p:cNvSpPr>
                <p:nvPr/>
              </p:nvSpPr>
              <p:spPr bwMode="auto">
                <a:xfrm>
                  <a:off x="3696" y="1434"/>
                  <a:ext cx="113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sp>
          <p:nvSpPr>
            <p:cNvPr id="14" name="Oval 36"/>
            <p:cNvSpPr>
              <a:spLocks noChangeArrowheads="1"/>
            </p:cNvSpPr>
            <p:nvPr/>
          </p:nvSpPr>
          <p:spPr bwMode="auto">
            <a:xfrm>
              <a:off x="3346" y="1434"/>
              <a:ext cx="46" cy="4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5" name="AutoShape 37"/>
            <p:cNvSpPr>
              <a:spLocks noChangeArrowheads="1"/>
            </p:cNvSpPr>
            <p:nvPr/>
          </p:nvSpPr>
          <p:spPr bwMode="auto">
            <a:xfrm>
              <a:off x="3153" y="1253"/>
              <a:ext cx="453" cy="454"/>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 name="Text Box 38"/>
            <p:cNvSpPr txBox="1">
              <a:spLocks noChangeArrowheads="1"/>
            </p:cNvSpPr>
            <p:nvPr/>
          </p:nvSpPr>
          <p:spPr bwMode="auto">
            <a:xfrm>
              <a:off x="3788" y="935"/>
              <a:ext cx="1068"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a:cs typeface="+mn-cs"/>
                </a:rPr>
                <a:t>Rotating multiple</a:t>
              </a:r>
            </a:p>
            <a:p>
              <a:pPr>
                <a:defRPr/>
              </a:pPr>
              <a:r>
                <a:rPr lang="en-GB" sz="1600">
                  <a:cs typeface="+mn-cs"/>
                </a:rPr>
                <a:t>corner reflector</a:t>
              </a:r>
            </a:p>
          </p:txBody>
        </p:sp>
      </p:grpSp>
      <p:sp>
        <p:nvSpPr>
          <p:cNvPr id="8" name="Text Box 40"/>
          <p:cNvSpPr txBox="1">
            <a:spLocks noChangeArrowheads="1"/>
          </p:cNvSpPr>
          <p:nvPr/>
        </p:nvSpPr>
        <p:spPr bwMode="auto">
          <a:xfrm>
            <a:off x="2639672" y="4124828"/>
            <a:ext cx="2000841" cy="52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800" dirty="0">
                <a:cs typeface="+mn-cs"/>
              </a:rPr>
              <a:t>Rotating corner reflector </a:t>
            </a:r>
          </a:p>
          <a:p>
            <a:pPr>
              <a:defRPr/>
            </a:pPr>
            <a:r>
              <a:rPr lang="en-GB" sz="1800" dirty="0">
                <a:cs typeface="+mn-cs"/>
              </a:rPr>
              <a:t>was used in calibration</a:t>
            </a:r>
          </a:p>
        </p:txBody>
      </p:sp>
      <p:sp>
        <p:nvSpPr>
          <p:cNvPr id="9" name="AutoShape 41"/>
          <p:cNvSpPr>
            <a:spLocks noChangeArrowheads="1"/>
          </p:cNvSpPr>
          <p:nvPr/>
        </p:nvSpPr>
        <p:spPr bwMode="auto">
          <a:xfrm>
            <a:off x="7016300" y="3710876"/>
            <a:ext cx="596721" cy="830038"/>
          </a:xfrm>
          <a:prstGeom prst="curvedLeftArrow">
            <a:avLst>
              <a:gd name="adj1" fmla="val 25049"/>
              <a:gd name="adj2" fmla="val 50099"/>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2192566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07" y="133434"/>
            <a:ext cx="8229600" cy="1143000"/>
          </a:xfrm>
        </p:spPr>
        <p:txBody>
          <a:bodyPr/>
          <a:lstStyle/>
          <a:p>
            <a:r>
              <a:rPr lang="en-US" dirty="0" smtClean="0"/>
              <a:t>Doppler </a:t>
            </a:r>
            <a:r>
              <a:rPr lang="en-US" dirty="0"/>
              <a:t>t</a:t>
            </a:r>
            <a:r>
              <a:rPr lang="en-US" dirty="0" smtClean="0"/>
              <a:t>est setup results</a:t>
            </a:r>
            <a:endParaRPr lang="en-US"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41</a:t>
            </a:fld>
            <a:endParaRPr lang="en-GB" dirty="0"/>
          </a:p>
        </p:txBody>
      </p:sp>
      <p:sp>
        <p:nvSpPr>
          <p:cNvPr id="10" name="TextBox 9"/>
          <p:cNvSpPr txBox="1"/>
          <p:nvPr/>
        </p:nvSpPr>
        <p:spPr>
          <a:xfrm>
            <a:off x="4717382" y="1412840"/>
            <a:ext cx="3762375" cy="4401205"/>
          </a:xfrm>
          <a:prstGeom prst="rect">
            <a:avLst/>
          </a:prstGeom>
          <a:noFill/>
        </p:spPr>
        <p:txBody>
          <a:bodyPr wrap="square" rtlCol="0">
            <a:spAutoFit/>
          </a:bodyPr>
          <a:lstStyle/>
          <a:p>
            <a:pPr marL="285750" indent="-285750">
              <a:buFont typeface="Arial"/>
              <a:buChar char="•"/>
            </a:pPr>
            <a:r>
              <a:rPr lang="en-US" sz="2000" dirty="0" smtClean="0"/>
              <a:t>Here we show a beam formed image of the rotating mesh at 17GHz time integrated over 200ms</a:t>
            </a:r>
          </a:p>
          <a:p>
            <a:endParaRPr lang="en-US" sz="2000" dirty="0"/>
          </a:p>
          <a:p>
            <a:pPr marL="285750" indent="-285750">
              <a:buFont typeface="Arial"/>
              <a:buChar char="•"/>
            </a:pPr>
            <a:r>
              <a:rPr lang="en-US" sz="2000" dirty="0" smtClean="0"/>
              <a:t>Red and blue shifted signals are apparent in the spatial locations we would expect.</a:t>
            </a:r>
          </a:p>
          <a:p>
            <a:pPr marL="285750" indent="-285750">
              <a:buFont typeface="Arial"/>
              <a:buChar char="•"/>
            </a:pPr>
            <a:endParaRPr lang="en-US" sz="2000" dirty="0"/>
          </a:p>
          <a:p>
            <a:pPr marL="285750" indent="-285750">
              <a:buFont typeface="Arial"/>
              <a:buChar char="•"/>
            </a:pPr>
            <a:r>
              <a:rPr lang="en-US" sz="2000" dirty="0" smtClean="0"/>
              <a:t>The amount of Doppler shift observed is ±250Hz which corresponds to a rotation rate of 3 rotations/sec consistent with the rotation speed used.  </a:t>
            </a:r>
            <a:endParaRPr lang="en-US" sz="2000" dirty="0"/>
          </a:p>
        </p:txBody>
      </p:sp>
      <p:grpSp>
        <p:nvGrpSpPr>
          <p:cNvPr id="3" name="Group 11"/>
          <p:cNvGrpSpPr/>
          <p:nvPr/>
        </p:nvGrpSpPr>
        <p:grpSpPr>
          <a:xfrm>
            <a:off x="395287" y="1476374"/>
            <a:ext cx="4017963" cy="3794126"/>
            <a:chOff x="4649788" y="1125538"/>
            <a:chExt cx="4494212" cy="4268787"/>
          </a:xfrm>
        </p:grpSpPr>
        <p:pic>
          <p:nvPicPr>
            <p:cNvPr id="1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r="50856" b="417"/>
            <a:stretch>
              <a:fillRect/>
            </a:stretch>
          </p:blipFill>
          <p:spPr bwMode="auto">
            <a:xfrm>
              <a:off x="4649788" y="1125538"/>
              <a:ext cx="4494212" cy="426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 name="Rectangle 11"/>
            <p:cNvSpPr>
              <a:spLocks noChangeArrowheads="1"/>
            </p:cNvSpPr>
            <p:nvPr/>
          </p:nvSpPr>
          <p:spPr bwMode="auto">
            <a:xfrm>
              <a:off x="6156325" y="2349500"/>
              <a:ext cx="2016125" cy="1871663"/>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Tree>
    <p:extLst>
      <p:ext uri="{BB962C8B-B14F-4D97-AF65-F5344CB8AC3E}">
        <p14:creationId xmlns:p14="http://schemas.microsoft.com/office/powerpoint/2010/main" val="196281141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Plasma results</a:t>
            </a:r>
            <a:endParaRPr lang="en-US" dirty="0"/>
          </a:p>
        </p:txBody>
      </p:sp>
      <p:pic>
        <p:nvPicPr>
          <p:cNvPr id="3" name="Picture 2"/>
          <p:cNvPicPr>
            <a:picLocks noChangeAspect="1"/>
          </p:cNvPicPr>
          <p:nvPr/>
        </p:nvPicPr>
        <p:blipFill>
          <a:blip r:embed="rId3" cstate="print"/>
          <a:stretch>
            <a:fillRect/>
          </a:stretch>
        </p:blipFill>
        <p:spPr>
          <a:xfrm>
            <a:off x="1221013" y="1367971"/>
            <a:ext cx="6258231" cy="3058886"/>
          </a:xfrm>
          <a:prstGeom prst="rect">
            <a:avLst/>
          </a:prstGeom>
        </p:spPr>
      </p:pic>
      <p:sp>
        <p:nvSpPr>
          <p:cNvPr id="4" name="TextBox 3"/>
          <p:cNvSpPr txBox="1"/>
          <p:nvPr/>
        </p:nvSpPr>
        <p:spPr>
          <a:xfrm>
            <a:off x="523278" y="4354286"/>
            <a:ext cx="8019143" cy="1477328"/>
          </a:xfrm>
          <a:prstGeom prst="rect">
            <a:avLst/>
          </a:prstGeom>
          <a:noFill/>
        </p:spPr>
        <p:txBody>
          <a:bodyPr wrap="square" rtlCol="0">
            <a:spAutoFit/>
          </a:bodyPr>
          <a:lstStyle/>
          <a:p>
            <a:pPr marL="285750" indent="-285750">
              <a:buFont typeface="Arial"/>
              <a:buChar char="•"/>
            </a:pPr>
            <a:r>
              <a:rPr lang="en-US" dirty="0" smtClean="0"/>
              <a:t>Images averaged over 10ms at 13 and 16GHz respectively.</a:t>
            </a:r>
          </a:p>
          <a:p>
            <a:pPr marL="285750" indent="-285750">
              <a:buFont typeface="Arial"/>
              <a:buChar char="•"/>
            </a:pPr>
            <a:endParaRPr lang="en-US" dirty="0" smtClean="0"/>
          </a:p>
          <a:p>
            <a:pPr marL="285750" indent="-285750">
              <a:buFont typeface="Arial"/>
              <a:buChar char="•"/>
            </a:pPr>
            <a:r>
              <a:rPr lang="en-US" dirty="0" smtClean="0"/>
              <a:t>The spatial structure in the </a:t>
            </a:r>
            <a:r>
              <a:rPr lang="en-US" dirty="0"/>
              <a:t>D</a:t>
            </a:r>
            <a:r>
              <a:rPr lang="en-US" dirty="0" smtClean="0"/>
              <a:t>oppler shift as the observed radiation is predominantly Bragg backscattered radiation from plasma turbulent structures aligned along the magnetic field. </a:t>
            </a:r>
            <a:endParaRPr lang="en-US" dirty="0"/>
          </a:p>
        </p:txBody>
      </p:sp>
      <p:sp>
        <p:nvSpPr>
          <p:cNvPr id="5" name="Slide Number Placeholder 4"/>
          <p:cNvSpPr>
            <a:spLocks noGrp="1"/>
          </p:cNvSpPr>
          <p:nvPr>
            <p:ph type="sldNum" sz="quarter" idx="12"/>
          </p:nvPr>
        </p:nvSpPr>
        <p:spPr/>
        <p:txBody>
          <a:bodyPr/>
          <a:lstStyle/>
          <a:p>
            <a:pPr>
              <a:defRPr/>
            </a:pPr>
            <a:fld id="{1DF0C03C-5A4F-4782-8C97-6119FF8C769F}" type="slidenum">
              <a:rPr lang="en-GB" smtClean="0"/>
              <a:pPr>
                <a:defRPr/>
              </a:pPr>
              <a:t>42</a:t>
            </a:fld>
            <a:endParaRPr lang="en-GB"/>
          </a:p>
        </p:txBody>
      </p:sp>
      <p:sp>
        <p:nvSpPr>
          <p:cNvPr id="6" name="TextBox 5"/>
          <p:cNvSpPr txBox="1"/>
          <p:nvPr/>
        </p:nvSpPr>
        <p:spPr>
          <a:xfrm>
            <a:off x="301625" y="2174875"/>
            <a:ext cx="800219" cy="369332"/>
          </a:xfrm>
          <a:prstGeom prst="rect">
            <a:avLst/>
          </a:prstGeom>
          <a:noFill/>
        </p:spPr>
        <p:txBody>
          <a:bodyPr wrap="none" rtlCol="0">
            <a:spAutoFit/>
          </a:bodyPr>
          <a:lstStyle/>
          <a:p>
            <a:r>
              <a:rPr lang="en-US" dirty="0" smtClean="0"/>
              <a:t>13GHz</a:t>
            </a:r>
            <a:endParaRPr lang="en-US" dirty="0"/>
          </a:p>
        </p:txBody>
      </p:sp>
      <p:sp>
        <p:nvSpPr>
          <p:cNvPr id="7" name="TextBox 6"/>
          <p:cNvSpPr txBox="1"/>
          <p:nvPr/>
        </p:nvSpPr>
        <p:spPr>
          <a:xfrm>
            <a:off x="7651750" y="2238375"/>
            <a:ext cx="800219" cy="369332"/>
          </a:xfrm>
          <a:prstGeom prst="rect">
            <a:avLst/>
          </a:prstGeom>
          <a:noFill/>
        </p:spPr>
        <p:txBody>
          <a:bodyPr wrap="none" rtlCol="0">
            <a:spAutoFit/>
          </a:bodyPr>
          <a:lstStyle/>
          <a:p>
            <a:r>
              <a:rPr lang="en-US" dirty="0" smtClean="0"/>
              <a:t>16GHz</a:t>
            </a:r>
            <a:endParaRPr lang="en-US" dirty="0"/>
          </a:p>
        </p:txBody>
      </p:sp>
    </p:spTree>
    <p:extLst>
      <p:ext uri="{BB962C8B-B14F-4D97-AF65-F5344CB8AC3E}">
        <p14:creationId xmlns:p14="http://schemas.microsoft.com/office/powerpoint/2010/main" val="337233334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L-mode spontaneous rotation</a:t>
            </a:r>
            <a:endParaRPr lang="en-US" dirty="0"/>
          </a:p>
        </p:txBody>
      </p:sp>
      <p:pic>
        <p:nvPicPr>
          <p:cNvPr id="5" name="Picture 4"/>
          <p:cNvPicPr>
            <a:picLocks noChangeAspect="1"/>
          </p:cNvPicPr>
          <p:nvPr/>
        </p:nvPicPr>
        <p:blipFill>
          <a:blip r:embed="rId3" cstate="print"/>
          <a:stretch>
            <a:fillRect/>
          </a:stretch>
        </p:blipFill>
        <p:spPr>
          <a:xfrm>
            <a:off x="136171" y="1492672"/>
            <a:ext cx="5345674" cy="3988374"/>
          </a:xfrm>
          <a:prstGeom prst="rect">
            <a:avLst/>
          </a:prstGeom>
        </p:spPr>
      </p:pic>
      <p:sp>
        <p:nvSpPr>
          <p:cNvPr id="6" name="TextBox 5"/>
          <p:cNvSpPr txBox="1"/>
          <p:nvPr/>
        </p:nvSpPr>
        <p:spPr>
          <a:xfrm>
            <a:off x="5459090" y="1685377"/>
            <a:ext cx="3323962" cy="3416320"/>
          </a:xfrm>
          <a:prstGeom prst="rect">
            <a:avLst/>
          </a:prstGeom>
          <a:noFill/>
        </p:spPr>
        <p:txBody>
          <a:bodyPr wrap="square" rtlCol="0">
            <a:spAutoFit/>
          </a:bodyPr>
          <a:lstStyle/>
          <a:p>
            <a:pPr marL="285750" indent="-285750">
              <a:buFont typeface="Arial"/>
              <a:buChar char="•"/>
            </a:pPr>
            <a:r>
              <a:rPr lang="en-US" sz="2400" dirty="0" smtClean="0"/>
              <a:t>Doppler shift as a function of time for 13 and 16 GHz. </a:t>
            </a:r>
          </a:p>
          <a:p>
            <a:pPr marL="285750" indent="-285750">
              <a:buFont typeface="Arial"/>
              <a:buChar char="•"/>
            </a:pPr>
            <a:r>
              <a:rPr lang="en-US" sz="2400" dirty="0" smtClean="0"/>
              <a:t>16GHz is reflected from a deeper layer in the plasma.</a:t>
            </a:r>
          </a:p>
          <a:p>
            <a:pPr marL="285750" indent="-285750">
              <a:buFont typeface="Arial"/>
              <a:buChar char="•"/>
            </a:pPr>
            <a:r>
              <a:rPr lang="en-US" sz="2400" dirty="0" smtClean="0"/>
              <a:t>The 16 GHz layer is accelerated to a higher rotation velocity.</a:t>
            </a:r>
          </a:p>
        </p:txBody>
      </p:sp>
      <p:sp>
        <p:nvSpPr>
          <p:cNvPr id="7" name="Slide Number Placeholder 6"/>
          <p:cNvSpPr>
            <a:spLocks noGrp="1"/>
          </p:cNvSpPr>
          <p:nvPr>
            <p:ph type="sldNum" sz="quarter" idx="12"/>
          </p:nvPr>
        </p:nvSpPr>
        <p:spPr/>
        <p:txBody>
          <a:bodyPr/>
          <a:lstStyle/>
          <a:p>
            <a:pPr>
              <a:defRPr/>
            </a:pPr>
            <a:fld id="{1DF0C03C-5A4F-4782-8C97-6119FF8C769F}" type="slidenum">
              <a:rPr lang="en-GB" smtClean="0"/>
              <a:pPr>
                <a:defRPr/>
              </a:pPr>
              <a:t>43</a:t>
            </a:fld>
            <a:endParaRPr lang="en-GB"/>
          </a:p>
        </p:txBody>
      </p:sp>
    </p:spTree>
    <p:extLst>
      <p:ext uri="{BB962C8B-B14F-4D97-AF65-F5344CB8AC3E}">
        <p14:creationId xmlns:p14="http://schemas.microsoft.com/office/powerpoint/2010/main" val="295649202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Coherent structures in Doppler Spectrum</a:t>
            </a:r>
            <a:endParaRPr lang="en-US" sz="3600"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44</a:t>
            </a:fld>
            <a:endParaRPr lang="en-GB" dirty="0"/>
          </a:p>
        </p:txBody>
      </p:sp>
      <p:sp>
        <p:nvSpPr>
          <p:cNvPr id="9" name="Slide Number Placeholder 5"/>
          <p:cNvSpPr txBox="1">
            <a:spLocks/>
          </p:cNvSpPr>
          <p:nvPr/>
        </p:nvSpPr>
        <p:spPr>
          <a:xfrm>
            <a:off x="7010400" y="6578600"/>
            <a:ext cx="2133600" cy="279400"/>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fontAlgn="auto">
              <a:spcBef>
                <a:spcPts val="0"/>
              </a:spcBef>
              <a:spcAft>
                <a:spcPts val="0"/>
              </a:spcAft>
              <a:defRPr sz="1200" kern="1200">
                <a:solidFill>
                  <a:srgbClr val="898989"/>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5D77A561-27E4-1043-A0CB-1D184BCE8B42}" type="slidenum">
              <a:rPr lang="en-GB" smtClean="0"/>
              <a:pPr>
                <a:defRPr/>
              </a:pPr>
              <a:t>44</a:t>
            </a:fld>
            <a:r>
              <a:rPr lang="en-GB" smtClean="0"/>
              <a:t>/34</a:t>
            </a:r>
            <a:endParaRPr lang="en-GB"/>
          </a:p>
        </p:txBody>
      </p:sp>
      <p:sp>
        <p:nvSpPr>
          <p:cNvPr id="10" name="Rectangle 2"/>
          <p:cNvSpPr>
            <a:spLocks noChangeArrowheads="1"/>
          </p:cNvSpPr>
          <p:nvPr/>
        </p:nvSpPr>
        <p:spPr bwMode="auto">
          <a:xfrm>
            <a:off x="0" y="996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1" name="Rectangle 3"/>
          <p:cNvSpPr>
            <a:spLocks noChangeArrowheads="1"/>
          </p:cNvSpPr>
          <p:nvPr/>
        </p:nvSpPr>
        <p:spPr bwMode="auto">
          <a:xfrm>
            <a:off x="0" y="596799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sz="1800">
              <a:cs typeface="+mn-cs"/>
            </a:endParaRPr>
          </a:p>
        </p:txBody>
      </p:sp>
      <p:pic>
        <p:nvPicPr>
          <p:cNvPr id="1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263" y="3396111"/>
            <a:ext cx="2900362" cy="2511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263" y="1281694"/>
            <a:ext cx="2900362" cy="219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 name="Text Box 8"/>
          <p:cNvSpPr txBox="1">
            <a:spLocks noChangeArrowheads="1"/>
          </p:cNvSpPr>
          <p:nvPr/>
        </p:nvSpPr>
        <p:spPr bwMode="auto">
          <a:xfrm>
            <a:off x="2514600" y="2999369"/>
            <a:ext cx="560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1800" dirty="0">
                <a:cs typeface="+mn-cs"/>
              </a:rPr>
              <a:t>D</a:t>
            </a:r>
            <a:r>
              <a:rPr lang="el-GR" sz="1800" baseline="-25000" dirty="0">
                <a:cs typeface="Arial" charset="0"/>
              </a:rPr>
              <a:t>α</a:t>
            </a:r>
            <a:endParaRPr lang="el-GR" sz="1800" dirty="0">
              <a:cs typeface="Arial" charset="0"/>
            </a:endParaRPr>
          </a:p>
        </p:txBody>
      </p:sp>
      <p:sp>
        <p:nvSpPr>
          <p:cNvPr id="16" name="Text Box 9"/>
          <p:cNvSpPr txBox="1">
            <a:spLocks noChangeArrowheads="1"/>
          </p:cNvSpPr>
          <p:nvPr/>
        </p:nvSpPr>
        <p:spPr bwMode="auto">
          <a:xfrm>
            <a:off x="2497282" y="2264071"/>
            <a:ext cx="395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800" dirty="0">
                <a:cs typeface="+mn-cs"/>
              </a:rPr>
              <a:t>n</a:t>
            </a:r>
            <a:r>
              <a:rPr lang="en-GB" sz="1800" baseline="-25000" dirty="0">
                <a:cs typeface="+mn-cs"/>
              </a:rPr>
              <a:t>e</a:t>
            </a:r>
            <a:endParaRPr lang="en-GB" sz="1800" dirty="0">
              <a:cs typeface="+mn-cs"/>
            </a:endParaRPr>
          </a:p>
        </p:txBody>
      </p:sp>
      <p:sp>
        <p:nvSpPr>
          <p:cNvPr id="17" name="Text Box 10"/>
          <p:cNvSpPr txBox="1">
            <a:spLocks noChangeArrowheads="1"/>
          </p:cNvSpPr>
          <p:nvPr/>
        </p:nvSpPr>
        <p:spPr bwMode="auto">
          <a:xfrm>
            <a:off x="2763095" y="1323987"/>
            <a:ext cx="331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800" dirty="0" err="1">
                <a:cs typeface="+mn-cs"/>
              </a:rPr>
              <a:t>I</a:t>
            </a:r>
            <a:r>
              <a:rPr lang="en-GB" sz="1800" baseline="-25000" dirty="0" err="1">
                <a:cs typeface="+mn-cs"/>
              </a:rPr>
              <a:t>p</a:t>
            </a:r>
            <a:endParaRPr lang="en-GB" sz="1800" dirty="0">
              <a:cs typeface="+mn-cs"/>
            </a:endParaRPr>
          </a:p>
        </p:txBody>
      </p:sp>
      <p:sp>
        <p:nvSpPr>
          <p:cNvPr id="18" name="Text Box 11"/>
          <p:cNvSpPr txBox="1">
            <a:spLocks noChangeArrowheads="1"/>
          </p:cNvSpPr>
          <p:nvPr/>
        </p:nvSpPr>
        <p:spPr bwMode="auto">
          <a:xfrm>
            <a:off x="2467988" y="1690974"/>
            <a:ext cx="6365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800" dirty="0" err="1">
                <a:cs typeface="+mn-cs"/>
              </a:rPr>
              <a:t>Z</a:t>
            </a:r>
            <a:r>
              <a:rPr lang="en-GB" sz="1800" baseline="-25000" dirty="0" err="1">
                <a:cs typeface="+mn-cs"/>
              </a:rPr>
              <a:t>axis</a:t>
            </a:r>
            <a:endParaRPr lang="en-GB" sz="1800" dirty="0">
              <a:cs typeface="+mn-cs"/>
            </a:endParaRPr>
          </a:p>
        </p:txBody>
      </p:sp>
      <p:sp>
        <p:nvSpPr>
          <p:cNvPr id="19" name="Text Box 12"/>
          <p:cNvSpPr txBox="1">
            <a:spLocks noChangeArrowheads="1"/>
          </p:cNvSpPr>
          <p:nvPr/>
        </p:nvSpPr>
        <p:spPr bwMode="auto">
          <a:xfrm>
            <a:off x="4716463" y="9080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800">
              <a:cs typeface="+mn-cs"/>
            </a:endParaRPr>
          </a:p>
        </p:txBody>
      </p:sp>
      <p:sp>
        <p:nvSpPr>
          <p:cNvPr id="20" name="Text Box 13"/>
          <p:cNvSpPr txBox="1">
            <a:spLocks noChangeArrowheads="1"/>
          </p:cNvSpPr>
          <p:nvPr/>
        </p:nvSpPr>
        <p:spPr bwMode="auto">
          <a:xfrm>
            <a:off x="3900489" y="1342308"/>
            <a:ext cx="474705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Tx/>
              <a:buChar char="•"/>
              <a:defRPr/>
            </a:pPr>
            <a:r>
              <a:rPr lang="en-GB" sz="2400" dirty="0">
                <a:cs typeface="+mn-cs"/>
              </a:rPr>
              <a:t> </a:t>
            </a:r>
            <a:r>
              <a:rPr lang="en-GB" sz="2400" dirty="0" smtClean="0">
                <a:cs typeface="+mn-cs"/>
              </a:rPr>
              <a:t>Doppler back scattered (DBS) </a:t>
            </a:r>
            <a:r>
              <a:rPr lang="en-GB" sz="2400" dirty="0">
                <a:cs typeface="+mn-cs"/>
              </a:rPr>
              <a:t>spectra plotted against time illustrate dynamics during and in between ELMs </a:t>
            </a:r>
            <a:endParaRPr lang="en-GB" sz="2400" dirty="0" smtClean="0">
              <a:cs typeface="+mn-cs"/>
            </a:endParaRPr>
          </a:p>
          <a:p>
            <a:pPr>
              <a:buFontTx/>
              <a:buChar char="•"/>
              <a:defRPr/>
            </a:pPr>
            <a:endParaRPr lang="en-GB" sz="2400" dirty="0" smtClean="0">
              <a:cs typeface="+mn-cs"/>
            </a:endParaRPr>
          </a:p>
          <a:p>
            <a:pPr>
              <a:buFontTx/>
              <a:buChar char="•"/>
              <a:defRPr/>
            </a:pPr>
            <a:r>
              <a:rPr lang="en-GB" sz="2400" dirty="0" smtClean="0">
                <a:cs typeface="+mn-cs"/>
              </a:rPr>
              <a:t> Coherent structures visible during ELMS</a:t>
            </a:r>
            <a:endParaRPr lang="en-GB" sz="2400" dirty="0">
              <a:cs typeface="+mn-cs"/>
            </a:endParaRPr>
          </a:p>
        </p:txBody>
      </p:sp>
      <p:sp>
        <p:nvSpPr>
          <p:cNvPr id="21" name="Text Box 14"/>
          <p:cNvSpPr txBox="1">
            <a:spLocks noChangeArrowheads="1"/>
          </p:cNvSpPr>
          <p:nvPr/>
        </p:nvSpPr>
        <p:spPr bwMode="auto">
          <a:xfrm>
            <a:off x="4634633" y="4556273"/>
            <a:ext cx="39909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800" dirty="0">
                <a:cs typeface="+mn-cs"/>
              </a:rPr>
              <a:t>Coherent structure destroyed by ELM</a:t>
            </a:r>
          </a:p>
        </p:txBody>
      </p:sp>
      <p:sp>
        <p:nvSpPr>
          <p:cNvPr id="22" name="Line 15"/>
          <p:cNvSpPr>
            <a:spLocks noChangeShapeType="1"/>
          </p:cNvSpPr>
          <p:nvPr/>
        </p:nvSpPr>
        <p:spPr bwMode="auto">
          <a:xfrm flipH="1" flipV="1">
            <a:off x="1881908" y="4378762"/>
            <a:ext cx="2736273" cy="35790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 name="Text Box 16"/>
          <p:cNvSpPr txBox="1">
            <a:spLocks noChangeArrowheads="1"/>
          </p:cNvSpPr>
          <p:nvPr/>
        </p:nvSpPr>
        <p:spPr bwMode="auto">
          <a:xfrm>
            <a:off x="4643727" y="5386969"/>
            <a:ext cx="36480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800">
                <a:cs typeface="+mn-cs"/>
              </a:rPr>
              <a:t>Coherent structure collapsed itself</a:t>
            </a:r>
          </a:p>
        </p:txBody>
      </p:sp>
      <p:sp>
        <p:nvSpPr>
          <p:cNvPr id="24" name="Line 17"/>
          <p:cNvSpPr>
            <a:spLocks noChangeShapeType="1"/>
          </p:cNvSpPr>
          <p:nvPr/>
        </p:nvSpPr>
        <p:spPr bwMode="auto">
          <a:xfrm flipH="1" flipV="1">
            <a:off x="1293090" y="4852126"/>
            <a:ext cx="3348181" cy="7273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extLst>
      <p:ext uri="{BB962C8B-B14F-4D97-AF65-F5344CB8AC3E}">
        <p14:creationId xmlns:p14="http://schemas.microsoft.com/office/powerpoint/2010/main" val="181189281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Aims on NSTX-U using active probing</a:t>
            </a:r>
            <a:endParaRPr lang="en-US" dirty="0"/>
          </a:p>
        </p:txBody>
      </p:sp>
      <p:sp>
        <p:nvSpPr>
          <p:cNvPr id="3" name="Content Placeholder 2"/>
          <p:cNvSpPr>
            <a:spLocks noGrp="1"/>
          </p:cNvSpPr>
          <p:nvPr>
            <p:ph idx="1"/>
          </p:nvPr>
        </p:nvSpPr>
        <p:spPr>
          <a:xfrm>
            <a:off x="457200" y="1773375"/>
            <a:ext cx="8229600" cy="4106863"/>
          </a:xfrm>
        </p:spPr>
        <p:txBody>
          <a:bodyPr/>
          <a:lstStyle/>
          <a:p>
            <a:r>
              <a:rPr lang="en-US" sz="2400" dirty="0" smtClean="0"/>
              <a:t>Make high resolution density measurements in the edge region of NSTX-U </a:t>
            </a:r>
            <a:r>
              <a:rPr lang="en-US" sz="2400" dirty="0"/>
              <a:t>plasma. Plasma ~70cm away on MAST, ~15cm away </a:t>
            </a:r>
            <a:r>
              <a:rPr lang="en-US" sz="2400" dirty="0" smtClean="0"/>
              <a:t>-NSTX</a:t>
            </a:r>
            <a:r>
              <a:rPr lang="en-US" sz="2400" dirty="0"/>
              <a:t>-U relative phase difference larger. This will aid reflectometry</a:t>
            </a:r>
            <a:r>
              <a:rPr lang="en-US" sz="2400" dirty="0" smtClean="0"/>
              <a:t>.</a:t>
            </a:r>
            <a:endParaRPr lang="en-US" sz="2400" dirty="0"/>
          </a:p>
          <a:p>
            <a:pPr marL="0" indent="0">
              <a:buNone/>
            </a:pPr>
            <a:endParaRPr lang="en-US" sz="2400" dirty="0" smtClean="0"/>
          </a:p>
          <a:p>
            <a:r>
              <a:rPr lang="en-US" sz="2400" dirty="0" smtClean="0"/>
              <a:t>Obtain Doppler maps of NSTX-U plasma</a:t>
            </a:r>
          </a:p>
          <a:p>
            <a:pPr marL="0" indent="0">
              <a:buNone/>
            </a:pPr>
            <a:endParaRPr lang="en-US" sz="2400" dirty="0" smtClean="0"/>
          </a:p>
          <a:p>
            <a:r>
              <a:rPr lang="en-US" sz="2400" dirty="0" smtClean="0"/>
              <a:t>Resolve coherent MHD structures using the spectrum of Doppler back scattered signals</a:t>
            </a:r>
          </a:p>
          <a:p>
            <a:endParaRPr lang="en-US" sz="2000" dirty="0" smtClean="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45</a:t>
            </a:fld>
            <a:endParaRPr lang="en-GB" dirty="0"/>
          </a:p>
        </p:txBody>
      </p:sp>
    </p:spTree>
    <p:extLst>
      <p:ext uri="{BB962C8B-B14F-4D97-AF65-F5344CB8AC3E}">
        <p14:creationId xmlns:p14="http://schemas.microsoft.com/office/powerpoint/2010/main" val="242458928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GB" altLang="en-US" smtClean="0">
                <a:latin typeface="Arial" charset="0"/>
              </a:rPr>
              <a:t>Outline</a:t>
            </a:r>
          </a:p>
        </p:txBody>
      </p:sp>
      <p:sp>
        <p:nvSpPr>
          <p:cNvPr id="3075" name="Content Placeholder 2"/>
          <p:cNvSpPr>
            <a:spLocks noGrp="1"/>
          </p:cNvSpPr>
          <p:nvPr>
            <p:ph idx="1"/>
          </p:nvPr>
        </p:nvSpPr>
        <p:spPr>
          <a:xfrm>
            <a:off x="457200" y="1467030"/>
            <a:ext cx="8229600" cy="4106863"/>
          </a:xfrm>
        </p:spPr>
        <p:txBody>
          <a:bodyPr/>
          <a:lstStyle/>
          <a:p>
            <a:r>
              <a:rPr lang="en-GB" altLang="en-US" sz="2200" dirty="0" smtClean="0">
                <a:solidFill>
                  <a:schemeClr val="bg1">
                    <a:lumMod val="50000"/>
                  </a:schemeClr>
                </a:solidFill>
                <a:latin typeface="Arial" charset="0"/>
              </a:rPr>
              <a:t>Introduction and motivations – S. J. </a:t>
            </a:r>
            <a:r>
              <a:rPr lang="en-GB" altLang="en-US" sz="2200" dirty="0" err="1" smtClean="0">
                <a:solidFill>
                  <a:schemeClr val="bg1">
                    <a:lumMod val="50000"/>
                  </a:schemeClr>
                </a:solidFill>
                <a:latin typeface="Arial" charset="0"/>
              </a:rPr>
              <a:t>Freethy</a:t>
            </a:r>
            <a:endParaRPr lang="en-GB" altLang="en-US" sz="2200" dirty="0" smtClean="0">
              <a:solidFill>
                <a:schemeClr val="bg1">
                  <a:lumMod val="50000"/>
                </a:schemeClr>
              </a:solidFill>
              <a:latin typeface="Arial" charset="0"/>
            </a:endParaRPr>
          </a:p>
          <a:p>
            <a:pPr lvl="1"/>
            <a:r>
              <a:rPr lang="en-GB" altLang="en-US" sz="2200" dirty="0" smtClean="0">
                <a:solidFill>
                  <a:schemeClr val="bg1">
                    <a:lumMod val="50000"/>
                  </a:schemeClr>
                </a:solidFill>
                <a:latin typeface="Arial" charset="0"/>
              </a:rPr>
              <a:t>Introduction to SAMI</a:t>
            </a:r>
          </a:p>
          <a:p>
            <a:pPr lvl="1"/>
            <a:r>
              <a:rPr lang="en-GB" altLang="en-US" sz="2200" dirty="0" smtClean="0">
                <a:solidFill>
                  <a:schemeClr val="bg1">
                    <a:lumMod val="50000"/>
                  </a:schemeClr>
                </a:solidFill>
                <a:latin typeface="Arial" charset="0"/>
              </a:rPr>
              <a:t>Introduction to EBW emission</a:t>
            </a:r>
          </a:p>
          <a:p>
            <a:pPr lvl="1"/>
            <a:r>
              <a:rPr lang="en-GB" altLang="en-US" sz="2200" dirty="0" smtClean="0">
                <a:solidFill>
                  <a:schemeClr val="bg1">
                    <a:lumMod val="50000"/>
                  </a:schemeClr>
                </a:solidFill>
                <a:latin typeface="Arial" charset="0"/>
              </a:rPr>
              <a:t>Results from MAST </a:t>
            </a:r>
          </a:p>
          <a:p>
            <a:r>
              <a:rPr lang="en-GB" altLang="en-US" sz="2200" dirty="0" err="1" smtClean="0">
                <a:solidFill>
                  <a:schemeClr val="bg1">
                    <a:lumMod val="50000"/>
                  </a:schemeClr>
                </a:solidFill>
                <a:latin typeface="Arial" charset="0"/>
              </a:rPr>
              <a:t>Reflectometry</a:t>
            </a:r>
            <a:r>
              <a:rPr lang="en-GB" altLang="en-US" sz="2200" dirty="0" smtClean="0">
                <a:solidFill>
                  <a:schemeClr val="bg1">
                    <a:lumMod val="50000"/>
                  </a:schemeClr>
                </a:solidFill>
                <a:latin typeface="Arial" charset="0"/>
              </a:rPr>
              <a:t> and backscattering – D. Thomas</a:t>
            </a:r>
          </a:p>
          <a:p>
            <a:pPr lvl="1"/>
            <a:r>
              <a:rPr lang="en-GB" altLang="en-US" sz="2200" dirty="0" smtClean="0">
                <a:solidFill>
                  <a:schemeClr val="bg1">
                    <a:lumMod val="50000"/>
                  </a:schemeClr>
                </a:solidFill>
                <a:latin typeface="Arial" charset="0"/>
              </a:rPr>
              <a:t>Multiple </a:t>
            </a:r>
            <a:r>
              <a:rPr lang="en-GB" altLang="en-US" sz="2200" dirty="0" err="1" smtClean="0">
                <a:solidFill>
                  <a:schemeClr val="bg1">
                    <a:lumMod val="50000"/>
                  </a:schemeClr>
                </a:solidFill>
                <a:latin typeface="Arial" charset="0"/>
              </a:rPr>
              <a:t>reflectometers</a:t>
            </a:r>
            <a:endParaRPr lang="en-GB" altLang="en-US" sz="2200" dirty="0" smtClean="0">
              <a:solidFill>
                <a:schemeClr val="bg1">
                  <a:lumMod val="50000"/>
                </a:schemeClr>
              </a:solidFill>
              <a:latin typeface="Arial" charset="0"/>
            </a:endParaRPr>
          </a:p>
          <a:p>
            <a:pPr lvl="1"/>
            <a:r>
              <a:rPr lang="en-GB" altLang="en-US" sz="2200" dirty="0" smtClean="0">
                <a:solidFill>
                  <a:schemeClr val="bg1">
                    <a:lumMod val="50000"/>
                  </a:schemeClr>
                </a:solidFill>
                <a:latin typeface="Arial" charset="0"/>
              </a:rPr>
              <a:t>Backscattering and Doppler shifts</a:t>
            </a:r>
          </a:p>
          <a:p>
            <a:r>
              <a:rPr lang="en-GB" altLang="en-US" sz="2200" dirty="0" smtClean="0">
                <a:latin typeface="Arial" charset="0"/>
              </a:rPr>
              <a:t>Technical developments and upgrade – J. Brunner</a:t>
            </a:r>
          </a:p>
          <a:p>
            <a:pPr lvl="1"/>
            <a:r>
              <a:rPr lang="en-GB" altLang="en-US" sz="2200" dirty="0" smtClean="0">
                <a:latin typeface="Arial" charset="0"/>
              </a:rPr>
              <a:t>FPGAs</a:t>
            </a:r>
          </a:p>
          <a:p>
            <a:pPr lvl="1"/>
            <a:r>
              <a:rPr lang="en-GB" altLang="en-US" sz="2200" dirty="0" smtClean="0">
                <a:latin typeface="Arial" charset="0"/>
              </a:rPr>
              <a:t>The SAMI digitiser</a:t>
            </a:r>
          </a:p>
          <a:p>
            <a:pPr lvl="1"/>
            <a:r>
              <a:rPr lang="en-GB" altLang="en-US" sz="2200" dirty="0" smtClean="0">
                <a:latin typeface="Arial" charset="0"/>
              </a:rPr>
              <a:t>FPGA/GPU data “real-time” data processing</a:t>
            </a:r>
          </a:p>
          <a:p>
            <a:pPr lvl="1"/>
            <a:endParaRPr lang="en-GB" altLang="en-US" sz="2200" dirty="0" smtClean="0">
              <a:latin typeface="Arial" charset="0"/>
            </a:endParaRPr>
          </a:p>
          <a:p>
            <a:pPr lvl="1"/>
            <a:endParaRPr lang="en-GB" altLang="en-US" sz="2200" dirty="0" smtClean="0">
              <a:latin typeface="Arial" charset="0"/>
            </a:endParaRPr>
          </a:p>
        </p:txBody>
      </p:sp>
    </p:spTree>
    <p:extLst>
      <p:ext uri="{BB962C8B-B14F-4D97-AF65-F5344CB8AC3E}">
        <p14:creationId xmlns:p14="http://schemas.microsoft.com/office/powerpoint/2010/main" val="246836176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Fast digitization for SAMI</a:t>
            </a:r>
            <a:endParaRPr lang="en-GB"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47</a:t>
            </a:fld>
            <a:endParaRPr lang="en-GB" dirty="0"/>
          </a:p>
        </p:txBody>
      </p:sp>
      <p:sp>
        <p:nvSpPr>
          <p:cNvPr id="6" name="Text Box 3"/>
          <p:cNvSpPr txBox="1">
            <a:spLocks noChangeArrowheads="1"/>
          </p:cNvSpPr>
          <p:nvPr/>
        </p:nvSpPr>
        <p:spPr bwMode="auto">
          <a:xfrm>
            <a:off x="0" y="5314342"/>
            <a:ext cx="9036050" cy="6718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r>
              <a:rPr lang="en-GB" altLang="en-US" sz="1200" b="1" dirty="0" smtClean="0"/>
              <a:t>[1]</a:t>
            </a:r>
            <a:r>
              <a:rPr lang="en-GB" altLang="en-US" sz="1200" dirty="0" smtClean="0"/>
              <a:t>   </a:t>
            </a:r>
            <a:r>
              <a:rPr lang="en-GB" sz="1200" dirty="0" smtClean="0"/>
              <a:t>Shevchenko, V. F.; Vann, R. G. L.; </a:t>
            </a:r>
            <a:r>
              <a:rPr lang="en-GB" sz="1200" dirty="0" err="1" smtClean="0"/>
              <a:t>Freethy</a:t>
            </a:r>
            <a:r>
              <a:rPr lang="en-GB" sz="1200" dirty="0" smtClean="0"/>
              <a:t>, S. J. &amp; Huang, B. K.</a:t>
            </a:r>
            <a:br>
              <a:rPr lang="en-GB" sz="1200" dirty="0" smtClean="0"/>
            </a:br>
            <a:r>
              <a:rPr lang="en-GB" sz="1200" dirty="0" smtClean="0"/>
              <a:t>       “Synthetic </a:t>
            </a:r>
            <a:r>
              <a:rPr lang="en-GB" sz="1200" dirty="0"/>
              <a:t>aperture microwave imaging with active probing for fusion plasma </a:t>
            </a:r>
            <a:r>
              <a:rPr lang="en-GB" sz="1200" dirty="0" smtClean="0"/>
              <a:t>diagnostics”</a:t>
            </a:r>
            <a:r>
              <a:rPr lang="en-GB" sz="1200" dirty="0"/>
              <a:t/>
            </a:r>
            <a:br>
              <a:rPr lang="en-GB" sz="1200" dirty="0"/>
            </a:br>
            <a:r>
              <a:rPr lang="en-GB" sz="1200" dirty="0" smtClean="0"/>
              <a:t>       </a:t>
            </a:r>
            <a:r>
              <a:rPr lang="en-GB" sz="1200" i="1" dirty="0" smtClean="0"/>
              <a:t>Journal </a:t>
            </a:r>
            <a:r>
              <a:rPr lang="en-GB" sz="1200" i="1" dirty="0"/>
              <a:t>of Instrumentation, </a:t>
            </a:r>
            <a:r>
              <a:rPr lang="en-GB" sz="1200" b="1" dirty="0"/>
              <a:t>2012</a:t>
            </a:r>
            <a:r>
              <a:rPr lang="en-GB" sz="1200" i="1" dirty="0"/>
              <a:t>, 7</a:t>
            </a:r>
            <a:r>
              <a:rPr lang="en-GB" sz="1200" dirty="0"/>
              <a:t>, P10016 </a:t>
            </a:r>
            <a:endParaRPr lang="en-GB" altLang="en-US" sz="1200" b="1" dirty="0"/>
          </a:p>
        </p:txBody>
      </p:sp>
      <p:grpSp>
        <p:nvGrpSpPr>
          <p:cNvPr id="5" name="Group 4"/>
          <p:cNvGrpSpPr/>
          <p:nvPr/>
        </p:nvGrpSpPr>
        <p:grpSpPr>
          <a:xfrm>
            <a:off x="291618" y="1519119"/>
            <a:ext cx="5473561" cy="3959349"/>
            <a:chOff x="2744363" y="2611940"/>
            <a:chExt cx="4519532" cy="3269244"/>
          </a:xfrm>
        </p:grpSpPr>
        <p:pic>
          <p:nvPicPr>
            <p:cNvPr id="2050" name="Picture 2" descr="C:\Users\kjb529\Documents\PhD\talks_posters\2014_03_PPPLSAMIintro\figs\SAMIbo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4363" y="2611940"/>
              <a:ext cx="4178300" cy="3133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6527295" y="5398584"/>
              <a:ext cx="7366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8230" rIns="90000" bIns="45000"/>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r>
                <a:rPr lang="en-GB" altLang="en-US" sz="1500" b="1" dirty="0" smtClean="0">
                  <a:solidFill>
                    <a:srgbClr val="FFFFFF"/>
                  </a:solidFill>
                </a:rPr>
                <a:t>[1]</a:t>
              </a:r>
              <a:endParaRPr lang="en-GB" altLang="en-US" sz="1500" b="1" dirty="0">
                <a:solidFill>
                  <a:srgbClr val="FFFFFF"/>
                </a:solidFill>
              </a:endParaRPr>
            </a:p>
          </p:txBody>
        </p:sp>
      </p:grpSp>
      <p:sp>
        <p:nvSpPr>
          <p:cNvPr id="3" name="TextBox 2"/>
          <p:cNvSpPr txBox="1"/>
          <p:nvPr/>
        </p:nvSpPr>
        <p:spPr>
          <a:xfrm>
            <a:off x="5617029" y="1738301"/>
            <a:ext cx="3419021" cy="3970318"/>
          </a:xfrm>
          <a:prstGeom prst="rect">
            <a:avLst/>
          </a:prstGeom>
          <a:noFill/>
        </p:spPr>
        <p:txBody>
          <a:bodyPr wrap="square" rtlCol="0">
            <a:spAutoFit/>
          </a:bodyPr>
          <a:lstStyle/>
          <a:p>
            <a:pPr marL="285750" indent="-285750">
              <a:buFont typeface="Arial" panose="020B0604020202020204" pitchFamily="34" charset="0"/>
              <a:buChar char="•"/>
            </a:pPr>
            <a:r>
              <a:rPr lang="en-GB" dirty="0" smtClean="0"/>
              <a:t>SAMI strongly dependent on synchronized high speed data acquisition across multiple channels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At the same time variable configurations, i.e. active probing &amp; passive imaging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FPGAs enable high speed data acquisition for high bandwidth whilst allowing reconfiguration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22108071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FPGA basics – the fabric</a:t>
            </a:r>
            <a:endParaRPr lang="en-US"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48</a:t>
            </a:fld>
            <a:endParaRPr lang="en-GB" dirty="0"/>
          </a:p>
        </p:txBody>
      </p:sp>
      <p:pic>
        <p:nvPicPr>
          <p:cNvPr id="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8700" y="1361417"/>
            <a:ext cx="5040312" cy="2449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2"/>
          <p:cNvSpPr txBox="1">
            <a:spLocks noChangeArrowheads="1"/>
          </p:cNvSpPr>
          <p:nvPr/>
        </p:nvSpPr>
        <p:spPr bwMode="auto">
          <a:xfrm>
            <a:off x="157163" y="3162455"/>
            <a:ext cx="193040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r>
              <a:rPr lang="en-GB" altLang="en-US" dirty="0"/>
              <a:t>Local data routes</a:t>
            </a:r>
          </a:p>
        </p:txBody>
      </p:sp>
      <p:sp>
        <p:nvSpPr>
          <p:cNvPr id="7" name="Line 3"/>
          <p:cNvSpPr>
            <a:spLocks noChangeShapeType="1"/>
          </p:cNvSpPr>
          <p:nvPr/>
        </p:nvSpPr>
        <p:spPr bwMode="auto">
          <a:xfrm flipV="1">
            <a:off x="2760624" y="2735262"/>
            <a:ext cx="1677561" cy="1181991"/>
          </a:xfrm>
          <a:prstGeom prst="line">
            <a:avLst/>
          </a:prstGeom>
          <a:noFill/>
          <a:ln w="36000" cap="flat">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8" name="Text Box 4"/>
          <p:cNvSpPr txBox="1">
            <a:spLocks noChangeArrowheads="1"/>
          </p:cNvSpPr>
          <p:nvPr/>
        </p:nvSpPr>
        <p:spPr bwMode="auto">
          <a:xfrm>
            <a:off x="44683" y="3712571"/>
            <a:ext cx="2917242"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tabLst>
                <a:tab pos="723900" algn="l"/>
                <a:tab pos="1447800" algn="l"/>
                <a:tab pos="2171700" algn="l"/>
              </a:tabLst>
              <a:defRPr>
                <a:solidFill>
                  <a:srgbClr val="000000"/>
                </a:solidFill>
                <a:latin typeface="Arial" charset="0"/>
                <a:ea typeface="Microsoft YaHei" charset="-122"/>
              </a:defRPr>
            </a:lvl1pPr>
            <a:lvl2pPr>
              <a:tabLst>
                <a:tab pos="723900" algn="l"/>
                <a:tab pos="1447800" algn="l"/>
                <a:tab pos="2171700" algn="l"/>
              </a:tabLst>
              <a:defRPr>
                <a:solidFill>
                  <a:srgbClr val="000000"/>
                </a:solidFill>
                <a:latin typeface="Arial" charset="0"/>
                <a:ea typeface="Microsoft YaHei" charset="-122"/>
              </a:defRPr>
            </a:lvl2pPr>
            <a:lvl3pPr>
              <a:tabLst>
                <a:tab pos="723900" algn="l"/>
                <a:tab pos="1447800" algn="l"/>
                <a:tab pos="2171700" algn="l"/>
              </a:tabLst>
              <a:defRPr>
                <a:solidFill>
                  <a:srgbClr val="000000"/>
                </a:solidFill>
                <a:latin typeface="Arial" charset="0"/>
                <a:ea typeface="Microsoft YaHei" charset="-122"/>
              </a:defRPr>
            </a:lvl3pPr>
            <a:lvl4pPr>
              <a:tabLst>
                <a:tab pos="723900" algn="l"/>
                <a:tab pos="1447800" algn="l"/>
                <a:tab pos="2171700" algn="l"/>
              </a:tabLst>
              <a:defRPr>
                <a:solidFill>
                  <a:srgbClr val="000000"/>
                </a:solidFill>
                <a:latin typeface="Arial" charset="0"/>
                <a:ea typeface="Microsoft YaHei" charset="-122"/>
              </a:defRPr>
            </a:lvl4pPr>
            <a:lvl5pPr>
              <a:tabLst>
                <a:tab pos="723900" algn="l"/>
                <a:tab pos="1447800" algn="l"/>
                <a:tab pos="2171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9pPr>
          </a:lstStyle>
          <a:p>
            <a:r>
              <a:rPr lang="en-GB" altLang="en-US" dirty="0"/>
              <a:t>Global </a:t>
            </a:r>
            <a:r>
              <a:rPr lang="en-GB" altLang="en-US" dirty="0" smtClean="0"/>
              <a:t>transmission lines</a:t>
            </a:r>
            <a:endParaRPr lang="en-GB" altLang="en-US" dirty="0"/>
          </a:p>
        </p:txBody>
      </p:sp>
      <p:sp>
        <p:nvSpPr>
          <p:cNvPr id="9" name="Text Box 5"/>
          <p:cNvSpPr txBox="1">
            <a:spLocks noChangeArrowheads="1"/>
          </p:cNvSpPr>
          <p:nvPr/>
        </p:nvSpPr>
        <p:spPr bwMode="auto">
          <a:xfrm>
            <a:off x="0" y="2349500"/>
            <a:ext cx="1535113"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r>
              <a:rPr lang="en-GB" altLang="en-US"/>
              <a:t>Configurable </a:t>
            </a:r>
          </a:p>
          <a:p>
            <a:r>
              <a:rPr lang="en-GB" altLang="en-US"/>
              <a:t>interconnect</a:t>
            </a:r>
          </a:p>
        </p:txBody>
      </p:sp>
      <p:sp>
        <p:nvSpPr>
          <p:cNvPr id="10" name="Text Box 6"/>
          <p:cNvSpPr txBox="1">
            <a:spLocks noChangeArrowheads="1"/>
          </p:cNvSpPr>
          <p:nvPr/>
        </p:nvSpPr>
        <p:spPr bwMode="auto">
          <a:xfrm>
            <a:off x="612775" y="1341438"/>
            <a:ext cx="1535113"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r>
              <a:rPr lang="en-GB" altLang="en-US"/>
              <a:t>Configurable </a:t>
            </a:r>
          </a:p>
          <a:p>
            <a:r>
              <a:rPr lang="en-GB" altLang="en-US"/>
              <a:t>switch matrix</a:t>
            </a:r>
          </a:p>
        </p:txBody>
      </p:sp>
      <p:sp>
        <p:nvSpPr>
          <p:cNvPr id="11" name="Line 7"/>
          <p:cNvSpPr>
            <a:spLocks noChangeShapeType="1"/>
          </p:cNvSpPr>
          <p:nvPr/>
        </p:nvSpPr>
        <p:spPr bwMode="auto">
          <a:xfrm>
            <a:off x="2087563" y="1584326"/>
            <a:ext cx="1368425" cy="166416"/>
          </a:xfrm>
          <a:prstGeom prst="line">
            <a:avLst/>
          </a:prstGeom>
          <a:noFill/>
          <a:ln w="36000" cap="flat">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2" name="Line 8"/>
          <p:cNvSpPr>
            <a:spLocks noChangeShapeType="1"/>
          </p:cNvSpPr>
          <p:nvPr/>
        </p:nvSpPr>
        <p:spPr bwMode="auto">
          <a:xfrm flipV="1">
            <a:off x="1368426" y="2141034"/>
            <a:ext cx="1508590" cy="594229"/>
          </a:xfrm>
          <a:prstGeom prst="line">
            <a:avLst/>
          </a:prstGeom>
          <a:noFill/>
          <a:ln w="36000" cap="flat">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3" name="Line 9"/>
          <p:cNvSpPr>
            <a:spLocks noChangeShapeType="1"/>
          </p:cNvSpPr>
          <p:nvPr/>
        </p:nvSpPr>
        <p:spPr bwMode="auto">
          <a:xfrm flipV="1">
            <a:off x="2060786" y="2349500"/>
            <a:ext cx="972344" cy="952500"/>
          </a:xfrm>
          <a:prstGeom prst="line">
            <a:avLst/>
          </a:prstGeom>
          <a:noFill/>
          <a:ln w="36000" cap="flat">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nvGrpSpPr>
          <p:cNvPr id="3" name="Group 10"/>
          <p:cNvGrpSpPr>
            <a:grpSpLocks/>
          </p:cNvGrpSpPr>
          <p:nvPr/>
        </p:nvGrpSpPr>
        <p:grpSpPr bwMode="auto">
          <a:xfrm>
            <a:off x="331090" y="3302155"/>
            <a:ext cx="7900986" cy="2335213"/>
            <a:chOff x="623" y="2700"/>
            <a:chExt cx="4977" cy="1471"/>
          </a:xfrm>
        </p:grpSpPr>
        <p:sp>
          <p:nvSpPr>
            <p:cNvPr id="15" name="AutoShape 11"/>
            <p:cNvSpPr>
              <a:spLocks noChangeArrowheads="1"/>
            </p:cNvSpPr>
            <p:nvPr/>
          </p:nvSpPr>
          <p:spPr bwMode="auto">
            <a:xfrm>
              <a:off x="2563" y="3180"/>
              <a:ext cx="2892" cy="832"/>
            </a:xfrm>
            <a:prstGeom prst="roundRect">
              <a:avLst>
                <a:gd name="adj" fmla="val 116"/>
              </a:avLst>
            </a:prstGeom>
            <a:solidFill>
              <a:srgbClr val="FFFFFF"/>
            </a:solidFill>
            <a:ln w="36000" cap="flat">
              <a:solidFill>
                <a:srgbClr val="800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pic>
          <p:nvPicPr>
            <p:cNvPr id="16"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8" y="3218"/>
              <a:ext cx="3046" cy="9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13"/>
            <p:cNvSpPr txBox="1">
              <a:spLocks noChangeArrowheads="1"/>
            </p:cNvSpPr>
            <p:nvPr/>
          </p:nvSpPr>
          <p:spPr bwMode="auto">
            <a:xfrm>
              <a:off x="623" y="3505"/>
              <a:ext cx="1940" cy="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lvl1pPr>
                <a:tabLst>
                  <a:tab pos="723900" algn="l"/>
                  <a:tab pos="1447800" algn="l"/>
                  <a:tab pos="2171700" algn="l"/>
                  <a:tab pos="2895600" algn="l"/>
                </a:tabLst>
                <a:defRPr>
                  <a:solidFill>
                    <a:srgbClr val="000000"/>
                  </a:solidFill>
                  <a:latin typeface="Arial" charset="0"/>
                  <a:ea typeface="Microsoft YaHei" charset="-122"/>
                </a:defRPr>
              </a:lvl1pPr>
              <a:lvl2pPr>
                <a:tabLst>
                  <a:tab pos="723900" algn="l"/>
                  <a:tab pos="1447800" algn="l"/>
                  <a:tab pos="2171700" algn="l"/>
                  <a:tab pos="2895600" algn="l"/>
                </a:tabLst>
                <a:defRPr>
                  <a:solidFill>
                    <a:srgbClr val="000000"/>
                  </a:solidFill>
                  <a:latin typeface="Arial" charset="0"/>
                  <a:ea typeface="Microsoft YaHei" charset="-122"/>
                </a:defRPr>
              </a:lvl2pPr>
              <a:lvl3pPr>
                <a:tabLst>
                  <a:tab pos="723900" algn="l"/>
                  <a:tab pos="1447800" algn="l"/>
                  <a:tab pos="2171700" algn="l"/>
                  <a:tab pos="2895600" algn="l"/>
                </a:tabLst>
                <a:defRPr>
                  <a:solidFill>
                    <a:srgbClr val="000000"/>
                  </a:solidFill>
                  <a:latin typeface="Arial" charset="0"/>
                  <a:ea typeface="Microsoft YaHei" charset="-122"/>
                </a:defRPr>
              </a:lvl3pPr>
              <a:lvl4pPr>
                <a:tabLst>
                  <a:tab pos="723900" algn="l"/>
                  <a:tab pos="1447800" algn="l"/>
                  <a:tab pos="2171700" algn="l"/>
                  <a:tab pos="2895600" algn="l"/>
                </a:tabLst>
                <a:defRPr>
                  <a:solidFill>
                    <a:srgbClr val="000000"/>
                  </a:solidFill>
                  <a:latin typeface="Arial" charset="0"/>
                  <a:ea typeface="Microsoft YaHei" charset="-122"/>
                </a:defRPr>
              </a:lvl4pPr>
              <a:lvl5pPr>
                <a:tabLst>
                  <a:tab pos="723900" algn="l"/>
                  <a:tab pos="1447800" algn="l"/>
                  <a:tab pos="2171700" algn="l"/>
                  <a:tab pos="28956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rgbClr val="000000"/>
                  </a:solidFill>
                  <a:latin typeface="Arial" charset="0"/>
                  <a:ea typeface="Microsoft YaHei" charset="-122"/>
                </a:defRPr>
              </a:lvl9pPr>
            </a:lstStyle>
            <a:p>
              <a:r>
                <a:rPr lang="en-GB" altLang="en-US" b="1" dirty="0"/>
                <a:t>Configurable Logic Block</a:t>
              </a:r>
            </a:p>
          </p:txBody>
        </p:sp>
        <p:sp>
          <p:nvSpPr>
            <p:cNvPr id="18" name="Line 14"/>
            <p:cNvSpPr>
              <a:spLocks noChangeShapeType="1"/>
            </p:cNvSpPr>
            <p:nvPr/>
          </p:nvSpPr>
          <p:spPr bwMode="auto">
            <a:xfrm flipH="1" flipV="1">
              <a:off x="3751" y="2700"/>
              <a:ext cx="1706" cy="480"/>
            </a:xfrm>
            <a:prstGeom prst="line">
              <a:avLst/>
            </a:prstGeom>
            <a:noFill/>
            <a:ln w="36000" cap="flat">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9" name="Line 15"/>
            <p:cNvSpPr>
              <a:spLocks noChangeShapeType="1"/>
            </p:cNvSpPr>
            <p:nvPr/>
          </p:nvSpPr>
          <p:spPr bwMode="auto">
            <a:xfrm flipV="1">
              <a:off x="2563" y="2721"/>
              <a:ext cx="565" cy="459"/>
            </a:xfrm>
            <a:prstGeom prst="line">
              <a:avLst/>
            </a:prstGeom>
            <a:noFill/>
            <a:ln w="36000" cap="flat">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0" name="Text Box 16"/>
            <p:cNvSpPr txBox="1">
              <a:spLocks noChangeArrowheads="1"/>
            </p:cNvSpPr>
            <p:nvPr/>
          </p:nvSpPr>
          <p:spPr bwMode="auto">
            <a:xfrm>
              <a:off x="2646" y="3521"/>
              <a:ext cx="483" cy="2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r>
                <a:rPr lang="en-GB" altLang="en-US" sz="1400" b="1"/>
                <a:t>input</a:t>
              </a:r>
            </a:p>
          </p:txBody>
        </p:sp>
        <p:sp>
          <p:nvSpPr>
            <p:cNvPr id="21" name="Text Box 17"/>
            <p:cNvSpPr txBox="1">
              <a:spLocks noChangeArrowheads="1"/>
            </p:cNvSpPr>
            <p:nvPr/>
          </p:nvSpPr>
          <p:spPr bwMode="auto">
            <a:xfrm>
              <a:off x="5066" y="3495"/>
              <a:ext cx="534" cy="2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r>
                <a:rPr lang="en-GB" altLang="en-US" sz="1400" b="1"/>
                <a:t>output</a:t>
              </a:r>
            </a:p>
          </p:txBody>
        </p:sp>
      </p:grpSp>
      <p:sp>
        <p:nvSpPr>
          <p:cNvPr id="22" name="Text Box 18"/>
          <p:cNvSpPr txBox="1">
            <a:spLocks noChangeArrowheads="1"/>
          </p:cNvSpPr>
          <p:nvPr/>
        </p:nvSpPr>
        <p:spPr bwMode="auto">
          <a:xfrm>
            <a:off x="0" y="5525233"/>
            <a:ext cx="9144000" cy="4501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2056"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r>
              <a:rPr lang="en-GB" altLang="en-US" sz="800" b="1" dirty="0" smtClean="0"/>
              <a:t>[2] </a:t>
            </a:r>
            <a:r>
              <a:rPr lang="en-GB" altLang="en-US" sz="800" b="1" dirty="0"/>
              <a:t>"Introduction to Programmable Logic”; J. Coughlan.; </a:t>
            </a:r>
            <a:r>
              <a:rPr lang="en-US" altLang="en-US" sz="800" b="1" dirty="0">
                <a:cs typeface="Arial" charset="0"/>
              </a:rPr>
              <a:t>RAL Technology Department, </a:t>
            </a:r>
            <a:r>
              <a:rPr lang="en-GB" altLang="en-US" sz="800" b="1" dirty="0"/>
              <a:t>Lecture series 2007</a:t>
            </a:r>
          </a:p>
          <a:p>
            <a:endParaRPr lang="en-GB" altLang="en-US" sz="800" b="1" dirty="0"/>
          </a:p>
          <a:p>
            <a:r>
              <a:rPr lang="en-GB" altLang="en-US" sz="800" b="1" dirty="0" smtClean="0"/>
              <a:t>[3] </a:t>
            </a:r>
            <a:r>
              <a:rPr lang="en-GB" altLang="en-US" sz="800" b="1" dirty="0"/>
              <a:t>“</a:t>
            </a:r>
            <a:r>
              <a:rPr lang="en-US" altLang="en-US" sz="800" b="1" dirty="0"/>
              <a:t>Computer Architecture I – Laboratory Exercises Background and Introduction to FPGAs”; Konstantinos </a:t>
            </a:r>
            <a:r>
              <a:rPr lang="en-US" altLang="en-US" sz="800" b="1" dirty="0" err="1"/>
              <a:t>Tatas</a:t>
            </a:r>
            <a:r>
              <a:rPr lang="en-US" altLang="en-US" sz="800" b="1" dirty="0"/>
              <a:t>; Lecture series</a:t>
            </a:r>
          </a:p>
        </p:txBody>
      </p:sp>
      <p:sp>
        <p:nvSpPr>
          <p:cNvPr id="23" name="Text Box 19"/>
          <p:cNvSpPr txBox="1">
            <a:spLocks noChangeArrowheads="1"/>
          </p:cNvSpPr>
          <p:nvPr/>
        </p:nvSpPr>
        <p:spPr bwMode="auto">
          <a:xfrm>
            <a:off x="6790667" y="3335493"/>
            <a:ext cx="358775" cy="20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2056" rIns="90000" bIns="45000"/>
          <a:lstStyle/>
          <a:p>
            <a:r>
              <a:rPr lang="en-GB" altLang="en-US" sz="800" b="1" dirty="0" smtClean="0">
                <a:solidFill>
                  <a:srgbClr val="000000"/>
                </a:solidFill>
              </a:rPr>
              <a:t>[2]</a:t>
            </a:r>
            <a:endParaRPr lang="en-GB" altLang="en-US" sz="800" b="1" dirty="0">
              <a:solidFill>
                <a:srgbClr val="000000"/>
              </a:solidFill>
            </a:endParaRPr>
          </a:p>
        </p:txBody>
      </p:sp>
      <p:sp>
        <p:nvSpPr>
          <p:cNvPr id="24" name="Text Box 20"/>
          <p:cNvSpPr txBox="1">
            <a:spLocks noChangeArrowheads="1"/>
          </p:cNvSpPr>
          <p:nvPr/>
        </p:nvSpPr>
        <p:spPr bwMode="auto">
          <a:xfrm>
            <a:off x="7719121" y="5173702"/>
            <a:ext cx="358775" cy="20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2056" rIns="90000" bIns="45000"/>
          <a:lstStyle/>
          <a:p>
            <a:r>
              <a:rPr lang="en-GB" altLang="en-US" sz="800" b="1" dirty="0" smtClean="0">
                <a:solidFill>
                  <a:srgbClr val="000000"/>
                </a:solidFill>
              </a:rPr>
              <a:t>[3]</a:t>
            </a:r>
            <a:endParaRPr lang="en-GB" altLang="en-US" sz="800" b="1" dirty="0">
              <a:solidFill>
                <a:srgbClr val="000000"/>
              </a:solidFill>
            </a:endParaRPr>
          </a:p>
        </p:txBody>
      </p:sp>
    </p:spTree>
    <p:extLst>
      <p:ext uri="{BB962C8B-B14F-4D97-AF65-F5344CB8AC3E}">
        <p14:creationId xmlns:p14="http://schemas.microsoft.com/office/powerpoint/2010/main" val="1762289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FPGA basics – the CLB</a:t>
            </a:r>
            <a:endParaRPr lang="en-US"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49</a:t>
            </a:fld>
            <a:endParaRPr lang="en-GB" dirty="0"/>
          </a:p>
        </p:txBody>
      </p:sp>
      <p:sp>
        <p:nvSpPr>
          <p:cNvPr id="25" name="AutoShape 1"/>
          <p:cNvSpPr>
            <a:spLocks noChangeArrowheads="1"/>
          </p:cNvSpPr>
          <p:nvPr/>
        </p:nvSpPr>
        <p:spPr bwMode="auto">
          <a:xfrm>
            <a:off x="3671888" y="3003799"/>
            <a:ext cx="5040312" cy="2484438"/>
          </a:xfrm>
          <a:prstGeom prst="roundRect">
            <a:avLst>
              <a:gd name="adj" fmla="val 60"/>
            </a:avLst>
          </a:prstGeom>
          <a:solidFill>
            <a:srgbClr val="FFFFFF"/>
          </a:solidFill>
          <a:ln w="36000" cap="flat">
            <a:solidFill>
              <a:srgbClr val="800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6" name="AutoShape 2"/>
          <p:cNvSpPr>
            <a:spLocks noChangeArrowheads="1"/>
          </p:cNvSpPr>
          <p:nvPr/>
        </p:nvSpPr>
        <p:spPr bwMode="auto">
          <a:xfrm>
            <a:off x="647700" y="2429124"/>
            <a:ext cx="2251075" cy="2843213"/>
          </a:xfrm>
          <a:prstGeom prst="roundRect">
            <a:avLst>
              <a:gd name="adj" fmla="val 69"/>
            </a:avLst>
          </a:prstGeom>
          <a:solidFill>
            <a:srgbClr val="FFFFFF"/>
          </a:solidFill>
          <a:ln w="36000" cap="flat">
            <a:solidFill>
              <a:srgbClr val="800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pic>
        <p:nvPicPr>
          <p:cNvPr id="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163" y="2464049"/>
            <a:ext cx="2030412" cy="2735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664" y="1202256"/>
            <a:ext cx="4279900" cy="1341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 name="Text Box 5"/>
          <p:cNvSpPr txBox="1">
            <a:spLocks noChangeArrowheads="1"/>
          </p:cNvSpPr>
          <p:nvPr/>
        </p:nvSpPr>
        <p:spPr bwMode="auto">
          <a:xfrm>
            <a:off x="898756" y="1568892"/>
            <a:ext cx="679450" cy="293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p>
            <a:r>
              <a:rPr lang="en-GB" altLang="en-US" sz="1400" b="1" dirty="0">
                <a:solidFill>
                  <a:srgbClr val="000000"/>
                </a:solidFill>
              </a:rPr>
              <a:t>input</a:t>
            </a:r>
          </a:p>
        </p:txBody>
      </p:sp>
      <p:sp>
        <p:nvSpPr>
          <p:cNvPr id="30" name="Text Box 6"/>
          <p:cNvSpPr txBox="1">
            <a:spLocks noChangeArrowheads="1"/>
          </p:cNvSpPr>
          <p:nvPr/>
        </p:nvSpPr>
        <p:spPr bwMode="auto">
          <a:xfrm>
            <a:off x="4519612" y="1397866"/>
            <a:ext cx="752475" cy="293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tabLst>
                <a:tab pos="723900" algn="l"/>
              </a:tabLst>
              <a:defRPr>
                <a:solidFill>
                  <a:srgbClr val="000000"/>
                </a:solidFill>
                <a:latin typeface="Arial" charset="0"/>
                <a:ea typeface="Microsoft YaHei" charset="-122"/>
              </a:defRPr>
            </a:lvl1pPr>
            <a:lvl2pPr>
              <a:tabLst>
                <a:tab pos="723900" algn="l"/>
              </a:tabLst>
              <a:defRPr>
                <a:solidFill>
                  <a:srgbClr val="000000"/>
                </a:solidFill>
                <a:latin typeface="Arial" charset="0"/>
                <a:ea typeface="Microsoft YaHei" charset="-122"/>
              </a:defRPr>
            </a:lvl2pPr>
            <a:lvl3pPr>
              <a:tabLst>
                <a:tab pos="723900" algn="l"/>
              </a:tabLst>
              <a:defRPr>
                <a:solidFill>
                  <a:srgbClr val="000000"/>
                </a:solidFill>
                <a:latin typeface="Arial" charset="0"/>
                <a:ea typeface="Microsoft YaHei" charset="-122"/>
              </a:defRPr>
            </a:lvl3pPr>
            <a:lvl4pPr>
              <a:tabLst>
                <a:tab pos="723900" algn="l"/>
              </a:tabLst>
              <a:defRPr>
                <a:solidFill>
                  <a:srgbClr val="000000"/>
                </a:solidFill>
                <a:latin typeface="Arial" charset="0"/>
                <a:ea typeface="Microsoft YaHei" charset="-122"/>
              </a:defRPr>
            </a:lvl4pPr>
            <a:lvl5pPr>
              <a:tabLst>
                <a:tab pos="723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Microsoft YaHei" charset="-122"/>
              </a:defRPr>
            </a:lvl9pPr>
          </a:lstStyle>
          <a:p>
            <a:r>
              <a:rPr lang="en-GB" altLang="en-US" sz="1400" b="1" dirty="0"/>
              <a:t>output</a:t>
            </a:r>
          </a:p>
        </p:txBody>
      </p:sp>
      <p:sp>
        <p:nvSpPr>
          <p:cNvPr id="31" name="Line 7"/>
          <p:cNvSpPr>
            <a:spLocks noChangeShapeType="1"/>
          </p:cNvSpPr>
          <p:nvPr/>
        </p:nvSpPr>
        <p:spPr bwMode="auto">
          <a:xfrm flipV="1">
            <a:off x="647700" y="2162424"/>
            <a:ext cx="1223963" cy="268288"/>
          </a:xfrm>
          <a:prstGeom prst="line">
            <a:avLst/>
          </a:prstGeom>
          <a:noFill/>
          <a:ln w="36000" cap="flat">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2" name="Line 8"/>
          <p:cNvSpPr>
            <a:spLocks noChangeShapeType="1"/>
          </p:cNvSpPr>
          <p:nvPr/>
        </p:nvSpPr>
        <p:spPr bwMode="auto">
          <a:xfrm flipH="1" flipV="1">
            <a:off x="2571750" y="2160837"/>
            <a:ext cx="328613" cy="304800"/>
          </a:xfrm>
          <a:prstGeom prst="line">
            <a:avLst/>
          </a:prstGeom>
          <a:noFill/>
          <a:ln w="36000" cap="flat">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3" name="Text Box 9"/>
          <p:cNvSpPr txBox="1">
            <a:spLocks noChangeArrowheads="1"/>
          </p:cNvSpPr>
          <p:nvPr/>
        </p:nvSpPr>
        <p:spPr bwMode="auto">
          <a:xfrm>
            <a:off x="1" y="5780337"/>
            <a:ext cx="9144000" cy="1967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2056"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r>
              <a:rPr lang="en-GB" altLang="en-US" sz="800" b="1" dirty="0" smtClean="0"/>
              <a:t>[4] </a:t>
            </a:r>
            <a:r>
              <a:rPr lang="en-GB" altLang="en-US" sz="800" b="1" dirty="0"/>
              <a:t>"Computing Performance Benchmarks among CPU, GPU, and FPGA"; </a:t>
            </a:r>
            <a:r>
              <a:rPr lang="en-GB" altLang="en-US" sz="800" b="1" dirty="0" err="1"/>
              <a:t>Cullinan</a:t>
            </a:r>
            <a:r>
              <a:rPr lang="en-GB" altLang="en-US" sz="800" b="1" dirty="0"/>
              <a:t>, C. and </a:t>
            </a:r>
            <a:r>
              <a:rPr lang="en-GB" altLang="en-US" sz="800" b="1" dirty="0" err="1"/>
              <a:t>Wyant</a:t>
            </a:r>
            <a:r>
              <a:rPr lang="en-GB" altLang="en-US" sz="800" b="1" dirty="0"/>
              <a:t>, C. and </a:t>
            </a:r>
            <a:r>
              <a:rPr lang="en-GB" altLang="en-US" sz="800" b="1" dirty="0" err="1"/>
              <a:t>Frattesi</a:t>
            </a:r>
            <a:r>
              <a:rPr lang="en-GB" altLang="en-US" sz="800" b="1" dirty="0"/>
              <a:t>, T. and Huang, X.;  </a:t>
            </a:r>
            <a:r>
              <a:rPr lang="en-GB" altLang="en-US" sz="800" b="1" dirty="0" err="1"/>
              <a:t>MathWorks</a:t>
            </a:r>
            <a:r>
              <a:rPr lang="en-GB" altLang="en-US" sz="800" b="1" dirty="0"/>
              <a:t>; Apr 2012; E-project-030212-123508</a:t>
            </a:r>
          </a:p>
        </p:txBody>
      </p:sp>
      <p:sp>
        <p:nvSpPr>
          <p:cNvPr id="34" name="Text Box 10"/>
          <p:cNvSpPr txBox="1">
            <a:spLocks noChangeArrowheads="1"/>
          </p:cNvSpPr>
          <p:nvPr/>
        </p:nvSpPr>
        <p:spPr bwMode="auto">
          <a:xfrm>
            <a:off x="2359025" y="4984999"/>
            <a:ext cx="304800" cy="20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2056" rIns="90000" bIns="45000"/>
          <a:lstStyle/>
          <a:p>
            <a:r>
              <a:rPr lang="en-GB" altLang="en-US" sz="800" b="1">
                <a:solidFill>
                  <a:srgbClr val="000000"/>
                </a:solidFill>
              </a:rPr>
              <a:t>[3]</a:t>
            </a:r>
          </a:p>
        </p:txBody>
      </p:sp>
      <p:sp>
        <p:nvSpPr>
          <p:cNvPr id="35" name="Line 11"/>
          <p:cNvSpPr>
            <a:spLocks noChangeShapeType="1"/>
          </p:cNvSpPr>
          <p:nvPr/>
        </p:nvSpPr>
        <p:spPr bwMode="auto">
          <a:xfrm flipH="1" flipV="1">
            <a:off x="3094038" y="2175124"/>
            <a:ext cx="579437" cy="3314700"/>
          </a:xfrm>
          <a:prstGeom prst="line">
            <a:avLst/>
          </a:prstGeom>
          <a:noFill/>
          <a:ln w="36000" cap="flat">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6" name="Line 12"/>
          <p:cNvSpPr>
            <a:spLocks noChangeShapeType="1"/>
          </p:cNvSpPr>
          <p:nvPr/>
        </p:nvSpPr>
        <p:spPr bwMode="auto">
          <a:xfrm flipH="1" flipV="1">
            <a:off x="3570288" y="2160837"/>
            <a:ext cx="5153025" cy="844550"/>
          </a:xfrm>
          <a:prstGeom prst="line">
            <a:avLst/>
          </a:prstGeom>
          <a:noFill/>
          <a:ln w="36000" cap="flat">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7" name="Text Box 13"/>
          <p:cNvSpPr txBox="1">
            <a:spLocks noChangeArrowheads="1"/>
          </p:cNvSpPr>
          <p:nvPr/>
        </p:nvSpPr>
        <p:spPr bwMode="auto">
          <a:xfrm>
            <a:off x="3962400" y="1960812"/>
            <a:ext cx="358775" cy="20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2056" rIns="90000" bIns="45000"/>
          <a:lstStyle/>
          <a:p>
            <a:r>
              <a:rPr lang="en-GB" altLang="en-US" sz="800" b="1">
                <a:solidFill>
                  <a:srgbClr val="000000"/>
                </a:solidFill>
              </a:rPr>
              <a:t>[2]</a:t>
            </a:r>
          </a:p>
        </p:txBody>
      </p:sp>
      <p:pic>
        <p:nvPicPr>
          <p:cNvPr id="3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4288" y="3111749"/>
            <a:ext cx="2295525" cy="2208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1125" y="3400674"/>
            <a:ext cx="2179638" cy="1590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 name="Text Box 16"/>
          <p:cNvSpPr txBox="1">
            <a:spLocks noChangeArrowheads="1"/>
          </p:cNvSpPr>
          <p:nvPr/>
        </p:nvSpPr>
        <p:spPr bwMode="auto">
          <a:xfrm>
            <a:off x="3608388" y="2679949"/>
            <a:ext cx="2727325"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lvl1pPr>
              <a:tabLst>
                <a:tab pos="723900" algn="l"/>
                <a:tab pos="1447800" algn="l"/>
                <a:tab pos="2171700" algn="l"/>
              </a:tabLst>
              <a:defRPr>
                <a:solidFill>
                  <a:srgbClr val="000000"/>
                </a:solidFill>
                <a:latin typeface="Arial" charset="0"/>
                <a:ea typeface="Microsoft YaHei" charset="-122"/>
              </a:defRPr>
            </a:lvl1pPr>
            <a:lvl2pPr>
              <a:tabLst>
                <a:tab pos="723900" algn="l"/>
                <a:tab pos="1447800" algn="l"/>
                <a:tab pos="2171700" algn="l"/>
              </a:tabLst>
              <a:defRPr>
                <a:solidFill>
                  <a:srgbClr val="000000"/>
                </a:solidFill>
                <a:latin typeface="Arial" charset="0"/>
                <a:ea typeface="Microsoft YaHei" charset="-122"/>
              </a:defRPr>
            </a:lvl2pPr>
            <a:lvl3pPr>
              <a:tabLst>
                <a:tab pos="723900" algn="l"/>
                <a:tab pos="1447800" algn="l"/>
                <a:tab pos="2171700" algn="l"/>
              </a:tabLst>
              <a:defRPr>
                <a:solidFill>
                  <a:srgbClr val="000000"/>
                </a:solidFill>
                <a:latin typeface="Arial" charset="0"/>
                <a:ea typeface="Microsoft YaHei" charset="-122"/>
              </a:defRPr>
            </a:lvl3pPr>
            <a:lvl4pPr>
              <a:tabLst>
                <a:tab pos="723900" algn="l"/>
                <a:tab pos="1447800" algn="l"/>
                <a:tab pos="2171700" algn="l"/>
              </a:tabLst>
              <a:defRPr>
                <a:solidFill>
                  <a:srgbClr val="000000"/>
                </a:solidFill>
                <a:latin typeface="Arial" charset="0"/>
                <a:ea typeface="Microsoft YaHei" charset="-122"/>
              </a:defRPr>
            </a:lvl4pPr>
            <a:lvl5pPr>
              <a:tabLst>
                <a:tab pos="723900" algn="l"/>
                <a:tab pos="1447800" algn="l"/>
                <a:tab pos="2171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9pPr>
          </a:lstStyle>
          <a:p>
            <a:r>
              <a:rPr lang="en-GB" altLang="en-US"/>
              <a:t>Register or Flip Flop</a:t>
            </a:r>
          </a:p>
        </p:txBody>
      </p:sp>
      <p:sp>
        <p:nvSpPr>
          <p:cNvPr id="41" name="Text Box 17"/>
          <p:cNvSpPr txBox="1">
            <a:spLocks noChangeArrowheads="1"/>
          </p:cNvSpPr>
          <p:nvPr/>
        </p:nvSpPr>
        <p:spPr bwMode="auto">
          <a:xfrm>
            <a:off x="7991475" y="5272337"/>
            <a:ext cx="700088" cy="20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2056" rIns="90000" bIns="45000"/>
          <a:lstStyle/>
          <a:p>
            <a:r>
              <a:rPr lang="en-GB" altLang="en-US" sz="800" b="1">
                <a:solidFill>
                  <a:srgbClr val="000000"/>
                </a:solidFill>
              </a:rPr>
              <a:t>Wikipedia</a:t>
            </a:r>
          </a:p>
        </p:txBody>
      </p:sp>
      <p:sp>
        <p:nvSpPr>
          <p:cNvPr id="42" name="Line 18"/>
          <p:cNvSpPr>
            <a:spLocks noChangeShapeType="1"/>
          </p:cNvSpPr>
          <p:nvPr/>
        </p:nvSpPr>
        <p:spPr bwMode="auto">
          <a:xfrm flipH="1">
            <a:off x="3883934" y="1805237"/>
            <a:ext cx="2090738" cy="1587"/>
          </a:xfrm>
          <a:prstGeom prst="line">
            <a:avLst/>
          </a:prstGeom>
          <a:noFill/>
          <a:ln w="36000" cap="flat">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43" name="Text Box 19"/>
          <p:cNvSpPr txBox="1">
            <a:spLocks noChangeArrowheads="1"/>
          </p:cNvSpPr>
          <p:nvPr/>
        </p:nvSpPr>
        <p:spPr bwMode="auto">
          <a:xfrm>
            <a:off x="6146800" y="1473118"/>
            <a:ext cx="2735263"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a:tabLst>
                <a:tab pos="723900" algn="l"/>
                <a:tab pos="1447800" algn="l"/>
                <a:tab pos="2171700" algn="l"/>
              </a:tabLst>
              <a:defRPr>
                <a:solidFill>
                  <a:srgbClr val="000000"/>
                </a:solidFill>
                <a:latin typeface="Arial" charset="0"/>
                <a:ea typeface="Microsoft YaHei" charset="-122"/>
              </a:defRPr>
            </a:lvl1pPr>
            <a:lvl2pPr>
              <a:tabLst>
                <a:tab pos="723900" algn="l"/>
                <a:tab pos="1447800" algn="l"/>
                <a:tab pos="2171700" algn="l"/>
              </a:tabLst>
              <a:defRPr>
                <a:solidFill>
                  <a:srgbClr val="000000"/>
                </a:solidFill>
                <a:latin typeface="Arial" charset="0"/>
                <a:ea typeface="Microsoft YaHei" charset="-122"/>
              </a:defRPr>
            </a:lvl2pPr>
            <a:lvl3pPr>
              <a:tabLst>
                <a:tab pos="723900" algn="l"/>
                <a:tab pos="1447800" algn="l"/>
                <a:tab pos="2171700" algn="l"/>
              </a:tabLst>
              <a:defRPr>
                <a:solidFill>
                  <a:srgbClr val="000000"/>
                </a:solidFill>
                <a:latin typeface="Arial" charset="0"/>
                <a:ea typeface="Microsoft YaHei" charset="-122"/>
              </a:defRPr>
            </a:lvl3pPr>
            <a:lvl4pPr>
              <a:tabLst>
                <a:tab pos="723900" algn="l"/>
                <a:tab pos="1447800" algn="l"/>
                <a:tab pos="2171700" algn="l"/>
              </a:tabLst>
              <a:defRPr>
                <a:solidFill>
                  <a:srgbClr val="000000"/>
                </a:solidFill>
                <a:latin typeface="Arial" charset="0"/>
                <a:ea typeface="Microsoft YaHei" charset="-122"/>
              </a:defRPr>
            </a:lvl4pPr>
            <a:lvl5pPr>
              <a:tabLst>
                <a:tab pos="723900" algn="l"/>
                <a:tab pos="1447800" algn="l"/>
                <a:tab pos="21717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rgbClr val="000000"/>
                </a:solidFill>
                <a:latin typeface="Arial" charset="0"/>
                <a:ea typeface="Microsoft YaHei" charset="-122"/>
              </a:defRPr>
            </a:lvl9pPr>
          </a:lstStyle>
          <a:p>
            <a:r>
              <a:rPr lang="en-GB" altLang="en-US" sz="1400" b="1" dirty="0"/>
              <a:t>Multiplexer is controlled and decides whether the output is registered</a:t>
            </a:r>
          </a:p>
        </p:txBody>
      </p:sp>
    </p:spTree>
    <p:extLst>
      <p:ext uri="{BB962C8B-B14F-4D97-AF65-F5344CB8AC3E}">
        <p14:creationId xmlns:p14="http://schemas.microsoft.com/office/powerpoint/2010/main" val="19266881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GB" altLang="en-US" smtClean="0">
                <a:latin typeface="Arial" charset="0"/>
              </a:rPr>
              <a:t>SAMI is a thinned array</a:t>
            </a:r>
          </a:p>
        </p:txBody>
      </p:sp>
      <p:pic>
        <p:nvPicPr>
          <p:cNvPr id="51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44931" t="21077" r="14761" b="3787"/>
          <a:stretch>
            <a:fillRect/>
          </a:stretch>
        </p:blipFill>
        <p:spPr bwMode="auto">
          <a:xfrm>
            <a:off x="11113" y="1641475"/>
            <a:ext cx="2865437" cy="416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TextBox 6"/>
          <p:cNvSpPr txBox="1">
            <a:spLocks noChangeArrowheads="1"/>
          </p:cNvSpPr>
          <p:nvPr/>
        </p:nvSpPr>
        <p:spPr bwMode="auto">
          <a:xfrm>
            <a:off x="2913063" y="1700213"/>
            <a:ext cx="62309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GB" altLang="en-US"/>
              <a:t>A lens or mirror element steered by moving the element, </a:t>
            </a:r>
          </a:p>
          <a:p>
            <a:pPr>
              <a:buFont typeface="Arial" charset="0"/>
              <a:buChar char="•"/>
            </a:pPr>
            <a:r>
              <a:rPr lang="en-GB" altLang="en-US"/>
              <a:t>or used to focus image onto an array of detectors.</a:t>
            </a:r>
          </a:p>
        </p:txBody>
      </p:sp>
      <p:sp>
        <p:nvSpPr>
          <p:cNvPr id="5125" name="TextBox 7"/>
          <p:cNvSpPr txBox="1">
            <a:spLocks noChangeArrowheads="1"/>
          </p:cNvSpPr>
          <p:nvPr/>
        </p:nvSpPr>
        <p:spPr bwMode="auto">
          <a:xfrm>
            <a:off x="2876550" y="2708275"/>
            <a:ext cx="62325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GB" altLang="en-US"/>
              <a:t>A traditional phased array is a filled aperture of phase sensitive antennas.</a:t>
            </a:r>
          </a:p>
          <a:p>
            <a:pPr>
              <a:buFont typeface="Arial" charset="0"/>
              <a:buChar char="•"/>
            </a:pPr>
            <a:r>
              <a:rPr lang="en-GB" altLang="en-US"/>
              <a:t>Beam is steered through phase control of elements</a:t>
            </a:r>
          </a:p>
          <a:p>
            <a:pPr>
              <a:buFont typeface="Arial" charset="0"/>
              <a:buChar char="•"/>
            </a:pPr>
            <a:r>
              <a:rPr lang="en-GB" altLang="en-US"/>
              <a:t>High signal to noise, but high redundancy</a:t>
            </a:r>
          </a:p>
        </p:txBody>
      </p:sp>
      <p:sp>
        <p:nvSpPr>
          <p:cNvPr id="5126" name="TextBox 8"/>
          <p:cNvSpPr txBox="1">
            <a:spLocks noChangeArrowheads="1"/>
          </p:cNvSpPr>
          <p:nvPr/>
        </p:nvSpPr>
        <p:spPr bwMode="auto">
          <a:xfrm>
            <a:off x="2876550" y="4076700"/>
            <a:ext cx="62325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GB" altLang="en-US"/>
              <a:t>A thinned array makes use of the spatial incoherence of the source to remove redundancies, making images of the same fidelity with much fewer elements</a:t>
            </a:r>
          </a:p>
          <a:p>
            <a:pPr>
              <a:buFont typeface="Arial" charset="0"/>
              <a:buChar char="•"/>
            </a:pPr>
            <a:r>
              <a:rPr lang="en-GB" altLang="en-US"/>
              <a:t>Beam is steered through phase control of elements</a:t>
            </a:r>
          </a:p>
          <a:p>
            <a:pPr>
              <a:buFont typeface="Arial" charset="0"/>
              <a:buChar char="•"/>
            </a:pPr>
            <a:r>
              <a:rPr lang="en-GB" altLang="en-US"/>
              <a:t>Beam steering replaced by Fourier Transform</a:t>
            </a:r>
          </a:p>
        </p:txBody>
      </p:sp>
      <p:sp>
        <p:nvSpPr>
          <p:cNvPr id="11" name="Rectangle 10"/>
          <p:cNvSpPr/>
          <p:nvPr/>
        </p:nvSpPr>
        <p:spPr>
          <a:xfrm>
            <a:off x="3175" y="1557338"/>
            <a:ext cx="9142413" cy="1150937"/>
          </a:xfrm>
          <a:prstGeom prst="rect">
            <a:avLst/>
          </a:prstGeom>
          <a:solidFill>
            <a:schemeClr val="accent1">
              <a:alpha val="2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 name="Rectangle 9"/>
          <p:cNvSpPr/>
          <p:nvPr/>
        </p:nvSpPr>
        <p:spPr>
          <a:xfrm>
            <a:off x="3175" y="4076700"/>
            <a:ext cx="9140825" cy="1960563"/>
          </a:xfrm>
          <a:prstGeom prst="rect">
            <a:avLst/>
          </a:prstGeom>
          <a:solidFill>
            <a:schemeClr val="accent1">
              <a:alpha val="2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extBox 1"/>
          <p:cNvSpPr txBox="1"/>
          <p:nvPr/>
        </p:nvSpPr>
        <p:spPr>
          <a:xfrm>
            <a:off x="2685185" y="1188006"/>
            <a:ext cx="3776803" cy="369332"/>
          </a:xfrm>
          <a:prstGeom prst="rect">
            <a:avLst/>
          </a:prstGeom>
          <a:noFill/>
        </p:spPr>
        <p:txBody>
          <a:bodyPr wrap="none" rtlCol="0">
            <a:spAutoFit/>
          </a:bodyPr>
          <a:lstStyle/>
          <a:p>
            <a:r>
              <a:rPr lang="en-GB" dirty="0" smtClean="0"/>
              <a:t>For imaging microwaves you can use…</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FPGA basics – </a:t>
            </a:r>
            <a:r>
              <a:rPr lang="en-US" dirty="0" smtClean="0"/>
              <a:t>features</a:t>
            </a:r>
            <a:endParaRPr lang="en-GB" dirty="0"/>
          </a:p>
        </p:txBody>
      </p:sp>
      <p:sp>
        <p:nvSpPr>
          <p:cNvPr id="3" name="Content Placeholder 2"/>
          <p:cNvSpPr>
            <a:spLocks noGrp="1"/>
          </p:cNvSpPr>
          <p:nvPr>
            <p:ph idx="1"/>
          </p:nvPr>
        </p:nvSpPr>
        <p:spPr/>
        <p:txBody>
          <a:bodyPr/>
          <a:lstStyle/>
          <a:p>
            <a:pPr>
              <a:buSzPct val="45000"/>
              <a:buFont typeface="Wingdings" charset="2"/>
              <a:buChar char=""/>
            </a:pPr>
            <a:r>
              <a:rPr lang="en-GB" altLang="en-US" sz="2500" dirty="0" smtClean="0"/>
              <a:t>In </a:t>
            </a:r>
            <a:r>
              <a:rPr lang="en-GB" altLang="en-US" sz="2500" dirty="0"/>
              <a:t>modern FPGAs the fabric has </a:t>
            </a:r>
            <a:r>
              <a:rPr lang="en-GB" altLang="en-US" sz="2500" dirty="0" smtClean="0"/>
              <a:t>additional specialized blocks </a:t>
            </a:r>
            <a:r>
              <a:rPr lang="en-GB" altLang="en-US" sz="2500" dirty="0"/>
              <a:t>to enhance </a:t>
            </a:r>
            <a:r>
              <a:rPr lang="en-GB" altLang="en-US" sz="2500" dirty="0" smtClean="0"/>
              <a:t>performance, i.e.</a:t>
            </a:r>
          </a:p>
          <a:p>
            <a:pPr>
              <a:buSzPct val="45000"/>
              <a:buFont typeface="Wingdings" charset="2"/>
              <a:buChar char=""/>
            </a:pPr>
            <a:endParaRPr lang="en-GB" altLang="en-US" sz="2500" dirty="0"/>
          </a:p>
          <a:p>
            <a:pPr lvl="2">
              <a:buSzPct val="45000"/>
              <a:buFont typeface="Symbol" charset="2"/>
              <a:buChar char=""/>
            </a:pPr>
            <a:r>
              <a:rPr lang="en-GB" altLang="en-US" sz="2500" dirty="0"/>
              <a:t>Block-RAM elements(BRAM</a:t>
            </a:r>
            <a:r>
              <a:rPr lang="en-GB" altLang="en-US" sz="2500" dirty="0" smtClean="0"/>
              <a:t>)</a:t>
            </a:r>
            <a:endParaRPr lang="en-GB" altLang="en-US" sz="2500" dirty="0"/>
          </a:p>
          <a:p>
            <a:pPr lvl="2">
              <a:buSzPct val="45000"/>
              <a:buFont typeface="Symbol" charset="2"/>
              <a:buChar char=""/>
            </a:pPr>
            <a:r>
              <a:rPr lang="en-GB" altLang="en-US" sz="2500" dirty="0"/>
              <a:t>Fast general purpose DSPs for multiplication etc</a:t>
            </a:r>
            <a:r>
              <a:rPr lang="en-GB" altLang="en-US" sz="2500" dirty="0" smtClean="0"/>
              <a:t>.</a:t>
            </a:r>
            <a:endParaRPr lang="en-GB" altLang="en-US" sz="2500" dirty="0"/>
          </a:p>
          <a:p>
            <a:pPr lvl="2">
              <a:buSzPct val="45000"/>
              <a:buFont typeface="Symbol" charset="2"/>
              <a:buChar char=""/>
            </a:pPr>
            <a:r>
              <a:rPr lang="en-GB" altLang="en-US" sz="2500" dirty="0"/>
              <a:t>Fast </a:t>
            </a:r>
            <a:r>
              <a:rPr lang="en-GB" altLang="en-US" sz="2500" dirty="0" smtClean="0"/>
              <a:t>transceiver </a:t>
            </a:r>
            <a:r>
              <a:rPr lang="en-GB" altLang="en-US" sz="2500" dirty="0"/>
              <a:t>pins for high speed </a:t>
            </a:r>
            <a:r>
              <a:rPr lang="en-GB" altLang="en-US" sz="2500" dirty="0" smtClean="0"/>
              <a:t>data transmission</a:t>
            </a:r>
            <a:endParaRPr lang="en-GB" altLang="en-US" sz="2500" dirty="0"/>
          </a:p>
          <a:p>
            <a:pPr lvl="2">
              <a:buSzPct val="45000"/>
              <a:buFont typeface="Symbol" charset="2"/>
              <a:buChar char=""/>
            </a:pPr>
            <a:r>
              <a:rPr lang="en-GB" altLang="en-US" sz="2500" dirty="0"/>
              <a:t>Specialized delay blocks for </a:t>
            </a:r>
            <a:r>
              <a:rPr lang="en-GB" altLang="en-US" sz="2500" dirty="0" smtClean="0"/>
              <a:t>timing</a:t>
            </a:r>
            <a:endParaRPr lang="en-GB" altLang="en-US" sz="2500" dirty="0"/>
          </a:p>
          <a:p>
            <a:pPr lvl="2">
              <a:buSzPct val="45000"/>
              <a:buFont typeface="Symbol" charset="2"/>
              <a:buChar char=""/>
            </a:pPr>
            <a:r>
              <a:rPr lang="en-GB" altLang="en-US" sz="2500" dirty="0"/>
              <a:t>Dedicated Clock generation blocks</a:t>
            </a:r>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50</a:t>
            </a:fld>
            <a:endParaRPr lang="en-GB" dirty="0"/>
          </a:p>
        </p:txBody>
      </p:sp>
    </p:spTree>
    <p:extLst>
      <p:ext uri="{BB962C8B-B14F-4D97-AF65-F5344CB8AC3E}">
        <p14:creationId xmlns:p14="http://schemas.microsoft.com/office/powerpoint/2010/main" val="201368165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FPGA integration in SAMI</a:t>
            </a:r>
            <a:endParaRPr lang="en-GB"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51</a:t>
            </a:fld>
            <a:endParaRPr lang="en-GB" dirty="0"/>
          </a:p>
        </p:txBody>
      </p:sp>
      <p:sp>
        <p:nvSpPr>
          <p:cNvPr id="7" name="TextBox 6"/>
          <p:cNvSpPr txBox="1"/>
          <p:nvPr/>
        </p:nvSpPr>
        <p:spPr>
          <a:xfrm>
            <a:off x="5847639" y="1115127"/>
            <a:ext cx="3073337" cy="4801314"/>
          </a:xfrm>
          <a:prstGeom prst="rect">
            <a:avLst/>
          </a:prstGeom>
          <a:noFill/>
        </p:spPr>
        <p:txBody>
          <a:bodyPr wrap="square" rtlCol="0">
            <a:spAutoFit/>
          </a:bodyPr>
          <a:lstStyle/>
          <a:p>
            <a:pPr marL="285750" indent="-285750">
              <a:buFont typeface="Arial" panose="020B0604020202020204" pitchFamily="34" charset="0"/>
              <a:buChar char="•"/>
            </a:pPr>
            <a:r>
              <a:rPr lang="en-GB" dirty="0" smtClean="0"/>
              <a:t>FPGAs select frequencies from Local Oscillators (set before shot)</a:t>
            </a:r>
          </a:p>
          <a:p>
            <a:endParaRPr lang="en-GB" dirty="0" smtClean="0"/>
          </a:p>
          <a:p>
            <a:pPr marL="285750" indent="-285750">
              <a:buFont typeface="Arial" panose="020B0604020202020204" pitchFamily="34" charset="0"/>
              <a:buChar char="•"/>
            </a:pPr>
            <a:r>
              <a:rPr lang="en-GB" dirty="0" smtClean="0"/>
              <a:t>FPGAs provide </a:t>
            </a:r>
            <a:r>
              <a:rPr lang="en-GB" dirty="0" err="1" smtClean="0"/>
              <a:t>upconversion</a:t>
            </a:r>
            <a:r>
              <a:rPr lang="en-GB" dirty="0" smtClean="0"/>
              <a:t> signal for active probing</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Currently FPGAs sample at 250MSPS with 14bit</a:t>
            </a:r>
          </a:p>
          <a:p>
            <a:pPr marL="742950" lvl="1" indent="-285750">
              <a:buFont typeface="Arial" panose="020B0604020202020204" pitchFamily="34" charset="0"/>
              <a:buChar char="•"/>
            </a:pPr>
            <a:r>
              <a:rPr lang="en-GB" dirty="0" smtClean="0"/>
              <a:t>4GB of raw data on 500ms MAST shots</a:t>
            </a:r>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running </a:t>
            </a:r>
            <a:r>
              <a:rPr lang="en-GB" dirty="0"/>
              <a:t>Linux </a:t>
            </a:r>
            <a:r>
              <a:rPr lang="en-GB" dirty="0" smtClean="0"/>
              <a:t>on the FPGAs allows us to change the operation mode between shots</a:t>
            </a:r>
            <a:endParaRPr lang="en-GB" dirty="0"/>
          </a:p>
        </p:txBody>
      </p:sp>
      <p:pic>
        <p:nvPicPr>
          <p:cNvPr id="1026" name="Picture 2" descr="C:\Users\kjb529\Documents\PhD\talks_posters\2014_03_PPPLSAMIintro\figs\hardware_schemati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1" y="1146316"/>
            <a:ext cx="5771438" cy="477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72555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FPGA clock synchronization</a:t>
            </a:r>
            <a:endParaRPr lang="en-GB"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52</a:t>
            </a:fld>
            <a:endParaRPr lang="en-GB" dirty="0"/>
          </a:p>
        </p:txBody>
      </p:sp>
      <p:pic>
        <p:nvPicPr>
          <p:cNvPr id="2052" name="Picture 4" descr="C:\Users\kjb529\Documents\PhD\talks_posters\2014_03_PPPLSAMIintro\figs\FPGA_clock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732" y="1181102"/>
            <a:ext cx="6305097" cy="40245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84914" y="2873830"/>
            <a:ext cx="4470400"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Clock synchronization across boards is absolutely crucial for SAMI to work</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Firmware switches between an external and internal clock reference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Identical firmware on both boards eases development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Due to insufficiencies in reference clocks a board currently supplies the reference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425657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372156"/>
            <a:ext cx="8229600" cy="1143000"/>
          </a:xfrm>
        </p:spPr>
        <p:txBody>
          <a:bodyPr/>
          <a:lstStyle/>
          <a:p>
            <a:r>
              <a:rPr lang="en-GB" dirty="0" smtClean="0"/>
              <a:t>FPGA setup on NSTX</a:t>
            </a:r>
            <a:endParaRPr lang="en-GB"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53</a:t>
            </a:fld>
            <a:endParaRPr lang="en-GB" dirty="0"/>
          </a:p>
        </p:txBody>
      </p:sp>
      <p:pic>
        <p:nvPicPr>
          <p:cNvPr id="3077" name="Picture 5" descr="C:\Users\kjb529\Documents\PhD\talks_posters\2014_03_PPPLSAMIintro\figs\NSTX_setu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211264"/>
            <a:ext cx="5457371" cy="46627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20229" y="1640114"/>
            <a:ext cx="3091542" cy="923330"/>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Antenna rack with mixers for down conversion are placed directly on the rack</a:t>
            </a:r>
            <a:endParaRPr lang="en-GB" dirty="0"/>
          </a:p>
        </p:txBody>
      </p:sp>
      <p:pic>
        <p:nvPicPr>
          <p:cNvPr id="3078" name="Picture 6" descr="C:\Users\kjb529\Documents\PhD\talks_posters\2014_03_PPPLSAMIintro\figs\SAMIonMA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4765" y="2538412"/>
            <a:ext cx="2462212" cy="328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39911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372156"/>
            <a:ext cx="8229600" cy="1143000"/>
          </a:xfrm>
        </p:spPr>
        <p:txBody>
          <a:bodyPr/>
          <a:lstStyle/>
          <a:p>
            <a:r>
              <a:rPr lang="en-GB" dirty="0" smtClean="0"/>
              <a:t>FPGA setup on NSTX</a:t>
            </a:r>
            <a:endParaRPr lang="en-GB"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54</a:t>
            </a:fld>
            <a:endParaRPr lang="en-GB" dirty="0"/>
          </a:p>
        </p:txBody>
      </p:sp>
      <p:pic>
        <p:nvPicPr>
          <p:cNvPr id="3077" name="Picture 5" descr="C:\Users\kjb529\Documents\PhD\talks_posters\2014_03_PPPLSAMIintro\figs\NSTX_setu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211264"/>
            <a:ext cx="5457371" cy="46627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20229" y="1640114"/>
            <a:ext cx="3091542" cy="4247317"/>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Antenna rack with mixers for down conversion are placed directly on the rack</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Local oscillators have to stay close to the mixers</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FPGAs have a private fibre optic 100Mbit network with acquisition PC to download data and upload firmware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The FPGA system is controlled via a webpage based on the acquisition PC </a:t>
            </a:r>
          </a:p>
        </p:txBody>
      </p:sp>
    </p:spTree>
    <p:extLst>
      <p:ext uri="{BB962C8B-B14F-4D97-AF65-F5344CB8AC3E}">
        <p14:creationId xmlns:p14="http://schemas.microsoft.com/office/powerpoint/2010/main" val="178731818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372156"/>
            <a:ext cx="8229600" cy="1143000"/>
          </a:xfrm>
        </p:spPr>
        <p:txBody>
          <a:bodyPr/>
          <a:lstStyle/>
          <a:p>
            <a:r>
              <a:rPr lang="en-GB" dirty="0" smtClean="0"/>
              <a:t>Moving SAMI forward: </a:t>
            </a:r>
            <a:br>
              <a:rPr lang="en-GB" dirty="0" smtClean="0"/>
            </a:br>
            <a:r>
              <a:rPr lang="en-GB" dirty="0" smtClean="0"/>
              <a:t>new challenges</a:t>
            </a:r>
            <a:endParaRPr lang="en-GB" sz="2400"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55</a:t>
            </a:fld>
            <a:endParaRPr lang="en-GB" dirty="0"/>
          </a:p>
        </p:txBody>
      </p:sp>
      <p:sp>
        <p:nvSpPr>
          <p:cNvPr id="5" name="TextBox 4"/>
          <p:cNvSpPr txBox="1"/>
          <p:nvPr/>
        </p:nvSpPr>
        <p:spPr>
          <a:xfrm>
            <a:off x="377371" y="1582057"/>
            <a:ext cx="8592459" cy="5078313"/>
          </a:xfrm>
          <a:prstGeom prst="rect">
            <a:avLst/>
          </a:prstGeom>
          <a:noFill/>
        </p:spPr>
        <p:txBody>
          <a:bodyPr wrap="square" rtlCol="0">
            <a:spAutoFit/>
          </a:bodyPr>
          <a:lstStyle/>
          <a:p>
            <a:pPr marL="285750" indent="-285750">
              <a:buFont typeface="Arial" panose="020B0604020202020204" pitchFamily="34" charset="0"/>
              <a:buChar char="•"/>
            </a:pPr>
            <a:r>
              <a:rPr lang="en-GB" dirty="0" smtClean="0"/>
              <a:t>Currently SAMI collects 4GB of data per 500ms shot, which barely fits onto the FPGAs without the capability of upgrading the memory capacity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Bypassing all security measures transfer of data from the FPGAs currently takes 2-3min, however the transmission is not fully reliable</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Processing of that data currently takes about 15-20min: more than the avg. time between MAST shots</a:t>
            </a:r>
            <a:endParaRPr lang="en-GB"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Both NSTX-U and MAST-U plan on operating multiple seconds and hence will require semi-continuous acquisition and thus data streaming with faster processing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a:t>
            </a:r>
            <a:r>
              <a:rPr lang="en-GB" dirty="0" smtClean="0"/>
              <a:t>imits in the currently employed system force us to completely redesign data transfer and processing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smtClean="0"/>
          </a:p>
        </p:txBody>
      </p:sp>
      <p:sp>
        <p:nvSpPr>
          <p:cNvPr id="7" name="Rectangle 1"/>
          <p:cNvSpPr>
            <a:spLocks noChangeArrowheads="1"/>
          </p:cNvSpPr>
          <p:nvPr/>
        </p:nvSpPr>
        <p:spPr bwMode="auto">
          <a:xfrm>
            <a:off x="2139950"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07120235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372156"/>
            <a:ext cx="8229600" cy="1143000"/>
          </a:xfrm>
        </p:spPr>
        <p:txBody>
          <a:bodyPr/>
          <a:lstStyle/>
          <a:p>
            <a:r>
              <a:rPr lang="en-GB" dirty="0" smtClean="0"/>
              <a:t>The future of SAMI</a:t>
            </a:r>
            <a:endParaRPr lang="en-GB"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56</a:t>
            </a:fld>
            <a:endParaRPr lang="en-GB" dirty="0"/>
          </a:p>
        </p:txBody>
      </p:sp>
      <p:pic>
        <p:nvPicPr>
          <p:cNvPr id="4098" name="Picture 2" descr="C:\Users\kjb529\Documents\PhD\talks_posters\2014_03_PPPLSAMIintro\figs\FPGA_GPU_tandem_v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038" y="1240515"/>
            <a:ext cx="5491162" cy="4660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49257" y="1709064"/>
            <a:ext cx="3164114"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Utilizing on board </a:t>
            </a:r>
            <a:r>
              <a:rPr lang="en-GB" dirty="0" err="1" smtClean="0"/>
              <a:t>PCIe</a:t>
            </a:r>
            <a:r>
              <a:rPr lang="en-GB" dirty="0" smtClean="0"/>
              <a:t> connectors transfer time could be reduced to seconds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Streaming data into CPU host RAM directly and processing it after each shot would significantly increase SAMI operation limits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Using GPUs to process data on the fly would reduce </a:t>
            </a:r>
            <a:r>
              <a:rPr lang="en-GB" dirty="0"/>
              <a:t>storage </a:t>
            </a:r>
            <a:r>
              <a:rPr lang="en-GB" dirty="0" smtClean="0"/>
              <a:t>requirements</a:t>
            </a:r>
            <a:endParaRPr lang="en-GB" dirty="0"/>
          </a:p>
        </p:txBody>
      </p:sp>
    </p:spTree>
    <p:extLst>
      <p:ext uri="{BB962C8B-B14F-4D97-AF65-F5344CB8AC3E}">
        <p14:creationId xmlns:p14="http://schemas.microsoft.com/office/powerpoint/2010/main" val="308374096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372156"/>
            <a:ext cx="8229600" cy="1143000"/>
          </a:xfrm>
        </p:spPr>
        <p:txBody>
          <a:bodyPr/>
          <a:lstStyle/>
          <a:p>
            <a:r>
              <a:rPr lang="en-GB" dirty="0" smtClean="0"/>
              <a:t>GPU based processing</a:t>
            </a:r>
            <a:br>
              <a:rPr lang="en-GB" dirty="0" smtClean="0"/>
            </a:br>
            <a:r>
              <a:rPr lang="en-GB" sz="2400" dirty="0" smtClean="0"/>
              <a:t>(work done by Joanne Chorley)</a:t>
            </a:r>
            <a:endParaRPr lang="en-GB" sz="2400"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57</a:t>
            </a:fld>
            <a:endParaRPr lang="en-GB" dirty="0"/>
          </a:p>
        </p:txBody>
      </p:sp>
      <p:sp>
        <p:nvSpPr>
          <p:cNvPr id="5" name="TextBox 4"/>
          <p:cNvSpPr txBox="1"/>
          <p:nvPr/>
        </p:nvSpPr>
        <p:spPr>
          <a:xfrm>
            <a:off x="377371" y="1582057"/>
            <a:ext cx="8592459" cy="2308324"/>
          </a:xfrm>
          <a:prstGeom prst="rect">
            <a:avLst/>
          </a:prstGeom>
          <a:noFill/>
        </p:spPr>
        <p:txBody>
          <a:bodyPr wrap="square" rtlCol="0">
            <a:spAutoFit/>
          </a:bodyPr>
          <a:lstStyle/>
          <a:p>
            <a:pPr marL="285750" indent="-285750">
              <a:buFont typeface="Arial" panose="020B0604020202020204" pitchFamily="34" charset="0"/>
              <a:buChar char="•"/>
            </a:pPr>
            <a:r>
              <a:rPr lang="en-GB" dirty="0" smtClean="0"/>
              <a:t>Serial IDL </a:t>
            </a:r>
            <a:r>
              <a:rPr lang="en-GB" dirty="0"/>
              <a:t>based data evaluation takes longer than the time between shots on </a:t>
            </a:r>
            <a:r>
              <a:rPr lang="en-GB" dirty="0" smtClean="0"/>
              <a:t>MAST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Evaluation algorithm using beam forming is highly parallelizable and thus fit for </a:t>
            </a:r>
            <a:r>
              <a:rPr lang="en-GB" dirty="0"/>
              <a:t>GPUs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Main problem for the GPU is memory and transfer time as the data amount doubles on read in and temporarily grows up to triple the size during processing</a:t>
            </a:r>
          </a:p>
          <a:p>
            <a:endParaRPr lang="en-GB" dirty="0"/>
          </a:p>
          <a:p>
            <a:pPr marL="285750" indent="-285750">
              <a:buFont typeface="Arial" panose="020B0604020202020204" pitchFamily="34" charset="0"/>
              <a:buChar char="•"/>
            </a:pPr>
            <a:r>
              <a:rPr lang="en-GB" dirty="0" smtClean="0"/>
              <a:t>Parallelizing the code and “outsourcing it to a GPU brought significant speed up</a:t>
            </a:r>
          </a:p>
        </p:txBody>
      </p:sp>
      <p:sp>
        <p:nvSpPr>
          <p:cNvPr id="7" name="Rectangle 1"/>
          <p:cNvSpPr>
            <a:spLocks noChangeArrowheads="1"/>
          </p:cNvSpPr>
          <p:nvPr/>
        </p:nvSpPr>
        <p:spPr bwMode="auto">
          <a:xfrm>
            <a:off x="2139950"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8" name="Table 7"/>
          <p:cNvGraphicFramePr>
            <a:graphicFrameLocks noGrp="1"/>
          </p:cNvGraphicFramePr>
          <p:nvPr>
            <p:extLst>
              <p:ext uri="{D42A27DB-BD31-4B8C-83A1-F6EECF244321}">
                <p14:modId xmlns:p14="http://schemas.microsoft.com/office/powerpoint/2010/main" val="3085751761"/>
              </p:ext>
            </p:extLst>
          </p:nvPr>
        </p:nvGraphicFramePr>
        <p:xfrm>
          <a:off x="464456" y="3976914"/>
          <a:ext cx="8505373" cy="1874119"/>
        </p:xfrm>
        <a:graphic>
          <a:graphicData uri="http://schemas.openxmlformats.org/drawingml/2006/table">
            <a:tbl>
              <a:tblPr firstRow="1" bandRow="1">
                <a:tableStyleId>{93296810-A885-4BE3-A3E7-6D5BEEA58F35}</a:tableStyleId>
              </a:tblPr>
              <a:tblGrid>
                <a:gridCol w="1741715"/>
                <a:gridCol w="1770743"/>
                <a:gridCol w="2664628"/>
                <a:gridCol w="2328287"/>
              </a:tblGrid>
              <a:tr h="449943">
                <a:tc>
                  <a:txBody>
                    <a:bodyPr/>
                    <a:lstStyle/>
                    <a:p>
                      <a:pPr marL="0" marR="0">
                        <a:spcBef>
                          <a:spcPts val="0"/>
                        </a:spcBef>
                        <a:spcAft>
                          <a:spcPts val="0"/>
                        </a:spcAft>
                      </a:pPr>
                      <a:r>
                        <a:rPr lang="en-GB" sz="1800" dirty="0">
                          <a:effectLst/>
                        </a:rPr>
                        <a:t> </a:t>
                      </a:r>
                    </a:p>
                  </a:txBody>
                  <a:tcPr marL="68580" marR="68580" marT="0" marB="0" anchor="ctr"/>
                </a:tc>
                <a:tc>
                  <a:txBody>
                    <a:bodyPr/>
                    <a:lstStyle/>
                    <a:p>
                      <a:pPr marL="0" marR="0" algn="ctr">
                        <a:spcBef>
                          <a:spcPts val="0"/>
                        </a:spcBef>
                        <a:spcAft>
                          <a:spcPts val="0"/>
                        </a:spcAft>
                      </a:pPr>
                      <a:r>
                        <a:rPr lang="en-GB" sz="1800" dirty="0">
                          <a:effectLst/>
                        </a:rPr>
                        <a:t>Total </a:t>
                      </a:r>
                      <a:r>
                        <a:rPr lang="en-GB" sz="1800" dirty="0" smtClean="0">
                          <a:effectLst/>
                        </a:rPr>
                        <a:t>Algorithm Time[s</a:t>
                      </a:r>
                      <a:r>
                        <a:rPr lang="en-GB" sz="1800" dirty="0">
                          <a:effectLst/>
                        </a:rPr>
                        <a:t>]</a:t>
                      </a:r>
                    </a:p>
                  </a:txBody>
                  <a:tcPr marL="68580" marR="68580" marT="0" marB="0" anchor="ctr"/>
                </a:tc>
                <a:tc>
                  <a:txBody>
                    <a:bodyPr/>
                    <a:lstStyle/>
                    <a:p>
                      <a:pPr marL="0" marR="0" algn="ctr">
                        <a:spcBef>
                          <a:spcPts val="0"/>
                        </a:spcBef>
                        <a:spcAft>
                          <a:spcPts val="0"/>
                        </a:spcAft>
                      </a:pPr>
                      <a:r>
                        <a:rPr lang="en-GB" sz="1800" dirty="0" smtClean="0">
                          <a:effectLst/>
                        </a:rPr>
                        <a:t>Reading data from Memory [s]</a:t>
                      </a:r>
                      <a:endParaRPr lang="en-GB" sz="1800" dirty="0">
                        <a:effectLst/>
                      </a:endParaRPr>
                    </a:p>
                  </a:txBody>
                  <a:tcPr marL="68580" marR="68580" marT="0" marB="0" anchor="ctr"/>
                </a:tc>
                <a:tc>
                  <a:txBody>
                    <a:bodyPr/>
                    <a:lstStyle/>
                    <a:p>
                      <a:pPr marL="0" marR="0" algn="ctr">
                        <a:spcBef>
                          <a:spcPts val="0"/>
                        </a:spcBef>
                        <a:spcAft>
                          <a:spcPts val="0"/>
                        </a:spcAft>
                      </a:pPr>
                      <a:r>
                        <a:rPr lang="en-GB" sz="1800" dirty="0">
                          <a:effectLst/>
                        </a:rPr>
                        <a:t>Compute Time(s)</a:t>
                      </a:r>
                    </a:p>
                  </a:txBody>
                  <a:tcPr marL="68580" marR="68580" marT="0" marB="0" anchor="ctr"/>
                </a:tc>
              </a:tr>
              <a:tr h="464457">
                <a:tc>
                  <a:txBody>
                    <a:bodyPr/>
                    <a:lstStyle/>
                    <a:p>
                      <a:pPr marL="0" marR="0" algn="ctr">
                        <a:spcBef>
                          <a:spcPts val="0"/>
                        </a:spcBef>
                        <a:spcAft>
                          <a:spcPts val="0"/>
                        </a:spcAft>
                      </a:pPr>
                      <a:r>
                        <a:rPr lang="en-GB" sz="1400" b="0" dirty="0">
                          <a:effectLst/>
                          <a:latin typeface="Arial" panose="020B0604020202020204" pitchFamily="34" charset="0"/>
                          <a:cs typeface="Arial" panose="020B0604020202020204" pitchFamily="34" charset="0"/>
                        </a:rPr>
                        <a:t>IDL</a:t>
                      </a:r>
                    </a:p>
                  </a:txBody>
                  <a:tcPr marL="68580" marR="68580" marT="0" marB="0" anchor="ctr"/>
                </a:tc>
                <a:tc>
                  <a:txBody>
                    <a:bodyPr/>
                    <a:lstStyle/>
                    <a:p>
                      <a:pPr marL="0" marR="0" algn="ctr">
                        <a:spcBef>
                          <a:spcPts val="0"/>
                        </a:spcBef>
                        <a:spcAft>
                          <a:spcPts val="0"/>
                        </a:spcAft>
                      </a:pPr>
                      <a:r>
                        <a:rPr lang="en-GB" sz="1400" b="0" dirty="0">
                          <a:effectLst/>
                          <a:latin typeface="Arial" panose="020B0604020202020204" pitchFamily="34" charset="0"/>
                          <a:cs typeface="Arial" panose="020B0604020202020204" pitchFamily="34" charset="0"/>
                        </a:rPr>
                        <a:t>1038.378</a:t>
                      </a:r>
                    </a:p>
                  </a:txBody>
                  <a:tcPr marL="68580" marR="68580" marT="0" marB="0" anchor="ctr"/>
                </a:tc>
                <a:tc>
                  <a:txBody>
                    <a:bodyPr/>
                    <a:lstStyle/>
                    <a:p>
                      <a:pPr marL="0" marR="0" algn="ctr">
                        <a:spcBef>
                          <a:spcPts val="0"/>
                        </a:spcBef>
                        <a:spcAft>
                          <a:spcPts val="0"/>
                        </a:spcAft>
                      </a:pPr>
                      <a:r>
                        <a:rPr lang="en-GB" sz="1400" b="0" dirty="0">
                          <a:effectLst/>
                          <a:latin typeface="Arial" panose="020B0604020202020204" pitchFamily="34" charset="0"/>
                          <a:cs typeface="Arial" panose="020B0604020202020204" pitchFamily="34" charset="0"/>
                        </a:rPr>
                        <a:t>128.32 *</a:t>
                      </a:r>
                    </a:p>
                  </a:txBody>
                  <a:tcPr marL="68580" marR="68580" marT="0" marB="0" anchor="ctr"/>
                </a:tc>
                <a:tc>
                  <a:txBody>
                    <a:bodyPr/>
                    <a:lstStyle/>
                    <a:p>
                      <a:pPr marL="0" marR="0" algn="ctr">
                        <a:spcBef>
                          <a:spcPts val="0"/>
                        </a:spcBef>
                        <a:spcAft>
                          <a:spcPts val="0"/>
                        </a:spcAft>
                      </a:pPr>
                      <a:r>
                        <a:rPr lang="en-GB" sz="1400" b="0" dirty="0">
                          <a:effectLst/>
                          <a:latin typeface="Arial" panose="020B0604020202020204" pitchFamily="34" charset="0"/>
                          <a:cs typeface="Arial" panose="020B0604020202020204" pitchFamily="34" charset="0"/>
                        </a:rPr>
                        <a:t>910.058 *</a:t>
                      </a:r>
                    </a:p>
                  </a:txBody>
                  <a:tcPr marL="68580" marR="68580" marT="0" marB="0" anchor="ctr"/>
                </a:tc>
              </a:tr>
              <a:tr h="430511">
                <a:tc>
                  <a:txBody>
                    <a:bodyPr/>
                    <a:lstStyle/>
                    <a:p>
                      <a:pPr marL="0" marR="0" algn="ctr">
                        <a:spcBef>
                          <a:spcPts val="0"/>
                        </a:spcBef>
                        <a:spcAft>
                          <a:spcPts val="0"/>
                        </a:spcAft>
                      </a:pPr>
                      <a:r>
                        <a:rPr lang="en-GB" sz="1400" b="0" dirty="0" smtClean="0">
                          <a:effectLst/>
                          <a:latin typeface="Arial" panose="020B0604020202020204" pitchFamily="34" charset="0"/>
                          <a:cs typeface="Arial" panose="020B0604020202020204" pitchFamily="34" charset="0"/>
                        </a:rPr>
                        <a:t>C (serial</a:t>
                      </a:r>
                      <a:r>
                        <a:rPr lang="en-GB" sz="1400" b="0" baseline="0" dirty="0" smtClean="0">
                          <a:effectLst/>
                          <a:latin typeface="Arial" panose="020B0604020202020204" pitchFamily="34" charset="0"/>
                          <a:cs typeface="Arial" panose="020B0604020202020204" pitchFamily="34" charset="0"/>
                        </a:rPr>
                        <a:t> code)</a:t>
                      </a:r>
                      <a:endParaRPr lang="en-GB" sz="1400" b="0" dirty="0">
                        <a:effectLst/>
                        <a:latin typeface="Arial" panose="020B060402020202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GB" sz="1400" b="0">
                          <a:effectLst/>
                          <a:latin typeface="Arial" panose="020B0604020202020204" pitchFamily="34" charset="0"/>
                          <a:cs typeface="Arial" panose="020B0604020202020204" pitchFamily="34" charset="0"/>
                        </a:rPr>
                        <a:t>464.55</a:t>
                      </a:r>
                    </a:p>
                  </a:txBody>
                  <a:tcPr marL="68580" marR="68580" marT="0" marB="0" anchor="ctr"/>
                </a:tc>
                <a:tc>
                  <a:txBody>
                    <a:bodyPr/>
                    <a:lstStyle/>
                    <a:p>
                      <a:pPr marL="0" marR="0" algn="ctr">
                        <a:spcBef>
                          <a:spcPts val="0"/>
                        </a:spcBef>
                        <a:spcAft>
                          <a:spcPts val="0"/>
                        </a:spcAft>
                      </a:pPr>
                      <a:r>
                        <a:rPr lang="en-GB" sz="1400" b="0" dirty="0">
                          <a:effectLst/>
                          <a:latin typeface="Arial" panose="020B0604020202020204" pitchFamily="34" charset="0"/>
                          <a:cs typeface="Arial" panose="020B0604020202020204" pitchFamily="34" charset="0"/>
                        </a:rPr>
                        <a:t>88.160 *</a:t>
                      </a:r>
                    </a:p>
                  </a:txBody>
                  <a:tcPr marL="68580" marR="68580" marT="0" marB="0" anchor="ctr"/>
                </a:tc>
                <a:tc>
                  <a:txBody>
                    <a:bodyPr/>
                    <a:lstStyle/>
                    <a:p>
                      <a:pPr marL="0" marR="0" algn="ctr">
                        <a:spcBef>
                          <a:spcPts val="0"/>
                        </a:spcBef>
                        <a:spcAft>
                          <a:spcPts val="0"/>
                        </a:spcAft>
                      </a:pPr>
                      <a:r>
                        <a:rPr lang="en-GB" sz="1400" b="0">
                          <a:effectLst/>
                          <a:latin typeface="Arial" panose="020B0604020202020204" pitchFamily="34" charset="0"/>
                          <a:cs typeface="Arial" panose="020B0604020202020204" pitchFamily="34" charset="0"/>
                        </a:rPr>
                        <a:t>376.39 *</a:t>
                      </a:r>
                    </a:p>
                  </a:txBody>
                  <a:tcPr marL="68580" marR="68580" marT="0" marB="0" anchor="ctr"/>
                </a:tc>
              </a:tr>
              <a:tr h="430511">
                <a:tc>
                  <a:txBody>
                    <a:bodyPr/>
                    <a:lstStyle/>
                    <a:p>
                      <a:pPr marL="0" marR="0" algn="ctr">
                        <a:spcBef>
                          <a:spcPts val="0"/>
                        </a:spcBef>
                        <a:spcAft>
                          <a:spcPts val="0"/>
                        </a:spcAft>
                      </a:pPr>
                      <a:r>
                        <a:rPr lang="en-GB" sz="1400" b="0" dirty="0" smtClean="0">
                          <a:effectLst/>
                          <a:latin typeface="Arial" panose="020B0604020202020204" pitchFamily="34" charset="0"/>
                          <a:cs typeface="Arial" panose="020B0604020202020204" pitchFamily="34" charset="0"/>
                        </a:rPr>
                        <a:t>CUDA</a:t>
                      </a:r>
                    </a:p>
                    <a:p>
                      <a:pPr marL="0" marR="0" algn="ctr">
                        <a:spcBef>
                          <a:spcPts val="0"/>
                        </a:spcBef>
                        <a:spcAft>
                          <a:spcPts val="0"/>
                        </a:spcAft>
                      </a:pPr>
                      <a:r>
                        <a:rPr lang="en-GB" sz="1400" b="0" dirty="0" smtClean="0">
                          <a:effectLst/>
                          <a:latin typeface="Arial" panose="020B0604020202020204" pitchFamily="34" charset="0"/>
                          <a:cs typeface="Arial" panose="020B0604020202020204" pitchFamily="34" charset="0"/>
                        </a:rPr>
                        <a:t>(NVIDIA K40)</a:t>
                      </a:r>
                      <a:endParaRPr lang="en-GB" sz="1400" b="0" dirty="0">
                        <a:effectLst/>
                        <a:latin typeface="Arial" panose="020B060402020202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GB" sz="1400" b="0" dirty="0">
                          <a:effectLst/>
                          <a:latin typeface="Arial" panose="020B0604020202020204" pitchFamily="34" charset="0"/>
                          <a:cs typeface="Arial" panose="020B0604020202020204" pitchFamily="34" charset="0"/>
                        </a:rPr>
                        <a:t>17.4238</a:t>
                      </a:r>
                    </a:p>
                  </a:txBody>
                  <a:tcPr marL="68580" marR="68580" marT="0" marB="0" anchor="ctr"/>
                </a:tc>
                <a:tc>
                  <a:txBody>
                    <a:bodyPr/>
                    <a:lstStyle/>
                    <a:p>
                      <a:pPr marL="0" marR="0" algn="ctr">
                        <a:spcBef>
                          <a:spcPts val="0"/>
                        </a:spcBef>
                        <a:spcAft>
                          <a:spcPts val="0"/>
                        </a:spcAft>
                      </a:pPr>
                      <a:r>
                        <a:rPr lang="en-GB" sz="1400" b="0" dirty="0">
                          <a:effectLst/>
                          <a:latin typeface="Arial" panose="020B0604020202020204" pitchFamily="34" charset="0"/>
                          <a:cs typeface="Arial" panose="020B0604020202020204" pitchFamily="34" charset="0"/>
                        </a:rPr>
                        <a:t>11.65</a:t>
                      </a:r>
                    </a:p>
                  </a:txBody>
                  <a:tcPr marL="68580" marR="68580" marT="0" marB="0" anchor="ctr"/>
                </a:tc>
                <a:tc>
                  <a:txBody>
                    <a:bodyPr/>
                    <a:lstStyle/>
                    <a:p>
                      <a:pPr marL="0" marR="0" algn="ctr">
                        <a:spcBef>
                          <a:spcPts val="0"/>
                        </a:spcBef>
                        <a:spcAft>
                          <a:spcPts val="0"/>
                        </a:spcAft>
                      </a:pPr>
                      <a:r>
                        <a:rPr lang="en-GB" sz="1400" b="0" dirty="0">
                          <a:effectLst/>
                          <a:latin typeface="Arial" panose="020B0604020202020204" pitchFamily="34" charset="0"/>
                          <a:cs typeface="Arial" panose="020B0604020202020204" pitchFamily="34" charset="0"/>
                        </a:rPr>
                        <a:t>5.7748</a:t>
                      </a:r>
                    </a:p>
                  </a:txBody>
                  <a:tcPr marL="68580" marR="68580" marT="0" marB="0" anchor="ctr"/>
                </a:tc>
              </a:tr>
            </a:tbl>
          </a:graphicData>
        </a:graphic>
      </p:graphicFrame>
    </p:spTree>
    <p:extLst>
      <p:ext uri="{BB962C8B-B14F-4D97-AF65-F5344CB8AC3E}">
        <p14:creationId xmlns:p14="http://schemas.microsoft.com/office/powerpoint/2010/main" val="17825416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372156"/>
            <a:ext cx="8229600" cy="1143000"/>
          </a:xfrm>
        </p:spPr>
        <p:txBody>
          <a:bodyPr/>
          <a:lstStyle/>
          <a:p>
            <a:r>
              <a:rPr lang="en-GB" dirty="0" smtClean="0"/>
              <a:t>An FPGA-GPU tandem</a:t>
            </a:r>
            <a:endParaRPr lang="en-GB" dirty="0"/>
          </a:p>
        </p:txBody>
      </p:sp>
      <p:sp>
        <p:nvSpPr>
          <p:cNvPr id="4" name="Slide Number Placeholder 3"/>
          <p:cNvSpPr>
            <a:spLocks noGrp="1"/>
          </p:cNvSpPr>
          <p:nvPr>
            <p:ph type="sldNum" sz="quarter" idx="12"/>
          </p:nvPr>
        </p:nvSpPr>
        <p:spPr/>
        <p:txBody>
          <a:bodyPr/>
          <a:lstStyle/>
          <a:p>
            <a:pPr>
              <a:defRPr/>
            </a:pPr>
            <a:fld id="{1DF0C03C-5A4F-4782-8C97-6119FF8C769F}" type="slidenum">
              <a:rPr lang="en-GB" smtClean="0"/>
              <a:pPr>
                <a:defRPr/>
              </a:pPr>
              <a:t>58</a:t>
            </a:fld>
            <a:endParaRPr lang="en-GB" dirty="0"/>
          </a:p>
        </p:txBody>
      </p:sp>
      <p:sp>
        <p:nvSpPr>
          <p:cNvPr id="5" name="TextBox 4"/>
          <p:cNvSpPr txBox="1"/>
          <p:nvPr/>
        </p:nvSpPr>
        <p:spPr>
          <a:xfrm>
            <a:off x="5210629" y="1741711"/>
            <a:ext cx="3759201" cy="4247317"/>
          </a:xfrm>
          <a:prstGeom prst="rect">
            <a:avLst/>
          </a:prstGeom>
          <a:noFill/>
        </p:spPr>
        <p:txBody>
          <a:bodyPr wrap="square" rtlCol="0">
            <a:spAutoFit/>
          </a:bodyPr>
          <a:lstStyle/>
          <a:p>
            <a:pPr marL="285750" indent="-285750">
              <a:buFont typeface="Arial" panose="020B0604020202020204" pitchFamily="34" charset="0"/>
              <a:buChar char="•"/>
            </a:pPr>
            <a:r>
              <a:rPr lang="en-GB" dirty="0" smtClean="0"/>
              <a:t>To achieve maximum data transmission between GPU and FPGAs direct streaming of data between the devices is beneficial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Treating FPGA memory as an extension to the GPU memory can bypass the CPU host and utilize the maximum speed of the </a:t>
            </a:r>
            <a:r>
              <a:rPr lang="en-GB" dirty="0" err="1" smtClean="0"/>
              <a:t>PCIe</a:t>
            </a:r>
            <a:r>
              <a:rPr lang="en-GB" dirty="0" smtClean="0"/>
              <a:t> bridge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Saving only a fraction of the RAW data plus the processed data should decrease the amount of data by a factor of 2000</a:t>
            </a:r>
            <a:endParaRPr lang="en-GB" dirty="0"/>
          </a:p>
          <a:p>
            <a:pPr marL="285750" indent="-285750">
              <a:buFont typeface="Arial" panose="020B0604020202020204" pitchFamily="34" charset="0"/>
              <a:buChar char="•"/>
            </a:pPr>
            <a:endParaRPr lang="en-GB" dirty="0"/>
          </a:p>
        </p:txBody>
      </p:sp>
      <p:pic>
        <p:nvPicPr>
          <p:cNvPr id="5122" name="Picture 2" descr="C:\Users\kjb529\Documents\PhD\talks_posters\2014_03_PPPLSAMIintro\figs\FPGA_GPU_tandem_v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617" y="1436911"/>
            <a:ext cx="4975498" cy="422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7089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GB" altLang="en-US" smtClean="0">
                <a:latin typeface="Arial" charset="0"/>
              </a:rPr>
              <a:t>SAMI is a thinned array</a:t>
            </a:r>
          </a:p>
        </p:txBody>
      </p:sp>
      <p:pic>
        <p:nvPicPr>
          <p:cNvPr id="61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44931" t="21077" r="14761" b="3787"/>
          <a:stretch>
            <a:fillRect/>
          </a:stretch>
        </p:blipFill>
        <p:spPr bwMode="auto">
          <a:xfrm>
            <a:off x="11113" y="1641475"/>
            <a:ext cx="2865437" cy="416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TextBox 6"/>
          <p:cNvSpPr txBox="1">
            <a:spLocks noChangeArrowheads="1"/>
          </p:cNvSpPr>
          <p:nvPr/>
        </p:nvSpPr>
        <p:spPr bwMode="auto">
          <a:xfrm>
            <a:off x="2913063" y="1700213"/>
            <a:ext cx="62309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GB" altLang="en-US"/>
              <a:t>A lens or mirror element steered by moving the element, </a:t>
            </a:r>
          </a:p>
          <a:p>
            <a:pPr>
              <a:buFont typeface="Arial" charset="0"/>
              <a:buChar char="•"/>
            </a:pPr>
            <a:r>
              <a:rPr lang="en-GB" altLang="en-US"/>
              <a:t>or used to focus image onto an array of detectors.</a:t>
            </a:r>
          </a:p>
        </p:txBody>
      </p:sp>
      <p:sp>
        <p:nvSpPr>
          <p:cNvPr id="6149" name="TextBox 7"/>
          <p:cNvSpPr txBox="1">
            <a:spLocks noChangeArrowheads="1"/>
          </p:cNvSpPr>
          <p:nvPr/>
        </p:nvSpPr>
        <p:spPr bwMode="auto">
          <a:xfrm>
            <a:off x="2876550" y="2708275"/>
            <a:ext cx="62325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GB" altLang="en-US"/>
              <a:t>A traditional phased array is a filled aperture of phase sensitive antennas.</a:t>
            </a:r>
          </a:p>
          <a:p>
            <a:pPr>
              <a:buFont typeface="Arial" charset="0"/>
              <a:buChar char="•"/>
            </a:pPr>
            <a:r>
              <a:rPr lang="en-GB" altLang="en-US"/>
              <a:t>Beam is steered through phase control of elements</a:t>
            </a:r>
          </a:p>
          <a:p>
            <a:pPr>
              <a:buFont typeface="Arial" charset="0"/>
              <a:buChar char="•"/>
            </a:pPr>
            <a:r>
              <a:rPr lang="en-GB" altLang="en-US"/>
              <a:t>High signal to noise, but high redundancy</a:t>
            </a:r>
          </a:p>
        </p:txBody>
      </p:sp>
      <p:sp>
        <p:nvSpPr>
          <p:cNvPr id="6150" name="TextBox 8"/>
          <p:cNvSpPr txBox="1">
            <a:spLocks noChangeArrowheads="1"/>
          </p:cNvSpPr>
          <p:nvPr/>
        </p:nvSpPr>
        <p:spPr bwMode="auto">
          <a:xfrm>
            <a:off x="2876550" y="4076700"/>
            <a:ext cx="62325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Arial" charset="0"/>
              <a:buChar char="•"/>
            </a:pPr>
            <a:r>
              <a:rPr lang="en-GB" altLang="en-US"/>
              <a:t>A thinned array makes use of the spatial incoherence of the source to remove redundancies, making images of the same fidelity with much fewer elements</a:t>
            </a:r>
          </a:p>
          <a:p>
            <a:pPr>
              <a:buFont typeface="Arial" charset="0"/>
              <a:buChar char="•"/>
            </a:pPr>
            <a:r>
              <a:rPr lang="en-GB" altLang="en-US"/>
              <a:t>Beam is steered through phase control of elements</a:t>
            </a:r>
          </a:p>
          <a:p>
            <a:pPr>
              <a:buFont typeface="Arial" charset="0"/>
              <a:buChar char="•"/>
            </a:pPr>
            <a:r>
              <a:rPr lang="en-GB" altLang="en-US"/>
              <a:t>Beam steering replaced by Fourier Transform</a:t>
            </a:r>
          </a:p>
        </p:txBody>
      </p:sp>
      <p:sp>
        <p:nvSpPr>
          <p:cNvPr id="10" name="Rectangle 9"/>
          <p:cNvSpPr/>
          <p:nvPr/>
        </p:nvSpPr>
        <p:spPr>
          <a:xfrm>
            <a:off x="3175" y="1557338"/>
            <a:ext cx="9140825" cy="2392362"/>
          </a:xfrm>
          <a:prstGeom prst="rect">
            <a:avLst/>
          </a:prstGeom>
          <a:solidFill>
            <a:schemeClr val="accent1">
              <a:alpha val="2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TextBox 7"/>
          <p:cNvSpPr txBox="1"/>
          <p:nvPr/>
        </p:nvSpPr>
        <p:spPr>
          <a:xfrm>
            <a:off x="2685185" y="1188006"/>
            <a:ext cx="3776803" cy="369332"/>
          </a:xfrm>
          <a:prstGeom prst="rect">
            <a:avLst/>
          </a:prstGeom>
          <a:noFill/>
        </p:spPr>
        <p:txBody>
          <a:bodyPr wrap="none" rtlCol="0">
            <a:spAutoFit/>
          </a:bodyPr>
          <a:lstStyle/>
          <a:p>
            <a:r>
              <a:rPr lang="en-GB" dirty="0" smtClean="0"/>
              <a:t>For imaging microwaves you can use…</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SAMI array</a:t>
            </a:r>
            <a:endParaRPr lang="en-GB"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658" t="-2097" r="8487" b="14152"/>
          <a:stretch/>
        </p:blipFill>
        <p:spPr>
          <a:xfrm>
            <a:off x="71020" y="1793999"/>
            <a:ext cx="4900356" cy="3231471"/>
          </a:xfrm>
        </p:spPr>
      </p:pic>
      <p:pic>
        <p:nvPicPr>
          <p:cNvPr id="4098" name="Picture 2" descr="\\fusnts5\users\sfreethy\My Documents\PhD\York Reports\Thesis\IMG_13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7492" y="1978690"/>
            <a:ext cx="4025588" cy="30194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41032" y="1358273"/>
            <a:ext cx="3419719" cy="369332"/>
          </a:xfrm>
          <a:prstGeom prst="rect">
            <a:avLst/>
          </a:prstGeom>
          <a:noFill/>
        </p:spPr>
        <p:txBody>
          <a:bodyPr wrap="none" rtlCol="0">
            <a:spAutoFit/>
          </a:bodyPr>
          <a:lstStyle/>
          <a:p>
            <a:r>
              <a:rPr lang="en-GB" dirty="0" smtClean="0"/>
              <a:t>8 Antenna array installed on MAST</a:t>
            </a:r>
            <a:endParaRPr lang="en-GB" dirty="0"/>
          </a:p>
        </p:txBody>
      </p:sp>
      <p:sp>
        <p:nvSpPr>
          <p:cNvPr id="5" name="TextBox 4"/>
          <p:cNvSpPr txBox="1"/>
          <p:nvPr/>
        </p:nvSpPr>
        <p:spPr>
          <a:xfrm>
            <a:off x="5468644" y="1358273"/>
            <a:ext cx="3173561" cy="369332"/>
          </a:xfrm>
          <a:prstGeom prst="rect">
            <a:avLst/>
          </a:prstGeom>
          <a:noFill/>
        </p:spPr>
        <p:txBody>
          <a:bodyPr wrap="none" rtlCol="0">
            <a:spAutoFit/>
          </a:bodyPr>
          <a:lstStyle/>
          <a:p>
            <a:r>
              <a:rPr lang="en-GB" dirty="0" smtClean="0"/>
              <a:t>36 Antenna array for illustration</a:t>
            </a:r>
            <a:endParaRPr lang="en-GB" dirty="0"/>
          </a:p>
        </p:txBody>
      </p:sp>
      <p:sp>
        <p:nvSpPr>
          <p:cNvPr id="6" name="TextBox 5"/>
          <p:cNvSpPr txBox="1"/>
          <p:nvPr/>
        </p:nvSpPr>
        <p:spPr>
          <a:xfrm>
            <a:off x="1996853" y="5152578"/>
            <a:ext cx="5275420" cy="784830"/>
          </a:xfrm>
          <a:prstGeom prst="rect">
            <a:avLst/>
          </a:prstGeom>
          <a:noFill/>
        </p:spPr>
        <p:txBody>
          <a:bodyPr wrap="none" rtlCol="0">
            <a:spAutoFit/>
          </a:bodyPr>
          <a:lstStyle/>
          <a:p>
            <a:pPr algn="ctr"/>
            <a:r>
              <a:rPr lang="en-GB" dirty="0" smtClean="0"/>
              <a:t>Linear polarised, very broadband PCB based antenna</a:t>
            </a:r>
          </a:p>
          <a:p>
            <a:pPr algn="ctr"/>
            <a:endParaRPr lang="en-GB" sz="900" dirty="0" smtClean="0"/>
          </a:p>
          <a:p>
            <a:pPr algn="ctr"/>
            <a:r>
              <a:rPr lang="en-GB" dirty="0" smtClean="0"/>
              <a:t>Array has wide field of view -&gt; small antenna </a:t>
            </a:r>
            <a:r>
              <a:rPr lang="en-GB" dirty="0" err="1" smtClean="0"/>
              <a:t>spacings</a:t>
            </a:r>
            <a:endParaRPr lang="en-GB" dirty="0"/>
          </a:p>
        </p:txBody>
      </p:sp>
    </p:spTree>
    <p:extLst>
      <p:ext uri="{BB962C8B-B14F-4D97-AF65-F5344CB8AC3E}">
        <p14:creationId xmlns:p14="http://schemas.microsoft.com/office/powerpoint/2010/main" val="17478822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GB" altLang="en-US" smtClean="0">
                <a:latin typeface="Arial" charset="0"/>
              </a:rPr>
              <a:t>Emission from over-dense machines</a:t>
            </a:r>
          </a:p>
        </p:txBody>
      </p:sp>
      <p:pic>
        <p:nvPicPr>
          <p:cNvPr id="9219" name="Picture 13" descr="harmonic_surfac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488" y="2219325"/>
            <a:ext cx="251142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6"/>
          <p:cNvSpPr txBox="1">
            <a:spLocks noChangeArrowheads="1"/>
          </p:cNvSpPr>
          <p:nvPr/>
        </p:nvSpPr>
        <p:spPr bwMode="auto">
          <a:xfrm>
            <a:off x="900113" y="5661025"/>
            <a:ext cx="328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000">
                <a:solidFill>
                  <a:schemeClr val="tx1"/>
                </a:solidFill>
                <a:latin typeface="Arial" charset="0"/>
                <a:ea typeface="ＭＳ Ｐゴシック" pitchFamily="34" charset="-128"/>
              </a:defRPr>
            </a:lvl1pPr>
            <a:lvl2pPr marL="742950" indent="-285750">
              <a:spcBef>
                <a:spcPct val="20000"/>
              </a:spcBef>
              <a:buFont typeface="Arial" charset="0"/>
              <a:buChar char="–"/>
              <a:defRPr sz="2800">
                <a:solidFill>
                  <a:schemeClr val="tx1"/>
                </a:solidFill>
                <a:latin typeface="Arial" charset="0"/>
                <a:ea typeface="ＭＳ Ｐゴシック" pitchFamily="34" charset="-128"/>
              </a:defRPr>
            </a:lvl2pPr>
            <a:lvl3pPr marL="1143000" indent="-228600">
              <a:spcBef>
                <a:spcPct val="20000"/>
              </a:spcBef>
              <a:buFont typeface="Arial" charset="0"/>
              <a:buChar char="•"/>
              <a:defRPr sz="2200">
                <a:solidFill>
                  <a:schemeClr val="tx1"/>
                </a:solidFill>
                <a:latin typeface="Arial" charset="0"/>
                <a:ea typeface="ＭＳ Ｐゴシック" pitchFamily="34" charset="-128"/>
              </a:defRPr>
            </a:lvl3pPr>
            <a:lvl4pPr marL="1600200" indent="-228600">
              <a:spcBef>
                <a:spcPct val="20000"/>
              </a:spcBef>
              <a:buFont typeface="Arial" charset="0"/>
              <a:buChar char="–"/>
              <a:defRPr sz="2200">
                <a:solidFill>
                  <a:schemeClr val="tx1"/>
                </a:solidFill>
                <a:latin typeface="Arial" charset="0"/>
                <a:ea typeface="ＭＳ Ｐゴシック" pitchFamily="34" charset="-128"/>
              </a:defRPr>
            </a:lvl4pPr>
            <a:lvl5pPr marL="2057400" indent="-228600">
              <a:spcBef>
                <a:spcPct val="20000"/>
              </a:spcBef>
              <a:buFont typeface="Arial" charset="0"/>
              <a:buChar char="»"/>
              <a:defRPr sz="2200">
                <a:solidFill>
                  <a:schemeClr val="tx1"/>
                </a:solidFill>
                <a:latin typeface="Arial" charset="0"/>
                <a:ea typeface="ＭＳ Ｐゴシック" pitchFamily="34" charset="-128"/>
              </a:defRPr>
            </a:lvl5pPr>
            <a:lvl6pPr marL="2514600" indent="-228600" fontAlgn="base">
              <a:spcBef>
                <a:spcPct val="20000"/>
              </a:spcBef>
              <a:spcAft>
                <a:spcPct val="0"/>
              </a:spcAft>
              <a:buFont typeface="Arial" charset="0"/>
              <a:buChar char="»"/>
              <a:defRPr sz="2200">
                <a:solidFill>
                  <a:schemeClr val="tx1"/>
                </a:solidFill>
                <a:latin typeface="Arial" charset="0"/>
                <a:ea typeface="ＭＳ Ｐゴシック" pitchFamily="34" charset="-128"/>
              </a:defRPr>
            </a:lvl6pPr>
            <a:lvl7pPr marL="2971800" indent="-228600" fontAlgn="base">
              <a:spcBef>
                <a:spcPct val="20000"/>
              </a:spcBef>
              <a:spcAft>
                <a:spcPct val="0"/>
              </a:spcAft>
              <a:buFont typeface="Arial" charset="0"/>
              <a:buChar char="»"/>
              <a:defRPr sz="2200">
                <a:solidFill>
                  <a:schemeClr val="tx1"/>
                </a:solidFill>
                <a:latin typeface="Arial" charset="0"/>
                <a:ea typeface="ＭＳ Ｐゴシック" pitchFamily="34" charset="-128"/>
              </a:defRPr>
            </a:lvl7pPr>
            <a:lvl8pPr marL="3429000" indent="-228600" fontAlgn="base">
              <a:spcBef>
                <a:spcPct val="20000"/>
              </a:spcBef>
              <a:spcAft>
                <a:spcPct val="0"/>
              </a:spcAft>
              <a:buFont typeface="Arial" charset="0"/>
              <a:buChar char="»"/>
              <a:defRPr sz="2200">
                <a:solidFill>
                  <a:schemeClr val="tx1"/>
                </a:solidFill>
                <a:latin typeface="Arial" charset="0"/>
                <a:ea typeface="ＭＳ Ｐゴシック" pitchFamily="34" charset="-128"/>
              </a:defRPr>
            </a:lvl8pPr>
            <a:lvl9pPr marL="3886200" indent="-228600" fontAlgn="base">
              <a:spcBef>
                <a:spcPct val="20000"/>
              </a:spcBef>
              <a:spcAft>
                <a:spcPct val="0"/>
              </a:spcAft>
              <a:buFont typeface="Arial" charset="0"/>
              <a:buChar char="»"/>
              <a:defRPr sz="2200">
                <a:solidFill>
                  <a:schemeClr val="tx1"/>
                </a:solidFill>
                <a:latin typeface="Arial" charset="0"/>
                <a:ea typeface="ＭＳ Ｐゴシック" pitchFamily="34" charset="-128"/>
              </a:defRPr>
            </a:lvl9pPr>
          </a:lstStyle>
          <a:p>
            <a:pPr>
              <a:spcBef>
                <a:spcPct val="0"/>
              </a:spcBef>
              <a:buFontTx/>
              <a:buNone/>
            </a:pPr>
            <a:r>
              <a:rPr lang="en-GB" altLang="en-US" sz="1800"/>
              <a:t>Under-dense -&gt; Normal ECE</a:t>
            </a:r>
          </a:p>
        </p:txBody>
      </p:sp>
      <p:sp>
        <p:nvSpPr>
          <p:cNvPr id="9221" name="Text Box 7"/>
          <p:cNvSpPr txBox="1">
            <a:spLocks noChangeArrowheads="1"/>
          </p:cNvSpPr>
          <p:nvPr/>
        </p:nvSpPr>
        <p:spPr bwMode="auto">
          <a:xfrm>
            <a:off x="4572000" y="5661025"/>
            <a:ext cx="4344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000">
                <a:solidFill>
                  <a:schemeClr val="tx1"/>
                </a:solidFill>
                <a:latin typeface="Arial" charset="0"/>
                <a:ea typeface="ＭＳ Ｐゴシック" pitchFamily="34" charset="-128"/>
              </a:defRPr>
            </a:lvl1pPr>
            <a:lvl2pPr marL="742950" indent="-285750">
              <a:spcBef>
                <a:spcPct val="20000"/>
              </a:spcBef>
              <a:buFont typeface="Arial" charset="0"/>
              <a:buChar char="–"/>
              <a:defRPr sz="2800">
                <a:solidFill>
                  <a:schemeClr val="tx1"/>
                </a:solidFill>
                <a:latin typeface="Arial" charset="0"/>
                <a:ea typeface="ＭＳ Ｐゴシック" pitchFamily="34" charset="-128"/>
              </a:defRPr>
            </a:lvl2pPr>
            <a:lvl3pPr marL="1143000" indent="-228600">
              <a:spcBef>
                <a:spcPct val="20000"/>
              </a:spcBef>
              <a:buFont typeface="Arial" charset="0"/>
              <a:buChar char="•"/>
              <a:defRPr sz="2200">
                <a:solidFill>
                  <a:schemeClr val="tx1"/>
                </a:solidFill>
                <a:latin typeface="Arial" charset="0"/>
                <a:ea typeface="ＭＳ Ｐゴシック" pitchFamily="34" charset="-128"/>
              </a:defRPr>
            </a:lvl3pPr>
            <a:lvl4pPr marL="1600200" indent="-228600">
              <a:spcBef>
                <a:spcPct val="20000"/>
              </a:spcBef>
              <a:buFont typeface="Arial" charset="0"/>
              <a:buChar char="–"/>
              <a:defRPr sz="2200">
                <a:solidFill>
                  <a:schemeClr val="tx1"/>
                </a:solidFill>
                <a:latin typeface="Arial" charset="0"/>
                <a:ea typeface="ＭＳ Ｐゴシック" pitchFamily="34" charset="-128"/>
              </a:defRPr>
            </a:lvl4pPr>
            <a:lvl5pPr marL="2057400" indent="-228600">
              <a:spcBef>
                <a:spcPct val="20000"/>
              </a:spcBef>
              <a:buFont typeface="Arial" charset="0"/>
              <a:buChar char="»"/>
              <a:defRPr sz="2200">
                <a:solidFill>
                  <a:schemeClr val="tx1"/>
                </a:solidFill>
                <a:latin typeface="Arial" charset="0"/>
                <a:ea typeface="ＭＳ Ｐゴシック" pitchFamily="34" charset="-128"/>
              </a:defRPr>
            </a:lvl5pPr>
            <a:lvl6pPr marL="2514600" indent="-228600" fontAlgn="base">
              <a:spcBef>
                <a:spcPct val="20000"/>
              </a:spcBef>
              <a:spcAft>
                <a:spcPct val="0"/>
              </a:spcAft>
              <a:buFont typeface="Arial" charset="0"/>
              <a:buChar char="»"/>
              <a:defRPr sz="2200">
                <a:solidFill>
                  <a:schemeClr val="tx1"/>
                </a:solidFill>
                <a:latin typeface="Arial" charset="0"/>
                <a:ea typeface="ＭＳ Ｐゴシック" pitchFamily="34" charset="-128"/>
              </a:defRPr>
            </a:lvl6pPr>
            <a:lvl7pPr marL="2971800" indent="-228600" fontAlgn="base">
              <a:spcBef>
                <a:spcPct val="20000"/>
              </a:spcBef>
              <a:spcAft>
                <a:spcPct val="0"/>
              </a:spcAft>
              <a:buFont typeface="Arial" charset="0"/>
              <a:buChar char="»"/>
              <a:defRPr sz="2200">
                <a:solidFill>
                  <a:schemeClr val="tx1"/>
                </a:solidFill>
                <a:latin typeface="Arial" charset="0"/>
                <a:ea typeface="ＭＳ Ｐゴシック" pitchFamily="34" charset="-128"/>
              </a:defRPr>
            </a:lvl7pPr>
            <a:lvl8pPr marL="3429000" indent="-228600" fontAlgn="base">
              <a:spcBef>
                <a:spcPct val="20000"/>
              </a:spcBef>
              <a:spcAft>
                <a:spcPct val="0"/>
              </a:spcAft>
              <a:buFont typeface="Arial" charset="0"/>
              <a:buChar char="»"/>
              <a:defRPr sz="2200">
                <a:solidFill>
                  <a:schemeClr val="tx1"/>
                </a:solidFill>
                <a:latin typeface="Arial" charset="0"/>
                <a:ea typeface="ＭＳ Ｐゴシック" pitchFamily="34" charset="-128"/>
              </a:defRPr>
            </a:lvl8pPr>
            <a:lvl9pPr marL="3886200" indent="-228600" fontAlgn="base">
              <a:spcBef>
                <a:spcPct val="20000"/>
              </a:spcBef>
              <a:spcAft>
                <a:spcPct val="0"/>
              </a:spcAft>
              <a:buFont typeface="Arial" charset="0"/>
              <a:buChar char="»"/>
              <a:defRPr sz="2200">
                <a:solidFill>
                  <a:schemeClr val="tx1"/>
                </a:solidFill>
                <a:latin typeface="Arial" charset="0"/>
                <a:ea typeface="ＭＳ Ｐゴシック" pitchFamily="34" charset="-128"/>
              </a:defRPr>
            </a:lvl9pPr>
          </a:lstStyle>
          <a:p>
            <a:pPr>
              <a:spcBef>
                <a:spcPct val="0"/>
              </a:spcBef>
              <a:buFontTx/>
              <a:buNone/>
            </a:pPr>
            <a:r>
              <a:rPr lang="en-GB" altLang="en-US" sz="1800"/>
              <a:t>Over-dense -&gt; mode converted emission</a:t>
            </a:r>
          </a:p>
        </p:txBody>
      </p:sp>
      <p:sp>
        <p:nvSpPr>
          <p:cNvPr id="7" name="Text Box 12"/>
          <p:cNvSpPr txBox="1">
            <a:spLocks noChangeArrowheads="1"/>
          </p:cNvSpPr>
          <p:nvPr/>
        </p:nvSpPr>
        <p:spPr bwMode="auto">
          <a:xfrm>
            <a:off x="0" y="1425575"/>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000">
                <a:solidFill>
                  <a:schemeClr val="tx1"/>
                </a:solidFill>
                <a:latin typeface="Arial" charset="0"/>
                <a:ea typeface="ＭＳ Ｐゴシック" pitchFamily="34" charset="-128"/>
              </a:defRPr>
            </a:lvl1pPr>
            <a:lvl2pPr marL="742950" indent="-285750">
              <a:spcBef>
                <a:spcPct val="20000"/>
              </a:spcBef>
              <a:buFont typeface="Arial" charset="0"/>
              <a:buChar char="–"/>
              <a:defRPr sz="2800">
                <a:solidFill>
                  <a:schemeClr val="tx1"/>
                </a:solidFill>
                <a:latin typeface="Arial" charset="0"/>
                <a:ea typeface="ＭＳ Ｐゴシック" pitchFamily="34" charset="-128"/>
              </a:defRPr>
            </a:lvl2pPr>
            <a:lvl3pPr marL="1143000" indent="-228600">
              <a:spcBef>
                <a:spcPct val="20000"/>
              </a:spcBef>
              <a:buFont typeface="Arial" charset="0"/>
              <a:buChar char="•"/>
              <a:defRPr sz="2200">
                <a:solidFill>
                  <a:schemeClr val="tx1"/>
                </a:solidFill>
                <a:latin typeface="Arial" charset="0"/>
                <a:ea typeface="ＭＳ Ｐゴシック" pitchFamily="34" charset="-128"/>
              </a:defRPr>
            </a:lvl3pPr>
            <a:lvl4pPr marL="1600200" indent="-228600">
              <a:spcBef>
                <a:spcPct val="20000"/>
              </a:spcBef>
              <a:buFont typeface="Arial" charset="0"/>
              <a:buChar char="–"/>
              <a:defRPr sz="2200">
                <a:solidFill>
                  <a:schemeClr val="tx1"/>
                </a:solidFill>
                <a:latin typeface="Arial" charset="0"/>
                <a:ea typeface="ＭＳ Ｐゴシック" pitchFamily="34" charset="-128"/>
              </a:defRPr>
            </a:lvl4pPr>
            <a:lvl5pPr marL="2057400" indent="-228600">
              <a:spcBef>
                <a:spcPct val="20000"/>
              </a:spcBef>
              <a:buFont typeface="Arial" charset="0"/>
              <a:buChar char="»"/>
              <a:defRPr sz="2200">
                <a:solidFill>
                  <a:schemeClr val="tx1"/>
                </a:solidFill>
                <a:latin typeface="Arial" charset="0"/>
                <a:ea typeface="ＭＳ Ｐゴシック" pitchFamily="34" charset="-128"/>
              </a:defRPr>
            </a:lvl5pPr>
            <a:lvl6pPr marL="2514600" indent="-228600" fontAlgn="base">
              <a:spcBef>
                <a:spcPct val="20000"/>
              </a:spcBef>
              <a:spcAft>
                <a:spcPct val="0"/>
              </a:spcAft>
              <a:buFont typeface="Arial" charset="0"/>
              <a:buChar char="»"/>
              <a:defRPr sz="2200">
                <a:solidFill>
                  <a:schemeClr val="tx1"/>
                </a:solidFill>
                <a:latin typeface="Arial" charset="0"/>
                <a:ea typeface="ＭＳ Ｐゴシック" pitchFamily="34" charset="-128"/>
              </a:defRPr>
            </a:lvl6pPr>
            <a:lvl7pPr marL="2971800" indent="-228600" fontAlgn="base">
              <a:spcBef>
                <a:spcPct val="20000"/>
              </a:spcBef>
              <a:spcAft>
                <a:spcPct val="0"/>
              </a:spcAft>
              <a:buFont typeface="Arial" charset="0"/>
              <a:buChar char="»"/>
              <a:defRPr sz="2200">
                <a:solidFill>
                  <a:schemeClr val="tx1"/>
                </a:solidFill>
                <a:latin typeface="Arial" charset="0"/>
                <a:ea typeface="ＭＳ Ｐゴシック" pitchFamily="34" charset="-128"/>
              </a:defRPr>
            </a:lvl7pPr>
            <a:lvl8pPr marL="3429000" indent="-228600" fontAlgn="base">
              <a:spcBef>
                <a:spcPct val="20000"/>
              </a:spcBef>
              <a:spcAft>
                <a:spcPct val="0"/>
              </a:spcAft>
              <a:buFont typeface="Arial" charset="0"/>
              <a:buChar char="»"/>
              <a:defRPr sz="2200">
                <a:solidFill>
                  <a:schemeClr val="tx1"/>
                </a:solidFill>
                <a:latin typeface="Arial" charset="0"/>
                <a:ea typeface="ＭＳ Ｐゴシック" pitchFamily="34" charset="-128"/>
              </a:defRPr>
            </a:lvl8pPr>
            <a:lvl9pPr marL="3886200" indent="-228600" fontAlgn="base">
              <a:spcBef>
                <a:spcPct val="20000"/>
              </a:spcBef>
              <a:spcAft>
                <a:spcPct val="0"/>
              </a:spcAft>
              <a:buFont typeface="Arial" charset="0"/>
              <a:buChar char="»"/>
              <a:defRPr sz="2200">
                <a:solidFill>
                  <a:schemeClr val="tx1"/>
                </a:solidFill>
                <a:latin typeface="Arial" charset="0"/>
                <a:ea typeface="ＭＳ Ｐゴシック" pitchFamily="34" charset="-128"/>
              </a:defRPr>
            </a:lvl9pPr>
          </a:lstStyle>
          <a:p>
            <a:pPr>
              <a:spcBef>
                <a:spcPct val="0"/>
              </a:spcBef>
              <a:buFontTx/>
              <a:buChar char="•"/>
            </a:pPr>
            <a:r>
              <a:rPr lang="en-GB" altLang="en-US" sz="1800">
                <a:latin typeface="Calibri" pitchFamily="34" charset="0"/>
              </a:rPr>
              <a:t> Most conventional tokamaks emit thermal radiation from Cyclotron harmonics</a:t>
            </a:r>
          </a:p>
          <a:p>
            <a:pPr>
              <a:spcBef>
                <a:spcPct val="0"/>
              </a:spcBef>
              <a:buFontTx/>
              <a:buNone/>
            </a:pPr>
            <a:endParaRPr lang="en-GB" altLang="en-US" sz="800">
              <a:latin typeface="Calibri" pitchFamily="34" charset="0"/>
            </a:endParaRPr>
          </a:p>
          <a:p>
            <a:pPr>
              <a:spcBef>
                <a:spcPct val="0"/>
              </a:spcBef>
              <a:buFontTx/>
              <a:buChar char="•"/>
            </a:pPr>
            <a:r>
              <a:rPr lang="en-GB" altLang="en-US" sz="1800">
                <a:latin typeface="Calibri" pitchFamily="34" charset="0"/>
              </a:rPr>
              <a:t> High beta machines tend to have their harmonics covered by cut-offs</a:t>
            </a:r>
          </a:p>
        </p:txBody>
      </p:sp>
      <p:pic>
        <p:nvPicPr>
          <p:cNvPr id="9223" name="Picture 15" descr="harmonic_surfaces_cuto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725" y="2205038"/>
            <a:ext cx="266382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956550" y="3313136"/>
            <a:ext cx="534121" cy="369332"/>
          </a:xfrm>
          <a:prstGeom prst="rect">
            <a:avLst/>
          </a:prstGeom>
          <a:noFill/>
        </p:spPr>
        <p:txBody>
          <a:bodyPr wrap="none" rtlCol="0">
            <a:spAutoFit/>
          </a:bodyPr>
          <a:lstStyle/>
          <a:p>
            <a:r>
              <a:rPr lang="en-GB" dirty="0" smtClean="0"/>
              <a:t>EBE</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Mode converted emission</a:t>
            </a:r>
            <a:endParaRPr lang="en-GB" dirty="0"/>
          </a:p>
        </p:txBody>
      </p:sp>
      <p:pic>
        <p:nvPicPr>
          <p:cNvPr id="4" name="Picture 4" descr="MC window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175" y="1296784"/>
            <a:ext cx="2659068" cy="187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28835_predicted_17Gh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3423621"/>
            <a:ext cx="2586731" cy="251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4059555" y="1836342"/>
            <a:ext cx="501342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en-GB" altLang="en-US" dirty="0"/>
              <a:t> The dependence of the Mode Conversion (MC) on the incident angle to the field means the emission is anisotropic.</a:t>
            </a:r>
          </a:p>
          <a:p>
            <a:pPr eaLnBrk="1" hangingPunct="1">
              <a:buFontTx/>
              <a:buChar char="•"/>
            </a:pPr>
            <a:endParaRPr lang="en-GB" altLang="en-US" dirty="0"/>
          </a:p>
          <a:p>
            <a:pPr eaLnBrk="1" hangingPunct="1">
              <a:buFontTx/>
              <a:buChar char="•"/>
            </a:pPr>
            <a:r>
              <a:rPr lang="en-GB" altLang="en-US" dirty="0"/>
              <a:t> The </a:t>
            </a:r>
            <a:r>
              <a:rPr lang="en-GB" altLang="en-US" dirty="0" err="1"/>
              <a:t>MC’d</a:t>
            </a:r>
            <a:r>
              <a:rPr lang="en-GB" altLang="en-US" dirty="0"/>
              <a:t> emission takes the form of narrow angular cones.</a:t>
            </a:r>
          </a:p>
          <a:p>
            <a:pPr eaLnBrk="1" hangingPunct="1">
              <a:buFontTx/>
              <a:buChar char="•"/>
            </a:pPr>
            <a:endParaRPr lang="en-GB" altLang="en-US" dirty="0"/>
          </a:p>
          <a:p>
            <a:pPr eaLnBrk="1" hangingPunct="1">
              <a:buFontTx/>
              <a:buChar char="•"/>
            </a:pPr>
            <a:r>
              <a:rPr lang="en-GB" altLang="en-US" dirty="0" smtClean="0"/>
              <a:t> When </a:t>
            </a:r>
            <a:r>
              <a:rPr lang="en-GB" altLang="en-US" dirty="0"/>
              <a:t>all emission is considered, it appears as two spots on the plasma density surface along the magnetic field line</a:t>
            </a:r>
            <a:r>
              <a:rPr lang="en-GB" altLang="en-US" dirty="0" smtClean="0"/>
              <a:t>.</a:t>
            </a:r>
          </a:p>
          <a:p>
            <a:pPr eaLnBrk="1" hangingPunct="1">
              <a:buFontTx/>
              <a:buChar char="•"/>
            </a:pPr>
            <a:endParaRPr lang="en-GB" altLang="en-US" dirty="0"/>
          </a:p>
          <a:p>
            <a:pPr eaLnBrk="1" hangingPunct="1">
              <a:buFontTx/>
              <a:buChar char="•"/>
            </a:pPr>
            <a:r>
              <a:rPr lang="en-GB" altLang="en-US" dirty="0" smtClean="0"/>
              <a:t> Mode conversion happens at different layers in the plasma for different frequencies, so we may diagnose different radii </a:t>
            </a:r>
            <a:endParaRPr lang="en-GB" altLang="en-US" dirty="0"/>
          </a:p>
        </p:txBody>
      </p:sp>
      <p:sp>
        <p:nvSpPr>
          <p:cNvPr id="7" name="Line 7"/>
          <p:cNvSpPr>
            <a:spLocks noChangeShapeType="1"/>
          </p:cNvSpPr>
          <p:nvPr/>
        </p:nvSpPr>
        <p:spPr bwMode="auto">
          <a:xfrm flipH="1" flipV="1">
            <a:off x="3238500" y="2308860"/>
            <a:ext cx="821055" cy="114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 name="Line 8"/>
          <p:cNvSpPr>
            <a:spLocks noChangeShapeType="1"/>
          </p:cNvSpPr>
          <p:nvPr/>
        </p:nvSpPr>
        <p:spPr bwMode="auto">
          <a:xfrm flipH="1">
            <a:off x="3089275" y="4243526"/>
            <a:ext cx="970280" cy="1189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cxnSp>
        <p:nvCxnSpPr>
          <p:cNvPr id="9" name="Straight Arrow Connector 8"/>
          <p:cNvCxnSpPr/>
          <p:nvPr/>
        </p:nvCxnSpPr>
        <p:spPr>
          <a:xfrm flipV="1">
            <a:off x="1047565" y="4369666"/>
            <a:ext cx="1155091" cy="3880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7870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CF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CCFE PowerPoint</Template>
  <TotalTime>3190</TotalTime>
  <Words>3019</Words>
  <Application>Microsoft Macintosh PowerPoint</Application>
  <PresentationFormat>On-screen Show (4:3)</PresentationFormat>
  <Paragraphs>433</Paragraphs>
  <Slides>58</Slides>
  <Notes>10</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CCFE PowerPoint</vt:lpstr>
      <vt:lpstr>Synthetic Aperture Microwave Imaging on MAST and NSTX-U</vt:lpstr>
      <vt:lpstr>Outline</vt:lpstr>
      <vt:lpstr>Outline</vt:lpstr>
      <vt:lpstr>SAMI is a thinned array</vt:lpstr>
      <vt:lpstr>SAMI is a thinned array</vt:lpstr>
      <vt:lpstr>SAMI is a thinned array</vt:lpstr>
      <vt:lpstr>SAMI array</vt:lpstr>
      <vt:lpstr>Emission from over-dense machines</vt:lpstr>
      <vt:lpstr>Mode converted emission</vt:lpstr>
      <vt:lpstr>Mode Converted Emission</vt:lpstr>
      <vt:lpstr>Ray tracing shows strong  off-midplane Doppler broadening</vt:lpstr>
      <vt:lpstr>Maximum penetration between harmonics</vt:lpstr>
      <vt:lpstr>Radiative temperature effect</vt:lpstr>
      <vt:lpstr>Radiative temperature effect</vt:lpstr>
      <vt:lpstr>Forward model 11GHz</vt:lpstr>
      <vt:lpstr>Forward model 15GHz</vt:lpstr>
      <vt:lpstr>Forward model 16GHz</vt:lpstr>
      <vt:lpstr>Forward model 17GHz</vt:lpstr>
      <vt:lpstr>Forward model 18GHz</vt:lpstr>
      <vt:lpstr>Density dependence of emission</vt:lpstr>
      <vt:lpstr>Array on midplane  ne = 1.6e19 m-1</vt:lpstr>
      <vt:lpstr>Array on midplane  ne = 2.4e19 m-1</vt:lpstr>
      <vt:lpstr>Array on midplane  ne = 2.8e19 m-1</vt:lpstr>
      <vt:lpstr>Array on midplane  ne = 3.1e19 m-1</vt:lpstr>
      <vt:lpstr>Single antenna setups </vt:lpstr>
      <vt:lpstr>Normalised straight ahead and power in dB</vt:lpstr>
      <vt:lpstr>Antenna comparisons</vt:lpstr>
      <vt:lpstr>3D array effects distort antenna beam patterns</vt:lpstr>
      <vt:lpstr>Array modelling</vt:lpstr>
      <vt:lpstr>Full wave extrapolation to measurement domain</vt:lpstr>
      <vt:lpstr>Future developments for SAMI</vt:lpstr>
      <vt:lpstr>Outline</vt:lpstr>
      <vt:lpstr>Active Probing on SAMI</vt:lpstr>
      <vt:lpstr>Reflectometry using SAMI</vt:lpstr>
      <vt:lpstr>Reflectometry using SAMI (cont’d)</vt:lpstr>
      <vt:lpstr>Reflectometry fitting proceedure</vt:lpstr>
      <vt:lpstr>L-mode 98ms into MAST shot #27246</vt:lpstr>
      <vt:lpstr>H-mode 359ms into MAST shot #27246</vt:lpstr>
      <vt:lpstr>Accuracy of fitting</vt:lpstr>
      <vt:lpstr>Doppler Reflectometry test setup</vt:lpstr>
      <vt:lpstr>Doppler test setup results</vt:lpstr>
      <vt:lpstr>Plasma results</vt:lpstr>
      <vt:lpstr>L-mode spontaneous rotation</vt:lpstr>
      <vt:lpstr>Coherent structures in Doppler Spectrum</vt:lpstr>
      <vt:lpstr>Aims on NSTX-U using active probing</vt:lpstr>
      <vt:lpstr>Outline</vt:lpstr>
      <vt:lpstr>Fast digitization for SAMI</vt:lpstr>
      <vt:lpstr>FPGA basics – the fabric</vt:lpstr>
      <vt:lpstr>FPGA basics – the CLB</vt:lpstr>
      <vt:lpstr>FPGA basics – features</vt:lpstr>
      <vt:lpstr>FPGA integration in SAMI</vt:lpstr>
      <vt:lpstr>FPGA clock synchronization</vt:lpstr>
      <vt:lpstr>FPGA setup on NSTX</vt:lpstr>
      <vt:lpstr>FPGA setup on NSTX</vt:lpstr>
      <vt:lpstr>Moving SAMI forward:  new challenges</vt:lpstr>
      <vt:lpstr>The future of SAMI</vt:lpstr>
      <vt:lpstr>GPU based processing (work done by Joanne Chorley)</vt:lpstr>
      <vt:lpstr>An FPGA-GPU tandem</vt:lpstr>
    </vt:vector>
  </TitlesOfParts>
  <Company>Culham Centre for Fusion Energy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Studying EBW mode conversion using phased arrays on MAST</dc:title>
  <dc:creator>Freethy, Simon</dc:creator>
  <cp:lastModifiedBy>Gary Taylor</cp:lastModifiedBy>
  <cp:revision>137</cp:revision>
  <dcterms:created xsi:type="dcterms:W3CDTF">2014-01-21T09:53:29Z</dcterms:created>
  <dcterms:modified xsi:type="dcterms:W3CDTF">2014-03-24T15:27:18Z</dcterms:modified>
</cp:coreProperties>
</file>