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unknown"/>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8" r:id="rId2"/>
    <p:sldId id="538" r:id="rId3"/>
    <p:sldId id="644" r:id="rId4"/>
    <p:sldId id="614" r:id="rId5"/>
    <p:sldId id="532" r:id="rId6"/>
    <p:sldId id="489" r:id="rId7"/>
    <p:sldId id="540" r:id="rId8"/>
    <p:sldId id="542" r:id="rId9"/>
    <p:sldId id="526" r:id="rId10"/>
    <p:sldId id="523" r:id="rId11"/>
    <p:sldId id="638" r:id="rId12"/>
    <p:sldId id="547" r:id="rId13"/>
    <p:sldId id="566" r:id="rId14"/>
    <p:sldId id="554" r:id="rId15"/>
    <p:sldId id="562" r:id="rId16"/>
    <p:sldId id="568" r:id="rId17"/>
    <p:sldId id="564" r:id="rId18"/>
    <p:sldId id="632" r:id="rId19"/>
    <p:sldId id="633" r:id="rId20"/>
    <p:sldId id="635" r:id="rId21"/>
    <p:sldId id="583" r:id="rId22"/>
    <p:sldId id="637" r:id="rId23"/>
    <p:sldId id="636" r:id="rId24"/>
    <p:sldId id="584" r:id="rId25"/>
    <p:sldId id="642" r:id="rId26"/>
    <p:sldId id="641" r:id="rId27"/>
    <p:sldId id="585" r:id="rId28"/>
    <p:sldId id="590" r:id="rId29"/>
    <p:sldId id="591" r:id="rId30"/>
    <p:sldId id="594" r:id="rId31"/>
    <p:sldId id="629" r:id="rId32"/>
    <p:sldId id="607" r:id="rId33"/>
    <p:sldId id="608" r:id="rId34"/>
    <p:sldId id="609" r:id="rId35"/>
    <p:sldId id="596" r:id="rId36"/>
    <p:sldId id="601" r:id="rId37"/>
    <p:sldId id="619" r:id="rId38"/>
    <p:sldId id="624" r:id="rId39"/>
    <p:sldId id="615" r:id="rId40"/>
    <p:sldId id="603" r:id="rId41"/>
    <p:sldId id="605" r:id="rId42"/>
    <p:sldId id="612" r:id="rId43"/>
    <p:sldId id="613" r:id="rId44"/>
    <p:sldId id="616" r:id="rId45"/>
    <p:sldId id="606" r:id="rId46"/>
    <p:sldId id="628" r:id="rId47"/>
    <p:sldId id="524" r:id="rId48"/>
    <p:sldId id="503" r:id="rId49"/>
    <p:sldId id="534" r:id="rId50"/>
    <p:sldId id="571" r:id="rId51"/>
    <p:sldId id="513" r:id="rId52"/>
    <p:sldId id="516" r:id="rId53"/>
    <p:sldId id="467" r:id="rId54"/>
    <p:sldId id="525" r:id="rId55"/>
    <p:sldId id="626" r:id="rId56"/>
    <p:sldId id="528" r:id="rId57"/>
    <p:sldId id="645" r:id="rId58"/>
    <p:sldId id="659" r:id="rId59"/>
    <p:sldId id="660" r:id="rId60"/>
    <p:sldId id="658" r:id="rId61"/>
    <p:sldId id="657" r:id="rId62"/>
    <p:sldId id="646" r:id="rId63"/>
    <p:sldId id="656" r:id="rId64"/>
    <p:sldId id="655" r:id="rId65"/>
    <p:sldId id="653" r:id="rId66"/>
    <p:sldId id="654" r:id="rId67"/>
    <p:sldId id="652" r:id="rId68"/>
    <p:sldId id="650" r:id="rId69"/>
    <p:sldId id="648" r:id="rId70"/>
    <p:sldId id="651" r:id="rId71"/>
    <p:sldId id="521" r:id="rId72"/>
    <p:sldId id="647" r:id="rId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66FF"/>
    <a:srgbClr val="0000FF"/>
    <a:srgbClr val="FF00FF"/>
    <a:srgbClr val="00FF99"/>
    <a:srgbClr val="FF3300"/>
    <a:srgbClr val="FFFF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2" autoAdjust="0"/>
    <p:restoredTop sz="98141" autoAdjust="0"/>
  </p:normalViewPr>
  <p:slideViewPr>
    <p:cSldViewPr>
      <p:cViewPr>
        <p:scale>
          <a:sx n="60" d="100"/>
          <a:sy n="60" d="100"/>
        </p:scale>
        <p:origin x="-738" y="-28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65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image" Target="../media/image1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5EB27CE-FD8A-4792-AF53-426B8F2D4D03}" type="datetimeFigureOut">
              <a:rPr lang="en-US" smtClean="0"/>
              <a:t>12/16/2014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90B8B4C-97D9-46DF-8C03-1851B9004A00}" type="slidenum">
              <a:rPr lang="en-US" smtClean="0"/>
              <a:t>‹#›</a:t>
            </a:fld>
            <a:endParaRPr lang="en-US"/>
          </a:p>
        </p:txBody>
      </p:sp>
    </p:spTree>
    <p:extLst>
      <p:ext uri="{BB962C8B-B14F-4D97-AF65-F5344CB8AC3E}">
        <p14:creationId xmlns:p14="http://schemas.microsoft.com/office/powerpoint/2010/main" val="26301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thank Wayne</a:t>
            </a:r>
            <a:r>
              <a:rPr lang="en-US" baseline="0" dirty="0" smtClean="0"/>
              <a:t> Solomon </a:t>
            </a:r>
            <a:r>
              <a:rPr lang="en-US" dirty="0" smtClean="0"/>
              <a:t>for inviting me out and Devon </a:t>
            </a:r>
            <a:r>
              <a:rPr lang="en-US" dirty="0" err="1" smtClean="0"/>
              <a:t>Battaglia</a:t>
            </a:r>
            <a:r>
              <a:rPr lang="en-US" dirty="0" smtClean="0"/>
              <a:t> for hosting me</a:t>
            </a:r>
            <a:r>
              <a:rPr lang="en-US" baseline="0" dirty="0" smtClean="0"/>
              <a:t> </a:t>
            </a:r>
            <a:r>
              <a:rPr lang="en-US" dirty="0" smtClean="0"/>
              <a:t>and giving me the opportunity to present my postdoc research</a:t>
            </a:r>
            <a:r>
              <a:rPr lang="en-US" baseline="0" dirty="0" smtClean="0"/>
              <a:t> at UW Madison working on confinement in the MPDX.  I’d like to acknowledge my collaborators and PI Cary Forest.</a:t>
            </a:r>
            <a:endParaRPr lang="en-US" dirty="0" smtClean="0"/>
          </a:p>
          <a:p>
            <a:endParaRPr lang="en-US" dirty="0" smtClean="0"/>
          </a:p>
          <a:p>
            <a:r>
              <a:rPr lang="en-US" dirty="0" smtClean="0"/>
              <a:t>MPDX is a novel versatile plasma research</a:t>
            </a:r>
            <a:r>
              <a:rPr lang="en-US" baseline="0" dirty="0" smtClean="0"/>
              <a:t> device designed to investigate flow driven MDH instabilities such as the dynamo in regimes important to the current research in astrophysical and simulation-based dynamos</a:t>
            </a:r>
          </a:p>
        </p:txBody>
      </p:sp>
      <p:sp>
        <p:nvSpPr>
          <p:cNvPr id="4" name="Slide Number Placeholder 3"/>
          <p:cNvSpPr>
            <a:spLocks noGrp="1"/>
          </p:cNvSpPr>
          <p:nvPr>
            <p:ph type="sldNum" sz="quarter" idx="10"/>
          </p:nvPr>
        </p:nvSpPr>
        <p:spPr/>
        <p:txBody>
          <a:bodyPr/>
          <a:lstStyle/>
          <a:p>
            <a:fld id="{E90B8B4C-97D9-46DF-8C03-1851B9004A00}" type="slidenum">
              <a:rPr lang="en-US" smtClean="0"/>
              <a:t>1</a:t>
            </a:fld>
            <a:endParaRPr lang="en-US"/>
          </a:p>
        </p:txBody>
      </p:sp>
    </p:spTree>
    <p:extLst>
      <p:ext uri="{BB962C8B-B14F-4D97-AF65-F5344CB8AC3E}">
        <p14:creationId xmlns:p14="http://schemas.microsoft.com/office/powerpoint/2010/main" val="329757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Plasma is generated</a:t>
            </a:r>
            <a:r>
              <a:rPr lang="en-US" baseline="0" dirty="0" smtClean="0"/>
              <a:t> using LaB6 stirring rods inserted radially into the device.  The LaB6 is heated until thermally emissive, then individually biased 400 volts </a:t>
            </a:r>
            <a:r>
              <a:rPr lang="en-US" baseline="0" dirty="0" err="1" smtClean="0"/>
              <a:t>wrt</a:t>
            </a:r>
            <a:r>
              <a:rPr lang="en-US" baseline="0" dirty="0" smtClean="0"/>
              <a:t> moly anodes also inserted radially.  The initial current drawn ionizes a fill gas selected by the experimenter such as H He or Ar.  After a few hundred microseconds, a sufficient amount of plasma is produced and it takes over ionization.  The beam of primary electrons at 400 eV merely heats the plasma.  As soon as the bias is removed, the plasma recombines back into the gas</a:t>
            </a:r>
          </a:p>
          <a:p>
            <a:endParaRPr lang="en-US" baseline="0" dirty="0" smtClean="0"/>
          </a:p>
          <a:p>
            <a:r>
              <a:rPr lang="en-US" baseline="0" dirty="0" smtClean="0"/>
              <a:t>Tradeoff between depth and loss area</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11</a:t>
            </a:fld>
            <a:endParaRPr lang="en-US"/>
          </a:p>
        </p:txBody>
      </p:sp>
    </p:spTree>
    <p:extLst>
      <p:ext uri="{BB962C8B-B14F-4D97-AF65-F5344CB8AC3E}">
        <p14:creationId xmlns:p14="http://schemas.microsoft.com/office/powerpoint/2010/main" val="2001083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plasma is confined using cylindrically symmetric</a:t>
            </a:r>
            <a:r>
              <a:rPr lang="en-US" baseline="0" dirty="0" smtClean="0"/>
              <a:t> multicusp magnetic field around the outside of MPDX.  3000 4 </a:t>
            </a:r>
            <a:r>
              <a:rPr lang="en-US" baseline="0" dirty="0" err="1" smtClean="0"/>
              <a:t>kG</a:t>
            </a:r>
            <a:r>
              <a:rPr lang="en-US" baseline="0" dirty="0" smtClean="0"/>
              <a:t> </a:t>
            </a:r>
            <a:r>
              <a:rPr lang="en-US" baseline="0" dirty="0" err="1" smtClean="0"/>
              <a:t>SaCo</a:t>
            </a:r>
            <a:r>
              <a:rPr lang="en-US" baseline="0" dirty="0" smtClean="0"/>
              <a:t> permanent magnets are screwed into the device wall with alternating polarity</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12</a:t>
            </a:fld>
            <a:endParaRPr lang="en-US"/>
          </a:p>
        </p:txBody>
      </p:sp>
    </p:spTree>
    <p:extLst>
      <p:ext uri="{BB962C8B-B14F-4D97-AF65-F5344CB8AC3E}">
        <p14:creationId xmlns:p14="http://schemas.microsoft.com/office/powerpoint/2010/main" val="2001083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Recognize</a:t>
            </a:r>
            <a:r>
              <a:rPr lang="en-US" baseline="0" dirty="0" smtClean="0"/>
              <a:t> this as spherical </a:t>
            </a:r>
            <a:r>
              <a:rPr lang="en-US" baseline="0" dirty="0" err="1" smtClean="0"/>
              <a:t>makenzie</a:t>
            </a:r>
            <a:r>
              <a:rPr lang="en-US" baseline="0" dirty="0" smtClean="0"/>
              <a:t> bucket</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13</a:t>
            </a:fld>
            <a:endParaRPr lang="en-US"/>
          </a:p>
        </p:txBody>
      </p:sp>
    </p:spTree>
    <p:extLst>
      <p:ext uri="{BB962C8B-B14F-4D97-AF65-F5344CB8AC3E}">
        <p14:creationId xmlns:p14="http://schemas.microsoft.com/office/powerpoint/2010/main" val="2001083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a:t>
            </a:r>
            <a:r>
              <a:rPr lang="en-US" dirty="0" err="1" smtClean="0"/>
              <a:t>nn</a:t>
            </a:r>
            <a:r>
              <a:rPr lang="en-US" dirty="0" smtClean="0"/>
              <a:t> gas puff, bias applied, </a:t>
            </a:r>
            <a:r>
              <a:rPr lang="en-US" dirty="0" err="1" smtClean="0"/>
              <a:t>nn</a:t>
            </a:r>
            <a:r>
              <a:rPr lang="en-US" dirty="0" smtClean="0"/>
              <a:t> drops seen in radiated power, heating</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14</a:t>
            </a:fld>
            <a:endParaRPr lang="en-US"/>
          </a:p>
        </p:txBody>
      </p:sp>
    </p:spTree>
    <p:extLst>
      <p:ext uri="{BB962C8B-B14F-4D97-AF65-F5344CB8AC3E}">
        <p14:creationId xmlns:p14="http://schemas.microsoft.com/office/powerpoint/2010/main" val="3124563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15</a:t>
            </a:fld>
            <a:endParaRPr lang="en-US"/>
          </a:p>
        </p:txBody>
      </p:sp>
    </p:spTree>
    <p:extLst>
      <p:ext uri="{BB962C8B-B14F-4D97-AF65-F5344CB8AC3E}">
        <p14:creationId xmlns:p14="http://schemas.microsoft.com/office/powerpoint/2010/main" val="2001083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measured Te, ne, can predict</a:t>
            </a:r>
            <a:r>
              <a:rPr lang="en-US" baseline="0" dirty="0" smtClean="0"/>
              <a:t> the radiated power well, and most of input power</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16</a:t>
            </a:fld>
            <a:endParaRPr lang="en-US"/>
          </a:p>
        </p:txBody>
      </p:sp>
    </p:spTree>
    <p:extLst>
      <p:ext uri="{BB962C8B-B14F-4D97-AF65-F5344CB8AC3E}">
        <p14:creationId xmlns:p14="http://schemas.microsoft.com/office/powerpoint/2010/main" val="1706495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measured Te, ne, can predict</a:t>
            </a:r>
            <a:r>
              <a:rPr lang="en-US" baseline="0" dirty="0" smtClean="0"/>
              <a:t> the radiated power well, and most of input power, miss losses to wall, ion current to cathode</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17</a:t>
            </a:fld>
            <a:endParaRPr lang="en-US"/>
          </a:p>
        </p:txBody>
      </p:sp>
    </p:spTree>
    <p:extLst>
      <p:ext uri="{BB962C8B-B14F-4D97-AF65-F5344CB8AC3E}">
        <p14:creationId xmlns:p14="http://schemas.microsoft.com/office/powerpoint/2010/main" val="1706495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To</a:t>
            </a:r>
            <a:r>
              <a:rPr lang="en-US" sz="1200" baseline="0" dirty="0" smtClean="0"/>
              <a:t> measure Ti, I developed a FPI which produces high resolution images of spectral lines in order to determine the energy distribution function of the species.  The FPI contains collection optics, focusing optics, and an etalon.  An etalon consists of  two flat, parallel, highly reflecting plates.  Light that enters the gap is reflected back and forth, each time leaking a small transmitting beam with a phase shift</a:t>
            </a:r>
            <a:endParaRPr lang="en-US" sz="1200" dirty="0" smtClean="0"/>
          </a:p>
          <a:p>
            <a:endParaRPr lang="en-US" sz="1200" dirty="0" smtClean="0"/>
          </a:p>
          <a:p>
            <a:r>
              <a:rPr lang="en-US" sz="1200" dirty="0" smtClean="0"/>
              <a:t>This is similar to a thin film interference pattern but for the transmitted</a:t>
            </a:r>
            <a:r>
              <a:rPr lang="en-US" sz="1200" baseline="0" dirty="0" smtClean="0"/>
              <a:t> light</a:t>
            </a:r>
            <a:endParaRPr lang="en-US" sz="1200" dirty="0"/>
          </a:p>
        </p:txBody>
      </p:sp>
      <p:sp>
        <p:nvSpPr>
          <p:cNvPr id="4" name="Slide Number Placeholder 3"/>
          <p:cNvSpPr>
            <a:spLocks noGrp="1"/>
          </p:cNvSpPr>
          <p:nvPr>
            <p:ph type="sldNum" sz="quarter" idx="10"/>
          </p:nvPr>
        </p:nvSpPr>
        <p:spPr/>
        <p:txBody>
          <a:bodyPr/>
          <a:lstStyle/>
          <a:p>
            <a:fld id="{E90B8B4C-97D9-46DF-8C03-1851B9004A00}" type="slidenum">
              <a:rPr lang="en-US" smtClean="0"/>
              <a:t>18</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imaging the</a:t>
            </a:r>
            <a:r>
              <a:rPr lang="en-US" baseline="0" dirty="0" smtClean="0"/>
              <a:t> light onto a screen, light and dark fringes which correspond to constructive and destructive interference of the transmitted light.</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19</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20</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is a dynamo? The dynamo is a process whereby a flowing, conducting fluid interacts with a magnetic field, amplifying it with sustained growth through a feedback process.  It describes the enhanced concentration of magnetic fields seen in stars, planets, galaxies and most celestial bodies, including our Earth and Sun.  There are 3 requisites for successful dynamo 1) a source of free energy to drive flows such as rotation, 2) a sufficiently conducting fluid which can </a:t>
            </a:r>
            <a:r>
              <a:rPr lang="en-US" baseline="0" dirty="0" err="1" smtClean="0"/>
              <a:t>advect</a:t>
            </a:r>
            <a:r>
              <a:rPr lang="en-US" baseline="0" dirty="0" smtClean="0"/>
              <a:t> magnetic field faster than resistive diffusion, and 3) a seed field which, when acted upon by the flows, is amplified.  Despite their prevalence, there remain many unanswered questions about dynamos such as the growth rates, saturation mechanisms, system size, and the details of the interactions between the flows and the fields.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2</a:t>
            </a:fld>
            <a:endParaRPr lang="en-US"/>
          </a:p>
        </p:txBody>
      </p:sp>
    </p:spTree>
    <p:extLst>
      <p:ext uri="{BB962C8B-B14F-4D97-AF65-F5344CB8AC3E}">
        <p14:creationId xmlns:p14="http://schemas.microsoft.com/office/powerpoint/2010/main" val="453470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out</a:t>
            </a:r>
            <a:r>
              <a:rPr lang="en-US" baseline="0" dirty="0" smtClean="0"/>
              <a:t> to characterize Ti, with Fred </a:t>
            </a:r>
            <a:r>
              <a:rPr lang="en-US" baseline="0" dirty="0" err="1" smtClean="0"/>
              <a:t>Wroestler</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21</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Interference pattern is imaged, ring summed.  Traditionally use small angle approximation and binned pixels to get coarse</a:t>
            </a:r>
            <a:r>
              <a:rPr lang="en-US" baseline="0" dirty="0" smtClean="0"/>
              <a:t> EDF.  I had to develop novel techniques to </a:t>
            </a:r>
            <a:r>
              <a:rPr lang="en-US" baseline="0" dirty="0" err="1" smtClean="0"/>
              <a:t>incorperate</a:t>
            </a:r>
            <a:r>
              <a:rPr lang="en-US" baseline="0" dirty="0" smtClean="0"/>
              <a:t> sub pixel binning and retain the full interference equation.</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22</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Everything</a:t>
            </a:r>
            <a:r>
              <a:rPr lang="en-US" baseline="0" dirty="0" smtClean="0"/>
              <a:t> needs to be known to 1 part in 10^7, the only thing that accurate is the lines themselves.</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23</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measurement is hundreds</a:t>
            </a:r>
            <a:r>
              <a:rPr lang="en-US" baseline="0" dirty="0" smtClean="0"/>
              <a:t> of points wide with a peak of 1,000,000 counts so an error less than 1%.  These are Voigt functions</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24</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25</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26</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27</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28</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Armed with the information about Ti,</a:t>
            </a:r>
            <a:r>
              <a:rPr lang="en-US" baseline="0" dirty="0" smtClean="0"/>
              <a:t> we are able to study the scaling of the cusp losses and compare to the previous predictions.  Replaced limiter tile with…</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29</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a scientifically relevant measurement of </a:t>
            </a:r>
            <a:r>
              <a:rPr lang="en-US" dirty="0" err="1" smtClean="0"/>
              <a:t>Isat</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30</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 to study many of these questions</a:t>
            </a:r>
            <a:r>
              <a:rPr lang="en-US" baseline="0" dirty="0" smtClean="0"/>
              <a:t> in the Madison plasma dynamo experiment.  </a:t>
            </a:r>
            <a:r>
              <a:rPr lang="en-US" dirty="0" smtClean="0"/>
              <a:t>In MPDX, we have developed a method to confine and stir a highly conducting 3 m diameter laboratory plasma in a regime where the kinetic energy of the flows exceeds the magnetic energy</a:t>
            </a:r>
            <a:r>
              <a:rPr lang="en-US" baseline="0" dirty="0" smtClean="0"/>
              <a:t> in the plasma.  This will allow us to investigate creating a laboratory dynamo for studying using plasma as the conducting fluid.</a:t>
            </a:r>
          </a:p>
          <a:p>
            <a:endParaRPr lang="en-US" baseline="0" dirty="0" smtClean="0"/>
          </a:p>
          <a:p>
            <a:r>
              <a:rPr lang="en-US" baseline="0" dirty="0" smtClean="0"/>
              <a:t>However, work must be done to understand the plasma production and confinement to determine if we can produce plasma </a:t>
            </a:r>
            <a:r>
              <a:rPr lang="en-US" dirty="0" smtClean="0"/>
              <a:t>suitable for dynamo research. </a:t>
            </a:r>
            <a:r>
              <a:rPr lang="en-US" baseline="0" dirty="0" smtClean="0"/>
              <a:t>Bottom up method for creating a dynamo in a laboratory</a:t>
            </a:r>
            <a:endParaRPr lang="en-US" dirty="0" smtClean="0"/>
          </a:p>
          <a:p>
            <a:endParaRPr lang="en-US" dirty="0" smtClean="0"/>
          </a:p>
          <a:p>
            <a:r>
              <a:rPr lang="en-US" dirty="0" smtClean="0"/>
              <a:t>Plasma</a:t>
            </a:r>
            <a:r>
              <a:rPr lang="en-US" baseline="0" dirty="0" smtClean="0"/>
              <a:t> on/off, night shot</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3</a:t>
            </a:fld>
            <a:endParaRPr lang="en-US"/>
          </a:p>
        </p:txBody>
      </p:sp>
    </p:spTree>
    <p:extLst>
      <p:ext uri="{BB962C8B-B14F-4D97-AF65-F5344CB8AC3E}">
        <p14:creationId xmlns:p14="http://schemas.microsoft.com/office/powerpoint/2010/main" val="2528861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31</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32</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33</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34</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35</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36</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37</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Compare Te, ne (psi) wall with middle of cusp field lines equipotential?</a:t>
            </a:r>
          </a:p>
          <a:p>
            <a:r>
              <a:rPr lang="en-US" sz="1200" dirty="0" smtClean="0"/>
              <a:t>For </a:t>
            </a:r>
            <a:r>
              <a:rPr lang="en-US" sz="1200" dirty="0" err="1" smtClean="0"/>
              <a:t>recomb,ionz</a:t>
            </a:r>
            <a:r>
              <a:rPr lang="en-US" sz="1200" dirty="0" smtClean="0"/>
              <a:t>=0, gamma|| wall is direct measurement of Delta </a:t>
            </a:r>
            <a:r>
              <a:rPr lang="en-US" sz="1200" dirty="0" err="1" smtClean="0"/>
              <a:t>Gamma_perp</a:t>
            </a:r>
            <a:r>
              <a:rPr lang="en-US" sz="1200" dirty="0" smtClean="0"/>
              <a:t>.  How does this compare to theory from diffusion</a:t>
            </a:r>
          </a:p>
          <a:p>
            <a:endParaRPr lang="en-US" dirty="0" smtClean="0"/>
          </a:p>
          <a:p>
            <a:r>
              <a:rPr lang="en-US" dirty="0" smtClean="0"/>
              <a:t>Like westbound traffic on the 10.  B</a:t>
            </a:r>
            <a:r>
              <a:rPr lang="en-US" baseline="0" dirty="0" smtClean="0"/>
              <a:t>y counting the cars that leave on Bundy, </a:t>
            </a:r>
            <a:r>
              <a:rPr lang="en-US" baseline="0" dirty="0" err="1" smtClean="0"/>
              <a:t>Cloverfield</a:t>
            </a:r>
            <a:r>
              <a:rPr lang="en-US" baseline="0" dirty="0" smtClean="0"/>
              <a:t>, 4</a:t>
            </a:r>
            <a:r>
              <a:rPr lang="en-US" baseline="30000" dirty="0" smtClean="0"/>
              <a:t>th</a:t>
            </a:r>
            <a:r>
              <a:rPr lang="en-US" baseline="0" dirty="0" smtClean="0"/>
              <a:t> street, ad eventually the PCH, we can reconstruct the traffic profile for the whole length.</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38</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Collisionless</a:t>
            </a:r>
            <a:r>
              <a:rPr lang="en-US" dirty="0" smtClean="0"/>
              <a:t> PIC simulation of multicusp device.  Computationally intensive, but overkill, even without collisions, plasma is nearly isotropic.</a:t>
            </a:r>
          </a:p>
          <a:p>
            <a:endParaRPr lang="en-US" dirty="0" smtClean="0"/>
          </a:p>
          <a:p>
            <a:r>
              <a:rPr lang="en-US" dirty="0" smtClean="0"/>
              <a:t>can’t reach MPDX</a:t>
            </a:r>
            <a:r>
              <a:rPr lang="en-US" baseline="0" dirty="0" smtClean="0"/>
              <a:t> parameters, but can do more calculations of fluid approach.</a:t>
            </a:r>
          </a:p>
          <a:p>
            <a:endParaRPr lang="en-US" baseline="0" dirty="0" smtClean="0"/>
          </a:p>
          <a:p>
            <a:r>
              <a:rPr lang="en-US" baseline="0" dirty="0" smtClean="0"/>
              <a:t>Useful comparisons to experiment.  Establish a FWHM scaling, look at 2D ne profile, mostly stays on B lines.  Can diagnose presence of large scale 2D electric field.  Boundaries occur at low beta, don’t effect vacuum field much (extra slide).</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39</a:t>
            </a:fld>
            <a:endParaRPr lang="en-US"/>
          </a:p>
        </p:txBody>
      </p:sp>
    </p:spTree>
    <p:extLst>
      <p:ext uri="{BB962C8B-B14F-4D97-AF65-F5344CB8AC3E}">
        <p14:creationId xmlns:p14="http://schemas.microsoft.com/office/powerpoint/2010/main" val="914517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Energy confinement time stuff?</a:t>
            </a:r>
          </a:p>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40</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majority of previous dynamo experiments have been numerical simulations. In fact, the first experiments we are going to perform are motivated by recent numerical simulations of dynamos in spherical geometry.  Flows in MPDX are generated by torques applied to the edge of the plasma, so we will be investigating the special class of dynamo created by two counter-rotating vortices generated by boundary driven flows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90B8B4C-97D9-46DF-8C03-1851B9004A00}" type="slidenum">
              <a:rPr lang="en-US" smtClean="0"/>
              <a:t>4</a:t>
            </a:fld>
            <a:endParaRPr lang="en-US"/>
          </a:p>
        </p:txBody>
      </p:sp>
    </p:spTree>
    <p:extLst>
      <p:ext uri="{BB962C8B-B14F-4D97-AF65-F5344CB8AC3E}">
        <p14:creationId xmlns:p14="http://schemas.microsoft.com/office/powerpoint/2010/main" val="453470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41</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42</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43</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44</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45</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46</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47</a:t>
            </a:fld>
            <a:endParaRPr lang="en-US"/>
          </a:p>
        </p:txBody>
      </p:sp>
    </p:spTree>
    <p:extLst>
      <p:ext uri="{BB962C8B-B14F-4D97-AF65-F5344CB8AC3E}">
        <p14:creationId xmlns:p14="http://schemas.microsoft.com/office/powerpoint/2010/main" val="951497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profiles are flat and that the viscosity changes due to changing </a:t>
            </a:r>
            <a:r>
              <a:rPr lang="en-US" baseline="0" dirty="0" err="1" smtClean="0"/>
              <a:t>nn</a:t>
            </a:r>
            <a:r>
              <a:rPr lang="en-US" baseline="0" dirty="0" smtClean="0"/>
              <a:t>, </a:t>
            </a:r>
            <a:r>
              <a:rPr lang="en-US" baseline="0" dirty="0" err="1" smtClean="0"/>
              <a:t>nu_in</a:t>
            </a:r>
            <a:r>
              <a:rPr lang="en-US" baseline="0" dirty="0" smtClean="0"/>
              <a:t> is 1/10,000 of </a:t>
            </a:r>
            <a:r>
              <a:rPr lang="en-US" baseline="0" dirty="0" err="1" smtClean="0"/>
              <a:t>nu_ei</a:t>
            </a:r>
            <a:r>
              <a:rPr lang="en-US" baseline="0" dirty="0" smtClean="0"/>
              <a:t>, </a:t>
            </a:r>
            <a:r>
              <a:rPr lang="en-US" baseline="0" dirty="0" err="1" smtClean="0"/>
              <a:t>nu_ii</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48</a:t>
            </a:fld>
            <a:endParaRPr lang="en-US"/>
          </a:p>
        </p:txBody>
      </p:sp>
    </p:spTree>
    <p:extLst>
      <p:ext uri="{BB962C8B-B14F-4D97-AF65-F5344CB8AC3E}">
        <p14:creationId xmlns:p14="http://schemas.microsoft.com/office/powerpoint/2010/main" val="3323521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smtClean="0"/>
              <a:t>-In MPDX, we have developed a way to stirring a confined, unmagnetized plasma.</a:t>
            </a:r>
          </a:p>
          <a:p>
            <a:pPr lvl="0">
              <a:defRPr sz="1800"/>
            </a:pPr>
            <a:r>
              <a:rPr lang="en-US" sz="1200" dirty="0" smtClean="0"/>
              <a:t>-Of course too diffuse to use impellers, we drive flow at the plasma edge.</a:t>
            </a:r>
          </a:p>
          <a:p>
            <a:pPr lvl="0">
              <a:defRPr sz="1800"/>
            </a:pPr>
            <a:r>
              <a:rPr lang="en-US" sz="1200" dirty="0" smtClean="0"/>
              <a:t>-This plot shows such a flow - set Tor. vel. at the boundary as a </a:t>
            </a:r>
            <a:r>
              <a:rPr lang="en-US" sz="1200" dirty="0" err="1" smtClean="0"/>
              <a:t>funct</a:t>
            </a:r>
            <a:r>
              <a:rPr lang="en-US" sz="1200" dirty="0" smtClean="0"/>
              <a:t>. of theta, and the internal flows are a solution of the NS eqn. in 2D.</a:t>
            </a:r>
          </a:p>
          <a:p>
            <a:pPr lvl="0">
              <a:defRPr sz="1800"/>
            </a:pPr>
            <a:r>
              <a:rPr lang="en-US" sz="1200" dirty="0" smtClean="0"/>
              <a:t>-Describe plot. As you can see, this is a two-vortex flow. Faster the boundary drive, the faster the </a:t>
            </a:r>
            <a:r>
              <a:rPr lang="en-US" sz="1200" dirty="0" err="1" smtClean="0"/>
              <a:t>poloidal</a:t>
            </a:r>
            <a:r>
              <a:rPr lang="en-US" sz="1200" dirty="0" smtClean="0"/>
              <a:t> flow, and the more we would twist up a frozen-in field line.</a:t>
            </a:r>
          </a:p>
          <a:p>
            <a:pPr lvl="0">
              <a:defRPr sz="1800"/>
            </a:pPr>
            <a:endParaRPr lang="en-US" sz="1200" dirty="0" smtClean="0"/>
          </a:p>
          <a:p>
            <a:pPr lvl="0">
              <a:defRPr sz="1800"/>
            </a:pPr>
            <a:r>
              <a:rPr lang="en-US" sz="1200" dirty="0" smtClean="0"/>
              <a:t>-PKE/TKE increases with Re. For this specific edge rotation boundary condition, we’ve volume averaged the kinetic energy in both flow components for different values of Re... </a:t>
            </a:r>
          </a:p>
          <a:p>
            <a:pPr lvl="0">
              <a:defRPr sz="1800"/>
            </a:pPr>
            <a:r>
              <a:rPr lang="en-US" sz="1200" dirty="0" smtClean="0"/>
              <a:t>-This makes sense: we’re effectively injecting helicity, and a larger Re allows more velocity shear in our vortices.</a:t>
            </a:r>
          </a:p>
          <a:p>
            <a:pPr lvl="0">
              <a:defRPr sz="1800"/>
            </a:pPr>
            <a:r>
              <a:rPr lang="en-US" sz="1200" dirty="0" smtClean="0"/>
              <a:t>-Ideally we’d have a plasma with very low viscosity, and the </a:t>
            </a:r>
            <a:r>
              <a:rPr lang="en-US" sz="1200" dirty="0" err="1" smtClean="0"/>
              <a:t>poloidal</a:t>
            </a:r>
            <a:r>
              <a:rPr lang="en-US" sz="1200" dirty="0" smtClean="0"/>
              <a:t> cells would have a large percentage of the total kinetic energy in the flow.</a:t>
            </a:r>
          </a:p>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49</a:t>
            </a:fld>
            <a:endParaRPr lang="en-US"/>
          </a:p>
        </p:txBody>
      </p:sp>
    </p:spTree>
    <p:extLst>
      <p:ext uri="{BB962C8B-B14F-4D97-AF65-F5344CB8AC3E}">
        <p14:creationId xmlns:p14="http://schemas.microsoft.com/office/powerpoint/2010/main" val="6846748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Toroidal</a:t>
            </a:r>
            <a:r>
              <a:rPr lang="en-US" baseline="0" dirty="0" smtClean="0"/>
              <a:t> velocity given at all </a:t>
            </a:r>
            <a:r>
              <a:rPr lang="en-US" baseline="0" dirty="0" err="1" smtClean="0"/>
              <a:t>poloidal</a:t>
            </a:r>
            <a:r>
              <a:rPr lang="en-US" baseline="0" dirty="0" smtClean="0"/>
              <a:t> locations and optimized.  Re and 2D steady state </a:t>
            </a:r>
            <a:r>
              <a:rPr lang="en-US" baseline="0" dirty="0" err="1" smtClean="0"/>
              <a:t>navier</a:t>
            </a:r>
            <a:r>
              <a:rPr lang="en-US" baseline="0" dirty="0" smtClean="0"/>
              <a:t> stokes self consistently determine </a:t>
            </a:r>
            <a:r>
              <a:rPr lang="en-US" baseline="0" dirty="0" err="1" smtClean="0"/>
              <a:t>poloidal</a:t>
            </a:r>
            <a:r>
              <a:rPr lang="en-US" baseline="0" dirty="0" smtClean="0"/>
              <a:t> flows.  The eigenvalues of </a:t>
            </a:r>
            <a:r>
              <a:rPr lang="en-US" baseline="0" dirty="0" err="1" smtClean="0"/>
              <a:t>navier</a:t>
            </a:r>
            <a:r>
              <a:rPr lang="en-US" baseline="0" dirty="0" smtClean="0"/>
              <a:t> stokes are analyzed to find if they are stable, HD unstable flows are thrown out since they are not axisymmetric.  Kinematic dynamo problem solved</a:t>
            </a:r>
          </a:p>
          <a:p>
            <a:endParaRPr lang="en-US" baseline="0" dirty="0" smtClean="0"/>
          </a:p>
          <a:p>
            <a:r>
              <a:rPr lang="en-US" baseline="0" dirty="0" smtClean="0"/>
              <a:t>Using steady state prescribed flow, the induction equation is solved for the kinematic dynamo, and the growth rate is determined.  This is 50 radial by 25 </a:t>
            </a:r>
            <a:r>
              <a:rPr lang="en-US" baseline="0" dirty="0" err="1" smtClean="0"/>
              <a:t>poloidal</a:t>
            </a:r>
            <a:r>
              <a:rPr lang="en-US" baseline="0" dirty="0" smtClean="0"/>
              <a:t> resolution (60 by 30 for other rates)</a:t>
            </a:r>
          </a:p>
          <a:p>
            <a:endParaRPr lang="en-US" baseline="0" dirty="0" smtClean="0"/>
          </a:p>
          <a:p>
            <a:r>
              <a:rPr lang="en-US" baseline="0" dirty="0" smtClean="0"/>
              <a:t>Very sensitive to flow </a:t>
            </a:r>
            <a:r>
              <a:rPr lang="en-US" baseline="0" dirty="0" err="1" smtClean="0"/>
              <a:t>bc’s</a:t>
            </a:r>
            <a:r>
              <a:rPr lang="en-US" baseline="0" dirty="0" smtClean="0"/>
              <a:t> most other flows had no dynamo, </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50</a:t>
            </a:fld>
            <a:endParaRPr lang="en-US"/>
          </a:p>
        </p:txBody>
      </p:sp>
    </p:spTree>
    <p:extLst>
      <p:ext uri="{BB962C8B-B14F-4D97-AF65-F5344CB8AC3E}">
        <p14:creationId xmlns:p14="http://schemas.microsoft.com/office/powerpoint/2010/main" val="45347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smtClean="0"/>
              <a:t>-exhaustive search of parameter space for this class of dynamo,</a:t>
            </a:r>
            <a:r>
              <a:rPr lang="en-US" sz="1200" baseline="0" dirty="0" smtClean="0"/>
              <a:t> l</a:t>
            </a:r>
            <a:r>
              <a:rPr lang="en-US" sz="1200" dirty="0" smtClean="0"/>
              <a:t>imited by resolution Rm and HD stability (Re)</a:t>
            </a:r>
          </a:p>
          <a:p>
            <a:pPr lvl="0">
              <a:defRPr sz="1800"/>
            </a:pPr>
            <a:r>
              <a:rPr lang="en-US" dirty="0" smtClean="0"/>
              <a:t>-1) no dynamo below Re=80 (zero suppressed) we</a:t>
            </a:r>
            <a:r>
              <a:rPr lang="en-US" baseline="0" dirty="0" smtClean="0"/>
              <a:t> suspect this is related to critical level of </a:t>
            </a:r>
            <a:r>
              <a:rPr lang="en-US" baseline="0" dirty="0" err="1" smtClean="0"/>
              <a:t>poloidal</a:t>
            </a:r>
            <a:r>
              <a:rPr lang="en-US" baseline="0" dirty="0" smtClean="0"/>
              <a:t> flow</a:t>
            </a:r>
          </a:p>
          <a:p>
            <a:pPr lvl="0">
              <a:defRPr sz="1800"/>
            </a:pPr>
            <a:r>
              <a:rPr lang="en-US" baseline="0" dirty="0" smtClean="0"/>
              <a:t>-2) majority of the time, no dynamo.  Taking off reversal is no dynamo</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5</a:t>
            </a:fld>
            <a:endParaRPr lang="en-US"/>
          </a:p>
        </p:txBody>
      </p:sp>
    </p:spTree>
    <p:extLst>
      <p:ext uri="{BB962C8B-B14F-4D97-AF65-F5344CB8AC3E}">
        <p14:creationId xmlns:p14="http://schemas.microsoft.com/office/powerpoint/2010/main" val="6846748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Movie</a:t>
            </a:r>
            <a:r>
              <a:rPr lang="en-US" baseline="0" dirty="0" smtClean="0"/>
              <a:t> of Modified Von Karman type dynamo growing.  3D </a:t>
            </a:r>
            <a:r>
              <a:rPr lang="en-US" baseline="0" dirty="0" err="1" smtClean="0"/>
              <a:t>incompressable</a:t>
            </a:r>
            <a:r>
              <a:rPr lang="en-US" baseline="0" dirty="0" smtClean="0"/>
              <a:t> MHD nonlinear </a:t>
            </a:r>
            <a:r>
              <a:rPr lang="en-US" baseline="0" dirty="0" err="1" smtClean="0"/>
              <a:t>lorentz</a:t>
            </a:r>
            <a:r>
              <a:rPr lang="en-US" baseline="0" dirty="0" smtClean="0"/>
              <a:t> force term kept (back reaction term), R/V </a:t>
            </a:r>
            <a:r>
              <a:rPr lang="en-US" baseline="0" dirty="0" err="1" smtClean="0"/>
              <a:t>timestep</a:t>
            </a:r>
            <a:r>
              <a:rPr lang="en-US" baseline="0" dirty="0" smtClean="0"/>
              <a:t>, slow dynamo</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51</a:t>
            </a:fld>
            <a:endParaRPr lang="en-US"/>
          </a:p>
        </p:txBody>
      </p:sp>
    </p:spTree>
    <p:extLst>
      <p:ext uri="{BB962C8B-B14F-4D97-AF65-F5344CB8AC3E}">
        <p14:creationId xmlns:p14="http://schemas.microsoft.com/office/powerpoint/2010/main" val="1444695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Hall probes can measure</a:t>
            </a:r>
            <a:r>
              <a:rPr lang="en-US" baseline="0" dirty="0" smtClean="0"/>
              <a:t> 3D magnetic field as a function of time</a:t>
            </a:r>
          </a:p>
          <a:p>
            <a:r>
              <a:rPr lang="en-US" baseline="0" dirty="0" smtClean="0"/>
              <a:t>Prone to temperature effects, must be properly cooled</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52</a:t>
            </a:fld>
            <a:endParaRPr lang="en-US"/>
          </a:p>
        </p:txBody>
      </p:sp>
    </p:spTree>
    <p:extLst>
      <p:ext uri="{BB962C8B-B14F-4D97-AF65-F5344CB8AC3E}">
        <p14:creationId xmlns:p14="http://schemas.microsoft.com/office/powerpoint/2010/main" val="684674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Expanded</a:t>
            </a:r>
            <a:r>
              <a:rPr lang="en-US" baseline="0" dirty="0" smtClean="0"/>
              <a:t> parameter regime could be relevant to astrophysical plasmas</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53</a:t>
            </a:fld>
            <a:endParaRPr lang="en-US"/>
          </a:p>
        </p:txBody>
      </p:sp>
    </p:spTree>
    <p:extLst>
      <p:ext uri="{BB962C8B-B14F-4D97-AF65-F5344CB8AC3E}">
        <p14:creationId xmlns:p14="http://schemas.microsoft.com/office/powerpoint/2010/main" val="36914156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65</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Developing new high resolution (0.1-0.3 nm) broadband (200-850 nm) system using 5 overlapping spectrometers</a:t>
            </a:r>
          </a:p>
          <a:p>
            <a:endParaRPr lang="en-US" dirty="0" smtClean="0"/>
          </a:p>
          <a:p>
            <a:r>
              <a:rPr lang="en-US" dirty="0" smtClean="0"/>
              <a:t>Oliver data differs because Zeff ne 1</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66</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smtClean="0"/>
              <a:t>-exhaustive search of parameter space for this class of dynamo,</a:t>
            </a:r>
            <a:r>
              <a:rPr lang="en-US" sz="1200" baseline="0" dirty="0" smtClean="0"/>
              <a:t> l</a:t>
            </a:r>
            <a:r>
              <a:rPr lang="en-US" sz="1200" dirty="0" smtClean="0"/>
              <a:t>imited by resolution Rm and HD stability (Re)</a:t>
            </a:r>
          </a:p>
          <a:p>
            <a:pPr lvl="0">
              <a:defRPr sz="1800"/>
            </a:pPr>
            <a:r>
              <a:rPr lang="en-US" dirty="0" smtClean="0"/>
              <a:t>-1) no dynamo below Re=80 (zero suppressed) we</a:t>
            </a:r>
            <a:r>
              <a:rPr lang="en-US" baseline="0" dirty="0" smtClean="0"/>
              <a:t> suspect this is related to critical level of </a:t>
            </a:r>
            <a:r>
              <a:rPr lang="en-US" baseline="0" dirty="0" err="1" smtClean="0"/>
              <a:t>poloidal</a:t>
            </a:r>
            <a:r>
              <a:rPr lang="en-US" baseline="0" dirty="0" smtClean="0"/>
              <a:t> flow</a:t>
            </a:r>
          </a:p>
          <a:p>
            <a:pPr lvl="0">
              <a:defRPr sz="1800"/>
            </a:pPr>
            <a:r>
              <a:rPr lang="en-US" baseline="0" dirty="0" smtClean="0"/>
              <a:t>-2) majority of the time, no dynamo.  Taking off reversal is no dynamo</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67</a:t>
            </a:fld>
            <a:endParaRPr lang="en-US"/>
          </a:p>
        </p:txBody>
      </p:sp>
    </p:spTree>
    <p:extLst>
      <p:ext uri="{BB962C8B-B14F-4D97-AF65-F5344CB8AC3E}">
        <p14:creationId xmlns:p14="http://schemas.microsoft.com/office/powerpoint/2010/main" val="6846748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pPr lvl="0"/>
            <a:endParaRPr/>
          </a:p>
        </p:txBody>
      </p:sp>
      <p:sp>
        <p:nvSpPr>
          <p:cNvPr id="289" name="Shape 289"/>
          <p:cNvSpPr>
            <a:spLocks noGrp="1"/>
          </p:cNvSpPr>
          <p:nvPr>
            <p:ph type="body" sz="quarter" idx="1"/>
          </p:nvPr>
        </p:nvSpPr>
        <p:spPr>
          <a:prstGeom prst="rect">
            <a:avLst/>
          </a:prstGeom>
        </p:spPr>
        <p:txBody>
          <a:bodyPr/>
          <a:lstStyle/>
          <a:p>
            <a:pPr lvl="0">
              <a:defRPr sz="1800"/>
            </a:pPr>
            <a:r>
              <a:rPr sz="2200" dirty="0"/>
              <a:t>-This data is from our first attempts at controlling the plasma flow by stirring from the edge.</a:t>
            </a:r>
          </a:p>
          <a:p>
            <a:pPr lvl="0">
              <a:defRPr sz="1800"/>
            </a:pPr>
            <a:r>
              <a:rPr sz="2200" dirty="0"/>
              <a:t>-The electrodes on the southern hemisphere are still fully inserted, and are for heating purposes only.</a:t>
            </a:r>
          </a:p>
          <a:p>
            <a:pPr lvl="0">
              <a:defRPr sz="1800"/>
            </a:pPr>
            <a:r>
              <a:rPr sz="2200" dirty="0"/>
              <a:t>-These two cathodes on the northern hemisphere have been retracted into the magnetized edge region.</a:t>
            </a:r>
          </a:p>
          <a:p>
            <a:pPr lvl="0">
              <a:defRPr sz="1800"/>
            </a:pPr>
            <a:r>
              <a:rPr sz="2200" dirty="0"/>
              <a:t>-This plot shows our first attempts at optimizing this cathode position, as measured by a </a:t>
            </a:r>
            <a:r>
              <a:rPr sz="2200" dirty="0" err="1"/>
              <a:t>mach</a:t>
            </a:r>
            <a:r>
              <a:rPr sz="2200" dirty="0"/>
              <a:t> probe located in the unmagnetized core.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that its unbalanced!</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69</a:t>
            </a:fld>
            <a:endParaRPr lang="en-US"/>
          </a:p>
        </p:txBody>
      </p:sp>
    </p:spTree>
    <p:extLst>
      <p:ext uri="{BB962C8B-B14F-4D97-AF65-F5344CB8AC3E}">
        <p14:creationId xmlns:p14="http://schemas.microsoft.com/office/powerpoint/2010/main" val="3970142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Expanded</a:t>
            </a:r>
            <a:r>
              <a:rPr lang="en-US" baseline="0" dirty="0" smtClean="0"/>
              <a:t> parameter regime could be relevant to astrophysical plasmas</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70</a:t>
            </a:fld>
            <a:endParaRPr lang="en-US"/>
          </a:p>
        </p:txBody>
      </p:sp>
    </p:spTree>
    <p:extLst>
      <p:ext uri="{BB962C8B-B14F-4D97-AF65-F5344CB8AC3E}">
        <p14:creationId xmlns:p14="http://schemas.microsoft.com/office/powerpoint/2010/main" val="3691415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Plasma confinement, holding</a:t>
            </a:r>
            <a:r>
              <a:rPr lang="en-US" baseline="0" dirty="0" smtClean="0"/>
              <a:t> and manipulating plasma, is very important in laboratory plasma physics, research we perform is applicable to many devices</a:t>
            </a:r>
          </a:p>
          <a:p>
            <a:pPr marL="171450" indent="-171450">
              <a:buFontTx/>
              <a:buChar char="-"/>
            </a:pPr>
            <a:r>
              <a:rPr lang="en-US" baseline="0" dirty="0" smtClean="0"/>
              <a:t>Plasmas are uniquely well suited to build on existing laboratory dynamo experiments b/c of scaling of viscosity and conductivity</a:t>
            </a:r>
          </a:p>
          <a:p>
            <a:pPr marL="171450" indent="-171450">
              <a:buFontTx/>
              <a:buChar char="-"/>
            </a:pPr>
            <a:r>
              <a:rPr lang="en-US" dirty="0" smtClean="0"/>
              <a:t>The</a:t>
            </a:r>
            <a:r>
              <a:rPr lang="en-US" baseline="0" dirty="0" smtClean="0"/>
              <a:t> plasmas we create in laboratories are very amenable to modeling, Re, Rm are below 1000 and Pm is order 1</a:t>
            </a:r>
          </a:p>
          <a:p>
            <a:pPr marL="171450" indent="-171450">
              <a:buFontTx/>
              <a:buChar char="-"/>
            </a:pPr>
            <a:r>
              <a:rPr lang="en-US" baseline="0" dirty="0" smtClean="0"/>
              <a:t>Not trying to replicate </a:t>
            </a:r>
            <a:r>
              <a:rPr lang="en-US" baseline="0" dirty="0" err="1" smtClean="0"/>
              <a:t>geodynamo</a:t>
            </a:r>
            <a:r>
              <a:rPr lang="en-US" baseline="0" dirty="0" smtClean="0"/>
              <a:t> or Sun’s dynamo in lab</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72</a:t>
            </a:fld>
            <a:endParaRPr lang="en-US"/>
          </a:p>
        </p:txBody>
      </p:sp>
    </p:spTree>
    <p:extLst>
      <p:ext uri="{BB962C8B-B14F-4D97-AF65-F5344CB8AC3E}">
        <p14:creationId xmlns:p14="http://schemas.microsoft.com/office/powerpoint/2010/main" val="467831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attempts at laboratory</a:t>
            </a:r>
            <a:r>
              <a:rPr lang="en-US" baseline="0" dirty="0" smtClean="0"/>
              <a:t> dynamos have used liquid Na, with an inconveniently fixed conductivity and resistivity</a:t>
            </a:r>
          </a:p>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6</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plasma, these can vary, sub in classical values, get formulas.</a:t>
            </a:r>
            <a:endParaRPr lang="en-US" baseline="0" dirty="0" smtClean="0"/>
          </a:p>
          <a:p>
            <a:r>
              <a:rPr lang="en-US" baseline="0" dirty="0" smtClean="0"/>
              <a:t>-individually adjustable</a:t>
            </a:r>
          </a:p>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7</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my jam</a:t>
            </a:r>
          </a:p>
          <a:p>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8</a:t>
            </a:fld>
            <a:endParaRPr lang="en-US"/>
          </a:p>
        </p:txBody>
      </p:sp>
    </p:spTree>
    <p:extLst>
      <p:ext uri="{BB962C8B-B14F-4D97-AF65-F5344CB8AC3E}">
        <p14:creationId xmlns:p14="http://schemas.microsoft.com/office/powerpoint/2010/main" val="563999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determines plasma parameters throughout cusp, what sets footprint?</a:t>
            </a:r>
          </a:p>
          <a:p>
            <a:r>
              <a:rPr lang="en-US" baseline="0" dirty="0" smtClean="0"/>
              <a:t>What determines loss rates through sheath (particle balance)</a:t>
            </a:r>
            <a:endParaRPr lang="en-US" dirty="0"/>
          </a:p>
        </p:txBody>
      </p:sp>
      <p:sp>
        <p:nvSpPr>
          <p:cNvPr id="4" name="Slide Number Placeholder 3"/>
          <p:cNvSpPr>
            <a:spLocks noGrp="1"/>
          </p:cNvSpPr>
          <p:nvPr>
            <p:ph type="sldNum" sz="quarter" idx="10"/>
          </p:nvPr>
        </p:nvSpPr>
        <p:spPr/>
        <p:txBody>
          <a:bodyPr/>
          <a:lstStyle/>
          <a:p>
            <a:fld id="{E90B8B4C-97D9-46DF-8C03-1851B9004A00}" type="slidenum">
              <a:rPr lang="en-US" smtClean="0"/>
              <a:t>9</a:t>
            </a:fld>
            <a:endParaRPr lang="en-US"/>
          </a:p>
        </p:txBody>
      </p:sp>
    </p:spTree>
    <p:extLst>
      <p:ext uri="{BB962C8B-B14F-4D97-AF65-F5344CB8AC3E}">
        <p14:creationId xmlns:p14="http://schemas.microsoft.com/office/powerpoint/2010/main" val="3542498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F72554-E310-41CD-84AD-9C8BA37967B0}" type="datetimeFigureOut">
              <a:rPr lang="en-US" smtClean="0"/>
              <a:t>12/16/2014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B187F-6762-4070-9A16-63761CFA1079}" type="slidenum">
              <a:rPr lang="en-US" smtClean="0"/>
              <a:t>‹#›</a:t>
            </a:fld>
            <a:endParaRPr lang="en-US"/>
          </a:p>
        </p:txBody>
      </p:sp>
    </p:spTree>
    <p:extLst>
      <p:ext uri="{BB962C8B-B14F-4D97-AF65-F5344CB8AC3E}">
        <p14:creationId xmlns:p14="http://schemas.microsoft.com/office/powerpoint/2010/main" val="910226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72554-E310-41CD-84AD-9C8BA37967B0}" type="datetimeFigureOut">
              <a:rPr lang="en-US" smtClean="0"/>
              <a:t>12/16/2014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B187F-6762-4070-9A16-63761CFA1079}" type="slidenum">
              <a:rPr lang="en-US" smtClean="0"/>
              <a:t>‹#›</a:t>
            </a:fld>
            <a:endParaRPr lang="en-US"/>
          </a:p>
        </p:txBody>
      </p:sp>
    </p:spTree>
    <p:extLst>
      <p:ext uri="{BB962C8B-B14F-4D97-AF65-F5344CB8AC3E}">
        <p14:creationId xmlns:p14="http://schemas.microsoft.com/office/powerpoint/2010/main" val="2346952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72554-E310-41CD-84AD-9C8BA37967B0}" type="datetimeFigureOut">
              <a:rPr lang="en-US" smtClean="0"/>
              <a:t>12/16/2014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B187F-6762-4070-9A16-63761CFA1079}" type="slidenum">
              <a:rPr lang="en-US" smtClean="0"/>
              <a:t>‹#›</a:t>
            </a:fld>
            <a:endParaRPr lang="en-US"/>
          </a:p>
        </p:txBody>
      </p:sp>
    </p:spTree>
    <p:extLst>
      <p:ext uri="{BB962C8B-B14F-4D97-AF65-F5344CB8AC3E}">
        <p14:creationId xmlns:p14="http://schemas.microsoft.com/office/powerpoint/2010/main" val="553089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pPr lvl="0">
              <a:defRPr sz="1800">
                <a:solidFill>
                  <a:srgbClr val="000000"/>
                </a:solidFill>
              </a:defRPr>
            </a:pPr>
            <a:r>
              <a:rPr sz="3400">
                <a:solidFill>
                  <a:srgbClr val="FFFFFF"/>
                </a:solidFill>
              </a:rPr>
              <a:t>Title Text</a:t>
            </a:r>
          </a:p>
        </p:txBody>
      </p:sp>
      <p:sp>
        <p:nvSpPr>
          <p:cNvPr id="24" name="Shape 24"/>
          <p:cNvSpPr>
            <a:spLocks noGrp="1"/>
          </p:cNvSpPr>
          <p:nvPr>
            <p:ph type="body" idx="1"/>
          </p:nvPr>
        </p:nvSpPr>
        <p:spPr>
          <a:prstGeom prst="rect">
            <a:avLst/>
          </a:prstGeom>
        </p:spPr>
        <p:txBody>
          <a:bodyPr/>
          <a:lstStyle>
            <a:lvl1pPr>
              <a:buBlip>
                <a:blip r:embed="rId2"/>
              </a:buBlip>
            </a:lvl1pPr>
            <a:lvl2pPr marL="937584" indent="-401822">
              <a:buBlip>
                <a:blip r:embed="rId3"/>
              </a:buBlip>
            </a:lvl2pPr>
            <a:lvl3pPr marL="1250112" indent="-401822">
              <a:buBlip>
                <a:blip r:embed="rId4"/>
              </a:buBlip>
            </a:lvl3pPr>
            <a:lvl4pPr marL="1562640" indent="-401822">
              <a:buBlip>
                <a:blip r:embed="rId4"/>
              </a:buBlip>
            </a:lvl4pPr>
            <a:lvl5pPr marL="1875168" indent="-401822">
              <a:buBlip>
                <a:blip r:embed="rId4"/>
              </a:buBlip>
            </a:lvl5pPr>
          </a:lstStyle>
          <a:p>
            <a:pPr lvl="0">
              <a:defRPr sz="1800"/>
            </a:pPr>
            <a:r>
              <a:rPr sz="1800"/>
              <a:t>Body Level One</a:t>
            </a:r>
          </a:p>
          <a:p>
            <a:pPr lvl="1">
              <a:defRPr sz="1800"/>
            </a:pPr>
            <a:r>
              <a:rPr sz="1800"/>
              <a:t>Body Level Two</a:t>
            </a:r>
          </a:p>
          <a:p>
            <a:pPr lvl="2">
              <a:defRPr sz="1800"/>
            </a:pPr>
            <a:r>
              <a:rPr sz="1800"/>
              <a:t>Body Level Three</a:t>
            </a:r>
          </a:p>
          <a:p>
            <a:pPr lvl="3">
              <a:defRPr sz="1800"/>
            </a:pPr>
            <a:r>
              <a:rPr sz="1800"/>
              <a:t>Body Level Four</a:t>
            </a:r>
          </a:p>
          <a:p>
            <a:pPr lvl="4">
              <a:defRPr sz="1800"/>
            </a:pPr>
            <a:r>
              <a:rPr sz="1800"/>
              <a:t>Body Level Five</a:t>
            </a:r>
          </a:p>
        </p:txBody>
      </p:sp>
      <p:sp>
        <p:nvSpPr>
          <p:cNvPr id="25" name="Shape 25"/>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4918397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72554-E310-41CD-84AD-9C8BA37967B0}" type="datetimeFigureOut">
              <a:rPr lang="en-US" smtClean="0"/>
              <a:t>12/16/2014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B187F-6762-4070-9A16-63761CFA1079}" type="slidenum">
              <a:rPr lang="en-US" smtClean="0"/>
              <a:t>‹#›</a:t>
            </a:fld>
            <a:endParaRPr lang="en-US"/>
          </a:p>
        </p:txBody>
      </p:sp>
    </p:spTree>
    <p:extLst>
      <p:ext uri="{BB962C8B-B14F-4D97-AF65-F5344CB8AC3E}">
        <p14:creationId xmlns:p14="http://schemas.microsoft.com/office/powerpoint/2010/main" val="337422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F72554-E310-41CD-84AD-9C8BA37967B0}" type="datetimeFigureOut">
              <a:rPr lang="en-US" smtClean="0"/>
              <a:t>12/16/2014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B187F-6762-4070-9A16-63761CFA1079}" type="slidenum">
              <a:rPr lang="en-US" smtClean="0"/>
              <a:t>‹#›</a:t>
            </a:fld>
            <a:endParaRPr lang="en-US"/>
          </a:p>
        </p:txBody>
      </p:sp>
    </p:spTree>
    <p:extLst>
      <p:ext uri="{BB962C8B-B14F-4D97-AF65-F5344CB8AC3E}">
        <p14:creationId xmlns:p14="http://schemas.microsoft.com/office/powerpoint/2010/main" val="2267115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F72554-E310-41CD-84AD-9C8BA37967B0}" type="datetimeFigureOut">
              <a:rPr lang="en-US" smtClean="0"/>
              <a:t>12/16/2014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B187F-6762-4070-9A16-63761CFA1079}" type="slidenum">
              <a:rPr lang="en-US" smtClean="0"/>
              <a:t>‹#›</a:t>
            </a:fld>
            <a:endParaRPr lang="en-US"/>
          </a:p>
        </p:txBody>
      </p:sp>
    </p:spTree>
    <p:extLst>
      <p:ext uri="{BB962C8B-B14F-4D97-AF65-F5344CB8AC3E}">
        <p14:creationId xmlns:p14="http://schemas.microsoft.com/office/powerpoint/2010/main" val="228718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F72554-E310-41CD-84AD-9C8BA37967B0}" type="datetimeFigureOut">
              <a:rPr lang="en-US" smtClean="0"/>
              <a:t>12/16/2014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4B187F-6762-4070-9A16-63761CFA1079}" type="slidenum">
              <a:rPr lang="en-US" smtClean="0"/>
              <a:t>‹#›</a:t>
            </a:fld>
            <a:endParaRPr lang="en-US"/>
          </a:p>
        </p:txBody>
      </p:sp>
    </p:spTree>
    <p:extLst>
      <p:ext uri="{BB962C8B-B14F-4D97-AF65-F5344CB8AC3E}">
        <p14:creationId xmlns:p14="http://schemas.microsoft.com/office/powerpoint/2010/main" val="3300695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F72554-E310-41CD-84AD-9C8BA37967B0}" type="datetimeFigureOut">
              <a:rPr lang="en-US" smtClean="0"/>
              <a:t>12/16/2014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4B187F-6762-4070-9A16-63761CFA1079}" type="slidenum">
              <a:rPr lang="en-US" smtClean="0"/>
              <a:t>‹#›</a:t>
            </a:fld>
            <a:endParaRPr lang="en-US"/>
          </a:p>
        </p:txBody>
      </p:sp>
    </p:spTree>
    <p:extLst>
      <p:ext uri="{BB962C8B-B14F-4D97-AF65-F5344CB8AC3E}">
        <p14:creationId xmlns:p14="http://schemas.microsoft.com/office/powerpoint/2010/main" val="4193188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72554-E310-41CD-84AD-9C8BA37967B0}" type="datetimeFigureOut">
              <a:rPr lang="en-US" smtClean="0"/>
              <a:t>12/16/2014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4B187F-6762-4070-9A16-63761CFA1079}" type="slidenum">
              <a:rPr lang="en-US" smtClean="0"/>
              <a:t>‹#›</a:t>
            </a:fld>
            <a:endParaRPr lang="en-US"/>
          </a:p>
        </p:txBody>
      </p:sp>
    </p:spTree>
    <p:extLst>
      <p:ext uri="{BB962C8B-B14F-4D97-AF65-F5344CB8AC3E}">
        <p14:creationId xmlns:p14="http://schemas.microsoft.com/office/powerpoint/2010/main" val="3313156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72554-E310-41CD-84AD-9C8BA37967B0}" type="datetimeFigureOut">
              <a:rPr lang="en-US" smtClean="0"/>
              <a:t>12/16/2014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B187F-6762-4070-9A16-63761CFA1079}" type="slidenum">
              <a:rPr lang="en-US" smtClean="0"/>
              <a:t>‹#›</a:t>
            </a:fld>
            <a:endParaRPr lang="en-US"/>
          </a:p>
        </p:txBody>
      </p:sp>
    </p:spTree>
    <p:extLst>
      <p:ext uri="{BB962C8B-B14F-4D97-AF65-F5344CB8AC3E}">
        <p14:creationId xmlns:p14="http://schemas.microsoft.com/office/powerpoint/2010/main" val="797597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72554-E310-41CD-84AD-9C8BA37967B0}" type="datetimeFigureOut">
              <a:rPr lang="en-US" smtClean="0"/>
              <a:t>12/16/2014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B187F-6762-4070-9A16-63761CFA1079}" type="slidenum">
              <a:rPr lang="en-US" smtClean="0"/>
              <a:t>‹#›</a:t>
            </a:fld>
            <a:endParaRPr lang="en-US"/>
          </a:p>
        </p:txBody>
      </p:sp>
    </p:spTree>
    <p:extLst>
      <p:ext uri="{BB962C8B-B14F-4D97-AF65-F5344CB8AC3E}">
        <p14:creationId xmlns:p14="http://schemas.microsoft.com/office/powerpoint/2010/main" val="249297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72554-E310-41CD-84AD-9C8BA37967B0}" type="datetimeFigureOut">
              <a:rPr lang="en-US" smtClean="0"/>
              <a:t>12/16/2014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B187F-6762-4070-9A16-63761CFA1079}" type="slidenum">
              <a:rPr lang="en-US" smtClean="0"/>
              <a:t>‹#›</a:t>
            </a:fld>
            <a:endParaRPr lang="en-US"/>
          </a:p>
        </p:txBody>
      </p:sp>
    </p:spTree>
    <p:extLst>
      <p:ext uri="{BB962C8B-B14F-4D97-AF65-F5344CB8AC3E}">
        <p14:creationId xmlns:p14="http://schemas.microsoft.com/office/powerpoint/2010/main" val="3068811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9.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3.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0.png"/><Relationship Id="rId7"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77.png"/><Relationship Id="rId9"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0.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77.png"/><Relationship Id="rId9"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55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4.png"/></Relationships>
</file>

<file path=ppt/slides/_rels/slide4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15.png"/><Relationship Id="rId7" Type="http://schemas.openxmlformats.org/officeDocument/2006/relationships/image" Target="../media/image80.png"/><Relationship Id="rId12" Type="http://schemas.openxmlformats.org/officeDocument/2006/relationships/image" Target="../media/image12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0.png"/><Relationship Id="rId5" Type="http://schemas.openxmlformats.org/officeDocument/2006/relationships/image" Target="../media/image117.png"/><Relationship Id="rId10" Type="http://schemas.openxmlformats.org/officeDocument/2006/relationships/image" Target="../media/image119.png"/><Relationship Id="rId4" Type="http://schemas.openxmlformats.org/officeDocument/2006/relationships/image" Target="../media/image116.png"/><Relationship Id="rId9"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3.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25.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3.wmf"/><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6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44.png"/></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l="5051" t="7747"/>
          <a:stretch>
            <a:fillRect/>
          </a:stretch>
        </p:blipFill>
        <p:spPr bwMode="auto">
          <a:xfrm>
            <a:off x="107156" y="2814949"/>
            <a:ext cx="2940843" cy="403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2530" name="Rectangle 2"/>
          <p:cNvSpPr>
            <a:spLocks/>
          </p:cNvSpPr>
          <p:nvPr/>
        </p:nvSpPr>
        <p:spPr bwMode="auto">
          <a:xfrm>
            <a:off x="0" y="-12279"/>
            <a:ext cx="9144000" cy="2831679"/>
          </a:xfrm>
          <a:prstGeom prst="rect">
            <a:avLst/>
          </a:prstGeom>
          <a:solidFill>
            <a:srgbClr val="800000"/>
          </a:solidFill>
          <a:ln>
            <a:noFill/>
          </a:ln>
          <a:effectLst>
            <a:outerShdw blurRad="127000" dist="76199" dir="2700000" algn="ctr" rotWithShape="0">
              <a:schemeClr val="bg2">
                <a:alpha val="75000"/>
              </a:schemeClr>
            </a:outerShdw>
          </a:effectLst>
          <a:extLst/>
        </p:spPr>
        <p:txBody>
          <a:bodyPr lIns="0" tIns="0" rIns="0" bIns="0"/>
          <a:lstStyle/>
          <a:p>
            <a:endParaRPr lang="en-US"/>
          </a:p>
        </p:txBody>
      </p:sp>
      <p:sp>
        <p:nvSpPr>
          <p:cNvPr id="22532" name="Rectangle 4"/>
          <p:cNvSpPr>
            <a:spLocks/>
          </p:cNvSpPr>
          <p:nvPr/>
        </p:nvSpPr>
        <p:spPr bwMode="auto">
          <a:xfrm>
            <a:off x="3352800" y="2819400"/>
            <a:ext cx="527863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76197" tIns="76197" rIns="76197" bIns="76197"/>
          <a:lstStyle/>
          <a:p>
            <a:pPr algn="ctr">
              <a:tabLst>
                <a:tab pos="354942" algn="l"/>
                <a:tab pos="711001" algn="l"/>
                <a:tab pos="1065944" algn="l"/>
                <a:tab pos="1422002" algn="l"/>
                <a:tab pos="1776945" algn="l"/>
                <a:tab pos="2133004" algn="l"/>
                <a:tab pos="2489062" algn="l"/>
                <a:tab pos="2844004" algn="l"/>
                <a:tab pos="3200063" algn="l"/>
                <a:tab pos="3555006" algn="l"/>
                <a:tab pos="3911064" algn="l"/>
                <a:tab pos="4266007" algn="l"/>
                <a:tab pos="354942" algn="l"/>
                <a:tab pos="711001" algn="l"/>
                <a:tab pos="1065944" algn="l"/>
                <a:tab pos="1422002" algn="l"/>
                <a:tab pos="1776945" algn="l"/>
                <a:tab pos="2133004" algn="l"/>
                <a:tab pos="2489062" algn="l"/>
                <a:tab pos="2844004" algn="l"/>
                <a:tab pos="3200063" algn="l"/>
                <a:tab pos="3555006" algn="l"/>
                <a:tab pos="3911064" algn="l"/>
                <a:tab pos="4266007" algn="l"/>
                <a:tab pos="354942" algn="l"/>
                <a:tab pos="711001" algn="l"/>
                <a:tab pos="1065944" algn="l"/>
                <a:tab pos="1422002" algn="l"/>
                <a:tab pos="1776945" algn="l"/>
                <a:tab pos="2133004" algn="l"/>
                <a:tab pos="2489062" algn="l"/>
                <a:tab pos="2844004" algn="l"/>
              </a:tabLst>
            </a:pPr>
            <a:r>
              <a:rPr lang="en-US" sz="2800" dirty="0" smtClean="0">
                <a:ea typeface="Chalkboard" charset="0"/>
                <a:cs typeface="Chalkboard" charset="0"/>
              </a:rPr>
              <a:t>Chris Cooper</a:t>
            </a:r>
            <a:endParaRPr lang="en-US" sz="2800" dirty="0">
              <a:ea typeface="Chalkboard" charset="0"/>
              <a:cs typeface="Chalkboard" charset="0"/>
            </a:endParaRPr>
          </a:p>
          <a:p>
            <a:pPr algn="ctr">
              <a:tabLst>
                <a:tab pos="354942" algn="l"/>
                <a:tab pos="711001" algn="l"/>
                <a:tab pos="1065944" algn="l"/>
                <a:tab pos="1422002" algn="l"/>
                <a:tab pos="1776945" algn="l"/>
                <a:tab pos="2133004" algn="l"/>
                <a:tab pos="2489062" algn="l"/>
                <a:tab pos="2844004" algn="l"/>
                <a:tab pos="3200063" algn="l"/>
                <a:tab pos="3555006" algn="l"/>
                <a:tab pos="3911064" algn="l"/>
                <a:tab pos="4266007" algn="l"/>
                <a:tab pos="354942" algn="l"/>
                <a:tab pos="711001" algn="l"/>
                <a:tab pos="1065944" algn="l"/>
                <a:tab pos="1422002" algn="l"/>
                <a:tab pos="1776945" algn="l"/>
                <a:tab pos="2133004" algn="l"/>
                <a:tab pos="2489062" algn="l"/>
                <a:tab pos="2844004" algn="l"/>
                <a:tab pos="3200063" algn="l"/>
                <a:tab pos="3555006" algn="l"/>
                <a:tab pos="3911064" algn="l"/>
                <a:tab pos="4266007" algn="l"/>
                <a:tab pos="354942" algn="l"/>
                <a:tab pos="711001" algn="l"/>
                <a:tab pos="1065944" algn="l"/>
                <a:tab pos="1422002" algn="l"/>
                <a:tab pos="1776945" algn="l"/>
                <a:tab pos="2133004" algn="l"/>
                <a:tab pos="2489062" algn="l"/>
                <a:tab pos="2844004" algn="l"/>
              </a:tabLst>
            </a:pPr>
            <a:r>
              <a:rPr lang="en-US" sz="2800" dirty="0" smtClean="0">
                <a:ea typeface="Chalkboard" charset="0"/>
                <a:cs typeface="Chalkboard" charset="0"/>
              </a:rPr>
              <a:t>University of Wisconsin, Madison</a:t>
            </a:r>
          </a:p>
          <a:p>
            <a:pPr algn="ctr">
              <a:tabLst>
                <a:tab pos="354942" algn="l"/>
                <a:tab pos="711001" algn="l"/>
                <a:tab pos="1065944" algn="l"/>
                <a:tab pos="1422002" algn="l"/>
                <a:tab pos="1776945" algn="l"/>
                <a:tab pos="2133004" algn="l"/>
                <a:tab pos="2489062" algn="l"/>
                <a:tab pos="2844004" algn="l"/>
                <a:tab pos="3200063" algn="l"/>
                <a:tab pos="3555006" algn="l"/>
                <a:tab pos="3911064" algn="l"/>
                <a:tab pos="4266007" algn="l"/>
                <a:tab pos="354942" algn="l"/>
                <a:tab pos="711001" algn="l"/>
                <a:tab pos="1065944" algn="l"/>
                <a:tab pos="1422002" algn="l"/>
                <a:tab pos="1776945" algn="l"/>
                <a:tab pos="2133004" algn="l"/>
                <a:tab pos="2489062" algn="l"/>
                <a:tab pos="2844004" algn="l"/>
                <a:tab pos="3200063" algn="l"/>
                <a:tab pos="3555006" algn="l"/>
                <a:tab pos="3911064" algn="l"/>
                <a:tab pos="4266007" algn="l"/>
                <a:tab pos="354942" algn="l"/>
                <a:tab pos="711001" algn="l"/>
                <a:tab pos="1065944" algn="l"/>
                <a:tab pos="1422002" algn="l"/>
                <a:tab pos="1776945" algn="l"/>
                <a:tab pos="2133004" algn="l"/>
                <a:tab pos="2489062" algn="l"/>
                <a:tab pos="2844004" algn="l"/>
              </a:tabLst>
            </a:pPr>
            <a:endParaRPr lang="en-US" sz="1100" dirty="0" smtClean="0">
              <a:ea typeface="Chalkboard" charset="0"/>
              <a:cs typeface="Chalkboard" charset="0"/>
            </a:endParaRPr>
          </a:p>
          <a:p>
            <a:pPr algn="ctr">
              <a:tabLst>
                <a:tab pos="354942" algn="l"/>
                <a:tab pos="711001" algn="l"/>
                <a:tab pos="1065944" algn="l"/>
                <a:tab pos="1422002" algn="l"/>
                <a:tab pos="1776945" algn="l"/>
                <a:tab pos="2133004" algn="l"/>
                <a:tab pos="2489062" algn="l"/>
                <a:tab pos="2844004" algn="l"/>
                <a:tab pos="3200063" algn="l"/>
                <a:tab pos="3555006" algn="l"/>
                <a:tab pos="3911064" algn="l"/>
                <a:tab pos="4266007" algn="l"/>
                <a:tab pos="354942" algn="l"/>
                <a:tab pos="711001" algn="l"/>
                <a:tab pos="1065944" algn="l"/>
                <a:tab pos="1422002" algn="l"/>
                <a:tab pos="1776945" algn="l"/>
                <a:tab pos="2133004" algn="l"/>
                <a:tab pos="2489062" algn="l"/>
                <a:tab pos="2844004" algn="l"/>
                <a:tab pos="3200063" algn="l"/>
                <a:tab pos="3555006" algn="l"/>
                <a:tab pos="3911064" algn="l"/>
                <a:tab pos="4266007" algn="l"/>
                <a:tab pos="354942" algn="l"/>
                <a:tab pos="711001" algn="l"/>
                <a:tab pos="1065944" algn="l"/>
                <a:tab pos="1422002" algn="l"/>
                <a:tab pos="1776945" algn="l"/>
                <a:tab pos="2133004" algn="l"/>
                <a:tab pos="2489062" algn="l"/>
                <a:tab pos="2844004" algn="l"/>
              </a:tabLst>
            </a:pPr>
            <a:r>
              <a:rPr lang="en-US" sz="2800" dirty="0" smtClean="0">
                <a:ea typeface="Chalkboard" charset="0"/>
                <a:cs typeface="Chalkboard" charset="0"/>
              </a:rPr>
              <a:t>PPPL, Princeton, NJ, December 16, 2014</a:t>
            </a:r>
          </a:p>
          <a:p>
            <a:pPr algn="ctr">
              <a:tabLst>
                <a:tab pos="354942" algn="l"/>
                <a:tab pos="711001" algn="l"/>
                <a:tab pos="1065944" algn="l"/>
                <a:tab pos="1422002" algn="l"/>
                <a:tab pos="1776945" algn="l"/>
                <a:tab pos="2133004" algn="l"/>
                <a:tab pos="2489062" algn="l"/>
                <a:tab pos="2844004" algn="l"/>
                <a:tab pos="3200063" algn="l"/>
                <a:tab pos="3555006" algn="l"/>
                <a:tab pos="3911064" algn="l"/>
                <a:tab pos="4266007" algn="l"/>
                <a:tab pos="354942" algn="l"/>
                <a:tab pos="711001" algn="l"/>
                <a:tab pos="1065944" algn="l"/>
                <a:tab pos="1422002" algn="l"/>
                <a:tab pos="1776945" algn="l"/>
                <a:tab pos="2133004" algn="l"/>
                <a:tab pos="2489062" algn="l"/>
                <a:tab pos="2844004" algn="l"/>
                <a:tab pos="3200063" algn="l"/>
                <a:tab pos="3555006" algn="l"/>
                <a:tab pos="3911064" algn="l"/>
                <a:tab pos="4266007" algn="l"/>
                <a:tab pos="354942" algn="l"/>
                <a:tab pos="711001" algn="l"/>
                <a:tab pos="1065944" algn="l"/>
                <a:tab pos="1422002" algn="l"/>
                <a:tab pos="1776945" algn="l"/>
                <a:tab pos="2133004" algn="l"/>
                <a:tab pos="2489062" algn="l"/>
                <a:tab pos="2844004" algn="l"/>
              </a:tabLst>
            </a:pPr>
            <a:endParaRPr lang="en-US" sz="1600" dirty="0">
              <a:ea typeface="Chalkboard" charset="0"/>
              <a:cs typeface="Chalkboard" charset="0"/>
            </a:endParaRPr>
          </a:p>
          <a:p>
            <a:pPr algn="ctr">
              <a:tabLst>
                <a:tab pos="354942" algn="l"/>
                <a:tab pos="711001" algn="l"/>
                <a:tab pos="1065944" algn="l"/>
                <a:tab pos="1422002" algn="l"/>
                <a:tab pos="1776945" algn="l"/>
                <a:tab pos="2133004" algn="l"/>
                <a:tab pos="2489062" algn="l"/>
                <a:tab pos="2844004" algn="l"/>
                <a:tab pos="3200063" algn="l"/>
                <a:tab pos="3555006" algn="l"/>
                <a:tab pos="3911064" algn="l"/>
                <a:tab pos="4266007" algn="l"/>
                <a:tab pos="354942" algn="l"/>
                <a:tab pos="711001" algn="l"/>
                <a:tab pos="1065944" algn="l"/>
                <a:tab pos="1422002" algn="l"/>
                <a:tab pos="1776945" algn="l"/>
                <a:tab pos="2133004" algn="l"/>
                <a:tab pos="2489062" algn="l"/>
                <a:tab pos="2844004" algn="l"/>
                <a:tab pos="3200063" algn="l"/>
                <a:tab pos="3555006" algn="l"/>
                <a:tab pos="3911064" algn="l"/>
                <a:tab pos="4266007" algn="l"/>
                <a:tab pos="354942" algn="l"/>
                <a:tab pos="711001" algn="l"/>
                <a:tab pos="1065944" algn="l"/>
                <a:tab pos="1422002" algn="l"/>
                <a:tab pos="1776945" algn="l"/>
                <a:tab pos="2133004" algn="l"/>
                <a:tab pos="2489062" algn="l"/>
                <a:tab pos="2844004" algn="l"/>
              </a:tabLst>
            </a:pPr>
            <a:r>
              <a:rPr lang="en-US" sz="2100" dirty="0" smtClean="0">
                <a:ea typeface="Chalkboard" charset="0"/>
                <a:cs typeface="Chalkboard" charset="0"/>
              </a:rPr>
              <a:t>Mike </a:t>
            </a:r>
            <a:r>
              <a:rPr lang="en-US" sz="2100" dirty="0">
                <a:ea typeface="Chalkboard" charset="0"/>
                <a:cs typeface="Chalkboard" charset="0"/>
              </a:rPr>
              <a:t>Clark, </a:t>
            </a:r>
            <a:r>
              <a:rPr lang="en-US" sz="2100" dirty="0" err="1">
                <a:ea typeface="Chalkboard" charset="0"/>
                <a:cs typeface="Chalkboard" charset="0"/>
              </a:rPr>
              <a:t>Cami</a:t>
            </a:r>
            <a:r>
              <a:rPr lang="en-US" sz="2100" dirty="0">
                <a:ea typeface="Chalkboard" charset="0"/>
                <a:cs typeface="Chalkboard" charset="0"/>
              </a:rPr>
              <a:t> Collins, Ken </a:t>
            </a:r>
            <a:r>
              <a:rPr lang="en-US" sz="2100" dirty="0" smtClean="0">
                <a:ea typeface="Chalkboard" charset="0"/>
                <a:cs typeface="Chalkboard" charset="0"/>
              </a:rPr>
              <a:t>Flanagan, Ivan </a:t>
            </a:r>
            <a:r>
              <a:rPr lang="en-US" sz="2100" dirty="0" err="1">
                <a:ea typeface="Chalkboard" charset="0"/>
                <a:cs typeface="Chalkboard" charset="0"/>
              </a:rPr>
              <a:t>Khalzov</a:t>
            </a:r>
            <a:r>
              <a:rPr lang="en-US" sz="2100" dirty="0">
                <a:ea typeface="Chalkboard" charset="0"/>
                <a:cs typeface="Chalkboard" charset="0"/>
              </a:rPr>
              <a:t>, </a:t>
            </a:r>
            <a:r>
              <a:rPr lang="en-US" sz="2100" dirty="0" smtClean="0">
                <a:ea typeface="Chalkboard" charset="0"/>
                <a:cs typeface="Chalkboard" charset="0"/>
              </a:rPr>
              <a:t>Jason </a:t>
            </a:r>
            <a:r>
              <a:rPr lang="en-US" sz="2100" dirty="0" err="1" smtClean="0">
                <a:ea typeface="Chalkboard" charset="0"/>
                <a:cs typeface="Chalkboard" charset="0"/>
              </a:rPr>
              <a:t>Milhone</a:t>
            </a:r>
            <a:r>
              <a:rPr lang="en-US" sz="2100" dirty="0" smtClean="0">
                <a:ea typeface="Chalkboard" charset="0"/>
                <a:cs typeface="Chalkboard" charset="0"/>
              </a:rPr>
              <a:t>, Mark </a:t>
            </a:r>
            <a:r>
              <a:rPr lang="en-US" sz="2100" dirty="0" err="1">
                <a:ea typeface="Chalkboard" charset="0"/>
                <a:cs typeface="Chalkboard" charset="0"/>
              </a:rPr>
              <a:t>Nornberg</a:t>
            </a:r>
            <a:r>
              <a:rPr lang="en-US" sz="2100" dirty="0">
                <a:ea typeface="Chalkboard" charset="0"/>
                <a:cs typeface="Chalkboard" charset="0"/>
              </a:rPr>
              <a:t>, </a:t>
            </a:r>
            <a:r>
              <a:rPr lang="en-US" sz="2100" dirty="0" smtClean="0">
                <a:ea typeface="Chalkboard" charset="0"/>
                <a:cs typeface="Chalkboard" charset="0"/>
              </a:rPr>
              <a:t>Blair </a:t>
            </a:r>
            <a:r>
              <a:rPr lang="en-US" sz="2100" dirty="0" err="1" smtClean="0">
                <a:ea typeface="Chalkboard" charset="0"/>
                <a:cs typeface="Chalkboard" charset="0"/>
              </a:rPr>
              <a:t>Seidlitz</a:t>
            </a:r>
            <a:r>
              <a:rPr lang="en-US" sz="2100" dirty="0" smtClean="0">
                <a:ea typeface="Chalkboard" charset="0"/>
                <a:cs typeface="Chalkboard" charset="0"/>
              </a:rPr>
              <a:t>, John </a:t>
            </a:r>
            <a:r>
              <a:rPr lang="en-US" sz="2100" dirty="0">
                <a:ea typeface="Chalkboard" charset="0"/>
                <a:cs typeface="Chalkboard" charset="0"/>
              </a:rPr>
              <a:t>Wallace, David Weisberg, Ellen </a:t>
            </a:r>
            <a:r>
              <a:rPr lang="en-US" sz="2100" dirty="0" err="1">
                <a:ea typeface="Chalkboard" charset="0"/>
                <a:cs typeface="Chalkboard" charset="0"/>
              </a:rPr>
              <a:t>Zweibel</a:t>
            </a:r>
            <a:r>
              <a:rPr lang="en-US" sz="2100" dirty="0">
                <a:ea typeface="Chalkboard" charset="0"/>
                <a:cs typeface="Chalkboard" charset="0"/>
              </a:rPr>
              <a:t> </a:t>
            </a:r>
            <a:r>
              <a:rPr lang="en-US" sz="2100" dirty="0" smtClean="0">
                <a:ea typeface="Chalkboard" charset="0"/>
                <a:cs typeface="Chalkboard" charset="0"/>
              </a:rPr>
              <a:t>&amp; Cary Forest</a:t>
            </a:r>
            <a:endParaRPr lang="en-US" sz="2100" dirty="0">
              <a:ea typeface="Chalkboard" charset="0"/>
              <a:cs typeface="Chalkboard" charset="0"/>
            </a:endParaRPr>
          </a:p>
        </p:txBody>
      </p:sp>
      <p:grpSp>
        <p:nvGrpSpPr>
          <p:cNvPr id="6" name="Group 5"/>
          <p:cNvGrpSpPr>
            <a:grpSpLocks/>
          </p:cNvGrpSpPr>
          <p:nvPr/>
        </p:nvGrpSpPr>
        <p:grpSpPr bwMode="auto">
          <a:xfrm>
            <a:off x="8229600" y="6050557"/>
            <a:ext cx="669727" cy="669727"/>
            <a:chOff x="0" y="0"/>
            <a:chExt cx="600" cy="600"/>
          </a:xfrm>
        </p:grpSpPr>
        <p:sp>
          <p:nvSpPr>
            <p:cNvPr id="7" name="Oval 3"/>
            <p:cNvSpPr>
              <a:spLocks/>
            </p:cNvSpPr>
            <p:nvPr/>
          </p:nvSpPr>
          <p:spPr bwMode="auto">
            <a:xfrm>
              <a:off x="25" y="25"/>
              <a:ext cx="540" cy="540"/>
            </a:xfrm>
            <a:prstGeom prst="ellipse">
              <a:avLst/>
            </a:prstGeom>
            <a:solidFill>
              <a:srgbClr val="FFFFF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9094" y="6023768"/>
            <a:ext cx="73335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3" name="Rectangle 3"/>
          <p:cNvSpPr txBox="1">
            <a:spLocks noChangeArrowheads="1"/>
          </p:cNvSpPr>
          <p:nvPr/>
        </p:nvSpPr>
        <p:spPr>
          <a:xfrm>
            <a:off x="317315" y="228600"/>
            <a:ext cx="8509370" cy="2362200"/>
          </a:xfrm>
          <a:prstGeom prst="rect">
            <a:avLst/>
          </a:prstGeom>
          <a:noFill/>
          <a:ln w="18062">
            <a:noFill/>
            <a:miter lim="800000"/>
            <a:headEnd/>
            <a:tailEnd/>
          </a:ln>
          <a:extLst/>
        </p:spPr>
        <p:txBody>
          <a:bodyPr vert="horz" lIns="0" tIns="0" rIns="0" bIns="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rgbClr val="FFFFFF"/>
                </a:solidFill>
              </a:rPr>
              <a:t>Measuring multicusp particle confinement in the Madison plasma </a:t>
            </a:r>
            <a:r>
              <a:rPr lang="en-US" sz="4800" dirty="0">
                <a:solidFill>
                  <a:srgbClr val="FFFFFF"/>
                </a:solidFill>
              </a:rPr>
              <a:t>d</a:t>
            </a:r>
            <a:r>
              <a:rPr lang="en-US" sz="4800" dirty="0" smtClean="0">
                <a:solidFill>
                  <a:srgbClr val="FFFFFF"/>
                </a:solidFill>
              </a:rPr>
              <a:t>ynamo </a:t>
            </a:r>
            <a:r>
              <a:rPr lang="en-US" sz="4800" dirty="0">
                <a:solidFill>
                  <a:srgbClr val="FFFFFF"/>
                </a:solidFill>
              </a:rPr>
              <a:t>e</a:t>
            </a:r>
            <a:r>
              <a:rPr lang="en-US" sz="4800" dirty="0" smtClean="0">
                <a:solidFill>
                  <a:srgbClr val="FFFFFF"/>
                </a:solidFill>
              </a:rPr>
              <a:t>xperiment</a:t>
            </a:r>
          </a:p>
        </p:txBody>
      </p:sp>
    </p:spTree>
    <p:extLst>
      <p:ext uri="{BB962C8B-B14F-4D97-AF65-F5344CB8AC3E}">
        <p14:creationId xmlns:p14="http://schemas.microsoft.com/office/powerpoint/2010/main" val="1869241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
          <p:cNvSpPr>
            <a:spLocks/>
          </p:cNvSpPr>
          <p:nvPr/>
        </p:nvSpPr>
        <p:spPr bwMode="auto">
          <a:xfrm>
            <a:off x="0" y="-8930"/>
            <a:ext cx="9144000" cy="1532930"/>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pic>
        <p:nvPicPr>
          <p:cNvPr id="17" name="Picture 3" descr="C:\Cooper\postdoc wisconsin\MPDX\pictures\MPDX glamour shots\MPDX_vess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524000"/>
            <a:ext cx="7176397" cy="5334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5791200" y="1524000"/>
            <a:ext cx="3340344"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ine 41"/>
          <p:cNvSpPr>
            <a:spLocks noChangeShapeType="1"/>
          </p:cNvSpPr>
          <p:nvPr/>
        </p:nvSpPr>
        <p:spPr bwMode="auto">
          <a:xfrm flipH="1">
            <a:off x="3276597" y="1794299"/>
            <a:ext cx="2667002" cy="111723"/>
          </a:xfrm>
          <a:prstGeom prst="line">
            <a:avLst/>
          </a:prstGeom>
          <a:noFill/>
          <a:ln w="76200">
            <a:solidFill>
              <a:schemeClr val="accent6">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sz="4400"/>
          </a:p>
        </p:txBody>
      </p:sp>
      <p:sp>
        <p:nvSpPr>
          <p:cNvPr id="10" name="Line 41"/>
          <p:cNvSpPr>
            <a:spLocks noChangeShapeType="1"/>
          </p:cNvSpPr>
          <p:nvPr/>
        </p:nvSpPr>
        <p:spPr bwMode="auto">
          <a:xfrm flipH="1">
            <a:off x="4855686" y="2362200"/>
            <a:ext cx="1087913" cy="735676"/>
          </a:xfrm>
          <a:prstGeom prst="line">
            <a:avLst/>
          </a:prstGeom>
          <a:noFill/>
          <a:ln w="76200">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sz="4400"/>
          </a:p>
        </p:txBody>
      </p:sp>
      <p:sp>
        <p:nvSpPr>
          <p:cNvPr id="13" name="Line 41"/>
          <p:cNvSpPr>
            <a:spLocks noChangeShapeType="1"/>
          </p:cNvSpPr>
          <p:nvPr/>
        </p:nvSpPr>
        <p:spPr bwMode="auto">
          <a:xfrm flipH="1">
            <a:off x="3079871" y="3097876"/>
            <a:ext cx="2629253" cy="902622"/>
          </a:xfrm>
          <a:prstGeom prst="line">
            <a:avLst/>
          </a:prstGeom>
          <a:noFill/>
          <a:ln w="76200">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sz="4400"/>
          </a:p>
        </p:txBody>
      </p:sp>
      <p:sp>
        <p:nvSpPr>
          <p:cNvPr id="15" name="Line 41"/>
          <p:cNvSpPr>
            <a:spLocks noChangeShapeType="1"/>
          </p:cNvSpPr>
          <p:nvPr/>
        </p:nvSpPr>
        <p:spPr bwMode="auto">
          <a:xfrm flipH="1">
            <a:off x="4898176" y="3657600"/>
            <a:ext cx="1274023" cy="1748537"/>
          </a:xfrm>
          <a:prstGeom prst="line">
            <a:avLst/>
          </a:prstGeom>
          <a:noFill/>
          <a:ln w="76200">
            <a:solidFill>
              <a:srgbClr val="92D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sz="4400"/>
          </a:p>
        </p:txBody>
      </p:sp>
      <p:sp>
        <p:nvSpPr>
          <p:cNvPr id="16" name="Line 41"/>
          <p:cNvSpPr>
            <a:spLocks noChangeShapeType="1"/>
          </p:cNvSpPr>
          <p:nvPr/>
        </p:nvSpPr>
        <p:spPr bwMode="auto">
          <a:xfrm flipH="1">
            <a:off x="5280144" y="3657599"/>
            <a:ext cx="892054" cy="228599"/>
          </a:xfrm>
          <a:prstGeom prst="line">
            <a:avLst/>
          </a:prstGeom>
          <a:noFill/>
          <a:ln w="76200">
            <a:solidFill>
              <a:srgbClr val="92D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sz="4400"/>
          </a:p>
        </p:txBody>
      </p:sp>
      <p:sp>
        <p:nvSpPr>
          <p:cNvPr id="21" name="Line 41"/>
          <p:cNvSpPr>
            <a:spLocks noChangeShapeType="1"/>
          </p:cNvSpPr>
          <p:nvPr/>
        </p:nvSpPr>
        <p:spPr bwMode="auto">
          <a:xfrm flipH="1">
            <a:off x="2438399" y="3097876"/>
            <a:ext cx="3287772" cy="559724"/>
          </a:xfrm>
          <a:prstGeom prst="line">
            <a:avLst/>
          </a:prstGeom>
          <a:noFill/>
          <a:ln w="76200">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sz="4400"/>
          </a:p>
        </p:txBody>
      </p:sp>
      <p:sp>
        <p:nvSpPr>
          <p:cNvPr id="7" name="Text Box 22"/>
          <p:cNvSpPr txBox="1">
            <a:spLocks noChangeArrowheads="1"/>
          </p:cNvSpPr>
          <p:nvPr/>
        </p:nvSpPr>
        <p:spPr bwMode="auto">
          <a:xfrm>
            <a:off x="5709124" y="1600200"/>
            <a:ext cx="335867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r>
              <a:rPr lang="en-US" sz="2300" dirty="0" smtClean="0"/>
              <a:t>Helmholtz coil</a:t>
            </a:r>
            <a:r>
              <a:rPr lang="en-US" sz="2300" dirty="0"/>
              <a:t> </a:t>
            </a:r>
            <a:r>
              <a:rPr lang="en-US" sz="2300" dirty="0" smtClean="0"/>
              <a:t>(seed B)</a:t>
            </a:r>
          </a:p>
          <a:p>
            <a:pPr algn="r"/>
            <a:endParaRPr lang="en-US" sz="1600" dirty="0" smtClean="0"/>
          </a:p>
          <a:p>
            <a:pPr algn="r"/>
            <a:r>
              <a:rPr lang="en-US" sz="2300" dirty="0" smtClean="0"/>
              <a:t>2D Auto. probe drive</a:t>
            </a:r>
          </a:p>
          <a:p>
            <a:pPr algn="r"/>
            <a:endParaRPr lang="en-US" sz="1600" dirty="0"/>
          </a:p>
          <a:p>
            <a:pPr algn="r"/>
            <a:r>
              <a:rPr lang="en-US" sz="2300" dirty="0" smtClean="0"/>
              <a:t>Complete probe access</a:t>
            </a:r>
          </a:p>
          <a:p>
            <a:pPr algn="r"/>
            <a:endParaRPr lang="en-US" sz="1600" dirty="0"/>
          </a:p>
          <a:p>
            <a:pPr algn="r"/>
            <a:r>
              <a:rPr lang="en-US" sz="2300" dirty="0" smtClean="0"/>
              <a:t>9 x LaB</a:t>
            </a:r>
            <a:r>
              <a:rPr lang="en-US" sz="2300" baseline="-25000" dirty="0"/>
              <a:t>6</a:t>
            </a:r>
            <a:r>
              <a:rPr lang="en-US" sz="2300" dirty="0" smtClean="0"/>
              <a:t> Cathodes</a:t>
            </a:r>
            <a:endParaRPr lang="en-US" sz="2400" dirty="0"/>
          </a:p>
        </p:txBody>
      </p:sp>
      <p:sp>
        <p:nvSpPr>
          <p:cNvPr id="26" name="Rectangle 2"/>
          <p:cNvSpPr txBox="1">
            <a:spLocks noChangeArrowheads="1"/>
          </p:cNvSpPr>
          <p:nvPr/>
        </p:nvSpPr>
        <p:spPr>
          <a:xfrm>
            <a:off x="0" y="578048"/>
            <a:ext cx="9144000"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200" dirty="0" smtClean="0">
                <a:solidFill>
                  <a:srgbClr val="FFFFFF"/>
                </a:solidFill>
                <a:latin typeface="Chalkboard" charset="0"/>
                <a:sym typeface="Chalkboard" charset="0"/>
              </a:rPr>
              <a:t>MPDX successfully creates repeatable, highly conducting plasmas suitable for dynamo research</a:t>
            </a:r>
            <a:endParaRPr lang="en-US" sz="3200" dirty="0">
              <a:solidFill>
                <a:srgbClr val="FFFFFF"/>
              </a:solidFill>
              <a:latin typeface="Chalkboard" charset="0"/>
              <a:sym typeface="Chalkboard" charset="0"/>
            </a:endParaRPr>
          </a:p>
        </p:txBody>
      </p:sp>
      <p:sp>
        <p:nvSpPr>
          <p:cNvPr id="3" name="TextBox 2"/>
          <p:cNvSpPr txBox="1"/>
          <p:nvPr/>
        </p:nvSpPr>
        <p:spPr>
          <a:xfrm>
            <a:off x="5943598" y="4057471"/>
            <a:ext cx="3048002" cy="1200329"/>
          </a:xfrm>
          <a:prstGeom prst="rect">
            <a:avLst/>
          </a:prstGeom>
          <a:noFill/>
          <a:ln w="28575">
            <a:solidFill>
              <a:schemeClr val="tx1"/>
            </a:solidFill>
          </a:ln>
        </p:spPr>
        <p:txBody>
          <a:bodyPr wrap="square" rtlCol="0">
            <a:spAutoFit/>
          </a:bodyPr>
          <a:lstStyle/>
          <a:p>
            <a:r>
              <a:rPr lang="en-US" sz="2400" dirty="0" smtClean="0"/>
              <a:t>Probes measure local </a:t>
            </a:r>
            <a:r>
              <a:rPr lang="en-US" sz="2400" b="1" dirty="0" smtClean="0"/>
              <a:t>v</a:t>
            </a:r>
            <a:r>
              <a:rPr lang="en-US" sz="2400" dirty="0" smtClean="0"/>
              <a:t>, </a:t>
            </a:r>
            <a:r>
              <a:rPr lang="en-US" sz="2400" b="1" dirty="0" smtClean="0"/>
              <a:t>B</a:t>
            </a:r>
            <a:r>
              <a:rPr lang="en-US" sz="2400" dirty="0" smtClean="0"/>
              <a:t>, and plasma parameters (</a:t>
            </a:r>
            <a:r>
              <a:rPr lang="en-US" sz="2400" i="1" dirty="0" err="1" smtClean="0">
                <a:latin typeface="Symbol" panose="05050102010706020507" pitchFamily="18" charset="2"/>
              </a:rPr>
              <a:t>n</a:t>
            </a:r>
            <a:r>
              <a:rPr lang="en-US" sz="2400" i="1" dirty="0" err="1" smtClean="0"/>
              <a:t>,</a:t>
            </a:r>
            <a:r>
              <a:rPr lang="en-US" sz="2400" i="1" dirty="0" err="1" smtClean="0">
                <a:latin typeface="Symbol" panose="05050102010706020507" pitchFamily="18" charset="2"/>
              </a:rPr>
              <a:t>h</a:t>
            </a:r>
            <a:r>
              <a:rPr lang="en-US" sz="2400" dirty="0" smtClean="0"/>
              <a:t>)</a:t>
            </a:r>
          </a:p>
        </p:txBody>
      </p:sp>
      <p:sp>
        <p:nvSpPr>
          <p:cNvPr id="19" name="TextBox 18"/>
          <p:cNvSpPr txBox="1"/>
          <p:nvPr/>
        </p:nvSpPr>
        <p:spPr>
          <a:xfrm>
            <a:off x="5937371" y="5410200"/>
            <a:ext cx="3048002" cy="1200329"/>
          </a:xfrm>
          <a:prstGeom prst="rect">
            <a:avLst/>
          </a:prstGeom>
          <a:noFill/>
          <a:ln w="28575">
            <a:solidFill>
              <a:schemeClr val="tx1"/>
            </a:solidFill>
          </a:ln>
        </p:spPr>
        <p:txBody>
          <a:bodyPr wrap="square" rtlCol="0">
            <a:spAutoFit/>
          </a:bodyPr>
          <a:lstStyle/>
          <a:p>
            <a:r>
              <a:rPr lang="en-US" sz="2400" dirty="0" smtClean="0"/>
              <a:t>Passive optical diagnostics measure</a:t>
            </a:r>
          </a:p>
          <a:p>
            <a:r>
              <a:rPr lang="en-US" sz="2400" i="1" dirty="0" smtClean="0"/>
              <a:t>T</a:t>
            </a:r>
            <a:r>
              <a:rPr lang="en-US" sz="2400" i="1" baseline="-25000" dirty="0" smtClean="0"/>
              <a:t>i</a:t>
            </a:r>
            <a:r>
              <a:rPr lang="en-US" sz="2400" dirty="0" smtClean="0"/>
              <a:t> and </a:t>
            </a:r>
            <a:r>
              <a:rPr lang="en-US" sz="2400" i="1" dirty="0" smtClean="0"/>
              <a:t>n</a:t>
            </a:r>
            <a:r>
              <a:rPr lang="en-US" sz="2400" i="1" baseline="-25000" dirty="0" smtClean="0"/>
              <a:t>e</a:t>
            </a:r>
            <a:endParaRPr lang="en-US" sz="2400" dirty="0"/>
          </a:p>
        </p:txBody>
      </p:sp>
      <p:cxnSp>
        <p:nvCxnSpPr>
          <p:cNvPr id="4" name="Straight Arrow Connector 3"/>
          <p:cNvCxnSpPr/>
          <p:nvPr/>
        </p:nvCxnSpPr>
        <p:spPr>
          <a:xfrm>
            <a:off x="1517771" y="2819400"/>
            <a:ext cx="3124200" cy="2743200"/>
          </a:xfrm>
          <a:prstGeom prst="straightConnector1">
            <a:avLst/>
          </a:prstGeom>
          <a:ln w="76200">
            <a:solidFill>
              <a:srgbClr val="FF66FF"/>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3400" y="1850160"/>
            <a:ext cx="1221745" cy="830997"/>
          </a:xfrm>
          <a:prstGeom prst="rect">
            <a:avLst/>
          </a:prstGeom>
          <a:solidFill>
            <a:schemeClr val="bg1"/>
          </a:solidFill>
          <a:ln w="38100">
            <a:solidFill>
              <a:srgbClr val="FF66FF"/>
            </a:solidFill>
          </a:ln>
        </p:spPr>
        <p:txBody>
          <a:bodyPr wrap="none" rtlCol="0">
            <a:spAutoFit/>
          </a:bodyPr>
          <a:lstStyle/>
          <a:p>
            <a:r>
              <a:rPr lang="en-US" sz="2400" b="1" dirty="0" smtClean="0">
                <a:solidFill>
                  <a:srgbClr val="FF66FF"/>
                </a:solidFill>
              </a:rPr>
              <a:t>Axis of</a:t>
            </a:r>
          </a:p>
          <a:p>
            <a:r>
              <a:rPr lang="en-US" sz="2400" b="1" dirty="0" smtClean="0">
                <a:solidFill>
                  <a:srgbClr val="FF66FF"/>
                </a:solidFill>
              </a:rPr>
              <a:t>rotation</a:t>
            </a:r>
          </a:p>
        </p:txBody>
      </p:sp>
    </p:spTree>
    <p:extLst>
      <p:ext uri="{BB962C8B-B14F-4D97-AF65-F5344CB8AC3E}">
        <p14:creationId xmlns:p14="http://schemas.microsoft.com/office/powerpoint/2010/main" val="3137165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7" name="Rectangle 2"/>
          <p:cNvSpPr>
            <a:spLocks noGrp="1" noChangeArrowheads="1"/>
          </p:cNvSpPr>
          <p:nvPr>
            <p:ph type="title"/>
          </p:nvPr>
        </p:nvSpPr>
        <p:spPr>
          <a:xfrm>
            <a:off x="142874" y="349448"/>
            <a:ext cx="8848725"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High energy electron beams from LaB</a:t>
            </a:r>
            <a:r>
              <a:rPr lang="en-US" sz="3600" baseline="-25000" dirty="0" smtClean="0">
                <a:solidFill>
                  <a:srgbClr val="FFFFFF"/>
                </a:solidFill>
                <a:latin typeface="Chalkboard" charset="0"/>
                <a:sym typeface="Chalkboard" charset="0"/>
              </a:rPr>
              <a:t>6</a:t>
            </a:r>
            <a:r>
              <a:rPr lang="en-US" sz="3600" dirty="0" smtClean="0">
                <a:solidFill>
                  <a:srgbClr val="FFFFFF"/>
                </a:solidFill>
                <a:latin typeface="Chalkboard" charset="0"/>
                <a:sym typeface="Chalkboard" charset="0"/>
              </a:rPr>
              <a:t> Cathodes creates and heats plasma</a:t>
            </a:r>
            <a:endParaRPr lang="en-US" sz="3600" dirty="0">
              <a:solidFill>
                <a:srgbClr val="FFFFFF"/>
              </a:solidFill>
              <a:latin typeface="Chalkboard" charset="0"/>
              <a:sym typeface="Chalkboard" charset="0"/>
            </a:endParaRPr>
          </a:p>
        </p:txBody>
      </p:sp>
      <p:pic>
        <p:nvPicPr>
          <p:cNvPr id="9218" name="Picture 2" descr="C:\Cooper\conferences\2014 Dynamics of Planetary and Stellar Interiors\LaB6 design.png"/>
          <p:cNvPicPr>
            <a:picLocks noChangeAspect="1" noChangeArrowheads="1"/>
          </p:cNvPicPr>
          <p:nvPr/>
        </p:nvPicPr>
        <p:blipFill rotWithShape="1">
          <a:blip r:embed="rId3">
            <a:extLst>
              <a:ext uri="{28A0092B-C50C-407E-A947-70E740481C1C}">
                <a14:useLocalDpi xmlns:a14="http://schemas.microsoft.com/office/drawing/2010/main" val="0"/>
              </a:ext>
            </a:extLst>
          </a:blip>
          <a:srcRect b="19448"/>
          <a:stretch/>
        </p:blipFill>
        <p:spPr bwMode="auto">
          <a:xfrm>
            <a:off x="4191000" y="1371600"/>
            <a:ext cx="4819650" cy="3530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Cooper\postdoc wisconsin\MPDX\pictures\MPDX glamour shots\MPDX_north_pol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296"/>
          <a:stretch/>
        </p:blipFill>
        <p:spPr bwMode="auto">
          <a:xfrm>
            <a:off x="317500" y="1388984"/>
            <a:ext cx="3717078" cy="50880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4629805" y="4876800"/>
                <a:ext cx="3942040"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b="0" i="1" smtClean="0">
                              <a:latin typeface="Cambria Math"/>
                            </a:rPr>
                            <m:t>𝑉</m:t>
                          </m:r>
                        </m:e>
                        <m:sub>
                          <m:r>
                            <a:rPr lang="en-US" sz="2800" b="0" i="1" smtClean="0">
                              <a:latin typeface="Cambria Math"/>
                            </a:rPr>
                            <m:t>𝑑</m:t>
                          </m:r>
                        </m:sub>
                      </m:sSub>
                      <m:r>
                        <a:rPr lang="en-US" sz="2800" b="0" i="1" smtClean="0">
                          <a:latin typeface="Cambria Math"/>
                        </a:rPr>
                        <m:t>&lt;400 </m:t>
                      </m:r>
                      <m:r>
                        <m:rPr>
                          <m:sty m:val="p"/>
                        </m:rPr>
                        <a:rPr lang="en-US" sz="2800" b="0" i="0" smtClean="0">
                          <a:latin typeface="Cambria Math"/>
                        </a:rPr>
                        <m:t>V</m:t>
                      </m:r>
                      <m:r>
                        <a:rPr lang="en-US" sz="2800" b="0" i="1" smtClean="0">
                          <a:latin typeface="Cambria Math"/>
                        </a:rPr>
                        <m:t>      </m:t>
                      </m:r>
                      <m:sSub>
                        <m:sSubPr>
                          <m:ctrlPr>
                            <a:rPr lang="en-US" sz="2800" b="0" i="1" smtClean="0">
                              <a:latin typeface="Cambria Math"/>
                            </a:rPr>
                          </m:ctrlPr>
                        </m:sSubPr>
                        <m:e>
                          <m:r>
                            <a:rPr lang="en-US" sz="2800" b="0" i="1" smtClean="0">
                              <a:latin typeface="Cambria Math"/>
                            </a:rPr>
                            <m:t>𝐼</m:t>
                          </m:r>
                        </m:e>
                        <m:sub>
                          <m:r>
                            <a:rPr lang="en-US" sz="2800" b="0" i="1" smtClean="0">
                              <a:latin typeface="Cambria Math"/>
                            </a:rPr>
                            <m:t>𝑑</m:t>
                          </m:r>
                        </m:sub>
                      </m:sSub>
                      <m:r>
                        <a:rPr lang="en-US" sz="2800" b="0" i="1" smtClean="0">
                          <a:latin typeface="Cambria Math"/>
                        </a:rPr>
                        <m:t>&lt;50 </m:t>
                      </m:r>
                      <m:r>
                        <m:rPr>
                          <m:sty m:val="p"/>
                        </m:rPr>
                        <a:rPr lang="en-US" sz="2800" b="0" i="0" smtClean="0">
                          <a:latin typeface="Cambria Math"/>
                        </a:rPr>
                        <m:t>A</m:t>
                      </m:r>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4629805" y="4876800"/>
                <a:ext cx="3942040" cy="523220"/>
              </a:xfrm>
              <a:prstGeom prst="rect">
                <a:avLst/>
              </a:prstGeom>
              <a:blipFill rotWithShape="1">
                <a:blip r:embed="rId5"/>
                <a:stretch>
                  <a:fillRect/>
                </a:stretch>
              </a:blipFill>
            </p:spPr>
            <p:txBody>
              <a:bodyPr/>
              <a:lstStyle/>
              <a:p>
                <a:r>
                  <a:rPr lang="en-US">
                    <a:noFill/>
                  </a:rPr>
                  <a:t> </a:t>
                </a:r>
              </a:p>
            </p:txBody>
          </p:sp>
        </mc:Fallback>
      </mc:AlternateContent>
      <p:sp>
        <p:nvSpPr>
          <p:cNvPr id="4" name="TextBox 3"/>
          <p:cNvSpPr txBox="1"/>
          <p:nvPr/>
        </p:nvSpPr>
        <p:spPr>
          <a:xfrm>
            <a:off x="4251487" y="5486400"/>
            <a:ext cx="4663913" cy="954107"/>
          </a:xfrm>
          <a:prstGeom prst="rect">
            <a:avLst/>
          </a:prstGeom>
          <a:noFill/>
          <a:ln w="38100">
            <a:solidFill>
              <a:srgbClr val="00B0F0"/>
            </a:solidFill>
          </a:ln>
        </p:spPr>
        <p:txBody>
          <a:bodyPr wrap="square" rtlCol="0">
            <a:spAutoFit/>
          </a:bodyPr>
          <a:lstStyle/>
          <a:p>
            <a:pPr algn="ctr"/>
            <a:r>
              <a:rPr lang="en-US" sz="2800" b="1" u="sng" dirty="0" smtClean="0">
                <a:solidFill>
                  <a:srgbClr val="00B0F0"/>
                </a:solidFill>
              </a:rPr>
              <a:t>9</a:t>
            </a:r>
            <a:r>
              <a:rPr lang="en-US" sz="2800" b="1" dirty="0" smtClean="0">
                <a:solidFill>
                  <a:srgbClr val="00B0F0"/>
                </a:solidFill>
              </a:rPr>
              <a:t> cathodes capable of 4-160 kW of plasma heating </a:t>
            </a:r>
            <a:endParaRPr lang="en-US" sz="2800" b="1" dirty="0">
              <a:solidFill>
                <a:srgbClr val="00B0F0"/>
              </a:solidFill>
            </a:endParaRPr>
          </a:p>
        </p:txBody>
      </p:sp>
    </p:spTree>
    <p:extLst>
      <p:ext uri="{BB962C8B-B14F-4D97-AF65-F5344CB8AC3E}">
        <p14:creationId xmlns:p14="http://schemas.microsoft.com/office/powerpoint/2010/main" val="1327913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2151" y="1142998"/>
            <a:ext cx="4190070" cy="5691786"/>
            <a:chOff x="472151" y="1142998"/>
            <a:chExt cx="4190070" cy="5691786"/>
          </a:xfrm>
        </p:grpSpPr>
        <p:pic>
          <p:nvPicPr>
            <p:cNvPr id="30" name="MPDX2014_stirring.png"/>
            <p:cNvPicPr/>
            <p:nvPr/>
          </p:nvPicPr>
          <p:blipFill rotWithShape="1">
            <a:blip r:embed="rId3">
              <a:extLst/>
            </a:blip>
            <a:srcRect l="32257" t="9487" r="55807" b="9783"/>
            <a:stretch/>
          </p:blipFill>
          <p:spPr>
            <a:xfrm rot="10800000">
              <a:off x="472151" y="1142998"/>
              <a:ext cx="2450466" cy="5691786"/>
            </a:xfrm>
            <a:prstGeom prst="rect">
              <a:avLst/>
            </a:prstGeom>
            <a:ln w="12700">
              <a:miter lim="400000"/>
            </a:ln>
          </p:spPr>
        </p:pic>
        <p:pic>
          <p:nvPicPr>
            <p:cNvPr id="32" name="Picture 2" descr="C:\Cooper\postdoc wisconsin\MPDX\pictures\Magnet_cusp_plasma.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000" t="4942" b="11334"/>
            <a:stretch/>
          </p:blipFill>
          <p:spPr bwMode="auto">
            <a:xfrm>
              <a:off x="2761598" y="2097665"/>
              <a:ext cx="1900623" cy="376658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pic>
        <p:nvPicPr>
          <p:cNvPr id="25" name="Picture 2" descr="C:\Cooper\my papers\others papers\2013 Wallace RSI - MPDX\latest v 5.3\figures\SmCo_Maxwell_MPDX.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469" t="109" r="278" b="824"/>
          <a:stretch/>
        </p:blipFill>
        <p:spPr bwMode="auto">
          <a:xfrm rot="5400000">
            <a:off x="5629495" y="2896423"/>
            <a:ext cx="2642741" cy="3000678"/>
          </a:xfrm>
          <a:prstGeom prst="rect">
            <a:avLst/>
          </a:prstGeom>
          <a:noFill/>
          <a:extLst>
            <a:ext uri="{909E8E84-426E-40DD-AFC4-6F175D3DCCD1}">
              <a14:hiddenFill xmlns:a14="http://schemas.microsoft.com/office/drawing/2010/main">
                <a:solidFill>
                  <a:srgbClr val="FFFFFF"/>
                </a:solidFill>
              </a14:hiddenFill>
            </a:ext>
          </a:extLst>
        </p:spPr>
      </p:pic>
      <p:pic>
        <p:nvPicPr>
          <p:cNvPr id="31" name="MPDX2014_stirring.png"/>
          <p:cNvPicPr/>
          <p:nvPr/>
        </p:nvPicPr>
        <p:blipFill rotWithShape="1">
          <a:blip r:embed="rId3">
            <a:extLst/>
          </a:blip>
          <a:srcRect l="29344" t="46406" r="68103" b="22147"/>
          <a:stretch/>
        </p:blipFill>
        <p:spPr>
          <a:xfrm>
            <a:off x="349723" y="3051717"/>
            <a:ext cx="394646" cy="1669695"/>
          </a:xfrm>
          <a:prstGeom prst="rect">
            <a:avLst/>
          </a:prstGeom>
          <a:ln w="12700">
            <a:miter lim="400000"/>
          </a:ln>
        </p:spPr>
      </p:pic>
      <p:sp>
        <p:nvSpPr>
          <p:cNvPr id="33" name="TextBox 32"/>
          <p:cNvSpPr txBox="1"/>
          <p:nvPr/>
        </p:nvSpPr>
        <p:spPr>
          <a:xfrm>
            <a:off x="1980547" y="3581400"/>
            <a:ext cx="1562101" cy="646331"/>
          </a:xfrm>
          <a:prstGeom prst="rect">
            <a:avLst/>
          </a:prstGeom>
          <a:solidFill>
            <a:schemeClr val="bg1"/>
          </a:solidFill>
          <a:ln>
            <a:solidFill>
              <a:schemeClr val="tx1"/>
            </a:solidFill>
          </a:ln>
        </p:spPr>
        <p:txBody>
          <a:bodyPr wrap="square" rtlCol="0">
            <a:spAutoFit/>
          </a:bodyPr>
          <a:lstStyle/>
          <a:p>
            <a:pPr algn="ctr"/>
            <a:r>
              <a:rPr lang="en-US" dirty="0" smtClean="0"/>
              <a:t>Unmagnetized</a:t>
            </a:r>
          </a:p>
          <a:p>
            <a:pPr algn="ctr"/>
            <a:r>
              <a:rPr lang="en-US" dirty="0"/>
              <a:t>C</a:t>
            </a:r>
            <a:r>
              <a:rPr lang="en-US" dirty="0" smtClean="0"/>
              <a:t>ore Plasma</a:t>
            </a:r>
            <a:endParaRPr lang="en-US" dirty="0"/>
          </a:p>
        </p:txBody>
      </p:sp>
      <p:sp>
        <p:nvSpPr>
          <p:cNvPr id="34" name="Rectangle 33"/>
          <p:cNvSpPr/>
          <p:nvPr/>
        </p:nvSpPr>
        <p:spPr>
          <a:xfrm>
            <a:off x="2590800" y="16002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532998" y="5907944"/>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V="1">
            <a:off x="4187354" y="3075391"/>
            <a:ext cx="1263172" cy="15300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88303" y="5271261"/>
            <a:ext cx="1262223" cy="4468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rot="5400000">
            <a:off x="3853979" y="4463390"/>
            <a:ext cx="666750" cy="95089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rotWithShape="1">
          <a:blip r:embed="rId6">
            <a:extLst>
              <a:ext uri="{28A0092B-C50C-407E-A947-70E740481C1C}">
                <a14:useLocalDpi xmlns:a14="http://schemas.microsoft.com/office/drawing/2010/main" val="0"/>
              </a:ext>
            </a:extLst>
          </a:blip>
          <a:srcRect t="7666" r="40541" b="64313"/>
          <a:stretch/>
        </p:blipFill>
        <p:spPr bwMode="auto">
          <a:xfrm>
            <a:off x="4716884" y="1367943"/>
            <a:ext cx="1156553" cy="92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p:cNvSpPr txBox="1">
            <a:spLocks noChangeArrowheads="1"/>
          </p:cNvSpPr>
          <p:nvPr/>
        </p:nvSpPr>
        <p:spPr>
          <a:xfrm>
            <a:off x="142874" y="349448"/>
            <a:ext cx="8848725"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MPDX is cylindrically symmetric, spherical multicusp confinement device </a:t>
            </a:r>
            <a:endParaRPr lang="en-US" sz="3600" dirty="0">
              <a:solidFill>
                <a:srgbClr val="FFFFFF"/>
              </a:solidFill>
              <a:latin typeface="Chalkboard" charset="0"/>
              <a:sym typeface="Chalkboard" charset="0"/>
            </a:endParaRPr>
          </a:p>
        </p:txBody>
      </p:sp>
      <p:grpSp>
        <p:nvGrpSpPr>
          <p:cNvPr id="7" name="Group 6"/>
          <p:cNvGrpSpPr/>
          <p:nvPr/>
        </p:nvGrpSpPr>
        <p:grpSpPr>
          <a:xfrm>
            <a:off x="5384460" y="3445468"/>
            <a:ext cx="3154202" cy="2650532"/>
            <a:chOff x="5384460" y="3445468"/>
            <a:chExt cx="3154202" cy="2650532"/>
          </a:xfrm>
        </p:grpSpPr>
        <p:sp>
          <p:nvSpPr>
            <p:cNvPr id="4" name="Right Arrow 3"/>
            <p:cNvSpPr/>
            <p:nvPr/>
          </p:nvSpPr>
          <p:spPr>
            <a:xfrm rot="13923715" flipV="1">
              <a:off x="6641400" y="4432947"/>
              <a:ext cx="542730" cy="268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2795987" flipV="1">
              <a:off x="7789861" y="3582419"/>
              <a:ext cx="542730" cy="268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3509324" flipV="1">
              <a:off x="5510801" y="5332299"/>
              <a:ext cx="542730" cy="268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785556" y="5634335"/>
              <a:ext cx="386644" cy="461665"/>
            </a:xfrm>
            <a:prstGeom prst="rect">
              <a:avLst/>
            </a:prstGeom>
            <a:noFill/>
          </p:spPr>
          <p:txBody>
            <a:bodyPr wrap="none" rtlCol="0">
              <a:spAutoFit/>
            </a:bodyPr>
            <a:lstStyle/>
            <a:p>
              <a:r>
                <a:rPr lang="en-US" sz="2400" b="1" dirty="0" smtClean="0"/>
                <a:t>N</a:t>
              </a:r>
              <a:endParaRPr lang="en-US" sz="2400" b="1" dirty="0"/>
            </a:p>
          </p:txBody>
        </p:sp>
        <p:sp>
          <p:nvSpPr>
            <p:cNvPr id="26" name="TextBox 25"/>
            <p:cNvSpPr txBox="1"/>
            <p:nvPr/>
          </p:nvSpPr>
          <p:spPr>
            <a:xfrm>
              <a:off x="6446596" y="4006354"/>
              <a:ext cx="386644" cy="461665"/>
            </a:xfrm>
            <a:prstGeom prst="rect">
              <a:avLst/>
            </a:prstGeom>
            <a:noFill/>
          </p:spPr>
          <p:txBody>
            <a:bodyPr wrap="none" rtlCol="0">
              <a:spAutoFit/>
            </a:bodyPr>
            <a:lstStyle/>
            <a:p>
              <a:r>
                <a:rPr lang="en-US" sz="2400" b="1" dirty="0" smtClean="0"/>
                <a:t>N</a:t>
              </a:r>
              <a:endParaRPr lang="en-US" sz="2400" b="1" dirty="0"/>
            </a:p>
          </p:txBody>
        </p:sp>
        <p:sp>
          <p:nvSpPr>
            <p:cNvPr id="27" name="TextBox 26"/>
            <p:cNvSpPr txBox="1"/>
            <p:nvPr/>
          </p:nvSpPr>
          <p:spPr>
            <a:xfrm>
              <a:off x="8152018" y="3810000"/>
              <a:ext cx="386644" cy="461665"/>
            </a:xfrm>
            <a:prstGeom prst="rect">
              <a:avLst/>
            </a:prstGeom>
            <a:noFill/>
          </p:spPr>
          <p:txBody>
            <a:bodyPr wrap="none" rtlCol="0">
              <a:spAutoFit/>
            </a:bodyPr>
            <a:lstStyle/>
            <a:p>
              <a:r>
                <a:rPr lang="en-US" sz="2400" b="1" dirty="0" smtClean="0"/>
                <a:t>N</a:t>
              </a:r>
              <a:endParaRPr lang="en-US" sz="2400" b="1" dirty="0"/>
            </a:p>
          </p:txBody>
        </p:sp>
        <p:sp>
          <p:nvSpPr>
            <p:cNvPr id="28" name="TextBox 27"/>
            <p:cNvSpPr txBox="1"/>
            <p:nvPr/>
          </p:nvSpPr>
          <p:spPr>
            <a:xfrm>
              <a:off x="5384460" y="4846231"/>
              <a:ext cx="330540" cy="461665"/>
            </a:xfrm>
            <a:prstGeom prst="rect">
              <a:avLst/>
            </a:prstGeom>
            <a:noFill/>
          </p:spPr>
          <p:txBody>
            <a:bodyPr wrap="none" rtlCol="0">
              <a:spAutoFit/>
            </a:bodyPr>
            <a:lstStyle/>
            <a:p>
              <a:r>
                <a:rPr lang="en-US" sz="2400" b="1" dirty="0" smtClean="0"/>
                <a:t>S</a:t>
              </a:r>
              <a:endParaRPr lang="en-US" sz="2400" b="1" dirty="0"/>
            </a:p>
          </p:txBody>
        </p:sp>
        <p:sp>
          <p:nvSpPr>
            <p:cNvPr id="39" name="TextBox 38"/>
            <p:cNvSpPr txBox="1"/>
            <p:nvPr/>
          </p:nvSpPr>
          <p:spPr>
            <a:xfrm>
              <a:off x="7060860" y="4648200"/>
              <a:ext cx="330540" cy="461665"/>
            </a:xfrm>
            <a:prstGeom prst="rect">
              <a:avLst/>
            </a:prstGeom>
            <a:noFill/>
          </p:spPr>
          <p:txBody>
            <a:bodyPr wrap="none" rtlCol="0">
              <a:spAutoFit/>
            </a:bodyPr>
            <a:lstStyle/>
            <a:p>
              <a:r>
                <a:rPr lang="en-US" sz="2400" b="1" dirty="0" smtClean="0"/>
                <a:t>S</a:t>
              </a:r>
              <a:endParaRPr lang="en-US" sz="2400" b="1" dirty="0"/>
            </a:p>
          </p:txBody>
        </p:sp>
      </p:grpSp>
      <p:sp>
        <p:nvSpPr>
          <p:cNvPr id="40" name="TextBox 39"/>
          <p:cNvSpPr txBox="1"/>
          <p:nvPr/>
        </p:nvSpPr>
        <p:spPr>
          <a:xfrm>
            <a:off x="7611842" y="3124200"/>
            <a:ext cx="330540" cy="461665"/>
          </a:xfrm>
          <a:prstGeom prst="rect">
            <a:avLst/>
          </a:prstGeom>
          <a:noFill/>
        </p:spPr>
        <p:txBody>
          <a:bodyPr wrap="none" rtlCol="0">
            <a:spAutoFit/>
          </a:bodyPr>
          <a:lstStyle/>
          <a:p>
            <a:r>
              <a:rPr lang="en-US" sz="2400" b="1" dirty="0" smtClean="0"/>
              <a:t>S</a:t>
            </a:r>
            <a:endParaRPr lang="en-US" sz="2400" b="1" dirty="0"/>
          </a:p>
        </p:txBody>
      </p:sp>
      <p:grpSp>
        <p:nvGrpSpPr>
          <p:cNvPr id="3" name="Group 2"/>
          <p:cNvGrpSpPr/>
          <p:nvPr/>
        </p:nvGrpSpPr>
        <p:grpSpPr>
          <a:xfrm rot="5400000">
            <a:off x="5009645" y="2679128"/>
            <a:ext cx="2759543" cy="2430489"/>
            <a:chOff x="5448995" y="2508354"/>
            <a:chExt cx="2759543" cy="2430489"/>
          </a:xfrm>
        </p:grpSpPr>
        <p:sp>
          <p:nvSpPr>
            <p:cNvPr id="19" name="Right Arrow 18"/>
            <p:cNvSpPr/>
            <p:nvPr/>
          </p:nvSpPr>
          <p:spPr>
            <a:xfrm rot="19121702">
              <a:off x="5448995" y="2508354"/>
              <a:ext cx="995819" cy="241980"/>
            </a:xfrm>
            <a:prstGeom prst="rightArrow">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9190544">
              <a:off x="6319059" y="3628390"/>
              <a:ext cx="995819" cy="241980"/>
            </a:xfrm>
            <a:prstGeom prst="rightArrow">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9359011">
              <a:off x="7212719" y="4696863"/>
              <a:ext cx="995819" cy="241980"/>
            </a:xfrm>
            <a:prstGeom prst="rightArrow">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718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7" name="Rectangle 2"/>
          <p:cNvSpPr>
            <a:spLocks noGrp="1" noChangeArrowheads="1"/>
          </p:cNvSpPr>
          <p:nvPr>
            <p:ph type="title"/>
          </p:nvPr>
        </p:nvSpPr>
        <p:spPr>
          <a:xfrm>
            <a:off x="142874" y="349448"/>
            <a:ext cx="8848725"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MPDX is cylindrically symmetric, spherical multicusp confinement device </a:t>
            </a:r>
            <a:endParaRPr lang="en-US" sz="3600" dirty="0">
              <a:solidFill>
                <a:srgbClr val="FFFFFF"/>
              </a:solidFill>
              <a:latin typeface="Chalkboard" charset="0"/>
              <a:sym typeface="Chalkboard" charset="0"/>
            </a:endParaRPr>
          </a:p>
        </p:txBody>
      </p:sp>
      <p:cxnSp>
        <p:nvCxnSpPr>
          <p:cNvPr id="29" name="Straight Connector 28"/>
          <p:cNvCxnSpPr/>
          <p:nvPr/>
        </p:nvCxnSpPr>
        <p:spPr>
          <a:xfrm>
            <a:off x="2400299" y="1582195"/>
            <a:ext cx="0" cy="404181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MPDX2014_stirring.png"/>
          <p:cNvPicPr/>
          <p:nvPr/>
        </p:nvPicPr>
        <p:blipFill rotWithShape="1">
          <a:blip r:embed="rId3">
            <a:extLst/>
          </a:blip>
          <a:srcRect l="32257" t="9487" r="55807" b="9783"/>
          <a:stretch/>
        </p:blipFill>
        <p:spPr>
          <a:xfrm rot="10800000">
            <a:off x="472151" y="1142998"/>
            <a:ext cx="2450466" cy="5691786"/>
          </a:xfrm>
          <a:prstGeom prst="rect">
            <a:avLst/>
          </a:prstGeom>
          <a:ln w="12700">
            <a:miter lim="400000"/>
          </a:ln>
        </p:spPr>
      </p:pic>
      <p:pic>
        <p:nvPicPr>
          <p:cNvPr id="31" name="MPDX2014_stirring.png"/>
          <p:cNvPicPr/>
          <p:nvPr/>
        </p:nvPicPr>
        <p:blipFill rotWithShape="1">
          <a:blip r:embed="rId3">
            <a:extLst/>
          </a:blip>
          <a:srcRect l="29344" t="46406" r="68103" b="22147"/>
          <a:stretch/>
        </p:blipFill>
        <p:spPr>
          <a:xfrm>
            <a:off x="349723" y="3051717"/>
            <a:ext cx="394646" cy="1669695"/>
          </a:xfrm>
          <a:prstGeom prst="rect">
            <a:avLst/>
          </a:prstGeom>
          <a:ln w="12700">
            <a:miter lim="400000"/>
          </a:ln>
        </p:spPr>
      </p:pic>
      <p:pic>
        <p:nvPicPr>
          <p:cNvPr id="32" name="Picture 2" descr="C:\Cooper\postdoc wisconsin\MPDX\pictures\Magnet_cusp_plasma.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000" t="4942" b="11334"/>
          <a:stretch/>
        </p:blipFill>
        <p:spPr bwMode="auto">
          <a:xfrm>
            <a:off x="2761598" y="2097665"/>
            <a:ext cx="1900623" cy="376658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980547" y="3581400"/>
            <a:ext cx="1562101" cy="646331"/>
          </a:xfrm>
          <a:prstGeom prst="rect">
            <a:avLst/>
          </a:prstGeom>
          <a:solidFill>
            <a:schemeClr val="bg1"/>
          </a:solidFill>
          <a:ln>
            <a:solidFill>
              <a:schemeClr val="tx1"/>
            </a:solidFill>
          </a:ln>
        </p:spPr>
        <p:txBody>
          <a:bodyPr wrap="square" rtlCol="0">
            <a:spAutoFit/>
          </a:bodyPr>
          <a:lstStyle/>
          <a:p>
            <a:pPr algn="ctr"/>
            <a:r>
              <a:rPr lang="en-US" dirty="0" smtClean="0"/>
              <a:t>Unmagnetized</a:t>
            </a:r>
          </a:p>
          <a:p>
            <a:pPr algn="ctr"/>
            <a:r>
              <a:rPr lang="en-US" dirty="0"/>
              <a:t>C</a:t>
            </a:r>
            <a:r>
              <a:rPr lang="en-US" dirty="0" smtClean="0"/>
              <a:t>ore Plasma</a:t>
            </a:r>
            <a:endParaRPr lang="en-US" dirty="0"/>
          </a:p>
        </p:txBody>
      </p:sp>
      <p:sp>
        <p:nvSpPr>
          <p:cNvPr id="34" name="Rectangle 33"/>
          <p:cNvSpPr/>
          <p:nvPr/>
        </p:nvSpPr>
        <p:spPr>
          <a:xfrm>
            <a:off x="2590800" y="16002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532998" y="5907944"/>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5400000">
            <a:off x="3853979" y="4463390"/>
            <a:ext cx="666750" cy="95089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4834788" y="2282524"/>
            <a:ext cx="4052261" cy="3661076"/>
            <a:chOff x="379742" y="1977724"/>
            <a:chExt cx="4052261" cy="3661076"/>
          </a:xfrm>
        </p:grpSpPr>
        <p:pic>
          <p:nvPicPr>
            <p:cNvPr id="24" name="Picture 3" descr="C:\Cooper\postdoc wisconsin\MPDX\pictures\2012-12-05 12.59.2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869" b="5882"/>
            <a:stretch/>
          </p:blipFill>
          <p:spPr bwMode="auto">
            <a:xfrm>
              <a:off x="379742" y="1977724"/>
              <a:ext cx="4052261" cy="366107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179046" y="2277629"/>
              <a:ext cx="878353" cy="400110"/>
            </a:xfrm>
            <a:prstGeom prst="rect">
              <a:avLst/>
            </a:prstGeom>
            <a:solidFill>
              <a:schemeClr val="tx1">
                <a:alpha val="47000"/>
              </a:schemeClr>
            </a:solidFill>
            <a:ln w="28575">
              <a:solidFill>
                <a:srgbClr val="7030A0"/>
              </a:solidFill>
            </a:ln>
          </p:spPr>
          <p:txBody>
            <a:bodyPr wrap="square" rtlCol="0">
              <a:spAutoFit/>
            </a:bodyPr>
            <a:lstStyle/>
            <a:p>
              <a:pPr algn="ctr"/>
              <a:r>
                <a:rPr lang="en-US" sz="2000" b="1" dirty="0" smtClean="0">
                  <a:solidFill>
                    <a:srgbClr val="FFFF00"/>
                  </a:solidFill>
                </a:rPr>
                <a:t>Anode</a:t>
              </a:r>
              <a:endParaRPr lang="en-US" sz="2000" b="1" dirty="0">
                <a:solidFill>
                  <a:srgbClr val="FFFF00"/>
                </a:solidFill>
              </a:endParaRPr>
            </a:p>
          </p:txBody>
        </p:sp>
        <p:sp>
          <p:nvSpPr>
            <p:cNvPr id="27" name="Right Arrow 26"/>
            <p:cNvSpPr/>
            <p:nvPr/>
          </p:nvSpPr>
          <p:spPr>
            <a:xfrm rot="6749063">
              <a:off x="1178318" y="2825265"/>
              <a:ext cx="498811" cy="331815"/>
            </a:xfrm>
            <a:prstGeom prst="rightArrow">
              <a:avLst/>
            </a:prstGeom>
            <a:solidFill>
              <a:srgbClr val="FFFF0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1752600" y="4572000"/>
              <a:ext cx="1104899" cy="1015663"/>
            </a:xfrm>
            <a:prstGeom prst="rect">
              <a:avLst/>
            </a:prstGeom>
            <a:solidFill>
              <a:schemeClr val="tx1">
                <a:alpha val="47000"/>
              </a:schemeClr>
            </a:solidFill>
            <a:ln w="28575">
              <a:solidFill>
                <a:srgbClr val="7030A0"/>
              </a:solidFill>
            </a:ln>
          </p:spPr>
          <p:txBody>
            <a:bodyPr wrap="square" rtlCol="0">
              <a:spAutoFit/>
            </a:bodyPr>
            <a:lstStyle/>
            <a:p>
              <a:pPr algn="ctr"/>
              <a:r>
                <a:rPr lang="en-US" sz="2000" b="1" dirty="0" smtClean="0">
                  <a:solidFill>
                    <a:srgbClr val="FFFF00"/>
                  </a:solidFill>
                </a:rPr>
                <a:t>Emissive LaB6 cathode</a:t>
              </a:r>
              <a:endParaRPr lang="en-US" sz="2000" b="1" dirty="0">
                <a:solidFill>
                  <a:srgbClr val="FFFF00"/>
                </a:solidFill>
              </a:endParaRPr>
            </a:p>
          </p:txBody>
        </p:sp>
        <p:sp>
          <p:nvSpPr>
            <p:cNvPr id="39" name="Right Arrow 38"/>
            <p:cNvSpPr/>
            <p:nvPr/>
          </p:nvSpPr>
          <p:spPr>
            <a:xfrm rot="14139450">
              <a:off x="1097267" y="4385414"/>
              <a:ext cx="617515" cy="399773"/>
            </a:xfrm>
            <a:prstGeom prst="rightArrow">
              <a:avLst/>
            </a:prstGeom>
            <a:solidFill>
              <a:srgbClr val="FFFF0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2895600" y="2395005"/>
              <a:ext cx="1066800" cy="707886"/>
            </a:xfrm>
            <a:prstGeom prst="rect">
              <a:avLst/>
            </a:prstGeom>
            <a:solidFill>
              <a:schemeClr val="tx1">
                <a:alpha val="47000"/>
              </a:schemeClr>
            </a:solidFill>
            <a:ln w="28575">
              <a:solidFill>
                <a:srgbClr val="7030A0"/>
              </a:solidFill>
            </a:ln>
          </p:spPr>
          <p:txBody>
            <a:bodyPr wrap="square" rtlCol="0">
              <a:spAutoFit/>
            </a:bodyPr>
            <a:lstStyle/>
            <a:p>
              <a:pPr algn="ctr"/>
              <a:r>
                <a:rPr lang="en-US" sz="2000" b="1" dirty="0" smtClean="0">
                  <a:solidFill>
                    <a:srgbClr val="FFFF00"/>
                  </a:solidFill>
                </a:rPr>
                <a:t>Plasma Cusp</a:t>
              </a:r>
              <a:endParaRPr lang="en-US" sz="2000" b="1" dirty="0">
                <a:solidFill>
                  <a:srgbClr val="FFFF00"/>
                </a:solidFill>
              </a:endParaRPr>
            </a:p>
          </p:txBody>
        </p:sp>
        <p:sp>
          <p:nvSpPr>
            <p:cNvPr id="42" name="Right Arrow 41"/>
            <p:cNvSpPr/>
            <p:nvPr/>
          </p:nvSpPr>
          <p:spPr>
            <a:xfrm rot="6923102">
              <a:off x="2855865" y="3283227"/>
              <a:ext cx="690487" cy="462404"/>
            </a:xfrm>
            <a:prstGeom prst="rightArrow">
              <a:avLst/>
            </a:prstGeom>
            <a:solidFill>
              <a:srgbClr val="FFFF0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3048000" y="4512933"/>
              <a:ext cx="381000" cy="400110"/>
            </a:xfrm>
            <a:prstGeom prst="rect">
              <a:avLst/>
            </a:prstGeom>
            <a:solidFill>
              <a:schemeClr val="tx1">
                <a:alpha val="47000"/>
              </a:schemeClr>
            </a:solidFill>
            <a:ln w="28575">
              <a:solidFill>
                <a:srgbClr val="7030A0"/>
              </a:solidFill>
            </a:ln>
          </p:spPr>
          <p:txBody>
            <a:bodyPr wrap="square" rtlCol="0">
              <a:spAutoFit/>
            </a:bodyPr>
            <a:lstStyle/>
            <a:p>
              <a:pPr algn="ctr"/>
              <a:r>
                <a:rPr lang="en-US" sz="2000" b="1" dirty="0" smtClean="0">
                  <a:solidFill>
                    <a:srgbClr val="FF0000"/>
                  </a:solidFill>
                </a:rPr>
                <a:t>N</a:t>
              </a:r>
              <a:endParaRPr lang="en-US" sz="2000" b="1" dirty="0">
                <a:solidFill>
                  <a:srgbClr val="FF0000"/>
                </a:solidFill>
              </a:endParaRPr>
            </a:p>
          </p:txBody>
        </p:sp>
        <p:sp>
          <p:nvSpPr>
            <p:cNvPr id="44" name="TextBox 43"/>
            <p:cNvSpPr txBox="1"/>
            <p:nvPr/>
          </p:nvSpPr>
          <p:spPr>
            <a:xfrm>
              <a:off x="3352800" y="4042696"/>
              <a:ext cx="381000" cy="400110"/>
            </a:xfrm>
            <a:prstGeom prst="rect">
              <a:avLst/>
            </a:prstGeom>
            <a:solidFill>
              <a:schemeClr val="tx1">
                <a:alpha val="47000"/>
              </a:schemeClr>
            </a:solidFill>
            <a:ln w="28575">
              <a:solidFill>
                <a:srgbClr val="7030A0"/>
              </a:solidFill>
            </a:ln>
          </p:spPr>
          <p:txBody>
            <a:bodyPr wrap="square" rtlCol="0">
              <a:spAutoFit/>
            </a:bodyPr>
            <a:lstStyle/>
            <a:p>
              <a:pPr algn="ctr"/>
              <a:r>
                <a:rPr lang="en-US" sz="2000" b="1" dirty="0" smtClean="0">
                  <a:solidFill>
                    <a:srgbClr val="92D050"/>
                  </a:solidFill>
                </a:rPr>
                <a:t>S</a:t>
              </a:r>
              <a:endParaRPr lang="en-US" sz="2000" b="1" dirty="0">
                <a:solidFill>
                  <a:srgbClr val="92D050"/>
                </a:solidFill>
              </a:endParaRPr>
            </a:p>
          </p:txBody>
        </p:sp>
        <p:sp>
          <p:nvSpPr>
            <p:cNvPr id="45" name="TextBox 44"/>
            <p:cNvSpPr txBox="1"/>
            <p:nvPr/>
          </p:nvSpPr>
          <p:spPr>
            <a:xfrm>
              <a:off x="3581400" y="3581400"/>
              <a:ext cx="381000" cy="400110"/>
            </a:xfrm>
            <a:prstGeom prst="rect">
              <a:avLst/>
            </a:prstGeom>
            <a:solidFill>
              <a:schemeClr val="tx1">
                <a:alpha val="47000"/>
              </a:schemeClr>
            </a:solidFill>
            <a:ln w="28575">
              <a:solidFill>
                <a:srgbClr val="7030A0"/>
              </a:solidFill>
            </a:ln>
          </p:spPr>
          <p:txBody>
            <a:bodyPr wrap="square" rtlCol="0">
              <a:spAutoFit/>
            </a:bodyPr>
            <a:lstStyle/>
            <a:p>
              <a:pPr algn="ctr"/>
              <a:r>
                <a:rPr lang="en-US" sz="2000" b="1" dirty="0" smtClean="0">
                  <a:solidFill>
                    <a:srgbClr val="FF0000"/>
                  </a:solidFill>
                </a:rPr>
                <a:t>N</a:t>
              </a:r>
              <a:endParaRPr lang="en-US" sz="2000" b="1" dirty="0">
                <a:solidFill>
                  <a:srgbClr val="FF0000"/>
                </a:solidFill>
              </a:endParaRPr>
            </a:p>
          </p:txBody>
        </p:sp>
        <p:sp>
          <p:nvSpPr>
            <p:cNvPr id="46" name="TextBox 45"/>
            <p:cNvSpPr txBox="1"/>
            <p:nvPr/>
          </p:nvSpPr>
          <p:spPr>
            <a:xfrm>
              <a:off x="3810000" y="3124200"/>
              <a:ext cx="381000" cy="400110"/>
            </a:xfrm>
            <a:prstGeom prst="rect">
              <a:avLst/>
            </a:prstGeom>
            <a:solidFill>
              <a:schemeClr val="tx1">
                <a:alpha val="47000"/>
              </a:schemeClr>
            </a:solidFill>
            <a:ln w="28575">
              <a:solidFill>
                <a:srgbClr val="7030A0"/>
              </a:solidFill>
            </a:ln>
          </p:spPr>
          <p:txBody>
            <a:bodyPr wrap="square" rtlCol="0">
              <a:spAutoFit/>
            </a:bodyPr>
            <a:lstStyle/>
            <a:p>
              <a:pPr algn="ctr"/>
              <a:r>
                <a:rPr lang="en-US" sz="2000" b="1" dirty="0" smtClean="0">
                  <a:solidFill>
                    <a:srgbClr val="92D050"/>
                  </a:solidFill>
                </a:rPr>
                <a:t>S</a:t>
              </a:r>
              <a:endParaRPr lang="en-US" sz="2000" b="1" dirty="0">
                <a:solidFill>
                  <a:srgbClr val="92D050"/>
                </a:solidFill>
              </a:endParaRPr>
            </a:p>
          </p:txBody>
        </p:sp>
      </p:grpSp>
      <p:pic>
        <p:nvPicPr>
          <p:cNvPr id="47" name="Picture 46"/>
          <p:cNvPicPr>
            <a:picLocks noChangeAspect="1"/>
          </p:cNvPicPr>
          <p:nvPr/>
        </p:nvPicPr>
        <p:blipFill rotWithShape="1">
          <a:blip r:embed="rId6">
            <a:extLst>
              <a:ext uri="{28A0092B-C50C-407E-A947-70E740481C1C}">
                <a14:useLocalDpi xmlns:a14="http://schemas.microsoft.com/office/drawing/2010/main" val="0"/>
              </a:ext>
            </a:extLst>
          </a:blip>
          <a:srcRect t="7666" r="40541" b="64313"/>
          <a:stretch/>
        </p:blipFill>
        <p:spPr bwMode="auto">
          <a:xfrm>
            <a:off x="4716884" y="1367943"/>
            <a:ext cx="1156553" cy="92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p:cNvCxnSpPr/>
          <p:nvPr/>
        </p:nvCxnSpPr>
        <p:spPr>
          <a:xfrm flipV="1">
            <a:off x="4187354" y="3075391"/>
            <a:ext cx="1263172" cy="15300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88303" y="5271261"/>
            <a:ext cx="1262223" cy="4468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278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7" name="Rectangle 2"/>
          <p:cNvSpPr>
            <a:spLocks noGrp="1" noChangeArrowheads="1"/>
          </p:cNvSpPr>
          <p:nvPr>
            <p:ph type="title"/>
          </p:nvPr>
        </p:nvSpPr>
        <p:spPr>
          <a:xfrm>
            <a:off x="142874" y="349448"/>
            <a:ext cx="8848725"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Magnetic field confines a large, unmagnetized plasma</a:t>
            </a:r>
            <a:endParaRPr lang="en-US" sz="3600" dirty="0">
              <a:solidFill>
                <a:srgbClr val="FFFFFF"/>
              </a:solidFill>
              <a:latin typeface="Chalkboard" charset="0"/>
              <a:sym typeface="Chalkboard" charset="0"/>
            </a:endParaRPr>
          </a:p>
        </p:txBody>
      </p:sp>
      <p:pic>
        <p:nvPicPr>
          <p:cNvPr id="18" name="Picture 4" descr="C:\Cooper\postdoc wisconsin\MPDX\pictures\MPDX glamour shots\MPDX_north_po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296"/>
          <a:stretch/>
        </p:blipFill>
        <p:spPr bwMode="auto">
          <a:xfrm>
            <a:off x="317500" y="1388984"/>
            <a:ext cx="3717078" cy="50880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Cooper\conferences\2014 Dynamics of Planetary and Stellar Interiors\MPDX PoP 2D Te ne 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9250"/>
          <a:stretch/>
        </p:blipFill>
        <p:spPr bwMode="auto">
          <a:xfrm>
            <a:off x="4800600" y="1143000"/>
            <a:ext cx="3783624" cy="400088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3962400" y="1676400"/>
            <a:ext cx="1451822" cy="30480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962400" y="2438400"/>
            <a:ext cx="1451822" cy="22860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414222" y="4147418"/>
            <a:ext cx="2358178" cy="0"/>
          </a:xfrm>
          <a:prstGeom prst="line">
            <a:avLst/>
          </a:prstGeom>
          <a:ln w="57150">
            <a:solidFill>
              <a:srgbClr val="FF66FF"/>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2" descr="C:\Cooper\conferences\2014 Dynamics of Planetary and Stellar Interiors\MPDX PoP 2D Te ne 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8640" b="15538"/>
          <a:stretch/>
        </p:blipFill>
        <p:spPr bwMode="auto">
          <a:xfrm>
            <a:off x="4800600" y="5138018"/>
            <a:ext cx="3783624" cy="38340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433272" y="5101120"/>
            <a:ext cx="2339128" cy="3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C:\Cooper\conferences\2014 Dynamics of Planetary and Stellar Interiors\MPDX PoP 2D Te ne 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0935" b="15538"/>
          <a:stretch/>
        </p:blipFill>
        <p:spPr bwMode="auto">
          <a:xfrm>
            <a:off x="4800600" y="5138018"/>
            <a:ext cx="3783624" cy="1549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4073" y="6488668"/>
            <a:ext cx="3385927" cy="369332"/>
          </a:xfrm>
          <a:prstGeom prst="rect">
            <a:avLst/>
          </a:prstGeom>
          <a:noFill/>
        </p:spPr>
        <p:txBody>
          <a:bodyPr wrap="none" rtlCol="0">
            <a:spAutoFit/>
          </a:bodyPr>
          <a:lstStyle/>
          <a:p>
            <a:r>
              <a:rPr lang="en-US" dirty="0" smtClean="0"/>
              <a:t>45 kW discharge in 3x10</a:t>
            </a:r>
            <a:r>
              <a:rPr lang="en-US" baseline="30000" dirty="0" smtClean="0"/>
              <a:t>-5</a:t>
            </a:r>
            <a:r>
              <a:rPr lang="en-US" dirty="0" smtClean="0"/>
              <a:t> </a:t>
            </a:r>
            <a:r>
              <a:rPr lang="en-US" dirty="0" err="1" smtClean="0"/>
              <a:t>Torr</a:t>
            </a:r>
            <a:r>
              <a:rPr lang="en-US" dirty="0" smtClean="0"/>
              <a:t> He</a:t>
            </a:r>
            <a:endParaRPr lang="en-US" dirty="0"/>
          </a:p>
        </p:txBody>
      </p:sp>
      <p:sp>
        <p:nvSpPr>
          <p:cNvPr id="14" name="TextBox 13"/>
          <p:cNvSpPr txBox="1"/>
          <p:nvPr/>
        </p:nvSpPr>
        <p:spPr>
          <a:xfrm>
            <a:off x="4267199" y="6488668"/>
            <a:ext cx="4800601" cy="369332"/>
          </a:xfrm>
          <a:prstGeom prst="rect">
            <a:avLst/>
          </a:prstGeom>
          <a:noFill/>
        </p:spPr>
        <p:txBody>
          <a:bodyPr wrap="square" rtlCol="0">
            <a:spAutoFit/>
          </a:bodyPr>
          <a:lstStyle/>
          <a:p>
            <a:r>
              <a:rPr lang="en-US" dirty="0" smtClean="0"/>
              <a:t>C. M. Cooper et al,  Phys. </a:t>
            </a:r>
            <a:r>
              <a:rPr lang="en-US" dirty="0" err="1" smtClean="0"/>
              <a:t>Plas</a:t>
            </a:r>
            <a:r>
              <a:rPr lang="en-US" dirty="0" smtClean="0"/>
              <a:t> </a:t>
            </a:r>
            <a:r>
              <a:rPr lang="en-US" b="1" dirty="0" smtClean="0"/>
              <a:t>21</a:t>
            </a:r>
            <a:r>
              <a:rPr lang="en-US" dirty="0" smtClean="0"/>
              <a:t>, 013505 (2014)</a:t>
            </a:r>
          </a:p>
        </p:txBody>
      </p:sp>
    </p:spTree>
    <p:extLst>
      <p:ext uri="{BB962C8B-B14F-4D97-AF65-F5344CB8AC3E}">
        <p14:creationId xmlns:p14="http://schemas.microsoft.com/office/powerpoint/2010/main" val="381007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7" name="Rectangle 2"/>
          <p:cNvSpPr>
            <a:spLocks noGrp="1" noChangeArrowheads="1"/>
          </p:cNvSpPr>
          <p:nvPr>
            <p:ph type="title"/>
          </p:nvPr>
        </p:nvSpPr>
        <p:spPr>
          <a:xfrm>
            <a:off x="142874" y="349448"/>
            <a:ext cx="8848725"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Multicusp magnetic field reduces losses to wall and greatly improves confinement</a:t>
            </a:r>
            <a:endParaRPr lang="en-US" sz="3600" dirty="0">
              <a:solidFill>
                <a:srgbClr val="FFFFFF"/>
              </a:solidFill>
              <a:latin typeface="Chalkboard" charset="0"/>
              <a:sym typeface="Chalkboard" charset="0"/>
            </a:endParaRPr>
          </a:p>
        </p:txBody>
      </p:sp>
      <p:pic>
        <p:nvPicPr>
          <p:cNvPr id="4" name="Picture 3" descr="C:\Cooper\postdoc wisconsin\MPDX\pictures\2012-12-13 14.20.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638550"/>
            <a:ext cx="3886200" cy="29146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p:cNvSpPr>
          <p:nvPr/>
        </p:nvSpPr>
        <p:spPr bwMode="auto">
          <a:xfrm>
            <a:off x="457200" y="1600200"/>
            <a:ext cx="3886200" cy="1672046"/>
          </a:xfrm>
          <a:prstGeom prst="rect">
            <a:avLst/>
          </a:prstGeom>
          <a:blipFill dpi="0" rotWithShape="0">
            <a:blip r:embed="rId4"/>
            <a:srcRect/>
            <a:stretch>
              <a:fillRect t="-19987" b="-24187"/>
            </a:stretch>
          </a:blipFill>
          <a:ln w="57150" cap="flat">
            <a:solidFill>
              <a:srgbClr val="FF00FF"/>
            </a:solidFill>
            <a:round/>
            <a:headEnd type="none" w="med" len="med"/>
            <a:tailEnd type="none" w="med" len="med"/>
          </a:ln>
          <a:extLst/>
        </p:spPr>
        <p:txBody>
          <a:bodyPr lIns="0" tIns="0" rIns="0" bIns="0"/>
          <a:lstStyle>
            <a:defPPr>
              <a:defRPr lang="en-US"/>
            </a:defPPr>
            <a:lvl1pPr algn="ctr" rtl="0" fontAlgn="base">
              <a:spcBef>
                <a:spcPct val="0"/>
              </a:spcBef>
              <a:spcAft>
                <a:spcPct val="0"/>
              </a:spcAft>
              <a:defRPr sz="5000" kern="1200">
                <a:solidFill>
                  <a:schemeClr val="tx1"/>
                </a:solidFill>
                <a:latin typeface="Times New Roman" charset="0"/>
                <a:ea typeface="ヒラギノ明朝 ProN W3" charset="0"/>
                <a:cs typeface="ヒラギノ明朝 ProN W3" charset="0"/>
                <a:sym typeface="Times New Roman" charset="0"/>
              </a:defRPr>
            </a:lvl1pPr>
            <a:lvl2pPr marL="457200" algn="ctr" rtl="0" fontAlgn="base">
              <a:spcBef>
                <a:spcPct val="0"/>
              </a:spcBef>
              <a:spcAft>
                <a:spcPct val="0"/>
              </a:spcAft>
              <a:defRPr sz="5000" kern="1200">
                <a:solidFill>
                  <a:schemeClr val="tx1"/>
                </a:solidFill>
                <a:latin typeface="Times New Roman" charset="0"/>
                <a:ea typeface="ヒラギノ明朝 ProN W3" charset="0"/>
                <a:cs typeface="ヒラギノ明朝 ProN W3" charset="0"/>
                <a:sym typeface="Times New Roman" charset="0"/>
              </a:defRPr>
            </a:lvl2pPr>
            <a:lvl3pPr marL="914400" algn="ctr" rtl="0" fontAlgn="base">
              <a:spcBef>
                <a:spcPct val="0"/>
              </a:spcBef>
              <a:spcAft>
                <a:spcPct val="0"/>
              </a:spcAft>
              <a:defRPr sz="5000" kern="1200">
                <a:solidFill>
                  <a:schemeClr val="tx1"/>
                </a:solidFill>
                <a:latin typeface="Times New Roman" charset="0"/>
                <a:ea typeface="ヒラギノ明朝 ProN W3" charset="0"/>
                <a:cs typeface="ヒラギノ明朝 ProN W3" charset="0"/>
                <a:sym typeface="Times New Roman" charset="0"/>
              </a:defRPr>
            </a:lvl3pPr>
            <a:lvl4pPr marL="1371600" algn="ctr" rtl="0" fontAlgn="base">
              <a:spcBef>
                <a:spcPct val="0"/>
              </a:spcBef>
              <a:spcAft>
                <a:spcPct val="0"/>
              </a:spcAft>
              <a:defRPr sz="5000" kern="1200">
                <a:solidFill>
                  <a:schemeClr val="tx1"/>
                </a:solidFill>
                <a:latin typeface="Times New Roman" charset="0"/>
                <a:ea typeface="ヒラギノ明朝 ProN W3" charset="0"/>
                <a:cs typeface="ヒラギノ明朝 ProN W3" charset="0"/>
                <a:sym typeface="Times New Roman" charset="0"/>
              </a:defRPr>
            </a:lvl4pPr>
            <a:lvl5pPr marL="1828800" algn="ctr" rtl="0" fontAlgn="base">
              <a:spcBef>
                <a:spcPct val="0"/>
              </a:spcBef>
              <a:spcAft>
                <a:spcPct val="0"/>
              </a:spcAft>
              <a:defRPr sz="5000" kern="1200">
                <a:solidFill>
                  <a:schemeClr val="tx1"/>
                </a:solidFill>
                <a:latin typeface="Times New Roman" charset="0"/>
                <a:ea typeface="ヒラギノ明朝 ProN W3" charset="0"/>
                <a:cs typeface="ヒラギノ明朝 ProN W3" charset="0"/>
                <a:sym typeface="Times New Roman" charset="0"/>
              </a:defRPr>
            </a:lvl5pPr>
            <a:lvl6pPr marL="2286000" algn="l" defTabSz="914400" rtl="0" eaLnBrk="1" latinLnBrk="0" hangingPunct="1">
              <a:defRPr sz="5000" kern="1200">
                <a:solidFill>
                  <a:schemeClr val="tx1"/>
                </a:solidFill>
                <a:latin typeface="Times New Roman" charset="0"/>
                <a:ea typeface="ヒラギノ明朝 ProN W3" charset="0"/>
                <a:cs typeface="ヒラギノ明朝 ProN W3" charset="0"/>
                <a:sym typeface="Times New Roman" charset="0"/>
              </a:defRPr>
            </a:lvl6pPr>
            <a:lvl7pPr marL="2743200" algn="l" defTabSz="914400" rtl="0" eaLnBrk="1" latinLnBrk="0" hangingPunct="1">
              <a:defRPr sz="5000" kern="1200">
                <a:solidFill>
                  <a:schemeClr val="tx1"/>
                </a:solidFill>
                <a:latin typeface="Times New Roman" charset="0"/>
                <a:ea typeface="ヒラギノ明朝 ProN W3" charset="0"/>
                <a:cs typeface="ヒラギノ明朝 ProN W3" charset="0"/>
                <a:sym typeface="Times New Roman" charset="0"/>
              </a:defRPr>
            </a:lvl7pPr>
            <a:lvl8pPr marL="3200400" algn="l" defTabSz="914400" rtl="0" eaLnBrk="1" latinLnBrk="0" hangingPunct="1">
              <a:defRPr sz="5000" kern="1200">
                <a:solidFill>
                  <a:schemeClr val="tx1"/>
                </a:solidFill>
                <a:latin typeface="Times New Roman" charset="0"/>
                <a:ea typeface="ヒラギノ明朝 ProN W3" charset="0"/>
                <a:cs typeface="ヒラギノ明朝 ProN W3" charset="0"/>
                <a:sym typeface="Times New Roman" charset="0"/>
              </a:defRPr>
            </a:lvl8pPr>
            <a:lvl9pPr marL="3657600" algn="l" defTabSz="914400" rtl="0" eaLnBrk="1" latinLnBrk="0" hangingPunct="1">
              <a:defRPr sz="5000" kern="1200">
                <a:solidFill>
                  <a:schemeClr val="tx1"/>
                </a:solidFill>
                <a:latin typeface="Times New Roman" charset="0"/>
                <a:ea typeface="ヒラギノ明朝 ProN W3" charset="0"/>
                <a:cs typeface="ヒラギノ明朝 ProN W3" charset="0"/>
                <a:sym typeface="Times New Roman" charset="0"/>
              </a:defRPr>
            </a:lvl9pPr>
          </a:lstStyle>
          <a:p>
            <a:endParaRPr lang="en-US"/>
          </a:p>
        </p:txBody>
      </p:sp>
      <p:cxnSp>
        <p:nvCxnSpPr>
          <p:cNvPr id="9" name="Straight Connector 8"/>
          <p:cNvCxnSpPr/>
          <p:nvPr/>
        </p:nvCxnSpPr>
        <p:spPr>
          <a:xfrm>
            <a:off x="457200" y="3272246"/>
            <a:ext cx="1600199" cy="2285818"/>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284184" y="3272246"/>
            <a:ext cx="2059216" cy="2285818"/>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057399" y="5224236"/>
            <a:ext cx="226785" cy="3338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686300" y="1600200"/>
            <a:ext cx="4343400" cy="523220"/>
          </a:xfrm>
          <a:prstGeom prst="rect">
            <a:avLst/>
          </a:prstGeom>
          <a:noFill/>
        </p:spPr>
        <p:txBody>
          <a:bodyPr wrap="square" rtlCol="0">
            <a:spAutoFit/>
          </a:bodyPr>
          <a:lstStyle/>
          <a:p>
            <a:r>
              <a:rPr lang="en-US" sz="2800" dirty="0" smtClean="0"/>
              <a:t>Wall losses greatly reduced</a:t>
            </a:r>
          </a:p>
        </p:txBody>
      </p:sp>
      <mc:AlternateContent xmlns:mc="http://schemas.openxmlformats.org/markup-compatibility/2006" xmlns:a14="http://schemas.microsoft.com/office/drawing/2010/main">
        <mc:Choice Requires="a14">
          <p:sp>
            <p:nvSpPr>
              <p:cNvPr id="18" name="TextBox 17"/>
              <p:cNvSpPr txBox="1"/>
              <p:nvPr/>
            </p:nvSpPr>
            <p:spPr>
              <a:xfrm>
                <a:off x="4344092" y="2275820"/>
                <a:ext cx="5181600" cy="93205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a:ea typeface="Cambria Math"/>
                            </a:rPr>
                          </m:ctrlPr>
                        </m:fPr>
                        <m:num>
                          <m:sSub>
                            <m:sSubPr>
                              <m:ctrlPr>
                                <a:rPr lang="en-US" sz="2400" b="0" i="1" smtClean="0">
                                  <a:latin typeface="Cambria Math"/>
                                  <a:ea typeface="Cambria Math"/>
                                </a:rPr>
                              </m:ctrlPr>
                            </m:sSubPr>
                            <m:e>
                              <m:r>
                                <a:rPr lang="en-US" sz="2400" b="0" i="1" smtClean="0">
                                  <a:latin typeface="Cambria Math"/>
                                  <a:ea typeface="Cambria Math"/>
                                </a:rPr>
                                <m:t>𝐴</m:t>
                              </m:r>
                            </m:e>
                            <m:sub>
                              <m:r>
                                <a:rPr lang="en-US" sz="2400" b="0" i="1" smtClean="0">
                                  <a:latin typeface="Cambria Math"/>
                                  <a:ea typeface="Cambria Math"/>
                                </a:rPr>
                                <m:t>𝑚𝑎𝑔</m:t>
                              </m:r>
                            </m:sub>
                          </m:sSub>
                        </m:num>
                        <m:den>
                          <m:sSub>
                            <m:sSubPr>
                              <m:ctrlPr>
                                <a:rPr lang="en-US" sz="2400" i="1">
                                  <a:latin typeface="Cambria Math"/>
                                  <a:ea typeface="Cambria Math"/>
                                </a:rPr>
                              </m:ctrlPr>
                            </m:sSubPr>
                            <m:e>
                              <m:r>
                                <a:rPr lang="en-US" sz="2400" i="1">
                                  <a:latin typeface="Cambria Math"/>
                                  <a:ea typeface="Cambria Math"/>
                                </a:rPr>
                                <m:t>𝐴</m:t>
                              </m:r>
                            </m:e>
                            <m:sub>
                              <m:r>
                                <a:rPr lang="en-US" sz="2400" b="0" i="1" smtClean="0">
                                  <a:latin typeface="Cambria Math"/>
                                  <a:ea typeface="Cambria Math"/>
                                </a:rPr>
                                <m:t>𝑠𝑝h</m:t>
                              </m:r>
                            </m:sub>
                          </m:sSub>
                        </m:den>
                      </m:f>
                      <m:r>
                        <a:rPr lang="en-US" sz="2400" b="0" i="1" smtClean="0">
                          <a:latin typeface="Cambria Math"/>
                          <a:ea typeface="Cambria Math"/>
                        </a:rPr>
                        <m:t>~</m:t>
                      </m:r>
                      <m:f>
                        <m:fPr>
                          <m:ctrlPr>
                            <a:rPr lang="en-US" sz="2400" i="1">
                              <a:latin typeface="Cambria Math"/>
                              <a:ea typeface="Cambria Math"/>
                            </a:rPr>
                          </m:ctrlPr>
                        </m:fPr>
                        <m:num>
                          <m:sSub>
                            <m:sSubPr>
                              <m:ctrlPr>
                                <a:rPr lang="en-US" sz="2400" i="1">
                                  <a:latin typeface="Cambria Math"/>
                                  <a:ea typeface="Cambria Math"/>
                                </a:rPr>
                              </m:ctrlPr>
                            </m:sSubPr>
                            <m:e>
                              <m:r>
                                <a:rPr lang="en-US" sz="2400" b="0" i="1" smtClean="0">
                                  <a:latin typeface="Cambria Math"/>
                                  <a:ea typeface="Cambria Math"/>
                                </a:rPr>
                                <m:t>𝐿𝑊</m:t>
                              </m:r>
                            </m:e>
                            <m:sub>
                              <m:r>
                                <a:rPr lang="en-US" sz="2400" b="0" i="1" smtClean="0">
                                  <a:latin typeface="Cambria Math"/>
                                  <a:ea typeface="Cambria Math"/>
                                </a:rPr>
                                <m:t>𝑐𝑢𝑠𝑝</m:t>
                              </m:r>
                            </m:sub>
                          </m:sSub>
                        </m:num>
                        <m:den>
                          <m:sSub>
                            <m:sSubPr>
                              <m:ctrlPr>
                                <a:rPr lang="en-US" sz="2400" i="1">
                                  <a:latin typeface="Cambria Math"/>
                                  <a:ea typeface="Cambria Math"/>
                                </a:rPr>
                              </m:ctrlPr>
                            </m:sSubPr>
                            <m:e>
                              <m:r>
                                <a:rPr lang="en-US" sz="2400" b="0" i="1" smtClean="0">
                                  <a:latin typeface="Cambria Math"/>
                                  <a:ea typeface="Cambria Math"/>
                                </a:rPr>
                                <m:t>𝐿𝑊</m:t>
                              </m:r>
                            </m:e>
                            <m:sub>
                              <m:r>
                                <a:rPr lang="en-US" sz="2400" b="0" i="1" smtClean="0">
                                  <a:latin typeface="Cambria Math"/>
                                  <a:ea typeface="Cambria Math"/>
                                </a:rPr>
                                <m:t>𝑚𝑎𝑔</m:t>
                              </m:r>
                            </m:sub>
                          </m:sSub>
                        </m:den>
                      </m:f>
                      <m:r>
                        <a:rPr lang="en-US" sz="2400" b="0" i="1" smtClean="0">
                          <a:latin typeface="Cambria Math"/>
                          <a:ea typeface="Cambria Math"/>
                        </a:rPr>
                        <m:t>~</m:t>
                      </m:r>
                      <m:f>
                        <m:fPr>
                          <m:ctrlPr>
                            <a:rPr lang="en-US" sz="2400" i="1">
                              <a:latin typeface="Cambria Math"/>
                              <a:ea typeface="Cambria Math"/>
                            </a:rPr>
                          </m:ctrlPr>
                        </m:fPr>
                        <m:num>
                          <m:r>
                            <a:rPr lang="en-US" sz="2400" b="0" i="1" smtClean="0">
                              <a:latin typeface="Cambria Math"/>
                              <a:ea typeface="Cambria Math"/>
                            </a:rPr>
                            <m:t>1 </m:t>
                          </m:r>
                          <m:r>
                            <a:rPr lang="en-US" sz="2400" b="0" i="1" smtClean="0">
                              <a:latin typeface="Cambria Math"/>
                              <a:ea typeface="Cambria Math"/>
                            </a:rPr>
                            <m:t>𝑚𝑚</m:t>
                          </m:r>
                        </m:num>
                        <m:den>
                          <m:r>
                            <a:rPr lang="en-US" sz="2400" b="0" i="1" smtClean="0">
                              <a:latin typeface="Cambria Math"/>
                              <a:ea typeface="Cambria Math"/>
                            </a:rPr>
                            <m:t>125 </m:t>
                          </m:r>
                          <m:r>
                            <a:rPr lang="en-US" sz="2400" b="0" i="1" smtClean="0">
                              <a:latin typeface="Cambria Math"/>
                              <a:ea typeface="Cambria Math"/>
                            </a:rPr>
                            <m:t>𝑚𝑚</m:t>
                          </m:r>
                        </m:den>
                      </m:f>
                      <m:r>
                        <a:rPr lang="en-US" sz="2400" b="0" i="1" smtClean="0">
                          <a:latin typeface="Cambria Math"/>
                          <a:ea typeface="Cambria Math"/>
                        </a:rPr>
                        <m:t>~0.8%</m:t>
                      </m:r>
                    </m:oMath>
                  </m:oMathPara>
                </a14:m>
                <a:endParaRPr lang="en-US" sz="2400" dirty="0"/>
              </a:p>
            </p:txBody>
          </p:sp>
        </mc:Choice>
        <mc:Fallback xmlns="">
          <p:sp>
            <p:nvSpPr>
              <p:cNvPr id="18" name="TextBox 17"/>
              <p:cNvSpPr txBox="1">
                <a:spLocks noRot="1" noChangeAspect="1" noMove="1" noResize="1" noEditPoints="1" noAdjustHandles="1" noChangeArrowheads="1" noChangeShapeType="1" noTextEdit="1"/>
              </p:cNvSpPr>
              <p:nvPr/>
            </p:nvSpPr>
            <p:spPr>
              <a:xfrm>
                <a:off x="4344092" y="2275820"/>
                <a:ext cx="5181600" cy="932050"/>
              </a:xfrm>
              <a:prstGeom prst="rect">
                <a:avLst/>
              </a:prstGeom>
              <a:blipFill rotWithShape="1">
                <a:blip r:embed="rId5"/>
                <a:stretch>
                  <a:fillRect/>
                </a:stretch>
              </a:blipFill>
            </p:spPr>
            <p:txBody>
              <a:bodyPr/>
              <a:lstStyle/>
              <a:p>
                <a:r>
                  <a:rPr lang="en-US">
                    <a:noFill/>
                  </a:rPr>
                  <a:t> </a:t>
                </a:r>
              </a:p>
            </p:txBody>
          </p:sp>
        </mc:Fallback>
      </mc:AlternateContent>
      <p:sp>
        <p:nvSpPr>
          <p:cNvPr id="12" name="TextBox 11"/>
          <p:cNvSpPr txBox="1"/>
          <p:nvPr/>
        </p:nvSpPr>
        <p:spPr>
          <a:xfrm>
            <a:off x="4660900" y="4114800"/>
            <a:ext cx="4343400" cy="523220"/>
          </a:xfrm>
          <a:prstGeom prst="rect">
            <a:avLst/>
          </a:prstGeom>
          <a:noFill/>
        </p:spPr>
        <p:txBody>
          <a:bodyPr wrap="square" rtlCol="0">
            <a:spAutoFit/>
          </a:bodyPr>
          <a:lstStyle/>
          <a:p>
            <a:r>
              <a:rPr lang="en-US" sz="2800" dirty="0" smtClean="0"/>
              <a:t>Compare to previous work</a:t>
            </a:r>
            <a:r>
              <a:rPr lang="en-US" sz="2800" baseline="30000" dirty="0" smtClean="0"/>
              <a:t>1</a:t>
            </a:r>
          </a:p>
        </p:txBody>
      </p:sp>
      <mc:AlternateContent xmlns:mc="http://schemas.openxmlformats.org/markup-compatibility/2006" xmlns:a14="http://schemas.microsoft.com/office/drawing/2010/main">
        <mc:Choice Requires="a14">
          <p:sp>
            <p:nvSpPr>
              <p:cNvPr id="13" name="TextBox 12"/>
              <p:cNvSpPr txBox="1"/>
              <p:nvPr/>
            </p:nvSpPr>
            <p:spPr>
              <a:xfrm>
                <a:off x="4711700" y="4685655"/>
                <a:ext cx="4016266" cy="490199"/>
              </a:xfrm>
              <a:prstGeom prst="rect">
                <a:avLst/>
              </a:prstGeom>
              <a:noFill/>
              <a:ln w="57150">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i="1">
                              <a:latin typeface="Cambria Math"/>
                            </a:rPr>
                            <m:t>𝑤</m:t>
                          </m:r>
                        </m:e>
                        <m:sub>
                          <m:r>
                            <a:rPr lang="en-US" sz="2400" b="0" i="1" smtClean="0">
                              <a:latin typeface="Cambria Math"/>
                            </a:rPr>
                            <m:t>𝑐𝑢𝑠𝑝</m:t>
                          </m:r>
                        </m:sub>
                      </m:sSub>
                      <m:r>
                        <a:rPr lang="en-US" sz="2400" b="0" i="1" smtClean="0">
                          <a:latin typeface="Cambria Math"/>
                        </a:rPr>
                        <m:t>=4</m:t>
                      </m:r>
                      <m:rad>
                        <m:radPr>
                          <m:degHide m:val="on"/>
                          <m:ctrlPr>
                            <a:rPr lang="en-US" sz="2400" b="0" i="1" smtClean="0">
                              <a:latin typeface="Cambria Math"/>
                            </a:rPr>
                          </m:ctrlPr>
                        </m:radPr>
                        <m:deg/>
                        <m:e>
                          <m:sSub>
                            <m:sSubPr>
                              <m:ctrlPr>
                                <a:rPr lang="en-US" sz="2400" i="1">
                                  <a:latin typeface="Cambria Math"/>
                                </a:rPr>
                              </m:ctrlPr>
                            </m:sSubPr>
                            <m:e>
                              <m:r>
                                <a:rPr lang="en-US" sz="2400" i="1" smtClean="0">
                                  <a:latin typeface="Cambria Math"/>
                                  <a:ea typeface="Cambria Math"/>
                                </a:rPr>
                                <m:t>𝜌</m:t>
                              </m:r>
                            </m:e>
                            <m:sub>
                              <m:r>
                                <a:rPr lang="en-US" sz="2400" i="1">
                                  <a:latin typeface="Cambria Math"/>
                                </a:rPr>
                                <m:t>𝑒</m:t>
                              </m:r>
                            </m:sub>
                          </m:sSub>
                          <m:sSub>
                            <m:sSubPr>
                              <m:ctrlPr>
                                <a:rPr lang="en-US" sz="2400" i="1">
                                  <a:latin typeface="Cambria Math"/>
                                </a:rPr>
                              </m:ctrlPr>
                            </m:sSubPr>
                            <m:e>
                              <m:r>
                                <a:rPr lang="en-US" sz="2400" i="1" smtClean="0">
                                  <a:latin typeface="Cambria Math"/>
                                  <a:ea typeface="Cambria Math"/>
                                </a:rPr>
                                <m:t>𝜌</m:t>
                              </m:r>
                            </m:e>
                            <m:sub>
                              <m:r>
                                <a:rPr lang="en-US" sz="2400" i="1">
                                  <a:latin typeface="Cambria Math"/>
                                </a:rPr>
                                <m:t>𝑖</m:t>
                              </m:r>
                            </m:sub>
                          </m:sSub>
                        </m:e>
                      </m:rad>
                      <m:r>
                        <a:rPr lang="en-US" sz="2400" b="0" i="1" smtClean="0">
                          <a:latin typeface="Cambria Math"/>
                        </a:rPr>
                        <m:t>~</m:t>
                      </m:r>
                      <m:r>
                        <a:rPr lang="en-US" sz="2400" b="0" i="1" smtClean="0">
                          <a:latin typeface="Cambria Math"/>
                          <a:ea typeface="Cambria Math"/>
                        </a:rPr>
                        <m:t>1 </m:t>
                      </m:r>
                      <m:r>
                        <m:rPr>
                          <m:sty m:val="p"/>
                        </m:rPr>
                        <a:rPr lang="en-US" sz="2400" b="0" i="0" smtClean="0">
                          <a:latin typeface="Cambria Math"/>
                          <a:ea typeface="Cambria Math"/>
                        </a:rPr>
                        <m:t>mm</m:t>
                      </m:r>
                    </m:oMath>
                  </m:oMathPara>
                </a14:m>
                <a:endParaRPr lang="en-US"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4711700" y="4685655"/>
                <a:ext cx="4016266" cy="490199"/>
              </a:xfrm>
              <a:prstGeom prst="rect">
                <a:avLst/>
              </a:prstGeom>
              <a:blipFill rotWithShape="1">
                <a:blip r:embed="rId6"/>
                <a:stretch>
                  <a:fillRect b="-6250"/>
                </a:stretch>
              </a:blipFill>
              <a:ln w="57150">
                <a:noFill/>
              </a:ln>
            </p:spPr>
            <p:txBody>
              <a:bodyPr/>
              <a:lstStyle/>
              <a:p>
                <a:r>
                  <a:rPr lang="en-US">
                    <a:noFill/>
                  </a:rPr>
                  <a:t> </a:t>
                </a:r>
              </a:p>
            </p:txBody>
          </p:sp>
        </mc:Fallback>
      </mc:AlternateContent>
      <p:sp>
        <p:nvSpPr>
          <p:cNvPr id="14" name="TextBox 13"/>
          <p:cNvSpPr txBox="1"/>
          <p:nvPr/>
        </p:nvSpPr>
        <p:spPr>
          <a:xfrm>
            <a:off x="4548133" y="6245423"/>
            <a:ext cx="4343400" cy="338554"/>
          </a:xfrm>
          <a:prstGeom prst="rect">
            <a:avLst/>
          </a:prstGeom>
          <a:noFill/>
        </p:spPr>
        <p:txBody>
          <a:bodyPr wrap="square" rtlCol="0">
            <a:spAutoFit/>
          </a:bodyPr>
          <a:lstStyle/>
          <a:p>
            <a:r>
              <a:rPr lang="en-US" sz="1600" baseline="30000" dirty="0" smtClean="0"/>
              <a:t>1</a:t>
            </a:r>
            <a:r>
              <a:rPr lang="en-US" sz="1600" dirty="0" smtClean="0"/>
              <a:t>Hershkowitz N. et al, </a:t>
            </a:r>
            <a:r>
              <a:rPr lang="en-US" sz="1600" i="1" dirty="0" smtClean="0"/>
              <a:t>Phys. Rev. Let.</a:t>
            </a:r>
            <a:r>
              <a:rPr lang="en-US" sz="1600" dirty="0" smtClean="0"/>
              <a:t> </a:t>
            </a:r>
            <a:r>
              <a:rPr lang="en-US" sz="1600" b="1" dirty="0" smtClean="0"/>
              <a:t>35</a:t>
            </a:r>
            <a:r>
              <a:rPr lang="en-US" sz="1600" dirty="0" smtClean="0"/>
              <a:t> 5 (1979)</a:t>
            </a:r>
            <a:endParaRPr lang="en-US" sz="1600" baseline="30000" dirty="0" smtClean="0"/>
          </a:p>
        </p:txBody>
      </p:sp>
    </p:spTree>
    <p:extLst>
      <p:ext uri="{BB962C8B-B14F-4D97-AF65-F5344CB8AC3E}">
        <p14:creationId xmlns:p14="http://schemas.microsoft.com/office/powerpoint/2010/main" val="36970079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142874" y="349448"/>
            <a:ext cx="8848726"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Plasma parameter scaling well described by particle and power balance model</a:t>
            </a:r>
            <a:endParaRPr lang="en-US" sz="3600" dirty="0">
              <a:solidFill>
                <a:srgbClr val="FFFFFF"/>
              </a:solidFill>
              <a:latin typeface="Chalkboard" charset="0"/>
              <a:sym typeface="Chalkboard" charset="0"/>
            </a:endParaRPr>
          </a:p>
        </p:txBody>
      </p:sp>
      <p:sp>
        <p:nvSpPr>
          <p:cNvPr id="11" name="TextBox 10"/>
          <p:cNvSpPr txBox="1"/>
          <p:nvPr/>
        </p:nvSpPr>
        <p:spPr>
          <a:xfrm>
            <a:off x="1295400" y="1295400"/>
            <a:ext cx="1458413" cy="584775"/>
          </a:xfrm>
          <a:prstGeom prst="rect">
            <a:avLst/>
          </a:prstGeom>
          <a:noFill/>
          <a:ln w="38100">
            <a:noFill/>
          </a:ln>
        </p:spPr>
        <p:txBody>
          <a:bodyPr wrap="none" rtlCol="0">
            <a:spAutoFit/>
          </a:bodyPr>
          <a:lstStyle/>
          <a:p>
            <a:r>
              <a:rPr lang="en-US" sz="3200" b="1" dirty="0" smtClean="0">
                <a:solidFill>
                  <a:srgbClr val="00B0F0"/>
                </a:solidFill>
              </a:rPr>
              <a:t>Pow, </a:t>
            </a:r>
            <a:r>
              <a:rPr lang="en-US" sz="3200" b="1" i="1" dirty="0" err="1" smtClean="0">
                <a:solidFill>
                  <a:srgbClr val="00B0F0"/>
                </a:solidFill>
              </a:rPr>
              <a:t>n</a:t>
            </a:r>
            <a:r>
              <a:rPr lang="en-US" sz="3200" b="1" i="1" baseline="-25000" dirty="0" err="1" smtClean="0">
                <a:solidFill>
                  <a:srgbClr val="00B0F0"/>
                </a:solidFill>
              </a:rPr>
              <a:t>n</a:t>
            </a:r>
            <a:endParaRPr lang="en-US" sz="3200" b="1" i="1" dirty="0">
              <a:solidFill>
                <a:srgbClr val="00B0F0"/>
              </a:solidFill>
            </a:endParaRPr>
          </a:p>
        </p:txBody>
      </p:sp>
      <p:sp>
        <p:nvSpPr>
          <p:cNvPr id="14" name="TextBox 13"/>
          <p:cNvSpPr txBox="1"/>
          <p:nvPr/>
        </p:nvSpPr>
        <p:spPr>
          <a:xfrm>
            <a:off x="2514600" y="1295400"/>
            <a:ext cx="813043" cy="584775"/>
          </a:xfrm>
          <a:prstGeom prst="rect">
            <a:avLst/>
          </a:prstGeom>
          <a:noFill/>
          <a:ln w="38100">
            <a:noFill/>
          </a:ln>
        </p:spPr>
        <p:txBody>
          <a:bodyPr wrap="none" rtlCol="0">
            <a:spAutoFit/>
          </a:bodyPr>
          <a:lstStyle/>
          <a:p>
            <a:r>
              <a:rPr lang="en-US" sz="3200" b="1" dirty="0" smtClean="0">
                <a:solidFill>
                  <a:srgbClr val="00B0F0"/>
                </a:solidFill>
              </a:rPr>
              <a:t> &lt;-&gt;</a:t>
            </a:r>
            <a:endParaRPr lang="en-US" sz="3200" b="1" dirty="0">
              <a:solidFill>
                <a:srgbClr val="00B0F0"/>
              </a:solidFill>
            </a:endParaRPr>
          </a:p>
        </p:txBody>
      </p:sp>
      <p:sp>
        <p:nvSpPr>
          <p:cNvPr id="15" name="TextBox 14"/>
          <p:cNvSpPr txBox="1"/>
          <p:nvPr/>
        </p:nvSpPr>
        <p:spPr>
          <a:xfrm>
            <a:off x="3276600" y="1295400"/>
            <a:ext cx="1516569" cy="584775"/>
          </a:xfrm>
          <a:prstGeom prst="rect">
            <a:avLst/>
          </a:prstGeom>
          <a:noFill/>
          <a:ln w="38100">
            <a:noFill/>
          </a:ln>
        </p:spPr>
        <p:txBody>
          <a:bodyPr wrap="none" rtlCol="0">
            <a:spAutoFit/>
          </a:bodyPr>
          <a:lstStyle/>
          <a:p>
            <a:r>
              <a:rPr lang="en-US" sz="3200" b="1" i="1" dirty="0" smtClean="0">
                <a:solidFill>
                  <a:srgbClr val="00B0F0"/>
                </a:solidFill>
              </a:rPr>
              <a:t>T</a:t>
            </a:r>
            <a:r>
              <a:rPr lang="en-US" sz="3200" b="1" i="1" baseline="-25000" dirty="0" smtClean="0">
                <a:solidFill>
                  <a:srgbClr val="00B0F0"/>
                </a:solidFill>
              </a:rPr>
              <a:t>e</a:t>
            </a:r>
            <a:r>
              <a:rPr lang="en-US" sz="3200" b="1" i="1" dirty="0" smtClean="0">
                <a:solidFill>
                  <a:srgbClr val="00B0F0"/>
                </a:solidFill>
              </a:rPr>
              <a:t>, T</a:t>
            </a:r>
            <a:r>
              <a:rPr lang="en-US" sz="3200" b="1" i="1" baseline="-25000" dirty="0" smtClean="0">
                <a:solidFill>
                  <a:srgbClr val="00B0F0"/>
                </a:solidFill>
              </a:rPr>
              <a:t>i</a:t>
            </a:r>
            <a:r>
              <a:rPr lang="en-US" sz="3200" b="1" i="1" dirty="0" smtClean="0">
                <a:solidFill>
                  <a:srgbClr val="00B0F0"/>
                </a:solidFill>
              </a:rPr>
              <a:t>, n</a:t>
            </a:r>
            <a:r>
              <a:rPr lang="en-US" sz="3200" b="1" i="1" baseline="-25000" dirty="0" smtClean="0">
                <a:solidFill>
                  <a:srgbClr val="00B0F0"/>
                </a:solidFill>
              </a:rPr>
              <a:t>e</a:t>
            </a:r>
            <a:endParaRPr lang="en-US" sz="3200" b="1" i="1" dirty="0">
              <a:solidFill>
                <a:srgbClr val="00B0F0"/>
              </a:solidFill>
            </a:endParaRPr>
          </a:p>
        </p:txBody>
      </p:sp>
      <p:sp>
        <p:nvSpPr>
          <p:cNvPr id="16" name="TextBox 15"/>
          <p:cNvSpPr txBox="1"/>
          <p:nvPr/>
        </p:nvSpPr>
        <p:spPr>
          <a:xfrm>
            <a:off x="4597980" y="1295400"/>
            <a:ext cx="720069" cy="584775"/>
          </a:xfrm>
          <a:prstGeom prst="rect">
            <a:avLst/>
          </a:prstGeom>
          <a:noFill/>
          <a:ln w="38100">
            <a:noFill/>
          </a:ln>
        </p:spPr>
        <p:txBody>
          <a:bodyPr wrap="none" rtlCol="0">
            <a:spAutoFit/>
          </a:bodyPr>
          <a:lstStyle/>
          <a:p>
            <a:r>
              <a:rPr lang="en-US" sz="3200" b="1" dirty="0" smtClean="0">
                <a:solidFill>
                  <a:srgbClr val="00B0F0"/>
                </a:solidFill>
              </a:rPr>
              <a:t>&lt;-&gt;</a:t>
            </a:r>
            <a:endParaRPr lang="en-US" sz="3200" b="1" dirty="0">
              <a:solidFill>
                <a:srgbClr val="00B0F0"/>
              </a:solidFill>
            </a:endParaRPr>
          </a:p>
        </p:txBody>
      </p:sp>
      <p:sp>
        <p:nvSpPr>
          <p:cNvPr id="17" name="TextBox 16"/>
          <p:cNvSpPr txBox="1"/>
          <p:nvPr/>
        </p:nvSpPr>
        <p:spPr>
          <a:xfrm>
            <a:off x="5242881" y="1295400"/>
            <a:ext cx="853119" cy="584775"/>
          </a:xfrm>
          <a:prstGeom prst="rect">
            <a:avLst/>
          </a:prstGeom>
          <a:noFill/>
          <a:ln w="38100">
            <a:noFill/>
          </a:ln>
        </p:spPr>
        <p:txBody>
          <a:bodyPr wrap="none" rtlCol="0">
            <a:spAutoFit/>
          </a:bodyPr>
          <a:lstStyle/>
          <a:p>
            <a:r>
              <a:rPr lang="en-US" sz="3200" b="1" i="1" dirty="0" smtClean="0">
                <a:solidFill>
                  <a:srgbClr val="00B0F0"/>
                </a:solidFill>
                <a:latin typeface="Symbol" panose="05050102010706020507" pitchFamily="18" charset="2"/>
              </a:rPr>
              <a:t>n, h</a:t>
            </a:r>
            <a:endParaRPr lang="en-US" sz="3200" b="1" i="1" dirty="0">
              <a:solidFill>
                <a:srgbClr val="00B0F0"/>
              </a:solidFill>
            </a:endParaRPr>
          </a:p>
        </p:txBody>
      </p:sp>
      <p:sp>
        <p:nvSpPr>
          <p:cNvPr id="18" name="TextBox 17"/>
          <p:cNvSpPr txBox="1"/>
          <p:nvPr/>
        </p:nvSpPr>
        <p:spPr>
          <a:xfrm>
            <a:off x="5985531" y="1295400"/>
            <a:ext cx="720069" cy="584775"/>
          </a:xfrm>
          <a:prstGeom prst="rect">
            <a:avLst/>
          </a:prstGeom>
          <a:noFill/>
          <a:ln w="38100">
            <a:noFill/>
          </a:ln>
        </p:spPr>
        <p:txBody>
          <a:bodyPr wrap="none" rtlCol="0">
            <a:spAutoFit/>
          </a:bodyPr>
          <a:lstStyle/>
          <a:p>
            <a:r>
              <a:rPr lang="en-US" sz="3200" b="1" dirty="0" smtClean="0">
                <a:solidFill>
                  <a:srgbClr val="00B0F0"/>
                </a:solidFill>
              </a:rPr>
              <a:t>&lt;-&gt;</a:t>
            </a:r>
            <a:endParaRPr lang="en-US" sz="3200" b="1" dirty="0">
              <a:solidFill>
                <a:srgbClr val="00B0F0"/>
              </a:solidFill>
            </a:endParaRPr>
          </a:p>
        </p:txBody>
      </p:sp>
      <p:sp>
        <p:nvSpPr>
          <p:cNvPr id="19" name="TextBox 18"/>
          <p:cNvSpPr txBox="1"/>
          <p:nvPr/>
        </p:nvSpPr>
        <p:spPr>
          <a:xfrm>
            <a:off x="6621712" y="1295400"/>
            <a:ext cx="1379288" cy="584775"/>
          </a:xfrm>
          <a:prstGeom prst="rect">
            <a:avLst/>
          </a:prstGeom>
          <a:noFill/>
          <a:ln w="38100">
            <a:noFill/>
          </a:ln>
        </p:spPr>
        <p:txBody>
          <a:bodyPr wrap="none" rtlCol="0">
            <a:spAutoFit/>
          </a:bodyPr>
          <a:lstStyle/>
          <a:p>
            <a:r>
              <a:rPr lang="en-US" sz="3200" b="1" i="1" dirty="0" smtClean="0">
                <a:solidFill>
                  <a:srgbClr val="00B0F0"/>
                </a:solidFill>
              </a:rPr>
              <a:t>Re, Rm</a:t>
            </a:r>
            <a:endParaRPr lang="en-US" sz="3200" b="1" i="1" dirty="0">
              <a:solidFill>
                <a:srgbClr val="00B0F0"/>
              </a:solidFill>
            </a:endParaRPr>
          </a:p>
        </p:txBody>
      </p:sp>
      <mc:AlternateContent xmlns:mc="http://schemas.openxmlformats.org/markup-compatibility/2006" xmlns:a14="http://schemas.microsoft.com/office/drawing/2010/main">
        <mc:Choice Requires="a14">
          <p:sp>
            <p:nvSpPr>
              <p:cNvPr id="23" name="TextBox 22"/>
              <p:cNvSpPr txBox="1"/>
              <p:nvPr/>
            </p:nvSpPr>
            <p:spPr>
              <a:xfrm>
                <a:off x="1613433" y="2743549"/>
                <a:ext cx="5854167" cy="6227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200" i="0" smtClean="0">
                          <a:latin typeface="Cambria Math"/>
                        </a:rPr>
                        <m:t>V</m:t>
                      </m:r>
                      <m:sSub>
                        <m:sSubPr>
                          <m:ctrlPr>
                            <a:rPr lang="en-US" sz="3200" i="1">
                              <a:latin typeface="Cambria Math"/>
                            </a:rPr>
                          </m:ctrlPr>
                        </m:sSubPr>
                        <m:e>
                          <m:r>
                            <a:rPr lang="en-US" sz="3200" i="1">
                              <a:latin typeface="Cambria Math"/>
                            </a:rPr>
                            <m:t>𝑛</m:t>
                          </m:r>
                        </m:e>
                        <m:sub>
                          <m:r>
                            <a:rPr lang="en-US" sz="3200" i="1">
                              <a:latin typeface="Cambria Math"/>
                            </a:rPr>
                            <m:t>𝑒</m:t>
                          </m:r>
                        </m:sub>
                      </m:sSub>
                      <m:sSub>
                        <m:sSubPr>
                          <m:ctrlPr>
                            <a:rPr lang="en-US" sz="3200" i="1">
                              <a:latin typeface="Cambria Math"/>
                            </a:rPr>
                          </m:ctrlPr>
                        </m:sSubPr>
                        <m:e>
                          <m:r>
                            <a:rPr lang="en-US" sz="3200" i="1">
                              <a:latin typeface="Cambria Math"/>
                            </a:rPr>
                            <m:t>𝑛</m:t>
                          </m:r>
                        </m:e>
                        <m:sub>
                          <m:r>
                            <a:rPr lang="en-US" sz="3200" i="1">
                              <a:latin typeface="Cambria Math"/>
                            </a:rPr>
                            <m:t>𝑛</m:t>
                          </m:r>
                        </m:sub>
                      </m:sSub>
                      <m:r>
                        <a:rPr lang="en-US" sz="3200" i="1">
                          <a:latin typeface="Cambria Math"/>
                        </a:rPr>
                        <m:t>&lt;</m:t>
                      </m:r>
                      <m:sSub>
                        <m:sSubPr>
                          <m:ctrlPr>
                            <a:rPr lang="en-US" sz="3200" i="1">
                              <a:latin typeface="Cambria Math"/>
                              <a:ea typeface="Cambria Math"/>
                            </a:rPr>
                          </m:ctrlPr>
                        </m:sSubPr>
                        <m:e>
                          <m:r>
                            <a:rPr lang="en-US" sz="3200" i="1">
                              <a:latin typeface="Cambria Math"/>
                              <a:ea typeface="Cambria Math"/>
                            </a:rPr>
                            <m:t>𝜎</m:t>
                          </m:r>
                        </m:e>
                        <m:sub>
                          <m:r>
                            <a:rPr lang="en-US" sz="3200" i="1">
                              <a:latin typeface="Cambria Math"/>
                              <a:ea typeface="Cambria Math"/>
                            </a:rPr>
                            <m:t>𝑖𝑧</m:t>
                          </m:r>
                        </m:sub>
                      </m:sSub>
                      <m:sSub>
                        <m:sSubPr>
                          <m:ctrlPr>
                            <a:rPr lang="en-US" sz="3200" i="1">
                              <a:latin typeface="Cambria Math"/>
                              <a:ea typeface="Cambria Math"/>
                            </a:rPr>
                          </m:ctrlPr>
                        </m:sSubPr>
                        <m:e>
                          <m:r>
                            <m:rPr>
                              <m:sty m:val="p"/>
                            </m:rPr>
                            <a:rPr lang="en-US" sz="3200">
                              <a:latin typeface="Cambria Math"/>
                              <a:ea typeface="Cambria Math"/>
                            </a:rPr>
                            <m:t>v</m:t>
                          </m:r>
                        </m:e>
                        <m:sub>
                          <m:r>
                            <a:rPr lang="en-US" sz="3200" i="1">
                              <a:latin typeface="Cambria Math"/>
                              <a:ea typeface="Cambria Math"/>
                            </a:rPr>
                            <m:t>𝑒</m:t>
                          </m:r>
                        </m:sub>
                      </m:sSub>
                      <m:r>
                        <a:rPr lang="en-US" sz="3200" i="1">
                          <a:latin typeface="Cambria Math"/>
                        </a:rPr>
                        <m:t>&gt;</m:t>
                      </m:r>
                      <m:r>
                        <a:rPr lang="en-US" sz="3200" b="0" i="1" smtClean="0">
                          <a:latin typeface="Cambria Math"/>
                        </a:rPr>
                        <m:t>=</m:t>
                      </m:r>
                      <m:r>
                        <a:rPr lang="en-US" sz="3200" smtClean="0">
                          <a:latin typeface="Cambria Math"/>
                          <a:ea typeface="Cambria Math"/>
                        </a:rPr>
                        <m:t>(</m:t>
                      </m:r>
                      <m:sSub>
                        <m:sSubPr>
                          <m:ctrlPr>
                            <a:rPr lang="en-US" sz="3200" i="1">
                              <a:latin typeface="Cambria Math"/>
                            </a:rPr>
                          </m:ctrlPr>
                        </m:sSubPr>
                        <m:e>
                          <m:r>
                            <a:rPr lang="en-US" sz="3200" i="1">
                              <a:latin typeface="Cambria Math"/>
                            </a:rPr>
                            <m:t>𝐴</m:t>
                          </m:r>
                        </m:e>
                        <m:sub>
                          <m:r>
                            <a:rPr lang="en-US" sz="3200" b="0" i="1" smtClean="0">
                              <a:latin typeface="Cambria Math"/>
                            </a:rPr>
                            <m:t>𝑐</m:t>
                          </m:r>
                        </m:sub>
                      </m:sSub>
                      <m:r>
                        <a:rPr lang="en-US" sz="3200" b="0" i="0" smtClean="0">
                          <a:latin typeface="Cambria Math"/>
                        </a:rPr>
                        <m:t>+</m:t>
                      </m:r>
                      <m:sSub>
                        <m:sSubPr>
                          <m:ctrlPr>
                            <a:rPr lang="en-US" sz="3200" i="1">
                              <a:latin typeface="Cambria Math"/>
                            </a:rPr>
                          </m:ctrlPr>
                        </m:sSubPr>
                        <m:e>
                          <m:r>
                            <a:rPr lang="en-US" sz="3200" i="1">
                              <a:latin typeface="Cambria Math"/>
                            </a:rPr>
                            <m:t>𝐴</m:t>
                          </m:r>
                        </m:e>
                        <m:sub>
                          <m:r>
                            <a:rPr lang="en-US" sz="3200" b="0" i="1" smtClean="0">
                              <a:latin typeface="Cambria Math"/>
                            </a:rPr>
                            <m:t>𝑝</m:t>
                          </m:r>
                        </m:sub>
                      </m:sSub>
                      <m:r>
                        <a:rPr lang="en-US" sz="3200" smtClean="0">
                          <a:latin typeface="Cambria Math"/>
                          <a:ea typeface="Cambria Math"/>
                        </a:rPr>
                        <m:t>)</m:t>
                      </m:r>
                      <m:sSub>
                        <m:sSubPr>
                          <m:ctrlPr>
                            <a:rPr lang="en-US" sz="3200" i="1">
                              <a:latin typeface="Cambria Math"/>
                            </a:rPr>
                          </m:ctrlPr>
                        </m:sSubPr>
                        <m:e>
                          <m:r>
                            <a:rPr lang="el-GR" sz="3200" i="1" smtClean="0">
                              <a:latin typeface="Cambria Math"/>
                              <a:ea typeface="Cambria Math"/>
                            </a:rPr>
                            <m:t>𝛤</m:t>
                          </m:r>
                        </m:e>
                        <m:sub>
                          <m:r>
                            <a:rPr lang="en-US" sz="3200" b="0" i="1" smtClean="0">
                              <a:latin typeface="Cambria Math"/>
                            </a:rPr>
                            <m:t>𝑤</m:t>
                          </m:r>
                        </m:sub>
                      </m:sSub>
                    </m:oMath>
                  </m:oMathPara>
                </a14:m>
                <a:endParaRPr lang="en-US" sz="32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613433" y="2743549"/>
                <a:ext cx="5854167" cy="622735"/>
              </a:xfrm>
              <a:prstGeom prst="rect">
                <a:avLst/>
              </a:prstGeom>
              <a:blipFill rotWithShape="1">
                <a:blip r:embed="rId3"/>
                <a:stretch>
                  <a:fillRect/>
                </a:stretch>
              </a:blipFill>
            </p:spPr>
            <p:txBody>
              <a:bodyPr/>
              <a:lstStyle/>
              <a:p>
                <a:r>
                  <a:rPr lang="en-US">
                    <a:noFill/>
                  </a:rPr>
                  <a:t> </a:t>
                </a:r>
              </a:p>
            </p:txBody>
          </p:sp>
        </mc:Fallback>
      </mc:AlternateContent>
      <p:sp>
        <p:nvSpPr>
          <p:cNvPr id="24" name="TextBox 23"/>
          <p:cNvSpPr txBox="1"/>
          <p:nvPr/>
        </p:nvSpPr>
        <p:spPr>
          <a:xfrm>
            <a:off x="1215501" y="3406913"/>
            <a:ext cx="2918619" cy="461665"/>
          </a:xfrm>
          <a:prstGeom prst="rect">
            <a:avLst/>
          </a:prstGeom>
          <a:noFill/>
          <a:ln w="28575">
            <a:solidFill>
              <a:srgbClr val="92D050"/>
            </a:solidFill>
          </a:ln>
        </p:spPr>
        <p:txBody>
          <a:bodyPr wrap="none" rtlCol="0">
            <a:spAutoFit/>
          </a:bodyPr>
          <a:lstStyle/>
          <a:p>
            <a:r>
              <a:rPr lang="en-US" sz="2400" b="1" dirty="0" smtClean="0">
                <a:solidFill>
                  <a:srgbClr val="92D050"/>
                </a:solidFill>
              </a:rPr>
              <a:t>Volumetric Ionization</a:t>
            </a:r>
            <a:endParaRPr lang="en-US" sz="2400" b="1" dirty="0">
              <a:solidFill>
                <a:srgbClr val="92D050"/>
              </a:solidFill>
            </a:endParaRPr>
          </a:p>
        </p:txBody>
      </p:sp>
      <p:sp>
        <p:nvSpPr>
          <p:cNvPr id="25" name="TextBox 24"/>
          <p:cNvSpPr txBox="1"/>
          <p:nvPr/>
        </p:nvSpPr>
        <p:spPr>
          <a:xfrm>
            <a:off x="6019800" y="3382227"/>
            <a:ext cx="1636987" cy="461665"/>
          </a:xfrm>
          <a:prstGeom prst="rect">
            <a:avLst/>
          </a:prstGeom>
          <a:noFill/>
          <a:ln w="28575">
            <a:solidFill>
              <a:srgbClr val="FF0000"/>
            </a:solidFill>
          </a:ln>
        </p:spPr>
        <p:txBody>
          <a:bodyPr wrap="none" rtlCol="0">
            <a:spAutoFit/>
          </a:bodyPr>
          <a:lstStyle/>
          <a:p>
            <a:r>
              <a:rPr lang="en-US" sz="2400" b="1" dirty="0" smtClean="0">
                <a:solidFill>
                  <a:srgbClr val="FF0000"/>
                </a:solidFill>
              </a:rPr>
              <a:t>Cusp losses</a:t>
            </a:r>
            <a:endParaRPr lang="en-US" sz="2400" b="1" dirty="0">
              <a:solidFill>
                <a:srgbClr val="FF0000"/>
              </a:solidFill>
            </a:endParaRPr>
          </a:p>
        </p:txBody>
      </p:sp>
      <mc:AlternateContent xmlns:mc="http://schemas.openxmlformats.org/markup-compatibility/2006" xmlns:a14="http://schemas.microsoft.com/office/drawing/2010/main">
        <mc:Choice Requires="a14">
          <p:sp>
            <p:nvSpPr>
              <p:cNvPr id="26" name="TextBox 25"/>
              <p:cNvSpPr txBox="1"/>
              <p:nvPr/>
            </p:nvSpPr>
            <p:spPr>
              <a:xfrm>
                <a:off x="1" y="3944778"/>
                <a:ext cx="9144000" cy="6227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a:rPr>
                        <m:t>𝑃</m:t>
                      </m:r>
                      <m:r>
                        <a:rPr lang="en-US" sz="3200" b="0" i="1" smtClean="0">
                          <a:latin typeface="Cambria Math"/>
                        </a:rPr>
                        <m:t>=</m:t>
                      </m:r>
                      <m:d>
                        <m:dPr>
                          <m:ctrlPr>
                            <a:rPr lang="en-US" sz="3200" i="1">
                              <a:latin typeface="Cambria Math"/>
                            </a:rPr>
                          </m:ctrlPr>
                        </m:dPr>
                        <m:e>
                          <m:sSub>
                            <m:sSubPr>
                              <m:ctrlPr>
                                <a:rPr lang="en-US" sz="3200" i="1">
                                  <a:latin typeface="Cambria Math"/>
                                </a:rPr>
                              </m:ctrlPr>
                            </m:sSubPr>
                            <m:e>
                              <m:r>
                                <a:rPr lang="en-US" sz="3200" i="1">
                                  <a:latin typeface="Cambria Math"/>
                                </a:rPr>
                                <m:t>𝑄</m:t>
                              </m:r>
                            </m:e>
                            <m:sub>
                              <m:r>
                                <a:rPr lang="en-US" sz="3200" i="1">
                                  <a:latin typeface="Cambria Math"/>
                                </a:rPr>
                                <m:t>𝑖𝑜𝑛𝑧</m:t>
                              </m:r>
                            </m:sub>
                          </m:sSub>
                          <m:r>
                            <a:rPr lang="en-US" sz="3200" i="1">
                              <a:latin typeface="Cambria Math"/>
                            </a:rPr>
                            <m:t>+</m:t>
                          </m:r>
                          <m:sSub>
                            <m:sSubPr>
                              <m:ctrlPr>
                                <a:rPr lang="en-US" sz="3200" i="1">
                                  <a:latin typeface="Cambria Math"/>
                                </a:rPr>
                              </m:ctrlPr>
                            </m:sSubPr>
                            <m:e>
                              <m:r>
                                <a:rPr lang="en-US" sz="3200" i="1">
                                  <a:latin typeface="Cambria Math"/>
                                </a:rPr>
                                <m:t>𝑄</m:t>
                              </m:r>
                            </m:e>
                            <m:sub>
                              <m:r>
                                <a:rPr lang="en-US" sz="3200" i="1">
                                  <a:latin typeface="Cambria Math"/>
                                </a:rPr>
                                <m:t>𝑟𝑎𝑑</m:t>
                              </m:r>
                            </m:sub>
                          </m:sSub>
                          <m:r>
                            <a:rPr lang="en-US" sz="3200" i="1" smtClean="0">
                              <a:latin typeface="Cambria Math"/>
                            </a:rPr>
                            <m:t>+</m:t>
                          </m:r>
                          <m:sSub>
                            <m:sSubPr>
                              <m:ctrlPr>
                                <a:rPr lang="en-US" sz="3200" i="1">
                                  <a:latin typeface="Cambria Math"/>
                                </a:rPr>
                              </m:ctrlPr>
                            </m:sSubPr>
                            <m:e>
                              <m:r>
                                <a:rPr lang="en-US" sz="3200" i="1">
                                  <a:latin typeface="Cambria Math"/>
                                </a:rPr>
                                <m:t>𝑄</m:t>
                              </m:r>
                            </m:e>
                            <m:sub>
                              <m:r>
                                <a:rPr lang="en-US" sz="3200" i="1">
                                  <a:latin typeface="Cambria Math"/>
                                </a:rPr>
                                <m:t>𝑛</m:t>
                              </m:r>
                            </m:sub>
                          </m:sSub>
                        </m:e>
                      </m:d>
                      <m:r>
                        <a:rPr lang="en-US" sz="3200" b="0" i="1" smtClean="0">
                          <a:latin typeface="Cambria Math"/>
                        </a:rPr>
                        <m:t>𝑉</m:t>
                      </m:r>
                      <m:r>
                        <a:rPr lang="en-US" sz="3200" b="0" i="1" smtClean="0">
                          <a:latin typeface="Cambria Math"/>
                        </a:rPr>
                        <m:t>  +</m:t>
                      </m:r>
                      <m:sSub>
                        <m:sSubPr>
                          <m:ctrlPr>
                            <a:rPr lang="en-US" sz="3200" i="1">
                              <a:latin typeface="Cambria Math"/>
                            </a:rPr>
                          </m:ctrlPr>
                        </m:sSubPr>
                        <m:e>
                          <m:r>
                            <a:rPr lang="el-GR" sz="3200" i="1" smtClean="0">
                              <a:latin typeface="Cambria Math"/>
                              <a:ea typeface="Cambria Math"/>
                            </a:rPr>
                            <m:t>𝛾</m:t>
                          </m:r>
                        </m:e>
                        <m:sub>
                          <m:r>
                            <a:rPr lang="en-US" sz="3200" b="0" i="1" smtClean="0">
                              <a:latin typeface="Cambria Math"/>
                              <a:ea typeface="Cambria Math"/>
                            </a:rPr>
                            <m:t>𝑒</m:t>
                          </m:r>
                        </m:sub>
                      </m:sSub>
                      <m:sSub>
                        <m:sSubPr>
                          <m:ctrlPr>
                            <a:rPr lang="en-US" sz="3200" i="1">
                              <a:latin typeface="Cambria Math"/>
                            </a:rPr>
                          </m:ctrlPr>
                        </m:sSubPr>
                        <m:e>
                          <m:r>
                            <a:rPr lang="en-US" sz="3200" b="0" i="1" smtClean="0">
                              <a:latin typeface="Cambria Math"/>
                              <a:ea typeface="Cambria Math"/>
                            </a:rPr>
                            <m:t>𝑇</m:t>
                          </m:r>
                        </m:e>
                        <m:sub>
                          <m:r>
                            <a:rPr lang="en-US" sz="3200" b="0" i="1" smtClean="0">
                              <a:latin typeface="Cambria Math"/>
                              <a:ea typeface="Cambria Math"/>
                            </a:rPr>
                            <m:t>𝑒</m:t>
                          </m:r>
                        </m:sub>
                      </m:sSub>
                      <m:r>
                        <a:rPr lang="en-US" sz="3200">
                          <a:latin typeface="Cambria Math"/>
                          <a:ea typeface="Cambria Math"/>
                        </a:rPr>
                        <m:t>(</m:t>
                      </m:r>
                      <m:sSub>
                        <m:sSubPr>
                          <m:ctrlPr>
                            <a:rPr lang="en-US" sz="3200" i="1">
                              <a:latin typeface="Cambria Math"/>
                            </a:rPr>
                          </m:ctrlPr>
                        </m:sSubPr>
                        <m:e>
                          <m:r>
                            <a:rPr lang="en-US" sz="3200" i="1">
                              <a:latin typeface="Cambria Math"/>
                            </a:rPr>
                            <m:t>𝐴</m:t>
                          </m:r>
                        </m:e>
                        <m:sub>
                          <m:r>
                            <a:rPr lang="en-US" sz="3200" i="1">
                              <a:latin typeface="Cambria Math"/>
                            </a:rPr>
                            <m:t>𝑐</m:t>
                          </m:r>
                        </m:sub>
                      </m:sSub>
                      <m:r>
                        <a:rPr lang="en-US" sz="3200">
                          <a:latin typeface="Cambria Math"/>
                        </a:rPr>
                        <m:t>+</m:t>
                      </m:r>
                      <m:sSub>
                        <m:sSubPr>
                          <m:ctrlPr>
                            <a:rPr lang="en-US" sz="3200" i="1">
                              <a:latin typeface="Cambria Math"/>
                            </a:rPr>
                          </m:ctrlPr>
                        </m:sSubPr>
                        <m:e>
                          <m:r>
                            <a:rPr lang="en-US" sz="3200" i="1">
                              <a:latin typeface="Cambria Math"/>
                            </a:rPr>
                            <m:t>𝐴</m:t>
                          </m:r>
                        </m:e>
                        <m:sub>
                          <m:r>
                            <a:rPr lang="en-US" sz="3200" i="1">
                              <a:latin typeface="Cambria Math"/>
                            </a:rPr>
                            <m:t>𝑝</m:t>
                          </m:r>
                        </m:sub>
                      </m:sSub>
                      <m:r>
                        <a:rPr lang="en-US" sz="3200">
                          <a:latin typeface="Cambria Math"/>
                          <a:ea typeface="Cambria Math"/>
                        </a:rPr>
                        <m:t>)</m:t>
                      </m:r>
                      <m:sSub>
                        <m:sSubPr>
                          <m:ctrlPr>
                            <a:rPr lang="en-US" sz="3200" i="1">
                              <a:latin typeface="Cambria Math"/>
                            </a:rPr>
                          </m:ctrlPr>
                        </m:sSubPr>
                        <m:e>
                          <m:r>
                            <a:rPr lang="el-GR" sz="3200" i="1">
                              <a:latin typeface="Cambria Math"/>
                              <a:ea typeface="Cambria Math"/>
                            </a:rPr>
                            <m:t>𝛤</m:t>
                          </m:r>
                        </m:e>
                        <m:sub>
                          <m:r>
                            <a:rPr lang="en-US" sz="3200" i="1">
                              <a:latin typeface="Cambria Math"/>
                            </a:rPr>
                            <m:t>𝑤</m:t>
                          </m:r>
                        </m:sub>
                      </m:sSub>
                    </m:oMath>
                  </m:oMathPara>
                </a14:m>
                <a:endParaRPr lang="en-US" sz="3200" dirty="0"/>
              </a:p>
            </p:txBody>
          </p:sp>
        </mc:Choice>
        <mc:Fallback xmlns="">
          <p:sp>
            <p:nvSpPr>
              <p:cNvPr id="26" name="TextBox 25"/>
              <p:cNvSpPr txBox="1">
                <a:spLocks noRot="1" noChangeAspect="1" noMove="1" noResize="1" noEditPoints="1" noAdjustHandles="1" noChangeArrowheads="1" noChangeShapeType="1" noTextEdit="1"/>
              </p:cNvSpPr>
              <p:nvPr/>
            </p:nvSpPr>
            <p:spPr>
              <a:xfrm>
                <a:off x="1" y="3944778"/>
                <a:ext cx="9144000" cy="622735"/>
              </a:xfrm>
              <a:prstGeom prst="rect">
                <a:avLst/>
              </a:prstGeom>
              <a:blipFill rotWithShape="1">
                <a:blip r:embed="rId4"/>
                <a:stretch>
                  <a:fillRect/>
                </a:stretch>
              </a:blipFill>
            </p:spPr>
            <p:txBody>
              <a:bodyPr/>
              <a:lstStyle/>
              <a:p>
                <a:r>
                  <a:rPr lang="en-US">
                    <a:noFill/>
                  </a:rPr>
                  <a:t> </a:t>
                </a:r>
              </a:p>
            </p:txBody>
          </p:sp>
        </mc:Fallback>
      </mc:AlternateContent>
      <p:sp>
        <p:nvSpPr>
          <p:cNvPr id="27" name="TextBox 26"/>
          <p:cNvSpPr txBox="1"/>
          <p:nvPr/>
        </p:nvSpPr>
        <p:spPr>
          <a:xfrm>
            <a:off x="284713" y="4655403"/>
            <a:ext cx="1613455" cy="830997"/>
          </a:xfrm>
          <a:prstGeom prst="rect">
            <a:avLst/>
          </a:prstGeom>
          <a:noFill/>
          <a:ln w="28575">
            <a:solidFill>
              <a:srgbClr val="92D050"/>
            </a:solidFill>
          </a:ln>
        </p:spPr>
        <p:txBody>
          <a:bodyPr wrap="none" rtlCol="0">
            <a:spAutoFit/>
          </a:bodyPr>
          <a:lstStyle/>
          <a:p>
            <a:r>
              <a:rPr lang="en-US" sz="2400" b="1" dirty="0" smtClean="0">
                <a:solidFill>
                  <a:srgbClr val="92D050"/>
                </a:solidFill>
              </a:rPr>
              <a:t>LaB</a:t>
            </a:r>
            <a:r>
              <a:rPr lang="en-US" sz="2400" b="1" baseline="-25000" dirty="0" smtClean="0">
                <a:solidFill>
                  <a:srgbClr val="92D050"/>
                </a:solidFill>
              </a:rPr>
              <a:t>6</a:t>
            </a:r>
            <a:r>
              <a:rPr lang="en-US" sz="2400" b="1" dirty="0" smtClean="0">
                <a:solidFill>
                  <a:srgbClr val="92D050"/>
                </a:solidFill>
              </a:rPr>
              <a:t> and</a:t>
            </a:r>
          </a:p>
          <a:p>
            <a:r>
              <a:rPr lang="en-US" sz="2400" b="1" dirty="0" smtClean="0">
                <a:solidFill>
                  <a:srgbClr val="92D050"/>
                </a:solidFill>
              </a:rPr>
              <a:t>Magnetron</a:t>
            </a:r>
            <a:endParaRPr lang="en-US" sz="2400" b="1" dirty="0">
              <a:solidFill>
                <a:srgbClr val="92D050"/>
              </a:solidFill>
            </a:endParaRPr>
          </a:p>
        </p:txBody>
      </p:sp>
      <p:sp>
        <p:nvSpPr>
          <p:cNvPr id="28" name="TextBox 27"/>
          <p:cNvSpPr txBox="1"/>
          <p:nvPr/>
        </p:nvSpPr>
        <p:spPr>
          <a:xfrm>
            <a:off x="2037313" y="4655403"/>
            <a:ext cx="1452257" cy="461665"/>
          </a:xfrm>
          <a:prstGeom prst="rect">
            <a:avLst/>
          </a:prstGeom>
          <a:noFill/>
          <a:ln w="28575">
            <a:solidFill>
              <a:srgbClr val="FF0000"/>
            </a:solidFill>
          </a:ln>
        </p:spPr>
        <p:txBody>
          <a:bodyPr wrap="none" rtlCol="0">
            <a:spAutoFit/>
          </a:bodyPr>
          <a:lstStyle/>
          <a:p>
            <a:r>
              <a:rPr lang="en-US" sz="2400" b="1" dirty="0" smtClean="0">
                <a:solidFill>
                  <a:srgbClr val="FF0000"/>
                </a:solidFill>
              </a:rPr>
              <a:t>Ionization</a:t>
            </a:r>
          </a:p>
        </p:txBody>
      </p:sp>
      <p:sp>
        <p:nvSpPr>
          <p:cNvPr id="29" name="TextBox 28"/>
          <p:cNvSpPr txBox="1"/>
          <p:nvPr/>
        </p:nvSpPr>
        <p:spPr>
          <a:xfrm>
            <a:off x="3636301" y="4655403"/>
            <a:ext cx="1412887" cy="461665"/>
          </a:xfrm>
          <a:prstGeom prst="rect">
            <a:avLst/>
          </a:prstGeom>
          <a:noFill/>
          <a:ln w="28575">
            <a:solidFill>
              <a:srgbClr val="FF0000"/>
            </a:solidFill>
          </a:ln>
        </p:spPr>
        <p:txBody>
          <a:bodyPr wrap="none" rtlCol="0">
            <a:spAutoFit/>
          </a:bodyPr>
          <a:lstStyle/>
          <a:p>
            <a:r>
              <a:rPr lang="en-US" sz="2400" b="1" dirty="0" smtClean="0">
                <a:solidFill>
                  <a:srgbClr val="FF0000"/>
                </a:solidFill>
              </a:rPr>
              <a:t>Radiation</a:t>
            </a:r>
          </a:p>
        </p:txBody>
      </p:sp>
      <p:sp>
        <p:nvSpPr>
          <p:cNvPr id="30" name="TextBox 29"/>
          <p:cNvSpPr txBox="1"/>
          <p:nvPr/>
        </p:nvSpPr>
        <p:spPr>
          <a:xfrm>
            <a:off x="5252851" y="4655403"/>
            <a:ext cx="1391728" cy="461665"/>
          </a:xfrm>
          <a:prstGeom prst="rect">
            <a:avLst/>
          </a:prstGeom>
          <a:noFill/>
          <a:ln w="28575">
            <a:solidFill>
              <a:srgbClr val="FF0000"/>
            </a:solidFill>
          </a:ln>
        </p:spPr>
        <p:txBody>
          <a:bodyPr wrap="none" rtlCol="0">
            <a:spAutoFit/>
          </a:bodyPr>
          <a:lstStyle/>
          <a:p>
            <a:r>
              <a:rPr lang="en-US" sz="2400" b="1" dirty="0" smtClean="0">
                <a:solidFill>
                  <a:srgbClr val="FF0000"/>
                </a:solidFill>
              </a:rPr>
              <a:t>Collisions</a:t>
            </a:r>
          </a:p>
        </p:txBody>
      </p:sp>
      <p:sp>
        <p:nvSpPr>
          <p:cNvPr id="31" name="TextBox 30"/>
          <p:cNvSpPr txBox="1"/>
          <p:nvPr/>
        </p:nvSpPr>
        <p:spPr>
          <a:xfrm>
            <a:off x="6777953" y="4655403"/>
            <a:ext cx="1613711" cy="461665"/>
          </a:xfrm>
          <a:prstGeom prst="rect">
            <a:avLst/>
          </a:prstGeom>
          <a:noFill/>
          <a:ln w="28575">
            <a:solidFill>
              <a:srgbClr val="FF0000"/>
            </a:solidFill>
          </a:ln>
        </p:spPr>
        <p:txBody>
          <a:bodyPr wrap="none" rtlCol="0">
            <a:spAutoFit/>
          </a:bodyPr>
          <a:lstStyle/>
          <a:p>
            <a:r>
              <a:rPr lang="en-US" sz="2400" b="1" dirty="0" smtClean="0">
                <a:solidFill>
                  <a:srgbClr val="FF0000"/>
                </a:solidFill>
              </a:rPr>
              <a:t>Convection</a:t>
            </a:r>
          </a:p>
        </p:txBody>
      </p:sp>
      <p:sp>
        <p:nvSpPr>
          <p:cNvPr id="32" name="TextBox 31"/>
          <p:cNvSpPr txBox="1"/>
          <p:nvPr/>
        </p:nvSpPr>
        <p:spPr>
          <a:xfrm>
            <a:off x="1304800" y="2179969"/>
            <a:ext cx="6467600" cy="584775"/>
          </a:xfrm>
          <a:prstGeom prst="rect">
            <a:avLst/>
          </a:prstGeom>
          <a:noFill/>
          <a:ln w="38100">
            <a:solidFill>
              <a:srgbClr val="00B0F0"/>
            </a:solidFill>
          </a:ln>
        </p:spPr>
        <p:txBody>
          <a:bodyPr wrap="square" rtlCol="0">
            <a:spAutoFit/>
          </a:bodyPr>
          <a:lstStyle/>
          <a:p>
            <a:pPr algn="ctr"/>
            <a:r>
              <a:rPr lang="en-US" sz="3200" b="1" dirty="0" smtClean="0">
                <a:solidFill>
                  <a:srgbClr val="00B0F0"/>
                </a:solidFill>
              </a:rPr>
              <a:t>Particle and energy confinement</a:t>
            </a:r>
            <a:endParaRPr lang="en-US" sz="3200" b="1" dirty="0">
              <a:solidFill>
                <a:srgbClr val="00B0F0"/>
              </a:solidFill>
            </a:endParaRPr>
          </a:p>
        </p:txBody>
      </p:sp>
      <p:sp>
        <p:nvSpPr>
          <p:cNvPr id="35" name="TextBox 34"/>
          <p:cNvSpPr txBox="1"/>
          <p:nvPr/>
        </p:nvSpPr>
        <p:spPr>
          <a:xfrm>
            <a:off x="2981200" y="5739825"/>
            <a:ext cx="3114800" cy="584775"/>
          </a:xfrm>
          <a:prstGeom prst="rect">
            <a:avLst/>
          </a:prstGeom>
          <a:noFill/>
          <a:ln w="38100">
            <a:solidFill>
              <a:srgbClr val="00B0F0"/>
            </a:solidFill>
          </a:ln>
        </p:spPr>
        <p:txBody>
          <a:bodyPr wrap="square" rtlCol="0">
            <a:spAutoFit/>
          </a:bodyPr>
          <a:lstStyle/>
          <a:p>
            <a:pPr algn="ctr"/>
            <a:r>
              <a:rPr lang="en-US" sz="3200" b="1" dirty="0" smtClean="0">
                <a:solidFill>
                  <a:srgbClr val="00B0F0"/>
                </a:solidFill>
              </a:rPr>
              <a:t>Edge flow</a:t>
            </a:r>
            <a:endParaRPr lang="en-US" sz="3200" b="1" dirty="0">
              <a:solidFill>
                <a:srgbClr val="00B0F0"/>
              </a:solidFill>
            </a:endParaRPr>
          </a:p>
        </p:txBody>
      </p:sp>
    </p:spTree>
    <p:extLst>
      <p:ext uri="{BB962C8B-B14F-4D97-AF65-F5344CB8AC3E}">
        <p14:creationId xmlns:p14="http://schemas.microsoft.com/office/powerpoint/2010/main" val="3655000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P spid="18" grpId="0"/>
      <p:bldP spid="19" grpId="0"/>
      <p:bldP spid="23" grpId="0"/>
      <p:bldP spid="24" grpId="0" animBg="1"/>
      <p:bldP spid="25" grpId="0" animBg="1"/>
      <p:bldP spid="26" grpId="0"/>
      <p:bldP spid="27" grpId="0" animBg="1"/>
      <p:bldP spid="28" grpId="0" animBg="1"/>
      <p:bldP spid="29" grpId="0" animBg="1"/>
      <p:bldP spid="30" grpId="0" animBg="1"/>
      <p:bldP spid="31" grpId="0" animBg="1"/>
      <p:bldP spid="32"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Rm_powerbalance.pdf"/>
          <p:cNvPicPr/>
          <p:nvPr/>
        </p:nvPicPr>
        <p:blipFill rotWithShape="1">
          <a:blip r:embed="rId3">
            <a:extLst/>
          </a:blip>
          <a:srcRect t="88341"/>
          <a:stretch/>
        </p:blipFill>
        <p:spPr>
          <a:xfrm>
            <a:off x="4440750" y="4063791"/>
            <a:ext cx="4352562" cy="559219"/>
          </a:xfrm>
          <a:prstGeom prst="rect">
            <a:avLst/>
          </a:prstGeom>
          <a:ln w="12700">
            <a:miter lim="400000"/>
          </a:ln>
        </p:spPr>
      </p:pic>
      <p:pic>
        <p:nvPicPr>
          <p:cNvPr id="13" name="ReRm_powerbalance.pdf"/>
          <p:cNvPicPr/>
          <p:nvPr/>
        </p:nvPicPr>
        <p:blipFill rotWithShape="1">
          <a:blip r:embed="rId3">
            <a:extLst/>
          </a:blip>
          <a:srcRect t="44105"/>
          <a:stretch/>
        </p:blipFill>
        <p:spPr>
          <a:xfrm>
            <a:off x="4528839" y="3846914"/>
            <a:ext cx="4352562" cy="2681096"/>
          </a:xfrm>
          <a:prstGeom prst="rect">
            <a:avLst/>
          </a:prstGeom>
          <a:ln w="12700">
            <a:miter lim="400000"/>
          </a:ln>
        </p:spPr>
      </p:pic>
      <p:sp>
        <p:nvSpPr>
          <p:cNvPr id="31745"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142874" y="349448"/>
            <a:ext cx="8848726"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Plasma parameter scaling well described by particle and power balance model</a:t>
            </a:r>
            <a:endParaRPr lang="en-US" sz="3600" dirty="0">
              <a:solidFill>
                <a:srgbClr val="FFFFFF"/>
              </a:solidFill>
              <a:latin typeface="Chalkboard" charset="0"/>
              <a:sym typeface="Chalkboard" charset="0"/>
            </a:endParaRPr>
          </a:p>
        </p:txBody>
      </p:sp>
      <p:pic>
        <p:nvPicPr>
          <p:cNvPr id="10" name="ReRm_powerbalance.pdf"/>
          <p:cNvPicPr/>
          <p:nvPr/>
        </p:nvPicPr>
        <p:blipFill rotWithShape="1">
          <a:blip r:embed="rId3">
            <a:extLst/>
          </a:blip>
          <a:srcRect b="55895"/>
          <a:stretch/>
        </p:blipFill>
        <p:spPr>
          <a:xfrm>
            <a:off x="4528839" y="1911419"/>
            <a:ext cx="4352562" cy="2115604"/>
          </a:xfrm>
          <a:prstGeom prst="rect">
            <a:avLst/>
          </a:prstGeom>
          <a:ln w="12700">
            <a:miter lim="400000"/>
          </a:ln>
        </p:spPr>
      </p:pic>
      <p:pic>
        <p:nvPicPr>
          <p:cNvPr id="9218" name="Picture 2" descr="C:\Cooper\conferences\2014 Dynamics of Planetary and Stellar Interiors\Te ne bolo scali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096"/>
          <a:stretch/>
        </p:blipFill>
        <p:spPr bwMode="auto">
          <a:xfrm>
            <a:off x="232897" y="1905000"/>
            <a:ext cx="4034303" cy="47011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65319" y="3304310"/>
            <a:ext cx="2529539" cy="523220"/>
          </a:xfrm>
          <a:prstGeom prst="rect">
            <a:avLst/>
          </a:prstGeom>
          <a:solidFill>
            <a:schemeClr val="bg1"/>
          </a:solidFill>
          <a:ln w="38100">
            <a:solidFill>
              <a:srgbClr val="00B0F0"/>
            </a:solidFill>
          </a:ln>
        </p:spPr>
        <p:txBody>
          <a:bodyPr wrap="none" rtlCol="0">
            <a:spAutoFit/>
          </a:bodyPr>
          <a:lstStyle/>
          <a:p>
            <a:r>
              <a:rPr lang="en-US" sz="2800" b="1" i="1" dirty="0" smtClean="0">
                <a:solidFill>
                  <a:srgbClr val="00B0F0"/>
                </a:solidFill>
              </a:rPr>
              <a:t>Re, Rm</a:t>
            </a:r>
            <a:r>
              <a:rPr lang="en-US" sz="2800" b="1" dirty="0" smtClean="0">
                <a:solidFill>
                  <a:srgbClr val="00B0F0"/>
                </a:solidFill>
              </a:rPr>
              <a:t> tradeoff</a:t>
            </a:r>
            <a:endParaRPr lang="en-US" sz="2800" b="1" dirty="0">
              <a:solidFill>
                <a:srgbClr val="00B0F0"/>
              </a:solidFill>
            </a:endParaRPr>
          </a:p>
        </p:txBody>
      </p:sp>
      <p:sp>
        <p:nvSpPr>
          <p:cNvPr id="11" name="TextBox 10"/>
          <p:cNvSpPr txBox="1"/>
          <p:nvPr/>
        </p:nvSpPr>
        <p:spPr>
          <a:xfrm>
            <a:off x="1295400" y="1295400"/>
            <a:ext cx="1458413" cy="584775"/>
          </a:xfrm>
          <a:prstGeom prst="rect">
            <a:avLst/>
          </a:prstGeom>
          <a:noFill/>
          <a:ln w="38100">
            <a:noFill/>
          </a:ln>
        </p:spPr>
        <p:txBody>
          <a:bodyPr wrap="none" rtlCol="0">
            <a:spAutoFit/>
          </a:bodyPr>
          <a:lstStyle/>
          <a:p>
            <a:r>
              <a:rPr lang="en-US" sz="3200" b="1" dirty="0" smtClean="0">
                <a:solidFill>
                  <a:srgbClr val="00B0F0"/>
                </a:solidFill>
              </a:rPr>
              <a:t>Pow, </a:t>
            </a:r>
            <a:r>
              <a:rPr lang="en-US" sz="3200" b="1" i="1" dirty="0" err="1" smtClean="0">
                <a:solidFill>
                  <a:srgbClr val="00B0F0"/>
                </a:solidFill>
              </a:rPr>
              <a:t>n</a:t>
            </a:r>
            <a:r>
              <a:rPr lang="en-US" sz="3200" b="1" i="1" baseline="-25000" dirty="0" err="1" smtClean="0">
                <a:solidFill>
                  <a:srgbClr val="00B0F0"/>
                </a:solidFill>
              </a:rPr>
              <a:t>n</a:t>
            </a:r>
            <a:endParaRPr lang="en-US" sz="3200" b="1" i="1" dirty="0">
              <a:solidFill>
                <a:srgbClr val="00B0F0"/>
              </a:solidFill>
            </a:endParaRPr>
          </a:p>
        </p:txBody>
      </p:sp>
      <p:sp>
        <p:nvSpPr>
          <p:cNvPr id="14" name="TextBox 13"/>
          <p:cNvSpPr txBox="1"/>
          <p:nvPr/>
        </p:nvSpPr>
        <p:spPr>
          <a:xfrm>
            <a:off x="2514600" y="1295400"/>
            <a:ext cx="813043" cy="584775"/>
          </a:xfrm>
          <a:prstGeom prst="rect">
            <a:avLst/>
          </a:prstGeom>
          <a:noFill/>
          <a:ln w="38100">
            <a:noFill/>
          </a:ln>
        </p:spPr>
        <p:txBody>
          <a:bodyPr wrap="none" rtlCol="0">
            <a:spAutoFit/>
          </a:bodyPr>
          <a:lstStyle/>
          <a:p>
            <a:r>
              <a:rPr lang="en-US" sz="3200" b="1" dirty="0" smtClean="0">
                <a:solidFill>
                  <a:srgbClr val="00B0F0"/>
                </a:solidFill>
              </a:rPr>
              <a:t> &lt;-&gt;</a:t>
            </a:r>
            <a:endParaRPr lang="en-US" sz="3200" b="1" dirty="0">
              <a:solidFill>
                <a:srgbClr val="00B0F0"/>
              </a:solidFill>
            </a:endParaRPr>
          </a:p>
        </p:txBody>
      </p:sp>
      <p:sp>
        <p:nvSpPr>
          <p:cNvPr id="15" name="TextBox 14"/>
          <p:cNvSpPr txBox="1"/>
          <p:nvPr/>
        </p:nvSpPr>
        <p:spPr>
          <a:xfrm>
            <a:off x="3276600" y="1295400"/>
            <a:ext cx="1516569" cy="584775"/>
          </a:xfrm>
          <a:prstGeom prst="rect">
            <a:avLst/>
          </a:prstGeom>
          <a:noFill/>
          <a:ln w="38100">
            <a:noFill/>
          </a:ln>
        </p:spPr>
        <p:txBody>
          <a:bodyPr wrap="none" rtlCol="0">
            <a:spAutoFit/>
          </a:bodyPr>
          <a:lstStyle/>
          <a:p>
            <a:r>
              <a:rPr lang="en-US" sz="3200" b="1" i="1" dirty="0" smtClean="0">
                <a:solidFill>
                  <a:srgbClr val="00B0F0"/>
                </a:solidFill>
              </a:rPr>
              <a:t>T</a:t>
            </a:r>
            <a:r>
              <a:rPr lang="en-US" sz="3200" b="1" i="1" baseline="-25000" dirty="0" smtClean="0">
                <a:solidFill>
                  <a:srgbClr val="00B0F0"/>
                </a:solidFill>
              </a:rPr>
              <a:t>e</a:t>
            </a:r>
            <a:r>
              <a:rPr lang="en-US" sz="3200" b="1" i="1" dirty="0" smtClean="0">
                <a:solidFill>
                  <a:srgbClr val="00B0F0"/>
                </a:solidFill>
              </a:rPr>
              <a:t>, T</a:t>
            </a:r>
            <a:r>
              <a:rPr lang="en-US" sz="3200" b="1" i="1" baseline="-25000" dirty="0" smtClean="0">
                <a:solidFill>
                  <a:srgbClr val="00B0F0"/>
                </a:solidFill>
              </a:rPr>
              <a:t>i</a:t>
            </a:r>
            <a:r>
              <a:rPr lang="en-US" sz="3200" b="1" i="1" dirty="0" smtClean="0">
                <a:solidFill>
                  <a:srgbClr val="00B0F0"/>
                </a:solidFill>
              </a:rPr>
              <a:t>, n</a:t>
            </a:r>
            <a:r>
              <a:rPr lang="en-US" sz="3200" b="1" i="1" baseline="-25000" dirty="0" smtClean="0">
                <a:solidFill>
                  <a:srgbClr val="00B0F0"/>
                </a:solidFill>
              </a:rPr>
              <a:t>e</a:t>
            </a:r>
            <a:endParaRPr lang="en-US" sz="3200" b="1" i="1" dirty="0">
              <a:solidFill>
                <a:srgbClr val="00B0F0"/>
              </a:solidFill>
            </a:endParaRPr>
          </a:p>
        </p:txBody>
      </p:sp>
      <p:sp>
        <p:nvSpPr>
          <p:cNvPr id="16" name="TextBox 15"/>
          <p:cNvSpPr txBox="1"/>
          <p:nvPr/>
        </p:nvSpPr>
        <p:spPr>
          <a:xfrm>
            <a:off x="4597980" y="1295400"/>
            <a:ext cx="720069" cy="584775"/>
          </a:xfrm>
          <a:prstGeom prst="rect">
            <a:avLst/>
          </a:prstGeom>
          <a:noFill/>
          <a:ln w="38100">
            <a:noFill/>
          </a:ln>
        </p:spPr>
        <p:txBody>
          <a:bodyPr wrap="none" rtlCol="0">
            <a:spAutoFit/>
          </a:bodyPr>
          <a:lstStyle/>
          <a:p>
            <a:r>
              <a:rPr lang="en-US" sz="3200" b="1" dirty="0" smtClean="0">
                <a:solidFill>
                  <a:srgbClr val="00B0F0"/>
                </a:solidFill>
              </a:rPr>
              <a:t>&lt;-&gt;</a:t>
            </a:r>
            <a:endParaRPr lang="en-US" sz="3200" b="1" dirty="0">
              <a:solidFill>
                <a:srgbClr val="00B0F0"/>
              </a:solidFill>
            </a:endParaRPr>
          </a:p>
        </p:txBody>
      </p:sp>
      <p:sp>
        <p:nvSpPr>
          <p:cNvPr id="17" name="TextBox 16"/>
          <p:cNvSpPr txBox="1"/>
          <p:nvPr/>
        </p:nvSpPr>
        <p:spPr>
          <a:xfrm>
            <a:off x="5242881" y="1295400"/>
            <a:ext cx="853119" cy="584775"/>
          </a:xfrm>
          <a:prstGeom prst="rect">
            <a:avLst/>
          </a:prstGeom>
          <a:noFill/>
          <a:ln w="38100">
            <a:noFill/>
          </a:ln>
        </p:spPr>
        <p:txBody>
          <a:bodyPr wrap="none" rtlCol="0">
            <a:spAutoFit/>
          </a:bodyPr>
          <a:lstStyle/>
          <a:p>
            <a:r>
              <a:rPr lang="en-US" sz="3200" b="1" i="1" dirty="0" smtClean="0">
                <a:solidFill>
                  <a:srgbClr val="00B0F0"/>
                </a:solidFill>
                <a:latin typeface="Symbol" panose="05050102010706020507" pitchFamily="18" charset="2"/>
              </a:rPr>
              <a:t>n, h</a:t>
            </a:r>
            <a:endParaRPr lang="en-US" sz="3200" b="1" i="1" dirty="0">
              <a:solidFill>
                <a:srgbClr val="00B0F0"/>
              </a:solidFill>
            </a:endParaRPr>
          </a:p>
        </p:txBody>
      </p:sp>
      <p:sp>
        <p:nvSpPr>
          <p:cNvPr id="18" name="TextBox 17"/>
          <p:cNvSpPr txBox="1"/>
          <p:nvPr/>
        </p:nvSpPr>
        <p:spPr>
          <a:xfrm>
            <a:off x="5985531" y="1295400"/>
            <a:ext cx="720069" cy="584775"/>
          </a:xfrm>
          <a:prstGeom prst="rect">
            <a:avLst/>
          </a:prstGeom>
          <a:noFill/>
          <a:ln w="38100">
            <a:noFill/>
          </a:ln>
        </p:spPr>
        <p:txBody>
          <a:bodyPr wrap="none" rtlCol="0">
            <a:spAutoFit/>
          </a:bodyPr>
          <a:lstStyle/>
          <a:p>
            <a:r>
              <a:rPr lang="en-US" sz="3200" b="1" dirty="0" smtClean="0">
                <a:solidFill>
                  <a:srgbClr val="00B0F0"/>
                </a:solidFill>
              </a:rPr>
              <a:t>&lt;-&gt;</a:t>
            </a:r>
            <a:endParaRPr lang="en-US" sz="3200" b="1" dirty="0">
              <a:solidFill>
                <a:srgbClr val="00B0F0"/>
              </a:solidFill>
            </a:endParaRPr>
          </a:p>
        </p:txBody>
      </p:sp>
      <p:sp>
        <p:nvSpPr>
          <p:cNvPr id="19" name="TextBox 18"/>
          <p:cNvSpPr txBox="1"/>
          <p:nvPr/>
        </p:nvSpPr>
        <p:spPr>
          <a:xfrm>
            <a:off x="6621712" y="1295400"/>
            <a:ext cx="1379288" cy="584775"/>
          </a:xfrm>
          <a:prstGeom prst="rect">
            <a:avLst/>
          </a:prstGeom>
          <a:noFill/>
          <a:ln w="38100">
            <a:noFill/>
          </a:ln>
        </p:spPr>
        <p:txBody>
          <a:bodyPr wrap="none" rtlCol="0">
            <a:spAutoFit/>
          </a:bodyPr>
          <a:lstStyle/>
          <a:p>
            <a:r>
              <a:rPr lang="en-US" sz="3200" b="1" i="1" dirty="0" smtClean="0">
                <a:solidFill>
                  <a:srgbClr val="00B0F0"/>
                </a:solidFill>
              </a:rPr>
              <a:t>Re, Rm</a:t>
            </a:r>
            <a:endParaRPr lang="en-US" sz="3200" b="1" i="1" dirty="0">
              <a:solidFill>
                <a:srgbClr val="00B0F0"/>
              </a:solidFill>
            </a:endParaRPr>
          </a:p>
        </p:txBody>
      </p:sp>
      <p:sp>
        <p:nvSpPr>
          <p:cNvPr id="2" name="TextBox 1"/>
          <p:cNvSpPr txBox="1"/>
          <p:nvPr/>
        </p:nvSpPr>
        <p:spPr>
          <a:xfrm>
            <a:off x="6621712" y="1688068"/>
            <a:ext cx="2105320" cy="369332"/>
          </a:xfrm>
          <a:prstGeom prst="rect">
            <a:avLst/>
          </a:prstGeom>
          <a:noFill/>
        </p:spPr>
        <p:txBody>
          <a:bodyPr wrap="none" rtlCol="0">
            <a:spAutoFit/>
          </a:bodyPr>
          <a:lstStyle/>
          <a:p>
            <a:r>
              <a:rPr lang="en-US" dirty="0" smtClean="0"/>
              <a:t>Input power 250 kW</a:t>
            </a:r>
            <a:endParaRPr lang="en-US" dirty="0"/>
          </a:p>
        </p:txBody>
      </p:sp>
      <p:sp>
        <p:nvSpPr>
          <p:cNvPr id="22" name="TextBox 21"/>
          <p:cNvSpPr txBox="1"/>
          <p:nvPr/>
        </p:nvSpPr>
        <p:spPr>
          <a:xfrm>
            <a:off x="1557999" y="4191000"/>
            <a:ext cx="6366801" cy="2246769"/>
          </a:xfrm>
          <a:prstGeom prst="rect">
            <a:avLst/>
          </a:prstGeom>
          <a:solidFill>
            <a:schemeClr val="bg1"/>
          </a:solidFill>
          <a:ln w="38100">
            <a:solidFill>
              <a:srgbClr val="00B0F0"/>
            </a:solidFill>
          </a:ln>
        </p:spPr>
        <p:txBody>
          <a:bodyPr wrap="square" rtlCol="0">
            <a:spAutoFit/>
          </a:bodyPr>
          <a:lstStyle/>
          <a:p>
            <a:pPr marL="457200" indent="-457200">
              <a:buFont typeface="Arial" panose="020B0604020202020204" pitchFamily="34" charset="0"/>
              <a:buChar char="•"/>
            </a:pPr>
            <a:r>
              <a:rPr lang="en-US" sz="2800" b="1" i="1" dirty="0">
                <a:solidFill>
                  <a:srgbClr val="00B0F0"/>
                </a:solidFill>
              </a:rPr>
              <a:t>T</a:t>
            </a:r>
            <a:r>
              <a:rPr lang="en-US" sz="2800" b="1" i="1" baseline="-25000" dirty="0">
                <a:solidFill>
                  <a:srgbClr val="00B0F0"/>
                </a:solidFill>
              </a:rPr>
              <a:t>i</a:t>
            </a:r>
            <a:r>
              <a:rPr lang="en-US" sz="2800" b="1" dirty="0" smtClean="0">
                <a:solidFill>
                  <a:srgbClr val="00B0F0"/>
                </a:solidFill>
              </a:rPr>
              <a:t> predicted,  but not measured</a:t>
            </a:r>
          </a:p>
          <a:p>
            <a:pPr marL="457200" indent="-457200">
              <a:buFont typeface="Arial" panose="020B0604020202020204" pitchFamily="34" charset="0"/>
              <a:buChar char="•"/>
            </a:pPr>
            <a:r>
              <a:rPr lang="en-US" sz="2800" b="1" dirty="0" smtClean="0">
                <a:solidFill>
                  <a:srgbClr val="00B0F0"/>
                </a:solidFill>
              </a:rPr>
              <a:t>Must add additional loss area to match experiment </a:t>
            </a:r>
          </a:p>
          <a:p>
            <a:pPr marL="457200" indent="-457200">
              <a:buFont typeface="Arial" panose="020B0604020202020204" pitchFamily="34" charset="0"/>
              <a:buChar char="•"/>
            </a:pPr>
            <a:r>
              <a:rPr lang="en-US" sz="2800" b="1" i="1" dirty="0" smtClean="0">
                <a:solidFill>
                  <a:srgbClr val="00B0F0"/>
                </a:solidFill>
              </a:rPr>
              <a:t>Z</a:t>
            </a:r>
            <a:r>
              <a:rPr lang="en-US" sz="2800" b="1" i="1" baseline="-25000" dirty="0" smtClean="0">
                <a:solidFill>
                  <a:srgbClr val="00B0F0"/>
                </a:solidFill>
              </a:rPr>
              <a:t>eff </a:t>
            </a:r>
            <a:r>
              <a:rPr lang="en-US" sz="2800" b="1" dirty="0" smtClean="0">
                <a:solidFill>
                  <a:srgbClr val="00B0F0"/>
                </a:solidFill>
              </a:rPr>
              <a:t>&gt;1?</a:t>
            </a:r>
          </a:p>
          <a:p>
            <a:pPr marL="457200" indent="-457200">
              <a:buFont typeface="Arial" panose="020B0604020202020204" pitchFamily="34" charset="0"/>
              <a:buChar char="•"/>
            </a:pPr>
            <a:r>
              <a:rPr lang="en-US" sz="2800" b="1" dirty="0" smtClean="0">
                <a:solidFill>
                  <a:srgbClr val="00B0F0"/>
                </a:solidFill>
              </a:rPr>
              <a:t>What are sheath boundary conditions</a:t>
            </a:r>
            <a:endParaRPr lang="en-US" sz="2800" b="1" dirty="0">
              <a:solidFill>
                <a:srgbClr val="00B0F0"/>
              </a:solidFill>
            </a:endParaRPr>
          </a:p>
        </p:txBody>
      </p:sp>
      <p:sp>
        <p:nvSpPr>
          <p:cNvPr id="3" name="TextBox 2"/>
          <p:cNvSpPr txBox="1"/>
          <p:nvPr/>
        </p:nvSpPr>
        <p:spPr>
          <a:xfrm>
            <a:off x="814243" y="6488668"/>
            <a:ext cx="3089115" cy="338554"/>
          </a:xfrm>
          <a:prstGeom prst="rect">
            <a:avLst/>
          </a:prstGeom>
          <a:noFill/>
        </p:spPr>
        <p:txBody>
          <a:bodyPr wrap="none" rtlCol="0">
            <a:spAutoFit/>
          </a:bodyPr>
          <a:lstStyle/>
          <a:p>
            <a:r>
              <a:rPr lang="en-US" sz="1600" dirty="0" smtClean="0"/>
              <a:t>6.5x10</a:t>
            </a:r>
            <a:r>
              <a:rPr lang="en-US" sz="1600" baseline="30000" dirty="0" smtClean="0"/>
              <a:t>-5</a:t>
            </a:r>
            <a:r>
              <a:rPr lang="en-US" sz="1600" dirty="0" smtClean="0"/>
              <a:t> </a:t>
            </a:r>
            <a:r>
              <a:rPr lang="en-US" sz="1600" dirty="0" err="1" smtClean="0"/>
              <a:t>Torr</a:t>
            </a:r>
            <a:r>
              <a:rPr lang="en-US" sz="1600" dirty="0" smtClean="0"/>
              <a:t> He, (n</a:t>
            </a:r>
            <a:r>
              <a:rPr lang="en-US" sz="1600" baseline="-25000" dirty="0" smtClean="0"/>
              <a:t>fill</a:t>
            </a:r>
            <a:r>
              <a:rPr lang="en-US" sz="1600" dirty="0" smtClean="0"/>
              <a:t>=2x10</a:t>
            </a:r>
            <a:r>
              <a:rPr lang="en-US" sz="1600" baseline="30000" dirty="0" smtClean="0"/>
              <a:t>12</a:t>
            </a:r>
            <a:r>
              <a:rPr lang="en-US" sz="1600" dirty="0" smtClean="0"/>
              <a:t> cm</a:t>
            </a:r>
            <a:r>
              <a:rPr lang="en-US" sz="1600" baseline="30000" dirty="0" smtClean="0"/>
              <a:t>-3</a:t>
            </a:r>
            <a:r>
              <a:rPr lang="en-US" sz="1600" dirty="0" smtClean="0"/>
              <a:t>)</a:t>
            </a:r>
            <a:endParaRPr lang="en-US" sz="1600" dirty="0"/>
          </a:p>
        </p:txBody>
      </p:sp>
    </p:spTree>
    <p:extLst>
      <p:ext uri="{BB962C8B-B14F-4D97-AF65-F5344CB8AC3E}">
        <p14:creationId xmlns:p14="http://schemas.microsoft.com/office/powerpoint/2010/main" val="3798534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5" name="TextBox 84"/>
              <p:cNvSpPr txBox="1"/>
              <p:nvPr/>
            </p:nvSpPr>
            <p:spPr>
              <a:xfrm>
                <a:off x="4145986" y="3878848"/>
                <a:ext cx="42601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a:rPr>
                          </m:ctrlPr>
                        </m:sSubPr>
                        <m:e>
                          <m:r>
                            <a:rPr lang="en-US" sz="1600" b="0" i="1" smtClean="0">
                              <a:latin typeface="Cambria Math"/>
                            </a:rPr>
                            <m:t>𝑇</m:t>
                          </m:r>
                        </m:e>
                        <m:sub>
                          <m:r>
                            <a:rPr lang="en-US" sz="1600" b="0" i="1" smtClean="0">
                              <a:latin typeface="Cambria Math"/>
                            </a:rPr>
                            <m:t>0</m:t>
                          </m:r>
                        </m:sub>
                      </m:sSub>
                    </m:oMath>
                  </m:oMathPara>
                </a14:m>
                <a:endParaRPr lang="en-US" sz="1600" dirty="0"/>
              </a:p>
            </p:txBody>
          </p:sp>
        </mc:Choice>
        <mc:Fallback xmlns="">
          <p:sp>
            <p:nvSpPr>
              <p:cNvPr id="85" name="TextBox 84"/>
              <p:cNvSpPr txBox="1">
                <a:spLocks noRot="1" noChangeAspect="1" noMove="1" noResize="1" noEditPoints="1" noAdjustHandles="1" noChangeArrowheads="1" noChangeShapeType="1" noTextEdit="1"/>
              </p:cNvSpPr>
              <p:nvPr/>
            </p:nvSpPr>
            <p:spPr>
              <a:xfrm>
                <a:off x="4145986" y="3878848"/>
                <a:ext cx="426014" cy="338554"/>
              </a:xfrm>
              <a:prstGeom prst="rect">
                <a:avLst/>
              </a:prstGeom>
              <a:blipFill rotWithShape="1">
                <a:blip r:embed="rId3"/>
                <a:stretch>
                  <a:fillRect/>
                </a:stretch>
              </a:blipFill>
            </p:spPr>
            <p:txBody>
              <a:bodyPr/>
              <a:lstStyle/>
              <a:p>
                <a:r>
                  <a:rPr lang="en-US">
                    <a:noFill/>
                  </a:rPr>
                  <a:t> </a:t>
                </a:r>
              </a:p>
            </p:txBody>
          </p:sp>
        </mc:Fallback>
      </mc:AlternateContent>
      <p:sp>
        <p:nvSpPr>
          <p:cNvPr id="22"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mc:AlternateContent xmlns:mc="http://schemas.openxmlformats.org/markup-compatibility/2006" xmlns:a14="http://schemas.microsoft.com/office/drawing/2010/main">
        <mc:Choice Requires="a14">
          <p:sp>
            <p:nvSpPr>
              <p:cNvPr id="24" name="Rectangle 2"/>
              <p:cNvSpPr>
                <a:spLocks noGrp="1" noChangeArrowheads="1"/>
              </p:cNvSpPr>
              <p:nvPr>
                <p:ph type="title"/>
              </p:nvPr>
            </p:nvSpPr>
            <p:spPr>
              <a:xfrm>
                <a:off x="0" y="304800"/>
                <a:ext cx="9144000" cy="793552"/>
              </a:xfrm>
              <a:ln/>
              <a:extLst>
                <a:ext uri="{AF507438-7753-43E0-B8FC-AC1667EBCBE1}">
                  <a14:hiddenEffects>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err="1" smtClean="0">
                    <a:solidFill>
                      <a:srgbClr val="FFFFFF"/>
                    </a:solidFill>
                    <a:latin typeface="Chalkboard" charset="0"/>
                    <a:sym typeface="Chalkboard" charset="0"/>
                  </a:rPr>
                  <a:t>Fabry</a:t>
                </a:r>
                <a:r>
                  <a:rPr lang="en-US" sz="3500" dirty="0" smtClean="0">
                    <a:solidFill>
                      <a:srgbClr val="FFFFFF"/>
                    </a:solidFill>
                    <a:latin typeface="Chalkboard" charset="0"/>
                    <a:sym typeface="Chalkboard" charset="0"/>
                  </a:rPr>
                  <a:t>-Perot Interferometer uses etalon to create </a:t>
                </a:r>
                <a14:m>
                  <m:oMath xmlns:m="http://schemas.openxmlformats.org/officeDocument/2006/math">
                    <m:r>
                      <a:rPr lang="en-US" sz="3500" i="1" smtClean="0">
                        <a:solidFill>
                          <a:srgbClr val="FFFFFF"/>
                        </a:solidFill>
                        <a:latin typeface="Cambria Math"/>
                        <a:ea typeface="Cambria Math"/>
                        <a:sym typeface="Chalkboard" charset="0"/>
                      </a:rPr>
                      <m:t>𝜆</m:t>
                    </m:r>
                  </m:oMath>
                </a14:m>
                <a:r>
                  <a:rPr lang="en-US" sz="3500" dirty="0" smtClean="0">
                    <a:solidFill>
                      <a:srgbClr val="FFFFFF"/>
                    </a:solidFill>
                    <a:latin typeface="Chalkboard" charset="0"/>
                    <a:sym typeface="Chalkboard" charset="0"/>
                  </a:rPr>
                  <a:t> dependent interference pattern</a:t>
                </a:r>
                <a:endParaRPr lang="en-US" sz="3500" dirty="0">
                  <a:solidFill>
                    <a:srgbClr val="FFFFFF"/>
                  </a:solidFill>
                  <a:latin typeface="Chalkboard" charset="0"/>
                  <a:sym typeface="Chalkboard" charset="0"/>
                </a:endParaRPr>
              </a:p>
            </p:txBody>
          </p:sp>
        </mc:Choice>
        <mc:Fallback xmlns="">
          <p:sp>
            <p:nvSpPr>
              <p:cNvPr id="24" name="Rectangle 2"/>
              <p:cNvSpPr>
                <a:spLocks noGrp="1" noRot="1" noChangeAspect="1" noMove="1" noResize="1" noEditPoints="1" noAdjustHandles="1" noChangeArrowheads="1" noChangeShapeType="1" noTextEdit="1"/>
              </p:cNvSpPr>
              <p:nvPr>
                <p:ph type="title"/>
              </p:nvPr>
            </p:nvSpPr>
            <p:spPr>
              <a:xfrm>
                <a:off x="0" y="304800"/>
                <a:ext cx="9144000" cy="793552"/>
              </a:xfrm>
              <a:blipFill rotWithShape="1">
                <a:blip r:embed="rId4"/>
                <a:stretch>
                  <a:fillRect t="-58462" b="-27692"/>
                </a:stretch>
              </a:blip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
        <p:nvSpPr>
          <p:cNvPr id="5" name="Oval 4"/>
          <p:cNvSpPr/>
          <p:nvPr/>
        </p:nvSpPr>
        <p:spPr>
          <a:xfrm>
            <a:off x="1295400" y="2590800"/>
            <a:ext cx="228600" cy="2438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81000" y="38100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23875" y="2819400"/>
            <a:ext cx="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3874" y="2819400"/>
            <a:ext cx="8858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09700" y="2819400"/>
            <a:ext cx="1409700" cy="6096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2324100" y="2590800"/>
            <a:ext cx="304800" cy="2438400"/>
            <a:chOff x="2324100" y="2590800"/>
            <a:chExt cx="304800" cy="2438400"/>
          </a:xfrm>
        </p:grpSpPr>
        <p:cxnSp>
          <p:nvCxnSpPr>
            <p:cNvPr id="34" name="Straight Connector 33"/>
            <p:cNvCxnSpPr/>
            <p:nvPr/>
          </p:nvCxnSpPr>
          <p:spPr>
            <a:xfrm>
              <a:off x="2476500" y="259080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628900" y="2590800"/>
              <a:ext cx="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324100" y="50292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324100" y="2590800"/>
              <a:ext cx="15240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rot="10800000">
            <a:off x="2819401" y="2590800"/>
            <a:ext cx="304800" cy="2438400"/>
            <a:chOff x="2324100" y="2590800"/>
            <a:chExt cx="304800" cy="2438400"/>
          </a:xfrm>
        </p:grpSpPr>
        <p:cxnSp>
          <p:nvCxnSpPr>
            <p:cNvPr id="48" name="Straight Connector 47"/>
            <p:cNvCxnSpPr/>
            <p:nvPr/>
          </p:nvCxnSpPr>
          <p:spPr>
            <a:xfrm>
              <a:off x="2476500" y="259080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628900" y="2590800"/>
              <a:ext cx="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2324100" y="50292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324100" y="2590800"/>
              <a:ext cx="15240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p:nvCxnSpPr>
        <p:spPr>
          <a:xfrm flipV="1">
            <a:off x="2628900" y="34290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2628900" y="35052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628900" y="35814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2628900" y="36576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828926" y="3438525"/>
            <a:ext cx="14097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19401" y="3581400"/>
            <a:ext cx="14097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19400" y="3733800"/>
            <a:ext cx="14097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2619375" y="37338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2619375" y="38100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2619375" y="38862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2619375" y="39624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809876" y="3886200"/>
            <a:ext cx="14097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809875" y="4038600"/>
            <a:ext cx="1409700" cy="6096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TextBox 80"/>
              <p:cNvSpPr txBox="1"/>
              <p:nvPr/>
            </p:nvSpPr>
            <p:spPr>
              <a:xfrm>
                <a:off x="4145986" y="4038600"/>
                <a:ext cx="42126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a:rPr>
                          </m:ctrlPr>
                        </m:sSubPr>
                        <m:e>
                          <m:r>
                            <a:rPr lang="en-US" sz="1600" b="0" i="1" smtClean="0">
                              <a:latin typeface="Cambria Math"/>
                            </a:rPr>
                            <m:t>𝑇</m:t>
                          </m:r>
                        </m:e>
                        <m:sub>
                          <m:r>
                            <a:rPr lang="en-US" sz="1600" b="0" i="1" smtClean="0">
                              <a:latin typeface="Cambria Math"/>
                            </a:rPr>
                            <m:t>1</m:t>
                          </m:r>
                        </m:sub>
                      </m:sSub>
                    </m:oMath>
                  </m:oMathPara>
                </a14:m>
                <a:endParaRPr lang="en-US" sz="1600" dirty="0"/>
              </a:p>
            </p:txBody>
          </p:sp>
        </mc:Choice>
        <mc:Fallback xmlns="">
          <p:sp>
            <p:nvSpPr>
              <p:cNvPr id="81" name="TextBox 80"/>
              <p:cNvSpPr txBox="1">
                <a:spLocks noRot="1" noChangeAspect="1" noMove="1" noResize="1" noEditPoints="1" noAdjustHandles="1" noChangeArrowheads="1" noChangeShapeType="1" noTextEdit="1"/>
              </p:cNvSpPr>
              <p:nvPr/>
            </p:nvSpPr>
            <p:spPr>
              <a:xfrm>
                <a:off x="4145986" y="4038600"/>
                <a:ext cx="421269" cy="338554"/>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4145986" y="4191000"/>
                <a:ext cx="42601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a:rPr>
                          </m:ctrlPr>
                        </m:sSubPr>
                        <m:e>
                          <m:r>
                            <a:rPr lang="en-US" sz="1600" b="0" i="1" smtClean="0">
                              <a:latin typeface="Cambria Math"/>
                            </a:rPr>
                            <m:t>𝑇</m:t>
                          </m:r>
                        </m:e>
                        <m:sub>
                          <m:r>
                            <a:rPr lang="en-US" sz="1600" b="0" i="1" smtClean="0">
                              <a:latin typeface="Cambria Math"/>
                            </a:rPr>
                            <m:t>2</m:t>
                          </m:r>
                        </m:sub>
                      </m:sSub>
                    </m:oMath>
                  </m:oMathPara>
                </a14:m>
                <a:endParaRPr lang="en-US" sz="1600" dirty="0"/>
              </a:p>
            </p:txBody>
          </p:sp>
        </mc:Choice>
        <mc:Fallback xmlns="">
          <p:sp>
            <p:nvSpPr>
              <p:cNvPr id="82" name="TextBox 81"/>
              <p:cNvSpPr txBox="1">
                <a:spLocks noRot="1" noChangeAspect="1" noMove="1" noResize="1" noEditPoints="1" noAdjustHandles="1" noChangeArrowheads="1" noChangeShapeType="1" noTextEdit="1"/>
              </p:cNvSpPr>
              <p:nvPr/>
            </p:nvSpPr>
            <p:spPr>
              <a:xfrm>
                <a:off x="4145986" y="4191000"/>
                <a:ext cx="426014" cy="338554"/>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4145986" y="4343400"/>
                <a:ext cx="42601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a:rPr>
                          </m:ctrlPr>
                        </m:sSubPr>
                        <m:e>
                          <m:r>
                            <a:rPr lang="en-US" sz="1600" b="0" i="1" smtClean="0">
                              <a:latin typeface="Cambria Math"/>
                            </a:rPr>
                            <m:t>𝑇</m:t>
                          </m:r>
                        </m:e>
                        <m:sub>
                          <m:r>
                            <a:rPr lang="en-US" sz="1600" b="0" i="1" smtClean="0">
                              <a:latin typeface="Cambria Math"/>
                            </a:rPr>
                            <m:t>3</m:t>
                          </m:r>
                        </m:sub>
                      </m:sSub>
                    </m:oMath>
                  </m:oMathPara>
                </a14:m>
                <a:endParaRPr lang="en-US" sz="1600" dirty="0"/>
              </a:p>
            </p:txBody>
          </p:sp>
        </mc:Choice>
        <mc:Fallback xmlns="">
          <p:sp>
            <p:nvSpPr>
              <p:cNvPr id="83" name="TextBox 82"/>
              <p:cNvSpPr txBox="1">
                <a:spLocks noRot="1" noChangeAspect="1" noMove="1" noResize="1" noEditPoints="1" noAdjustHandles="1" noChangeArrowheads="1" noChangeShapeType="1" noTextEdit="1"/>
              </p:cNvSpPr>
              <p:nvPr/>
            </p:nvSpPr>
            <p:spPr>
              <a:xfrm>
                <a:off x="4145986" y="4343400"/>
                <a:ext cx="426014" cy="338554"/>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4145986" y="4495800"/>
                <a:ext cx="42005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a:rPr>
                          </m:ctrlPr>
                        </m:sSubPr>
                        <m:e>
                          <m:r>
                            <a:rPr lang="en-US" sz="1600" b="0" i="1" smtClean="0">
                              <a:latin typeface="Cambria Math"/>
                            </a:rPr>
                            <m:t>𝑇</m:t>
                          </m:r>
                        </m:e>
                        <m:sub>
                          <m:r>
                            <a:rPr lang="en-US" sz="1600" b="0" i="1" smtClean="0">
                              <a:latin typeface="Cambria Math"/>
                            </a:rPr>
                            <m:t>4</m:t>
                          </m:r>
                        </m:sub>
                      </m:sSub>
                    </m:oMath>
                  </m:oMathPara>
                </a14:m>
                <a:endParaRPr lang="en-US" sz="1600" dirty="0"/>
              </a:p>
            </p:txBody>
          </p:sp>
        </mc:Choice>
        <mc:Fallback xmlns="">
          <p:sp>
            <p:nvSpPr>
              <p:cNvPr id="84" name="TextBox 83"/>
              <p:cNvSpPr txBox="1">
                <a:spLocks noRot="1" noChangeAspect="1" noMove="1" noResize="1" noEditPoints="1" noAdjustHandles="1" noChangeArrowheads="1" noChangeShapeType="1" noTextEdit="1"/>
              </p:cNvSpPr>
              <p:nvPr/>
            </p:nvSpPr>
            <p:spPr>
              <a:xfrm>
                <a:off x="4145986" y="4495800"/>
                <a:ext cx="420050" cy="338554"/>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2514600" y="2209800"/>
                <a:ext cx="39959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𝑑</m:t>
                      </m:r>
                    </m:oMath>
                  </m:oMathPara>
                </a14:m>
                <a:endParaRPr lang="en-US" sz="2000" dirty="0"/>
              </a:p>
            </p:txBody>
          </p:sp>
        </mc:Choice>
        <mc:Fallback xmlns="">
          <p:sp>
            <p:nvSpPr>
              <p:cNvPr id="86" name="TextBox 85"/>
              <p:cNvSpPr txBox="1">
                <a:spLocks noRot="1" noChangeAspect="1" noMove="1" noResize="1" noEditPoints="1" noAdjustHandles="1" noChangeArrowheads="1" noChangeShapeType="1" noTextEdit="1"/>
              </p:cNvSpPr>
              <p:nvPr/>
            </p:nvSpPr>
            <p:spPr>
              <a:xfrm>
                <a:off x="2514600" y="2209800"/>
                <a:ext cx="399597" cy="400110"/>
              </a:xfrm>
              <a:prstGeom prst="rect">
                <a:avLst/>
              </a:prstGeom>
              <a:blipFill rotWithShape="1">
                <a:blip r:embed="rId9"/>
                <a:stretch>
                  <a:fillRect/>
                </a:stretch>
              </a:blipFill>
            </p:spPr>
            <p:txBody>
              <a:bodyPr/>
              <a:lstStyle/>
              <a:p>
                <a:r>
                  <a:rPr lang="en-US">
                    <a:noFill/>
                  </a:rPr>
                  <a:t> </a:t>
                </a:r>
              </a:p>
            </p:txBody>
          </p:sp>
        </mc:Fallback>
      </mc:AlternateContent>
      <p:sp>
        <p:nvSpPr>
          <p:cNvPr id="87" name="TextBox 86"/>
          <p:cNvSpPr txBox="1"/>
          <p:nvPr/>
        </p:nvSpPr>
        <p:spPr>
          <a:xfrm>
            <a:off x="2344050" y="1981200"/>
            <a:ext cx="780150" cy="369332"/>
          </a:xfrm>
          <a:prstGeom prst="rect">
            <a:avLst/>
          </a:prstGeom>
          <a:noFill/>
        </p:spPr>
        <p:txBody>
          <a:bodyPr wrap="none" rtlCol="0">
            <a:spAutoFit/>
          </a:bodyPr>
          <a:lstStyle/>
          <a:p>
            <a:r>
              <a:rPr lang="en-US" dirty="0" smtClean="0"/>
              <a:t>etalon</a:t>
            </a:r>
            <a:endParaRPr lang="en-US" dirty="0"/>
          </a:p>
        </p:txBody>
      </p:sp>
      <p:cxnSp>
        <p:nvCxnSpPr>
          <p:cNvPr id="88" name="Straight Connector 87"/>
          <p:cNvCxnSpPr/>
          <p:nvPr/>
        </p:nvCxnSpPr>
        <p:spPr>
          <a:xfrm>
            <a:off x="2809875" y="3429000"/>
            <a:ext cx="885826"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p:cNvSpPr txBox="1"/>
              <p:nvPr/>
            </p:nvSpPr>
            <p:spPr>
              <a:xfrm>
                <a:off x="3276600" y="3352800"/>
                <a:ext cx="39414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ea typeface="Cambria Math"/>
                        </a:rPr>
                        <m:t>𝜃</m:t>
                      </m:r>
                    </m:oMath>
                  </m:oMathPara>
                </a14:m>
                <a:endParaRPr lang="en-US" sz="2000" dirty="0"/>
              </a:p>
            </p:txBody>
          </p:sp>
        </mc:Choice>
        <mc:Fallback xmlns="">
          <p:sp>
            <p:nvSpPr>
              <p:cNvPr id="89" name="TextBox 88"/>
              <p:cNvSpPr txBox="1">
                <a:spLocks noRot="1" noChangeAspect="1" noMove="1" noResize="1" noEditPoints="1" noAdjustHandles="1" noChangeArrowheads="1" noChangeShapeType="1" noTextEdit="1"/>
              </p:cNvSpPr>
              <p:nvPr/>
            </p:nvSpPr>
            <p:spPr>
              <a:xfrm>
                <a:off x="3276600" y="3352800"/>
                <a:ext cx="394146" cy="400110"/>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p:cNvSpPr txBox="1"/>
              <p:nvPr/>
            </p:nvSpPr>
            <p:spPr>
              <a:xfrm>
                <a:off x="5105400" y="3971476"/>
                <a:ext cx="3287182" cy="10604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a:ea typeface="Cambria Math"/>
                        </a:rPr>
                        <m:t>𝛿</m:t>
                      </m:r>
                      <m:r>
                        <a:rPr lang="en-US" sz="2800" b="0" i="1" smtClean="0">
                          <a:latin typeface="Cambria Math"/>
                          <a:ea typeface="Cambria Math"/>
                        </a:rPr>
                        <m:t>=</m:t>
                      </m:r>
                      <m:d>
                        <m:dPr>
                          <m:ctrlPr>
                            <a:rPr lang="en-US" sz="2800" b="0" i="1" smtClean="0">
                              <a:latin typeface="Cambria Math"/>
                              <a:ea typeface="Cambria Math"/>
                            </a:rPr>
                          </m:ctrlPr>
                        </m:dPr>
                        <m:e>
                          <m:f>
                            <m:fPr>
                              <m:ctrlPr>
                                <a:rPr lang="en-US" sz="2800" b="0" i="1" smtClean="0">
                                  <a:latin typeface="Cambria Math"/>
                                  <a:ea typeface="Cambria Math"/>
                                </a:rPr>
                              </m:ctrlPr>
                            </m:fPr>
                            <m:num>
                              <m:r>
                                <a:rPr lang="en-US" sz="2800" b="0" i="1" smtClean="0">
                                  <a:latin typeface="Cambria Math"/>
                                  <a:ea typeface="Cambria Math"/>
                                </a:rPr>
                                <m:t>2</m:t>
                              </m:r>
                              <m:r>
                                <a:rPr lang="en-US" sz="2800" b="0" i="1" smtClean="0">
                                  <a:latin typeface="Cambria Math"/>
                                  <a:ea typeface="Cambria Math"/>
                                </a:rPr>
                                <m:t>𝜋</m:t>
                              </m:r>
                            </m:num>
                            <m:den>
                              <m:r>
                                <a:rPr lang="en-US" sz="2800" b="0" i="1" smtClean="0">
                                  <a:latin typeface="Cambria Math"/>
                                  <a:ea typeface="Cambria Math"/>
                                </a:rPr>
                                <m:t>𝜆</m:t>
                              </m:r>
                            </m:den>
                          </m:f>
                        </m:e>
                      </m:d>
                      <m:r>
                        <a:rPr lang="en-US" sz="2800" b="0" i="1" smtClean="0">
                          <a:latin typeface="Cambria Math"/>
                          <a:ea typeface="Cambria Math"/>
                        </a:rPr>
                        <m:t>2</m:t>
                      </m:r>
                      <m:r>
                        <a:rPr lang="en-US" sz="2800" b="0" i="1" smtClean="0">
                          <a:latin typeface="Cambria Math"/>
                          <a:ea typeface="Cambria Math"/>
                        </a:rPr>
                        <m:t>𝑑𝑛</m:t>
                      </m:r>
                      <m:func>
                        <m:funcPr>
                          <m:ctrlPr>
                            <a:rPr lang="en-US" sz="2800" b="0" i="1" smtClean="0">
                              <a:latin typeface="Cambria Math"/>
                              <a:ea typeface="Cambria Math"/>
                            </a:rPr>
                          </m:ctrlPr>
                        </m:funcPr>
                        <m:fName>
                          <m:r>
                            <m:rPr>
                              <m:sty m:val="p"/>
                            </m:rPr>
                            <a:rPr lang="en-US" sz="2800" b="0" i="0" smtClean="0">
                              <a:latin typeface="Cambria Math"/>
                              <a:ea typeface="Cambria Math"/>
                            </a:rPr>
                            <m:t>cos</m:t>
                          </m:r>
                        </m:fName>
                        <m:e>
                          <m:r>
                            <a:rPr lang="en-US" sz="2800" b="0" i="1" smtClean="0">
                              <a:latin typeface="Cambria Math"/>
                              <a:ea typeface="Cambria Math"/>
                            </a:rPr>
                            <m:t>𝜃</m:t>
                          </m:r>
                        </m:e>
                      </m:func>
                    </m:oMath>
                  </m:oMathPara>
                </a14:m>
                <a:endParaRPr lang="en-US" sz="2800" dirty="0"/>
              </a:p>
            </p:txBody>
          </p:sp>
        </mc:Choice>
        <mc:Fallback xmlns="">
          <p:sp>
            <p:nvSpPr>
              <p:cNvPr id="90" name="TextBox 89"/>
              <p:cNvSpPr txBox="1">
                <a:spLocks noRot="1" noChangeAspect="1" noMove="1" noResize="1" noEditPoints="1" noAdjustHandles="1" noChangeArrowheads="1" noChangeShapeType="1" noTextEdit="1"/>
              </p:cNvSpPr>
              <p:nvPr/>
            </p:nvSpPr>
            <p:spPr>
              <a:xfrm>
                <a:off x="5105400" y="3971476"/>
                <a:ext cx="3287182" cy="1060483"/>
              </a:xfrm>
              <a:prstGeom prst="rect">
                <a:avLst/>
              </a:prstGeom>
              <a:blipFill rotWithShape="1">
                <a:blip r:embed="rId11"/>
                <a:stretch>
                  <a:fillRect/>
                </a:stretch>
              </a:blipFill>
            </p:spPr>
            <p:txBody>
              <a:bodyPr/>
              <a:lstStyle/>
              <a:p>
                <a:r>
                  <a:rPr lang="en-US">
                    <a:noFill/>
                  </a:rPr>
                  <a:t> </a:t>
                </a:r>
              </a:p>
            </p:txBody>
          </p:sp>
        </mc:Fallback>
      </mc:AlternateContent>
      <p:sp>
        <p:nvSpPr>
          <p:cNvPr id="91" name="TextBox 90"/>
          <p:cNvSpPr txBox="1"/>
          <p:nvPr/>
        </p:nvSpPr>
        <p:spPr>
          <a:xfrm>
            <a:off x="5119559" y="2057400"/>
            <a:ext cx="3413759" cy="1815882"/>
          </a:xfrm>
          <a:prstGeom prst="rect">
            <a:avLst/>
          </a:prstGeom>
          <a:noFill/>
        </p:spPr>
        <p:txBody>
          <a:bodyPr wrap="square" rtlCol="0">
            <a:spAutoFit/>
          </a:bodyPr>
          <a:lstStyle/>
          <a:p>
            <a:r>
              <a:rPr lang="en-US" sz="2800" dirty="0" smtClean="0"/>
              <a:t>Phase difference between two wave fronts is wavelength dependent</a:t>
            </a:r>
            <a:endParaRPr lang="en-US" sz="2800" dirty="0"/>
          </a:p>
        </p:txBody>
      </p:sp>
    </p:spTree>
    <p:extLst>
      <p:ext uri="{BB962C8B-B14F-4D97-AF65-F5344CB8AC3E}">
        <p14:creationId xmlns:p14="http://schemas.microsoft.com/office/powerpoint/2010/main" val="1577387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5" name="Oval 4"/>
          <p:cNvSpPr/>
          <p:nvPr/>
        </p:nvSpPr>
        <p:spPr>
          <a:xfrm>
            <a:off x="1295400" y="2590800"/>
            <a:ext cx="228600" cy="2438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523875" y="2819400"/>
            <a:ext cx="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3874" y="2819400"/>
            <a:ext cx="8858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09700" y="2819400"/>
            <a:ext cx="1409700" cy="6096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2324100" y="2590800"/>
            <a:ext cx="304800" cy="2438400"/>
            <a:chOff x="2324100" y="2590800"/>
            <a:chExt cx="304800" cy="2438400"/>
          </a:xfrm>
        </p:grpSpPr>
        <p:cxnSp>
          <p:nvCxnSpPr>
            <p:cNvPr id="34" name="Straight Connector 33"/>
            <p:cNvCxnSpPr/>
            <p:nvPr/>
          </p:nvCxnSpPr>
          <p:spPr>
            <a:xfrm>
              <a:off x="2476500" y="259080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628900" y="2590800"/>
              <a:ext cx="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324100" y="50292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324100" y="2590800"/>
              <a:ext cx="15240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rot="10800000">
            <a:off x="2819401" y="2590800"/>
            <a:ext cx="304800" cy="2438400"/>
            <a:chOff x="2324100" y="2590800"/>
            <a:chExt cx="304800" cy="2438400"/>
          </a:xfrm>
        </p:grpSpPr>
        <p:cxnSp>
          <p:nvCxnSpPr>
            <p:cNvPr id="48" name="Straight Connector 47"/>
            <p:cNvCxnSpPr/>
            <p:nvPr/>
          </p:nvCxnSpPr>
          <p:spPr>
            <a:xfrm>
              <a:off x="2476500" y="259080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628900" y="2590800"/>
              <a:ext cx="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2324100" y="50292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324100" y="2590800"/>
              <a:ext cx="15240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p:nvCxnSpPr>
        <p:spPr>
          <a:xfrm flipV="1">
            <a:off x="2628900" y="34290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2628900" y="35052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628900" y="35814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2628900" y="36576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828926" y="3438525"/>
            <a:ext cx="14097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19401" y="3581400"/>
            <a:ext cx="14097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19400" y="3733800"/>
            <a:ext cx="14097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2619375" y="37338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2619375" y="38100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2619375" y="38862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2619375" y="39624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809876" y="3886200"/>
            <a:ext cx="14097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809875" y="4038600"/>
            <a:ext cx="1409700" cy="6096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Box 85"/>
              <p:cNvSpPr txBox="1"/>
              <p:nvPr/>
            </p:nvSpPr>
            <p:spPr>
              <a:xfrm>
                <a:off x="2514600" y="2209800"/>
                <a:ext cx="39959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𝑑</m:t>
                      </m:r>
                    </m:oMath>
                  </m:oMathPara>
                </a14:m>
                <a:endParaRPr lang="en-US" sz="2000" dirty="0"/>
              </a:p>
            </p:txBody>
          </p:sp>
        </mc:Choice>
        <mc:Fallback xmlns="">
          <p:sp>
            <p:nvSpPr>
              <p:cNvPr id="86" name="TextBox 85"/>
              <p:cNvSpPr txBox="1">
                <a:spLocks noRot="1" noChangeAspect="1" noMove="1" noResize="1" noEditPoints="1" noAdjustHandles="1" noChangeArrowheads="1" noChangeShapeType="1" noTextEdit="1"/>
              </p:cNvSpPr>
              <p:nvPr/>
            </p:nvSpPr>
            <p:spPr>
              <a:xfrm>
                <a:off x="2514600" y="2209800"/>
                <a:ext cx="399597" cy="400110"/>
              </a:xfrm>
              <a:prstGeom prst="rect">
                <a:avLst/>
              </a:prstGeom>
              <a:blipFill rotWithShape="1">
                <a:blip r:embed="rId3"/>
                <a:stretch>
                  <a:fillRect/>
                </a:stretch>
              </a:blipFill>
            </p:spPr>
            <p:txBody>
              <a:bodyPr/>
              <a:lstStyle/>
              <a:p>
                <a:r>
                  <a:rPr lang="en-US">
                    <a:noFill/>
                  </a:rPr>
                  <a:t> </a:t>
                </a:r>
              </a:p>
            </p:txBody>
          </p:sp>
        </mc:Fallback>
      </mc:AlternateContent>
      <p:sp>
        <p:nvSpPr>
          <p:cNvPr id="87" name="TextBox 86"/>
          <p:cNvSpPr txBox="1"/>
          <p:nvPr/>
        </p:nvSpPr>
        <p:spPr>
          <a:xfrm>
            <a:off x="2344050" y="1981200"/>
            <a:ext cx="780150" cy="369332"/>
          </a:xfrm>
          <a:prstGeom prst="rect">
            <a:avLst/>
          </a:prstGeom>
          <a:noFill/>
        </p:spPr>
        <p:txBody>
          <a:bodyPr wrap="none" rtlCol="0">
            <a:spAutoFit/>
          </a:bodyPr>
          <a:lstStyle/>
          <a:p>
            <a:r>
              <a:rPr lang="en-US" dirty="0" smtClean="0"/>
              <a:t>etalon</a:t>
            </a:r>
            <a:endParaRPr lang="en-US" dirty="0"/>
          </a:p>
        </p:txBody>
      </p:sp>
      <p:cxnSp>
        <p:nvCxnSpPr>
          <p:cNvPr id="88" name="Straight Connector 87"/>
          <p:cNvCxnSpPr/>
          <p:nvPr/>
        </p:nvCxnSpPr>
        <p:spPr>
          <a:xfrm>
            <a:off x="2809875" y="3429000"/>
            <a:ext cx="885826"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p:cNvSpPr txBox="1"/>
              <p:nvPr/>
            </p:nvSpPr>
            <p:spPr>
              <a:xfrm>
                <a:off x="3276600" y="3352800"/>
                <a:ext cx="39414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ea typeface="Cambria Math"/>
                        </a:rPr>
                        <m:t>𝜃</m:t>
                      </m:r>
                    </m:oMath>
                  </m:oMathPara>
                </a14:m>
                <a:endParaRPr lang="en-US" sz="2000" dirty="0"/>
              </a:p>
            </p:txBody>
          </p:sp>
        </mc:Choice>
        <mc:Fallback xmlns="">
          <p:sp>
            <p:nvSpPr>
              <p:cNvPr id="89" name="TextBox 88"/>
              <p:cNvSpPr txBox="1">
                <a:spLocks noRot="1" noChangeAspect="1" noMove="1" noResize="1" noEditPoints="1" noAdjustHandles="1" noChangeArrowheads="1" noChangeShapeType="1" noTextEdit="1"/>
              </p:cNvSpPr>
              <p:nvPr/>
            </p:nvSpPr>
            <p:spPr>
              <a:xfrm>
                <a:off x="3276600" y="3352800"/>
                <a:ext cx="394146" cy="400110"/>
              </a:xfrm>
              <a:prstGeom prst="rect">
                <a:avLst/>
              </a:prstGeom>
              <a:blipFill rotWithShape="1">
                <a:blip r:embed="rId4"/>
                <a:stretch>
                  <a:fillRect/>
                </a:stretch>
              </a:blipFill>
            </p:spPr>
            <p:txBody>
              <a:bodyPr/>
              <a:lstStyle/>
              <a:p>
                <a:r>
                  <a:rPr lang="en-US">
                    <a:noFill/>
                  </a:rPr>
                  <a:t> </a:t>
                </a:r>
              </a:p>
            </p:txBody>
          </p:sp>
        </mc:Fallback>
      </mc:AlternateContent>
      <p:sp>
        <p:nvSpPr>
          <p:cNvPr id="44" name="Oval 43"/>
          <p:cNvSpPr/>
          <p:nvPr/>
        </p:nvSpPr>
        <p:spPr>
          <a:xfrm>
            <a:off x="4114800" y="2590800"/>
            <a:ext cx="228600" cy="2438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4238626" y="4048125"/>
            <a:ext cx="1019174" cy="219075"/>
          </a:xfrm>
          <a:prstGeom prst="line">
            <a:avLst/>
          </a:prstGeom>
        </p:spPr>
        <p:style>
          <a:lnRef idx="1">
            <a:schemeClr val="accent1"/>
          </a:lnRef>
          <a:fillRef idx="0">
            <a:schemeClr val="accent1"/>
          </a:fillRef>
          <a:effectRef idx="0">
            <a:schemeClr val="accent1"/>
          </a:effectRef>
          <a:fontRef idx="minor">
            <a:schemeClr val="tx1"/>
          </a:fontRef>
        </p:style>
      </p:cxnSp>
      <p:sp>
        <p:nvSpPr>
          <p:cNvPr id="2" name="Parallelogram 1"/>
          <p:cNvSpPr/>
          <p:nvPr/>
        </p:nvSpPr>
        <p:spPr>
          <a:xfrm rot="16200000">
            <a:off x="4010026" y="3533774"/>
            <a:ext cx="2514600" cy="628652"/>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4229101" y="4191000"/>
            <a:ext cx="1028699"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4229101" y="4267200"/>
            <a:ext cx="1028699"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219576" y="4267200"/>
            <a:ext cx="10382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219575" y="4267200"/>
            <a:ext cx="1038225"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1000" y="3810000"/>
            <a:ext cx="4962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5114926" y="3352800"/>
            <a:ext cx="295274" cy="9144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5920741" y="3251537"/>
            <a:ext cx="3070859" cy="1569660"/>
          </a:xfrm>
          <a:prstGeom prst="rect">
            <a:avLst/>
          </a:prstGeom>
          <a:noFill/>
        </p:spPr>
        <p:txBody>
          <a:bodyPr wrap="square" rtlCol="0">
            <a:spAutoFit/>
          </a:bodyPr>
          <a:lstStyle/>
          <a:p>
            <a:r>
              <a:rPr lang="en-US" sz="2400" dirty="0" smtClean="0"/>
              <a:t>Light is focused at infinity, add a converging lens images a ring pattern</a:t>
            </a:r>
            <a:endParaRPr lang="en-US" sz="2400" dirty="0"/>
          </a:p>
        </p:txBody>
      </p:sp>
      <mc:AlternateContent xmlns:mc="http://schemas.openxmlformats.org/markup-compatibility/2006" xmlns:a14="http://schemas.microsoft.com/office/drawing/2010/main">
        <mc:Choice Requires="a14">
          <p:sp>
            <p:nvSpPr>
              <p:cNvPr id="90" name="Rectangle 2"/>
              <p:cNvSpPr>
                <a:spLocks noGrp="1" noChangeArrowheads="1"/>
              </p:cNvSpPr>
              <p:nvPr>
                <p:ph type="title"/>
              </p:nvPr>
            </p:nvSpPr>
            <p:spPr>
              <a:xfrm>
                <a:off x="0" y="304800"/>
                <a:ext cx="9144000" cy="793552"/>
              </a:xfrm>
              <a:ln/>
              <a:extLst>
                <a:ext uri="{AF507438-7753-43E0-B8FC-AC1667EBCBE1}">
                  <a14:hiddenEffects>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err="1" smtClean="0">
                    <a:solidFill>
                      <a:srgbClr val="FFFFFF"/>
                    </a:solidFill>
                    <a:latin typeface="Chalkboard" charset="0"/>
                    <a:sym typeface="Chalkboard" charset="0"/>
                  </a:rPr>
                  <a:t>Fabry</a:t>
                </a:r>
                <a:r>
                  <a:rPr lang="en-US" sz="3500" dirty="0" smtClean="0">
                    <a:solidFill>
                      <a:srgbClr val="FFFFFF"/>
                    </a:solidFill>
                    <a:latin typeface="Chalkboard" charset="0"/>
                    <a:sym typeface="Chalkboard" charset="0"/>
                  </a:rPr>
                  <a:t>-Perot Interferometer uses etalon to create </a:t>
                </a:r>
                <a14:m>
                  <m:oMath xmlns:m="http://schemas.openxmlformats.org/officeDocument/2006/math">
                    <m:r>
                      <a:rPr lang="en-US" sz="3500" i="1" smtClean="0">
                        <a:solidFill>
                          <a:srgbClr val="FFFFFF"/>
                        </a:solidFill>
                        <a:latin typeface="Cambria Math"/>
                        <a:ea typeface="Cambria Math"/>
                        <a:sym typeface="Chalkboard" charset="0"/>
                      </a:rPr>
                      <m:t>𝜆</m:t>
                    </m:r>
                  </m:oMath>
                </a14:m>
                <a:r>
                  <a:rPr lang="en-US" sz="3500" dirty="0" smtClean="0">
                    <a:solidFill>
                      <a:srgbClr val="FFFFFF"/>
                    </a:solidFill>
                    <a:latin typeface="Chalkboard" charset="0"/>
                    <a:sym typeface="Chalkboard" charset="0"/>
                  </a:rPr>
                  <a:t> dependent interference pattern</a:t>
                </a:r>
                <a:endParaRPr lang="en-US" sz="3500" dirty="0">
                  <a:solidFill>
                    <a:srgbClr val="FFFFFF"/>
                  </a:solidFill>
                  <a:latin typeface="Chalkboard" charset="0"/>
                  <a:sym typeface="Chalkboard" charset="0"/>
                </a:endParaRPr>
              </a:p>
            </p:txBody>
          </p:sp>
        </mc:Choice>
        <mc:Fallback xmlns="">
          <p:sp>
            <p:nvSpPr>
              <p:cNvPr id="90" name="Rectangle 2"/>
              <p:cNvSpPr>
                <a:spLocks noGrp="1" noRot="1" noChangeAspect="1" noMove="1" noResize="1" noEditPoints="1" noAdjustHandles="1" noChangeArrowheads="1" noChangeShapeType="1" noTextEdit="1"/>
              </p:cNvSpPr>
              <p:nvPr>
                <p:ph type="title"/>
              </p:nvPr>
            </p:nvSpPr>
            <p:spPr>
              <a:xfrm>
                <a:off x="0" y="304800"/>
                <a:ext cx="9144000" cy="793552"/>
              </a:xfrm>
              <a:blipFill rotWithShape="1">
                <a:blip r:embed="rId5"/>
                <a:stretch>
                  <a:fillRect t="-58462" b="-27692"/>
                </a:stretch>
              </a:blip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679558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dirty="0"/>
          </a:p>
        </p:txBody>
      </p:sp>
      <p:sp>
        <p:nvSpPr>
          <p:cNvPr id="28" name="Rectangle 2"/>
          <p:cNvSpPr txBox="1">
            <a:spLocks noChangeArrowheads="1"/>
          </p:cNvSpPr>
          <p:nvPr/>
        </p:nvSpPr>
        <p:spPr>
          <a:xfrm>
            <a:off x="142874" y="304800"/>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Dynamos create magnetic fields throughout universe</a:t>
            </a:r>
            <a:endParaRPr lang="en-US" sz="3600" dirty="0">
              <a:solidFill>
                <a:srgbClr val="FFFFFF"/>
              </a:solidFill>
              <a:latin typeface="Chalkboard" charset="0"/>
              <a:sym typeface="Chalkboard" charset="0"/>
            </a:endParaRPr>
          </a:p>
        </p:txBody>
      </p:sp>
      <p:pic>
        <p:nvPicPr>
          <p:cNvPr id="27" name="Picture 3" descr="C:\Cooper\presentations\2013-06-25 UCLA seminar\shapeimage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416" y="2711526"/>
            <a:ext cx="3264584" cy="28393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Cooper\presentations\2013-06-25 UCLA seminar\Geodynamo_Between_Reversals.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651107"/>
            <a:ext cx="2696882" cy="29601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Cooper\presentations\2013-06-25 UCLA seminar\080724221049-large.jpg"/>
          <p:cNvPicPr>
            <a:picLocks noChangeAspect="1" noChangeArrowheads="1"/>
          </p:cNvPicPr>
          <p:nvPr/>
        </p:nvPicPr>
        <p:blipFill rotWithShape="1">
          <a:blip r:embed="rId5">
            <a:extLst>
              <a:ext uri="{28A0092B-C50C-407E-A947-70E740481C1C}">
                <a14:useLocalDpi xmlns:a14="http://schemas.microsoft.com/office/drawing/2010/main" val="0"/>
              </a:ext>
            </a:extLst>
          </a:blip>
          <a:srcRect l="26414"/>
          <a:stretch/>
        </p:blipFill>
        <p:spPr bwMode="auto">
          <a:xfrm>
            <a:off x="6019800" y="2651107"/>
            <a:ext cx="2931371" cy="298769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9426" y="1524000"/>
            <a:ext cx="2871363" cy="830997"/>
          </a:xfrm>
          <a:prstGeom prst="rect">
            <a:avLst/>
          </a:prstGeom>
          <a:noFill/>
        </p:spPr>
        <p:txBody>
          <a:bodyPr wrap="none" rtlCol="0">
            <a:spAutoFit/>
          </a:bodyPr>
          <a:lstStyle/>
          <a:p>
            <a:pPr algn="ctr"/>
            <a:r>
              <a:rPr lang="en-US" sz="2400" dirty="0" smtClean="0"/>
              <a:t>Simulation of</a:t>
            </a:r>
          </a:p>
          <a:p>
            <a:pPr algn="ctr"/>
            <a:r>
              <a:rPr lang="en-US" sz="2400" dirty="0" smtClean="0"/>
              <a:t>Earth’s </a:t>
            </a:r>
            <a:r>
              <a:rPr lang="en-US" sz="2400" dirty="0"/>
              <a:t>m</a:t>
            </a:r>
            <a:r>
              <a:rPr lang="en-US" sz="2400" dirty="0" smtClean="0"/>
              <a:t>agnetic </a:t>
            </a:r>
            <a:r>
              <a:rPr lang="en-US" sz="2400" dirty="0"/>
              <a:t>f</a:t>
            </a:r>
            <a:r>
              <a:rPr lang="en-US" sz="2400" dirty="0" smtClean="0"/>
              <a:t>ield</a:t>
            </a:r>
          </a:p>
        </p:txBody>
      </p:sp>
      <p:sp>
        <p:nvSpPr>
          <p:cNvPr id="32" name="TextBox 31"/>
          <p:cNvSpPr txBox="1"/>
          <p:nvPr/>
        </p:nvSpPr>
        <p:spPr>
          <a:xfrm>
            <a:off x="3196091" y="1524000"/>
            <a:ext cx="2671309" cy="830997"/>
          </a:xfrm>
          <a:prstGeom prst="rect">
            <a:avLst/>
          </a:prstGeom>
          <a:noFill/>
        </p:spPr>
        <p:txBody>
          <a:bodyPr wrap="none" rtlCol="0">
            <a:spAutoFit/>
          </a:bodyPr>
          <a:lstStyle/>
          <a:p>
            <a:pPr algn="ctr"/>
            <a:r>
              <a:rPr lang="en-US" sz="2400" dirty="0" smtClean="0"/>
              <a:t>Simulation of</a:t>
            </a:r>
          </a:p>
          <a:p>
            <a:pPr algn="ctr"/>
            <a:r>
              <a:rPr lang="en-US" sz="2400" dirty="0" smtClean="0"/>
              <a:t>Sun’s magnetic </a:t>
            </a:r>
            <a:r>
              <a:rPr lang="en-US" sz="2400" dirty="0"/>
              <a:t>f</a:t>
            </a:r>
            <a:r>
              <a:rPr lang="en-US" sz="2400" dirty="0" smtClean="0"/>
              <a:t>ield</a:t>
            </a:r>
            <a:endParaRPr lang="en-US" sz="2400" dirty="0"/>
          </a:p>
        </p:txBody>
      </p:sp>
      <p:sp>
        <p:nvSpPr>
          <p:cNvPr id="33" name="TextBox 32"/>
          <p:cNvSpPr txBox="1"/>
          <p:nvPr/>
        </p:nvSpPr>
        <p:spPr>
          <a:xfrm>
            <a:off x="6183917" y="1524000"/>
            <a:ext cx="2601931" cy="830997"/>
          </a:xfrm>
          <a:prstGeom prst="rect">
            <a:avLst/>
          </a:prstGeom>
          <a:noFill/>
        </p:spPr>
        <p:txBody>
          <a:bodyPr wrap="none" rtlCol="0">
            <a:spAutoFit/>
          </a:bodyPr>
          <a:lstStyle/>
          <a:p>
            <a:pPr algn="ctr"/>
            <a:r>
              <a:rPr lang="en-US" sz="2400" dirty="0" smtClean="0"/>
              <a:t>Measurements of</a:t>
            </a:r>
          </a:p>
          <a:p>
            <a:pPr algn="ctr"/>
            <a:r>
              <a:rPr lang="en-US" sz="2400" dirty="0" smtClean="0"/>
              <a:t>M51 </a:t>
            </a:r>
            <a:r>
              <a:rPr lang="en-US" sz="2400" dirty="0"/>
              <a:t>m</a:t>
            </a:r>
            <a:r>
              <a:rPr lang="en-US" sz="2400" dirty="0" smtClean="0"/>
              <a:t>agnetic </a:t>
            </a:r>
            <a:r>
              <a:rPr lang="en-US" sz="2400" dirty="0"/>
              <a:t>f</a:t>
            </a:r>
            <a:r>
              <a:rPr lang="en-US" sz="2400" dirty="0" smtClean="0"/>
              <a:t>ield</a:t>
            </a:r>
            <a:endParaRPr lang="en-US" sz="2400" dirty="0"/>
          </a:p>
        </p:txBody>
      </p:sp>
      <p:sp>
        <p:nvSpPr>
          <p:cNvPr id="2" name="TextBox 1"/>
          <p:cNvSpPr txBox="1"/>
          <p:nvPr/>
        </p:nvSpPr>
        <p:spPr>
          <a:xfrm>
            <a:off x="4191000" y="6019800"/>
            <a:ext cx="375424" cy="584775"/>
          </a:xfrm>
          <a:prstGeom prst="rect">
            <a:avLst/>
          </a:prstGeom>
          <a:noFill/>
        </p:spPr>
        <p:txBody>
          <a:bodyPr wrap="none" rtlCol="0">
            <a:spAutoFit/>
          </a:bodyPr>
          <a:lstStyle/>
          <a:p>
            <a:r>
              <a:rPr lang="en-US" sz="3200" dirty="0" smtClean="0"/>
              <a:t>?</a:t>
            </a:r>
            <a:endParaRPr lang="en-US" sz="3200" dirty="0"/>
          </a:p>
        </p:txBody>
      </p:sp>
    </p:spTree>
    <p:extLst>
      <p:ext uri="{BB962C8B-B14F-4D97-AF65-F5344CB8AC3E}">
        <p14:creationId xmlns:p14="http://schemas.microsoft.com/office/powerpoint/2010/main" val="1902607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24"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err="1" smtClean="0">
                <a:solidFill>
                  <a:srgbClr val="FFFFFF"/>
                </a:solidFill>
                <a:latin typeface="Chalkboard" charset="0"/>
                <a:sym typeface="Chalkboard" charset="0"/>
              </a:rPr>
              <a:t>Fabry</a:t>
            </a:r>
            <a:r>
              <a:rPr lang="en-US" sz="3500" dirty="0" smtClean="0">
                <a:solidFill>
                  <a:srgbClr val="FFFFFF"/>
                </a:solidFill>
                <a:latin typeface="Chalkboard" charset="0"/>
                <a:sym typeface="Chalkboard" charset="0"/>
              </a:rPr>
              <a:t>-Perot Interferometer creates a high resolution image of ion spectral lines</a:t>
            </a:r>
            <a:endParaRPr lang="en-US" sz="3500" dirty="0">
              <a:solidFill>
                <a:srgbClr val="FFFFFF"/>
              </a:solidFill>
              <a:latin typeface="Chalkboard" charset="0"/>
              <a:sym typeface="Chalkboard" charset="0"/>
            </a:endParaRPr>
          </a:p>
        </p:txBody>
      </p:sp>
      <p:sp>
        <p:nvSpPr>
          <p:cNvPr id="26" name="TextBox 25"/>
          <p:cNvSpPr txBox="1"/>
          <p:nvPr/>
        </p:nvSpPr>
        <p:spPr>
          <a:xfrm>
            <a:off x="243839" y="1219200"/>
            <a:ext cx="8656320" cy="830997"/>
          </a:xfrm>
          <a:prstGeom prst="rect">
            <a:avLst/>
          </a:prstGeom>
          <a:noFill/>
        </p:spPr>
        <p:txBody>
          <a:bodyPr wrap="square" rtlCol="0">
            <a:spAutoFit/>
          </a:bodyPr>
          <a:lstStyle/>
          <a:p>
            <a:r>
              <a:rPr lang="en-US" sz="2400" dirty="0"/>
              <a:t>I</a:t>
            </a:r>
            <a:r>
              <a:rPr lang="en-US" sz="2400" dirty="0" smtClean="0"/>
              <a:t>nterference pattern separates light by wavelength into a series of </a:t>
            </a:r>
            <a:r>
              <a:rPr lang="en-US" sz="2400" dirty="0" err="1"/>
              <a:t>L</a:t>
            </a:r>
            <a:r>
              <a:rPr lang="en-US" sz="2400" dirty="0" err="1" smtClean="0"/>
              <a:t>orentzian</a:t>
            </a:r>
            <a:r>
              <a:rPr lang="en-US" sz="2400" dirty="0" smtClean="0"/>
              <a:t> broadened rings according to</a:t>
            </a:r>
            <a:endParaRPr lang="en-US" sz="2400" dirty="0"/>
          </a:p>
        </p:txBody>
      </p:sp>
      <mc:AlternateContent xmlns:mc="http://schemas.openxmlformats.org/markup-compatibility/2006" xmlns:a14="http://schemas.microsoft.com/office/drawing/2010/main">
        <mc:Choice Requires="a14">
          <p:sp>
            <p:nvSpPr>
              <p:cNvPr id="27" name="TextBox 26"/>
              <p:cNvSpPr txBox="1"/>
              <p:nvPr/>
            </p:nvSpPr>
            <p:spPr>
              <a:xfrm>
                <a:off x="5562600" y="1595735"/>
                <a:ext cx="229511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𝑚</m:t>
                      </m:r>
                      <m:r>
                        <a:rPr lang="en-US" sz="2400" b="0" i="1" smtClean="0">
                          <a:latin typeface="Cambria Math"/>
                          <a:ea typeface="Cambria Math"/>
                        </a:rPr>
                        <m:t>𝜆</m:t>
                      </m:r>
                      <m:r>
                        <a:rPr lang="en-US" sz="2400" b="0" i="1" smtClean="0">
                          <a:latin typeface="Cambria Math"/>
                          <a:ea typeface="Cambria Math"/>
                        </a:rPr>
                        <m:t>=2</m:t>
                      </m:r>
                      <m:r>
                        <a:rPr lang="en-US" sz="2400" b="0" i="1" smtClean="0">
                          <a:latin typeface="Cambria Math"/>
                          <a:ea typeface="Cambria Math"/>
                        </a:rPr>
                        <m:t>𝑑</m:t>
                      </m:r>
                      <m:r>
                        <m:rPr>
                          <m:sty m:val="p"/>
                        </m:rPr>
                        <a:rPr lang="en-US" sz="2400" b="0" i="0" smtClean="0">
                          <a:latin typeface="Cambria Math"/>
                          <a:ea typeface="Cambria Math"/>
                        </a:rPr>
                        <m:t>cos</m:t>
                      </m:r>
                      <m:r>
                        <a:rPr lang="en-US" sz="2400" b="0" i="1" smtClean="0">
                          <a:latin typeface="Cambria Math"/>
                          <a:ea typeface="Cambria Math"/>
                        </a:rPr>
                        <m:t>(</m:t>
                      </m:r>
                      <m:r>
                        <a:rPr lang="en-US" sz="2400" b="0" i="1" smtClean="0">
                          <a:latin typeface="Cambria Math"/>
                          <a:ea typeface="Cambria Math"/>
                        </a:rPr>
                        <m:t>𝜃</m:t>
                      </m:r>
                      <m:r>
                        <a:rPr lang="en-US" sz="2400" b="0" i="1" smtClean="0">
                          <a:latin typeface="Cambria Math"/>
                          <a:ea typeface="Cambria Math"/>
                        </a:rPr>
                        <m:t>)</m:t>
                      </m:r>
                    </m:oMath>
                  </m:oMathPara>
                </a14:m>
                <a:endParaRPr lang="en-US" sz="2400" dirty="0"/>
              </a:p>
            </p:txBody>
          </p:sp>
        </mc:Choice>
        <mc:Fallback xmlns="">
          <p:sp>
            <p:nvSpPr>
              <p:cNvPr id="27" name="TextBox 26"/>
              <p:cNvSpPr txBox="1">
                <a:spLocks noRot="1" noChangeAspect="1" noMove="1" noResize="1" noEditPoints="1" noAdjustHandles="1" noChangeArrowheads="1" noChangeShapeType="1" noTextEdit="1"/>
              </p:cNvSpPr>
              <p:nvPr/>
            </p:nvSpPr>
            <p:spPr>
              <a:xfrm>
                <a:off x="5562600" y="1595735"/>
                <a:ext cx="2295115" cy="461665"/>
              </a:xfrm>
              <a:prstGeom prst="rect">
                <a:avLst/>
              </a:prstGeom>
              <a:blipFill rotWithShape="1">
                <a:blip r:embed="rId3"/>
                <a:stretch>
                  <a:fillRect r="-266" b="-17105"/>
                </a:stretch>
              </a:blipFill>
            </p:spPr>
            <p:txBody>
              <a:bodyPr/>
              <a:lstStyle/>
              <a:p>
                <a:r>
                  <a:rPr lang="en-US">
                    <a:noFill/>
                  </a:rPr>
                  <a:t> </a:t>
                </a:r>
              </a:p>
            </p:txBody>
          </p:sp>
        </mc:Fallback>
      </mc:AlternateContent>
      <p:sp>
        <p:nvSpPr>
          <p:cNvPr id="29" name="Rectangle 28"/>
          <p:cNvSpPr/>
          <p:nvPr/>
        </p:nvSpPr>
        <p:spPr>
          <a:xfrm>
            <a:off x="5663772" y="1649522"/>
            <a:ext cx="2193943" cy="407878"/>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95400" y="2590800"/>
            <a:ext cx="228600" cy="2438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523875" y="2819400"/>
            <a:ext cx="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3874" y="2819400"/>
            <a:ext cx="8858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09700" y="2819400"/>
            <a:ext cx="1409700" cy="6096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2324100" y="2590800"/>
            <a:ext cx="304800" cy="2438400"/>
            <a:chOff x="2324100" y="2590800"/>
            <a:chExt cx="304800" cy="2438400"/>
          </a:xfrm>
        </p:grpSpPr>
        <p:cxnSp>
          <p:nvCxnSpPr>
            <p:cNvPr id="34" name="Straight Connector 33"/>
            <p:cNvCxnSpPr/>
            <p:nvPr/>
          </p:nvCxnSpPr>
          <p:spPr>
            <a:xfrm>
              <a:off x="2476500" y="259080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628900" y="2590800"/>
              <a:ext cx="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324100" y="50292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324100" y="2590800"/>
              <a:ext cx="15240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rot="10800000">
            <a:off x="2819401" y="2590800"/>
            <a:ext cx="304800" cy="2438400"/>
            <a:chOff x="2324100" y="2590800"/>
            <a:chExt cx="304800" cy="2438400"/>
          </a:xfrm>
        </p:grpSpPr>
        <p:cxnSp>
          <p:nvCxnSpPr>
            <p:cNvPr id="48" name="Straight Connector 47"/>
            <p:cNvCxnSpPr/>
            <p:nvPr/>
          </p:nvCxnSpPr>
          <p:spPr>
            <a:xfrm>
              <a:off x="2476500" y="259080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628900" y="2590800"/>
              <a:ext cx="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2324100" y="50292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324100" y="2590800"/>
              <a:ext cx="15240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p:nvCxnSpPr>
        <p:spPr>
          <a:xfrm flipV="1">
            <a:off x="2628900" y="34290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2628900" y="35052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628900" y="35814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2628900" y="36576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828926" y="3438525"/>
            <a:ext cx="14097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19401" y="3581400"/>
            <a:ext cx="14097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19400" y="3733800"/>
            <a:ext cx="14097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2619375" y="37338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2619375" y="38100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2619375" y="38862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2619375" y="3962400"/>
            <a:ext cx="1905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809876" y="3886200"/>
            <a:ext cx="14097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809875" y="4038600"/>
            <a:ext cx="1409700" cy="6096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Box 85"/>
              <p:cNvSpPr txBox="1"/>
              <p:nvPr/>
            </p:nvSpPr>
            <p:spPr>
              <a:xfrm>
                <a:off x="2514600" y="2209800"/>
                <a:ext cx="39959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𝑑</m:t>
                      </m:r>
                    </m:oMath>
                  </m:oMathPara>
                </a14:m>
                <a:endParaRPr lang="en-US" sz="2000" dirty="0"/>
              </a:p>
            </p:txBody>
          </p:sp>
        </mc:Choice>
        <mc:Fallback xmlns="">
          <p:sp>
            <p:nvSpPr>
              <p:cNvPr id="86" name="TextBox 85"/>
              <p:cNvSpPr txBox="1">
                <a:spLocks noRot="1" noChangeAspect="1" noMove="1" noResize="1" noEditPoints="1" noAdjustHandles="1" noChangeArrowheads="1" noChangeShapeType="1" noTextEdit="1"/>
              </p:cNvSpPr>
              <p:nvPr/>
            </p:nvSpPr>
            <p:spPr>
              <a:xfrm>
                <a:off x="2514600" y="2209800"/>
                <a:ext cx="399597" cy="400110"/>
              </a:xfrm>
              <a:prstGeom prst="rect">
                <a:avLst/>
              </a:prstGeom>
              <a:blipFill rotWithShape="1">
                <a:blip r:embed="rId4"/>
                <a:stretch>
                  <a:fillRect/>
                </a:stretch>
              </a:blipFill>
            </p:spPr>
            <p:txBody>
              <a:bodyPr/>
              <a:lstStyle/>
              <a:p>
                <a:r>
                  <a:rPr lang="en-US">
                    <a:noFill/>
                  </a:rPr>
                  <a:t> </a:t>
                </a:r>
              </a:p>
            </p:txBody>
          </p:sp>
        </mc:Fallback>
      </mc:AlternateContent>
      <p:sp>
        <p:nvSpPr>
          <p:cNvPr id="87" name="TextBox 86"/>
          <p:cNvSpPr txBox="1"/>
          <p:nvPr/>
        </p:nvSpPr>
        <p:spPr>
          <a:xfrm>
            <a:off x="2344050" y="1981200"/>
            <a:ext cx="780150" cy="369332"/>
          </a:xfrm>
          <a:prstGeom prst="rect">
            <a:avLst/>
          </a:prstGeom>
          <a:noFill/>
        </p:spPr>
        <p:txBody>
          <a:bodyPr wrap="none" rtlCol="0">
            <a:spAutoFit/>
          </a:bodyPr>
          <a:lstStyle/>
          <a:p>
            <a:r>
              <a:rPr lang="en-US" dirty="0" smtClean="0"/>
              <a:t>etalon</a:t>
            </a:r>
            <a:endParaRPr lang="en-US" dirty="0"/>
          </a:p>
        </p:txBody>
      </p:sp>
      <p:cxnSp>
        <p:nvCxnSpPr>
          <p:cNvPr id="88" name="Straight Connector 87"/>
          <p:cNvCxnSpPr/>
          <p:nvPr/>
        </p:nvCxnSpPr>
        <p:spPr>
          <a:xfrm>
            <a:off x="2809875" y="3429000"/>
            <a:ext cx="885826"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p:cNvSpPr txBox="1"/>
              <p:nvPr/>
            </p:nvSpPr>
            <p:spPr>
              <a:xfrm>
                <a:off x="3276600" y="3352800"/>
                <a:ext cx="39414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ea typeface="Cambria Math"/>
                        </a:rPr>
                        <m:t>𝜃</m:t>
                      </m:r>
                    </m:oMath>
                  </m:oMathPara>
                </a14:m>
                <a:endParaRPr lang="en-US" sz="2000" dirty="0"/>
              </a:p>
            </p:txBody>
          </p:sp>
        </mc:Choice>
        <mc:Fallback xmlns="">
          <p:sp>
            <p:nvSpPr>
              <p:cNvPr id="89" name="TextBox 88"/>
              <p:cNvSpPr txBox="1">
                <a:spLocks noRot="1" noChangeAspect="1" noMove="1" noResize="1" noEditPoints="1" noAdjustHandles="1" noChangeArrowheads="1" noChangeShapeType="1" noTextEdit="1"/>
              </p:cNvSpPr>
              <p:nvPr/>
            </p:nvSpPr>
            <p:spPr>
              <a:xfrm>
                <a:off x="3276600" y="3352800"/>
                <a:ext cx="394146" cy="400110"/>
              </a:xfrm>
              <a:prstGeom prst="rect">
                <a:avLst/>
              </a:prstGeom>
              <a:blipFill rotWithShape="1">
                <a:blip r:embed="rId5"/>
                <a:stretch>
                  <a:fillRect/>
                </a:stretch>
              </a:blipFill>
            </p:spPr>
            <p:txBody>
              <a:bodyPr/>
              <a:lstStyle/>
              <a:p>
                <a:r>
                  <a:rPr lang="en-US">
                    <a:noFill/>
                  </a:rPr>
                  <a:t> </a:t>
                </a:r>
              </a:p>
            </p:txBody>
          </p:sp>
        </mc:Fallback>
      </mc:AlternateContent>
      <p:sp>
        <p:nvSpPr>
          <p:cNvPr id="44" name="Oval 43"/>
          <p:cNvSpPr/>
          <p:nvPr/>
        </p:nvSpPr>
        <p:spPr>
          <a:xfrm>
            <a:off x="4114800" y="2590800"/>
            <a:ext cx="228600" cy="2438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4238626" y="4048125"/>
            <a:ext cx="1019174" cy="219075"/>
          </a:xfrm>
          <a:prstGeom prst="line">
            <a:avLst/>
          </a:prstGeom>
        </p:spPr>
        <p:style>
          <a:lnRef idx="1">
            <a:schemeClr val="accent1"/>
          </a:lnRef>
          <a:fillRef idx="0">
            <a:schemeClr val="accent1"/>
          </a:fillRef>
          <a:effectRef idx="0">
            <a:schemeClr val="accent1"/>
          </a:effectRef>
          <a:fontRef idx="minor">
            <a:schemeClr val="tx1"/>
          </a:fontRef>
        </p:style>
      </p:cxnSp>
      <p:sp>
        <p:nvSpPr>
          <p:cNvPr id="2" name="Parallelogram 1"/>
          <p:cNvSpPr/>
          <p:nvPr/>
        </p:nvSpPr>
        <p:spPr>
          <a:xfrm rot="16200000">
            <a:off x="4010026" y="3533774"/>
            <a:ext cx="2514600" cy="628652"/>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4229101" y="4191000"/>
            <a:ext cx="1028699"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4229101" y="4267200"/>
            <a:ext cx="1028699"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219576" y="4267200"/>
            <a:ext cx="10382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219575" y="4267200"/>
            <a:ext cx="1038225"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1000" y="3810000"/>
            <a:ext cx="4962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Isosceles Triangle 53"/>
          <p:cNvSpPr/>
          <p:nvPr/>
        </p:nvSpPr>
        <p:spPr>
          <a:xfrm rot="5400000">
            <a:off x="1551147" y="2681001"/>
            <a:ext cx="1978152" cy="226104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191126" y="3581400"/>
            <a:ext cx="142874" cy="4572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114926" y="3352800"/>
            <a:ext cx="295274" cy="9144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038726" y="3048000"/>
            <a:ext cx="447674" cy="1524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523874" y="4800600"/>
            <a:ext cx="8858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523875" y="3810000"/>
            <a:ext cx="0" cy="9906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81000" y="2133600"/>
            <a:ext cx="1373295" cy="707886"/>
          </a:xfrm>
          <a:prstGeom prst="rect">
            <a:avLst/>
          </a:prstGeom>
          <a:noFill/>
        </p:spPr>
        <p:txBody>
          <a:bodyPr wrap="square" rtlCol="0">
            <a:spAutoFit/>
          </a:bodyPr>
          <a:lstStyle/>
          <a:p>
            <a:r>
              <a:rPr lang="en-US" sz="2000" dirty="0" smtClean="0"/>
              <a:t>Continuous source</a:t>
            </a:r>
            <a:endParaRPr lang="en-US" sz="2000" dirty="0"/>
          </a:p>
        </p:txBody>
      </p:sp>
      <p:sp>
        <p:nvSpPr>
          <p:cNvPr id="69" name="TextBox 68"/>
          <p:cNvSpPr txBox="1"/>
          <p:nvPr/>
        </p:nvSpPr>
        <p:spPr>
          <a:xfrm>
            <a:off x="150286" y="5235714"/>
            <a:ext cx="3208018" cy="707886"/>
          </a:xfrm>
          <a:prstGeom prst="rect">
            <a:avLst/>
          </a:prstGeom>
          <a:noFill/>
        </p:spPr>
        <p:txBody>
          <a:bodyPr wrap="square" rtlCol="0">
            <a:spAutoFit/>
          </a:bodyPr>
          <a:lstStyle/>
          <a:p>
            <a:r>
              <a:rPr lang="en-US" sz="2000" dirty="0" smtClean="0"/>
              <a:t>Add filter to isolate interested lines</a:t>
            </a:r>
            <a:endParaRPr lang="en-US" sz="2000" dirty="0"/>
          </a:p>
        </p:txBody>
      </p:sp>
      <p:sp>
        <p:nvSpPr>
          <p:cNvPr id="80" name="TextBox 79"/>
          <p:cNvSpPr txBox="1"/>
          <p:nvPr/>
        </p:nvSpPr>
        <p:spPr>
          <a:xfrm>
            <a:off x="2734125" y="5435767"/>
            <a:ext cx="3413759" cy="1200329"/>
          </a:xfrm>
          <a:prstGeom prst="rect">
            <a:avLst/>
          </a:prstGeom>
          <a:noFill/>
        </p:spPr>
        <p:txBody>
          <a:bodyPr wrap="square" rtlCol="0">
            <a:spAutoFit/>
          </a:bodyPr>
          <a:lstStyle/>
          <a:p>
            <a:r>
              <a:rPr lang="en-US" sz="2400" dirty="0" smtClean="0"/>
              <a:t>System characterized by Finesse which determines instrumental broadening</a:t>
            </a:r>
            <a:endParaRPr lang="en-US" sz="2400" dirty="0"/>
          </a:p>
        </p:txBody>
      </p:sp>
      <mc:AlternateContent xmlns:mc="http://schemas.openxmlformats.org/markup-compatibility/2006" xmlns:a14="http://schemas.microsoft.com/office/drawing/2010/main">
        <mc:Choice Requires="a14">
          <p:sp>
            <p:nvSpPr>
              <p:cNvPr id="82" name="TextBox 81"/>
              <p:cNvSpPr txBox="1"/>
              <p:nvPr/>
            </p:nvSpPr>
            <p:spPr>
              <a:xfrm>
                <a:off x="6096000" y="5646211"/>
                <a:ext cx="2738891" cy="8459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ea typeface="Cambria Math"/>
                        </a:rPr>
                        <m:t>𝐹</m:t>
                      </m:r>
                      <m:r>
                        <a:rPr lang="en-US" sz="2400" b="0" i="1" smtClean="0">
                          <a:latin typeface="Cambria Math"/>
                          <a:ea typeface="Cambria Math"/>
                        </a:rPr>
                        <m:t>=</m:t>
                      </m:r>
                      <m:f>
                        <m:fPr>
                          <m:ctrlPr>
                            <a:rPr lang="en-US" sz="2400" i="1" smtClean="0">
                              <a:latin typeface="Cambria Math"/>
                              <a:ea typeface="Cambria Math"/>
                            </a:rPr>
                          </m:ctrlPr>
                        </m:fPr>
                        <m:num>
                          <m:r>
                            <a:rPr lang="en-US" sz="2400" b="0" i="1" smtClean="0">
                              <a:latin typeface="Cambria Math"/>
                              <a:ea typeface="Cambria Math"/>
                            </a:rPr>
                            <m:t>4</m:t>
                          </m:r>
                          <m:r>
                            <a:rPr lang="en-US" sz="2400" b="0" i="1" smtClean="0">
                              <a:latin typeface="Cambria Math"/>
                              <a:ea typeface="Cambria Math"/>
                            </a:rPr>
                            <m:t>𝑅</m:t>
                          </m:r>
                        </m:num>
                        <m:den>
                          <m:sSup>
                            <m:sSupPr>
                              <m:ctrlPr>
                                <a:rPr lang="en-US" sz="2400" i="1" smtClean="0">
                                  <a:latin typeface="Cambria Math"/>
                                  <a:ea typeface="Cambria Math"/>
                                </a:rPr>
                              </m:ctrlPr>
                            </m:sSupPr>
                            <m:e>
                              <m:d>
                                <m:dPr>
                                  <m:ctrlPr>
                                    <a:rPr lang="en-US" sz="2400" i="1">
                                      <a:latin typeface="Cambria Math"/>
                                      <a:ea typeface="Cambria Math"/>
                                    </a:rPr>
                                  </m:ctrlPr>
                                </m:dPr>
                                <m:e>
                                  <m:r>
                                    <a:rPr lang="en-US" sz="2400" i="1">
                                      <a:latin typeface="Cambria Math"/>
                                      <a:ea typeface="Cambria Math"/>
                                    </a:rPr>
                                    <m:t>1−</m:t>
                                  </m:r>
                                  <m:r>
                                    <a:rPr lang="en-US" sz="2400" i="1">
                                      <a:latin typeface="Cambria Math"/>
                                      <a:ea typeface="Cambria Math"/>
                                    </a:rPr>
                                    <m:t>𝑅</m:t>
                                  </m:r>
                                </m:e>
                              </m:d>
                            </m:e>
                            <m:sup>
                              <m:r>
                                <a:rPr lang="en-US" sz="2400" b="0" i="1" smtClean="0">
                                  <a:latin typeface="Cambria Math"/>
                                  <a:ea typeface="Cambria Math"/>
                                </a:rPr>
                                <m:t>2</m:t>
                              </m:r>
                            </m:sup>
                          </m:sSup>
                        </m:den>
                      </m:f>
                      <m:r>
                        <a:rPr lang="en-US" sz="2400" b="0" i="1" smtClean="0">
                          <a:latin typeface="Cambria Math"/>
                          <a:ea typeface="Cambria Math"/>
                        </a:rPr>
                        <m:t>=</m:t>
                      </m:r>
                      <m:f>
                        <m:fPr>
                          <m:ctrlPr>
                            <a:rPr lang="en-US" sz="2400" b="0" i="1" smtClean="0">
                              <a:latin typeface="Cambria Math"/>
                              <a:ea typeface="Cambria Math"/>
                            </a:rPr>
                          </m:ctrlPr>
                        </m:fPr>
                        <m:num>
                          <m:r>
                            <m:rPr>
                              <m:sty m:val="p"/>
                            </m:rPr>
                            <a:rPr lang="el-GR" sz="2400" b="0" i="1" smtClean="0">
                              <a:latin typeface="Cambria Math"/>
                              <a:ea typeface="Cambria Math"/>
                            </a:rPr>
                            <m:t>Δ</m:t>
                          </m:r>
                          <m:r>
                            <a:rPr lang="el-GR" sz="2400" b="0" i="1" smtClean="0">
                              <a:latin typeface="Cambria Math"/>
                              <a:ea typeface="Cambria Math"/>
                            </a:rPr>
                            <m:t>𝜆</m:t>
                          </m:r>
                        </m:num>
                        <m:den>
                          <m:r>
                            <a:rPr lang="en-US" sz="2400" b="0" i="1" smtClean="0">
                              <a:latin typeface="Cambria Math"/>
                              <a:ea typeface="Cambria Math"/>
                            </a:rPr>
                            <m:t>𝛿𝜆</m:t>
                          </m:r>
                        </m:den>
                      </m:f>
                    </m:oMath>
                  </m:oMathPara>
                </a14:m>
                <a:endParaRPr lang="en-US" sz="2400" dirty="0"/>
              </a:p>
            </p:txBody>
          </p:sp>
        </mc:Choice>
        <mc:Fallback xmlns="">
          <p:sp>
            <p:nvSpPr>
              <p:cNvPr id="82" name="TextBox 81"/>
              <p:cNvSpPr txBox="1">
                <a:spLocks noRot="1" noChangeAspect="1" noMove="1" noResize="1" noEditPoints="1" noAdjustHandles="1" noChangeArrowheads="1" noChangeShapeType="1" noTextEdit="1"/>
              </p:cNvSpPr>
              <p:nvPr/>
            </p:nvSpPr>
            <p:spPr>
              <a:xfrm>
                <a:off x="6096000" y="5646211"/>
                <a:ext cx="2738891" cy="845937"/>
              </a:xfrm>
              <a:prstGeom prst="rect">
                <a:avLst/>
              </a:prstGeom>
              <a:blipFill rotWithShape="1">
                <a:blip r:embed="rId6"/>
                <a:stretch>
                  <a:fillRect/>
                </a:stretch>
              </a:blipFill>
            </p:spPr>
            <p:txBody>
              <a:bodyPr/>
              <a:lstStyle/>
              <a:p>
                <a:r>
                  <a:rPr lang="en-US">
                    <a:noFill/>
                  </a:rPr>
                  <a:t> </a:t>
                </a:r>
              </a:p>
            </p:txBody>
          </p:sp>
        </mc:Fallback>
      </mc:AlternateContent>
      <p:sp>
        <p:nvSpPr>
          <p:cNvPr id="3" name="Rectangle 2"/>
          <p:cNvSpPr/>
          <p:nvPr/>
        </p:nvSpPr>
        <p:spPr>
          <a:xfrm>
            <a:off x="175258" y="2609910"/>
            <a:ext cx="137161" cy="24192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5824976" y="4191000"/>
                <a:ext cx="60029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2400" i="1">
                          <a:latin typeface="Cambria Math"/>
                          <a:ea typeface="Cambria Math"/>
                        </a:rPr>
                        <m:t>Δ</m:t>
                      </m:r>
                      <m:r>
                        <a:rPr lang="el-GR" sz="2400" i="1">
                          <a:latin typeface="Cambria Math"/>
                          <a:ea typeface="Cambria Math"/>
                        </a:rPr>
                        <m:t>𝜆</m:t>
                      </m:r>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5824976" y="4191000"/>
                <a:ext cx="600293" cy="461665"/>
              </a:xfrm>
              <a:prstGeom prst="rect">
                <a:avLst/>
              </a:prstGeom>
              <a:blipFill rotWithShape="1">
                <a:blip r:embed="rId7"/>
                <a:stretch>
                  <a:fillRect/>
                </a:stretch>
              </a:blipFill>
            </p:spPr>
            <p:txBody>
              <a:bodyPr/>
              <a:lstStyle/>
              <a:p>
                <a:r>
                  <a:rPr lang="en-US">
                    <a:noFill/>
                  </a:rPr>
                  <a:t> </a:t>
                </a:r>
              </a:p>
            </p:txBody>
          </p:sp>
        </mc:Fallback>
      </mc:AlternateContent>
      <p:sp>
        <p:nvSpPr>
          <p:cNvPr id="6" name="Right Brace 5"/>
          <p:cNvSpPr/>
          <p:nvPr/>
        </p:nvSpPr>
        <p:spPr>
          <a:xfrm>
            <a:off x="5680299" y="4267200"/>
            <a:ext cx="187101" cy="304800"/>
          </a:xfrm>
          <a:prstGeom prst="rightBrace">
            <a:avLst>
              <a:gd name="adj1" fmla="val 4031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p:cNvCxnSpPr>
            <a:stCxn id="57" idx="4"/>
            <a:endCxn id="6" idx="0"/>
          </p:cNvCxnSpPr>
          <p:nvPr/>
        </p:nvCxnSpPr>
        <p:spPr>
          <a:xfrm>
            <a:off x="5262563" y="4267200"/>
            <a:ext cx="4177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262563" y="4572000"/>
            <a:ext cx="4177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6425268" y="4191000"/>
            <a:ext cx="1996017" cy="461665"/>
          </a:xfrm>
          <a:prstGeom prst="rect">
            <a:avLst/>
          </a:prstGeom>
          <a:noFill/>
        </p:spPr>
        <p:txBody>
          <a:bodyPr wrap="square" rtlCol="0">
            <a:spAutoFit/>
          </a:bodyPr>
          <a:lstStyle/>
          <a:p>
            <a:r>
              <a:rPr lang="en-US" sz="2400" dirty="0" smtClean="0"/>
              <a:t>Ring spacing</a:t>
            </a:r>
            <a:endParaRPr lang="en-US" sz="2400" dirty="0"/>
          </a:p>
        </p:txBody>
      </p:sp>
      <mc:AlternateContent xmlns:mc="http://schemas.openxmlformats.org/markup-compatibility/2006" xmlns:a14="http://schemas.microsoft.com/office/drawing/2010/main">
        <mc:Choice Requires="a14">
          <p:sp>
            <p:nvSpPr>
              <p:cNvPr id="85" name="Rectangle 84"/>
              <p:cNvSpPr/>
              <p:nvPr/>
            </p:nvSpPr>
            <p:spPr>
              <a:xfrm>
                <a:off x="5818141" y="3124200"/>
                <a:ext cx="58265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l-GR" sz="2400" i="1" smtClean="0">
                          <a:latin typeface="Cambria Math"/>
                          <a:ea typeface="Cambria Math"/>
                        </a:rPr>
                        <m:t>𝛿</m:t>
                      </m:r>
                      <m:r>
                        <a:rPr lang="el-GR" sz="2400" i="1">
                          <a:latin typeface="Cambria Math"/>
                          <a:ea typeface="Cambria Math"/>
                        </a:rPr>
                        <m:t>𝜆</m:t>
                      </m:r>
                    </m:oMath>
                  </m:oMathPara>
                </a14:m>
                <a:endParaRPr lang="en-US" sz="2400" dirty="0"/>
              </a:p>
            </p:txBody>
          </p:sp>
        </mc:Choice>
        <mc:Fallback xmlns="">
          <p:sp>
            <p:nvSpPr>
              <p:cNvPr id="85" name="Rectangle 84"/>
              <p:cNvSpPr>
                <a:spLocks noRot="1" noChangeAspect="1" noMove="1" noResize="1" noEditPoints="1" noAdjustHandles="1" noChangeArrowheads="1" noChangeShapeType="1" noTextEdit="1"/>
              </p:cNvSpPr>
              <p:nvPr/>
            </p:nvSpPr>
            <p:spPr>
              <a:xfrm>
                <a:off x="5818141" y="3124200"/>
                <a:ext cx="582659" cy="461665"/>
              </a:xfrm>
              <a:prstGeom prst="rect">
                <a:avLst/>
              </a:prstGeom>
              <a:blipFill rotWithShape="1">
                <a:blip r:embed="rId8"/>
                <a:stretch>
                  <a:fillRect/>
                </a:stretch>
              </a:blipFill>
            </p:spPr>
            <p:txBody>
              <a:bodyPr/>
              <a:lstStyle/>
              <a:p>
                <a:r>
                  <a:rPr lang="en-US">
                    <a:noFill/>
                  </a:rPr>
                  <a:t> </a:t>
                </a:r>
              </a:p>
            </p:txBody>
          </p:sp>
        </mc:Fallback>
      </mc:AlternateContent>
      <p:sp>
        <p:nvSpPr>
          <p:cNvPr id="90" name="TextBox 89"/>
          <p:cNvSpPr txBox="1"/>
          <p:nvPr/>
        </p:nvSpPr>
        <p:spPr>
          <a:xfrm>
            <a:off x="6425267" y="2743200"/>
            <a:ext cx="1996017" cy="1200329"/>
          </a:xfrm>
          <a:prstGeom prst="rect">
            <a:avLst/>
          </a:prstGeom>
          <a:noFill/>
        </p:spPr>
        <p:txBody>
          <a:bodyPr wrap="square" rtlCol="0">
            <a:spAutoFit/>
          </a:bodyPr>
          <a:lstStyle/>
          <a:p>
            <a:r>
              <a:rPr lang="en-US" sz="2400" dirty="0" smtClean="0"/>
              <a:t>Ring width</a:t>
            </a:r>
          </a:p>
          <a:p>
            <a:r>
              <a:rPr lang="en-US" sz="2400" dirty="0" smtClean="0"/>
              <a:t>(Instrumental broadening)</a:t>
            </a:r>
            <a:endParaRPr lang="en-US" sz="2400" dirty="0"/>
          </a:p>
        </p:txBody>
      </p:sp>
      <p:cxnSp>
        <p:nvCxnSpPr>
          <p:cNvPr id="12" name="Straight Arrow Connector 11"/>
          <p:cNvCxnSpPr/>
          <p:nvPr/>
        </p:nvCxnSpPr>
        <p:spPr>
          <a:xfrm flipH="1">
            <a:off x="5231714" y="3352800"/>
            <a:ext cx="5932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858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err="1" smtClean="0">
                <a:solidFill>
                  <a:srgbClr val="FFFFFF"/>
                </a:solidFill>
                <a:latin typeface="Chalkboard" charset="0"/>
                <a:sym typeface="Chalkboard" charset="0"/>
              </a:rPr>
              <a:t>Fabry</a:t>
            </a:r>
            <a:r>
              <a:rPr lang="en-US" sz="3500" dirty="0" smtClean="0">
                <a:solidFill>
                  <a:srgbClr val="FFFFFF"/>
                </a:solidFill>
                <a:latin typeface="Chalkboard" charset="0"/>
                <a:sym typeface="Chalkboard" charset="0"/>
              </a:rPr>
              <a:t>-Perot Interferometer images chord of plasma in region of no flow</a:t>
            </a:r>
            <a:endParaRPr lang="en-US" sz="3500" dirty="0">
              <a:solidFill>
                <a:srgbClr val="FFFFFF"/>
              </a:solidFill>
              <a:latin typeface="Chalkboard" charset="0"/>
              <a:sym typeface="Chalkboard" charset="0"/>
            </a:endParaRPr>
          </a:p>
        </p:txBody>
      </p:sp>
      <p:pic>
        <p:nvPicPr>
          <p:cNvPr id="6" name="Picture 2" descr="C:\Cooper\my papers\my papers\2014 PCX Ti\figures\MPDX_FP_Optical_Schematic.png"/>
          <p:cNvPicPr>
            <a:picLocks noChangeAspect="1" noChangeArrowheads="1"/>
          </p:cNvPicPr>
          <p:nvPr/>
        </p:nvPicPr>
        <p:blipFill rotWithShape="1">
          <a:blip r:embed="rId3">
            <a:extLst>
              <a:ext uri="{28A0092B-C50C-407E-A947-70E740481C1C}">
                <a14:useLocalDpi xmlns:a14="http://schemas.microsoft.com/office/drawing/2010/main" val="0"/>
              </a:ext>
            </a:extLst>
          </a:blip>
          <a:srcRect b="17429"/>
          <a:stretch/>
        </p:blipFill>
        <p:spPr bwMode="auto">
          <a:xfrm>
            <a:off x="2514600" y="2743200"/>
            <a:ext cx="6385559" cy="15977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557893" y="4340961"/>
            <a:ext cx="1267591" cy="276999"/>
          </a:xfrm>
          <a:prstGeom prst="rect">
            <a:avLst/>
          </a:prstGeom>
          <a:noFill/>
        </p:spPr>
        <p:txBody>
          <a:bodyPr wrap="none" rtlCol="0">
            <a:spAutoFit/>
          </a:bodyPr>
          <a:lstStyle/>
          <a:p>
            <a:r>
              <a:rPr lang="en-US" sz="1200" dirty="0" smtClean="0"/>
              <a:t>All lengths in mm</a:t>
            </a:r>
            <a:endParaRPr lang="en-US" sz="1200" dirty="0"/>
          </a:p>
        </p:txBody>
      </p:sp>
      <p:grpSp>
        <p:nvGrpSpPr>
          <p:cNvPr id="24" name="Group 23"/>
          <p:cNvGrpSpPr/>
          <p:nvPr/>
        </p:nvGrpSpPr>
        <p:grpSpPr>
          <a:xfrm>
            <a:off x="56857" y="2438400"/>
            <a:ext cx="2229143" cy="3028065"/>
            <a:chOff x="472151" y="1142998"/>
            <a:chExt cx="4190070" cy="5691786"/>
          </a:xfrm>
        </p:grpSpPr>
        <p:pic>
          <p:nvPicPr>
            <p:cNvPr id="25" name="MPDX2014_stirring.png"/>
            <p:cNvPicPr/>
            <p:nvPr/>
          </p:nvPicPr>
          <p:blipFill rotWithShape="1">
            <a:blip r:embed="rId4">
              <a:extLst/>
            </a:blip>
            <a:srcRect l="32257" t="9487" r="55807" b="9783"/>
            <a:stretch/>
          </p:blipFill>
          <p:spPr>
            <a:xfrm rot="10800000">
              <a:off x="472151" y="1142998"/>
              <a:ext cx="2450466" cy="5691786"/>
            </a:xfrm>
            <a:prstGeom prst="rect">
              <a:avLst/>
            </a:prstGeom>
            <a:ln w="12700">
              <a:miter lim="400000"/>
            </a:ln>
          </p:spPr>
        </p:pic>
        <p:pic>
          <p:nvPicPr>
            <p:cNvPr id="26" name="Picture 2" descr="C:\Cooper\postdoc wisconsin\MPDX\pictures\Magnet_cusp_plasma.pn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000" t="4942" b="11334"/>
            <a:stretch/>
          </p:blipFill>
          <p:spPr bwMode="auto">
            <a:xfrm>
              <a:off x="2761598" y="2097665"/>
              <a:ext cx="1900623" cy="376658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1198656" y="2655957"/>
            <a:ext cx="249143" cy="290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304" y="3807266"/>
            <a:ext cx="249143" cy="290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11378" y="4982902"/>
            <a:ext cx="249143" cy="290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57200" y="3641725"/>
            <a:ext cx="2410237"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31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Sub pixel binning, image processing yields high resolution ion diagnostic </a:t>
            </a:r>
            <a:endParaRPr lang="en-US" sz="3500" dirty="0">
              <a:solidFill>
                <a:srgbClr val="FFFFFF"/>
              </a:solidFill>
              <a:latin typeface="Chalkboard" charset="0"/>
              <a:sym typeface="Chalkboard" charset="0"/>
            </a:endParaRPr>
          </a:p>
        </p:txBody>
      </p:sp>
      <p:pic>
        <p:nvPicPr>
          <p:cNvPr id="1027" name="Picture 3" descr="C:\Cooper\postdoc wisconsin\projects\Fabry-Perot interferometer\example_ringsu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371600"/>
            <a:ext cx="3276600" cy="232358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Cooper\postdoc wisconsin\projects\Fabry-Perot interferometer\example_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524000"/>
            <a:ext cx="3160487" cy="21069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29639" y="1143000"/>
            <a:ext cx="2118361" cy="400110"/>
          </a:xfrm>
          <a:prstGeom prst="rect">
            <a:avLst/>
          </a:prstGeom>
          <a:noFill/>
        </p:spPr>
        <p:txBody>
          <a:bodyPr wrap="square" rtlCol="0">
            <a:spAutoFit/>
          </a:bodyPr>
          <a:lstStyle/>
          <a:p>
            <a:r>
              <a:rPr lang="en-US" sz="2000" dirty="0" smtClean="0"/>
              <a:t>Argon II 488.0 nm</a:t>
            </a:r>
            <a:endParaRPr lang="en-US" sz="2000" dirty="0"/>
          </a:p>
        </p:txBody>
      </p:sp>
      <p:sp>
        <p:nvSpPr>
          <p:cNvPr id="7" name="Right Arrow 6"/>
          <p:cNvSpPr/>
          <p:nvPr/>
        </p:nvSpPr>
        <p:spPr>
          <a:xfrm>
            <a:off x="3657600" y="2504778"/>
            <a:ext cx="978408" cy="4750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581400" y="2137906"/>
            <a:ext cx="1042273" cy="369332"/>
          </a:xfrm>
          <a:prstGeom prst="rect">
            <a:avLst/>
          </a:prstGeom>
          <a:noFill/>
        </p:spPr>
        <p:txBody>
          <a:bodyPr wrap="none" rtlCol="0">
            <a:spAutoFit/>
          </a:bodyPr>
          <a:lstStyle/>
          <a:p>
            <a:r>
              <a:rPr lang="en-US" dirty="0" smtClean="0"/>
              <a:t>Ring sum</a:t>
            </a:r>
            <a:endParaRPr lang="en-US" dirty="0"/>
          </a:p>
        </p:txBody>
      </p:sp>
      <p:sp>
        <p:nvSpPr>
          <p:cNvPr id="14" name="Rectangle 13"/>
          <p:cNvSpPr/>
          <p:nvPr/>
        </p:nvSpPr>
        <p:spPr>
          <a:xfrm>
            <a:off x="6484619" y="1645920"/>
            <a:ext cx="373382" cy="1706880"/>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772400" y="1398209"/>
            <a:ext cx="1371600" cy="2092881"/>
          </a:xfrm>
          <a:prstGeom prst="rect">
            <a:avLst/>
          </a:prstGeom>
          <a:noFill/>
        </p:spPr>
        <p:txBody>
          <a:bodyPr wrap="square" rtlCol="0">
            <a:spAutoFit/>
          </a:bodyPr>
          <a:lstStyle/>
          <a:p>
            <a:r>
              <a:rPr lang="en-US" sz="1600" dirty="0" smtClean="0"/>
              <a:t>Entire Ion Energy Distribution Function can be measured from each peak, yielding</a:t>
            </a:r>
          </a:p>
          <a:p>
            <a:r>
              <a:rPr lang="en-US" i="1" dirty="0" smtClean="0"/>
              <a:t>       v</a:t>
            </a:r>
            <a:r>
              <a:rPr lang="en-US" i="1" baseline="-25000" dirty="0" smtClean="0"/>
              <a:t>i</a:t>
            </a:r>
            <a:r>
              <a:rPr lang="en-US" dirty="0" smtClean="0"/>
              <a:t>, </a:t>
            </a:r>
            <a:r>
              <a:rPr lang="en-US" i="1" dirty="0" smtClean="0"/>
              <a:t>T</a:t>
            </a:r>
            <a:r>
              <a:rPr lang="en-US" i="1" baseline="-25000" dirty="0"/>
              <a:t>i</a:t>
            </a:r>
            <a:endParaRPr lang="en-US" i="1" dirty="0"/>
          </a:p>
        </p:txBody>
      </p:sp>
      <p:sp>
        <p:nvSpPr>
          <p:cNvPr id="23" name="Rectangle 22"/>
          <p:cNvSpPr/>
          <p:nvPr/>
        </p:nvSpPr>
        <p:spPr>
          <a:xfrm>
            <a:off x="7780020" y="1398208"/>
            <a:ext cx="1287780" cy="2092881"/>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6858001" y="1398210"/>
            <a:ext cx="922019" cy="247710"/>
          </a:xfrm>
          <a:prstGeom prst="line">
            <a:avLst/>
          </a:prstGeom>
          <a:ln w="190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858001" y="3352800"/>
            <a:ext cx="914399" cy="138290"/>
          </a:xfrm>
          <a:prstGeom prst="line">
            <a:avLst/>
          </a:prstGeom>
          <a:ln w="19050">
            <a:solidFill>
              <a:srgbClr val="FF33CC"/>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324600" y="3581400"/>
            <a:ext cx="555345" cy="292388"/>
          </a:xfrm>
          <a:prstGeom prst="rect">
            <a:avLst/>
          </a:prstGeom>
          <a:solidFill>
            <a:schemeClr val="bg1"/>
          </a:solidFill>
        </p:spPr>
        <p:txBody>
          <a:bodyPr wrap="none" rtlCol="0">
            <a:spAutoFit/>
          </a:bodyPr>
          <a:lstStyle/>
          <a:p>
            <a:r>
              <a:rPr lang="en-US" sz="1300" dirty="0"/>
              <a:t>P</a:t>
            </a:r>
            <a:r>
              <a:rPr lang="en-US" sz="1300" dirty="0" smtClean="0"/>
              <a:t>ixel</a:t>
            </a:r>
            <a:r>
              <a:rPr lang="en-US" sz="1300" baseline="30000" dirty="0" smtClean="0"/>
              <a:t>2</a:t>
            </a:r>
            <a:endParaRPr lang="en-US" sz="1300" baseline="30000" dirty="0"/>
          </a:p>
        </p:txBody>
      </p:sp>
      <p:cxnSp>
        <p:nvCxnSpPr>
          <p:cNvPr id="17" name="Straight Connector 16"/>
          <p:cNvCxnSpPr/>
          <p:nvPr/>
        </p:nvCxnSpPr>
        <p:spPr>
          <a:xfrm>
            <a:off x="2057400" y="1676400"/>
            <a:ext cx="0" cy="1600200"/>
          </a:xfrm>
          <a:prstGeom prst="line">
            <a:avLst/>
          </a:prstGeom>
          <a:ln>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085850" y="2494538"/>
            <a:ext cx="1962150" cy="0"/>
          </a:xfrm>
          <a:prstGeom prst="line">
            <a:avLst/>
          </a:prstGeom>
          <a:ln>
            <a:solidFill>
              <a:srgbClr val="FF66FF"/>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510226" y="1916668"/>
            <a:ext cx="242374" cy="369332"/>
          </a:xfrm>
          <a:prstGeom prst="rect">
            <a:avLst/>
          </a:prstGeom>
          <a:noFill/>
        </p:spPr>
        <p:txBody>
          <a:bodyPr wrap="none" rtlCol="0">
            <a:spAutoFit/>
          </a:bodyPr>
          <a:lstStyle/>
          <a:p>
            <a:r>
              <a:rPr lang="en-US" dirty="0" smtClean="0">
                <a:solidFill>
                  <a:srgbClr val="FF66FF"/>
                </a:solidFill>
              </a:rPr>
              <a:t>I</a:t>
            </a:r>
            <a:endParaRPr lang="en-US" dirty="0">
              <a:solidFill>
                <a:srgbClr val="FF66FF"/>
              </a:solidFill>
            </a:endParaRPr>
          </a:p>
        </p:txBody>
      </p:sp>
      <p:sp>
        <p:nvSpPr>
          <p:cNvPr id="31" name="TextBox 30"/>
          <p:cNvSpPr txBox="1"/>
          <p:nvPr/>
        </p:nvSpPr>
        <p:spPr>
          <a:xfrm>
            <a:off x="2272226" y="1905000"/>
            <a:ext cx="300082" cy="369332"/>
          </a:xfrm>
          <a:prstGeom prst="rect">
            <a:avLst/>
          </a:prstGeom>
          <a:noFill/>
        </p:spPr>
        <p:txBody>
          <a:bodyPr wrap="none" rtlCol="0">
            <a:spAutoFit/>
          </a:bodyPr>
          <a:lstStyle/>
          <a:p>
            <a:r>
              <a:rPr lang="en-US" dirty="0" smtClean="0">
                <a:solidFill>
                  <a:srgbClr val="FF66FF"/>
                </a:solidFill>
              </a:rPr>
              <a:t>II</a:t>
            </a:r>
            <a:endParaRPr lang="en-US" dirty="0">
              <a:solidFill>
                <a:srgbClr val="FF66FF"/>
              </a:solidFill>
            </a:endParaRPr>
          </a:p>
        </p:txBody>
      </p:sp>
      <p:sp>
        <p:nvSpPr>
          <p:cNvPr id="32" name="TextBox 31"/>
          <p:cNvSpPr txBox="1"/>
          <p:nvPr/>
        </p:nvSpPr>
        <p:spPr>
          <a:xfrm>
            <a:off x="2233010" y="2678668"/>
            <a:ext cx="357790" cy="369332"/>
          </a:xfrm>
          <a:prstGeom prst="rect">
            <a:avLst/>
          </a:prstGeom>
          <a:noFill/>
        </p:spPr>
        <p:txBody>
          <a:bodyPr wrap="none" rtlCol="0">
            <a:spAutoFit/>
          </a:bodyPr>
          <a:lstStyle/>
          <a:p>
            <a:r>
              <a:rPr lang="en-US" dirty="0" smtClean="0">
                <a:solidFill>
                  <a:srgbClr val="FF66FF"/>
                </a:solidFill>
              </a:rPr>
              <a:t>III</a:t>
            </a:r>
            <a:endParaRPr lang="en-US" dirty="0">
              <a:solidFill>
                <a:srgbClr val="FF66FF"/>
              </a:solidFill>
            </a:endParaRPr>
          </a:p>
        </p:txBody>
      </p:sp>
      <p:sp>
        <p:nvSpPr>
          <p:cNvPr id="33" name="TextBox 32"/>
          <p:cNvSpPr txBox="1"/>
          <p:nvPr/>
        </p:nvSpPr>
        <p:spPr>
          <a:xfrm>
            <a:off x="1447800" y="2678668"/>
            <a:ext cx="373820" cy="369332"/>
          </a:xfrm>
          <a:prstGeom prst="rect">
            <a:avLst/>
          </a:prstGeom>
          <a:noFill/>
        </p:spPr>
        <p:txBody>
          <a:bodyPr wrap="none" rtlCol="0">
            <a:spAutoFit/>
          </a:bodyPr>
          <a:lstStyle/>
          <a:p>
            <a:r>
              <a:rPr lang="en-US" dirty="0" smtClean="0">
                <a:solidFill>
                  <a:srgbClr val="FF66FF"/>
                </a:solidFill>
              </a:rPr>
              <a:t>IV</a:t>
            </a:r>
            <a:endParaRPr lang="en-US" dirty="0">
              <a:solidFill>
                <a:srgbClr val="FF66FF"/>
              </a:solidFill>
            </a:endParaRPr>
          </a:p>
        </p:txBody>
      </p:sp>
      <mc:AlternateContent xmlns:mc="http://schemas.openxmlformats.org/markup-compatibility/2006" xmlns:a14="http://schemas.microsoft.com/office/drawing/2010/main">
        <mc:Choice Requires="a14">
          <p:sp>
            <p:nvSpPr>
              <p:cNvPr id="34" name="TextBox 33"/>
              <p:cNvSpPr txBox="1"/>
              <p:nvPr/>
            </p:nvSpPr>
            <p:spPr>
              <a:xfrm>
                <a:off x="152400" y="3733800"/>
                <a:ext cx="2242024" cy="7260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𝑚</m:t>
                      </m:r>
                      <m:r>
                        <a:rPr lang="en-US" sz="2000" b="0" i="1" smtClean="0">
                          <a:latin typeface="Cambria Math"/>
                          <a:ea typeface="Cambria Math"/>
                        </a:rPr>
                        <m:t>𝜆</m:t>
                      </m:r>
                      <m:r>
                        <a:rPr lang="en-US" sz="2000" b="0" i="1" smtClean="0">
                          <a:latin typeface="Cambria Math"/>
                          <a:ea typeface="Cambria Math"/>
                        </a:rPr>
                        <m:t>=2</m:t>
                      </m:r>
                      <m:r>
                        <a:rPr lang="en-US" sz="2000" b="0" i="1" smtClean="0">
                          <a:latin typeface="Cambria Math"/>
                          <a:ea typeface="Cambria Math"/>
                        </a:rPr>
                        <m:t>𝑑</m:t>
                      </m:r>
                      <m:f>
                        <m:fPr>
                          <m:ctrlPr>
                            <a:rPr lang="en-US" sz="2000" b="0" i="1" smtClean="0">
                              <a:latin typeface="Cambria Math"/>
                              <a:ea typeface="Cambria Math"/>
                            </a:rPr>
                          </m:ctrlPr>
                        </m:fPr>
                        <m:num>
                          <m:r>
                            <a:rPr lang="en-US" sz="2000" b="0" i="1" smtClean="0">
                              <a:latin typeface="Cambria Math"/>
                              <a:ea typeface="Cambria Math"/>
                            </a:rPr>
                            <m:t>𝐿</m:t>
                          </m:r>
                        </m:num>
                        <m:den>
                          <m:rad>
                            <m:radPr>
                              <m:degHide m:val="on"/>
                              <m:ctrlPr>
                                <a:rPr lang="en-US" sz="2000" b="0" i="1" smtClean="0">
                                  <a:latin typeface="Cambria Math"/>
                                  <a:ea typeface="Cambria Math"/>
                                </a:rPr>
                              </m:ctrlPr>
                            </m:radPr>
                            <m:deg/>
                            <m:e>
                              <m:sSup>
                                <m:sSupPr>
                                  <m:ctrlPr>
                                    <a:rPr lang="en-US" sz="2000" b="0" i="1" smtClean="0">
                                      <a:latin typeface="Cambria Math"/>
                                      <a:ea typeface="Cambria Math"/>
                                    </a:rPr>
                                  </m:ctrlPr>
                                </m:sSupPr>
                                <m:e>
                                  <m:r>
                                    <a:rPr lang="en-US" sz="2000" b="0" i="1" smtClean="0">
                                      <a:latin typeface="Cambria Math"/>
                                      <a:ea typeface="Cambria Math"/>
                                    </a:rPr>
                                    <m:t>𝐿</m:t>
                                  </m:r>
                                </m:e>
                                <m:sup>
                                  <m:r>
                                    <a:rPr lang="en-US" sz="2000" b="0" i="1" smtClean="0">
                                      <a:latin typeface="Cambria Math"/>
                                      <a:ea typeface="Cambria Math"/>
                                    </a:rPr>
                                    <m:t>2</m:t>
                                  </m:r>
                                </m:sup>
                              </m:sSup>
                              <m:r>
                                <a:rPr lang="en-US" sz="2000" b="0" i="1" smtClean="0">
                                  <a:latin typeface="Cambria Math"/>
                                  <a:ea typeface="Cambria Math"/>
                                </a:rPr>
                                <m:t>+</m:t>
                              </m:r>
                              <m:sSup>
                                <m:sSupPr>
                                  <m:ctrlPr>
                                    <a:rPr lang="en-US" sz="2000" i="1">
                                      <a:latin typeface="Cambria Math"/>
                                      <a:ea typeface="Cambria Math"/>
                                    </a:rPr>
                                  </m:ctrlPr>
                                </m:sSupPr>
                                <m:e>
                                  <m:r>
                                    <a:rPr lang="en-US" sz="2000" b="0" i="1" smtClean="0">
                                      <a:latin typeface="Cambria Math"/>
                                      <a:ea typeface="Cambria Math"/>
                                    </a:rPr>
                                    <m:t>𝑟</m:t>
                                  </m:r>
                                </m:e>
                                <m:sup>
                                  <m:r>
                                    <a:rPr lang="en-US" sz="2000" i="1">
                                      <a:latin typeface="Cambria Math"/>
                                      <a:ea typeface="Cambria Math"/>
                                    </a:rPr>
                                    <m:t>2</m:t>
                                  </m:r>
                                </m:sup>
                              </m:sSup>
                            </m:e>
                          </m:rad>
                        </m:den>
                      </m:f>
                    </m:oMath>
                  </m:oMathPara>
                </a14:m>
                <a:endParaRPr lang="en-US" sz="2000" dirty="0"/>
              </a:p>
            </p:txBody>
          </p:sp>
        </mc:Choice>
        <mc:Fallback xmlns="">
          <p:sp>
            <p:nvSpPr>
              <p:cNvPr id="34" name="TextBox 33"/>
              <p:cNvSpPr txBox="1">
                <a:spLocks noRot="1" noChangeAspect="1" noMove="1" noResize="1" noEditPoints="1" noAdjustHandles="1" noChangeArrowheads="1" noChangeShapeType="1" noTextEdit="1"/>
              </p:cNvSpPr>
              <p:nvPr/>
            </p:nvSpPr>
            <p:spPr>
              <a:xfrm>
                <a:off x="152400" y="3733800"/>
                <a:ext cx="2242024" cy="72609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183895" y="3733800"/>
                <a:ext cx="2848857" cy="7900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ea typeface="Cambria Math"/>
                        </a:rPr>
                        <m:t>~2</m:t>
                      </m:r>
                      <m:r>
                        <a:rPr lang="en-US" sz="2000" b="0" i="1" smtClean="0">
                          <a:latin typeface="Cambria Math"/>
                          <a:ea typeface="Cambria Math"/>
                        </a:rPr>
                        <m:t>𝑑</m:t>
                      </m:r>
                      <m:d>
                        <m:dPr>
                          <m:ctrlPr>
                            <a:rPr lang="en-US" sz="2000" b="0" i="1" smtClean="0">
                              <a:latin typeface="Cambria Math"/>
                              <a:ea typeface="Cambria Math"/>
                            </a:rPr>
                          </m:ctrlPr>
                        </m:dPr>
                        <m:e>
                          <m:r>
                            <a:rPr lang="en-US" sz="2000" b="0" i="1" smtClean="0">
                              <a:latin typeface="Cambria Math"/>
                              <a:ea typeface="Cambria Math"/>
                            </a:rPr>
                            <m:t>1−</m:t>
                          </m:r>
                          <m:f>
                            <m:fPr>
                              <m:ctrlPr>
                                <a:rPr lang="en-US" sz="2000" b="0" i="1" smtClean="0">
                                  <a:latin typeface="Cambria Math"/>
                                  <a:ea typeface="Cambria Math"/>
                                </a:rPr>
                              </m:ctrlPr>
                            </m:fPr>
                            <m:num>
                              <m:sSup>
                                <m:sSupPr>
                                  <m:ctrlPr>
                                    <a:rPr lang="en-US" sz="2000" b="0" i="1" smtClean="0">
                                      <a:latin typeface="Cambria Math"/>
                                      <a:ea typeface="Cambria Math"/>
                                    </a:rPr>
                                  </m:ctrlPr>
                                </m:sSupPr>
                                <m:e>
                                  <m:r>
                                    <a:rPr lang="en-US" sz="2000" b="0" i="1" smtClean="0">
                                      <a:latin typeface="Cambria Math"/>
                                      <a:ea typeface="Cambria Math"/>
                                    </a:rPr>
                                    <m:t>𝑟</m:t>
                                  </m:r>
                                </m:e>
                                <m:sup>
                                  <m:r>
                                    <a:rPr lang="en-US" sz="2000" b="0" i="1" smtClean="0">
                                      <a:latin typeface="Cambria Math"/>
                                      <a:ea typeface="Cambria Math"/>
                                    </a:rPr>
                                    <m:t>2</m:t>
                                  </m:r>
                                </m:sup>
                              </m:sSup>
                            </m:num>
                            <m:den>
                              <m:r>
                                <a:rPr lang="en-US" sz="2000" b="0" i="1" smtClean="0">
                                  <a:latin typeface="Cambria Math"/>
                                  <a:ea typeface="Cambria Math"/>
                                </a:rPr>
                                <m:t>2</m:t>
                              </m:r>
                              <m:sSup>
                                <m:sSupPr>
                                  <m:ctrlPr>
                                    <a:rPr lang="en-US" sz="2000" i="1">
                                      <a:latin typeface="Cambria Math"/>
                                      <a:ea typeface="Cambria Math"/>
                                    </a:rPr>
                                  </m:ctrlPr>
                                </m:sSupPr>
                                <m:e>
                                  <m:r>
                                    <a:rPr lang="en-US" sz="2000" b="0" i="1" smtClean="0">
                                      <a:latin typeface="Cambria Math"/>
                                      <a:ea typeface="Cambria Math"/>
                                    </a:rPr>
                                    <m:t>𝐿</m:t>
                                  </m:r>
                                </m:e>
                                <m:sup>
                                  <m:r>
                                    <a:rPr lang="en-US" sz="2000" i="1">
                                      <a:latin typeface="Cambria Math"/>
                                      <a:ea typeface="Cambria Math"/>
                                    </a:rPr>
                                    <m:t>2</m:t>
                                  </m:r>
                                </m:sup>
                              </m:sSup>
                            </m:den>
                          </m:f>
                        </m:e>
                      </m:d>
                      <m:r>
                        <a:rPr lang="en-US" sz="2000" b="0" i="1" smtClean="0">
                          <a:latin typeface="Cambria Math"/>
                          <a:ea typeface="Cambria Math"/>
                        </a:rPr>
                        <m:t> , </m:t>
                      </m:r>
                      <m:r>
                        <m:rPr>
                          <m:sty m:val="p"/>
                        </m:rPr>
                        <a:rPr lang="el-GR" sz="2000" b="0" i="1" smtClean="0">
                          <a:latin typeface="Cambria Math"/>
                          <a:ea typeface="Cambria Math"/>
                        </a:rPr>
                        <m:t>Ο</m:t>
                      </m:r>
                      <m:d>
                        <m:dPr>
                          <m:ctrlPr>
                            <a:rPr lang="el-GR" sz="2000" b="0" i="1" smtClean="0">
                              <a:latin typeface="Cambria Math"/>
                              <a:ea typeface="Cambria Math"/>
                            </a:rPr>
                          </m:ctrlPr>
                        </m:dPr>
                        <m:e>
                          <m:f>
                            <m:fPr>
                              <m:ctrlPr>
                                <a:rPr lang="en-US" sz="2000" i="1">
                                  <a:latin typeface="Cambria Math"/>
                                  <a:ea typeface="Cambria Math"/>
                                </a:rPr>
                              </m:ctrlPr>
                            </m:fPr>
                            <m:num>
                              <m:sSup>
                                <m:sSupPr>
                                  <m:ctrlPr>
                                    <a:rPr lang="en-US" sz="2000" i="1">
                                      <a:latin typeface="Cambria Math"/>
                                      <a:ea typeface="Cambria Math"/>
                                    </a:rPr>
                                  </m:ctrlPr>
                                </m:sSupPr>
                                <m:e>
                                  <m:r>
                                    <a:rPr lang="en-US" sz="2000" i="1">
                                      <a:latin typeface="Cambria Math"/>
                                      <a:ea typeface="Cambria Math"/>
                                    </a:rPr>
                                    <m:t>𝑟</m:t>
                                  </m:r>
                                </m:e>
                                <m:sup>
                                  <m:r>
                                    <a:rPr lang="en-US" sz="2000" b="0" i="1" smtClean="0">
                                      <a:latin typeface="Cambria Math"/>
                                      <a:ea typeface="Cambria Math"/>
                                    </a:rPr>
                                    <m:t>4</m:t>
                                  </m:r>
                                </m:sup>
                              </m:sSup>
                            </m:num>
                            <m:den>
                              <m:sSup>
                                <m:sSupPr>
                                  <m:ctrlPr>
                                    <a:rPr lang="en-US" sz="2000" i="1">
                                      <a:latin typeface="Cambria Math"/>
                                      <a:ea typeface="Cambria Math"/>
                                    </a:rPr>
                                  </m:ctrlPr>
                                </m:sSupPr>
                                <m:e>
                                  <m:r>
                                    <a:rPr lang="en-US" sz="2000" i="1">
                                      <a:latin typeface="Cambria Math"/>
                                      <a:ea typeface="Cambria Math"/>
                                    </a:rPr>
                                    <m:t>𝐿</m:t>
                                  </m:r>
                                </m:e>
                                <m:sup>
                                  <m:r>
                                    <a:rPr lang="en-US" sz="2000" b="0" i="1" smtClean="0">
                                      <a:latin typeface="Cambria Math"/>
                                      <a:ea typeface="Cambria Math"/>
                                    </a:rPr>
                                    <m:t>4</m:t>
                                  </m:r>
                                </m:sup>
                              </m:sSup>
                            </m:den>
                          </m:f>
                        </m:e>
                      </m:d>
                    </m:oMath>
                  </m:oMathPara>
                </a14:m>
                <a:endParaRPr lang="en-US" sz="2000" dirty="0"/>
              </a:p>
            </p:txBody>
          </p:sp>
        </mc:Choice>
        <mc:Fallback xmlns="">
          <p:sp>
            <p:nvSpPr>
              <p:cNvPr id="35" name="TextBox 34"/>
              <p:cNvSpPr txBox="1">
                <a:spLocks noRot="1" noChangeAspect="1" noMove="1" noResize="1" noEditPoints="1" noAdjustHandles="1" noChangeArrowheads="1" noChangeShapeType="1" noTextEdit="1"/>
              </p:cNvSpPr>
              <p:nvPr/>
            </p:nvSpPr>
            <p:spPr>
              <a:xfrm>
                <a:off x="2183895" y="3733800"/>
                <a:ext cx="2848857" cy="790024"/>
              </a:xfrm>
              <a:prstGeom prst="rect">
                <a:avLst/>
              </a:prstGeom>
              <a:blipFill rotWithShape="1">
                <a:blip r:embed="rId6"/>
                <a:stretch>
                  <a:fillRect/>
                </a:stretch>
              </a:blipFill>
            </p:spPr>
            <p:txBody>
              <a:bodyPr/>
              <a:lstStyle/>
              <a:p>
                <a:r>
                  <a:rPr lang="en-US">
                    <a:noFill/>
                  </a:rPr>
                  <a:t> </a:t>
                </a:r>
              </a:p>
            </p:txBody>
          </p:sp>
        </mc:Fallback>
      </mc:AlternateContent>
      <p:sp>
        <p:nvSpPr>
          <p:cNvPr id="37" name="TextBox 36"/>
          <p:cNvSpPr txBox="1"/>
          <p:nvPr/>
        </p:nvSpPr>
        <p:spPr>
          <a:xfrm>
            <a:off x="7135652" y="3968338"/>
            <a:ext cx="2008348" cy="707886"/>
          </a:xfrm>
          <a:prstGeom prst="rect">
            <a:avLst/>
          </a:prstGeom>
          <a:noFill/>
        </p:spPr>
        <p:txBody>
          <a:bodyPr wrap="square" rtlCol="0">
            <a:spAutoFit/>
          </a:bodyPr>
          <a:lstStyle/>
          <a:p>
            <a:r>
              <a:rPr lang="en-US" sz="2000" dirty="0" smtClean="0"/>
              <a:t>300 m/s, 0.05 eV,</a:t>
            </a:r>
          </a:p>
          <a:p>
            <a:r>
              <a:rPr lang="en-US" sz="2000" dirty="0" smtClean="0"/>
              <a:t>1 pixel (in Argon)</a:t>
            </a:r>
            <a:endParaRPr lang="en-US" sz="2000" dirty="0"/>
          </a:p>
        </p:txBody>
      </p:sp>
      <mc:AlternateContent xmlns:mc="http://schemas.openxmlformats.org/markup-compatibility/2006" xmlns:a14="http://schemas.microsoft.com/office/drawing/2010/main">
        <mc:Choice Requires="a14">
          <p:sp>
            <p:nvSpPr>
              <p:cNvPr id="38" name="TextBox 37"/>
              <p:cNvSpPr txBox="1"/>
              <p:nvPr/>
            </p:nvSpPr>
            <p:spPr>
              <a:xfrm>
                <a:off x="5334000" y="3943290"/>
                <a:ext cx="201452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2000" i="1" smtClean="0">
                          <a:latin typeface="Cambria Math"/>
                          <a:ea typeface="Cambria Math"/>
                        </a:rPr>
                        <m:t>Δ</m:t>
                      </m:r>
                      <m:r>
                        <a:rPr lang="en-US" sz="2000" i="1">
                          <a:latin typeface="Cambria Math"/>
                          <a:ea typeface="Cambria Math"/>
                        </a:rPr>
                        <m:t>𝑣</m:t>
                      </m:r>
                      <m:r>
                        <a:rPr lang="en-US" sz="2000" b="0" i="1" smtClean="0">
                          <a:latin typeface="Cambria Math"/>
                          <a:ea typeface="Cambria Math"/>
                        </a:rPr>
                        <m:t>~1×</m:t>
                      </m:r>
                      <m:sSup>
                        <m:sSupPr>
                          <m:ctrlPr>
                            <a:rPr lang="en-US" sz="2000" b="0" i="1" smtClean="0">
                              <a:latin typeface="Cambria Math"/>
                              <a:ea typeface="Cambria Math"/>
                            </a:rPr>
                          </m:ctrlPr>
                        </m:sSupPr>
                        <m:e>
                          <m:r>
                            <a:rPr lang="en-US" sz="2000" b="0" i="1" smtClean="0">
                              <a:latin typeface="Cambria Math"/>
                              <a:ea typeface="Cambria Math"/>
                            </a:rPr>
                            <m:t>10</m:t>
                          </m:r>
                        </m:e>
                        <m:sup>
                          <m:r>
                            <a:rPr lang="en-US" sz="2000" b="0" i="1" smtClean="0">
                              <a:latin typeface="Cambria Math"/>
                              <a:ea typeface="Cambria Math"/>
                            </a:rPr>
                            <m:t>−6</m:t>
                          </m:r>
                        </m:sup>
                      </m:sSup>
                      <m:r>
                        <a:rPr lang="en-US" sz="2000" b="0" i="1" smtClean="0">
                          <a:latin typeface="Cambria Math"/>
                          <a:ea typeface="Cambria Math"/>
                        </a:rPr>
                        <m:t>𝑐</m:t>
                      </m:r>
                      <m:r>
                        <a:rPr lang="en-US" sz="2000" b="0" i="1" smtClean="0">
                          <a:latin typeface="Cambria Math"/>
                          <a:ea typeface="Cambria Math"/>
                        </a:rPr>
                        <m:t>~</m:t>
                      </m:r>
                    </m:oMath>
                  </m:oMathPara>
                </a14:m>
                <a:endParaRPr lang="en-US" sz="2000" dirty="0"/>
              </a:p>
            </p:txBody>
          </p:sp>
        </mc:Choice>
        <mc:Fallback xmlns="">
          <p:sp>
            <p:nvSpPr>
              <p:cNvPr id="38" name="TextBox 37"/>
              <p:cNvSpPr txBox="1">
                <a:spLocks noRot="1" noChangeAspect="1" noMove="1" noResize="1" noEditPoints="1" noAdjustHandles="1" noChangeArrowheads="1" noChangeShapeType="1" noTextEdit="1"/>
              </p:cNvSpPr>
              <p:nvPr/>
            </p:nvSpPr>
            <p:spPr>
              <a:xfrm>
                <a:off x="5334000" y="3943290"/>
                <a:ext cx="2014526" cy="400110"/>
              </a:xfrm>
              <a:prstGeom prst="rect">
                <a:avLst/>
              </a:prstGeom>
              <a:blipFill rotWithShape="1">
                <a:blip r:embed="rId7"/>
                <a:stretch>
                  <a:fillRect/>
                </a:stretch>
              </a:blipFill>
            </p:spPr>
            <p:txBody>
              <a:bodyPr/>
              <a:lstStyle/>
              <a:p>
                <a:r>
                  <a:rPr lang="en-US">
                    <a:noFill/>
                  </a:rPr>
                  <a:t> </a:t>
                </a:r>
              </a:p>
            </p:txBody>
          </p:sp>
        </mc:Fallback>
      </mc:AlternateContent>
      <p:sp>
        <p:nvSpPr>
          <p:cNvPr id="26" name="TextBox 25"/>
          <p:cNvSpPr txBox="1"/>
          <p:nvPr/>
        </p:nvSpPr>
        <p:spPr>
          <a:xfrm>
            <a:off x="152401" y="5253335"/>
            <a:ext cx="8690920" cy="461665"/>
          </a:xfrm>
          <a:prstGeom prst="rect">
            <a:avLst/>
          </a:prstGeom>
          <a:noFill/>
        </p:spPr>
        <p:txBody>
          <a:bodyPr wrap="square" rtlCol="0">
            <a:spAutoFit/>
          </a:bodyPr>
          <a:lstStyle/>
          <a:p>
            <a:r>
              <a:rPr lang="en-US" sz="2400" dirty="0" smtClean="0"/>
              <a:t>Use adaptive binning for sums which maintain constant </a:t>
            </a:r>
            <a:endParaRPr lang="en-US" sz="2400" dirty="0"/>
          </a:p>
        </p:txBody>
      </p:sp>
      <p:sp>
        <p:nvSpPr>
          <p:cNvPr id="42" name="TextBox 41"/>
          <p:cNvSpPr txBox="1"/>
          <p:nvPr/>
        </p:nvSpPr>
        <p:spPr>
          <a:xfrm>
            <a:off x="5794699" y="5706008"/>
            <a:ext cx="3048621" cy="830997"/>
          </a:xfrm>
          <a:prstGeom prst="rect">
            <a:avLst/>
          </a:prstGeom>
          <a:noFill/>
          <a:ln w="38100">
            <a:solidFill>
              <a:srgbClr val="FF66FF"/>
            </a:solidFill>
          </a:ln>
        </p:spPr>
        <p:txBody>
          <a:bodyPr wrap="square" rtlCol="0">
            <a:spAutoFit/>
          </a:bodyPr>
          <a:lstStyle/>
          <a:p>
            <a:r>
              <a:rPr lang="en-US" sz="2400" dirty="0" smtClean="0"/>
              <a:t>0.2 pixel, 60 m/s, 0.01 eV (in Argon)</a:t>
            </a:r>
            <a:endParaRPr lang="en-US" sz="2400" dirty="0"/>
          </a:p>
        </p:txBody>
      </p:sp>
      <mc:AlternateContent xmlns:mc="http://schemas.openxmlformats.org/markup-compatibility/2006" xmlns:a14="http://schemas.microsoft.com/office/drawing/2010/main">
        <mc:Choice Requires="a14">
          <p:sp>
            <p:nvSpPr>
              <p:cNvPr id="43" name="TextBox 42"/>
              <p:cNvSpPr txBox="1"/>
              <p:nvPr/>
            </p:nvSpPr>
            <p:spPr>
              <a:xfrm>
                <a:off x="473953" y="5611864"/>
                <a:ext cx="4479047" cy="1169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i="1" smtClean="0">
                          <a:latin typeface="Cambria Math"/>
                          <a:ea typeface="Cambria Math"/>
                        </a:rPr>
                        <m:t>Δ</m:t>
                      </m:r>
                      <m:r>
                        <a:rPr lang="en-US" b="0" i="1" smtClean="0">
                          <a:latin typeface="Cambria Math"/>
                          <a:ea typeface="Cambria Math"/>
                        </a:rPr>
                        <m:t>𝑟</m:t>
                      </m:r>
                      <m:d>
                        <m:dPr>
                          <m:ctrlPr>
                            <a:rPr lang="en-US" b="0" i="1" smtClean="0">
                              <a:latin typeface="Cambria Math"/>
                              <a:ea typeface="Cambria Math"/>
                            </a:rPr>
                          </m:ctrlPr>
                        </m:dPr>
                        <m:e>
                          <m:r>
                            <a:rPr lang="en-US" b="0" i="1" smtClean="0">
                              <a:latin typeface="Cambria Math"/>
                              <a:ea typeface="Cambria Math"/>
                            </a:rPr>
                            <m:t>𝑟</m:t>
                          </m:r>
                        </m:e>
                      </m:d>
                      <m:sSub>
                        <m:sSubPr>
                          <m:ctrlPr>
                            <a:rPr lang="en-US" b="0" i="1" smtClean="0">
                              <a:latin typeface="Cambria Math"/>
                              <a:ea typeface="Cambria Math"/>
                            </a:rPr>
                          </m:ctrlPr>
                        </m:sSubPr>
                        <m:e>
                          <m:r>
                            <a:rPr lang="en-US" b="0" i="1" smtClean="0">
                              <a:latin typeface="Cambria Math"/>
                              <a:ea typeface="Cambria Math"/>
                            </a:rPr>
                            <m:t>|</m:t>
                          </m:r>
                        </m:e>
                        <m:sub>
                          <m:r>
                            <m:rPr>
                              <m:sty m:val="p"/>
                            </m:rPr>
                            <a:rPr lang="el-GR" b="0" i="1" smtClean="0">
                              <a:latin typeface="Cambria Math"/>
                              <a:ea typeface="Cambria Math"/>
                            </a:rPr>
                            <m:t>Δ</m:t>
                          </m:r>
                          <m:r>
                            <a:rPr lang="el-GR" b="0" i="1" smtClean="0">
                              <a:latin typeface="Cambria Math"/>
                              <a:ea typeface="Cambria Math"/>
                            </a:rPr>
                            <m:t>𝜆</m:t>
                          </m:r>
                        </m:sub>
                      </m:sSub>
                      <m:r>
                        <a:rPr lang="en-US" b="0" i="1" smtClean="0">
                          <a:latin typeface="Cambria Math"/>
                          <a:ea typeface="Cambria Math"/>
                        </a:rPr>
                        <m:t>=</m:t>
                      </m:r>
                      <m:rad>
                        <m:radPr>
                          <m:degHide m:val="on"/>
                          <m:ctrlPr>
                            <a:rPr lang="en-US" b="0" i="1" smtClean="0">
                              <a:latin typeface="Cambria Math"/>
                              <a:ea typeface="Cambria Math"/>
                            </a:rPr>
                          </m:ctrlPr>
                        </m:radPr>
                        <m:deg/>
                        <m:e>
                          <m:sSup>
                            <m:sSupPr>
                              <m:ctrlPr>
                                <a:rPr lang="en-US" b="0" i="1" smtClean="0">
                                  <a:latin typeface="Cambria Math"/>
                                  <a:ea typeface="Cambria Math"/>
                                </a:rPr>
                              </m:ctrlPr>
                            </m:sSupPr>
                            <m:e>
                              <m:d>
                                <m:dPr>
                                  <m:ctrlPr>
                                    <a:rPr lang="en-US" b="0" i="1" smtClean="0">
                                      <a:latin typeface="Cambria Math"/>
                                      <a:ea typeface="Cambria Math"/>
                                    </a:rPr>
                                  </m:ctrlPr>
                                </m:dPr>
                                <m:e>
                                  <m:f>
                                    <m:fPr>
                                      <m:ctrlPr>
                                        <a:rPr lang="en-US" b="0" i="1" smtClean="0">
                                          <a:latin typeface="Cambria Math"/>
                                          <a:ea typeface="Cambria Math"/>
                                        </a:rPr>
                                      </m:ctrlPr>
                                    </m:fPr>
                                    <m:num>
                                      <m:r>
                                        <a:rPr lang="en-US" b="0" i="1" smtClean="0">
                                          <a:latin typeface="Cambria Math"/>
                                          <a:ea typeface="Cambria Math"/>
                                        </a:rPr>
                                        <m:t>1</m:t>
                                      </m:r>
                                    </m:num>
                                    <m:den>
                                      <m:f>
                                        <m:fPr>
                                          <m:ctrlPr>
                                            <a:rPr lang="en-US" b="0" i="1" smtClean="0">
                                              <a:latin typeface="Cambria Math"/>
                                              <a:ea typeface="Cambria Math"/>
                                            </a:rPr>
                                          </m:ctrlPr>
                                        </m:fPr>
                                        <m:num>
                                          <m:r>
                                            <a:rPr lang="en-US" b="0" i="1" smtClean="0">
                                              <a:latin typeface="Cambria Math"/>
                                              <a:ea typeface="Cambria Math"/>
                                            </a:rPr>
                                            <m:t>1</m:t>
                                          </m:r>
                                        </m:num>
                                        <m:den>
                                          <m:rad>
                                            <m:radPr>
                                              <m:degHide m:val="on"/>
                                              <m:ctrlPr>
                                                <a:rPr lang="en-US" b="0" i="1" smtClean="0">
                                                  <a:latin typeface="Cambria Math"/>
                                                  <a:ea typeface="Cambria Math"/>
                                                </a:rPr>
                                              </m:ctrlPr>
                                            </m:radPr>
                                            <m:deg/>
                                            <m:e>
                                              <m:sSup>
                                                <m:sSupPr>
                                                  <m:ctrlPr>
                                                    <a:rPr lang="en-US" b="0" i="1" smtClean="0">
                                                      <a:latin typeface="Cambria Math"/>
                                                      <a:ea typeface="Cambria Math"/>
                                                    </a:rPr>
                                                  </m:ctrlPr>
                                                </m:sSupPr>
                                                <m:e>
                                                  <m:r>
                                                    <a:rPr lang="en-US" b="0" i="1" smtClean="0">
                                                      <a:latin typeface="Cambria Math"/>
                                                      <a:ea typeface="Cambria Math"/>
                                                    </a:rPr>
                                                    <m:t>𝐿</m:t>
                                                  </m:r>
                                                </m:e>
                                                <m:sup>
                                                  <m:r>
                                                    <a:rPr lang="en-US" b="0" i="1" smtClean="0">
                                                      <a:latin typeface="Cambria Math"/>
                                                      <a:ea typeface="Cambria Math"/>
                                                    </a:rPr>
                                                    <m:t>2</m:t>
                                                  </m:r>
                                                </m:sup>
                                              </m:sSup>
                                              <m:r>
                                                <a:rPr lang="en-US" b="0" i="1" smtClean="0">
                                                  <a:latin typeface="Cambria Math"/>
                                                  <a:ea typeface="Cambria Math"/>
                                                </a:rPr>
                                                <m:t>+</m:t>
                                              </m:r>
                                              <m:sSup>
                                                <m:sSupPr>
                                                  <m:ctrlPr>
                                                    <a:rPr lang="en-US" i="1">
                                                      <a:latin typeface="Cambria Math"/>
                                                      <a:ea typeface="Cambria Math"/>
                                                    </a:rPr>
                                                  </m:ctrlPr>
                                                </m:sSupPr>
                                                <m:e>
                                                  <m:r>
                                                    <a:rPr lang="en-US" b="0" i="1" smtClean="0">
                                                      <a:latin typeface="Cambria Math"/>
                                                      <a:ea typeface="Cambria Math"/>
                                                    </a:rPr>
                                                    <m:t>𝑟</m:t>
                                                  </m:r>
                                                </m:e>
                                                <m:sup>
                                                  <m:r>
                                                    <a:rPr lang="en-US" i="1">
                                                      <a:latin typeface="Cambria Math"/>
                                                      <a:ea typeface="Cambria Math"/>
                                                    </a:rPr>
                                                    <m:t>2</m:t>
                                                  </m:r>
                                                </m:sup>
                                              </m:sSup>
                                            </m:e>
                                          </m:rad>
                                        </m:den>
                                      </m:f>
                                      <m:r>
                                        <a:rPr lang="en-US" b="0" i="1" smtClean="0">
                                          <a:latin typeface="Cambria Math"/>
                                          <a:ea typeface="Cambria Math"/>
                                        </a:rPr>
                                        <m:t>−</m:t>
                                      </m:r>
                                      <m:f>
                                        <m:fPr>
                                          <m:ctrlPr>
                                            <a:rPr lang="en-US" b="0" i="1" smtClean="0">
                                              <a:latin typeface="Cambria Math"/>
                                              <a:ea typeface="Cambria Math"/>
                                            </a:rPr>
                                          </m:ctrlPr>
                                        </m:fPr>
                                        <m:num>
                                          <m:r>
                                            <a:rPr lang="en-US" b="0" i="1" smtClean="0">
                                              <a:latin typeface="Cambria Math"/>
                                              <a:ea typeface="Cambria Math"/>
                                            </a:rPr>
                                            <m:t>𝑚</m:t>
                                          </m:r>
                                          <m:r>
                                            <m:rPr>
                                              <m:sty m:val="p"/>
                                            </m:rPr>
                                            <a:rPr lang="el-GR" b="0" i="1" smtClean="0">
                                              <a:latin typeface="Cambria Math"/>
                                              <a:ea typeface="Cambria Math"/>
                                            </a:rPr>
                                            <m:t>Δ</m:t>
                                          </m:r>
                                          <m:r>
                                            <a:rPr lang="el-GR" b="0" i="1" smtClean="0">
                                              <a:latin typeface="Cambria Math"/>
                                              <a:ea typeface="Cambria Math"/>
                                            </a:rPr>
                                            <m:t>𝜆</m:t>
                                          </m:r>
                                        </m:num>
                                        <m:den>
                                          <m:r>
                                            <a:rPr lang="en-US" b="0" i="1" smtClean="0">
                                              <a:latin typeface="Cambria Math"/>
                                              <a:ea typeface="Cambria Math"/>
                                            </a:rPr>
                                            <m:t>2</m:t>
                                          </m:r>
                                          <m:r>
                                            <a:rPr lang="en-US" b="0" i="1" smtClean="0">
                                              <a:latin typeface="Cambria Math"/>
                                              <a:ea typeface="Cambria Math"/>
                                            </a:rPr>
                                            <m:t>𝑑𝐿</m:t>
                                          </m:r>
                                        </m:den>
                                      </m:f>
                                    </m:den>
                                  </m:f>
                                </m:e>
                              </m:d>
                            </m:e>
                            <m:sup>
                              <m:r>
                                <a:rPr lang="en-US" b="0" i="1" smtClean="0">
                                  <a:latin typeface="Cambria Math"/>
                                  <a:ea typeface="Cambria Math"/>
                                </a:rPr>
                                <m:t>2</m:t>
                              </m:r>
                            </m:sup>
                          </m:sSup>
                          <m:r>
                            <a:rPr lang="en-US" b="0" i="1" smtClean="0">
                              <a:latin typeface="Cambria Math"/>
                              <a:ea typeface="Cambria Math"/>
                            </a:rPr>
                            <m:t>−</m:t>
                          </m:r>
                          <m:sSup>
                            <m:sSupPr>
                              <m:ctrlPr>
                                <a:rPr lang="en-US" b="0" i="1" smtClean="0">
                                  <a:latin typeface="Cambria Math"/>
                                  <a:ea typeface="Cambria Math"/>
                                </a:rPr>
                              </m:ctrlPr>
                            </m:sSupPr>
                            <m:e>
                              <m:r>
                                <a:rPr lang="en-US" b="0" i="1" smtClean="0">
                                  <a:latin typeface="Cambria Math"/>
                                  <a:ea typeface="Cambria Math"/>
                                </a:rPr>
                                <m:t>𝐿</m:t>
                              </m:r>
                            </m:e>
                            <m:sup>
                              <m:r>
                                <a:rPr lang="en-US" b="0" i="1" smtClean="0">
                                  <a:latin typeface="Cambria Math"/>
                                  <a:ea typeface="Cambria Math"/>
                                </a:rPr>
                                <m:t>2</m:t>
                              </m:r>
                            </m:sup>
                          </m:sSup>
                        </m:e>
                      </m:rad>
                      <m:r>
                        <a:rPr lang="en-US" b="0" i="1" smtClean="0">
                          <a:latin typeface="Cambria Math"/>
                          <a:ea typeface="Cambria Math"/>
                        </a:rPr>
                        <m:t>−</m:t>
                      </m:r>
                      <m:r>
                        <a:rPr lang="en-US" b="0" i="1" smtClean="0">
                          <a:latin typeface="Cambria Math"/>
                          <a:ea typeface="Cambria Math"/>
                        </a:rPr>
                        <m:t>𝑟</m:t>
                      </m:r>
                    </m:oMath>
                  </m:oMathPara>
                </a14:m>
                <a:endParaRPr lang="en-US" dirty="0"/>
              </a:p>
            </p:txBody>
          </p:sp>
        </mc:Choice>
        <mc:Fallback xmlns="">
          <p:sp>
            <p:nvSpPr>
              <p:cNvPr id="43" name="TextBox 42"/>
              <p:cNvSpPr txBox="1">
                <a:spLocks noRot="1" noChangeAspect="1" noMove="1" noResize="1" noEditPoints="1" noAdjustHandles="1" noChangeArrowheads="1" noChangeShapeType="1" noTextEdit="1"/>
              </p:cNvSpPr>
              <p:nvPr/>
            </p:nvSpPr>
            <p:spPr>
              <a:xfrm>
                <a:off x="473953" y="5611864"/>
                <a:ext cx="4479047" cy="1169936"/>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152400" y="4572000"/>
                <a:ext cx="8690920" cy="830997"/>
              </a:xfrm>
              <a:prstGeom prst="rect">
                <a:avLst/>
              </a:prstGeom>
              <a:noFill/>
            </p:spPr>
            <p:txBody>
              <a:bodyPr wrap="square" rtlCol="0">
                <a:spAutoFit/>
              </a:bodyPr>
              <a:lstStyle/>
              <a:p>
                <a:r>
                  <a:rPr lang="en-US" sz="2400" dirty="0" smtClean="0"/>
                  <a:t>Perform quadrant chip sums, </a:t>
                </a:r>
                <a14:m>
                  <m:oMath xmlns:m="http://schemas.openxmlformats.org/officeDocument/2006/math">
                    <m:sSub>
                      <m:sSubPr>
                        <m:ctrlPr>
                          <a:rPr lang="en-US" sz="2400" i="1" smtClean="0">
                            <a:latin typeface="Cambria Math"/>
                          </a:rPr>
                        </m:ctrlPr>
                      </m:sSubPr>
                      <m:e>
                        <m:r>
                          <a:rPr lang="en-US" sz="2400" b="0" i="1" smtClean="0">
                            <a:latin typeface="Cambria Math"/>
                          </a:rPr>
                          <m:t>𝑆</m:t>
                        </m:r>
                      </m:e>
                      <m:sub>
                        <m:r>
                          <a:rPr lang="en-US" sz="2400" b="0" i="1" smtClean="0">
                            <a:latin typeface="Cambria Math"/>
                          </a:rPr>
                          <m:t>𝐼𝐼</m:t>
                        </m:r>
                      </m:sub>
                    </m:sSub>
                    <m:d>
                      <m:dPr>
                        <m:ctrlPr>
                          <a:rPr lang="en-US" sz="2400" b="0" i="1" smtClean="0">
                            <a:latin typeface="Cambria Math"/>
                          </a:rPr>
                        </m:ctrlPr>
                      </m:dPr>
                      <m:e>
                        <m:r>
                          <a:rPr lang="en-US" sz="2400" b="0" i="1" smtClean="0">
                            <a:latin typeface="Cambria Math"/>
                          </a:rPr>
                          <m:t>𝑟</m:t>
                        </m:r>
                      </m:e>
                    </m:d>
                    <m:r>
                      <a:rPr lang="en-US" sz="2400" b="0" i="1" smtClean="0">
                        <a:latin typeface="Cambria Math"/>
                      </a:rPr>
                      <m:t>,</m:t>
                    </m:r>
                    <m:sSub>
                      <m:sSubPr>
                        <m:ctrlPr>
                          <a:rPr lang="en-US" sz="2400" i="1">
                            <a:latin typeface="Cambria Math"/>
                          </a:rPr>
                        </m:ctrlPr>
                      </m:sSubPr>
                      <m:e>
                        <m:r>
                          <a:rPr lang="en-US" sz="2400" i="1">
                            <a:latin typeface="Cambria Math"/>
                          </a:rPr>
                          <m:t>𝑆</m:t>
                        </m:r>
                      </m:e>
                      <m:sub>
                        <m:r>
                          <a:rPr lang="en-US" sz="2400" i="1">
                            <a:latin typeface="Cambria Math"/>
                          </a:rPr>
                          <m:t>𝐼</m:t>
                        </m:r>
                        <m:r>
                          <a:rPr lang="en-US" sz="2400" b="0" i="1" smtClean="0">
                            <a:latin typeface="Cambria Math"/>
                          </a:rPr>
                          <m:t>𝑉</m:t>
                        </m:r>
                      </m:sub>
                    </m:sSub>
                    <m:d>
                      <m:dPr>
                        <m:ctrlPr>
                          <a:rPr lang="en-US" sz="2400" i="1">
                            <a:latin typeface="Cambria Math"/>
                          </a:rPr>
                        </m:ctrlPr>
                      </m:dPr>
                      <m:e>
                        <m:r>
                          <a:rPr lang="en-US" sz="2400" i="1">
                            <a:latin typeface="Cambria Math"/>
                          </a:rPr>
                          <m:t>𝑟</m:t>
                        </m:r>
                      </m:e>
                    </m:d>
                  </m:oMath>
                </a14:m>
                <a:r>
                  <a:rPr lang="en-US" sz="2400" dirty="0" smtClean="0"/>
                  <a:t>,</a:t>
                </a:r>
              </a:p>
              <a:p>
                <a:r>
                  <a:rPr lang="en-US" sz="2400" dirty="0" smtClean="0"/>
                  <a:t>- find, </a:t>
                </a:r>
                <a14:m>
                  <m:oMath xmlns:m="http://schemas.openxmlformats.org/officeDocument/2006/math">
                    <m:r>
                      <a:rPr lang="en-US" sz="2400" i="1">
                        <a:latin typeface="Cambria Math"/>
                      </a:rPr>
                      <m:t>𝑟</m:t>
                    </m:r>
                    <m:r>
                      <a:rPr lang="en-US" sz="2400" i="1">
                        <a:latin typeface="Cambria Math"/>
                      </a:rPr>
                      <m:t>′</m:t>
                    </m:r>
                  </m:oMath>
                </a14:m>
                <a:r>
                  <a:rPr lang="en-US" sz="2400" dirty="0" smtClean="0"/>
                  <a:t> that minimizes </a:t>
                </a:r>
                <a:r>
                  <a:rPr lang="en-US" sz="2400" dirty="0" err="1" smtClean="0"/>
                  <a:t>chisq</a:t>
                </a:r>
                <a:r>
                  <a:rPr lang="en-US" sz="2400" dirty="0" smtClean="0"/>
                  <a:t> </a:t>
                </a:r>
                <a14:m>
                  <m:oMath xmlns:m="http://schemas.openxmlformats.org/officeDocument/2006/math">
                    <m:sSub>
                      <m:sSubPr>
                        <m:ctrlPr>
                          <a:rPr lang="en-US" sz="2400" i="1">
                            <a:latin typeface="Cambria Math"/>
                          </a:rPr>
                        </m:ctrlPr>
                      </m:sSubPr>
                      <m:e>
                        <m:r>
                          <a:rPr lang="en-US" sz="2400" b="0" i="1" smtClean="0">
                            <a:latin typeface="Cambria Math"/>
                          </a:rPr>
                          <m:t>(</m:t>
                        </m:r>
                        <m:r>
                          <a:rPr lang="en-US" sz="2400" i="1">
                            <a:latin typeface="Cambria Math"/>
                          </a:rPr>
                          <m:t>𝑆</m:t>
                        </m:r>
                      </m:e>
                      <m:sub>
                        <m:r>
                          <a:rPr lang="en-US" sz="2400" i="1">
                            <a:latin typeface="Cambria Math"/>
                          </a:rPr>
                          <m:t>𝐼𝐼</m:t>
                        </m:r>
                      </m:sub>
                    </m:sSub>
                    <m:d>
                      <m:dPr>
                        <m:ctrlPr>
                          <a:rPr lang="en-US" sz="2400" i="1">
                            <a:latin typeface="Cambria Math"/>
                          </a:rPr>
                        </m:ctrlPr>
                      </m:dPr>
                      <m:e>
                        <m:r>
                          <a:rPr lang="en-US" sz="2400" i="1">
                            <a:latin typeface="Cambria Math"/>
                          </a:rPr>
                          <m:t>𝑟</m:t>
                        </m:r>
                      </m:e>
                    </m:d>
                    <m:r>
                      <a:rPr lang="en-US" sz="2400" b="0" i="1" smtClean="0">
                        <a:latin typeface="Cambria Math"/>
                      </a:rPr>
                      <m:t>−</m:t>
                    </m:r>
                    <m:sSub>
                      <m:sSubPr>
                        <m:ctrlPr>
                          <a:rPr lang="en-US" sz="2400" i="1" smtClean="0">
                            <a:latin typeface="Cambria Math"/>
                          </a:rPr>
                        </m:ctrlPr>
                      </m:sSubPr>
                      <m:e>
                        <m:r>
                          <a:rPr lang="en-US" sz="2400" i="1">
                            <a:latin typeface="Cambria Math"/>
                          </a:rPr>
                          <m:t>𝑆</m:t>
                        </m:r>
                      </m:e>
                      <m:sub>
                        <m:r>
                          <a:rPr lang="en-US" sz="2400" i="1">
                            <a:latin typeface="Cambria Math"/>
                          </a:rPr>
                          <m:t>𝐼𝑉</m:t>
                        </m:r>
                      </m:sub>
                    </m:sSub>
                    <m:d>
                      <m:dPr>
                        <m:ctrlPr>
                          <a:rPr lang="en-US" sz="2400" i="1">
                            <a:latin typeface="Cambria Math"/>
                          </a:rPr>
                        </m:ctrlPr>
                      </m:dPr>
                      <m:e>
                        <m:r>
                          <a:rPr lang="en-US" sz="2400" i="1">
                            <a:latin typeface="Cambria Math"/>
                          </a:rPr>
                          <m:t>𝑟</m:t>
                        </m:r>
                        <m:r>
                          <a:rPr lang="en-US" sz="2400" b="0" i="1" smtClean="0">
                            <a:latin typeface="Cambria Math"/>
                          </a:rPr>
                          <m:t>−</m:t>
                        </m:r>
                        <m:sSup>
                          <m:sSupPr>
                            <m:ctrlPr>
                              <a:rPr lang="en-US" sz="2400" b="0" i="1" smtClean="0">
                                <a:latin typeface="Cambria Math"/>
                              </a:rPr>
                            </m:ctrlPr>
                          </m:sSupPr>
                          <m:e>
                            <m:r>
                              <a:rPr lang="en-US" sz="2400" b="0" i="1" smtClean="0">
                                <a:latin typeface="Cambria Math"/>
                              </a:rPr>
                              <m:t>𝑟</m:t>
                            </m:r>
                          </m:e>
                          <m:sup>
                            <m:r>
                              <a:rPr lang="en-US" sz="2400" b="0" i="1" smtClean="0">
                                <a:latin typeface="Cambria Math"/>
                              </a:rPr>
                              <m:t>′</m:t>
                            </m:r>
                          </m:sup>
                        </m:sSup>
                      </m:e>
                    </m:d>
                    <m:r>
                      <a:rPr lang="en-US" sz="2400" b="0" i="1" smtClean="0">
                        <a:latin typeface="Cambria Math"/>
                      </a:rPr>
                      <m:t>)</m:t>
                    </m:r>
                  </m:oMath>
                </a14:m>
                <a:endParaRPr lang="en-US" sz="2400" dirty="0" smtClean="0"/>
              </a:p>
            </p:txBody>
          </p:sp>
        </mc:Choice>
        <mc:Fallback xmlns="">
          <p:sp>
            <p:nvSpPr>
              <p:cNvPr id="44" name="TextBox 43"/>
              <p:cNvSpPr txBox="1">
                <a:spLocks noRot="1" noChangeAspect="1" noMove="1" noResize="1" noEditPoints="1" noAdjustHandles="1" noChangeArrowheads="1" noChangeShapeType="1" noTextEdit="1"/>
              </p:cNvSpPr>
              <p:nvPr/>
            </p:nvSpPr>
            <p:spPr>
              <a:xfrm>
                <a:off x="152400" y="4572000"/>
                <a:ext cx="8690920" cy="830997"/>
              </a:xfrm>
              <a:prstGeom prst="rect">
                <a:avLst/>
              </a:prstGeom>
              <a:blipFill rotWithShape="1">
                <a:blip r:embed="rId9"/>
                <a:stretch>
                  <a:fillRect l="-1052" t="-5882" b="-16176"/>
                </a:stretch>
              </a:blipFill>
            </p:spPr>
            <p:txBody>
              <a:bodyPr/>
              <a:lstStyle/>
              <a:p>
                <a:r>
                  <a:rPr lang="en-US">
                    <a:noFill/>
                  </a:rPr>
                  <a:t> </a:t>
                </a:r>
              </a:p>
            </p:txBody>
          </p:sp>
        </mc:Fallback>
      </mc:AlternateContent>
      <p:cxnSp>
        <p:nvCxnSpPr>
          <p:cNvPr id="30" name="Straight Connector 29"/>
          <p:cNvCxnSpPr/>
          <p:nvPr/>
        </p:nvCxnSpPr>
        <p:spPr>
          <a:xfrm flipV="1">
            <a:off x="2572308" y="3630991"/>
            <a:ext cx="2228292" cy="9410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809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P spid="32" grpId="0"/>
      <p:bldP spid="33" grpId="0"/>
      <p:bldP spid="34" grpId="0"/>
      <p:bldP spid="35" grpId="0"/>
      <p:bldP spid="37" grpId="0"/>
      <p:bldP spid="38" grpId="0"/>
      <p:bldP spid="26" grpId="0"/>
      <p:bldP spid="42" grpId="0" animBg="1"/>
      <p:bldP spid="43" grpId="0"/>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mc:AlternateContent xmlns:mc="http://schemas.openxmlformats.org/markup-compatibility/2006" xmlns:a14="http://schemas.microsoft.com/office/drawing/2010/main">
        <mc:Choice Requires="a14">
          <p:sp>
            <p:nvSpPr>
              <p:cNvPr id="31746" name="Rectangle 2"/>
              <p:cNvSpPr>
                <a:spLocks noGrp="1" noChangeArrowheads="1"/>
              </p:cNvSpPr>
              <p:nvPr>
                <p:ph type="title"/>
              </p:nvPr>
            </p:nvSpPr>
            <p:spPr>
              <a:xfrm>
                <a:off x="0" y="304800"/>
                <a:ext cx="9144000" cy="793552"/>
              </a:xfrm>
              <a:ln/>
              <a:extLst>
                <a:ext uri="{AF507438-7753-43E0-B8FC-AC1667EBCBE1}">
                  <a14:hiddenEffects>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Calibration with Thorium lamp provides Point Spread Function and </a:t>
                </a:r>
                <a14:m>
                  <m:oMath xmlns:m="http://schemas.openxmlformats.org/officeDocument/2006/math">
                    <m:r>
                      <a:rPr lang="en-US" sz="3500" i="1" smtClean="0">
                        <a:solidFill>
                          <a:srgbClr val="FFFFFF"/>
                        </a:solidFill>
                        <a:latin typeface="Cambria Math"/>
                        <a:ea typeface="Cambria Math"/>
                        <a:sym typeface="Chalkboard" charset="0"/>
                      </a:rPr>
                      <m:t>𝜆</m:t>
                    </m:r>
                    <m:r>
                      <a:rPr lang="en-US" sz="3500" b="0" i="1" smtClean="0">
                        <a:solidFill>
                          <a:srgbClr val="FFFFFF"/>
                        </a:solidFill>
                        <a:latin typeface="Cambria Math"/>
                        <a:ea typeface="Cambria Math"/>
                        <a:sym typeface="Chalkboard" charset="0"/>
                      </a:rPr>
                      <m:t>(</m:t>
                    </m:r>
                    <m:r>
                      <a:rPr lang="en-US" sz="3500" b="0" i="1" smtClean="0">
                        <a:solidFill>
                          <a:srgbClr val="FFFFFF"/>
                        </a:solidFill>
                        <a:latin typeface="Cambria Math"/>
                        <a:ea typeface="Cambria Math"/>
                        <a:sym typeface="Chalkboard" charset="0"/>
                      </a:rPr>
                      <m:t>𝑟</m:t>
                    </m:r>
                    <m:r>
                      <a:rPr lang="en-US" sz="3500" b="0" i="1" smtClean="0">
                        <a:solidFill>
                          <a:srgbClr val="FFFFFF"/>
                        </a:solidFill>
                        <a:latin typeface="Cambria Math"/>
                        <a:ea typeface="Cambria Math"/>
                        <a:sym typeface="Chalkboard" charset="0"/>
                      </a:rPr>
                      <m:t>)</m:t>
                    </m:r>
                  </m:oMath>
                </a14:m>
                <a:endParaRPr lang="en-US" sz="3500" dirty="0">
                  <a:solidFill>
                    <a:srgbClr val="FFFFFF"/>
                  </a:solidFill>
                  <a:latin typeface="Chalkboard" charset="0"/>
                  <a:sym typeface="Chalkboard" charset="0"/>
                </a:endParaRPr>
              </a:p>
            </p:txBody>
          </p:sp>
        </mc:Choice>
        <mc:Fallback xmlns="">
          <p:sp>
            <p:nvSpPr>
              <p:cNvPr id="31746" name="Rectangle 2"/>
              <p:cNvSpPr>
                <a:spLocks noGrp="1" noRot="1" noChangeAspect="1" noMove="1" noResize="1" noEditPoints="1" noAdjustHandles="1" noChangeArrowheads="1" noChangeShapeType="1" noTextEdit="1"/>
              </p:cNvSpPr>
              <p:nvPr>
                <p:ph type="title"/>
              </p:nvPr>
            </p:nvSpPr>
            <p:spPr>
              <a:xfrm>
                <a:off x="0" y="304800"/>
                <a:ext cx="9144000" cy="793552"/>
              </a:xfrm>
              <a:blipFill rotWithShape="1">
                <a:blip r:embed="rId3"/>
                <a:stretch>
                  <a:fillRect l="-1200" t="-58462" r="-2533" b="-27692"/>
                </a:stretch>
              </a:blip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04800" y="1295400"/>
                <a:ext cx="8534400" cy="954107"/>
              </a:xfrm>
              <a:prstGeom prst="rect">
                <a:avLst/>
              </a:prstGeom>
              <a:noFill/>
            </p:spPr>
            <p:txBody>
              <a:bodyPr wrap="square" rtlCol="0">
                <a:spAutoFit/>
              </a:bodyPr>
              <a:lstStyle/>
              <a:p>
                <a:r>
                  <a:rPr lang="en-US" sz="2800" dirty="0" smtClean="0"/>
                  <a:t>A calibration lamp converts pixel radius to wavelength by finding </a:t>
                </a:r>
                <a14:m>
                  <m:oMath xmlns:m="http://schemas.openxmlformats.org/officeDocument/2006/math">
                    <m:r>
                      <a:rPr lang="en-US" sz="2800" b="0" i="1" smtClean="0">
                        <a:latin typeface="Cambria Math"/>
                      </a:rPr>
                      <m:t>𝑑</m:t>
                    </m:r>
                    <m:r>
                      <a:rPr lang="en-US" sz="2800" b="0" i="1" smtClean="0">
                        <a:latin typeface="Cambria Math"/>
                      </a:rPr>
                      <m:t>,</m:t>
                    </m:r>
                    <m:r>
                      <a:rPr lang="en-US" sz="2800" b="0" i="1" smtClean="0">
                        <a:latin typeface="Cambria Math"/>
                      </a:rPr>
                      <m:t>𝐿</m:t>
                    </m:r>
                    <m:r>
                      <a:rPr lang="en-US" sz="2800" b="0" i="1" smtClean="0">
                        <a:latin typeface="Cambria Math"/>
                      </a:rPr>
                      <m:t>,</m:t>
                    </m:r>
                    <m:r>
                      <a:rPr lang="en-US" sz="2800" b="0" i="1" smtClean="0">
                        <a:latin typeface="Cambria Math"/>
                      </a:rPr>
                      <m:t>𝑚</m:t>
                    </m:r>
                  </m:oMath>
                </a14:m>
                <a:r>
                  <a:rPr lang="en-US" sz="2800" dirty="0" smtClean="0"/>
                  <a:t> solving over several orders </a:t>
                </a:r>
                <a14:m>
                  <m:oMath xmlns:m="http://schemas.openxmlformats.org/officeDocument/2006/math">
                    <m:sSub>
                      <m:sSubPr>
                        <m:ctrlPr>
                          <a:rPr lang="en-US" sz="2800" i="1" smtClean="0">
                            <a:latin typeface="Cambria Math"/>
                          </a:rPr>
                        </m:ctrlPr>
                      </m:sSubPr>
                      <m:e>
                        <m:r>
                          <a:rPr lang="en-US" sz="2800" b="0" i="1" smtClean="0">
                            <a:latin typeface="Cambria Math"/>
                          </a:rPr>
                          <m:t>𝑟</m:t>
                        </m:r>
                      </m:e>
                      <m:sub>
                        <m:r>
                          <a:rPr lang="en-US" sz="2800" b="0" i="1" smtClean="0">
                            <a:latin typeface="Cambria Math"/>
                          </a:rPr>
                          <m:t>𝑚</m:t>
                        </m:r>
                      </m:sub>
                    </m:sSub>
                  </m:oMath>
                </a14:m>
                <a:r>
                  <a:rPr lang="en-US" sz="2800" dirty="0" smtClean="0"/>
                  <a:t> and lines </a:t>
                </a:r>
                <a14:m>
                  <m:oMath xmlns:m="http://schemas.openxmlformats.org/officeDocument/2006/math">
                    <m:sSub>
                      <m:sSubPr>
                        <m:ctrlPr>
                          <a:rPr lang="en-US" sz="2800" i="1" smtClean="0">
                            <a:latin typeface="Cambria Math"/>
                          </a:rPr>
                        </m:ctrlPr>
                      </m:sSubPr>
                      <m:e>
                        <m:r>
                          <a:rPr lang="en-US" sz="2800" i="1" smtClean="0">
                            <a:latin typeface="Cambria Math"/>
                            <a:ea typeface="Cambria Math"/>
                          </a:rPr>
                          <m:t>𝜆</m:t>
                        </m:r>
                      </m:e>
                      <m:sub>
                        <m:r>
                          <a:rPr lang="en-US" sz="2800" b="0" i="1" smtClean="0">
                            <a:latin typeface="Cambria Math"/>
                          </a:rPr>
                          <m:t>𝑜</m:t>
                        </m:r>
                      </m:sub>
                    </m:sSub>
                  </m:oMath>
                </a14:m>
                <a:endParaRPr lang="en-US" sz="28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04800" y="1295400"/>
                <a:ext cx="8534400" cy="954107"/>
              </a:xfrm>
              <a:prstGeom prst="rect">
                <a:avLst/>
              </a:prstGeom>
              <a:blipFill rotWithShape="1">
                <a:blip r:embed="rId4"/>
                <a:stretch>
                  <a:fillRect l="-1429" t="-5769" r="-500" b="-17308"/>
                </a:stretch>
              </a:blipFill>
            </p:spPr>
            <p:txBody>
              <a:bodyPr/>
              <a:lstStyle/>
              <a:p>
                <a:r>
                  <a:rPr lang="en-US">
                    <a:noFill/>
                  </a:rPr>
                  <a:t> </a:t>
                </a:r>
              </a:p>
            </p:txBody>
          </p:sp>
        </mc:Fallback>
      </mc:AlternateContent>
      <p:pic>
        <p:nvPicPr>
          <p:cNvPr id="26" name="Picture 3" descr="C:\Cooper\postdoc wisconsin\projects\Fabry-Perot interferometer\example_ringsu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2667000"/>
            <a:ext cx="5105400" cy="36204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700556" y="3429000"/>
            <a:ext cx="1697901" cy="1015663"/>
          </a:xfrm>
          <a:prstGeom prst="rect">
            <a:avLst/>
          </a:prstGeom>
          <a:noFill/>
        </p:spPr>
        <p:txBody>
          <a:bodyPr wrap="none" rtlCol="0">
            <a:spAutoFit/>
          </a:bodyPr>
          <a:lstStyle/>
          <a:p>
            <a:pPr algn="ctr"/>
            <a:r>
              <a:rPr lang="en-US" sz="2000" dirty="0" smtClean="0"/>
              <a:t>Ion Line</a:t>
            </a:r>
          </a:p>
          <a:p>
            <a:r>
              <a:rPr lang="en-US" sz="2000" dirty="0" err="1" smtClean="0"/>
              <a:t>Ar</a:t>
            </a:r>
            <a:r>
              <a:rPr lang="en-US" sz="2000" dirty="0" smtClean="0"/>
              <a:t> II 488.0 nm</a:t>
            </a:r>
          </a:p>
          <a:p>
            <a:r>
              <a:rPr lang="en-US" sz="2000" dirty="0" smtClean="0"/>
              <a:t>He II 468.6 nm</a:t>
            </a:r>
            <a:endParaRPr lang="en-US" sz="2000" dirty="0"/>
          </a:p>
        </p:txBody>
      </p:sp>
      <mc:AlternateContent xmlns:mc="http://schemas.openxmlformats.org/markup-compatibility/2006" xmlns:a14="http://schemas.microsoft.com/office/drawing/2010/main">
        <mc:Choice Requires="a14">
          <p:sp>
            <p:nvSpPr>
              <p:cNvPr id="29" name="TextBox 28"/>
              <p:cNvSpPr txBox="1"/>
              <p:nvPr/>
            </p:nvSpPr>
            <p:spPr>
              <a:xfrm>
                <a:off x="5456304" y="2438400"/>
                <a:ext cx="2644698" cy="8528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𝑚</m:t>
                      </m:r>
                      <m:r>
                        <a:rPr lang="en-US" sz="2400" b="0" i="1" smtClean="0">
                          <a:latin typeface="Cambria Math"/>
                          <a:ea typeface="Cambria Math"/>
                        </a:rPr>
                        <m:t>𝜆</m:t>
                      </m:r>
                      <m:r>
                        <a:rPr lang="en-US" sz="2400" b="0" i="1" smtClean="0">
                          <a:latin typeface="Cambria Math"/>
                          <a:ea typeface="Cambria Math"/>
                        </a:rPr>
                        <m:t>=2</m:t>
                      </m:r>
                      <m:r>
                        <a:rPr lang="en-US" sz="2400" b="0" i="1" smtClean="0">
                          <a:latin typeface="Cambria Math"/>
                          <a:ea typeface="Cambria Math"/>
                        </a:rPr>
                        <m:t>𝑑</m:t>
                      </m:r>
                      <m:f>
                        <m:fPr>
                          <m:ctrlPr>
                            <a:rPr lang="en-US" sz="2400" b="0" i="1" smtClean="0">
                              <a:latin typeface="Cambria Math"/>
                              <a:ea typeface="Cambria Math"/>
                            </a:rPr>
                          </m:ctrlPr>
                        </m:fPr>
                        <m:num>
                          <m:r>
                            <a:rPr lang="en-US" sz="2400" b="0" i="1" smtClean="0">
                              <a:latin typeface="Cambria Math"/>
                              <a:ea typeface="Cambria Math"/>
                            </a:rPr>
                            <m:t>𝐿</m:t>
                          </m:r>
                        </m:num>
                        <m:den>
                          <m:rad>
                            <m:radPr>
                              <m:degHide m:val="on"/>
                              <m:ctrlPr>
                                <a:rPr lang="en-US" sz="2400" b="0" i="1" smtClean="0">
                                  <a:latin typeface="Cambria Math"/>
                                  <a:ea typeface="Cambria Math"/>
                                </a:rPr>
                              </m:ctrlPr>
                            </m:radPr>
                            <m:deg/>
                            <m:e>
                              <m:sSup>
                                <m:sSupPr>
                                  <m:ctrlPr>
                                    <a:rPr lang="en-US" sz="2400" b="0" i="1" smtClean="0">
                                      <a:latin typeface="Cambria Math"/>
                                      <a:ea typeface="Cambria Math"/>
                                    </a:rPr>
                                  </m:ctrlPr>
                                </m:sSupPr>
                                <m:e>
                                  <m:r>
                                    <a:rPr lang="en-US" sz="2400" b="0" i="1" smtClean="0">
                                      <a:latin typeface="Cambria Math"/>
                                      <a:ea typeface="Cambria Math"/>
                                    </a:rPr>
                                    <m:t>𝐿</m:t>
                                  </m:r>
                                </m:e>
                                <m:sup>
                                  <m:r>
                                    <a:rPr lang="en-US" sz="2400" b="0" i="1" smtClean="0">
                                      <a:latin typeface="Cambria Math"/>
                                      <a:ea typeface="Cambria Math"/>
                                    </a:rPr>
                                    <m:t>2</m:t>
                                  </m:r>
                                </m:sup>
                              </m:sSup>
                              <m:r>
                                <a:rPr lang="en-US" sz="2400" b="0" i="1" smtClean="0">
                                  <a:latin typeface="Cambria Math"/>
                                  <a:ea typeface="Cambria Math"/>
                                </a:rPr>
                                <m:t>+</m:t>
                              </m:r>
                              <m:sSup>
                                <m:sSupPr>
                                  <m:ctrlPr>
                                    <a:rPr lang="en-US" sz="2400" i="1">
                                      <a:latin typeface="Cambria Math"/>
                                      <a:ea typeface="Cambria Math"/>
                                    </a:rPr>
                                  </m:ctrlPr>
                                </m:sSupPr>
                                <m:e>
                                  <m:r>
                                    <a:rPr lang="en-US" sz="2400" b="0" i="1" smtClean="0">
                                      <a:latin typeface="Cambria Math"/>
                                      <a:ea typeface="Cambria Math"/>
                                    </a:rPr>
                                    <m:t>𝑟</m:t>
                                  </m:r>
                                </m:e>
                                <m:sup>
                                  <m:r>
                                    <a:rPr lang="en-US" sz="2400" i="1">
                                      <a:latin typeface="Cambria Math"/>
                                      <a:ea typeface="Cambria Math"/>
                                    </a:rPr>
                                    <m:t>2</m:t>
                                  </m:r>
                                </m:sup>
                              </m:sSup>
                            </m:e>
                          </m:rad>
                        </m:den>
                      </m:f>
                    </m:oMath>
                  </m:oMathPara>
                </a14:m>
                <a:endParaRPr lang="en-US" sz="2400" dirty="0"/>
              </a:p>
            </p:txBody>
          </p:sp>
        </mc:Choice>
        <mc:Fallback xmlns="">
          <p:sp>
            <p:nvSpPr>
              <p:cNvPr id="29" name="TextBox 28"/>
              <p:cNvSpPr txBox="1">
                <a:spLocks noRot="1" noChangeAspect="1" noMove="1" noResize="1" noEditPoints="1" noAdjustHandles="1" noChangeArrowheads="1" noChangeShapeType="1" noTextEdit="1"/>
              </p:cNvSpPr>
              <p:nvPr/>
            </p:nvSpPr>
            <p:spPr>
              <a:xfrm>
                <a:off x="5456304" y="2438400"/>
                <a:ext cx="2644698" cy="852862"/>
              </a:xfrm>
              <a:prstGeom prst="rect">
                <a:avLst/>
              </a:prstGeom>
              <a:blipFill rotWithShape="1">
                <a:blip r:embed="rId6"/>
                <a:stretch>
                  <a:fillRect/>
                </a:stretch>
              </a:blipFill>
            </p:spPr>
            <p:txBody>
              <a:bodyPr/>
              <a:lstStyle/>
              <a:p>
                <a:r>
                  <a:rPr lang="en-US">
                    <a:noFill/>
                  </a:rPr>
                  <a:t> </a:t>
                </a:r>
              </a:p>
            </p:txBody>
          </p:sp>
        </mc:Fallback>
      </mc:AlternateContent>
      <p:sp>
        <p:nvSpPr>
          <p:cNvPr id="30" name="TextBox 29"/>
          <p:cNvSpPr txBox="1"/>
          <p:nvPr/>
        </p:nvSpPr>
        <p:spPr>
          <a:xfrm>
            <a:off x="6453156" y="3429000"/>
            <a:ext cx="2496196" cy="1015663"/>
          </a:xfrm>
          <a:prstGeom prst="rect">
            <a:avLst/>
          </a:prstGeom>
          <a:noFill/>
        </p:spPr>
        <p:txBody>
          <a:bodyPr wrap="none" rtlCol="0">
            <a:spAutoFit/>
          </a:bodyPr>
          <a:lstStyle/>
          <a:p>
            <a:pPr algn="ctr"/>
            <a:r>
              <a:rPr lang="en-US" sz="2000" dirty="0" smtClean="0"/>
              <a:t>Calibration Line</a:t>
            </a:r>
          </a:p>
          <a:p>
            <a:r>
              <a:rPr lang="en-US" sz="2000" dirty="0" smtClean="0"/>
              <a:t>Thorium 487.8733 nm</a:t>
            </a:r>
          </a:p>
          <a:p>
            <a:r>
              <a:rPr lang="en-US" sz="2000" dirty="0" smtClean="0"/>
              <a:t>Thorium 468.6195 nm</a:t>
            </a:r>
            <a:endParaRPr lang="en-US" sz="2000" dirty="0"/>
          </a:p>
        </p:txBody>
      </p:sp>
      <p:sp>
        <p:nvSpPr>
          <p:cNvPr id="19" name="Rectangle 18"/>
          <p:cNvSpPr/>
          <p:nvPr/>
        </p:nvSpPr>
        <p:spPr>
          <a:xfrm>
            <a:off x="4700556" y="3429001"/>
            <a:ext cx="4214066" cy="1015662"/>
          </a:xfrm>
          <a:prstGeom prst="rect">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TextBox 30"/>
          <p:cNvSpPr txBox="1"/>
          <p:nvPr/>
        </p:nvSpPr>
        <p:spPr>
          <a:xfrm>
            <a:off x="2504056" y="6108768"/>
            <a:ext cx="696344" cy="369332"/>
          </a:xfrm>
          <a:prstGeom prst="rect">
            <a:avLst/>
          </a:prstGeom>
          <a:solidFill>
            <a:schemeClr val="bg1"/>
          </a:solidFill>
        </p:spPr>
        <p:txBody>
          <a:bodyPr wrap="none" rtlCol="0">
            <a:spAutoFit/>
          </a:bodyPr>
          <a:lstStyle/>
          <a:p>
            <a:r>
              <a:rPr lang="en-US" dirty="0"/>
              <a:t>P</a:t>
            </a:r>
            <a:r>
              <a:rPr lang="en-US" dirty="0" smtClean="0"/>
              <a:t>ixel</a:t>
            </a:r>
            <a:r>
              <a:rPr lang="en-US" baseline="30000" dirty="0" smtClean="0"/>
              <a:t>2</a:t>
            </a:r>
            <a:endParaRPr lang="en-US" baseline="30000" dirty="0"/>
          </a:p>
        </p:txBody>
      </p:sp>
      <mc:AlternateContent xmlns:mc="http://schemas.openxmlformats.org/markup-compatibility/2006" xmlns:a14="http://schemas.microsoft.com/office/drawing/2010/main">
        <mc:Choice Requires="a14">
          <p:sp>
            <p:nvSpPr>
              <p:cNvPr id="33" name="TextBox 32"/>
              <p:cNvSpPr txBox="1"/>
              <p:nvPr/>
            </p:nvSpPr>
            <p:spPr>
              <a:xfrm>
                <a:off x="3027441" y="3072436"/>
                <a:ext cx="4777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𝑟</m:t>
                          </m:r>
                        </m:e>
                        <m:sub>
                          <m:r>
                            <a:rPr lang="en-US" b="0" i="1" smtClean="0">
                              <a:latin typeface="Cambria Math"/>
                            </a:rPr>
                            <m:t>𝑚</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3027441" y="3072436"/>
                <a:ext cx="477759" cy="369332"/>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2468305" y="2832168"/>
                <a:ext cx="7103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𝑟</m:t>
                          </m:r>
                        </m:e>
                        <m:sub>
                          <m:r>
                            <a:rPr lang="en-US" b="0" i="1" smtClean="0">
                              <a:latin typeface="Cambria Math"/>
                            </a:rPr>
                            <m:t>𝑚</m:t>
                          </m:r>
                          <m:r>
                            <a:rPr lang="en-US" b="0" i="1" smtClean="0">
                              <a:latin typeface="Cambria Math"/>
                            </a:rPr>
                            <m:t>+1</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2468305" y="2832168"/>
                <a:ext cx="710323" cy="369332"/>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804277" y="2679768"/>
                <a:ext cx="7103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𝑟</m:t>
                          </m:r>
                        </m:e>
                        <m:sub>
                          <m:r>
                            <a:rPr lang="en-US" b="0" i="1" smtClean="0">
                              <a:latin typeface="Cambria Math"/>
                            </a:rPr>
                            <m:t>𝑚</m:t>
                          </m:r>
                          <m:r>
                            <a:rPr lang="en-US" b="0" i="1" smtClean="0">
                              <a:latin typeface="Cambria Math"/>
                            </a:rPr>
                            <m:t>+2</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804277" y="2679768"/>
                <a:ext cx="710323" cy="369332"/>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295400" y="2679768"/>
                <a:ext cx="7103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𝑟</m:t>
                          </m:r>
                        </m:e>
                        <m:sub>
                          <m:r>
                            <a:rPr lang="en-US" b="0" i="1" smtClean="0">
                              <a:latin typeface="Cambria Math"/>
                            </a:rPr>
                            <m:t>𝑚</m:t>
                          </m:r>
                          <m:r>
                            <a:rPr lang="en-US" b="0" i="1" smtClean="0">
                              <a:latin typeface="Cambria Math"/>
                            </a:rPr>
                            <m:t>+3</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295400" y="2679768"/>
                <a:ext cx="710323" cy="369332"/>
              </a:xfrm>
              <a:prstGeom prst="rect">
                <a:avLst/>
              </a:prstGeom>
              <a:blipFill rotWithShape="1">
                <a:blip r:embed="rId10"/>
                <a:stretch>
                  <a:fillRect/>
                </a:stretch>
              </a:blipFill>
            </p:spPr>
            <p:txBody>
              <a:bodyPr/>
              <a:lstStyle/>
              <a:p>
                <a:r>
                  <a:rPr lang="en-US">
                    <a:noFill/>
                  </a:rPr>
                  <a:t> </a:t>
                </a:r>
              </a:p>
            </p:txBody>
          </p:sp>
        </mc:Fallback>
      </mc:AlternateContent>
      <p:sp>
        <p:nvSpPr>
          <p:cNvPr id="37" name="TextBox 36"/>
          <p:cNvSpPr txBox="1"/>
          <p:nvPr/>
        </p:nvSpPr>
        <p:spPr>
          <a:xfrm>
            <a:off x="4700556" y="4724400"/>
            <a:ext cx="4138644" cy="954107"/>
          </a:xfrm>
          <a:prstGeom prst="rect">
            <a:avLst/>
          </a:prstGeom>
          <a:noFill/>
        </p:spPr>
        <p:txBody>
          <a:bodyPr wrap="square" rtlCol="0">
            <a:spAutoFit/>
          </a:bodyPr>
          <a:lstStyle/>
          <a:p>
            <a:r>
              <a:rPr lang="en-US" sz="2800" dirty="0" smtClean="0"/>
              <a:t>Peaks fit to a </a:t>
            </a:r>
            <a:r>
              <a:rPr lang="en-US" sz="2800" dirty="0" err="1" smtClean="0"/>
              <a:t>Lorentzian</a:t>
            </a:r>
            <a:r>
              <a:rPr lang="en-US" sz="2800" dirty="0"/>
              <a:t> </a:t>
            </a:r>
            <a:r>
              <a:rPr lang="en-US" sz="2800" dirty="0" smtClean="0"/>
              <a:t>and used as PSF</a:t>
            </a:r>
            <a:endParaRPr lang="en-US" sz="2800" dirty="0"/>
          </a:p>
        </p:txBody>
      </p:sp>
    </p:spTree>
    <p:extLst>
      <p:ext uri="{BB962C8B-B14F-4D97-AF65-F5344CB8AC3E}">
        <p14:creationId xmlns:p14="http://schemas.microsoft.com/office/powerpoint/2010/main" val="334840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err="1" smtClean="0">
                <a:solidFill>
                  <a:srgbClr val="FFFFFF"/>
                </a:solidFill>
                <a:latin typeface="Chalkboard" charset="0"/>
                <a:sym typeface="Chalkboard" charset="0"/>
              </a:rPr>
              <a:t>Fabry</a:t>
            </a:r>
            <a:r>
              <a:rPr lang="en-US" sz="3500" dirty="0" smtClean="0">
                <a:solidFill>
                  <a:srgbClr val="FFFFFF"/>
                </a:solidFill>
                <a:latin typeface="Chalkboard" charset="0"/>
                <a:sym typeface="Chalkboard" charset="0"/>
              </a:rPr>
              <a:t>-Perot Interferometer accurately resolves ion temperature to high precision</a:t>
            </a:r>
            <a:endParaRPr lang="en-US" sz="3500" dirty="0">
              <a:solidFill>
                <a:srgbClr val="FFFFFF"/>
              </a:solidFill>
              <a:latin typeface="Chalkboard" charset="0"/>
              <a:sym typeface="Chalkboard" charset="0"/>
            </a:endParaRPr>
          </a:p>
        </p:txBody>
      </p:sp>
      <mc:AlternateContent xmlns:mc="http://schemas.openxmlformats.org/markup-compatibility/2006" xmlns:a14="http://schemas.microsoft.com/office/drawing/2010/main">
        <mc:Choice Requires="a14">
          <p:sp>
            <p:nvSpPr>
              <p:cNvPr id="13" name="TextBox 12"/>
              <p:cNvSpPr txBox="1"/>
              <p:nvPr/>
            </p:nvSpPr>
            <p:spPr>
              <a:xfrm>
                <a:off x="4953000" y="1933813"/>
                <a:ext cx="3810000" cy="3874843"/>
              </a:xfrm>
              <a:prstGeom prst="rect">
                <a:avLst/>
              </a:prstGeom>
              <a:noFill/>
            </p:spPr>
            <p:txBody>
              <a:bodyPr wrap="square" rtlCol="0">
                <a:spAutoFit/>
              </a:bodyPr>
              <a:lstStyle/>
              <a:p>
                <a:pPr marL="457200" indent="-457200">
                  <a:buAutoNum type="arabicParenR"/>
                </a:pPr>
                <a:r>
                  <a:rPr lang="en-US" sz="2400" dirty="0" smtClean="0"/>
                  <a:t>Guess </a:t>
                </a:r>
                <a14:m>
                  <m:oMath xmlns:m="http://schemas.openxmlformats.org/officeDocument/2006/math">
                    <m:sSub>
                      <m:sSubPr>
                        <m:ctrlPr>
                          <a:rPr lang="en-US" sz="2400" i="1" smtClean="0">
                            <a:latin typeface="Cambria Math"/>
                          </a:rPr>
                        </m:ctrlPr>
                      </m:sSubPr>
                      <m:e>
                        <m:r>
                          <a:rPr lang="en-US" sz="2400" b="0" i="1" smtClean="0">
                            <a:latin typeface="Cambria Math"/>
                          </a:rPr>
                          <m:t>𝑇</m:t>
                        </m:r>
                      </m:e>
                      <m:sub>
                        <m:r>
                          <a:rPr lang="en-US" sz="2400" b="0" i="1" smtClean="0">
                            <a:latin typeface="Cambria Math"/>
                          </a:rPr>
                          <m:t>𝑖</m:t>
                        </m:r>
                      </m:sub>
                    </m:sSub>
                    <m:r>
                      <a:rPr lang="en-US" sz="2400" b="0" i="1" smtClean="0">
                        <a:latin typeface="Cambria Math"/>
                      </a:rPr>
                      <m:t>,</m:t>
                    </m:r>
                    <m:sSub>
                      <m:sSubPr>
                        <m:ctrlPr>
                          <a:rPr lang="en-US" sz="2400" i="1">
                            <a:latin typeface="Cambria Math"/>
                          </a:rPr>
                        </m:ctrlPr>
                      </m:sSubPr>
                      <m:e>
                        <m:r>
                          <m:rPr>
                            <m:sty m:val="p"/>
                          </m:rPr>
                          <a:rPr lang="en-US" sz="2400" b="0" i="0" smtClean="0">
                            <a:latin typeface="Cambria Math"/>
                          </a:rPr>
                          <m:t>v</m:t>
                        </m:r>
                      </m:e>
                      <m:sub>
                        <m:r>
                          <a:rPr lang="en-US" sz="2400" i="1">
                            <a:latin typeface="Cambria Math"/>
                          </a:rPr>
                          <m:t>𝑖</m:t>
                        </m:r>
                      </m:sub>
                    </m:sSub>
                  </m:oMath>
                </a14:m>
                <a:r>
                  <a:rPr lang="en-US" sz="2400" dirty="0" smtClean="0"/>
                  <a:t>, calculate Doppler broadened Gaussian with constant </a:t>
                </a:r>
                <a14:m>
                  <m:oMath xmlns:m="http://schemas.openxmlformats.org/officeDocument/2006/math">
                    <m:r>
                      <m:rPr>
                        <m:sty m:val="p"/>
                      </m:rPr>
                      <a:rPr lang="el-GR" sz="2400" i="1" smtClean="0">
                        <a:latin typeface="Cambria Math"/>
                        <a:ea typeface="Cambria Math"/>
                      </a:rPr>
                      <m:t>Δ</m:t>
                    </m:r>
                    <m:r>
                      <a:rPr lang="el-GR" sz="2400" i="1" smtClean="0">
                        <a:latin typeface="Cambria Math"/>
                        <a:ea typeface="Cambria Math"/>
                      </a:rPr>
                      <m:t>𝜆</m:t>
                    </m:r>
                  </m:oMath>
                </a14:m>
                <a:r>
                  <a:rPr lang="en-US" sz="2400" dirty="0" smtClean="0">
                    <a:ea typeface="Cambria Math"/>
                  </a:rPr>
                  <a:t> PSF spacing</a:t>
                </a:r>
              </a:p>
              <a:p>
                <a:pPr marL="457200" indent="-457200">
                  <a:buAutoNum type="arabicParenR"/>
                </a:pPr>
                <a:endParaRPr lang="en-US" sz="2400" dirty="0" smtClean="0"/>
              </a:p>
              <a:p>
                <a:pPr marL="457200" indent="-457200">
                  <a:buAutoNum type="arabicParenR"/>
                </a:pPr>
                <a:r>
                  <a:rPr lang="en-US" sz="2400" dirty="0" smtClean="0"/>
                  <a:t>Convolve with PSF (Voigt)</a:t>
                </a:r>
              </a:p>
              <a:p>
                <a:pPr marL="457200" indent="-457200">
                  <a:buAutoNum type="arabicParenR"/>
                </a:pPr>
                <a:endParaRPr lang="en-US" sz="2400" dirty="0" smtClean="0"/>
              </a:p>
              <a:p>
                <a:pPr marL="457200" indent="-457200">
                  <a:buAutoNum type="arabicParenR"/>
                </a:pPr>
                <a:r>
                  <a:rPr lang="en-US" sz="2400" dirty="0" smtClean="0"/>
                  <a:t>Calculate </a:t>
                </a:r>
                <a14:m>
                  <m:oMath xmlns:m="http://schemas.openxmlformats.org/officeDocument/2006/math">
                    <m:sSup>
                      <m:sSupPr>
                        <m:ctrlPr>
                          <a:rPr lang="en-US" sz="2400" i="1" smtClean="0">
                            <a:latin typeface="Cambria Math"/>
                          </a:rPr>
                        </m:ctrlPr>
                      </m:sSupPr>
                      <m:e>
                        <m:r>
                          <a:rPr lang="en-US" sz="2400" i="1" smtClean="0">
                            <a:latin typeface="Cambria Math"/>
                            <a:ea typeface="Cambria Math"/>
                          </a:rPr>
                          <m:t>𝜒</m:t>
                        </m:r>
                      </m:e>
                      <m:sup>
                        <m:r>
                          <a:rPr lang="en-US" sz="2400" b="0" i="1" smtClean="0">
                            <a:latin typeface="Cambria Math"/>
                          </a:rPr>
                          <m:t>2</m:t>
                        </m:r>
                      </m:sup>
                    </m:sSup>
                  </m:oMath>
                </a14:m>
                <a:endParaRPr lang="en-US" sz="2400" dirty="0" smtClean="0"/>
              </a:p>
              <a:p>
                <a:pPr marL="457200" indent="-457200">
                  <a:buAutoNum type="arabicParenR"/>
                </a:pPr>
                <a:endParaRPr lang="en-US" sz="2400" dirty="0" smtClean="0"/>
              </a:p>
              <a:p>
                <a:pPr marL="457200" indent="-457200">
                  <a:buAutoNum type="arabicParenR"/>
                </a:pPr>
                <a:r>
                  <a:rPr lang="en-US" sz="2400" dirty="0" smtClean="0"/>
                  <a:t>Refine </a:t>
                </a:r>
                <a14:m>
                  <m:oMath xmlns:m="http://schemas.openxmlformats.org/officeDocument/2006/math">
                    <m:sSub>
                      <m:sSubPr>
                        <m:ctrlPr>
                          <a:rPr lang="en-US" sz="2400" i="1">
                            <a:latin typeface="Cambria Math"/>
                          </a:rPr>
                        </m:ctrlPr>
                      </m:sSubPr>
                      <m:e>
                        <m:r>
                          <a:rPr lang="en-US" sz="2400" i="1">
                            <a:latin typeface="Cambria Math"/>
                          </a:rPr>
                          <m:t>𝑇</m:t>
                        </m:r>
                      </m:e>
                      <m:sub>
                        <m:r>
                          <a:rPr lang="en-US" sz="2400" i="1">
                            <a:latin typeface="Cambria Math"/>
                          </a:rPr>
                          <m:t>𝑖</m:t>
                        </m:r>
                      </m:sub>
                    </m:sSub>
                    <m:r>
                      <a:rPr lang="en-US" sz="2400" i="1">
                        <a:latin typeface="Cambria Math"/>
                      </a:rPr>
                      <m:t>,</m:t>
                    </m:r>
                    <m:sSub>
                      <m:sSubPr>
                        <m:ctrlPr>
                          <a:rPr lang="en-US" sz="2400" i="1">
                            <a:latin typeface="Cambria Math"/>
                          </a:rPr>
                        </m:ctrlPr>
                      </m:sSubPr>
                      <m:e>
                        <m:r>
                          <m:rPr>
                            <m:sty m:val="p"/>
                          </m:rPr>
                          <a:rPr lang="en-US" sz="2400">
                            <a:latin typeface="Cambria Math"/>
                          </a:rPr>
                          <m:t>v</m:t>
                        </m:r>
                      </m:e>
                      <m:sub>
                        <m:r>
                          <a:rPr lang="en-US" sz="2400" i="1">
                            <a:latin typeface="Cambria Math"/>
                          </a:rPr>
                          <m:t>𝑖</m:t>
                        </m:r>
                      </m:sub>
                    </m:sSub>
                  </m:oMath>
                </a14:m>
                <a:r>
                  <a:rPr lang="en-US" sz="2400" dirty="0" smtClean="0"/>
                  <a:t> guess</a:t>
                </a:r>
              </a:p>
            </p:txBody>
          </p:sp>
        </mc:Choice>
        <mc:Fallback xmlns="">
          <p:sp>
            <p:nvSpPr>
              <p:cNvPr id="13" name="TextBox 12"/>
              <p:cNvSpPr txBox="1">
                <a:spLocks noRot="1" noChangeAspect="1" noMove="1" noResize="1" noEditPoints="1" noAdjustHandles="1" noChangeArrowheads="1" noChangeShapeType="1" noTextEdit="1"/>
              </p:cNvSpPr>
              <p:nvPr/>
            </p:nvSpPr>
            <p:spPr>
              <a:xfrm>
                <a:off x="4953000" y="1933813"/>
                <a:ext cx="3810000" cy="3874843"/>
              </a:xfrm>
              <a:prstGeom prst="rect">
                <a:avLst/>
              </a:prstGeom>
              <a:blipFill rotWithShape="1">
                <a:blip r:embed="rId3"/>
                <a:stretch>
                  <a:fillRect l="-2560" t="-1415" r="-1440" b="-314"/>
                </a:stretch>
              </a:blipFill>
            </p:spPr>
            <p:txBody>
              <a:bodyPr/>
              <a:lstStyle/>
              <a:p>
                <a:r>
                  <a:rPr lang="en-US">
                    <a:noFill/>
                  </a:rPr>
                  <a:t> </a:t>
                </a:r>
              </a:p>
            </p:txBody>
          </p:sp>
        </mc:Fallback>
      </mc:AlternateContent>
      <p:pic>
        <p:nvPicPr>
          <p:cNvPr id="16" name="Picture 2" descr="C:\Cooper\postdoc wisconsin\projects\Fabry-Perot interferometer\highpow_lowpow_data_and_fits_case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36386"/>
            <a:ext cx="4495800" cy="318817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100962" y="1150203"/>
            <a:ext cx="3013838" cy="830997"/>
          </a:xfrm>
          <a:prstGeom prst="rect">
            <a:avLst/>
          </a:prstGeom>
          <a:noFill/>
        </p:spPr>
        <p:txBody>
          <a:bodyPr wrap="none" rtlCol="0">
            <a:spAutoFit/>
          </a:bodyPr>
          <a:lstStyle/>
          <a:p>
            <a:pPr algn="ctr"/>
            <a:r>
              <a:rPr lang="en-US" sz="2400" dirty="0" smtClean="0"/>
              <a:t>Doppler broadening of</a:t>
            </a:r>
          </a:p>
          <a:p>
            <a:pPr algn="ctr"/>
            <a:r>
              <a:rPr lang="en-US" sz="2400" dirty="0" err="1" smtClean="0"/>
              <a:t>Ar</a:t>
            </a:r>
            <a:r>
              <a:rPr lang="en-US" sz="2400" dirty="0" smtClean="0"/>
              <a:t> 488 nm line </a:t>
            </a:r>
            <a:endParaRPr lang="en-US" sz="2400" baseline="30000" dirty="0"/>
          </a:p>
        </p:txBody>
      </p:sp>
      <p:cxnSp>
        <p:nvCxnSpPr>
          <p:cNvPr id="6" name="Straight Arrow Connector 5"/>
          <p:cNvCxnSpPr/>
          <p:nvPr/>
        </p:nvCxnSpPr>
        <p:spPr>
          <a:xfrm>
            <a:off x="4572000" y="2162413"/>
            <a:ext cx="420914" cy="0"/>
          </a:xfrm>
          <a:prstGeom prst="straightConnector1">
            <a:avLst/>
          </a:prstGeom>
          <a:ln w="38100">
            <a:solidFill>
              <a:srgbClr val="FF66FF"/>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0" y="2162413"/>
            <a:ext cx="0" cy="3276600"/>
          </a:xfrm>
          <a:prstGeom prst="line">
            <a:avLst/>
          </a:prstGeom>
          <a:ln w="381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572000" y="5439013"/>
            <a:ext cx="381000" cy="0"/>
          </a:xfrm>
          <a:prstGeom prst="line">
            <a:avLst/>
          </a:prstGeom>
          <a:ln w="38100">
            <a:solidFill>
              <a:srgbClr val="FF66FF"/>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486400" y="1143000"/>
            <a:ext cx="2929456" cy="830997"/>
          </a:xfrm>
          <a:prstGeom prst="rect">
            <a:avLst/>
          </a:prstGeom>
          <a:noFill/>
        </p:spPr>
        <p:txBody>
          <a:bodyPr wrap="none" rtlCol="0">
            <a:spAutoFit/>
          </a:bodyPr>
          <a:lstStyle/>
          <a:p>
            <a:pPr algn="ctr"/>
            <a:r>
              <a:rPr lang="en-US" sz="2400" u="sng" dirty="0" err="1" smtClean="0"/>
              <a:t>Levenberg</a:t>
            </a:r>
            <a:r>
              <a:rPr lang="en-US" sz="2400" u="sng" dirty="0" smtClean="0"/>
              <a:t>-Marquardt</a:t>
            </a:r>
          </a:p>
          <a:p>
            <a:pPr algn="ctr"/>
            <a:r>
              <a:rPr lang="en-US" sz="2400" u="sng" dirty="0" smtClean="0"/>
              <a:t>least squares fit</a:t>
            </a:r>
            <a:endParaRPr lang="en-US" sz="2400" u="sng" dirty="0"/>
          </a:p>
        </p:txBody>
      </p:sp>
    </p:spTree>
    <p:extLst>
      <p:ext uri="{BB962C8B-B14F-4D97-AF65-F5344CB8AC3E}">
        <p14:creationId xmlns:p14="http://schemas.microsoft.com/office/powerpoint/2010/main" val="3821721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pic>
        <p:nvPicPr>
          <p:cNvPr id="1026" name="Picture 2" descr="C:\Cooper\postdoc wisconsin\projects\Fabry-Perot interferometer\highpow_lowpow_data_and_fits_case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6386"/>
            <a:ext cx="4495800" cy="3188178"/>
          </a:xfrm>
          <a:prstGeom prst="rect">
            <a:avLst/>
          </a:prstGeom>
          <a:noFill/>
          <a:extLst>
            <a:ext uri="{909E8E84-426E-40DD-AFC4-6F175D3DCCD1}">
              <a14:hiddenFill xmlns:a14="http://schemas.microsoft.com/office/drawing/2010/main">
                <a:solidFill>
                  <a:srgbClr val="FFFFFF"/>
                </a:solidFill>
              </a14:hiddenFill>
            </a:ext>
          </a:extLst>
        </p:spPr>
      </p:pic>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err="1" smtClean="0">
                <a:solidFill>
                  <a:srgbClr val="FFFFFF"/>
                </a:solidFill>
                <a:latin typeface="Chalkboard" charset="0"/>
                <a:sym typeface="Chalkboard" charset="0"/>
              </a:rPr>
              <a:t>Fabry</a:t>
            </a:r>
            <a:r>
              <a:rPr lang="en-US" sz="3500" dirty="0" smtClean="0">
                <a:solidFill>
                  <a:srgbClr val="FFFFFF"/>
                </a:solidFill>
                <a:latin typeface="Chalkboard" charset="0"/>
                <a:sym typeface="Chalkboard" charset="0"/>
              </a:rPr>
              <a:t>-Perot Interferometer accurately resolves ion temperature to high precision</a:t>
            </a:r>
            <a:endParaRPr lang="en-US" sz="3500" dirty="0">
              <a:solidFill>
                <a:srgbClr val="FFFFFF"/>
              </a:solidFill>
              <a:latin typeface="Chalkboard" charset="0"/>
              <a:sym typeface="Chalkboard" charset="0"/>
            </a:endParaRPr>
          </a:p>
        </p:txBody>
      </p:sp>
      <p:sp>
        <p:nvSpPr>
          <p:cNvPr id="8" name="TextBox 7"/>
          <p:cNvSpPr txBox="1"/>
          <p:nvPr/>
        </p:nvSpPr>
        <p:spPr>
          <a:xfrm>
            <a:off x="1100962" y="1150203"/>
            <a:ext cx="3013838" cy="830997"/>
          </a:xfrm>
          <a:prstGeom prst="rect">
            <a:avLst/>
          </a:prstGeom>
          <a:noFill/>
        </p:spPr>
        <p:txBody>
          <a:bodyPr wrap="none" rtlCol="0">
            <a:spAutoFit/>
          </a:bodyPr>
          <a:lstStyle/>
          <a:p>
            <a:pPr algn="ctr"/>
            <a:r>
              <a:rPr lang="en-US" sz="2400" dirty="0" smtClean="0"/>
              <a:t>Doppler broadening of</a:t>
            </a:r>
          </a:p>
          <a:p>
            <a:pPr algn="ctr"/>
            <a:r>
              <a:rPr lang="en-US" sz="2400" dirty="0" err="1" smtClean="0"/>
              <a:t>Ar</a:t>
            </a:r>
            <a:r>
              <a:rPr lang="en-US" sz="2400" dirty="0" smtClean="0"/>
              <a:t> 488 nm line </a:t>
            </a:r>
            <a:endParaRPr lang="en-US" sz="2400" baseline="30000" dirty="0"/>
          </a:p>
        </p:txBody>
      </p:sp>
      <p:pic>
        <p:nvPicPr>
          <p:cNvPr id="11" name="Picture 2" descr="C:\Cooper\conferences\2014 APS\me\figures\Te_ne_Ti_vs_nfill_case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1" y="4114800"/>
            <a:ext cx="3733800" cy="2643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Cooper\conferences\2014 APS\me\figures\Te_ne_Ti_vs_pow_case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1" y="1408007"/>
            <a:ext cx="3733800" cy="26439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900990" y="1107281"/>
            <a:ext cx="3685432" cy="461665"/>
          </a:xfrm>
          <a:prstGeom prst="rect">
            <a:avLst/>
          </a:prstGeom>
          <a:noFill/>
        </p:spPr>
        <p:txBody>
          <a:bodyPr wrap="none" rtlCol="0">
            <a:spAutoFit/>
          </a:bodyPr>
          <a:lstStyle/>
          <a:p>
            <a:pPr algn="ctr"/>
            <a:r>
              <a:rPr lang="en-US" sz="2400" dirty="0" err="1" smtClean="0"/>
              <a:t>Ar</a:t>
            </a:r>
            <a:r>
              <a:rPr lang="en-US" sz="2400" dirty="0" smtClean="0"/>
              <a:t> power scan 2.3x10</a:t>
            </a:r>
            <a:r>
              <a:rPr lang="en-US" sz="2400" baseline="30000" dirty="0" smtClean="0"/>
              <a:t>-6</a:t>
            </a:r>
            <a:r>
              <a:rPr lang="en-US" sz="2400" dirty="0" smtClean="0"/>
              <a:t> </a:t>
            </a:r>
            <a:r>
              <a:rPr lang="en-US" sz="2400" dirty="0" err="1" smtClean="0"/>
              <a:t>Torr</a:t>
            </a:r>
            <a:endParaRPr lang="en-US" sz="2400" baseline="30000" dirty="0"/>
          </a:p>
        </p:txBody>
      </p:sp>
      <p:sp>
        <p:nvSpPr>
          <p:cNvPr id="15" name="TextBox 14"/>
          <p:cNvSpPr txBox="1"/>
          <p:nvPr/>
        </p:nvSpPr>
        <p:spPr>
          <a:xfrm>
            <a:off x="5592401" y="3805535"/>
            <a:ext cx="2350965" cy="461665"/>
          </a:xfrm>
          <a:prstGeom prst="rect">
            <a:avLst/>
          </a:prstGeom>
          <a:noFill/>
        </p:spPr>
        <p:txBody>
          <a:bodyPr wrap="none" rtlCol="0">
            <a:spAutoFit/>
          </a:bodyPr>
          <a:lstStyle/>
          <a:p>
            <a:pPr algn="ctr"/>
            <a:r>
              <a:rPr lang="en-US" sz="2400" dirty="0" err="1" smtClean="0"/>
              <a:t>Ar</a:t>
            </a:r>
            <a:r>
              <a:rPr lang="en-US" sz="2400" dirty="0" smtClean="0"/>
              <a:t> </a:t>
            </a:r>
            <a:r>
              <a:rPr lang="en-US" sz="2400" dirty="0" err="1" smtClean="0"/>
              <a:t>nn</a:t>
            </a:r>
            <a:r>
              <a:rPr lang="en-US" sz="2400" dirty="0" smtClean="0"/>
              <a:t> scan 30 kW</a:t>
            </a:r>
            <a:endParaRPr lang="en-US" sz="2400" baseline="30000" dirty="0"/>
          </a:p>
        </p:txBody>
      </p:sp>
    </p:spTree>
    <p:extLst>
      <p:ext uri="{BB962C8B-B14F-4D97-AF65-F5344CB8AC3E}">
        <p14:creationId xmlns:p14="http://schemas.microsoft.com/office/powerpoint/2010/main" val="2740316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C:\Cooper\conferences\2014 APS\me\figures\Ti_vs_nfill_case4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1487" y="1516890"/>
            <a:ext cx="3563256" cy="24306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pic>
        <p:nvPicPr>
          <p:cNvPr id="1026" name="Picture 2" descr="C:\Cooper\postdoc wisconsin\projects\Fabry-Perot interferometer\highpow_lowpow_data_and_fits_case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36386"/>
            <a:ext cx="4495800" cy="3188178"/>
          </a:xfrm>
          <a:prstGeom prst="rect">
            <a:avLst/>
          </a:prstGeom>
          <a:noFill/>
          <a:extLst>
            <a:ext uri="{909E8E84-426E-40DD-AFC4-6F175D3DCCD1}">
              <a14:hiddenFill xmlns:a14="http://schemas.microsoft.com/office/drawing/2010/main">
                <a:solidFill>
                  <a:srgbClr val="FFFFFF"/>
                </a:solidFill>
              </a14:hiddenFill>
            </a:ext>
          </a:extLst>
        </p:spPr>
      </p:pic>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err="1" smtClean="0">
                <a:solidFill>
                  <a:srgbClr val="FFFFFF"/>
                </a:solidFill>
                <a:latin typeface="Chalkboard" charset="0"/>
                <a:sym typeface="Chalkboard" charset="0"/>
              </a:rPr>
              <a:t>Fabry</a:t>
            </a:r>
            <a:r>
              <a:rPr lang="en-US" sz="3500" dirty="0" smtClean="0">
                <a:solidFill>
                  <a:srgbClr val="FFFFFF"/>
                </a:solidFill>
                <a:latin typeface="Chalkboard" charset="0"/>
                <a:sym typeface="Chalkboard" charset="0"/>
              </a:rPr>
              <a:t>-Perot Interferometer accurately resolves ion temperature to high precision</a:t>
            </a:r>
            <a:endParaRPr lang="en-US" sz="3500" dirty="0">
              <a:solidFill>
                <a:srgbClr val="FFFFFF"/>
              </a:solidFill>
              <a:latin typeface="Chalkboard" charset="0"/>
              <a:sym typeface="Chalkboard" charset="0"/>
            </a:endParaRPr>
          </a:p>
        </p:txBody>
      </p:sp>
      <p:sp>
        <p:nvSpPr>
          <p:cNvPr id="8" name="TextBox 7"/>
          <p:cNvSpPr txBox="1"/>
          <p:nvPr/>
        </p:nvSpPr>
        <p:spPr>
          <a:xfrm>
            <a:off x="1100962" y="1150203"/>
            <a:ext cx="3013838" cy="830997"/>
          </a:xfrm>
          <a:prstGeom prst="rect">
            <a:avLst/>
          </a:prstGeom>
          <a:noFill/>
        </p:spPr>
        <p:txBody>
          <a:bodyPr wrap="none" rtlCol="0">
            <a:spAutoFit/>
          </a:bodyPr>
          <a:lstStyle/>
          <a:p>
            <a:pPr algn="ctr"/>
            <a:r>
              <a:rPr lang="en-US" sz="2400" dirty="0" smtClean="0"/>
              <a:t>Doppler broadening of</a:t>
            </a:r>
          </a:p>
          <a:p>
            <a:pPr algn="ctr"/>
            <a:r>
              <a:rPr lang="en-US" sz="2400" dirty="0" err="1" smtClean="0"/>
              <a:t>Ar</a:t>
            </a:r>
            <a:r>
              <a:rPr lang="en-US" sz="2400" dirty="0" smtClean="0"/>
              <a:t> 488 nm line </a:t>
            </a:r>
            <a:endParaRPr lang="en-US" sz="2400" baseline="30000" dirty="0"/>
          </a:p>
        </p:txBody>
      </p:sp>
      <p:pic>
        <p:nvPicPr>
          <p:cNvPr id="11" name="Picture 2" descr="C:\Cooper\conferences\2014 APS\me\figures\Te_ne_Ti_vs_nfill_case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1" y="4114800"/>
            <a:ext cx="3733800" cy="26439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592401" y="3805535"/>
            <a:ext cx="2350965" cy="461665"/>
          </a:xfrm>
          <a:prstGeom prst="rect">
            <a:avLst/>
          </a:prstGeom>
          <a:noFill/>
        </p:spPr>
        <p:txBody>
          <a:bodyPr wrap="none" rtlCol="0">
            <a:spAutoFit/>
          </a:bodyPr>
          <a:lstStyle/>
          <a:p>
            <a:pPr algn="ctr"/>
            <a:r>
              <a:rPr lang="en-US" sz="2400" dirty="0" err="1" smtClean="0"/>
              <a:t>Ar</a:t>
            </a:r>
            <a:r>
              <a:rPr lang="en-US" sz="2400" dirty="0" smtClean="0"/>
              <a:t> </a:t>
            </a:r>
            <a:r>
              <a:rPr lang="en-US" sz="2400" dirty="0" err="1" smtClean="0"/>
              <a:t>nn</a:t>
            </a:r>
            <a:r>
              <a:rPr lang="en-US" sz="2400" dirty="0" smtClean="0"/>
              <a:t> scan 30 kW</a:t>
            </a:r>
            <a:endParaRPr lang="en-US" sz="2400" baseline="30000" dirty="0"/>
          </a:p>
        </p:txBody>
      </p:sp>
      <p:sp>
        <p:nvSpPr>
          <p:cNvPr id="17" name="TextBox 16"/>
          <p:cNvSpPr txBox="1"/>
          <p:nvPr/>
        </p:nvSpPr>
        <p:spPr>
          <a:xfrm>
            <a:off x="5700823" y="1107281"/>
            <a:ext cx="2085764" cy="461665"/>
          </a:xfrm>
          <a:prstGeom prst="rect">
            <a:avLst/>
          </a:prstGeom>
          <a:noFill/>
        </p:spPr>
        <p:txBody>
          <a:bodyPr wrap="none" rtlCol="0">
            <a:spAutoFit/>
          </a:bodyPr>
          <a:lstStyle/>
          <a:p>
            <a:pPr algn="ctr"/>
            <a:r>
              <a:rPr lang="en-US" sz="2400" dirty="0" err="1" smtClean="0"/>
              <a:t>Ar</a:t>
            </a:r>
            <a:r>
              <a:rPr lang="en-US" sz="2400" dirty="0" smtClean="0"/>
              <a:t> power scans</a:t>
            </a:r>
            <a:endParaRPr lang="en-US" sz="2400" baseline="30000" dirty="0"/>
          </a:p>
        </p:txBody>
      </p:sp>
    </p:spTree>
    <p:extLst>
      <p:ext uri="{BB962C8B-B14F-4D97-AF65-F5344CB8AC3E}">
        <p14:creationId xmlns:p14="http://schemas.microsoft.com/office/powerpoint/2010/main" val="885214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Cooper\postdoc wisconsin\projects\Fabry-Perot interferometer\highpow_lowpow_data_and_fits_cas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76" y="1993422"/>
            <a:ext cx="4495800" cy="31881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pic>
        <p:nvPicPr>
          <p:cNvPr id="7" name="Picture 3" descr="C:\Cooper\postdoc wisconsin\projects\Fabry-Perot interferometer\highpow_lowpow_data_and_fits_cas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1202"/>
            <a:ext cx="4495800" cy="3188179"/>
          </a:xfrm>
          <a:prstGeom prst="rect">
            <a:avLst/>
          </a:prstGeom>
          <a:noFill/>
          <a:extLst>
            <a:ext uri="{909E8E84-426E-40DD-AFC4-6F175D3DCCD1}">
              <a14:hiddenFill xmlns:a14="http://schemas.microsoft.com/office/drawing/2010/main">
                <a:solidFill>
                  <a:srgbClr val="FFFFFF"/>
                </a:solidFill>
              </a14:hiddenFill>
            </a:ext>
          </a:extLst>
        </p:spPr>
      </p:pic>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err="1" smtClean="0">
                <a:solidFill>
                  <a:srgbClr val="FFFFFF"/>
                </a:solidFill>
                <a:latin typeface="Chalkboard" charset="0"/>
                <a:sym typeface="Chalkboard" charset="0"/>
              </a:rPr>
              <a:t>Fabry</a:t>
            </a:r>
            <a:r>
              <a:rPr lang="en-US" sz="3500" dirty="0" smtClean="0">
                <a:solidFill>
                  <a:srgbClr val="FFFFFF"/>
                </a:solidFill>
                <a:latin typeface="Chalkboard" charset="0"/>
                <a:sym typeface="Chalkboard" charset="0"/>
              </a:rPr>
              <a:t>-Perot Interferometer accurately resolves ion temperature to high precision</a:t>
            </a:r>
            <a:endParaRPr lang="en-US" sz="3500" dirty="0">
              <a:solidFill>
                <a:srgbClr val="FFFFFF"/>
              </a:solidFill>
              <a:latin typeface="Chalkboard" charset="0"/>
              <a:sym typeface="Chalkboard" charset="0"/>
            </a:endParaRPr>
          </a:p>
        </p:txBody>
      </p:sp>
      <p:sp>
        <p:nvSpPr>
          <p:cNvPr id="9" name="TextBox 8"/>
          <p:cNvSpPr txBox="1"/>
          <p:nvPr/>
        </p:nvSpPr>
        <p:spPr>
          <a:xfrm>
            <a:off x="2057400" y="1367135"/>
            <a:ext cx="5334000" cy="461665"/>
          </a:xfrm>
          <a:prstGeom prst="rect">
            <a:avLst/>
          </a:prstGeom>
          <a:noFill/>
        </p:spPr>
        <p:txBody>
          <a:bodyPr wrap="square" rtlCol="0">
            <a:spAutoFit/>
          </a:bodyPr>
          <a:lstStyle/>
          <a:p>
            <a:pPr algn="ctr"/>
            <a:r>
              <a:rPr lang="en-US" sz="2400" dirty="0" smtClean="0"/>
              <a:t>Doppler broadening of He 468 nm lines </a:t>
            </a:r>
            <a:endParaRPr lang="en-US" sz="2400" baseline="30000" dirty="0"/>
          </a:p>
        </p:txBody>
      </p:sp>
      <p:pic>
        <p:nvPicPr>
          <p:cNvPr id="10" name="Picture 2" descr="C:\Cooper\postdoc wisconsin\projects\Fabry-Perot interferometer\ex_He_breaktdown_Ti=0.73eV_case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981200"/>
            <a:ext cx="4495800" cy="31881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6200" y="5181601"/>
            <a:ext cx="89916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He 468.6 complex is 13 lines divided into 5 groups shown by color</a:t>
            </a:r>
            <a:endParaRPr lang="en-US" sz="2400" dirty="0"/>
          </a:p>
          <a:p>
            <a:pPr marL="342900" indent="-342900">
              <a:buFont typeface="Arial" panose="020B0604020202020204" pitchFamily="34" charset="0"/>
              <a:buChar char="•"/>
            </a:pPr>
            <a:r>
              <a:rPr lang="en-US" sz="2400" dirty="0" err="1" smtClean="0"/>
              <a:t>Levenberg</a:t>
            </a:r>
            <a:r>
              <a:rPr lang="en-US" sz="2400" dirty="0" smtClean="0"/>
              <a:t>-Marquardt least squares fit to single normalization, </a:t>
            </a:r>
            <a:r>
              <a:rPr lang="en-US" sz="2400" i="1" dirty="0" smtClean="0"/>
              <a:t>v</a:t>
            </a:r>
            <a:r>
              <a:rPr lang="en-US" sz="2400" i="1" baseline="-25000" dirty="0" smtClean="0"/>
              <a:t>i</a:t>
            </a:r>
            <a:r>
              <a:rPr lang="en-US" sz="2400" dirty="0" smtClean="0"/>
              <a:t>, </a:t>
            </a:r>
            <a:r>
              <a:rPr lang="en-US" sz="2400" i="1" dirty="0" smtClean="0"/>
              <a:t>T</a:t>
            </a:r>
            <a:r>
              <a:rPr lang="en-US" sz="2400" i="1" baseline="-25000" dirty="0"/>
              <a:t>i</a:t>
            </a:r>
            <a:r>
              <a:rPr lang="en-US" sz="2400" dirty="0" smtClean="0"/>
              <a:t>, and 5 relative amplitude coefficients</a:t>
            </a:r>
          </a:p>
        </p:txBody>
      </p:sp>
    </p:spTree>
    <p:extLst>
      <p:ext uri="{BB962C8B-B14F-4D97-AF65-F5344CB8AC3E}">
        <p14:creationId xmlns:p14="http://schemas.microsoft.com/office/powerpoint/2010/main" val="2612582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Cooper\postdoc wisconsin\projects\Fabry-Perot interferometer\highpow_lowpow_data_and_fits_cas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76" y="1993422"/>
            <a:ext cx="4495800" cy="31881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err="1" smtClean="0">
                <a:solidFill>
                  <a:srgbClr val="FFFFFF"/>
                </a:solidFill>
                <a:latin typeface="Chalkboard" charset="0"/>
                <a:sym typeface="Chalkboard" charset="0"/>
              </a:rPr>
              <a:t>Fabry</a:t>
            </a:r>
            <a:r>
              <a:rPr lang="en-US" sz="3500" dirty="0" smtClean="0">
                <a:solidFill>
                  <a:srgbClr val="FFFFFF"/>
                </a:solidFill>
                <a:latin typeface="Chalkboard" charset="0"/>
                <a:sym typeface="Chalkboard" charset="0"/>
              </a:rPr>
              <a:t>-Perot Interferometer accurately resolves ion temperature to high precision</a:t>
            </a:r>
            <a:endParaRPr lang="en-US" sz="3500" dirty="0">
              <a:solidFill>
                <a:srgbClr val="FFFFFF"/>
              </a:solidFill>
              <a:latin typeface="Chalkboard" charset="0"/>
              <a:sym typeface="Chalkboard" charset="0"/>
            </a:endParaRPr>
          </a:p>
        </p:txBody>
      </p:sp>
      <p:sp>
        <p:nvSpPr>
          <p:cNvPr id="9" name="TextBox 8"/>
          <p:cNvSpPr txBox="1"/>
          <p:nvPr/>
        </p:nvSpPr>
        <p:spPr>
          <a:xfrm>
            <a:off x="2057400" y="1367135"/>
            <a:ext cx="5334000" cy="461665"/>
          </a:xfrm>
          <a:prstGeom prst="rect">
            <a:avLst/>
          </a:prstGeom>
          <a:noFill/>
        </p:spPr>
        <p:txBody>
          <a:bodyPr wrap="square" rtlCol="0">
            <a:spAutoFit/>
          </a:bodyPr>
          <a:lstStyle/>
          <a:p>
            <a:pPr algn="ctr"/>
            <a:r>
              <a:rPr lang="en-US" sz="2400" dirty="0" smtClean="0"/>
              <a:t>Doppler broadening of He 468 nm lines </a:t>
            </a:r>
            <a:endParaRPr lang="en-US" sz="2400" baseline="30000" dirty="0"/>
          </a:p>
        </p:txBody>
      </p:sp>
      <p:pic>
        <p:nvPicPr>
          <p:cNvPr id="8195" name="Picture 3" descr="C:\Cooper\conferences\2014 APS\me\figures\Te_ne_Ti_vs_nfill_case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05000"/>
            <a:ext cx="4571999" cy="33258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00" y="5181601"/>
            <a:ext cx="89916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He 468.6 complex is 13 lines divided into 5 ratios shown by color</a:t>
            </a:r>
            <a:endParaRPr lang="en-US" sz="2400" dirty="0"/>
          </a:p>
          <a:p>
            <a:pPr marL="342900" indent="-342900">
              <a:buFont typeface="Arial" panose="020B0604020202020204" pitchFamily="34" charset="0"/>
              <a:buChar char="•"/>
            </a:pPr>
            <a:r>
              <a:rPr lang="en-US" sz="2400" dirty="0" err="1" smtClean="0"/>
              <a:t>Levenberg</a:t>
            </a:r>
            <a:r>
              <a:rPr lang="en-US" sz="2400" dirty="0" smtClean="0"/>
              <a:t>-Marquardt least squares fit to single normalization, </a:t>
            </a:r>
            <a:r>
              <a:rPr lang="en-US" sz="2400" i="1" dirty="0" smtClean="0"/>
              <a:t>v</a:t>
            </a:r>
            <a:r>
              <a:rPr lang="en-US" sz="2400" i="1" baseline="-25000" dirty="0" smtClean="0"/>
              <a:t>i</a:t>
            </a:r>
            <a:r>
              <a:rPr lang="en-US" sz="2400" dirty="0" smtClean="0"/>
              <a:t>, </a:t>
            </a:r>
            <a:r>
              <a:rPr lang="en-US" sz="2400" i="1" dirty="0" smtClean="0"/>
              <a:t>T</a:t>
            </a:r>
            <a:r>
              <a:rPr lang="en-US" sz="2400" i="1" baseline="-25000" dirty="0"/>
              <a:t>i</a:t>
            </a:r>
            <a:r>
              <a:rPr lang="en-US" sz="2400" dirty="0" smtClean="0"/>
              <a:t>, and 5 relative amplitude coefficients</a:t>
            </a:r>
          </a:p>
        </p:txBody>
      </p:sp>
      <p:sp>
        <p:nvSpPr>
          <p:cNvPr id="2" name="TextBox 1"/>
          <p:cNvSpPr txBox="1"/>
          <p:nvPr/>
        </p:nvSpPr>
        <p:spPr>
          <a:xfrm>
            <a:off x="5866253" y="1720334"/>
            <a:ext cx="1983492" cy="369332"/>
          </a:xfrm>
          <a:prstGeom prst="rect">
            <a:avLst/>
          </a:prstGeom>
          <a:noFill/>
        </p:spPr>
        <p:txBody>
          <a:bodyPr wrap="none" rtlCol="0">
            <a:spAutoFit/>
          </a:bodyPr>
          <a:lstStyle/>
          <a:p>
            <a:r>
              <a:rPr lang="en-US" dirty="0" smtClean="0"/>
              <a:t>55 kW input power</a:t>
            </a:r>
            <a:endParaRPr lang="en-US" dirty="0"/>
          </a:p>
        </p:txBody>
      </p:sp>
    </p:spTree>
    <p:extLst>
      <p:ext uri="{BB962C8B-B14F-4D97-AF65-F5344CB8AC3E}">
        <p14:creationId xmlns:p14="http://schemas.microsoft.com/office/powerpoint/2010/main" val="2060957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Langmuir probes embedded in tile directly measure plasma parameters, losses at wall</a:t>
            </a:r>
            <a:endParaRPr lang="en-US" sz="3500" dirty="0">
              <a:solidFill>
                <a:srgbClr val="FFFFFF"/>
              </a:solidFill>
              <a:latin typeface="Chalkboard" charset="0"/>
              <a:sym typeface="Chalkboard" charset="0"/>
            </a:endParaRPr>
          </a:p>
        </p:txBody>
      </p:sp>
      <p:pic>
        <p:nvPicPr>
          <p:cNvPr id="9218" name="Picture 2" descr="C:\Cooper\postdoc wisconsin\MPDX\probes and parts\tile\rotated and cropped ti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053905" y="2552339"/>
            <a:ext cx="3864769" cy="28097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Cooper\postdoc wisconsin\MPDX\pictures\2012-12-13 14.20.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53" r="14706"/>
          <a:stretch/>
        </p:blipFill>
        <p:spPr bwMode="auto">
          <a:xfrm>
            <a:off x="209550" y="2499904"/>
            <a:ext cx="3028950" cy="291465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1704975" y="4381591"/>
            <a:ext cx="1876425" cy="1508022"/>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724025" y="2024844"/>
            <a:ext cx="1857375" cy="2089774"/>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523999" y="4085590"/>
            <a:ext cx="226785" cy="3338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C:\Cooper\postdoc wisconsin\MPDX\probes and parts\tile\rotated and cropped til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634" t="45121" r="32769" b="36682"/>
          <a:stretch/>
        </p:blipFill>
        <p:spPr bwMode="auto">
          <a:xfrm rot="5400000">
            <a:off x="5794379" y="2920994"/>
            <a:ext cx="3860791" cy="207645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738638" y="3780790"/>
            <a:ext cx="226785" cy="3338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H="1">
            <a:off x="4965424" y="2024844"/>
            <a:ext cx="1740174" cy="1755946"/>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38710" y="4114618"/>
            <a:ext cx="1766888" cy="1789482"/>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712076" y="1752600"/>
            <a:ext cx="0" cy="4343400"/>
          </a:xfrm>
          <a:prstGeom prst="line">
            <a:avLst/>
          </a:prstGeom>
          <a:ln>
            <a:solidFill>
              <a:srgbClr val="FF66F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996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0" y="-8930"/>
            <a:ext cx="9144000" cy="1532930"/>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25" name="Rectangle 2"/>
          <p:cNvSpPr txBox="1">
            <a:spLocks noChangeArrowheads="1"/>
          </p:cNvSpPr>
          <p:nvPr/>
        </p:nvSpPr>
        <p:spPr>
          <a:xfrm>
            <a:off x="0" y="578048"/>
            <a:ext cx="9144000"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200" dirty="0" smtClean="0">
                <a:solidFill>
                  <a:srgbClr val="FFFFFF"/>
                </a:solidFill>
                <a:latin typeface="Chalkboard" charset="0"/>
                <a:sym typeface="Chalkboard" charset="0"/>
              </a:rPr>
              <a:t>MPDX successfully creates repeatable, highly conducting plasmas suitable for dynamo research</a:t>
            </a:r>
            <a:endParaRPr lang="en-US" sz="3200" dirty="0">
              <a:solidFill>
                <a:srgbClr val="FFFFFF"/>
              </a:solidFill>
              <a:latin typeface="Chalkboard" charset="0"/>
              <a:sym typeface="Chalkboard" charset="0"/>
            </a:endParaRPr>
          </a:p>
        </p:txBody>
      </p:sp>
      <p:pic>
        <p:nvPicPr>
          <p:cNvPr id="8195" name="Picture 3" descr="C:\Cooper\postdoc wisconsin\MPDX\pictures\MPDX glamour shots\MPDX_vess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524000"/>
            <a:ext cx="7176397" cy="5334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Cooper\postdoc wisconsin\MPDX\pictures\MPDX glamour shots\MPDX_north_po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5240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20" name="DSC_0190.jpg"/>
          <p:cNvPicPr/>
          <p:nvPr/>
        </p:nvPicPr>
        <p:blipFill>
          <a:blip r:embed="rId5">
            <a:extLst>
              <a:ext uri="{BEBA8EAE-BF5A-486C-A8C5-ECC9F3942E4B}">
                <a14:imgProps xmlns:a14="http://schemas.microsoft.com/office/drawing/2010/main">
                  <a14:imgLayer r:embed="rId6">
                    <a14:imgEffect>
                      <a14:brightnessContrast bright="62000"/>
                    </a14:imgEffect>
                  </a14:imgLayer>
                </a14:imgProps>
              </a:ext>
            </a:extLst>
          </a:blip>
          <a:srcRect l="3809" t="6006" r="22330" b="10400"/>
          <a:stretch>
            <a:fillRect/>
          </a:stretch>
        </p:blipFill>
        <p:spPr>
          <a:xfrm>
            <a:off x="5638800" y="3860800"/>
            <a:ext cx="3505199" cy="3009900"/>
          </a:xfrm>
          <a:prstGeom prst="rect">
            <a:avLst/>
          </a:prstGeom>
          <a:ln w="25400">
            <a:noFill/>
            <a:miter lim="400000"/>
          </a:ln>
        </p:spPr>
      </p:pic>
    </p:spTree>
    <p:extLst>
      <p:ext uri="{BB962C8B-B14F-4D97-AF65-F5344CB8AC3E}">
        <p14:creationId xmlns:p14="http://schemas.microsoft.com/office/powerpoint/2010/main" val="2360747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Loss width </a:t>
            </a:r>
            <a:r>
              <a:rPr lang="en-US" sz="3500" dirty="0">
                <a:solidFill>
                  <a:srgbClr val="FFFFFF"/>
                </a:solidFill>
                <a:latin typeface="Chalkboard" charset="0"/>
                <a:sym typeface="Chalkboard" charset="0"/>
              </a:rPr>
              <a:t>in new regime deviates </a:t>
            </a:r>
            <a:r>
              <a:rPr lang="en-US" sz="3500" dirty="0" smtClean="0">
                <a:solidFill>
                  <a:srgbClr val="FFFFFF"/>
                </a:solidFill>
                <a:latin typeface="Chalkboard" charset="0"/>
                <a:sym typeface="Chalkboard" charset="0"/>
              </a:rPr>
              <a:t>from previous experimental measurements</a:t>
            </a:r>
            <a:endParaRPr lang="en-US" sz="3500" dirty="0">
              <a:solidFill>
                <a:srgbClr val="FFFFFF"/>
              </a:solidFill>
              <a:latin typeface="Chalkboard" charset="0"/>
              <a:sym typeface="Chalkboard" charset="0"/>
            </a:endParaRPr>
          </a:p>
        </p:txBody>
      </p:sp>
      <p:pic>
        <p:nvPicPr>
          <p:cNvPr id="11267" name="Picture 3" descr="C:\Cooper\postdoc wisconsin\MPDX\probes and parts\tile\flux_cusp_cas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90474"/>
            <a:ext cx="6248400" cy="442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96024" y="2095500"/>
            <a:ext cx="2619376" cy="1015663"/>
          </a:xfrm>
          <a:prstGeom prst="rect">
            <a:avLst/>
          </a:prstGeom>
          <a:noFill/>
          <a:ln w="38100">
            <a:solidFill>
              <a:srgbClr val="FF66FF"/>
            </a:solidFill>
          </a:ln>
        </p:spPr>
        <p:txBody>
          <a:bodyPr wrap="square" rtlCol="0">
            <a:spAutoFit/>
          </a:bodyPr>
          <a:lstStyle/>
          <a:p>
            <a:r>
              <a:rPr lang="en-US" sz="2000" dirty="0" smtClean="0"/>
              <a:t>Plasma loss in center of cusp is same as core unmagnetized plasma</a:t>
            </a:r>
            <a:endParaRPr lang="en-US" sz="2000" dirty="0"/>
          </a:p>
        </p:txBody>
      </p:sp>
      <p:sp>
        <p:nvSpPr>
          <p:cNvPr id="5" name="Rectangle 4"/>
          <p:cNvSpPr/>
          <p:nvPr/>
        </p:nvSpPr>
        <p:spPr>
          <a:xfrm>
            <a:off x="6677028"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77115"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062915"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p:cNvSpPr/>
          <p:nvPr/>
        </p:nvSpPr>
        <p:spPr>
          <a:xfrm>
            <a:off x="7510462" y="4674332"/>
            <a:ext cx="600076" cy="117689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6824662" y="4674332"/>
            <a:ext cx="600076" cy="117689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a:off x="8196262" y="4667982"/>
            <a:ext cx="600076" cy="1176896"/>
          </a:xfrm>
          <a:prstGeom prst="arc">
            <a:avLst>
              <a:gd name="adj1" fmla="val 10800000"/>
              <a:gd name="adj2" fmla="val 1626485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6138862" y="4667982"/>
            <a:ext cx="600076" cy="1176896"/>
          </a:xfrm>
          <a:prstGeom prst="arc">
            <a:avLst>
              <a:gd name="adj1" fmla="val 16263655"/>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a:off x="6781800" y="4347010"/>
            <a:ext cx="685800" cy="1818840"/>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a:off x="7467600" y="4353360"/>
            <a:ext cx="685800" cy="1818840"/>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a:off x="8153400" y="4347010"/>
            <a:ext cx="685800" cy="1818840"/>
          </a:xfrm>
          <a:prstGeom prst="arc">
            <a:avLst>
              <a:gd name="adj1" fmla="val 10800000"/>
              <a:gd name="adj2" fmla="val 16245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a:off x="6096000" y="4347010"/>
            <a:ext cx="685800" cy="1818840"/>
          </a:xfrm>
          <a:prstGeom prst="arc">
            <a:avLst>
              <a:gd name="adj1" fmla="val 16153547"/>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7559871" y="4882572"/>
            <a:ext cx="510780" cy="76676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6869310" y="4873047"/>
            <a:ext cx="510780" cy="76676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a:off x="6183510" y="4873047"/>
            <a:ext cx="510780" cy="766766"/>
          </a:xfrm>
          <a:prstGeom prst="arc">
            <a:avLst>
              <a:gd name="adj1" fmla="val 1617927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a:off x="8240910" y="4882572"/>
            <a:ext cx="510780" cy="766766"/>
          </a:xfrm>
          <a:prstGeom prst="arc">
            <a:avLst>
              <a:gd name="adj1" fmla="val 10800000"/>
              <a:gd name="adj2" fmla="val 1622047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flipV="1">
            <a:off x="7124700" y="3733801"/>
            <a:ext cx="1" cy="2362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48400" y="5501294"/>
            <a:ext cx="2539536"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7086601" y="3695701"/>
            <a:ext cx="76200" cy="76200"/>
          </a:xfrm>
          <a:prstGeom prst="ellipse">
            <a:avLst/>
          </a:prstGeom>
          <a:solidFill>
            <a:srgbClr val="FF66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V="1">
            <a:off x="8051900" y="5224292"/>
            <a:ext cx="287238" cy="475"/>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9216" name="TextBox 9215"/>
          <p:cNvSpPr txBox="1"/>
          <p:nvPr/>
        </p:nvSpPr>
        <p:spPr>
          <a:xfrm>
            <a:off x="6296025" y="3276600"/>
            <a:ext cx="1104900" cy="646331"/>
          </a:xfrm>
          <a:prstGeom prst="rect">
            <a:avLst/>
          </a:prstGeom>
          <a:noFill/>
        </p:spPr>
        <p:txBody>
          <a:bodyPr wrap="square" rtlCol="0">
            <a:spAutoFit/>
          </a:bodyPr>
          <a:lstStyle/>
          <a:p>
            <a:r>
              <a:rPr lang="en-US" dirty="0" smtClean="0"/>
              <a:t>Langmuir Probe</a:t>
            </a:r>
            <a:endParaRPr lang="en-US" dirty="0"/>
          </a:p>
        </p:txBody>
      </p:sp>
      <p:sp>
        <p:nvSpPr>
          <p:cNvPr id="38" name="TextBox 37"/>
          <p:cNvSpPr txBox="1"/>
          <p:nvPr/>
        </p:nvSpPr>
        <p:spPr>
          <a:xfrm>
            <a:off x="8375651" y="4854960"/>
            <a:ext cx="552450" cy="369332"/>
          </a:xfrm>
          <a:prstGeom prst="rect">
            <a:avLst/>
          </a:prstGeom>
          <a:noFill/>
        </p:spPr>
        <p:txBody>
          <a:bodyPr wrap="square" rtlCol="0">
            <a:spAutoFit/>
          </a:bodyPr>
          <a:lstStyle/>
          <a:p>
            <a:r>
              <a:rPr lang="en-US" dirty="0" smtClean="0"/>
              <a:t>Tile</a:t>
            </a:r>
            <a:endParaRPr lang="en-US" dirty="0"/>
          </a:p>
        </p:txBody>
      </p:sp>
      <p:cxnSp>
        <p:nvCxnSpPr>
          <p:cNvPr id="9237" name="Straight Arrow Connector 9236"/>
          <p:cNvCxnSpPr>
            <a:stCxn id="3" idx="1"/>
          </p:cNvCxnSpPr>
          <p:nvPr/>
        </p:nvCxnSpPr>
        <p:spPr>
          <a:xfrm flipH="1" flipV="1">
            <a:off x="5791200" y="2603331"/>
            <a:ext cx="504824" cy="1"/>
          </a:xfrm>
          <a:prstGeom prst="straightConnector1">
            <a:avLst/>
          </a:prstGeom>
          <a:ln w="57150">
            <a:solidFill>
              <a:srgbClr val="FF66FF"/>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609975" y="6019800"/>
            <a:ext cx="5283200" cy="400110"/>
          </a:xfrm>
          <a:prstGeom prst="rect">
            <a:avLst/>
          </a:prstGeom>
          <a:noFill/>
        </p:spPr>
        <p:txBody>
          <a:bodyPr wrap="square" rtlCol="0">
            <a:spAutoFit/>
          </a:bodyPr>
          <a:lstStyle/>
          <a:p>
            <a:r>
              <a:rPr lang="en-US" sz="2000" dirty="0" smtClean="0"/>
              <a:t>75 kW He plasma with 1.3x10-5 </a:t>
            </a:r>
            <a:r>
              <a:rPr lang="en-US" sz="2000" dirty="0" err="1" smtClean="0"/>
              <a:t>Torr</a:t>
            </a:r>
            <a:r>
              <a:rPr lang="en-US" sz="2000" dirty="0" smtClean="0"/>
              <a:t>  fill pressure</a:t>
            </a:r>
            <a:endParaRPr lang="en-US" sz="2000" dirty="0"/>
          </a:p>
        </p:txBody>
      </p:sp>
    </p:spTree>
    <p:extLst>
      <p:ext uri="{BB962C8B-B14F-4D97-AF65-F5344CB8AC3E}">
        <p14:creationId xmlns:p14="http://schemas.microsoft.com/office/powerpoint/2010/main" val="2013163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C:\Cooper\postdoc wisconsin\MPDX\probes and parts\tile\All_cusp_case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142139"/>
            <a:ext cx="2695038" cy="58350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Directly measure plasma parameters and losses at cusp to characterize confinement</a:t>
            </a:r>
            <a:endParaRPr lang="en-US" sz="3500" dirty="0">
              <a:solidFill>
                <a:srgbClr val="FFFFFF"/>
              </a:solidFill>
              <a:latin typeface="Chalkboard" charset="0"/>
              <a:sym typeface="Chalkboard" charset="0"/>
            </a:endParaRPr>
          </a:p>
        </p:txBody>
      </p:sp>
      <p:sp>
        <p:nvSpPr>
          <p:cNvPr id="2" name="Rectangle 1"/>
          <p:cNvSpPr/>
          <p:nvPr/>
        </p:nvSpPr>
        <p:spPr>
          <a:xfrm>
            <a:off x="304800" y="1143000"/>
            <a:ext cx="3124200" cy="421503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09975" y="6019800"/>
            <a:ext cx="5283200" cy="400110"/>
          </a:xfrm>
          <a:prstGeom prst="rect">
            <a:avLst/>
          </a:prstGeom>
          <a:noFill/>
        </p:spPr>
        <p:txBody>
          <a:bodyPr wrap="square" rtlCol="0">
            <a:spAutoFit/>
          </a:bodyPr>
          <a:lstStyle/>
          <a:p>
            <a:r>
              <a:rPr lang="en-US" sz="2000" dirty="0" smtClean="0"/>
              <a:t>75 kW He plasma with 1.3x10-5 </a:t>
            </a:r>
            <a:r>
              <a:rPr lang="en-US" sz="2000" dirty="0" err="1" smtClean="0"/>
              <a:t>Torr</a:t>
            </a:r>
            <a:r>
              <a:rPr lang="en-US" sz="2000" dirty="0" smtClean="0"/>
              <a:t>  fill pressure</a:t>
            </a:r>
            <a:endParaRPr lang="en-US" sz="2000" dirty="0"/>
          </a:p>
        </p:txBody>
      </p:sp>
      <p:sp>
        <p:nvSpPr>
          <p:cNvPr id="7" name="Rectangle 6"/>
          <p:cNvSpPr/>
          <p:nvPr/>
        </p:nvSpPr>
        <p:spPr>
          <a:xfrm>
            <a:off x="6677028"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77115"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62915"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p:cNvSpPr/>
          <p:nvPr/>
        </p:nvSpPr>
        <p:spPr>
          <a:xfrm>
            <a:off x="7510462" y="4674332"/>
            <a:ext cx="600076" cy="117689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a:off x="6824662" y="4674332"/>
            <a:ext cx="600076" cy="117689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a:off x="8196262" y="4667982"/>
            <a:ext cx="600076" cy="1176896"/>
          </a:xfrm>
          <a:prstGeom prst="arc">
            <a:avLst>
              <a:gd name="adj1" fmla="val 10800000"/>
              <a:gd name="adj2" fmla="val 1626485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a:off x="6138862" y="4667982"/>
            <a:ext cx="600076" cy="1176896"/>
          </a:xfrm>
          <a:prstGeom prst="arc">
            <a:avLst>
              <a:gd name="adj1" fmla="val 16263655"/>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a:off x="6781800" y="4347010"/>
            <a:ext cx="685800" cy="1818840"/>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a:off x="7467600" y="4353360"/>
            <a:ext cx="685800" cy="1818840"/>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8153400" y="4347010"/>
            <a:ext cx="685800" cy="1818840"/>
          </a:xfrm>
          <a:prstGeom prst="arc">
            <a:avLst>
              <a:gd name="adj1" fmla="val 10800000"/>
              <a:gd name="adj2" fmla="val 16245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a:off x="6096000" y="4347010"/>
            <a:ext cx="685800" cy="1818840"/>
          </a:xfrm>
          <a:prstGeom prst="arc">
            <a:avLst>
              <a:gd name="adj1" fmla="val 16153547"/>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a:off x="7559871" y="4882572"/>
            <a:ext cx="510780" cy="76676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a:off x="6869310" y="4873047"/>
            <a:ext cx="510780" cy="76676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a:off x="6183510" y="4873047"/>
            <a:ext cx="510780" cy="766766"/>
          </a:xfrm>
          <a:prstGeom prst="arc">
            <a:avLst>
              <a:gd name="adj1" fmla="val 1617927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8240910" y="4882572"/>
            <a:ext cx="510780" cy="766766"/>
          </a:xfrm>
          <a:prstGeom prst="arc">
            <a:avLst>
              <a:gd name="adj1" fmla="val 10800000"/>
              <a:gd name="adj2" fmla="val 1622047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V="1">
            <a:off x="7124700" y="3733801"/>
            <a:ext cx="1" cy="2362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248400" y="5501294"/>
            <a:ext cx="2539536"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7086601" y="3695701"/>
            <a:ext cx="76200" cy="76200"/>
          </a:xfrm>
          <a:prstGeom prst="ellipse">
            <a:avLst/>
          </a:prstGeom>
          <a:solidFill>
            <a:srgbClr val="FF66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8051900" y="5224292"/>
            <a:ext cx="287238" cy="475"/>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296025" y="3276600"/>
            <a:ext cx="1104900" cy="646331"/>
          </a:xfrm>
          <a:prstGeom prst="rect">
            <a:avLst/>
          </a:prstGeom>
          <a:noFill/>
        </p:spPr>
        <p:txBody>
          <a:bodyPr wrap="square" rtlCol="0">
            <a:spAutoFit/>
          </a:bodyPr>
          <a:lstStyle/>
          <a:p>
            <a:r>
              <a:rPr lang="en-US" dirty="0" smtClean="0"/>
              <a:t>Langmuir Probe</a:t>
            </a:r>
            <a:endParaRPr lang="en-US" dirty="0"/>
          </a:p>
        </p:txBody>
      </p:sp>
      <p:sp>
        <p:nvSpPr>
          <p:cNvPr id="28" name="TextBox 27"/>
          <p:cNvSpPr txBox="1"/>
          <p:nvPr/>
        </p:nvSpPr>
        <p:spPr>
          <a:xfrm>
            <a:off x="8375651" y="4854960"/>
            <a:ext cx="552450" cy="369332"/>
          </a:xfrm>
          <a:prstGeom prst="rect">
            <a:avLst/>
          </a:prstGeom>
          <a:noFill/>
        </p:spPr>
        <p:txBody>
          <a:bodyPr wrap="square" rtlCol="0">
            <a:spAutoFit/>
          </a:bodyPr>
          <a:lstStyle/>
          <a:p>
            <a:r>
              <a:rPr lang="en-US" dirty="0" smtClean="0"/>
              <a:t>Tile</a:t>
            </a:r>
            <a:endParaRPr lang="en-US" dirty="0"/>
          </a:p>
        </p:txBody>
      </p:sp>
      <p:sp>
        <p:nvSpPr>
          <p:cNvPr id="29" name="TextBox 28"/>
          <p:cNvSpPr txBox="1"/>
          <p:nvPr/>
        </p:nvSpPr>
        <p:spPr>
          <a:xfrm>
            <a:off x="6296024" y="1524000"/>
            <a:ext cx="2619376" cy="1323439"/>
          </a:xfrm>
          <a:prstGeom prst="rect">
            <a:avLst/>
          </a:prstGeom>
          <a:noFill/>
          <a:ln w="38100">
            <a:noFill/>
          </a:ln>
        </p:spPr>
        <p:txBody>
          <a:bodyPr wrap="square" rtlCol="0">
            <a:spAutoFit/>
          </a:bodyPr>
          <a:lstStyle/>
          <a:p>
            <a:r>
              <a:rPr lang="en-US" sz="2000" dirty="0" smtClean="0"/>
              <a:t>Use swept voltage on each tile Langmuir probe to measure plasma parameters</a:t>
            </a:r>
            <a:endParaRPr lang="en-US" sz="2000" dirty="0"/>
          </a:p>
        </p:txBody>
      </p:sp>
      <p:sp>
        <p:nvSpPr>
          <p:cNvPr id="30" name="TextBox 29"/>
          <p:cNvSpPr txBox="1"/>
          <p:nvPr/>
        </p:nvSpPr>
        <p:spPr>
          <a:xfrm>
            <a:off x="3609975" y="5467290"/>
            <a:ext cx="2486025" cy="400110"/>
          </a:xfrm>
          <a:prstGeom prst="rect">
            <a:avLst/>
          </a:prstGeom>
          <a:noFill/>
          <a:ln w="38100">
            <a:noFill/>
          </a:ln>
        </p:spPr>
        <p:txBody>
          <a:bodyPr wrap="square" rtlCol="0">
            <a:spAutoFit/>
          </a:bodyPr>
          <a:lstStyle/>
          <a:p>
            <a:r>
              <a:rPr lang="en-US" sz="2000" dirty="0" smtClean="0"/>
              <a:t>Flux at wall</a:t>
            </a:r>
            <a:endParaRPr lang="en-US" sz="2000" dirty="0"/>
          </a:p>
        </p:txBody>
      </p:sp>
    </p:spTree>
    <p:extLst>
      <p:ext uri="{BB962C8B-B14F-4D97-AF65-F5344CB8AC3E}">
        <p14:creationId xmlns:p14="http://schemas.microsoft.com/office/powerpoint/2010/main" val="2017829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C:\Cooper\postdoc wisconsin\MPDX\probes and parts\tile\All_cusp_case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142139"/>
            <a:ext cx="2695038" cy="58350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Directly measure plasma parameters and losses at cusp to characterize confinement</a:t>
            </a:r>
            <a:endParaRPr lang="en-US" sz="3500" dirty="0">
              <a:solidFill>
                <a:srgbClr val="FFFFFF"/>
              </a:solidFill>
              <a:latin typeface="Chalkboard" charset="0"/>
              <a:sym typeface="Chalkboard" charset="0"/>
            </a:endParaRPr>
          </a:p>
        </p:txBody>
      </p:sp>
      <p:sp>
        <p:nvSpPr>
          <p:cNvPr id="2" name="Rectangle 1"/>
          <p:cNvSpPr/>
          <p:nvPr/>
        </p:nvSpPr>
        <p:spPr>
          <a:xfrm>
            <a:off x="304800" y="3352800"/>
            <a:ext cx="3124200" cy="2057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09975" y="6019800"/>
            <a:ext cx="5283200" cy="400110"/>
          </a:xfrm>
          <a:prstGeom prst="rect">
            <a:avLst/>
          </a:prstGeom>
          <a:noFill/>
        </p:spPr>
        <p:txBody>
          <a:bodyPr wrap="square" rtlCol="0">
            <a:spAutoFit/>
          </a:bodyPr>
          <a:lstStyle/>
          <a:p>
            <a:r>
              <a:rPr lang="en-US" sz="2000" dirty="0" smtClean="0"/>
              <a:t>75 kW He plasma with 1.3x10-5 </a:t>
            </a:r>
            <a:r>
              <a:rPr lang="en-US" sz="2000" dirty="0" err="1" smtClean="0"/>
              <a:t>Torr</a:t>
            </a:r>
            <a:r>
              <a:rPr lang="en-US" sz="2000" dirty="0" smtClean="0"/>
              <a:t>  fill pressure</a:t>
            </a:r>
            <a:endParaRPr lang="en-US" sz="2000" dirty="0"/>
          </a:p>
        </p:txBody>
      </p:sp>
      <p:sp>
        <p:nvSpPr>
          <p:cNvPr id="7" name="Rectangle 6"/>
          <p:cNvSpPr/>
          <p:nvPr/>
        </p:nvSpPr>
        <p:spPr>
          <a:xfrm>
            <a:off x="6677028"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77115"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62915"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p:cNvSpPr/>
          <p:nvPr/>
        </p:nvSpPr>
        <p:spPr>
          <a:xfrm>
            <a:off x="7510462" y="4674332"/>
            <a:ext cx="600076" cy="117689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a:off x="6824662" y="4674332"/>
            <a:ext cx="600076" cy="117689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a:off x="8196262" y="4667982"/>
            <a:ext cx="600076" cy="1176896"/>
          </a:xfrm>
          <a:prstGeom prst="arc">
            <a:avLst>
              <a:gd name="adj1" fmla="val 10800000"/>
              <a:gd name="adj2" fmla="val 1626485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a:off x="6138862" y="4667982"/>
            <a:ext cx="600076" cy="1176896"/>
          </a:xfrm>
          <a:prstGeom prst="arc">
            <a:avLst>
              <a:gd name="adj1" fmla="val 16263655"/>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a:off x="6781800" y="4347010"/>
            <a:ext cx="685800" cy="1818840"/>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a:off x="7467600" y="4353360"/>
            <a:ext cx="685800" cy="1818840"/>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8153400" y="4347010"/>
            <a:ext cx="685800" cy="1818840"/>
          </a:xfrm>
          <a:prstGeom prst="arc">
            <a:avLst>
              <a:gd name="adj1" fmla="val 10800000"/>
              <a:gd name="adj2" fmla="val 16245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a:off x="6096000" y="4347010"/>
            <a:ext cx="685800" cy="1818840"/>
          </a:xfrm>
          <a:prstGeom prst="arc">
            <a:avLst>
              <a:gd name="adj1" fmla="val 16153547"/>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a:off x="7559871" y="4882572"/>
            <a:ext cx="510780" cy="76676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a:off x="6869310" y="4873047"/>
            <a:ext cx="510780" cy="76676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a:off x="6183510" y="4873047"/>
            <a:ext cx="510780" cy="766766"/>
          </a:xfrm>
          <a:prstGeom prst="arc">
            <a:avLst>
              <a:gd name="adj1" fmla="val 1617927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8240910" y="4882572"/>
            <a:ext cx="510780" cy="766766"/>
          </a:xfrm>
          <a:prstGeom prst="arc">
            <a:avLst>
              <a:gd name="adj1" fmla="val 10800000"/>
              <a:gd name="adj2" fmla="val 1622047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V="1">
            <a:off x="7124700" y="3733801"/>
            <a:ext cx="1" cy="2362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248400" y="5501294"/>
            <a:ext cx="2539536"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7086601" y="3695701"/>
            <a:ext cx="76200" cy="76200"/>
          </a:xfrm>
          <a:prstGeom prst="ellipse">
            <a:avLst/>
          </a:prstGeom>
          <a:solidFill>
            <a:srgbClr val="FF66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8051900" y="5224292"/>
            <a:ext cx="287238" cy="475"/>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296025" y="3276600"/>
            <a:ext cx="1104900" cy="646331"/>
          </a:xfrm>
          <a:prstGeom prst="rect">
            <a:avLst/>
          </a:prstGeom>
          <a:noFill/>
        </p:spPr>
        <p:txBody>
          <a:bodyPr wrap="square" rtlCol="0">
            <a:spAutoFit/>
          </a:bodyPr>
          <a:lstStyle/>
          <a:p>
            <a:r>
              <a:rPr lang="en-US" dirty="0" smtClean="0"/>
              <a:t>Langmuir Probe</a:t>
            </a:r>
            <a:endParaRPr lang="en-US" dirty="0"/>
          </a:p>
        </p:txBody>
      </p:sp>
      <p:sp>
        <p:nvSpPr>
          <p:cNvPr id="28" name="TextBox 27"/>
          <p:cNvSpPr txBox="1"/>
          <p:nvPr/>
        </p:nvSpPr>
        <p:spPr>
          <a:xfrm>
            <a:off x="8375651" y="4854960"/>
            <a:ext cx="552450" cy="369332"/>
          </a:xfrm>
          <a:prstGeom prst="rect">
            <a:avLst/>
          </a:prstGeom>
          <a:noFill/>
        </p:spPr>
        <p:txBody>
          <a:bodyPr wrap="square" rtlCol="0">
            <a:spAutoFit/>
          </a:bodyPr>
          <a:lstStyle/>
          <a:p>
            <a:r>
              <a:rPr lang="en-US" dirty="0" smtClean="0"/>
              <a:t>Tile</a:t>
            </a:r>
            <a:endParaRPr lang="en-US" dirty="0"/>
          </a:p>
        </p:txBody>
      </p:sp>
      <p:sp>
        <p:nvSpPr>
          <p:cNvPr id="29" name="TextBox 28"/>
          <p:cNvSpPr txBox="1"/>
          <p:nvPr/>
        </p:nvSpPr>
        <p:spPr>
          <a:xfrm>
            <a:off x="6296024" y="1524000"/>
            <a:ext cx="2619376" cy="1323439"/>
          </a:xfrm>
          <a:prstGeom prst="rect">
            <a:avLst/>
          </a:prstGeom>
          <a:noFill/>
          <a:ln w="38100">
            <a:noFill/>
          </a:ln>
        </p:spPr>
        <p:txBody>
          <a:bodyPr wrap="square" rtlCol="0">
            <a:spAutoFit/>
          </a:bodyPr>
          <a:lstStyle/>
          <a:p>
            <a:r>
              <a:rPr lang="en-US" sz="2000" dirty="0" smtClean="0"/>
              <a:t>Use swept voltage on each tile Langmuir probe to measure plasma parameters</a:t>
            </a:r>
            <a:endParaRPr lang="en-US" sz="2000" dirty="0"/>
          </a:p>
        </p:txBody>
      </p:sp>
      <p:sp>
        <p:nvSpPr>
          <p:cNvPr id="30" name="TextBox 29"/>
          <p:cNvSpPr txBox="1"/>
          <p:nvPr/>
        </p:nvSpPr>
        <p:spPr>
          <a:xfrm>
            <a:off x="3609975" y="1727537"/>
            <a:ext cx="2486025" cy="1938992"/>
          </a:xfrm>
          <a:prstGeom prst="rect">
            <a:avLst/>
          </a:prstGeom>
          <a:noFill/>
          <a:ln w="38100">
            <a:noFill/>
          </a:ln>
        </p:spPr>
        <p:txBody>
          <a:bodyPr wrap="square" rtlCol="0">
            <a:spAutoFit/>
          </a:bodyPr>
          <a:lstStyle/>
          <a:p>
            <a:r>
              <a:rPr lang="en-US" sz="2000" b="1" i="1" dirty="0" smtClean="0">
                <a:solidFill>
                  <a:srgbClr val="FF66FF"/>
                </a:solidFill>
              </a:rPr>
              <a:t>T</a:t>
            </a:r>
            <a:r>
              <a:rPr lang="en-US" sz="2000" b="1" i="1" baseline="-25000" dirty="0">
                <a:solidFill>
                  <a:srgbClr val="FF66FF"/>
                </a:solidFill>
              </a:rPr>
              <a:t>e</a:t>
            </a:r>
            <a:r>
              <a:rPr lang="en-US" sz="2000" dirty="0" smtClean="0"/>
              <a:t> and </a:t>
            </a:r>
            <a:r>
              <a:rPr lang="en-US" sz="2000" b="1" i="1" dirty="0" smtClean="0">
                <a:solidFill>
                  <a:srgbClr val="00B0F0"/>
                </a:solidFill>
              </a:rPr>
              <a:t>n</a:t>
            </a:r>
            <a:r>
              <a:rPr lang="en-US" sz="2000" b="1" i="1" baseline="-25000" dirty="0" smtClean="0">
                <a:solidFill>
                  <a:srgbClr val="00B0F0"/>
                </a:solidFill>
              </a:rPr>
              <a:t>e</a:t>
            </a:r>
            <a:r>
              <a:rPr lang="en-US" sz="2000" dirty="0" smtClean="0"/>
              <a:t> at cusp center indicate free streaming losses.</a:t>
            </a:r>
          </a:p>
          <a:p>
            <a:endParaRPr lang="en-US" sz="2000" dirty="0"/>
          </a:p>
          <a:p>
            <a:r>
              <a:rPr lang="en-US" sz="2000" dirty="0" smtClean="0"/>
              <a:t>This makes </a:t>
            </a:r>
            <a:r>
              <a:rPr lang="en-US" sz="2000" i="1" dirty="0" smtClean="0">
                <a:latin typeface="Symbol" panose="05050102010706020507" pitchFamily="18" charset="2"/>
              </a:rPr>
              <a:t>r</a:t>
            </a:r>
            <a:r>
              <a:rPr lang="en-US" sz="2000" i="1" baseline="-25000" dirty="0" smtClean="0"/>
              <a:t>e</a:t>
            </a:r>
            <a:r>
              <a:rPr lang="en-US" sz="2000" dirty="0" smtClean="0"/>
              <a:t> ~ </a:t>
            </a:r>
            <a:r>
              <a:rPr lang="en-US" sz="2000" i="1" dirty="0" err="1" smtClean="0">
                <a:latin typeface="Symbol" panose="05050102010706020507" pitchFamily="18" charset="2"/>
              </a:rPr>
              <a:t>l</a:t>
            </a:r>
            <a:r>
              <a:rPr lang="en-US" sz="2000" i="1" baseline="-25000" dirty="0" err="1" smtClean="0"/>
              <a:t>D</a:t>
            </a:r>
            <a:r>
              <a:rPr lang="en-US" sz="2000" dirty="0" smtClean="0"/>
              <a:t> ~ 1x10</a:t>
            </a:r>
            <a:r>
              <a:rPr lang="en-US" sz="2000" baseline="30000" dirty="0" smtClean="0"/>
              <a:t>-3</a:t>
            </a:r>
            <a:r>
              <a:rPr lang="en-US" sz="2000" dirty="0" smtClean="0"/>
              <a:t> cm</a:t>
            </a:r>
          </a:p>
        </p:txBody>
      </p:sp>
    </p:spTree>
    <p:extLst>
      <p:ext uri="{BB962C8B-B14F-4D97-AF65-F5344CB8AC3E}">
        <p14:creationId xmlns:p14="http://schemas.microsoft.com/office/powerpoint/2010/main" val="927178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C:\Cooper\postdoc wisconsin\MPDX\probes and parts\tile\All_cusp_case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142139"/>
            <a:ext cx="2695038" cy="58350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Directly measure plasma parameters and losses at cusp to characterize confinement</a:t>
            </a:r>
            <a:endParaRPr lang="en-US" sz="3500" dirty="0">
              <a:solidFill>
                <a:srgbClr val="FFFFFF"/>
              </a:solidFill>
              <a:latin typeface="Chalkboard" charset="0"/>
              <a:sym typeface="Chalkboard" charset="0"/>
            </a:endParaRPr>
          </a:p>
        </p:txBody>
      </p:sp>
      <p:sp>
        <p:nvSpPr>
          <p:cNvPr id="2" name="Rectangle 1"/>
          <p:cNvSpPr/>
          <p:nvPr/>
        </p:nvSpPr>
        <p:spPr>
          <a:xfrm>
            <a:off x="304800" y="3352800"/>
            <a:ext cx="3124200" cy="100056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09975" y="6019800"/>
            <a:ext cx="5283200" cy="400110"/>
          </a:xfrm>
          <a:prstGeom prst="rect">
            <a:avLst/>
          </a:prstGeom>
          <a:noFill/>
        </p:spPr>
        <p:txBody>
          <a:bodyPr wrap="square" rtlCol="0">
            <a:spAutoFit/>
          </a:bodyPr>
          <a:lstStyle/>
          <a:p>
            <a:r>
              <a:rPr lang="en-US" sz="2000" dirty="0" smtClean="0"/>
              <a:t>75 kW He plasma with 1.3x10-5 </a:t>
            </a:r>
            <a:r>
              <a:rPr lang="en-US" sz="2000" dirty="0" err="1" smtClean="0"/>
              <a:t>Torr</a:t>
            </a:r>
            <a:r>
              <a:rPr lang="en-US" sz="2000" dirty="0" smtClean="0"/>
              <a:t>  fill pressure</a:t>
            </a:r>
            <a:endParaRPr lang="en-US" sz="2000" dirty="0"/>
          </a:p>
        </p:txBody>
      </p:sp>
      <p:sp>
        <p:nvSpPr>
          <p:cNvPr id="7" name="Rectangle 6"/>
          <p:cNvSpPr/>
          <p:nvPr/>
        </p:nvSpPr>
        <p:spPr>
          <a:xfrm>
            <a:off x="6677028"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77115"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62915"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p:cNvSpPr/>
          <p:nvPr/>
        </p:nvSpPr>
        <p:spPr>
          <a:xfrm>
            <a:off x="7510462" y="4674332"/>
            <a:ext cx="600076" cy="117689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a:off x="6824662" y="4674332"/>
            <a:ext cx="600076" cy="117689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a:off x="8196262" y="4667982"/>
            <a:ext cx="600076" cy="1176896"/>
          </a:xfrm>
          <a:prstGeom prst="arc">
            <a:avLst>
              <a:gd name="adj1" fmla="val 10800000"/>
              <a:gd name="adj2" fmla="val 1626485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a:off x="6138862" y="4667982"/>
            <a:ext cx="600076" cy="1176896"/>
          </a:xfrm>
          <a:prstGeom prst="arc">
            <a:avLst>
              <a:gd name="adj1" fmla="val 16263655"/>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a:off x="6781800" y="4347010"/>
            <a:ext cx="685800" cy="1818840"/>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a:off x="7467600" y="4353360"/>
            <a:ext cx="685800" cy="1818840"/>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8153400" y="4347010"/>
            <a:ext cx="685800" cy="1818840"/>
          </a:xfrm>
          <a:prstGeom prst="arc">
            <a:avLst>
              <a:gd name="adj1" fmla="val 10800000"/>
              <a:gd name="adj2" fmla="val 16245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a:off x="6096000" y="4347010"/>
            <a:ext cx="685800" cy="1818840"/>
          </a:xfrm>
          <a:prstGeom prst="arc">
            <a:avLst>
              <a:gd name="adj1" fmla="val 16153547"/>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a:off x="7559871" y="4882572"/>
            <a:ext cx="510780" cy="76676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a:off x="6869310" y="4873047"/>
            <a:ext cx="510780" cy="76676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a:off x="6183510" y="4873047"/>
            <a:ext cx="510780" cy="766766"/>
          </a:xfrm>
          <a:prstGeom prst="arc">
            <a:avLst>
              <a:gd name="adj1" fmla="val 1617927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8240910" y="4882572"/>
            <a:ext cx="510780" cy="766766"/>
          </a:xfrm>
          <a:prstGeom prst="arc">
            <a:avLst>
              <a:gd name="adj1" fmla="val 10800000"/>
              <a:gd name="adj2" fmla="val 1622047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V="1">
            <a:off x="7124700" y="3733801"/>
            <a:ext cx="1" cy="2362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248400" y="5501294"/>
            <a:ext cx="2539536"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7086601" y="3695701"/>
            <a:ext cx="76200" cy="76200"/>
          </a:xfrm>
          <a:prstGeom prst="ellipse">
            <a:avLst/>
          </a:prstGeom>
          <a:solidFill>
            <a:srgbClr val="FF66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8051900" y="5224292"/>
            <a:ext cx="287238" cy="475"/>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296025" y="3276600"/>
            <a:ext cx="1104900" cy="646331"/>
          </a:xfrm>
          <a:prstGeom prst="rect">
            <a:avLst/>
          </a:prstGeom>
          <a:noFill/>
        </p:spPr>
        <p:txBody>
          <a:bodyPr wrap="square" rtlCol="0">
            <a:spAutoFit/>
          </a:bodyPr>
          <a:lstStyle/>
          <a:p>
            <a:r>
              <a:rPr lang="en-US" dirty="0" smtClean="0"/>
              <a:t>Langmuir Probe</a:t>
            </a:r>
            <a:endParaRPr lang="en-US" dirty="0"/>
          </a:p>
        </p:txBody>
      </p:sp>
      <p:sp>
        <p:nvSpPr>
          <p:cNvPr id="28" name="TextBox 27"/>
          <p:cNvSpPr txBox="1"/>
          <p:nvPr/>
        </p:nvSpPr>
        <p:spPr>
          <a:xfrm>
            <a:off x="8375651" y="4854960"/>
            <a:ext cx="552450" cy="369332"/>
          </a:xfrm>
          <a:prstGeom prst="rect">
            <a:avLst/>
          </a:prstGeom>
          <a:noFill/>
        </p:spPr>
        <p:txBody>
          <a:bodyPr wrap="square" rtlCol="0">
            <a:spAutoFit/>
          </a:bodyPr>
          <a:lstStyle/>
          <a:p>
            <a:r>
              <a:rPr lang="en-US" dirty="0" smtClean="0"/>
              <a:t>Tile</a:t>
            </a:r>
            <a:endParaRPr lang="en-US" dirty="0"/>
          </a:p>
        </p:txBody>
      </p:sp>
      <p:sp>
        <p:nvSpPr>
          <p:cNvPr id="29" name="TextBox 28"/>
          <p:cNvSpPr txBox="1"/>
          <p:nvPr/>
        </p:nvSpPr>
        <p:spPr>
          <a:xfrm>
            <a:off x="6296024" y="1524000"/>
            <a:ext cx="2619376" cy="1323439"/>
          </a:xfrm>
          <a:prstGeom prst="rect">
            <a:avLst/>
          </a:prstGeom>
          <a:noFill/>
          <a:ln w="38100">
            <a:noFill/>
          </a:ln>
        </p:spPr>
        <p:txBody>
          <a:bodyPr wrap="square" rtlCol="0">
            <a:spAutoFit/>
          </a:bodyPr>
          <a:lstStyle/>
          <a:p>
            <a:r>
              <a:rPr lang="en-US" sz="2000" dirty="0" smtClean="0"/>
              <a:t>Use swept voltage on each tile Langmuir probe to measure plasma parameters</a:t>
            </a:r>
            <a:endParaRPr lang="en-US" sz="2000" dirty="0"/>
          </a:p>
        </p:txBody>
      </p:sp>
      <mc:AlternateContent xmlns:mc="http://schemas.openxmlformats.org/markup-compatibility/2006" xmlns:a14="http://schemas.microsoft.com/office/drawing/2010/main">
        <mc:Choice Requires="a14">
          <p:sp>
            <p:nvSpPr>
              <p:cNvPr id="30" name="TextBox 29"/>
              <p:cNvSpPr txBox="1"/>
              <p:nvPr/>
            </p:nvSpPr>
            <p:spPr>
              <a:xfrm>
                <a:off x="3609975" y="4343400"/>
                <a:ext cx="2486025" cy="1073755"/>
              </a:xfrm>
              <a:prstGeom prst="rect">
                <a:avLst/>
              </a:prstGeom>
              <a:noFill/>
              <a:ln w="38100">
                <a:noFill/>
              </a:ln>
            </p:spPr>
            <p:txBody>
              <a:bodyPr wrap="square" rtlCol="0">
                <a:spAutoFit/>
              </a:bodyPr>
              <a:lstStyle/>
              <a:p>
                <a:r>
                  <a:rPr lang="en-US" sz="2000" b="1" dirty="0" smtClean="0">
                    <a:solidFill>
                      <a:srgbClr val="FFC000"/>
                    </a:solidFill>
                    <a:latin typeface="Symbol" panose="05050102010706020507" pitchFamily="18" charset="2"/>
                  </a:rPr>
                  <a:t>F</a:t>
                </a:r>
                <a:r>
                  <a:rPr lang="en-US" sz="2000" b="1" i="1" baseline="-25000" dirty="0" err="1" smtClean="0">
                    <a:solidFill>
                      <a:srgbClr val="FFC000"/>
                    </a:solidFill>
                  </a:rPr>
                  <a:t>f</a:t>
                </a:r>
                <a:r>
                  <a:rPr lang="en-US" sz="2000" dirty="0" smtClean="0"/>
                  <a:t> offset indicates sheath physics for </a:t>
                </a:r>
                <a14:m>
                  <m:oMath xmlns:m="http://schemas.openxmlformats.org/officeDocument/2006/math">
                    <m:sSub>
                      <m:sSubPr>
                        <m:ctrlPr>
                          <a:rPr lang="en-US" sz="2000" i="1" smtClean="0">
                            <a:latin typeface="Cambria Math"/>
                          </a:rPr>
                        </m:ctrlPr>
                      </m:sSubPr>
                      <m:e>
                        <m:r>
                          <a:rPr lang="en-US" sz="2000" b="0" i="1" smtClean="0">
                            <a:latin typeface="Cambria Math"/>
                          </a:rPr>
                          <m:t>𝑍</m:t>
                        </m:r>
                      </m:e>
                      <m:sub>
                        <m:r>
                          <a:rPr lang="en-US" sz="2000" b="0" i="1" smtClean="0">
                            <a:latin typeface="Cambria Math"/>
                          </a:rPr>
                          <m:t>𝑒𝑓𝑓</m:t>
                        </m:r>
                      </m:sub>
                    </m:sSub>
                    <m:r>
                      <a:rPr lang="en-US" sz="2000" i="1" smtClean="0">
                        <a:latin typeface="Cambria Math"/>
                        <a:ea typeface="Cambria Math"/>
                      </a:rPr>
                      <m:t>≠</m:t>
                    </m:r>
                    <m:r>
                      <a:rPr lang="en-US" sz="2000" b="0" i="1" smtClean="0">
                        <a:latin typeface="Cambria Math"/>
                        <a:ea typeface="Cambria Math"/>
                      </a:rPr>
                      <m:t>1, </m:t>
                    </m:r>
                    <m:sSub>
                      <m:sSubPr>
                        <m:ctrlPr>
                          <a:rPr lang="en-US" sz="2000" b="0" i="1" smtClean="0">
                            <a:latin typeface="Cambria Math"/>
                            <a:ea typeface="Cambria Math"/>
                          </a:rPr>
                        </m:ctrlPr>
                      </m:sSubPr>
                      <m:e>
                        <m:r>
                          <a:rPr lang="en-US" sz="2000" b="0" i="1" smtClean="0">
                            <a:latin typeface="Cambria Math"/>
                            <a:ea typeface="Cambria Math"/>
                          </a:rPr>
                          <m:t>𝑐</m:t>
                        </m:r>
                      </m:e>
                      <m:sub>
                        <m:r>
                          <a:rPr lang="en-US" sz="2000" b="0" i="1" smtClean="0">
                            <a:latin typeface="Cambria Math"/>
                            <a:ea typeface="Cambria Math"/>
                          </a:rPr>
                          <m:t>𝑠</m:t>
                        </m:r>
                      </m:sub>
                    </m:sSub>
                    <m:r>
                      <a:rPr lang="en-US" sz="2000" b="0" i="1" smtClean="0">
                        <a:latin typeface="Cambria Math"/>
                        <a:ea typeface="Cambria Math"/>
                      </a:rPr>
                      <m:t>→</m:t>
                    </m:r>
                    <m:sSup>
                      <m:sSupPr>
                        <m:ctrlPr>
                          <a:rPr lang="en-US" sz="2000" b="0" i="1" smtClean="0">
                            <a:latin typeface="Cambria Math"/>
                            <a:ea typeface="Cambria Math"/>
                          </a:rPr>
                        </m:ctrlPr>
                      </m:sSupPr>
                      <m:e>
                        <m:sSub>
                          <m:sSubPr>
                            <m:ctrlPr>
                              <a:rPr lang="en-US" sz="2000" i="1">
                                <a:latin typeface="Cambria Math"/>
                                <a:ea typeface="Cambria Math"/>
                              </a:rPr>
                            </m:ctrlPr>
                          </m:sSubPr>
                          <m:e>
                            <m:r>
                              <a:rPr lang="en-US" sz="2000" i="1">
                                <a:latin typeface="Cambria Math"/>
                                <a:ea typeface="Cambria Math"/>
                              </a:rPr>
                              <m:t>𝑐</m:t>
                            </m:r>
                          </m:e>
                          <m:sub>
                            <m:r>
                              <a:rPr lang="en-US" sz="2000" i="1">
                                <a:latin typeface="Cambria Math"/>
                                <a:ea typeface="Cambria Math"/>
                              </a:rPr>
                              <m:t>𝑠</m:t>
                            </m:r>
                          </m:sub>
                        </m:sSub>
                      </m:e>
                      <m:sup>
                        <m:r>
                          <a:rPr lang="en-US" sz="2000" b="0" i="1" smtClean="0">
                            <a:latin typeface="Cambria Math"/>
                            <a:ea typeface="Cambria Math"/>
                          </a:rPr>
                          <m:t>∗</m:t>
                        </m:r>
                      </m:sup>
                    </m:sSup>
                  </m:oMath>
                </a14:m>
                <a:endParaRPr lang="en-US" sz="2000" dirty="0" smtClean="0"/>
              </a:p>
            </p:txBody>
          </p:sp>
        </mc:Choice>
        <mc:Fallback xmlns="">
          <p:sp>
            <p:nvSpPr>
              <p:cNvPr id="30" name="TextBox 29"/>
              <p:cNvSpPr txBox="1">
                <a:spLocks noRot="1" noChangeAspect="1" noMove="1" noResize="1" noEditPoints="1" noAdjustHandles="1" noChangeArrowheads="1" noChangeShapeType="1" noTextEdit="1"/>
              </p:cNvSpPr>
              <p:nvPr/>
            </p:nvSpPr>
            <p:spPr>
              <a:xfrm>
                <a:off x="3609975" y="4343400"/>
                <a:ext cx="2486025" cy="1073755"/>
              </a:xfrm>
              <a:prstGeom prst="rect">
                <a:avLst/>
              </a:prstGeom>
              <a:blipFill rotWithShape="1">
                <a:blip r:embed="rId4"/>
                <a:stretch>
                  <a:fillRect l="-2451" t="-3977"/>
                </a:stretch>
              </a:blipFill>
              <a:ln w="38100">
                <a:noFill/>
              </a:ln>
            </p:spPr>
            <p:txBody>
              <a:bodyPr/>
              <a:lstStyle/>
              <a:p>
                <a:r>
                  <a:rPr lang="en-US">
                    <a:noFill/>
                  </a:rPr>
                  <a:t> </a:t>
                </a:r>
              </a:p>
            </p:txBody>
          </p:sp>
        </mc:Fallback>
      </mc:AlternateContent>
    </p:spTree>
    <p:extLst>
      <p:ext uri="{BB962C8B-B14F-4D97-AF65-F5344CB8AC3E}">
        <p14:creationId xmlns:p14="http://schemas.microsoft.com/office/powerpoint/2010/main" val="1824545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C:\Cooper\postdoc wisconsin\MPDX\probes and parts\tile\All_cusp_case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142139"/>
            <a:ext cx="2695038" cy="58350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Directly measure plasma parameters and losses at cusp to characterize confinement</a:t>
            </a:r>
            <a:endParaRPr lang="en-US" sz="3500" dirty="0">
              <a:solidFill>
                <a:srgbClr val="FFFFFF"/>
              </a:solidFill>
              <a:latin typeface="Chalkboard" charset="0"/>
              <a:sym typeface="Chalkboard" charset="0"/>
            </a:endParaRPr>
          </a:p>
        </p:txBody>
      </p:sp>
      <p:sp>
        <p:nvSpPr>
          <p:cNvPr id="6" name="TextBox 5"/>
          <p:cNvSpPr txBox="1"/>
          <p:nvPr/>
        </p:nvSpPr>
        <p:spPr>
          <a:xfrm>
            <a:off x="3609975" y="6019800"/>
            <a:ext cx="5283200" cy="400110"/>
          </a:xfrm>
          <a:prstGeom prst="rect">
            <a:avLst/>
          </a:prstGeom>
          <a:noFill/>
        </p:spPr>
        <p:txBody>
          <a:bodyPr wrap="square" rtlCol="0">
            <a:spAutoFit/>
          </a:bodyPr>
          <a:lstStyle/>
          <a:p>
            <a:r>
              <a:rPr lang="en-US" sz="2000" dirty="0" smtClean="0"/>
              <a:t>75 kW He plasma with 1.3x10-5 </a:t>
            </a:r>
            <a:r>
              <a:rPr lang="en-US" sz="2000" dirty="0" err="1" smtClean="0"/>
              <a:t>Torr</a:t>
            </a:r>
            <a:r>
              <a:rPr lang="en-US" sz="2000" dirty="0" smtClean="0"/>
              <a:t>  fill pressure</a:t>
            </a:r>
            <a:endParaRPr lang="en-US" sz="2000" dirty="0"/>
          </a:p>
        </p:txBody>
      </p:sp>
      <p:sp>
        <p:nvSpPr>
          <p:cNvPr id="7" name="Rectangle 6"/>
          <p:cNvSpPr/>
          <p:nvPr/>
        </p:nvSpPr>
        <p:spPr>
          <a:xfrm>
            <a:off x="6677028"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77115"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62915" y="5224292"/>
            <a:ext cx="257172" cy="267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p:cNvSpPr/>
          <p:nvPr/>
        </p:nvSpPr>
        <p:spPr>
          <a:xfrm>
            <a:off x="7510462" y="4674332"/>
            <a:ext cx="600076" cy="117689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a:off x="6824662" y="4674332"/>
            <a:ext cx="600076" cy="117689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a:off x="8196262" y="4667982"/>
            <a:ext cx="600076" cy="1176896"/>
          </a:xfrm>
          <a:prstGeom prst="arc">
            <a:avLst>
              <a:gd name="adj1" fmla="val 10800000"/>
              <a:gd name="adj2" fmla="val 1626485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a:off x="6138862" y="4667982"/>
            <a:ext cx="600076" cy="1176896"/>
          </a:xfrm>
          <a:prstGeom prst="arc">
            <a:avLst>
              <a:gd name="adj1" fmla="val 16263655"/>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a:off x="6781800" y="4347010"/>
            <a:ext cx="685800" cy="1818840"/>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a:off x="7467600" y="4353360"/>
            <a:ext cx="685800" cy="1818840"/>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8153400" y="4347010"/>
            <a:ext cx="685800" cy="1818840"/>
          </a:xfrm>
          <a:prstGeom prst="arc">
            <a:avLst>
              <a:gd name="adj1" fmla="val 10800000"/>
              <a:gd name="adj2" fmla="val 16245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a:off x="6096000" y="4347010"/>
            <a:ext cx="685800" cy="1818840"/>
          </a:xfrm>
          <a:prstGeom prst="arc">
            <a:avLst>
              <a:gd name="adj1" fmla="val 16153547"/>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a:off x="7559871" y="4882572"/>
            <a:ext cx="510780" cy="76676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a:off x="6869310" y="4873047"/>
            <a:ext cx="510780" cy="766766"/>
          </a:xfrm>
          <a:prstGeom prst="arc">
            <a:avLst>
              <a:gd name="adj1" fmla="val 1080000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a:off x="6183510" y="4873047"/>
            <a:ext cx="510780" cy="766766"/>
          </a:xfrm>
          <a:prstGeom prst="arc">
            <a:avLst>
              <a:gd name="adj1" fmla="val 1617927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8240910" y="4882572"/>
            <a:ext cx="510780" cy="766766"/>
          </a:xfrm>
          <a:prstGeom prst="arc">
            <a:avLst>
              <a:gd name="adj1" fmla="val 10800000"/>
              <a:gd name="adj2" fmla="val 1622047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V="1">
            <a:off x="7124700" y="3733801"/>
            <a:ext cx="1" cy="2362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248400" y="5501294"/>
            <a:ext cx="2539536"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7086601" y="3695701"/>
            <a:ext cx="76200" cy="76200"/>
          </a:xfrm>
          <a:prstGeom prst="ellipse">
            <a:avLst/>
          </a:prstGeom>
          <a:solidFill>
            <a:srgbClr val="FF66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8051900" y="5224292"/>
            <a:ext cx="287238" cy="475"/>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296025" y="3276600"/>
            <a:ext cx="1104900" cy="646331"/>
          </a:xfrm>
          <a:prstGeom prst="rect">
            <a:avLst/>
          </a:prstGeom>
          <a:noFill/>
        </p:spPr>
        <p:txBody>
          <a:bodyPr wrap="square" rtlCol="0">
            <a:spAutoFit/>
          </a:bodyPr>
          <a:lstStyle/>
          <a:p>
            <a:r>
              <a:rPr lang="en-US" dirty="0" smtClean="0"/>
              <a:t>Langmuir Probe</a:t>
            </a:r>
            <a:endParaRPr lang="en-US" dirty="0"/>
          </a:p>
        </p:txBody>
      </p:sp>
      <p:sp>
        <p:nvSpPr>
          <p:cNvPr id="28" name="TextBox 27"/>
          <p:cNvSpPr txBox="1"/>
          <p:nvPr/>
        </p:nvSpPr>
        <p:spPr>
          <a:xfrm>
            <a:off x="8375651" y="4854960"/>
            <a:ext cx="552450" cy="369332"/>
          </a:xfrm>
          <a:prstGeom prst="rect">
            <a:avLst/>
          </a:prstGeom>
          <a:noFill/>
        </p:spPr>
        <p:txBody>
          <a:bodyPr wrap="square" rtlCol="0">
            <a:spAutoFit/>
          </a:bodyPr>
          <a:lstStyle/>
          <a:p>
            <a:r>
              <a:rPr lang="en-US" dirty="0" smtClean="0"/>
              <a:t>Tile</a:t>
            </a:r>
            <a:endParaRPr lang="en-US" dirty="0"/>
          </a:p>
        </p:txBody>
      </p:sp>
      <p:sp>
        <p:nvSpPr>
          <p:cNvPr id="29" name="TextBox 28"/>
          <p:cNvSpPr txBox="1"/>
          <p:nvPr/>
        </p:nvSpPr>
        <p:spPr>
          <a:xfrm>
            <a:off x="6296024" y="1524000"/>
            <a:ext cx="2619376" cy="1323439"/>
          </a:xfrm>
          <a:prstGeom prst="rect">
            <a:avLst/>
          </a:prstGeom>
          <a:noFill/>
          <a:ln w="38100">
            <a:noFill/>
          </a:ln>
        </p:spPr>
        <p:txBody>
          <a:bodyPr wrap="square" rtlCol="0">
            <a:spAutoFit/>
          </a:bodyPr>
          <a:lstStyle/>
          <a:p>
            <a:r>
              <a:rPr lang="en-US" sz="2000" dirty="0" smtClean="0"/>
              <a:t>Use swept voltage on each tile Langmuir probe to measure plasma parameters</a:t>
            </a:r>
            <a:endParaRPr lang="en-US" sz="2000" dirty="0"/>
          </a:p>
        </p:txBody>
      </p:sp>
      <p:sp>
        <p:nvSpPr>
          <p:cNvPr id="30" name="TextBox 29"/>
          <p:cNvSpPr txBox="1"/>
          <p:nvPr/>
        </p:nvSpPr>
        <p:spPr>
          <a:xfrm>
            <a:off x="3609975" y="3276600"/>
            <a:ext cx="2486025" cy="1015663"/>
          </a:xfrm>
          <a:prstGeom prst="rect">
            <a:avLst/>
          </a:prstGeom>
          <a:noFill/>
          <a:ln w="38100">
            <a:noFill/>
          </a:ln>
        </p:spPr>
        <p:txBody>
          <a:bodyPr wrap="square" rtlCol="0">
            <a:spAutoFit/>
          </a:bodyPr>
          <a:lstStyle/>
          <a:p>
            <a:r>
              <a:rPr lang="en-US" sz="2000" b="1" dirty="0" err="1" smtClean="0">
                <a:solidFill>
                  <a:srgbClr val="00FF99"/>
                </a:solidFill>
                <a:latin typeface="Symbol" panose="05050102010706020507" pitchFamily="18" charset="2"/>
              </a:rPr>
              <a:t>F</a:t>
            </a:r>
            <a:r>
              <a:rPr lang="en-US" sz="2000" b="1" i="1" baseline="-25000" dirty="0" err="1" smtClean="0">
                <a:solidFill>
                  <a:srgbClr val="00FF99"/>
                </a:solidFill>
              </a:rPr>
              <a:t>p</a:t>
            </a:r>
            <a:r>
              <a:rPr lang="en-US" sz="2000" dirty="0" smtClean="0"/>
              <a:t> shows large scale 2D electric field that pulls ions into cusp.</a:t>
            </a:r>
          </a:p>
        </p:txBody>
      </p:sp>
    </p:spTree>
    <p:extLst>
      <p:ext uri="{BB962C8B-B14F-4D97-AF65-F5344CB8AC3E}">
        <p14:creationId xmlns:p14="http://schemas.microsoft.com/office/powerpoint/2010/main" val="2993578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Cooper\postdoc wisconsin\MPDX\probes and parts\tile\All_cusp_case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1676400"/>
            <a:ext cx="2438400" cy="527944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Cooper\postdoc wisconsin\MPDX\probes and parts\tile\All_cusp_cas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676399"/>
            <a:ext cx="2438400" cy="5279441"/>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Cooper\postdoc wisconsin\MPDX\probes and parts\tile\All_cusp_case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76399"/>
            <a:ext cx="2438400" cy="52794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Measurements consistent over a mass scaling</a:t>
            </a:r>
            <a:endParaRPr lang="en-US" sz="3500" dirty="0">
              <a:solidFill>
                <a:srgbClr val="FFFFFF"/>
              </a:solidFill>
              <a:latin typeface="Chalkboard" charset="0"/>
              <a:sym typeface="Chalkboard" charset="0"/>
            </a:endParaRPr>
          </a:p>
        </p:txBody>
      </p:sp>
      <p:sp>
        <p:nvSpPr>
          <p:cNvPr id="2" name="TextBox 1"/>
          <p:cNvSpPr txBox="1"/>
          <p:nvPr/>
        </p:nvSpPr>
        <p:spPr>
          <a:xfrm>
            <a:off x="990600" y="1143000"/>
            <a:ext cx="1747594" cy="646331"/>
          </a:xfrm>
          <a:prstGeom prst="rect">
            <a:avLst/>
          </a:prstGeom>
          <a:noFill/>
        </p:spPr>
        <p:txBody>
          <a:bodyPr wrap="none" rtlCol="0">
            <a:spAutoFit/>
          </a:bodyPr>
          <a:lstStyle/>
          <a:p>
            <a:pPr algn="ctr"/>
            <a:r>
              <a:rPr lang="en-US" dirty="0" smtClean="0"/>
              <a:t>50 kW H + 5% </a:t>
            </a:r>
            <a:r>
              <a:rPr lang="en-US" dirty="0" err="1" smtClean="0"/>
              <a:t>Ar</a:t>
            </a:r>
            <a:endParaRPr lang="en-US" dirty="0" smtClean="0"/>
          </a:p>
          <a:p>
            <a:pPr algn="ctr"/>
            <a:r>
              <a:rPr lang="en-US" dirty="0" smtClean="0"/>
              <a:t>3.6x10</a:t>
            </a:r>
            <a:r>
              <a:rPr lang="en-US" baseline="30000" dirty="0" smtClean="0"/>
              <a:t>-6</a:t>
            </a:r>
            <a:r>
              <a:rPr lang="en-US" dirty="0" smtClean="0"/>
              <a:t> </a:t>
            </a:r>
            <a:r>
              <a:rPr lang="en-US" dirty="0" err="1" smtClean="0"/>
              <a:t>Torr</a:t>
            </a:r>
            <a:endParaRPr lang="en-US" dirty="0"/>
          </a:p>
        </p:txBody>
      </p:sp>
      <p:sp>
        <p:nvSpPr>
          <p:cNvPr id="8" name="TextBox 7"/>
          <p:cNvSpPr txBox="1"/>
          <p:nvPr/>
        </p:nvSpPr>
        <p:spPr>
          <a:xfrm>
            <a:off x="4084207" y="1143000"/>
            <a:ext cx="1361591" cy="646331"/>
          </a:xfrm>
          <a:prstGeom prst="rect">
            <a:avLst/>
          </a:prstGeom>
          <a:noFill/>
        </p:spPr>
        <p:txBody>
          <a:bodyPr wrap="none" rtlCol="0">
            <a:spAutoFit/>
          </a:bodyPr>
          <a:lstStyle/>
          <a:p>
            <a:pPr algn="ctr"/>
            <a:r>
              <a:rPr lang="en-US" dirty="0" smtClean="0"/>
              <a:t>75 kW He</a:t>
            </a:r>
          </a:p>
          <a:p>
            <a:pPr algn="ctr"/>
            <a:r>
              <a:rPr lang="en-US" dirty="0" smtClean="0"/>
              <a:t>1.3x10</a:t>
            </a:r>
            <a:r>
              <a:rPr lang="en-US" baseline="30000" dirty="0" smtClean="0"/>
              <a:t>-5</a:t>
            </a:r>
            <a:r>
              <a:rPr lang="en-US" dirty="0" smtClean="0"/>
              <a:t> </a:t>
            </a:r>
            <a:r>
              <a:rPr lang="en-US" dirty="0" err="1" smtClean="0"/>
              <a:t>Torr</a:t>
            </a:r>
            <a:endParaRPr lang="en-US" dirty="0"/>
          </a:p>
        </p:txBody>
      </p:sp>
      <p:sp>
        <p:nvSpPr>
          <p:cNvPr id="9" name="TextBox 8"/>
          <p:cNvSpPr txBox="1"/>
          <p:nvPr/>
        </p:nvSpPr>
        <p:spPr>
          <a:xfrm>
            <a:off x="7020409" y="1143000"/>
            <a:ext cx="1361591" cy="646331"/>
          </a:xfrm>
          <a:prstGeom prst="rect">
            <a:avLst/>
          </a:prstGeom>
          <a:noFill/>
        </p:spPr>
        <p:txBody>
          <a:bodyPr wrap="none" rtlCol="0">
            <a:spAutoFit/>
          </a:bodyPr>
          <a:lstStyle/>
          <a:p>
            <a:pPr algn="ctr"/>
            <a:r>
              <a:rPr lang="en-US" dirty="0" smtClean="0"/>
              <a:t>40 kW </a:t>
            </a:r>
            <a:r>
              <a:rPr lang="en-US" dirty="0" err="1" smtClean="0"/>
              <a:t>Ar</a:t>
            </a:r>
            <a:endParaRPr lang="en-US" dirty="0" smtClean="0"/>
          </a:p>
          <a:p>
            <a:pPr algn="ctr"/>
            <a:r>
              <a:rPr lang="en-US" dirty="0" smtClean="0"/>
              <a:t>8.0x10</a:t>
            </a:r>
            <a:r>
              <a:rPr lang="en-US" baseline="30000" dirty="0" smtClean="0"/>
              <a:t>-6</a:t>
            </a:r>
            <a:r>
              <a:rPr lang="en-US" dirty="0" smtClean="0"/>
              <a:t> </a:t>
            </a:r>
            <a:r>
              <a:rPr lang="en-US" dirty="0" err="1" smtClean="0"/>
              <a:t>Torr</a:t>
            </a:r>
            <a:endParaRPr lang="en-US" dirty="0"/>
          </a:p>
        </p:txBody>
      </p:sp>
    </p:spTree>
    <p:extLst>
      <p:ext uri="{BB962C8B-B14F-4D97-AF65-F5344CB8AC3E}">
        <p14:creationId xmlns:p14="http://schemas.microsoft.com/office/powerpoint/2010/main" val="2021035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Cooper\postdoc wisconsin\MPDX\probes and parts\tile\tau_n_meas_theo_allcas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29" y="3978040"/>
            <a:ext cx="4007018" cy="280376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Cooper\postdoc wisconsin\MPDX\probes and parts\tile\FWHM_meas_theo_rhoi_allcas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29" y="1219200"/>
            <a:ext cx="4007018" cy="28037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Measured cusp width wider than predicted, does not scale with previous formulas</a:t>
            </a:r>
            <a:endParaRPr lang="en-US" sz="3500" dirty="0">
              <a:solidFill>
                <a:srgbClr val="FFFFFF"/>
              </a:solidFill>
              <a:latin typeface="Chalkboard" charset="0"/>
              <a:sym typeface="Chalkboard" charset="0"/>
            </a:endParaRPr>
          </a:p>
        </p:txBody>
      </p:sp>
      <mc:AlternateContent xmlns:mc="http://schemas.openxmlformats.org/markup-compatibility/2006" xmlns:a14="http://schemas.microsoft.com/office/drawing/2010/main">
        <mc:Choice Requires="a14">
          <p:sp>
            <p:nvSpPr>
              <p:cNvPr id="2" name="TextBox 1"/>
              <p:cNvSpPr txBox="1"/>
              <p:nvPr/>
            </p:nvSpPr>
            <p:spPr>
              <a:xfrm>
                <a:off x="4887265" y="1219200"/>
                <a:ext cx="3835537" cy="2259786"/>
              </a:xfrm>
              <a:prstGeom prst="rect">
                <a:avLst/>
              </a:prstGeom>
              <a:noFill/>
            </p:spPr>
            <p:txBody>
              <a:bodyPr wrap="none" rtlCol="0">
                <a:spAutoFit/>
              </a:bodyPr>
              <a:lstStyle/>
              <a:p>
                <a:r>
                  <a:rPr lang="en-US" dirty="0" smtClean="0"/>
                  <a:t>MPDX operates in a new regime where</a:t>
                </a:r>
              </a:p>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a:rPr>
                            <m:t>𝑇</m:t>
                          </m:r>
                        </m:e>
                        <m:sub>
                          <m:r>
                            <a:rPr lang="en-US" b="0" i="1" smtClean="0">
                              <a:latin typeface="Cambria Math"/>
                            </a:rPr>
                            <m:t>𝑖</m:t>
                          </m:r>
                        </m:sub>
                      </m:sSub>
                      <m:r>
                        <a:rPr lang="en-US" b="0" i="1" smtClean="0">
                          <a:latin typeface="Cambria Math"/>
                        </a:rPr>
                        <m:t>~</m:t>
                      </m:r>
                      <m:sSub>
                        <m:sSubPr>
                          <m:ctrlPr>
                            <a:rPr lang="en-US" i="1">
                              <a:latin typeface="Cambria Math"/>
                            </a:rPr>
                          </m:ctrlPr>
                        </m:sSubPr>
                        <m:e>
                          <m:r>
                            <a:rPr lang="en-US" i="1">
                              <a:latin typeface="Cambria Math"/>
                            </a:rPr>
                            <m:t>𝑇</m:t>
                          </m:r>
                        </m:e>
                        <m:sub>
                          <m:r>
                            <a:rPr lang="en-US" b="0" i="1" smtClean="0">
                              <a:latin typeface="Cambria Math"/>
                            </a:rPr>
                            <m:t>𝑒</m:t>
                          </m:r>
                        </m:sub>
                      </m:sSub>
                    </m:oMath>
                  </m:oMathPara>
                </a14:m>
                <a:endParaRPr lang="en-US" dirty="0" smtClean="0"/>
              </a:p>
              <a:p>
                <a:pPr/>
                <a14:m>
                  <m:oMathPara xmlns:m="http://schemas.openxmlformats.org/officeDocument/2006/math">
                    <m:oMathParaPr>
                      <m:jc m:val="centerGroup"/>
                    </m:oMathParaPr>
                    <m:oMath xmlns:m="http://schemas.openxmlformats.org/officeDocument/2006/math">
                      <m:f>
                        <m:fPr>
                          <m:ctrlPr>
                            <a:rPr lang="en-US" b="0" i="1" smtClean="0">
                              <a:latin typeface="Cambria Math"/>
                            </a:rPr>
                          </m:ctrlPr>
                        </m:fPr>
                        <m:num>
                          <m:r>
                            <a:rPr lang="en-US" b="0" i="1" smtClean="0">
                              <a:latin typeface="Cambria Math"/>
                            </a:rPr>
                            <m:t>𝐵</m:t>
                          </m:r>
                        </m:num>
                        <m:den>
                          <m:r>
                            <a:rPr lang="en-US" b="0" i="1" smtClean="0">
                              <a:latin typeface="Cambria Math"/>
                              <a:ea typeface="Cambria Math"/>
                            </a:rPr>
                            <m:t>𝛻</m:t>
                          </m:r>
                          <m:r>
                            <a:rPr lang="en-US" b="0" i="1" smtClean="0">
                              <a:latin typeface="Cambria Math"/>
                              <a:ea typeface="Cambria Math"/>
                            </a:rPr>
                            <m:t>𝐵</m:t>
                          </m:r>
                        </m:den>
                      </m:f>
                      <m:r>
                        <a:rPr lang="en-US" b="0" i="1" smtClean="0">
                          <a:latin typeface="Cambria Math"/>
                          <a:ea typeface="Cambria Math"/>
                        </a:rPr>
                        <m:t>&gt;&gt;</m:t>
                      </m:r>
                      <m:sSub>
                        <m:sSubPr>
                          <m:ctrlPr>
                            <a:rPr lang="en-US" i="1" smtClean="0">
                              <a:latin typeface="Cambria Math"/>
                            </a:rPr>
                          </m:ctrlPr>
                        </m:sSubPr>
                        <m:e>
                          <m:r>
                            <a:rPr lang="en-US" b="0" i="1" smtClean="0">
                              <a:latin typeface="Cambria Math"/>
                              <a:ea typeface="Cambria Math"/>
                            </a:rPr>
                            <m:t>𝜆</m:t>
                          </m:r>
                        </m:e>
                        <m:sub>
                          <m:r>
                            <a:rPr lang="en-US" b="0" i="1" smtClean="0">
                              <a:latin typeface="Cambria Math"/>
                            </a:rPr>
                            <m:t>𝐷</m:t>
                          </m:r>
                        </m:sub>
                      </m:sSub>
                    </m:oMath>
                  </m:oMathPara>
                </a14:m>
                <a:endParaRPr lang="en-US" dirty="0" smtClean="0"/>
              </a:p>
              <a:p>
                <a:pPr/>
                <a14:m>
                  <m:oMathPara xmlns:m="http://schemas.openxmlformats.org/officeDocument/2006/math">
                    <m:oMathParaPr>
                      <m:jc m:val="centerGroup"/>
                    </m:oMathParaPr>
                    <m:oMath xmlns:m="http://schemas.openxmlformats.org/officeDocument/2006/math">
                      <m:f>
                        <m:fPr>
                          <m:ctrlPr>
                            <a:rPr lang="en-US" i="1">
                              <a:latin typeface="Cambria Math"/>
                            </a:rPr>
                          </m:ctrlPr>
                        </m:fPr>
                        <m:num>
                          <m:r>
                            <a:rPr lang="en-US" i="1">
                              <a:latin typeface="Cambria Math"/>
                            </a:rPr>
                            <m:t>𝐵</m:t>
                          </m:r>
                        </m:num>
                        <m:den>
                          <m:r>
                            <a:rPr lang="en-US" i="0">
                              <a:latin typeface="Cambria Math"/>
                              <a:ea typeface="Cambria Math"/>
                            </a:rPr>
                            <m:t>𝛻</m:t>
                          </m:r>
                          <m:r>
                            <a:rPr lang="en-US" i="1">
                              <a:latin typeface="Cambria Math"/>
                              <a:ea typeface="Cambria Math"/>
                            </a:rPr>
                            <m:t>𝐵</m:t>
                          </m:r>
                        </m:den>
                      </m:f>
                      <m:r>
                        <a:rPr lang="en-US" b="0" i="1" smtClean="0">
                          <a:latin typeface="Cambria Math"/>
                          <a:ea typeface="Cambria Math"/>
                        </a:rPr>
                        <m:t>~</m:t>
                      </m:r>
                      <m:sSub>
                        <m:sSubPr>
                          <m:ctrlPr>
                            <a:rPr lang="en-US" i="1">
                              <a:latin typeface="Cambria Math"/>
                            </a:rPr>
                          </m:ctrlPr>
                        </m:sSubPr>
                        <m:e>
                          <m:r>
                            <a:rPr lang="en-US" i="1">
                              <a:latin typeface="Cambria Math"/>
                              <a:ea typeface="Cambria Math"/>
                            </a:rPr>
                            <m:t>𝜆</m:t>
                          </m:r>
                        </m:e>
                        <m:sub>
                          <m:r>
                            <a:rPr lang="en-US" b="0" i="1" smtClean="0">
                              <a:latin typeface="Cambria Math"/>
                              <a:ea typeface="Cambria Math"/>
                            </a:rPr>
                            <m:t>𝑖</m:t>
                          </m:r>
                        </m:sub>
                      </m:sSub>
                      <m:r>
                        <a:rPr lang="en-US" b="0" i="1" smtClean="0">
                          <a:latin typeface="Cambria Math"/>
                        </a:rPr>
                        <m:t>&lt;</m:t>
                      </m:r>
                      <m:sSub>
                        <m:sSubPr>
                          <m:ctrlPr>
                            <a:rPr lang="en-US" i="1">
                              <a:latin typeface="Cambria Math"/>
                            </a:rPr>
                          </m:ctrlPr>
                        </m:sSubPr>
                        <m:e>
                          <m:r>
                            <a:rPr lang="en-US" i="1">
                              <a:latin typeface="Cambria Math"/>
                              <a:ea typeface="Cambria Math"/>
                            </a:rPr>
                            <m:t>𝜆</m:t>
                          </m:r>
                        </m:e>
                        <m:sub>
                          <m:r>
                            <a:rPr lang="en-US" b="0" i="1" smtClean="0">
                              <a:latin typeface="Cambria Math"/>
                              <a:ea typeface="Cambria Math"/>
                            </a:rPr>
                            <m:t>𝑒</m:t>
                          </m:r>
                        </m:sub>
                      </m:sSub>
                    </m:oMath>
                  </m:oMathPara>
                </a14:m>
                <a:endParaRPr lang="en-US" dirty="0" smtClean="0">
                  <a:ea typeface="Cambria Math"/>
                </a:endParaRPr>
              </a:p>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b="0" i="1" smtClean="0">
                              <a:latin typeface="Cambria Math"/>
                              <a:ea typeface="Cambria Math"/>
                            </a:rPr>
                            <m:t>𝑍</m:t>
                          </m:r>
                        </m:e>
                        <m:sub>
                          <m:r>
                            <a:rPr lang="en-US" b="0" i="1" smtClean="0">
                              <a:latin typeface="Cambria Math"/>
                              <a:ea typeface="Cambria Math"/>
                            </a:rPr>
                            <m:t>𝑒𝑓𝑓</m:t>
                          </m:r>
                        </m:sub>
                      </m:sSub>
                      <m:r>
                        <a:rPr lang="en-US" b="0" i="1" smtClean="0">
                          <a:latin typeface="Cambria Math"/>
                          <a:ea typeface="Cambria Math"/>
                        </a:rPr>
                        <m:t>&gt;1</m:t>
                      </m:r>
                    </m:oMath>
                  </m:oMathPara>
                </a14:m>
                <a:endParaRPr lang="en-US" b="0" dirty="0" smtClean="0">
                  <a:ea typeface="Cambria Math"/>
                </a:endParaRPr>
              </a:p>
              <a:p>
                <a:r>
                  <a:rPr lang="en-US" dirty="0" smtClean="0"/>
                  <a:t>Termination on insulating wall</a:t>
                </a:r>
              </a:p>
            </p:txBody>
          </p:sp>
        </mc:Choice>
        <mc:Fallback xmlns="">
          <p:sp>
            <p:nvSpPr>
              <p:cNvPr id="2" name="TextBox 1"/>
              <p:cNvSpPr txBox="1">
                <a:spLocks noRot="1" noChangeAspect="1" noMove="1" noResize="1" noEditPoints="1" noAdjustHandles="1" noChangeArrowheads="1" noChangeShapeType="1" noTextEdit="1"/>
              </p:cNvSpPr>
              <p:nvPr/>
            </p:nvSpPr>
            <p:spPr>
              <a:xfrm>
                <a:off x="4887265" y="1219200"/>
                <a:ext cx="3835537" cy="2259786"/>
              </a:xfrm>
              <a:prstGeom prst="rect">
                <a:avLst/>
              </a:prstGeom>
              <a:blipFill rotWithShape="1">
                <a:blip r:embed="rId5"/>
                <a:stretch>
                  <a:fillRect l="-1431" t="-1348" r="-477" b="-3235"/>
                </a:stretch>
              </a:blipFill>
            </p:spPr>
            <p:txBody>
              <a:bodyPr/>
              <a:lstStyle/>
              <a:p>
                <a:r>
                  <a:rPr lang="en-US">
                    <a:noFill/>
                  </a:rPr>
                  <a:t> </a:t>
                </a:r>
              </a:p>
            </p:txBody>
          </p:sp>
        </mc:Fallback>
      </mc:AlternateContent>
      <p:sp>
        <p:nvSpPr>
          <p:cNvPr id="9" name="TextBox 8"/>
          <p:cNvSpPr txBox="1"/>
          <p:nvPr/>
        </p:nvSpPr>
        <p:spPr>
          <a:xfrm>
            <a:off x="4760402" y="4646474"/>
            <a:ext cx="3962400" cy="1754326"/>
          </a:xfrm>
          <a:prstGeom prst="rect">
            <a:avLst/>
          </a:prstGeom>
          <a:noFill/>
        </p:spPr>
        <p:txBody>
          <a:bodyPr wrap="square" rtlCol="0">
            <a:spAutoFit/>
          </a:bodyPr>
          <a:lstStyle/>
          <a:p>
            <a:r>
              <a:rPr lang="en-US" dirty="0" smtClean="0"/>
              <a:t>Directly measure particle confinement time, critical for modelling plasma parameters, viscosity, and conductivity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Characterize over Te, Ti, ne scaling</a:t>
            </a:r>
          </a:p>
          <a:p>
            <a:pPr marL="285750" indent="-285750">
              <a:buFont typeface="Arial" panose="020B0604020202020204" pitchFamily="34" charset="0"/>
              <a:buChar char="•"/>
            </a:pPr>
            <a:r>
              <a:rPr lang="en-US" dirty="0" smtClean="0"/>
              <a:t>What sets width?</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5334000" y="3960674"/>
                <a:ext cx="2538002" cy="7116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smtClean="0">
                              <a:latin typeface="Cambria Math"/>
                              <a:ea typeface="Cambria Math"/>
                            </a:rPr>
                            <m:t>𝜏</m:t>
                          </m:r>
                        </m:e>
                        <m:sub>
                          <m:r>
                            <a:rPr lang="en-US" b="0" i="1" smtClean="0">
                              <a:latin typeface="Cambria Math"/>
                            </a:rPr>
                            <m:t>𝑝</m:t>
                          </m:r>
                        </m:sub>
                      </m:sSub>
                      <m:r>
                        <a:rPr lang="en-US" i="1" smtClean="0">
                          <a:latin typeface="Cambria Math"/>
                          <a:ea typeface="Cambria Math"/>
                        </a:rPr>
                        <m:t>≡</m:t>
                      </m:r>
                      <m:f>
                        <m:fPr>
                          <m:ctrlPr>
                            <a:rPr lang="en-US" i="1" smtClean="0">
                              <a:latin typeface="Cambria Math"/>
                              <a:ea typeface="Cambria Math"/>
                            </a:rPr>
                          </m:ctrlPr>
                        </m:fPr>
                        <m:num>
                          <m:sSub>
                            <m:sSubPr>
                              <m:ctrlPr>
                                <a:rPr lang="en-US" i="1" smtClean="0">
                                  <a:latin typeface="Cambria Math"/>
                                  <a:ea typeface="Cambria Math"/>
                                </a:rPr>
                              </m:ctrlPr>
                            </m:sSubPr>
                            <m:e>
                              <m:r>
                                <a:rPr lang="en-US" b="0" i="1" smtClean="0">
                                  <a:latin typeface="Cambria Math"/>
                                  <a:ea typeface="Cambria Math"/>
                                </a:rPr>
                                <m:t>𝑛</m:t>
                              </m:r>
                            </m:e>
                            <m:sub>
                              <m:r>
                                <a:rPr lang="en-US" b="0" i="1" smtClean="0">
                                  <a:latin typeface="Cambria Math"/>
                                  <a:ea typeface="Cambria Math"/>
                                </a:rPr>
                                <m:t>𝑒</m:t>
                              </m:r>
                            </m:sub>
                          </m:sSub>
                          <m:r>
                            <m:rPr>
                              <m:sty m:val="p"/>
                            </m:rPr>
                            <a:rPr lang="en-US" b="0" i="0" smtClean="0">
                              <a:latin typeface="Cambria Math"/>
                              <a:ea typeface="Cambria Math"/>
                            </a:rPr>
                            <m:t>V</m:t>
                          </m:r>
                        </m:num>
                        <m:den>
                          <m:nary>
                            <m:naryPr>
                              <m:limLoc m:val="undOvr"/>
                              <m:subHide m:val="on"/>
                              <m:supHide m:val="on"/>
                              <m:ctrlPr>
                                <a:rPr lang="en-US" i="1" smtClean="0">
                                  <a:latin typeface="Cambria Math"/>
                                  <a:ea typeface="Cambria Math"/>
                                </a:rPr>
                              </m:ctrlPr>
                            </m:naryPr>
                            <m:sub/>
                            <m:sup/>
                            <m:e>
                              <m:r>
                                <a:rPr lang="en-US" b="0" i="1" smtClean="0">
                                  <a:latin typeface="Cambria Math"/>
                                  <a:ea typeface="Cambria Math"/>
                                </a:rPr>
                                <m:t>𝑑</m:t>
                              </m:r>
                              <m:sSub>
                                <m:sSubPr>
                                  <m:ctrlPr>
                                    <a:rPr lang="en-US" b="0" i="1" smtClean="0">
                                      <a:latin typeface="Cambria Math"/>
                                      <a:ea typeface="Cambria Math"/>
                                    </a:rPr>
                                  </m:ctrlPr>
                                </m:sSubPr>
                                <m:e>
                                  <m:r>
                                    <a:rPr lang="en-US" b="0" i="1" smtClean="0">
                                      <a:latin typeface="Cambria Math"/>
                                      <a:ea typeface="Cambria Math"/>
                                    </a:rPr>
                                    <m:t>𝐴</m:t>
                                  </m:r>
                                </m:e>
                                <m:sub>
                                  <m:r>
                                    <a:rPr lang="en-US" b="0" i="1" smtClean="0">
                                      <a:latin typeface="Cambria Math"/>
                                      <a:ea typeface="Cambria Math"/>
                                    </a:rPr>
                                    <m:t>𝑐</m:t>
                                  </m:r>
                                </m:sub>
                              </m:sSub>
                              <m:sSub>
                                <m:sSubPr>
                                  <m:ctrlPr>
                                    <a:rPr lang="en-US" b="0" i="1" smtClean="0">
                                      <a:latin typeface="Cambria Math"/>
                                      <a:ea typeface="Cambria Math"/>
                                    </a:rPr>
                                  </m:ctrlPr>
                                </m:sSubPr>
                                <m:e>
                                  <m:r>
                                    <m:rPr>
                                      <m:sty m:val="p"/>
                                    </m:rPr>
                                    <a:rPr lang="el-GR" b="0" i="1" smtClean="0">
                                      <a:latin typeface="Cambria Math"/>
                                      <a:ea typeface="Cambria Math"/>
                                    </a:rPr>
                                    <m:t>Γ</m:t>
                                  </m:r>
                                </m:e>
                                <m:sub>
                                  <m:r>
                                    <a:rPr lang="en-US" b="0" i="1" smtClean="0">
                                      <a:latin typeface="Cambria Math"/>
                                      <a:ea typeface="Cambria Math"/>
                                    </a:rPr>
                                    <m:t>𝑒</m:t>
                                  </m:r>
                                  <m:r>
                                    <a:rPr lang="en-US" b="0" i="1" smtClean="0">
                                      <a:latin typeface="Cambria Math"/>
                                      <a:ea typeface="Cambria Math"/>
                                    </a:rPr>
                                    <m:t>,</m:t>
                                  </m:r>
                                  <m:r>
                                    <a:rPr lang="en-US" b="0" i="1" smtClean="0">
                                      <a:latin typeface="Cambria Math"/>
                                      <a:ea typeface="Cambria Math"/>
                                    </a:rPr>
                                    <m:t>𝑐</m:t>
                                  </m:r>
                                </m:sub>
                              </m:sSub>
                            </m:e>
                          </m:nary>
                          <m:r>
                            <a:rPr lang="en-US" b="0" i="1" smtClean="0">
                              <a:latin typeface="Cambria Math"/>
                              <a:ea typeface="Cambria Math"/>
                            </a:rPr>
                            <m:t>+</m:t>
                          </m:r>
                          <m:sSub>
                            <m:sSubPr>
                              <m:ctrlPr>
                                <a:rPr lang="en-US" i="1">
                                  <a:latin typeface="Cambria Math"/>
                                  <a:ea typeface="Cambria Math"/>
                                </a:rPr>
                              </m:ctrlPr>
                            </m:sSubPr>
                            <m:e>
                              <m:r>
                                <a:rPr lang="en-US" i="1">
                                  <a:latin typeface="Cambria Math"/>
                                  <a:ea typeface="Cambria Math"/>
                                </a:rPr>
                                <m:t>𝐴</m:t>
                              </m:r>
                            </m:e>
                            <m:sub>
                              <m:r>
                                <a:rPr lang="en-US" i="1">
                                  <a:latin typeface="Cambria Math"/>
                                  <a:ea typeface="Cambria Math"/>
                                </a:rPr>
                                <m:t>𝑝</m:t>
                              </m:r>
                            </m:sub>
                          </m:sSub>
                          <m:sSub>
                            <m:sSubPr>
                              <m:ctrlPr>
                                <a:rPr lang="en-US" i="1">
                                  <a:latin typeface="Cambria Math"/>
                                  <a:ea typeface="Cambria Math"/>
                                </a:rPr>
                              </m:ctrlPr>
                            </m:sSubPr>
                            <m:e>
                              <m:r>
                                <m:rPr>
                                  <m:sty m:val="p"/>
                                </m:rPr>
                                <a:rPr lang="el-GR" i="1">
                                  <a:latin typeface="Cambria Math"/>
                                  <a:ea typeface="Cambria Math"/>
                                </a:rPr>
                                <m:t>Γ</m:t>
                              </m:r>
                            </m:e>
                            <m:sub>
                              <m:r>
                                <a:rPr lang="en-US" i="1">
                                  <a:latin typeface="Cambria Math"/>
                                  <a:ea typeface="Cambria Math"/>
                                </a:rPr>
                                <m:t>𝑒</m:t>
                              </m:r>
                              <m:r>
                                <a:rPr lang="en-US" b="0" i="1" smtClean="0">
                                  <a:latin typeface="Cambria Math"/>
                                  <a:ea typeface="Cambria Math"/>
                                </a:rPr>
                                <m:t>,</m:t>
                              </m:r>
                              <m:r>
                                <a:rPr lang="en-US" b="0" i="1" smtClean="0">
                                  <a:latin typeface="Cambria Math"/>
                                  <a:ea typeface="Cambria Math"/>
                                </a:rPr>
                                <m:t>𝑝</m:t>
                              </m:r>
                            </m:sub>
                          </m:sSub>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334000" y="3960674"/>
                <a:ext cx="2538002" cy="711605"/>
              </a:xfrm>
              <a:prstGeom prst="rect">
                <a:avLst/>
              </a:prstGeom>
              <a:blipFill rotWithShape="1">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97370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Cusp width set by balance between passing particles and trapped particle diffusion</a:t>
            </a:r>
            <a:endParaRPr lang="en-US" sz="3500" dirty="0">
              <a:solidFill>
                <a:srgbClr val="FFFFFF"/>
              </a:solidFill>
              <a:latin typeface="Chalkboard" charset="0"/>
              <a:sym typeface="Chalkboard" charset="0"/>
            </a:endParaRPr>
          </a:p>
        </p:txBody>
      </p:sp>
      <p:pic>
        <p:nvPicPr>
          <p:cNvPr id="8" name="Picture 2" descr="C:\Cooper\conferences\2014 Dynamics of Planetary and Stellar Interiors\MPDX PoP 2D Te ne B.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55" t="30374" b="39251"/>
          <a:stretch/>
        </p:blipFill>
        <p:spPr bwMode="auto">
          <a:xfrm>
            <a:off x="3276600" y="3048000"/>
            <a:ext cx="58547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Cooper\postdoc wisconsin\MPDX\probes and parts\tile\flux_cusp_case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55" b="15506"/>
          <a:stretch/>
        </p:blipFill>
        <p:spPr bwMode="auto">
          <a:xfrm rot="5400000">
            <a:off x="520322" y="2858801"/>
            <a:ext cx="2916181" cy="212802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802382" y="3730830"/>
            <a:ext cx="186691" cy="383970"/>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2887983" y="4114800"/>
            <a:ext cx="922019" cy="1066800"/>
          </a:xfrm>
          <a:prstGeom prst="line">
            <a:avLst/>
          </a:prstGeom>
          <a:ln w="381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887983" y="2514600"/>
            <a:ext cx="914399" cy="1216230"/>
          </a:xfrm>
          <a:prstGeom prst="line">
            <a:avLst/>
          </a:prstGeom>
          <a:ln w="38100">
            <a:solidFill>
              <a:srgbClr val="FF33CC"/>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312417" y="5402676"/>
                <a:ext cx="2811783" cy="1200329"/>
              </a:xfrm>
              <a:prstGeom prst="rect">
                <a:avLst/>
              </a:prstGeom>
              <a:noFill/>
            </p:spPr>
            <p:txBody>
              <a:bodyPr wrap="square" rtlCol="0">
                <a:spAutoFit/>
              </a:bodyPr>
              <a:lstStyle/>
              <a:p>
                <a:r>
                  <a:rPr lang="en-US" sz="2400" dirty="0" smtClean="0"/>
                  <a:t>Using </a:t>
                </a:r>
                <a14:m>
                  <m:oMath xmlns:m="http://schemas.openxmlformats.org/officeDocument/2006/math">
                    <m:sSub>
                      <m:sSubPr>
                        <m:ctrlPr>
                          <a:rPr lang="en-US" sz="2400" i="1" smtClean="0">
                            <a:latin typeface="Cambria Math"/>
                          </a:rPr>
                        </m:ctrlPr>
                      </m:sSubPr>
                      <m:e>
                        <m:r>
                          <m:rPr>
                            <m:sty m:val="p"/>
                          </m:rPr>
                          <a:rPr lang="el-GR" sz="2400" i="1" smtClean="0">
                            <a:latin typeface="Cambria Math"/>
                            <a:ea typeface="Cambria Math"/>
                          </a:rPr>
                          <m:t>Ψ</m:t>
                        </m:r>
                      </m:e>
                      <m:sub>
                        <m:r>
                          <a:rPr lang="en-US" sz="2400" i="1" smtClean="0">
                            <a:latin typeface="Cambria Math"/>
                            <a:ea typeface="Cambria Math"/>
                          </a:rPr>
                          <m:t>∞</m:t>
                        </m:r>
                      </m:sub>
                    </m:sSub>
                    <m:r>
                      <a:rPr lang="en-US" sz="2400" i="1" smtClean="0">
                        <a:latin typeface="Cambria Math"/>
                        <a:ea typeface="Cambria Math"/>
                      </a:rPr>
                      <m:t>≡</m:t>
                    </m:r>
                    <m:r>
                      <a:rPr lang="en-US" sz="2400" b="0" i="1" smtClean="0">
                        <a:latin typeface="Cambria Math"/>
                        <a:ea typeface="Cambria Math"/>
                      </a:rPr>
                      <m:t>0</m:t>
                    </m:r>
                  </m:oMath>
                </a14:m>
                <a:r>
                  <a:rPr lang="en-US" sz="2400" dirty="0" smtClean="0"/>
                  <a:t>, there is a maximum</a:t>
                </a:r>
                <a14:m>
                  <m:oMath xmlns:m="http://schemas.openxmlformats.org/officeDocument/2006/math">
                    <m:r>
                      <a:rPr lang="en-US" sz="2400" b="0" i="1" smtClean="0">
                        <a:latin typeface="Cambria Math"/>
                        <a:ea typeface="Cambria Math"/>
                      </a:rPr>
                      <m:t> |</m:t>
                    </m:r>
                    <m:r>
                      <m:rPr>
                        <m:sty m:val="p"/>
                      </m:rPr>
                      <a:rPr lang="el-GR" sz="2400" b="0" i="1" smtClean="0">
                        <a:latin typeface="Cambria Math"/>
                        <a:ea typeface="Cambria Math"/>
                      </a:rPr>
                      <m:t>Ψ</m:t>
                    </m:r>
                    <m:r>
                      <a:rPr lang="en-US" sz="2400" b="0" i="1" smtClean="0">
                        <a:latin typeface="Cambria Math"/>
                        <a:ea typeface="Cambria Math"/>
                      </a:rPr>
                      <m:t>|</m:t>
                    </m:r>
                  </m:oMath>
                </a14:m>
                <a:r>
                  <a:rPr lang="en-US" sz="2400" dirty="0" smtClean="0"/>
                  <a:t> that can be reached</a:t>
                </a:r>
                <a:endParaRPr lang="en-US"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12417" y="5402676"/>
                <a:ext cx="2811783" cy="1200329"/>
              </a:xfrm>
              <a:prstGeom prst="rect">
                <a:avLst/>
              </a:prstGeom>
              <a:blipFill rotWithShape="1">
                <a:blip r:embed="rId5"/>
                <a:stretch>
                  <a:fillRect l="-3247" t="-4061" r="-3463" b="-10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14925" y="2586335"/>
                <a:ext cx="72327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ea typeface="Cambria Math"/>
                        </a:rPr>
                        <m:t>+</m:t>
                      </m:r>
                      <m:r>
                        <m:rPr>
                          <m:sty m:val="p"/>
                        </m:rPr>
                        <a:rPr lang="el-GR" sz="2400" i="1" smtClean="0">
                          <a:latin typeface="Cambria Math"/>
                          <a:ea typeface="Cambria Math"/>
                        </a:rPr>
                        <m:t>Ψ</m:t>
                      </m:r>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114925" y="2586335"/>
                <a:ext cx="723275" cy="46166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14925" y="4719935"/>
                <a:ext cx="72327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ea typeface="Cambria Math"/>
                        </a:rPr>
                        <m:t>−</m:t>
                      </m:r>
                      <m:r>
                        <m:rPr>
                          <m:sty m:val="p"/>
                        </m:rPr>
                        <a:rPr lang="el-GR" sz="2400" i="1" smtClean="0">
                          <a:latin typeface="Cambria Math"/>
                          <a:ea typeface="Cambria Math"/>
                        </a:rPr>
                        <m:t>Ψ</m:t>
                      </m:r>
                    </m:oMath>
                  </m:oMathPara>
                </a14:m>
                <a:endParaRPr lang="en-US" sz="2400" dirty="0"/>
              </a:p>
            </p:txBody>
          </p:sp>
        </mc:Choice>
        <mc:Fallback xmlns="">
          <p:sp>
            <p:nvSpPr>
              <p:cNvPr id="16" name="Rectangle 15"/>
              <p:cNvSpPr>
                <a:spLocks noRot="1" noChangeAspect="1" noMove="1" noResize="1" noEditPoints="1" noAdjustHandles="1" noChangeArrowheads="1" noChangeShapeType="1" noTextEdit="1"/>
              </p:cNvSpPr>
              <p:nvPr/>
            </p:nvSpPr>
            <p:spPr>
              <a:xfrm>
                <a:off x="114925" y="4719935"/>
                <a:ext cx="723275" cy="46166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03704" y="3636188"/>
                <a:ext cx="734496" cy="461665"/>
              </a:xfrm>
              <a:prstGeom prst="rect">
                <a:avLst/>
              </a:prstGeom>
            </p:spPr>
            <p:txBody>
              <a:bodyPr wrap="none">
                <a:spAutoFit/>
              </a:bodyPr>
              <a:lstStyle/>
              <a:p>
                <a14:m>
                  <m:oMath xmlns:m="http://schemas.openxmlformats.org/officeDocument/2006/math">
                    <m:r>
                      <m:rPr>
                        <m:sty m:val="p"/>
                      </m:rPr>
                      <a:rPr lang="el-GR" sz="2400" i="1" smtClean="0">
                        <a:latin typeface="Cambria Math"/>
                        <a:ea typeface="Cambria Math"/>
                      </a:rPr>
                      <m:t>Ψ</m:t>
                    </m:r>
                  </m:oMath>
                </a14:m>
                <a:r>
                  <a:rPr lang="en-US" sz="2400" dirty="0" smtClean="0"/>
                  <a:t>=0</a:t>
                </a:r>
                <a:endParaRPr lang="en-US" sz="2400" dirty="0"/>
              </a:p>
            </p:txBody>
          </p:sp>
        </mc:Choice>
        <mc:Fallback xmlns="">
          <p:sp>
            <p:nvSpPr>
              <p:cNvPr id="18" name="Rectangle 17"/>
              <p:cNvSpPr>
                <a:spLocks noRot="1" noChangeAspect="1" noMove="1" noResize="1" noEditPoints="1" noAdjustHandles="1" noChangeArrowheads="1" noChangeShapeType="1" noTextEdit="1"/>
              </p:cNvSpPr>
              <p:nvPr/>
            </p:nvSpPr>
            <p:spPr>
              <a:xfrm>
                <a:off x="103704" y="3636188"/>
                <a:ext cx="734496" cy="461665"/>
              </a:xfrm>
              <a:prstGeom prst="rect">
                <a:avLst/>
              </a:prstGeom>
              <a:blipFill rotWithShape="1">
                <a:blip r:embed="rId8"/>
                <a:stretch>
                  <a:fillRect l="-1653" t="-10526" r="-11570" b="-28947"/>
                </a:stretch>
              </a:blipFill>
            </p:spPr>
            <p:txBody>
              <a:bodyPr/>
              <a:lstStyle/>
              <a:p>
                <a:r>
                  <a:rPr lang="en-US">
                    <a:noFill/>
                  </a:rPr>
                  <a:t> </a:t>
                </a:r>
              </a:p>
            </p:txBody>
          </p:sp>
        </mc:Fallback>
      </mc:AlternateContent>
      <p:cxnSp>
        <p:nvCxnSpPr>
          <p:cNvPr id="7" name="Straight Connector 6"/>
          <p:cNvCxnSpPr/>
          <p:nvPr/>
        </p:nvCxnSpPr>
        <p:spPr>
          <a:xfrm>
            <a:off x="759957" y="3867020"/>
            <a:ext cx="6116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476250" y="1295400"/>
                <a:ext cx="8191500" cy="1216551"/>
              </a:xfrm>
              <a:prstGeom prst="rect">
                <a:avLst/>
              </a:prstGeom>
              <a:noFill/>
            </p:spPr>
            <p:txBody>
              <a:bodyPr wrap="square" rtlCol="0">
                <a:spAutoFit/>
              </a:bodyPr>
              <a:lstStyle/>
              <a:p>
                <a:r>
                  <a:rPr lang="en-US" sz="2400" dirty="0" smtClean="0"/>
                  <a:t>In </a:t>
                </a:r>
                <a:r>
                  <a:rPr lang="en-US" sz="2400" b="1" u="sng" dirty="0" err="1" smtClean="0"/>
                  <a:t>collisionless</a:t>
                </a:r>
                <a:r>
                  <a:rPr lang="en-US" sz="2400" dirty="0" smtClean="0"/>
                  <a:t> isothermal limit, </a:t>
                </a:r>
                <a14:m>
                  <m:oMath xmlns:m="http://schemas.openxmlformats.org/officeDocument/2006/math">
                    <m:sSub>
                      <m:sSubPr>
                        <m:ctrlPr>
                          <a:rPr lang="en-US" sz="2400" i="1">
                            <a:latin typeface="Cambria Math"/>
                          </a:rPr>
                        </m:ctrlPr>
                      </m:sSubPr>
                      <m:e>
                        <m:r>
                          <a:rPr lang="en-US" sz="2400" i="1">
                            <a:latin typeface="Cambria Math"/>
                          </a:rPr>
                          <m:t>𝑛</m:t>
                        </m:r>
                      </m:e>
                      <m:sub>
                        <m:r>
                          <a:rPr lang="en-US" sz="2400" i="1">
                            <a:latin typeface="Cambria Math"/>
                            <a:ea typeface="Cambria Math"/>
                          </a:rPr>
                          <m:t>𝛼</m:t>
                        </m:r>
                      </m:sub>
                    </m:sSub>
                    <m:r>
                      <a:rPr lang="en-US" sz="2400" b="0" i="1" smtClean="0">
                        <a:latin typeface="Cambria Math"/>
                        <a:ea typeface="Cambria Math"/>
                      </a:rPr>
                      <m:t>(</m:t>
                    </m:r>
                    <m:r>
                      <a:rPr lang="en-US" sz="2400" b="0" i="1" smtClean="0">
                        <a:latin typeface="Cambria Math"/>
                        <a:ea typeface="Cambria Math"/>
                      </a:rPr>
                      <m:t>𝑥</m:t>
                    </m:r>
                    <m:r>
                      <a:rPr lang="en-US" sz="2400" b="0" i="1" smtClean="0">
                        <a:latin typeface="Cambria Math"/>
                        <a:ea typeface="Cambria Math"/>
                      </a:rPr>
                      <m:t>,</m:t>
                    </m:r>
                    <m:r>
                      <a:rPr lang="en-US" sz="2400" b="0" i="1" smtClean="0">
                        <a:latin typeface="Cambria Math"/>
                        <a:ea typeface="Cambria Math"/>
                      </a:rPr>
                      <m:t>𝑦</m:t>
                    </m:r>
                    <m:r>
                      <a:rPr lang="en-US" sz="2400" b="0" i="1" smtClean="0">
                        <a:latin typeface="Cambria Math"/>
                        <a:ea typeface="Cambria Math"/>
                      </a:rPr>
                      <m:t>)</m:t>
                    </m:r>
                  </m:oMath>
                </a14:m>
                <a:r>
                  <a:rPr lang="en-US" sz="2400" dirty="0" smtClean="0"/>
                  <a:t> determined by </a:t>
                </a:r>
                <a14:m>
                  <m:oMath xmlns:m="http://schemas.openxmlformats.org/officeDocument/2006/math">
                    <m:sSub>
                      <m:sSubPr>
                        <m:ctrlPr>
                          <a:rPr lang="en-US" sz="2400" i="1" smtClean="0">
                            <a:latin typeface="Cambria Math"/>
                          </a:rPr>
                        </m:ctrlPr>
                      </m:sSubPr>
                      <m:e>
                        <m:r>
                          <a:rPr lang="en-US" sz="2400" b="0" i="1" smtClean="0">
                            <a:latin typeface="Cambria Math"/>
                          </a:rPr>
                          <m:t>𝑛</m:t>
                        </m:r>
                      </m:e>
                      <m:sub>
                        <m:r>
                          <a:rPr lang="en-US" sz="2400" i="1" smtClean="0">
                            <a:latin typeface="Cambria Math"/>
                            <a:ea typeface="Cambria Math"/>
                          </a:rPr>
                          <m:t>𝛼</m:t>
                        </m:r>
                        <m:r>
                          <a:rPr lang="en-US" sz="2400" b="0" i="1" smtClean="0">
                            <a:latin typeface="Cambria Math"/>
                            <a:ea typeface="Cambria Math"/>
                          </a:rPr>
                          <m:t>,∞</m:t>
                        </m:r>
                      </m:sub>
                    </m:sSub>
                    <m:r>
                      <a:rPr lang="en-US" sz="2400" b="0" i="1" smtClean="0">
                        <a:latin typeface="Cambria Math"/>
                      </a:rPr>
                      <m:t>, </m:t>
                    </m:r>
                    <m:sSub>
                      <m:sSubPr>
                        <m:ctrlPr>
                          <a:rPr lang="en-US" sz="2400" i="1">
                            <a:latin typeface="Cambria Math"/>
                          </a:rPr>
                        </m:ctrlPr>
                      </m:sSubPr>
                      <m:e>
                        <m:r>
                          <a:rPr lang="en-US" sz="2400" b="0" i="1" smtClean="0">
                            <a:latin typeface="Cambria Math"/>
                          </a:rPr>
                          <m:t>𝑇</m:t>
                        </m:r>
                      </m:e>
                      <m:sub>
                        <m:r>
                          <a:rPr lang="en-US" sz="2400" i="1">
                            <a:latin typeface="Cambria Math"/>
                            <a:ea typeface="Cambria Math"/>
                          </a:rPr>
                          <m:t>𝛼</m:t>
                        </m:r>
                        <m:r>
                          <a:rPr lang="en-US" sz="2400" i="1">
                            <a:latin typeface="Cambria Math"/>
                            <a:ea typeface="Cambria Math"/>
                          </a:rPr>
                          <m:t>,∞</m:t>
                        </m:r>
                      </m:sub>
                    </m:sSub>
                    <m:r>
                      <a:rPr lang="en-US" sz="2400" b="0" i="1" smtClean="0">
                        <a:latin typeface="Cambria Math"/>
                        <a:ea typeface="Cambria Math"/>
                      </a:rPr>
                      <m:t>, </m:t>
                    </m:r>
                    <m:r>
                      <m:rPr>
                        <m:sty m:val="p"/>
                      </m:rPr>
                      <a:rPr lang="el-GR" sz="2400" b="0" i="1" smtClean="0">
                        <a:latin typeface="Cambria Math"/>
                        <a:ea typeface="Cambria Math"/>
                      </a:rPr>
                      <m:t>ΔΨ</m:t>
                    </m:r>
                    <m:d>
                      <m:dPr>
                        <m:ctrlPr>
                          <a:rPr lang="en-US" sz="2400" b="0" i="1" smtClean="0">
                            <a:latin typeface="Cambria Math"/>
                            <a:ea typeface="Cambria Math"/>
                          </a:rPr>
                        </m:ctrlPr>
                      </m:dPr>
                      <m:e>
                        <m:r>
                          <a:rPr lang="en-US" sz="2400" b="0" i="1" smtClean="0">
                            <a:latin typeface="Cambria Math"/>
                            <a:ea typeface="Cambria Math"/>
                          </a:rPr>
                          <m:t>𝑥</m:t>
                        </m:r>
                        <m:r>
                          <a:rPr lang="en-US" sz="2400" b="0" i="1" smtClean="0">
                            <a:latin typeface="Cambria Math"/>
                            <a:ea typeface="Cambria Math"/>
                          </a:rPr>
                          <m:t>,</m:t>
                        </m:r>
                        <m:r>
                          <a:rPr lang="en-US" sz="2400" b="0" i="1" smtClean="0">
                            <a:latin typeface="Cambria Math"/>
                            <a:ea typeface="Cambria Math"/>
                          </a:rPr>
                          <m:t>𝑦</m:t>
                        </m:r>
                      </m:e>
                    </m:d>
                    <m:r>
                      <a:rPr lang="en-US" sz="2400" b="0" i="1" smtClean="0">
                        <a:latin typeface="Cambria Math"/>
                        <a:ea typeface="Cambria Math"/>
                      </a:rPr>
                      <m:t>,</m:t>
                    </m:r>
                    <m:r>
                      <m:rPr>
                        <m:sty m:val="p"/>
                      </m:rPr>
                      <a:rPr lang="el-GR" sz="2400" b="0" i="1" smtClean="0">
                        <a:latin typeface="Cambria Math"/>
                        <a:ea typeface="Cambria Math"/>
                      </a:rPr>
                      <m:t>ΔΦ</m:t>
                    </m:r>
                    <m:d>
                      <m:dPr>
                        <m:ctrlPr>
                          <a:rPr lang="en-US" sz="2400" b="0" i="1" smtClean="0">
                            <a:latin typeface="Cambria Math"/>
                            <a:ea typeface="Cambria Math"/>
                          </a:rPr>
                        </m:ctrlPr>
                      </m:dPr>
                      <m:e>
                        <m:r>
                          <a:rPr lang="en-US" sz="2400" b="0" i="1" smtClean="0">
                            <a:latin typeface="Cambria Math"/>
                            <a:ea typeface="Cambria Math"/>
                          </a:rPr>
                          <m:t>𝑥</m:t>
                        </m:r>
                        <m:r>
                          <a:rPr lang="en-US" sz="2400" b="0" i="1" smtClean="0">
                            <a:latin typeface="Cambria Math"/>
                            <a:ea typeface="Cambria Math"/>
                          </a:rPr>
                          <m:t>,</m:t>
                        </m:r>
                        <m:r>
                          <a:rPr lang="en-US" sz="2400" b="0" i="1" smtClean="0">
                            <a:latin typeface="Cambria Math"/>
                            <a:ea typeface="Cambria Math"/>
                          </a:rPr>
                          <m:t>𝑦</m:t>
                        </m:r>
                      </m:e>
                    </m:d>
                  </m:oMath>
                </a14:m>
                <a:r>
                  <a:rPr lang="en-US" sz="2400" dirty="0" smtClean="0"/>
                  <a:t> using conservation of energy and canonical momentum</a:t>
                </a:r>
                <a:endParaRPr lang="en-US"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476250" y="1295400"/>
                <a:ext cx="8191500" cy="1216551"/>
              </a:xfrm>
              <a:prstGeom prst="rect">
                <a:avLst/>
              </a:prstGeom>
              <a:blipFill rotWithShape="1">
                <a:blip r:embed="rId9"/>
                <a:stretch>
                  <a:fillRect l="-1116" t="-4020" r="-744" b="-10050"/>
                </a:stretch>
              </a:blipFill>
            </p:spPr>
            <p:txBody>
              <a:bodyPr/>
              <a:lstStyle/>
              <a:p>
                <a:r>
                  <a:rPr lang="en-US">
                    <a:noFill/>
                  </a:rPr>
                  <a:t> </a:t>
                </a:r>
              </a:p>
            </p:txBody>
          </p:sp>
        </mc:Fallback>
      </mc:AlternateContent>
      <p:sp>
        <p:nvSpPr>
          <p:cNvPr id="20" name="Rectangle 19"/>
          <p:cNvSpPr/>
          <p:nvPr/>
        </p:nvSpPr>
        <p:spPr>
          <a:xfrm>
            <a:off x="3776982" y="6324599"/>
            <a:ext cx="414018" cy="278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286000" y="4398008"/>
            <a:ext cx="261618" cy="691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77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16"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Cusp width set by balance between passing particles and trapped particle diffusion</a:t>
            </a:r>
            <a:endParaRPr lang="en-US" sz="3500" dirty="0">
              <a:solidFill>
                <a:srgbClr val="FFFFFF"/>
              </a:solidFill>
              <a:latin typeface="Chalkboard" charset="0"/>
              <a:sym typeface="Chalkboard" charset="0"/>
            </a:endParaRPr>
          </a:p>
        </p:txBody>
      </p:sp>
      <p:pic>
        <p:nvPicPr>
          <p:cNvPr id="8" name="Picture 2" descr="C:\Cooper\conferences\2014 Dynamics of Planetary and Stellar Interiors\MPDX PoP 2D Te ne B.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55" t="30374" b="39251"/>
          <a:stretch/>
        </p:blipFill>
        <p:spPr bwMode="auto">
          <a:xfrm>
            <a:off x="3276600" y="3048000"/>
            <a:ext cx="58547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Cooper\postdoc wisconsin\MPDX\probes and parts\tile\flux_cusp_case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55" b="15506"/>
          <a:stretch/>
        </p:blipFill>
        <p:spPr bwMode="auto">
          <a:xfrm rot="5400000">
            <a:off x="520322" y="2858801"/>
            <a:ext cx="2916181" cy="212802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802382" y="3730830"/>
            <a:ext cx="186691" cy="383970"/>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2887983" y="4114800"/>
            <a:ext cx="922019" cy="1066800"/>
          </a:xfrm>
          <a:prstGeom prst="line">
            <a:avLst/>
          </a:prstGeom>
          <a:ln w="381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887983" y="2514600"/>
            <a:ext cx="914399" cy="1216230"/>
          </a:xfrm>
          <a:prstGeom prst="line">
            <a:avLst/>
          </a:prstGeom>
          <a:ln w="38100">
            <a:solidFill>
              <a:srgbClr val="FF33CC"/>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476250" y="1295400"/>
                <a:ext cx="8191500" cy="1216551"/>
              </a:xfrm>
              <a:prstGeom prst="rect">
                <a:avLst/>
              </a:prstGeom>
              <a:noFill/>
            </p:spPr>
            <p:txBody>
              <a:bodyPr wrap="square" rtlCol="0">
                <a:spAutoFit/>
              </a:bodyPr>
              <a:lstStyle/>
              <a:p>
                <a:r>
                  <a:rPr lang="en-US" sz="2400" dirty="0" smtClean="0"/>
                  <a:t>In </a:t>
                </a:r>
                <a:r>
                  <a:rPr lang="en-US" sz="2400" b="1" u="sng" dirty="0" smtClean="0"/>
                  <a:t>collisional</a:t>
                </a:r>
                <a:r>
                  <a:rPr lang="en-US" sz="2400" dirty="0" smtClean="0"/>
                  <a:t> limit, </a:t>
                </a:r>
                <a14:m>
                  <m:oMath xmlns:m="http://schemas.openxmlformats.org/officeDocument/2006/math">
                    <m:sSub>
                      <m:sSubPr>
                        <m:ctrlPr>
                          <a:rPr lang="en-US" sz="2400" i="1">
                            <a:latin typeface="Cambria Math"/>
                          </a:rPr>
                        </m:ctrlPr>
                      </m:sSubPr>
                      <m:e>
                        <m:r>
                          <a:rPr lang="en-US" sz="2400" i="1">
                            <a:latin typeface="Cambria Math"/>
                          </a:rPr>
                          <m:t>𝑛</m:t>
                        </m:r>
                      </m:e>
                      <m:sub>
                        <m:r>
                          <a:rPr lang="en-US" sz="2400" i="1">
                            <a:latin typeface="Cambria Math"/>
                            <a:ea typeface="Cambria Math"/>
                          </a:rPr>
                          <m:t>𝛼</m:t>
                        </m:r>
                      </m:sub>
                    </m:sSub>
                    <m:r>
                      <a:rPr lang="en-US" sz="2400" b="0" i="1" smtClean="0">
                        <a:latin typeface="Cambria Math"/>
                        <a:ea typeface="Cambria Math"/>
                      </a:rPr>
                      <m:t>(</m:t>
                    </m:r>
                    <m:r>
                      <a:rPr lang="en-US" sz="2400" b="0" i="1" smtClean="0">
                        <a:latin typeface="Cambria Math"/>
                        <a:ea typeface="Cambria Math"/>
                      </a:rPr>
                      <m:t>𝑥</m:t>
                    </m:r>
                    <m:r>
                      <a:rPr lang="en-US" sz="2400" b="0" i="1" smtClean="0">
                        <a:latin typeface="Cambria Math"/>
                        <a:ea typeface="Cambria Math"/>
                      </a:rPr>
                      <m:t>,</m:t>
                    </m:r>
                    <m:r>
                      <a:rPr lang="en-US" sz="2400" b="0" i="1" smtClean="0">
                        <a:latin typeface="Cambria Math"/>
                        <a:ea typeface="Cambria Math"/>
                      </a:rPr>
                      <m:t>𝑦</m:t>
                    </m:r>
                    <m:r>
                      <a:rPr lang="en-US" sz="2400" b="0" i="1" smtClean="0">
                        <a:latin typeface="Cambria Math"/>
                        <a:ea typeface="Cambria Math"/>
                      </a:rPr>
                      <m:t>)</m:t>
                    </m:r>
                  </m:oMath>
                </a14:m>
                <a:r>
                  <a:rPr lang="en-US" sz="2400" dirty="0" smtClean="0"/>
                  <a:t> determined by </a:t>
                </a:r>
                <a14:m>
                  <m:oMath xmlns:m="http://schemas.openxmlformats.org/officeDocument/2006/math">
                    <m:sSub>
                      <m:sSubPr>
                        <m:ctrlPr>
                          <a:rPr lang="en-US" sz="2400" i="1" smtClean="0">
                            <a:latin typeface="Cambria Math"/>
                          </a:rPr>
                        </m:ctrlPr>
                      </m:sSubPr>
                      <m:e>
                        <m:r>
                          <a:rPr lang="en-US" sz="2400" b="0" i="1" smtClean="0">
                            <a:latin typeface="Cambria Math"/>
                          </a:rPr>
                          <m:t>𝑛</m:t>
                        </m:r>
                      </m:e>
                      <m:sub>
                        <m:r>
                          <a:rPr lang="en-US" sz="2400" i="1" smtClean="0">
                            <a:latin typeface="Cambria Math"/>
                            <a:ea typeface="Cambria Math"/>
                          </a:rPr>
                          <m:t>𝛼</m:t>
                        </m:r>
                        <m:r>
                          <a:rPr lang="en-US" sz="2400" b="0" i="1" smtClean="0">
                            <a:latin typeface="Cambria Math"/>
                            <a:ea typeface="Cambria Math"/>
                          </a:rPr>
                          <m:t>,∞</m:t>
                        </m:r>
                      </m:sub>
                    </m:sSub>
                    <m:r>
                      <a:rPr lang="en-US" sz="2400" b="0" i="1" smtClean="0">
                        <a:latin typeface="Cambria Math"/>
                      </a:rPr>
                      <m:t>, </m:t>
                    </m:r>
                    <m:sSub>
                      <m:sSubPr>
                        <m:ctrlPr>
                          <a:rPr lang="en-US" sz="2400" i="1">
                            <a:latin typeface="Cambria Math"/>
                          </a:rPr>
                        </m:ctrlPr>
                      </m:sSubPr>
                      <m:e>
                        <m:r>
                          <a:rPr lang="en-US" sz="2400" b="0" i="1" smtClean="0">
                            <a:latin typeface="Cambria Math"/>
                          </a:rPr>
                          <m:t>𝐷</m:t>
                        </m:r>
                      </m:e>
                      <m:sub>
                        <m:r>
                          <a:rPr lang="en-US" sz="2400" i="1" smtClean="0">
                            <a:latin typeface="Cambria Math"/>
                            <a:ea typeface="Cambria Math"/>
                          </a:rPr>
                          <m:t>⊥</m:t>
                        </m:r>
                        <m:r>
                          <a:rPr lang="en-US" sz="2400" b="0" i="1" smtClean="0">
                            <a:latin typeface="Cambria Math"/>
                            <a:ea typeface="Cambria Math"/>
                          </a:rPr>
                          <m:t>,</m:t>
                        </m:r>
                        <m:r>
                          <a:rPr lang="en-US" sz="2400" i="1">
                            <a:latin typeface="Cambria Math"/>
                            <a:ea typeface="Cambria Math"/>
                          </a:rPr>
                          <m:t>𝛼</m:t>
                        </m:r>
                      </m:sub>
                    </m:sSub>
                  </m:oMath>
                </a14:m>
                <a:r>
                  <a:rPr lang="en-US" sz="2400" dirty="0" smtClean="0"/>
                  <a:t> by comparing the cross field diffusion time to the scattering time into loss cone</a:t>
                </a:r>
                <a:endParaRPr lang="en-US"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76250" y="1295400"/>
                <a:ext cx="8191500" cy="1216551"/>
              </a:xfrm>
              <a:prstGeom prst="rect">
                <a:avLst/>
              </a:prstGeom>
              <a:blipFill rotWithShape="1">
                <a:blip r:embed="rId5"/>
                <a:stretch>
                  <a:fillRect l="-1116" t="-3518" b="-100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0" y="3581400"/>
                <a:ext cx="1035796" cy="4948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m:rPr>
                              <m:sty m:val="p"/>
                            </m:rPr>
                            <a:rPr lang="el-GR" sz="2400" i="1">
                              <a:latin typeface="Cambria Math"/>
                              <a:ea typeface="Cambria Math"/>
                            </a:rPr>
                            <m:t>Γ</m:t>
                          </m:r>
                        </m:e>
                        <m:sub>
                          <m:r>
                            <a:rPr lang="en-US" sz="2400" b="0" i="1" smtClean="0">
                              <a:latin typeface="Cambria Math"/>
                            </a:rPr>
                            <m:t>||</m:t>
                          </m:r>
                        </m:sub>
                      </m:sSub>
                      <m:r>
                        <a:rPr lang="en-US" sz="2400" b="0" i="1" smtClean="0">
                          <a:latin typeface="Cambria Math"/>
                          <a:ea typeface="Cambria Math"/>
                        </a:rPr>
                        <m:t>(</m:t>
                      </m:r>
                      <m:r>
                        <m:rPr>
                          <m:sty m:val="p"/>
                        </m:rPr>
                        <a:rPr lang="el-GR" sz="2400" i="1" smtClean="0">
                          <a:latin typeface="Cambria Math"/>
                          <a:ea typeface="Cambria Math"/>
                        </a:rPr>
                        <m:t>Ψ</m:t>
                      </m:r>
                      <m:r>
                        <a:rPr lang="en-US" sz="2400" b="0" i="1" smtClean="0">
                          <a:latin typeface="Cambria Math"/>
                          <a:ea typeface="Cambria Math"/>
                        </a:rPr>
                        <m:t>)</m:t>
                      </m:r>
                    </m:oMath>
                  </m:oMathPara>
                </a14:m>
                <a:endParaRPr lang="en-US" sz="2400" dirty="0"/>
              </a:p>
            </p:txBody>
          </p:sp>
        </mc:Choice>
        <mc:Fallback xmlns="">
          <p:sp>
            <p:nvSpPr>
              <p:cNvPr id="18" name="Rectangle 17"/>
              <p:cNvSpPr>
                <a:spLocks noRot="1" noChangeAspect="1" noMove="1" noResize="1" noEditPoints="1" noAdjustHandles="1" noChangeArrowheads="1" noChangeShapeType="1" noTextEdit="1"/>
              </p:cNvSpPr>
              <p:nvPr/>
            </p:nvSpPr>
            <p:spPr>
              <a:xfrm>
                <a:off x="0" y="3581400"/>
                <a:ext cx="1035796" cy="494815"/>
              </a:xfrm>
              <a:prstGeom prst="rect">
                <a:avLst/>
              </a:prstGeom>
              <a:blipFill rotWithShape="1">
                <a:blip r:embed="rId6"/>
                <a:stretch>
                  <a:fillRect r="-1176"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76200" y="5181600"/>
                <a:ext cx="3565848" cy="4948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𝐴</m:t>
                          </m:r>
                        </m:e>
                        <m:sub>
                          <m:r>
                            <a:rPr lang="en-US" sz="2400" b="0" i="1" smtClean="0">
                              <a:latin typeface="Cambria Math"/>
                            </a:rPr>
                            <m:t>𝑐</m:t>
                          </m:r>
                        </m:sub>
                      </m:sSub>
                      <m:r>
                        <a:rPr lang="en-US" sz="2400" i="1" smtClean="0">
                          <a:latin typeface="Cambria Math"/>
                          <a:ea typeface="Cambria Math"/>
                        </a:rPr>
                        <m:t>∆</m:t>
                      </m:r>
                      <m:sSub>
                        <m:sSubPr>
                          <m:ctrlPr>
                            <a:rPr lang="en-US" sz="2400" i="1">
                              <a:latin typeface="Cambria Math"/>
                            </a:rPr>
                          </m:ctrlPr>
                        </m:sSubPr>
                        <m:e>
                          <m:r>
                            <m:rPr>
                              <m:sty m:val="p"/>
                            </m:rPr>
                            <a:rPr lang="el-GR" sz="2400" i="1">
                              <a:latin typeface="Cambria Math"/>
                              <a:ea typeface="Cambria Math"/>
                            </a:rPr>
                            <m:t>Γ</m:t>
                          </m:r>
                        </m:e>
                        <m:sub>
                          <m:r>
                            <a:rPr lang="en-US" sz="2400" i="1">
                              <a:latin typeface="Cambria Math"/>
                              <a:ea typeface="Cambria Math"/>
                            </a:rPr>
                            <m:t>⊥</m:t>
                          </m:r>
                          <m:r>
                            <a:rPr lang="en-US" sz="2400" b="0" i="1" smtClean="0">
                              <a:latin typeface="Cambria Math"/>
                            </a:rPr>
                            <m:t>,</m:t>
                          </m:r>
                          <m:r>
                            <a:rPr lang="en-US" sz="2400" b="0" i="1" smtClean="0">
                              <a:latin typeface="Cambria Math"/>
                            </a:rPr>
                            <m:t>𝑐</m:t>
                          </m:r>
                        </m:sub>
                      </m:sSub>
                      <m:d>
                        <m:dPr>
                          <m:ctrlPr>
                            <a:rPr lang="en-US" sz="2400" b="0" i="1" smtClean="0">
                              <a:latin typeface="Cambria Math"/>
                              <a:ea typeface="Cambria Math"/>
                            </a:rPr>
                          </m:ctrlPr>
                        </m:dPr>
                        <m:e>
                          <m:r>
                            <m:rPr>
                              <m:sty m:val="p"/>
                            </m:rPr>
                            <a:rPr lang="el-GR" sz="2400" i="1" smtClean="0">
                              <a:latin typeface="Cambria Math"/>
                              <a:ea typeface="Cambria Math"/>
                            </a:rPr>
                            <m:t>Ψ</m:t>
                          </m:r>
                        </m:e>
                      </m:d>
                      <m:r>
                        <a:rPr lang="en-US" sz="2400" b="0" i="1" smtClean="0">
                          <a:latin typeface="Cambria Math"/>
                          <a:ea typeface="Cambria Math"/>
                        </a:rPr>
                        <m:t>=</m:t>
                      </m:r>
                      <m:sSub>
                        <m:sSubPr>
                          <m:ctrlPr>
                            <a:rPr lang="en-US" sz="2400" i="1">
                              <a:latin typeface="Cambria Math"/>
                            </a:rPr>
                          </m:ctrlPr>
                        </m:sSubPr>
                        <m:e>
                          <m:sSub>
                            <m:sSubPr>
                              <m:ctrlPr>
                                <a:rPr lang="en-US" sz="2400" i="1">
                                  <a:latin typeface="Cambria Math"/>
                                </a:rPr>
                              </m:ctrlPr>
                            </m:sSubPr>
                            <m:e>
                              <m:r>
                                <a:rPr lang="en-US" sz="2400" i="1">
                                  <a:latin typeface="Cambria Math"/>
                                </a:rPr>
                                <m:t>𝐴</m:t>
                              </m:r>
                            </m:e>
                            <m:sub>
                              <m:r>
                                <a:rPr lang="en-US" sz="2400" b="0" i="1" smtClean="0">
                                  <a:latin typeface="Cambria Math"/>
                                </a:rPr>
                                <m:t>𝑤</m:t>
                              </m:r>
                            </m:sub>
                          </m:sSub>
                          <m:r>
                            <m:rPr>
                              <m:sty m:val="p"/>
                            </m:rPr>
                            <a:rPr lang="el-GR" sz="2400" i="1">
                              <a:latin typeface="Cambria Math"/>
                              <a:ea typeface="Cambria Math"/>
                            </a:rPr>
                            <m:t>Γ</m:t>
                          </m:r>
                        </m:e>
                        <m:sub>
                          <m:r>
                            <a:rPr lang="en-US" sz="2400" b="0" i="1" smtClean="0">
                              <a:latin typeface="Cambria Math"/>
                              <a:ea typeface="Cambria Math"/>
                            </a:rPr>
                            <m:t>||,</m:t>
                          </m:r>
                          <m:r>
                            <a:rPr lang="en-US" sz="2400" b="0" i="1" smtClean="0">
                              <a:latin typeface="Cambria Math"/>
                              <a:ea typeface="Cambria Math"/>
                            </a:rPr>
                            <m:t>𝑤</m:t>
                          </m:r>
                        </m:sub>
                      </m:sSub>
                      <m:r>
                        <a:rPr lang="en-US" sz="2400" i="1">
                          <a:latin typeface="Cambria Math"/>
                          <a:ea typeface="Cambria Math"/>
                        </a:rPr>
                        <m:t>(</m:t>
                      </m:r>
                      <m:r>
                        <m:rPr>
                          <m:sty m:val="p"/>
                        </m:rPr>
                        <a:rPr lang="el-GR" sz="2400" i="1">
                          <a:latin typeface="Cambria Math"/>
                          <a:ea typeface="Cambria Math"/>
                        </a:rPr>
                        <m:t>Ψ</m:t>
                      </m:r>
                      <m:r>
                        <a:rPr lang="en-US" sz="2400" i="1">
                          <a:latin typeface="Cambria Math"/>
                          <a:ea typeface="Cambria Math"/>
                        </a:rPr>
                        <m:t>)</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76200" y="5181600"/>
                <a:ext cx="3565848" cy="494815"/>
              </a:xfrm>
              <a:prstGeom prst="rect">
                <a:avLst/>
              </a:prstGeom>
              <a:blipFill rotWithShape="1">
                <a:blip r:embed="rId7"/>
                <a:stretch>
                  <a:fillRect b="-12346"/>
                </a:stretch>
              </a:blipFill>
            </p:spPr>
            <p:txBody>
              <a:bodyPr/>
              <a:lstStyle/>
              <a:p>
                <a:r>
                  <a:rPr lang="en-US">
                    <a:noFill/>
                  </a:rPr>
                  <a:t> </a:t>
                </a:r>
              </a:p>
            </p:txBody>
          </p:sp>
        </mc:Fallback>
      </mc:AlternateContent>
      <p:sp>
        <p:nvSpPr>
          <p:cNvPr id="2" name="Down Arrow 1"/>
          <p:cNvSpPr/>
          <p:nvPr/>
        </p:nvSpPr>
        <p:spPr>
          <a:xfrm rot="5400000">
            <a:off x="6248400" y="4648199"/>
            <a:ext cx="1371600" cy="60960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5400000">
            <a:off x="5670042" y="4693158"/>
            <a:ext cx="1036320" cy="48920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5400000">
            <a:off x="5365242" y="4801071"/>
            <a:ext cx="579120" cy="27337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tangle 2"/>
              <p:cNvSpPr/>
              <p:nvPr/>
            </p:nvSpPr>
            <p:spPr>
              <a:xfrm>
                <a:off x="6629400" y="4564559"/>
                <a:ext cx="814838"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400" i="1">
                              <a:latin typeface="Cambria Math"/>
                            </a:rPr>
                          </m:ctrlPr>
                        </m:sSubPr>
                        <m:e>
                          <m:r>
                            <m:rPr>
                              <m:sty m:val="p"/>
                            </m:rPr>
                            <a:rPr lang="el-GR" sz="4400" i="1">
                              <a:latin typeface="Cambria Math"/>
                              <a:ea typeface="Cambria Math"/>
                            </a:rPr>
                            <m:t>Γ</m:t>
                          </m:r>
                        </m:e>
                        <m:sub>
                          <m:r>
                            <a:rPr lang="en-US" sz="3600" i="1">
                              <a:latin typeface="Cambria Math"/>
                              <a:ea typeface="Cambria Math"/>
                            </a:rPr>
                            <m:t>⊥</m:t>
                          </m:r>
                        </m:sub>
                      </m:sSub>
                    </m:oMath>
                  </m:oMathPara>
                </a14:m>
                <a:endParaRPr lang="en-US" sz="3600" dirty="0"/>
              </a:p>
            </p:txBody>
          </p:sp>
        </mc:Choice>
        <mc:Fallback xmlns="">
          <p:sp>
            <p:nvSpPr>
              <p:cNvPr id="3" name="Rectangle 2"/>
              <p:cNvSpPr>
                <a:spLocks noRot="1" noChangeAspect="1" noMove="1" noResize="1" noEditPoints="1" noAdjustHandles="1" noChangeArrowheads="1" noChangeShapeType="1" noTextEdit="1"/>
              </p:cNvSpPr>
              <p:nvPr/>
            </p:nvSpPr>
            <p:spPr>
              <a:xfrm>
                <a:off x="6629400" y="4564559"/>
                <a:ext cx="814838" cy="769441"/>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903386" y="4619715"/>
                <a:ext cx="65376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i="1">
                              <a:latin typeface="Cambria Math"/>
                            </a:rPr>
                          </m:ctrlPr>
                        </m:sSubPr>
                        <m:e>
                          <m:r>
                            <m:rPr>
                              <m:sty m:val="p"/>
                            </m:rPr>
                            <a:rPr lang="el-GR" sz="3200" i="1">
                              <a:latin typeface="Cambria Math"/>
                              <a:ea typeface="Cambria Math"/>
                            </a:rPr>
                            <m:t>Γ</m:t>
                          </m:r>
                        </m:e>
                        <m:sub>
                          <m:r>
                            <a:rPr lang="en-US" sz="2800" i="1">
                              <a:latin typeface="Cambria Math"/>
                              <a:ea typeface="Cambria Math"/>
                            </a:rPr>
                            <m:t>⊥</m:t>
                          </m:r>
                        </m:sub>
                      </m:sSub>
                    </m:oMath>
                  </m:oMathPara>
                </a14:m>
                <a:endParaRPr lang="en-US" sz="2800" dirty="0"/>
              </a:p>
            </p:txBody>
          </p:sp>
        </mc:Choice>
        <mc:Fallback xmlns="">
          <p:sp>
            <p:nvSpPr>
              <p:cNvPr id="19" name="Rectangle 18"/>
              <p:cNvSpPr>
                <a:spLocks noRot="1" noChangeAspect="1" noMove="1" noResize="1" noEditPoints="1" noAdjustHandles="1" noChangeArrowheads="1" noChangeShapeType="1" noTextEdit="1"/>
              </p:cNvSpPr>
              <p:nvPr/>
            </p:nvSpPr>
            <p:spPr>
              <a:xfrm>
                <a:off x="5903386" y="4619715"/>
                <a:ext cx="653769" cy="584775"/>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5431517" y="4740655"/>
                <a:ext cx="4639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m:rPr>
                              <m:sty m:val="p"/>
                            </m:rPr>
                            <a:rPr lang="el-GR" i="1">
                              <a:latin typeface="Cambria Math"/>
                              <a:ea typeface="Cambria Math"/>
                            </a:rPr>
                            <m:t>Γ</m:t>
                          </m:r>
                        </m:e>
                        <m:sub>
                          <m:r>
                            <a:rPr lang="en-US" i="1">
                              <a:latin typeface="Cambria Math"/>
                              <a:ea typeface="Cambria Math"/>
                            </a:rPr>
                            <m:t>⊥</m:t>
                          </m:r>
                        </m:sub>
                      </m:sSub>
                    </m:oMath>
                  </m:oMathPara>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5431517" y="4740655"/>
                <a:ext cx="463910" cy="369332"/>
              </a:xfrm>
              <a:prstGeom prst="rect">
                <a:avLst/>
              </a:prstGeom>
              <a:blipFill rotWithShape="1">
                <a:blip r:embed="rId10"/>
                <a:stretch>
                  <a:fillRect/>
                </a:stretch>
              </a:blipFill>
            </p:spPr>
            <p:txBody>
              <a:bodyPr/>
              <a:lstStyle/>
              <a:p>
                <a:r>
                  <a:rPr lang="en-US">
                    <a:noFill/>
                  </a:rPr>
                  <a:t> </a:t>
                </a:r>
              </a:p>
            </p:txBody>
          </p:sp>
        </mc:Fallback>
      </mc:AlternateContent>
      <p:sp>
        <p:nvSpPr>
          <p:cNvPr id="6" name="Arc 5"/>
          <p:cNvSpPr/>
          <p:nvPr/>
        </p:nvSpPr>
        <p:spPr>
          <a:xfrm>
            <a:off x="4051738" y="3941379"/>
            <a:ext cx="2505417" cy="1849821"/>
          </a:xfrm>
          <a:prstGeom prst="arc">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a:off x="3507302" y="4114800"/>
            <a:ext cx="2396084" cy="1676400"/>
          </a:xfrm>
          <a:prstGeom prst="arc">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a:off x="2887983" y="4267198"/>
            <a:ext cx="2467656" cy="1524001"/>
          </a:xfrm>
          <a:prstGeom prst="arc">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a:stCxn id="25" idx="0"/>
          </p:cNvCxnSpPr>
          <p:nvPr/>
        </p:nvCxnSpPr>
        <p:spPr>
          <a:xfrm flipH="1">
            <a:off x="1828800" y="4267198"/>
            <a:ext cx="2293011" cy="1"/>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2286000" y="4114800"/>
            <a:ext cx="2437790"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743200" y="3941379"/>
            <a:ext cx="2612440"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3650324" y="2167797"/>
                <a:ext cx="4026295" cy="8040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ea typeface="Cambria Math"/>
                            </a:rPr>
                          </m:ctrlPr>
                        </m:sSubPr>
                        <m:e>
                          <m:r>
                            <m:rPr>
                              <m:sty m:val="p"/>
                            </m:rPr>
                            <a:rPr lang="el-GR" sz="2400" i="1" smtClean="0">
                              <a:latin typeface="Cambria Math"/>
                              <a:ea typeface="Cambria Math"/>
                            </a:rPr>
                            <m:t>Γ</m:t>
                          </m:r>
                        </m:e>
                        <m:sub>
                          <m:r>
                            <a:rPr lang="en-US" sz="2400" b="0" i="1" smtClean="0">
                              <a:latin typeface="Cambria Math"/>
                              <a:ea typeface="Cambria Math"/>
                            </a:rPr>
                            <m:t>⊥,</m:t>
                          </m:r>
                          <m:r>
                            <a:rPr lang="en-US" sz="2400" b="0" i="1" smtClean="0">
                              <a:latin typeface="Cambria Math"/>
                              <a:ea typeface="Cambria Math"/>
                            </a:rPr>
                            <m:t>𝛼</m:t>
                          </m:r>
                        </m:sub>
                      </m:sSub>
                      <m:r>
                        <a:rPr lang="en-US" sz="2400" b="0" i="1" smtClean="0">
                          <a:latin typeface="Cambria Math"/>
                          <a:ea typeface="Cambria Math"/>
                        </a:rPr>
                        <m:t>=−</m:t>
                      </m:r>
                      <m:sSub>
                        <m:sSubPr>
                          <m:ctrlPr>
                            <a:rPr lang="en-US" sz="2400" b="0" i="1" smtClean="0">
                              <a:latin typeface="Cambria Math"/>
                              <a:ea typeface="Cambria Math"/>
                            </a:rPr>
                          </m:ctrlPr>
                        </m:sSubPr>
                        <m:e>
                          <m:r>
                            <a:rPr lang="en-US" sz="2400" b="0" i="1" smtClean="0">
                              <a:latin typeface="Cambria Math"/>
                              <a:ea typeface="Cambria Math"/>
                            </a:rPr>
                            <m:t>𝐷</m:t>
                          </m:r>
                        </m:e>
                        <m:sub>
                          <m:r>
                            <a:rPr lang="en-US" sz="2400" b="0" i="1" smtClean="0">
                              <a:latin typeface="Cambria Math"/>
                              <a:ea typeface="Cambria Math"/>
                            </a:rPr>
                            <m:t>⊥,</m:t>
                          </m:r>
                          <m:r>
                            <a:rPr lang="en-US" sz="2400" b="0" i="1" smtClean="0">
                              <a:latin typeface="Cambria Math"/>
                              <a:ea typeface="Cambria Math"/>
                            </a:rPr>
                            <m:t>𝛼</m:t>
                          </m:r>
                        </m:sub>
                      </m:sSub>
                      <m:f>
                        <m:fPr>
                          <m:ctrlPr>
                            <a:rPr lang="en-US" sz="2400" b="0" i="1" smtClean="0">
                              <a:latin typeface="Cambria Math"/>
                              <a:ea typeface="Cambria Math"/>
                            </a:rPr>
                          </m:ctrlPr>
                        </m:fPr>
                        <m:num>
                          <m:r>
                            <a:rPr lang="en-US" sz="2400" b="0" i="1" smtClean="0">
                              <a:latin typeface="Cambria Math"/>
                              <a:ea typeface="Cambria Math"/>
                            </a:rPr>
                            <m:t>𝜕</m:t>
                          </m:r>
                          <m:sSub>
                            <m:sSubPr>
                              <m:ctrlPr>
                                <a:rPr lang="en-US" sz="2400" b="0" i="1" smtClean="0">
                                  <a:latin typeface="Cambria Math"/>
                                  <a:ea typeface="Cambria Math"/>
                                </a:rPr>
                              </m:ctrlPr>
                            </m:sSubPr>
                            <m:e>
                              <m:r>
                                <a:rPr lang="en-US" sz="2400" b="0" i="1" smtClean="0">
                                  <a:latin typeface="Cambria Math"/>
                                  <a:ea typeface="Cambria Math"/>
                                </a:rPr>
                                <m:t>𝑛</m:t>
                              </m:r>
                            </m:e>
                            <m:sub>
                              <m:r>
                                <a:rPr lang="en-US" sz="2400" b="0" i="1" smtClean="0">
                                  <a:latin typeface="Cambria Math"/>
                                  <a:ea typeface="Cambria Math"/>
                                </a:rPr>
                                <m:t>𝛼</m:t>
                              </m:r>
                            </m:sub>
                          </m:sSub>
                        </m:num>
                        <m:den>
                          <m:r>
                            <a:rPr lang="en-US" sz="2400" b="0" i="1" smtClean="0">
                              <a:latin typeface="Cambria Math"/>
                              <a:ea typeface="Cambria Math"/>
                            </a:rPr>
                            <m:t>𝜕</m:t>
                          </m:r>
                          <m:r>
                            <a:rPr lang="en-US" sz="2400" b="0" i="1" smtClean="0">
                              <a:latin typeface="Cambria Math"/>
                              <a:ea typeface="Cambria Math"/>
                            </a:rPr>
                            <m:t>⊥</m:t>
                          </m:r>
                        </m:den>
                      </m:f>
                      <m:r>
                        <a:rPr lang="en-US" sz="2400" b="0" i="1" smtClean="0">
                          <a:latin typeface="Cambria Math"/>
                          <a:ea typeface="Cambria Math"/>
                        </a:rPr>
                        <m:t>±</m:t>
                      </m:r>
                      <m:sSub>
                        <m:sSubPr>
                          <m:ctrlPr>
                            <a:rPr lang="en-US" sz="2400" b="0" i="1" smtClean="0">
                              <a:latin typeface="Cambria Math"/>
                              <a:ea typeface="Cambria Math"/>
                            </a:rPr>
                          </m:ctrlPr>
                        </m:sSubPr>
                        <m:e>
                          <m:r>
                            <a:rPr lang="en-US" sz="2400" b="0" i="1" smtClean="0">
                              <a:latin typeface="Cambria Math"/>
                              <a:ea typeface="Cambria Math"/>
                            </a:rPr>
                            <m:t>𝜇</m:t>
                          </m:r>
                        </m:e>
                        <m:sub>
                          <m:r>
                            <a:rPr lang="en-US" sz="2400" b="0" i="1" smtClean="0">
                              <a:latin typeface="Cambria Math"/>
                              <a:ea typeface="Cambria Math"/>
                            </a:rPr>
                            <m:t>⊥,</m:t>
                          </m:r>
                          <m:r>
                            <a:rPr lang="en-US" sz="2400" b="0" i="1" smtClean="0">
                              <a:latin typeface="Cambria Math"/>
                              <a:ea typeface="Cambria Math"/>
                            </a:rPr>
                            <m:t>𝛼</m:t>
                          </m:r>
                        </m:sub>
                      </m:sSub>
                      <m:f>
                        <m:fPr>
                          <m:ctrlPr>
                            <a:rPr lang="en-US" sz="2400" b="0" i="1" smtClean="0">
                              <a:latin typeface="Cambria Math"/>
                              <a:ea typeface="Cambria Math"/>
                            </a:rPr>
                          </m:ctrlPr>
                        </m:fPr>
                        <m:num>
                          <m:r>
                            <a:rPr lang="en-US" sz="2400" b="0" i="1" smtClean="0">
                              <a:latin typeface="Cambria Math"/>
                              <a:ea typeface="Cambria Math"/>
                            </a:rPr>
                            <m:t>𝜕</m:t>
                          </m:r>
                          <m:sSub>
                            <m:sSubPr>
                              <m:ctrlPr>
                                <a:rPr lang="en-US" sz="2400" b="0" i="1" smtClean="0">
                                  <a:latin typeface="Cambria Math"/>
                                  <a:ea typeface="Cambria Math"/>
                                </a:rPr>
                              </m:ctrlPr>
                            </m:sSubPr>
                            <m:e>
                              <m:r>
                                <a:rPr lang="en-US" sz="2400" b="0" i="1" smtClean="0">
                                  <a:latin typeface="Cambria Math"/>
                                  <a:ea typeface="Cambria Math"/>
                                </a:rPr>
                                <m:t>𝜙</m:t>
                              </m:r>
                            </m:e>
                            <m:sub>
                              <m:r>
                                <a:rPr lang="en-US" sz="2400" b="0" i="1" smtClean="0">
                                  <a:latin typeface="Cambria Math"/>
                                  <a:ea typeface="Cambria Math"/>
                                </a:rPr>
                                <m:t>𝑝</m:t>
                              </m:r>
                            </m:sub>
                          </m:sSub>
                        </m:num>
                        <m:den>
                          <m:r>
                            <a:rPr lang="en-US" sz="2400" b="0" i="1" smtClean="0">
                              <a:latin typeface="Cambria Math"/>
                              <a:ea typeface="Cambria Math"/>
                            </a:rPr>
                            <m:t>𝜕</m:t>
                          </m:r>
                          <m:r>
                            <a:rPr lang="en-US" sz="2400" b="0" i="1" smtClean="0">
                              <a:latin typeface="Cambria Math"/>
                              <a:ea typeface="Cambria Math"/>
                            </a:rPr>
                            <m:t>⊥</m:t>
                          </m:r>
                        </m:den>
                      </m:f>
                    </m:oMath>
                  </m:oMathPara>
                </a14:m>
                <a:endParaRPr lang="en-US" sz="2400" dirty="0"/>
              </a:p>
            </p:txBody>
          </p:sp>
        </mc:Choice>
        <mc:Fallback xmlns="">
          <p:sp>
            <p:nvSpPr>
              <p:cNvPr id="34" name="TextBox 33"/>
              <p:cNvSpPr txBox="1">
                <a:spLocks noRot="1" noChangeAspect="1" noMove="1" noResize="1" noEditPoints="1" noAdjustHandles="1" noChangeArrowheads="1" noChangeShapeType="1" noTextEdit="1"/>
              </p:cNvSpPr>
              <p:nvPr/>
            </p:nvSpPr>
            <p:spPr>
              <a:xfrm>
                <a:off x="3650324" y="2167797"/>
                <a:ext cx="4026295" cy="804003"/>
              </a:xfrm>
              <a:prstGeom prst="rect">
                <a:avLst/>
              </a:prstGeom>
              <a:blipFill rotWithShape="1">
                <a:blip r:embed="rId11"/>
                <a:stretch>
                  <a:fillRect/>
                </a:stretch>
              </a:blipFill>
            </p:spPr>
            <p:txBody>
              <a:bodyPr/>
              <a:lstStyle/>
              <a:p>
                <a:r>
                  <a:rPr lang="en-US">
                    <a:noFill/>
                  </a:rPr>
                  <a:t> </a:t>
                </a:r>
              </a:p>
            </p:txBody>
          </p:sp>
        </mc:Fallback>
      </mc:AlternateContent>
      <p:sp>
        <p:nvSpPr>
          <p:cNvPr id="36" name="Rectangle 35"/>
          <p:cNvSpPr/>
          <p:nvPr/>
        </p:nvSpPr>
        <p:spPr>
          <a:xfrm>
            <a:off x="3776982" y="6324599"/>
            <a:ext cx="414018" cy="278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286000" y="4398008"/>
            <a:ext cx="261618" cy="691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p:cNvSpPr txBox="1"/>
              <p:nvPr/>
            </p:nvSpPr>
            <p:spPr>
              <a:xfrm>
                <a:off x="1596344" y="5715000"/>
                <a:ext cx="5050934" cy="990207"/>
              </a:xfrm>
              <a:prstGeom prst="rect">
                <a:avLst/>
              </a:prstGeom>
              <a:solidFill>
                <a:schemeClr val="bg1"/>
              </a:solidFill>
              <a:ln w="38100">
                <a:solidFill>
                  <a:srgbClr val="00B0F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ea typeface="Cambria Math"/>
                            </a:rPr>
                          </m:ctrlPr>
                        </m:sSubPr>
                        <m:e>
                          <m:r>
                            <a:rPr lang="en-US" sz="2400" b="0" i="1" smtClean="0">
                              <a:latin typeface="Cambria Math"/>
                              <a:ea typeface="Cambria Math"/>
                            </a:rPr>
                            <m:t>𝐷</m:t>
                          </m:r>
                        </m:e>
                        <m:sub>
                          <m:r>
                            <a:rPr lang="en-US" sz="2400" b="0" i="1" smtClean="0">
                              <a:latin typeface="Cambria Math"/>
                              <a:ea typeface="Cambria Math"/>
                            </a:rPr>
                            <m:t>⊥,</m:t>
                          </m:r>
                          <m:r>
                            <a:rPr lang="en-US" sz="2400" b="0" i="1" smtClean="0">
                              <a:latin typeface="Cambria Math"/>
                              <a:ea typeface="Cambria Math"/>
                            </a:rPr>
                            <m:t>𝛼</m:t>
                          </m:r>
                        </m:sub>
                      </m:sSub>
                      <m:r>
                        <a:rPr lang="en-US" sz="2400" b="0" i="1" smtClean="0">
                          <a:latin typeface="Cambria Math"/>
                          <a:ea typeface="Cambria Math"/>
                        </a:rPr>
                        <m:t>=</m:t>
                      </m:r>
                      <m:sSub>
                        <m:sSubPr>
                          <m:ctrlPr>
                            <a:rPr lang="en-US" sz="2400" b="0" i="1" smtClean="0">
                              <a:latin typeface="Cambria Math"/>
                              <a:ea typeface="Cambria Math"/>
                            </a:rPr>
                          </m:ctrlPr>
                        </m:sSubPr>
                        <m:e>
                          <m:r>
                            <a:rPr lang="en-US" sz="2400" b="0" i="1" smtClean="0">
                              <a:latin typeface="Cambria Math"/>
                              <a:ea typeface="Cambria Math"/>
                            </a:rPr>
                            <m:t>𝜇</m:t>
                          </m:r>
                        </m:e>
                        <m:sub>
                          <m:r>
                            <a:rPr lang="en-US" sz="2400" b="0" i="1" smtClean="0">
                              <a:latin typeface="Cambria Math"/>
                              <a:ea typeface="Cambria Math"/>
                            </a:rPr>
                            <m:t>⊥,</m:t>
                          </m:r>
                          <m:r>
                            <a:rPr lang="en-US" sz="2400" b="0" i="1" smtClean="0">
                              <a:latin typeface="Cambria Math"/>
                              <a:ea typeface="Cambria Math"/>
                            </a:rPr>
                            <m:t>𝛼</m:t>
                          </m:r>
                        </m:sub>
                      </m:sSub>
                      <m:f>
                        <m:fPr>
                          <m:ctrlPr>
                            <a:rPr lang="en-US" sz="2400" b="0" i="1" smtClean="0">
                              <a:latin typeface="Cambria Math"/>
                              <a:ea typeface="Cambria Math"/>
                            </a:rPr>
                          </m:ctrlPr>
                        </m:fPr>
                        <m:num>
                          <m:sSub>
                            <m:sSubPr>
                              <m:ctrlPr>
                                <a:rPr lang="en-US" sz="2400" b="0" i="1" smtClean="0">
                                  <a:latin typeface="Cambria Math"/>
                                  <a:ea typeface="Cambria Math"/>
                                </a:rPr>
                              </m:ctrlPr>
                            </m:sSubPr>
                            <m:e>
                              <m:r>
                                <a:rPr lang="en-US" sz="2400" b="0" i="1" smtClean="0">
                                  <a:latin typeface="Cambria Math"/>
                                  <a:ea typeface="Cambria Math"/>
                                </a:rPr>
                                <m:t>𝑇</m:t>
                              </m:r>
                            </m:e>
                            <m:sub>
                              <m:r>
                                <a:rPr lang="en-US" sz="2400" b="0" i="1" smtClean="0">
                                  <a:latin typeface="Cambria Math"/>
                                  <a:ea typeface="Cambria Math"/>
                                </a:rPr>
                                <m:t>𝛼</m:t>
                              </m:r>
                            </m:sub>
                          </m:sSub>
                        </m:num>
                        <m:den>
                          <m:r>
                            <a:rPr lang="en-US" sz="2400" b="0" i="1" smtClean="0">
                              <a:latin typeface="Cambria Math"/>
                              <a:ea typeface="Cambria Math"/>
                            </a:rPr>
                            <m:t>𝑒</m:t>
                          </m:r>
                        </m:den>
                      </m:f>
                      <m:r>
                        <a:rPr lang="en-US" sz="2400" b="0" i="1" smtClean="0">
                          <a:latin typeface="Cambria Math"/>
                          <a:ea typeface="Cambria Math"/>
                        </a:rPr>
                        <m:t>=</m:t>
                      </m:r>
                      <m:f>
                        <m:fPr>
                          <m:ctrlPr>
                            <a:rPr lang="en-US" sz="2400" b="0" i="1" smtClean="0">
                              <a:latin typeface="Cambria Math"/>
                              <a:ea typeface="Cambria Math"/>
                            </a:rPr>
                          </m:ctrlPr>
                        </m:fPr>
                        <m:num>
                          <m:sSub>
                            <m:sSubPr>
                              <m:ctrlPr>
                                <a:rPr lang="en-US" sz="2400" b="0" i="1" smtClean="0">
                                  <a:latin typeface="Cambria Math"/>
                                  <a:ea typeface="Cambria Math"/>
                                </a:rPr>
                              </m:ctrlPr>
                            </m:sSubPr>
                            <m:e>
                              <m:r>
                                <a:rPr lang="en-US" sz="2400" b="0" i="1" smtClean="0">
                                  <a:latin typeface="Cambria Math"/>
                                  <a:ea typeface="Cambria Math"/>
                                </a:rPr>
                                <m:t>𝑇</m:t>
                              </m:r>
                            </m:e>
                            <m:sub>
                              <m:r>
                                <a:rPr lang="en-US" sz="2400" b="0" i="1" smtClean="0">
                                  <a:latin typeface="Cambria Math"/>
                                  <a:ea typeface="Cambria Math"/>
                                </a:rPr>
                                <m:t>𝛼</m:t>
                              </m:r>
                            </m:sub>
                          </m:sSub>
                        </m:num>
                        <m:den>
                          <m:sSub>
                            <m:sSubPr>
                              <m:ctrlPr>
                                <a:rPr lang="en-US" sz="2400" b="0" i="1" smtClean="0">
                                  <a:latin typeface="Cambria Math"/>
                                  <a:ea typeface="Cambria Math"/>
                                </a:rPr>
                              </m:ctrlPr>
                            </m:sSubPr>
                            <m:e>
                              <m:r>
                                <a:rPr lang="en-US" sz="2400" b="0" i="1" smtClean="0">
                                  <a:latin typeface="Cambria Math"/>
                                  <a:ea typeface="Cambria Math"/>
                                </a:rPr>
                                <m:t>𝑚</m:t>
                              </m:r>
                            </m:e>
                            <m:sub>
                              <m:r>
                                <a:rPr lang="en-US" sz="2400" b="0" i="1" smtClean="0">
                                  <a:latin typeface="Cambria Math"/>
                                  <a:ea typeface="Cambria Math"/>
                                </a:rPr>
                                <m:t>𝛼</m:t>
                              </m:r>
                            </m:sub>
                          </m:sSub>
                          <m:sSub>
                            <m:sSubPr>
                              <m:ctrlPr>
                                <a:rPr lang="en-US" sz="2400" b="0" i="1" smtClean="0">
                                  <a:latin typeface="Cambria Math"/>
                                  <a:ea typeface="Cambria Math"/>
                                </a:rPr>
                              </m:ctrlPr>
                            </m:sSubPr>
                            <m:e>
                              <m:r>
                                <a:rPr lang="en-US" sz="2400" b="0" i="1" smtClean="0">
                                  <a:latin typeface="Cambria Math"/>
                                  <a:ea typeface="Cambria Math"/>
                                </a:rPr>
                                <m:t>𝜈</m:t>
                              </m:r>
                            </m:e>
                            <m:sub>
                              <m:r>
                                <a:rPr lang="en-US" sz="2400" b="0" i="1" smtClean="0">
                                  <a:latin typeface="Cambria Math"/>
                                  <a:ea typeface="Cambria Math"/>
                                </a:rPr>
                                <m:t>𝛼</m:t>
                              </m:r>
                            </m:sub>
                          </m:sSub>
                        </m:den>
                      </m:f>
                      <m:f>
                        <m:fPr>
                          <m:ctrlPr>
                            <a:rPr lang="en-US" sz="2400" b="0" i="1" smtClean="0">
                              <a:latin typeface="Cambria Math"/>
                              <a:ea typeface="Cambria Math"/>
                            </a:rPr>
                          </m:ctrlPr>
                        </m:fPr>
                        <m:num>
                          <m:sSubSup>
                            <m:sSubSupPr>
                              <m:ctrlPr>
                                <a:rPr lang="en-US" sz="2400" b="0" i="1" smtClean="0">
                                  <a:latin typeface="Cambria Math"/>
                                  <a:ea typeface="Cambria Math"/>
                                </a:rPr>
                              </m:ctrlPr>
                            </m:sSubSupPr>
                            <m:e>
                              <m:sSub>
                                <m:sSubPr>
                                  <m:ctrlPr>
                                    <a:rPr lang="en-US" sz="2400" b="0" i="1" smtClean="0">
                                      <a:latin typeface="Cambria Math"/>
                                      <a:ea typeface="Cambria Math"/>
                                    </a:rPr>
                                  </m:ctrlPr>
                                </m:sSubPr>
                                <m:e>
                                  <m:r>
                                    <a:rPr lang="en-US" sz="2400" b="0" i="1" smtClean="0">
                                      <a:latin typeface="Cambria Math"/>
                                      <a:ea typeface="Cambria Math"/>
                                    </a:rPr>
                                    <m:t>𝜈</m:t>
                                  </m:r>
                                </m:e>
                                <m:sub>
                                  <m:r>
                                    <a:rPr lang="en-US" sz="2400" b="0" i="1" smtClean="0">
                                      <a:latin typeface="Cambria Math"/>
                                      <a:ea typeface="Cambria Math"/>
                                    </a:rPr>
                                    <m:t>𝛼</m:t>
                                  </m:r>
                                </m:sub>
                              </m:sSub>
                            </m:e>
                            <m:sub/>
                            <m:sup>
                              <m:r>
                                <a:rPr lang="en-US" sz="2400" b="0" i="1" smtClean="0">
                                  <a:latin typeface="Cambria Math"/>
                                  <a:ea typeface="Cambria Math"/>
                                </a:rPr>
                                <m:t>2</m:t>
                              </m:r>
                            </m:sup>
                          </m:sSubSup>
                        </m:num>
                        <m:den>
                          <m:d>
                            <m:dPr>
                              <m:ctrlPr>
                                <a:rPr lang="en-US" sz="2400" b="0" i="1" smtClean="0">
                                  <a:latin typeface="Cambria Math"/>
                                  <a:ea typeface="Cambria Math"/>
                                </a:rPr>
                              </m:ctrlPr>
                            </m:dPr>
                            <m:e>
                              <m:sSubSup>
                                <m:sSubSupPr>
                                  <m:ctrlPr>
                                    <a:rPr lang="en-US" sz="2400" b="0" i="1" smtClean="0">
                                      <a:latin typeface="Cambria Math"/>
                                      <a:ea typeface="Cambria Math"/>
                                    </a:rPr>
                                  </m:ctrlPr>
                                </m:sSubSupPr>
                                <m:e>
                                  <m:sSub>
                                    <m:sSubPr>
                                      <m:ctrlPr>
                                        <a:rPr lang="en-US" sz="2400" b="0" i="1" smtClean="0">
                                          <a:latin typeface="Cambria Math"/>
                                          <a:ea typeface="Cambria Math"/>
                                        </a:rPr>
                                      </m:ctrlPr>
                                    </m:sSubPr>
                                    <m:e>
                                      <m:r>
                                        <a:rPr lang="en-US" sz="2400" b="0" i="1" smtClean="0">
                                          <a:latin typeface="Cambria Math"/>
                                          <a:ea typeface="Cambria Math"/>
                                        </a:rPr>
                                        <m:t>𝜈</m:t>
                                      </m:r>
                                    </m:e>
                                    <m:sub>
                                      <m:r>
                                        <a:rPr lang="en-US" sz="2400" b="0" i="1" smtClean="0">
                                          <a:latin typeface="Cambria Math"/>
                                          <a:ea typeface="Cambria Math"/>
                                        </a:rPr>
                                        <m:t>𝛼</m:t>
                                      </m:r>
                                    </m:sub>
                                  </m:sSub>
                                </m:e>
                                <m:sub/>
                                <m:sup>
                                  <m:r>
                                    <a:rPr lang="en-US" sz="2400" b="0" i="1" smtClean="0">
                                      <a:latin typeface="Cambria Math"/>
                                      <a:ea typeface="Cambria Math"/>
                                    </a:rPr>
                                    <m:t>2</m:t>
                                  </m:r>
                                </m:sup>
                              </m:sSubSup>
                              <m:r>
                                <a:rPr lang="en-US" sz="2400" b="0" i="1" smtClean="0">
                                  <a:latin typeface="Cambria Math"/>
                                  <a:ea typeface="Cambria Math"/>
                                </a:rPr>
                                <m:t>+</m:t>
                              </m:r>
                              <m:sSubSup>
                                <m:sSubSupPr>
                                  <m:ctrlPr>
                                    <a:rPr lang="en-US" sz="2400" b="0" i="1" smtClean="0">
                                      <a:latin typeface="Cambria Math"/>
                                      <a:ea typeface="Cambria Math"/>
                                    </a:rPr>
                                  </m:ctrlPr>
                                </m:sSubSupPr>
                                <m:e>
                                  <m:sSub>
                                    <m:sSubPr>
                                      <m:ctrlPr>
                                        <a:rPr lang="en-US" sz="2400" b="0" i="1" smtClean="0">
                                          <a:latin typeface="Cambria Math"/>
                                          <a:ea typeface="Cambria Math"/>
                                        </a:rPr>
                                      </m:ctrlPr>
                                    </m:sSubPr>
                                    <m:e>
                                      <m:r>
                                        <a:rPr lang="en-US" sz="2400" b="0" i="1" smtClean="0">
                                          <a:latin typeface="Cambria Math"/>
                                          <a:ea typeface="Cambria Math"/>
                                        </a:rPr>
                                        <m:t>𝜔</m:t>
                                      </m:r>
                                    </m:e>
                                    <m:sub>
                                      <m:r>
                                        <a:rPr lang="en-US" sz="2400" b="0" i="1" smtClean="0">
                                          <a:latin typeface="Cambria Math"/>
                                          <a:ea typeface="Cambria Math"/>
                                        </a:rPr>
                                        <m:t>𝑐</m:t>
                                      </m:r>
                                      <m:r>
                                        <a:rPr lang="en-US" sz="2400" b="0" i="1" smtClean="0">
                                          <a:latin typeface="Cambria Math"/>
                                          <a:ea typeface="Cambria Math"/>
                                        </a:rPr>
                                        <m:t>𝛼</m:t>
                                      </m:r>
                                    </m:sub>
                                  </m:sSub>
                                </m:e>
                                <m:sub/>
                                <m:sup>
                                  <m:r>
                                    <a:rPr lang="en-US" sz="2400" b="0" i="1" smtClean="0">
                                      <a:latin typeface="Cambria Math"/>
                                      <a:ea typeface="Cambria Math"/>
                                    </a:rPr>
                                    <m:t>2</m:t>
                                  </m:r>
                                </m:sup>
                              </m:sSubSup>
                            </m:e>
                          </m:d>
                        </m:den>
                      </m:f>
                    </m:oMath>
                  </m:oMathPara>
                </a14:m>
                <a:endParaRPr lang="en-US" sz="2400" dirty="0"/>
              </a:p>
            </p:txBody>
          </p:sp>
        </mc:Choice>
        <mc:Fallback xmlns="">
          <p:sp>
            <p:nvSpPr>
              <p:cNvPr id="38" name="TextBox 37"/>
              <p:cNvSpPr txBox="1">
                <a:spLocks noRot="1" noChangeAspect="1" noMove="1" noResize="1" noEditPoints="1" noAdjustHandles="1" noChangeArrowheads="1" noChangeShapeType="1" noTextEdit="1"/>
              </p:cNvSpPr>
              <p:nvPr/>
            </p:nvSpPr>
            <p:spPr>
              <a:xfrm>
                <a:off x="1596344" y="5715000"/>
                <a:ext cx="5050934" cy="990207"/>
              </a:xfrm>
              <a:prstGeom prst="rect">
                <a:avLst/>
              </a:prstGeom>
              <a:blipFill rotWithShape="1">
                <a:blip r:embed="rId12"/>
                <a:stretch>
                  <a:fillRect/>
                </a:stretch>
              </a:blipFill>
              <a:ln w="38100">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813625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 grpId="0" animBg="1"/>
      <p:bldP spid="16" grpId="0" animBg="1"/>
      <p:bldP spid="17" grpId="0" animBg="1"/>
      <p:bldP spid="3" grpId="0"/>
      <p:bldP spid="19" grpId="0"/>
      <p:bldP spid="23" grpId="0"/>
      <p:bldP spid="6" grpId="0" animBg="1"/>
      <p:bldP spid="24" grpId="0" animBg="1"/>
      <p:bldP spid="25" grpId="0" animBg="1"/>
      <p:bldP spid="34" grpId="0"/>
      <p:bldP spid="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5339236" y="2015096"/>
                <a:ext cx="3517053" cy="8678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b="0" i="1" smtClean="0">
                              <a:latin typeface="Cambria Math"/>
                            </a:rPr>
                            <m:t>𝑑</m:t>
                          </m:r>
                        </m:num>
                        <m:den>
                          <m:r>
                            <a:rPr lang="en-US" b="0" i="1" smtClean="0">
                              <a:latin typeface="Cambria Math"/>
                            </a:rPr>
                            <m:t>𝑑𝑡</m:t>
                          </m:r>
                        </m:den>
                      </m:f>
                      <m:func>
                        <m:funcPr>
                          <m:ctrlPr>
                            <a:rPr lang="en-US" b="0" i="1" smtClean="0">
                              <a:latin typeface="Cambria Math"/>
                            </a:rPr>
                          </m:ctrlPr>
                        </m:funcPr>
                        <m:fName>
                          <m:r>
                            <m:rPr>
                              <m:sty m:val="p"/>
                            </m:rPr>
                            <a:rPr lang="en-US" b="0" i="0" smtClean="0">
                              <a:latin typeface="Cambria Math"/>
                            </a:rPr>
                            <m:t>ln</m:t>
                          </m:r>
                        </m:fName>
                        <m:e>
                          <m:d>
                            <m:dPr>
                              <m:ctrlPr>
                                <a:rPr lang="en-US" b="0" i="1" smtClean="0">
                                  <a:latin typeface="Cambria Math"/>
                                </a:rPr>
                              </m:ctrlPr>
                            </m:dPr>
                            <m:e>
                              <m:sSub>
                                <m:sSubPr>
                                  <m:ctrlPr>
                                    <a:rPr lang="en-US" b="0" i="1" smtClean="0">
                                      <a:latin typeface="Cambria Math"/>
                                    </a:rPr>
                                  </m:ctrlPr>
                                </m:sSubPr>
                                <m:e>
                                  <m:r>
                                    <a:rPr lang="en-US" b="0" i="1" smtClean="0">
                                      <a:latin typeface="Cambria Math"/>
                                    </a:rPr>
                                    <m:t>𝑛</m:t>
                                  </m:r>
                                </m:e>
                                <m:sub>
                                  <m:r>
                                    <a:rPr lang="en-US" b="0" i="1" smtClean="0">
                                      <a:latin typeface="Cambria Math"/>
                                    </a:rPr>
                                    <m:t>𝑖</m:t>
                                  </m:r>
                                </m:sub>
                              </m:sSub>
                            </m:e>
                          </m:d>
                        </m:e>
                      </m:func>
                      <m:r>
                        <a:rPr lang="en-US" b="0" i="1" smtClean="0">
                          <a:latin typeface="Cambria Math"/>
                        </a:rPr>
                        <m:t>~−</m:t>
                      </m:r>
                      <m:sSup>
                        <m:sSupPr>
                          <m:ctrlPr>
                            <a:rPr lang="en-US" b="0" i="1" smtClean="0">
                              <a:latin typeface="Cambria Math"/>
                            </a:rPr>
                          </m:ctrlPr>
                        </m:sSupPr>
                        <m:e>
                          <m:d>
                            <m:dPr>
                              <m:ctrlPr>
                                <a:rPr lang="en-US" i="1">
                                  <a:latin typeface="Cambria Math"/>
                                </a:rPr>
                              </m:ctrlPr>
                            </m:dPr>
                            <m:e>
                              <m:f>
                                <m:fPr>
                                  <m:ctrlPr>
                                    <a:rPr lang="en-US" i="1">
                                      <a:latin typeface="Cambria Math"/>
                                    </a:rPr>
                                  </m:ctrlPr>
                                </m:fPr>
                                <m:num>
                                  <m:sSub>
                                    <m:sSubPr>
                                      <m:ctrlPr>
                                        <a:rPr lang="en-US" i="1" smtClean="0">
                                          <a:latin typeface="Cambria Math"/>
                                        </a:rPr>
                                      </m:ctrlPr>
                                    </m:sSubPr>
                                    <m:e>
                                      <m:r>
                                        <a:rPr lang="en-US" b="0" i="1" smtClean="0">
                                          <a:latin typeface="Cambria Math"/>
                                        </a:rPr>
                                        <m:t>𝑚</m:t>
                                      </m:r>
                                    </m:e>
                                    <m:sub>
                                      <m:r>
                                        <a:rPr lang="en-US" b="0" i="1" smtClean="0">
                                          <a:latin typeface="Cambria Math"/>
                                        </a:rPr>
                                        <m:t>𝑖</m:t>
                                      </m:r>
                                    </m:sub>
                                  </m:sSub>
                                </m:num>
                                <m:den>
                                  <m:sSub>
                                    <m:sSubPr>
                                      <m:ctrlPr>
                                        <a:rPr lang="en-US" i="1" smtClean="0">
                                          <a:latin typeface="Cambria Math"/>
                                        </a:rPr>
                                      </m:ctrlPr>
                                    </m:sSubPr>
                                    <m:e>
                                      <m:r>
                                        <a:rPr lang="en-US" b="0" i="1" smtClean="0">
                                          <a:latin typeface="Cambria Math"/>
                                        </a:rPr>
                                        <m:t>𝑚</m:t>
                                      </m:r>
                                    </m:e>
                                    <m:sub>
                                      <m:r>
                                        <a:rPr lang="en-US" b="0" i="1" smtClean="0">
                                          <a:latin typeface="Cambria Math"/>
                                        </a:rPr>
                                        <m:t>𝑒</m:t>
                                      </m:r>
                                    </m:sub>
                                  </m:sSub>
                                </m:den>
                              </m:f>
                            </m:e>
                          </m:d>
                        </m:e>
                        <m:sup>
                          <m:d>
                            <m:dPr>
                              <m:ctrlPr>
                                <a:rPr lang="en-US" i="1">
                                  <a:latin typeface="Cambria Math"/>
                                </a:rPr>
                              </m:ctrlPr>
                            </m:dPr>
                            <m:e>
                              <m:f>
                                <m:fPr>
                                  <m:ctrlPr>
                                    <a:rPr lang="en-US" i="1">
                                      <a:latin typeface="Cambria Math"/>
                                    </a:rPr>
                                  </m:ctrlPr>
                                </m:fPr>
                                <m:num>
                                  <m:r>
                                    <a:rPr lang="en-US" b="0" i="1" smtClean="0">
                                      <a:latin typeface="Cambria Math"/>
                                    </a:rPr>
                                    <m:t>3</m:t>
                                  </m:r>
                                </m:num>
                                <m:den>
                                  <m:r>
                                    <a:rPr lang="en-US" b="0" i="1" smtClean="0">
                                      <a:latin typeface="Cambria Math"/>
                                    </a:rPr>
                                    <m:t>4</m:t>
                                  </m:r>
                                </m:den>
                              </m:f>
                            </m:e>
                          </m:d>
                        </m:sup>
                      </m:sSup>
                      <m:sSup>
                        <m:sSupPr>
                          <m:ctrlPr>
                            <a:rPr lang="en-US" b="0" i="1" smtClean="0">
                              <a:latin typeface="Cambria Math"/>
                            </a:rPr>
                          </m:ctrlPr>
                        </m:sSupPr>
                        <m:e>
                          <m:sSub>
                            <m:sSubPr>
                              <m:ctrlPr>
                                <a:rPr lang="en-US" i="1">
                                  <a:latin typeface="Cambria Math"/>
                                </a:rPr>
                              </m:ctrlPr>
                            </m:sSubPr>
                            <m:e>
                              <m:r>
                                <a:rPr lang="en-US" i="1">
                                  <a:latin typeface="Cambria Math"/>
                                  <a:ea typeface="Cambria Math"/>
                                </a:rPr>
                                <m:t>𝛽</m:t>
                              </m:r>
                            </m:e>
                            <m:sub>
                              <m:r>
                                <a:rPr lang="en-US" i="1">
                                  <a:latin typeface="Cambria Math"/>
                                </a:rPr>
                                <m:t>𝑒</m:t>
                              </m:r>
                            </m:sub>
                          </m:sSub>
                        </m:e>
                        <m:sup>
                          <m:d>
                            <m:dPr>
                              <m:ctrlPr>
                                <a:rPr lang="en-US" b="0" i="1" smtClean="0">
                                  <a:latin typeface="Cambria Math"/>
                                </a:rPr>
                              </m:ctrlPr>
                            </m:dPr>
                            <m:e>
                              <m:f>
                                <m:fPr>
                                  <m:ctrlPr>
                                    <a:rPr lang="en-US" b="0" i="1" smtClean="0">
                                      <a:latin typeface="Cambria Math"/>
                                    </a:rPr>
                                  </m:ctrlPr>
                                </m:fPr>
                                <m:num>
                                  <m:r>
                                    <a:rPr lang="en-US" b="0" i="1" smtClean="0">
                                      <a:latin typeface="Cambria Math"/>
                                    </a:rPr>
                                    <m:t>3</m:t>
                                  </m:r>
                                </m:num>
                                <m:den>
                                  <m:r>
                                    <a:rPr lang="en-US" b="0" i="1" smtClean="0">
                                      <a:latin typeface="Cambria Math"/>
                                    </a:rPr>
                                    <m:t>4</m:t>
                                  </m:r>
                                </m:den>
                              </m:f>
                            </m:e>
                          </m:d>
                        </m:sup>
                      </m:sSup>
                      <m:sSup>
                        <m:sSupPr>
                          <m:ctrlPr>
                            <a:rPr lang="en-US" i="1">
                              <a:latin typeface="Cambria Math"/>
                            </a:rPr>
                          </m:ctrlPr>
                        </m:sSupPr>
                        <m:e>
                          <m:sSub>
                            <m:sSubPr>
                              <m:ctrlPr>
                                <a:rPr lang="en-US" i="1">
                                  <a:latin typeface="Cambria Math"/>
                                </a:rPr>
                              </m:ctrlPr>
                            </m:sSubPr>
                            <m:e>
                              <m:r>
                                <a:rPr lang="en-US" i="1">
                                  <a:latin typeface="Cambria Math"/>
                                  <a:ea typeface="Cambria Math"/>
                                </a:rPr>
                                <m:t>𝛽</m:t>
                              </m:r>
                            </m:e>
                            <m:sub>
                              <m:r>
                                <a:rPr lang="en-US" b="0" i="1" smtClean="0">
                                  <a:latin typeface="Cambria Math"/>
                                  <a:ea typeface="Cambria Math"/>
                                </a:rPr>
                                <m:t>𝑖</m:t>
                              </m:r>
                            </m:sub>
                          </m:sSub>
                        </m:e>
                        <m:sup>
                          <m:d>
                            <m:dPr>
                              <m:ctrlPr>
                                <a:rPr lang="en-US" i="1">
                                  <a:latin typeface="Cambria Math"/>
                                </a:rPr>
                              </m:ctrlPr>
                            </m:dPr>
                            <m:e>
                              <m:f>
                                <m:fPr>
                                  <m:ctrlPr>
                                    <a:rPr lang="en-US" i="1">
                                      <a:latin typeface="Cambria Math"/>
                                    </a:rPr>
                                  </m:ctrlPr>
                                </m:fPr>
                                <m:num>
                                  <m:r>
                                    <a:rPr lang="en-US" b="0" i="1" smtClean="0">
                                      <a:latin typeface="Cambria Math"/>
                                    </a:rPr>
                                    <m:t>1</m:t>
                                  </m:r>
                                </m:num>
                                <m:den>
                                  <m:r>
                                    <a:rPr lang="en-US" i="1">
                                      <a:latin typeface="Cambria Math"/>
                                    </a:rPr>
                                    <m:t>4</m:t>
                                  </m:r>
                                </m:den>
                              </m:f>
                            </m:e>
                          </m:d>
                        </m:sup>
                      </m:sSup>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5339236" y="2015096"/>
                <a:ext cx="3517053" cy="867802"/>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046289" y="3160465"/>
                <a:ext cx="3945311" cy="7888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b="0" i="1" smtClean="0">
                              <a:latin typeface="Cambria Math"/>
                            </a:rPr>
                            <m:t>𝑑</m:t>
                          </m:r>
                        </m:num>
                        <m:den>
                          <m:r>
                            <a:rPr lang="en-US" b="0" i="1" smtClean="0">
                              <a:latin typeface="Cambria Math"/>
                            </a:rPr>
                            <m:t>𝑑𝑡</m:t>
                          </m:r>
                        </m:den>
                      </m:f>
                      <m:func>
                        <m:funcPr>
                          <m:ctrlPr>
                            <a:rPr lang="en-US" b="0" i="1" smtClean="0">
                              <a:latin typeface="Cambria Math"/>
                            </a:rPr>
                          </m:ctrlPr>
                        </m:funcPr>
                        <m:fName>
                          <m:r>
                            <m:rPr>
                              <m:sty m:val="p"/>
                            </m:rPr>
                            <a:rPr lang="en-US" b="0" i="0" smtClean="0">
                              <a:latin typeface="Cambria Math"/>
                            </a:rPr>
                            <m:t>ln</m:t>
                          </m:r>
                        </m:fName>
                        <m:e>
                          <m:d>
                            <m:dPr>
                              <m:ctrlPr>
                                <a:rPr lang="en-US" b="0" i="1" smtClean="0">
                                  <a:latin typeface="Cambria Math"/>
                                </a:rPr>
                              </m:ctrlPr>
                            </m:dPr>
                            <m:e>
                              <m:sSub>
                                <m:sSubPr>
                                  <m:ctrlPr>
                                    <a:rPr lang="en-US" b="0" i="1" smtClean="0">
                                      <a:latin typeface="Cambria Math"/>
                                    </a:rPr>
                                  </m:ctrlPr>
                                </m:sSubPr>
                                <m:e>
                                  <m:r>
                                    <a:rPr lang="en-US" b="0" i="1" smtClean="0">
                                      <a:latin typeface="Cambria Math"/>
                                    </a:rPr>
                                    <m:t>𝑛</m:t>
                                  </m:r>
                                </m:e>
                                <m:sub>
                                  <m:r>
                                    <a:rPr lang="en-US" b="0" i="1" smtClean="0">
                                      <a:latin typeface="Cambria Math"/>
                                    </a:rPr>
                                    <m:t>𝑖</m:t>
                                  </m:r>
                                </m:sub>
                              </m:sSub>
                            </m:e>
                          </m:d>
                        </m:e>
                      </m:func>
                      <m:r>
                        <a:rPr lang="en-US" b="0" i="1" smtClean="0">
                          <a:latin typeface="Cambria Math"/>
                        </a:rPr>
                        <m:t>~−</m:t>
                      </m:r>
                      <m:sSup>
                        <m:sSupPr>
                          <m:ctrlPr>
                            <a:rPr lang="en-US" b="0" i="1" smtClean="0">
                              <a:latin typeface="Cambria Math"/>
                            </a:rPr>
                          </m:ctrlPr>
                        </m:sSupPr>
                        <m:e>
                          <m:d>
                            <m:dPr>
                              <m:ctrlPr>
                                <a:rPr lang="en-US" i="1">
                                  <a:latin typeface="Cambria Math"/>
                                </a:rPr>
                              </m:ctrlPr>
                            </m:dPr>
                            <m:e>
                              <m:f>
                                <m:fPr>
                                  <m:ctrlPr>
                                    <a:rPr lang="en-US" i="1">
                                      <a:latin typeface="Cambria Math"/>
                                    </a:rPr>
                                  </m:ctrlPr>
                                </m:fPr>
                                <m:num>
                                  <m:sSub>
                                    <m:sSubPr>
                                      <m:ctrlPr>
                                        <a:rPr lang="en-US" i="1" smtClean="0">
                                          <a:latin typeface="Cambria Math"/>
                                        </a:rPr>
                                      </m:ctrlPr>
                                    </m:sSubPr>
                                    <m:e>
                                      <m:r>
                                        <a:rPr lang="en-US" b="0" i="1" smtClean="0">
                                          <a:latin typeface="Cambria Math"/>
                                        </a:rPr>
                                        <m:t>𝑚</m:t>
                                      </m:r>
                                    </m:e>
                                    <m:sub>
                                      <m:r>
                                        <a:rPr lang="en-US" b="0" i="1" smtClean="0">
                                          <a:latin typeface="Cambria Math"/>
                                        </a:rPr>
                                        <m:t>𝑖</m:t>
                                      </m:r>
                                    </m:sub>
                                  </m:sSub>
                                </m:num>
                                <m:den>
                                  <m:sSub>
                                    <m:sSubPr>
                                      <m:ctrlPr>
                                        <a:rPr lang="en-US" i="1" smtClean="0">
                                          <a:latin typeface="Cambria Math"/>
                                        </a:rPr>
                                      </m:ctrlPr>
                                    </m:sSubPr>
                                    <m:e>
                                      <m:r>
                                        <a:rPr lang="en-US" b="0" i="1" smtClean="0">
                                          <a:latin typeface="Cambria Math"/>
                                        </a:rPr>
                                        <m:t>𝑚</m:t>
                                      </m:r>
                                    </m:e>
                                    <m:sub>
                                      <m:r>
                                        <a:rPr lang="en-US" b="0" i="1" smtClean="0">
                                          <a:latin typeface="Cambria Math"/>
                                        </a:rPr>
                                        <m:t>𝑒</m:t>
                                      </m:r>
                                    </m:sub>
                                  </m:sSub>
                                </m:den>
                              </m:f>
                            </m:e>
                          </m:d>
                        </m:e>
                        <m:sup>
                          <m:d>
                            <m:dPr>
                              <m:ctrlPr>
                                <a:rPr lang="en-US" i="1">
                                  <a:latin typeface="Cambria Math"/>
                                </a:rPr>
                              </m:ctrlPr>
                            </m:dPr>
                            <m:e>
                              <m:r>
                                <a:rPr lang="en-US" b="0" i="1" smtClean="0">
                                  <a:latin typeface="Cambria Math"/>
                                </a:rPr>
                                <m:t>0.5</m:t>
                              </m:r>
                            </m:e>
                          </m:d>
                        </m:sup>
                      </m:sSup>
                      <m:sSup>
                        <m:sSupPr>
                          <m:ctrlPr>
                            <a:rPr lang="en-US" b="0" i="1" smtClean="0">
                              <a:latin typeface="Cambria Math"/>
                            </a:rPr>
                          </m:ctrlPr>
                        </m:sSupPr>
                        <m:e>
                          <m:sSub>
                            <m:sSubPr>
                              <m:ctrlPr>
                                <a:rPr lang="en-US" i="1">
                                  <a:latin typeface="Cambria Math"/>
                                </a:rPr>
                              </m:ctrlPr>
                            </m:sSubPr>
                            <m:e>
                              <m:r>
                                <a:rPr lang="en-US" i="1">
                                  <a:latin typeface="Cambria Math"/>
                                  <a:ea typeface="Cambria Math"/>
                                </a:rPr>
                                <m:t>𝛽</m:t>
                              </m:r>
                            </m:e>
                            <m:sub>
                              <m:r>
                                <a:rPr lang="en-US" i="1">
                                  <a:latin typeface="Cambria Math"/>
                                </a:rPr>
                                <m:t>𝑒</m:t>
                              </m:r>
                            </m:sub>
                          </m:sSub>
                        </m:e>
                        <m:sup>
                          <m:d>
                            <m:dPr>
                              <m:ctrlPr>
                                <a:rPr lang="en-US" b="0" i="1" smtClean="0">
                                  <a:latin typeface="Cambria Math"/>
                                </a:rPr>
                              </m:ctrlPr>
                            </m:dPr>
                            <m:e>
                              <m:r>
                                <a:rPr lang="en-US" b="0" i="1" smtClean="0">
                                  <a:latin typeface="Cambria Math"/>
                                </a:rPr>
                                <m:t>0.25</m:t>
                              </m:r>
                            </m:e>
                          </m:d>
                        </m:sup>
                      </m:sSup>
                      <m:sSup>
                        <m:sSupPr>
                          <m:ctrlPr>
                            <a:rPr lang="en-US" i="1">
                              <a:latin typeface="Cambria Math"/>
                            </a:rPr>
                          </m:ctrlPr>
                        </m:sSupPr>
                        <m:e>
                          <m:sSub>
                            <m:sSubPr>
                              <m:ctrlPr>
                                <a:rPr lang="en-US" i="1">
                                  <a:latin typeface="Cambria Math"/>
                                </a:rPr>
                              </m:ctrlPr>
                            </m:sSubPr>
                            <m:e>
                              <m:r>
                                <a:rPr lang="en-US" i="1">
                                  <a:latin typeface="Cambria Math"/>
                                  <a:ea typeface="Cambria Math"/>
                                </a:rPr>
                                <m:t>𝛽</m:t>
                              </m:r>
                            </m:e>
                            <m:sub>
                              <m:r>
                                <a:rPr lang="en-US" b="0" i="1" smtClean="0">
                                  <a:latin typeface="Cambria Math"/>
                                  <a:ea typeface="Cambria Math"/>
                                </a:rPr>
                                <m:t>𝑖</m:t>
                              </m:r>
                            </m:sub>
                          </m:sSub>
                        </m:e>
                        <m:sup>
                          <m:d>
                            <m:dPr>
                              <m:ctrlPr>
                                <a:rPr lang="en-US" i="1">
                                  <a:latin typeface="Cambria Math"/>
                                </a:rPr>
                              </m:ctrlPr>
                            </m:dPr>
                            <m:e>
                              <m:r>
                                <a:rPr lang="en-US" b="0" i="1" smtClean="0">
                                  <a:latin typeface="Cambria Math"/>
                                </a:rPr>
                                <m:t>0.15</m:t>
                              </m:r>
                            </m:e>
                          </m:d>
                        </m:sup>
                      </m:sSup>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5046289" y="3160465"/>
                <a:ext cx="3945311" cy="788806"/>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046289" y="1828800"/>
                <a:ext cx="1375185" cy="377347"/>
              </a:xfrm>
              <a:prstGeom prst="rect">
                <a:avLst/>
              </a:prstGeom>
              <a:noFill/>
            </p:spPr>
            <p:txBody>
              <a:bodyPr wrap="none" rtlCol="0">
                <a:spAutoFit/>
              </a:bodyPr>
              <a:lstStyle/>
              <a:p>
                <a:r>
                  <a:rPr lang="en-US" dirty="0" smtClean="0"/>
                  <a:t>For </a:t>
                </a:r>
                <a14:m>
                  <m:oMath xmlns:m="http://schemas.openxmlformats.org/officeDocument/2006/math">
                    <m:sSub>
                      <m:sSubPr>
                        <m:ctrlPr>
                          <a:rPr lang="en-US" i="1" smtClean="0">
                            <a:latin typeface="Cambria Math"/>
                          </a:rPr>
                        </m:ctrlPr>
                      </m:sSubPr>
                      <m:e>
                        <m:r>
                          <a:rPr lang="en-US" b="0" i="1" smtClean="0">
                            <a:latin typeface="Cambria Math"/>
                          </a:rPr>
                          <m:t>𝑐</m:t>
                        </m:r>
                      </m:e>
                      <m:sub>
                        <m:r>
                          <a:rPr lang="en-US" b="0" i="1" smtClean="0">
                            <a:latin typeface="Cambria Math"/>
                          </a:rPr>
                          <m:t>𝑠</m:t>
                        </m:r>
                      </m:sub>
                    </m:sSub>
                    <m:rad>
                      <m:radPr>
                        <m:degHide m:val="on"/>
                        <m:ctrlPr>
                          <a:rPr lang="en-US" i="1" smtClean="0">
                            <a:latin typeface="Cambria Math"/>
                          </a:rPr>
                        </m:ctrlPr>
                      </m:radPr>
                      <m:deg/>
                      <m:e>
                        <m:sSub>
                          <m:sSubPr>
                            <m:ctrlPr>
                              <a:rPr lang="en-US" i="1" smtClean="0">
                                <a:latin typeface="Cambria Math"/>
                              </a:rPr>
                            </m:ctrlPr>
                          </m:sSubPr>
                          <m:e>
                            <m:r>
                              <a:rPr lang="en-US" i="1" smtClean="0">
                                <a:latin typeface="Cambria Math"/>
                                <a:ea typeface="Cambria Math"/>
                              </a:rPr>
                              <m:t>𝜌</m:t>
                            </m:r>
                          </m:e>
                          <m:sub>
                            <m:r>
                              <a:rPr lang="en-US" b="0" i="1" smtClean="0">
                                <a:latin typeface="Cambria Math"/>
                              </a:rPr>
                              <m:t>𝑒</m:t>
                            </m:r>
                          </m:sub>
                        </m:sSub>
                        <m:sSub>
                          <m:sSubPr>
                            <m:ctrlPr>
                              <a:rPr lang="en-US" i="1" smtClean="0">
                                <a:latin typeface="Cambria Math"/>
                              </a:rPr>
                            </m:ctrlPr>
                          </m:sSubPr>
                          <m:e>
                            <m:r>
                              <a:rPr lang="en-US" i="1">
                                <a:latin typeface="Cambria Math"/>
                                <a:ea typeface="Cambria Math"/>
                              </a:rPr>
                              <m:t>𝜌</m:t>
                            </m:r>
                          </m:e>
                          <m:sub>
                            <m:r>
                              <a:rPr lang="en-US" b="0" i="1" smtClean="0">
                                <a:latin typeface="Cambria Math"/>
                              </a:rPr>
                              <m:t>𝑖</m:t>
                            </m:r>
                          </m:sub>
                        </m:sSub>
                      </m:e>
                    </m:rad>
                  </m:oMath>
                </a14:m>
                <a:r>
                  <a:rPr lang="en-US" dirty="0" smtClean="0"/>
                  <a:t>:</a:t>
                </a:r>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046289" y="1828800"/>
                <a:ext cx="1375185" cy="377347"/>
              </a:xfrm>
              <a:prstGeom prst="rect">
                <a:avLst/>
              </a:prstGeom>
              <a:blipFill rotWithShape="1">
                <a:blip r:embed="rId5"/>
                <a:stretch>
                  <a:fillRect l="-4000" t="-6452" r="-2667" b="-24194"/>
                </a:stretch>
              </a:blipFill>
            </p:spPr>
            <p:txBody>
              <a:bodyPr/>
              <a:lstStyle/>
              <a:p>
                <a:r>
                  <a:rPr lang="en-US">
                    <a:noFill/>
                  </a:rPr>
                  <a:t> </a:t>
                </a:r>
              </a:p>
            </p:txBody>
          </p:sp>
        </mc:Fallback>
      </mc:AlternateContent>
      <p:sp>
        <p:nvSpPr>
          <p:cNvPr id="15" name="TextBox 14"/>
          <p:cNvSpPr txBox="1"/>
          <p:nvPr/>
        </p:nvSpPr>
        <p:spPr>
          <a:xfrm>
            <a:off x="5046289" y="2894139"/>
            <a:ext cx="1246944" cy="369332"/>
          </a:xfrm>
          <a:prstGeom prst="rect">
            <a:avLst/>
          </a:prstGeom>
          <a:noFill/>
        </p:spPr>
        <p:txBody>
          <a:bodyPr wrap="none" rtlCol="0">
            <a:spAutoFit/>
          </a:bodyPr>
          <a:lstStyle/>
          <a:p>
            <a:r>
              <a:rPr lang="en-US" dirty="0" smtClean="0"/>
              <a:t>Simulation:</a:t>
            </a:r>
            <a:endParaRPr lang="en-US" dirty="0"/>
          </a:p>
        </p:txBody>
      </p:sp>
      <p:sp>
        <p:nvSpPr>
          <p:cNvPr id="9" name="Rectangle 8"/>
          <p:cNvSpPr/>
          <p:nvPr/>
        </p:nvSpPr>
        <p:spPr>
          <a:xfrm>
            <a:off x="5046288" y="1879168"/>
            <a:ext cx="3840903" cy="10037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46289" y="2958671"/>
            <a:ext cx="3840903" cy="10037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62100" y="881743"/>
            <a:ext cx="914400" cy="76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5"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142874" y="273248"/>
            <a:ext cx="8848726"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PIC modelling of cusp recreates structure in experiment, has unique scaling</a:t>
            </a:r>
            <a:endParaRPr lang="en-US" sz="3600" dirty="0">
              <a:solidFill>
                <a:srgbClr val="FFFFFF"/>
              </a:solidFill>
              <a:latin typeface="Chalkboard" charset="0"/>
              <a:sym typeface="Chalkboard" charset="0"/>
            </a:endParaRPr>
          </a:p>
        </p:txBody>
      </p:sp>
      <p:pic>
        <p:nvPicPr>
          <p:cNvPr id="7171" name="Picture 3" descr="C:\Cooper\postdoc wisconsin\MPDX\PIC\ni79_2.png"/>
          <p:cNvPicPr>
            <a:picLocks noChangeAspect="1" noChangeArrowheads="1"/>
          </p:cNvPicPr>
          <p:nvPr/>
        </p:nvPicPr>
        <p:blipFill rotWithShape="1">
          <a:blip r:embed="rId6">
            <a:extLst>
              <a:ext uri="{28A0092B-C50C-407E-A947-70E740481C1C}">
                <a14:useLocalDpi xmlns:a14="http://schemas.microsoft.com/office/drawing/2010/main" val="0"/>
              </a:ext>
            </a:extLst>
          </a:blip>
          <a:srcRect t="-2478"/>
          <a:stretch/>
        </p:blipFill>
        <p:spPr bwMode="auto">
          <a:xfrm>
            <a:off x="304800" y="1676400"/>
            <a:ext cx="4388004" cy="4419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10617" y="4658380"/>
                <a:ext cx="58836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b="0" i="1" smtClean="0">
                              <a:latin typeface="Cambria Math"/>
                            </a:rPr>
                            <m:t>𝑛</m:t>
                          </m:r>
                        </m:e>
                        <m:sub>
                          <m:r>
                            <a:rPr lang="en-US" sz="2800" b="0" i="1" smtClean="0">
                              <a:latin typeface="Cambria Math"/>
                            </a:rPr>
                            <m:t>𝑖</m:t>
                          </m:r>
                        </m:sub>
                      </m:sSub>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10617" y="4658380"/>
                <a:ext cx="588366" cy="523220"/>
              </a:xfrm>
              <a:prstGeom prst="rect">
                <a:avLst/>
              </a:prstGeom>
              <a:blipFill rotWithShape="1">
                <a:blip r:embed="rId7"/>
                <a:stretch>
                  <a:fillRect/>
                </a:stretch>
              </a:blipFill>
            </p:spPr>
            <p:txBody>
              <a:bodyPr/>
              <a:lstStyle/>
              <a:p>
                <a:r>
                  <a:rPr lang="en-US">
                    <a:noFill/>
                  </a:rPr>
                  <a:t> </a:t>
                </a:r>
              </a:p>
            </p:txBody>
          </p:sp>
        </mc:Fallback>
      </mc:AlternateContent>
      <p:sp>
        <p:nvSpPr>
          <p:cNvPr id="6" name="TextBox 5"/>
          <p:cNvSpPr txBox="1"/>
          <p:nvPr/>
        </p:nvSpPr>
        <p:spPr>
          <a:xfrm>
            <a:off x="5029081" y="4058215"/>
            <a:ext cx="3827207" cy="2031325"/>
          </a:xfrm>
          <a:prstGeom prst="rect">
            <a:avLst/>
          </a:prstGeom>
          <a:noFill/>
        </p:spPr>
        <p:txBody>
          <a:bodyPr wrap="square" rtlCol="0">
            <a:spAutoFit/>
          </a:bodyPr>
          <a:lstStyle/>
          <a:p>
            <a:r>
              <a:rPr lang="en-US" dirty="0" smtClean="0"/>
              <a:t>The PIC species are isotropic, fluid approach sufficient</a:t>
            </a:r>
          </a:p>
          <a:p>
            <a:endParaRPr lang="en-US" dirty="0" smtClean="0"/>
          </a:p>
          <a:p>
            <a:r>
              <a:rPr lang="en-US" dirty="0" smtClean="0"/>
              <a:t>Also gain information about the potential drop across the magnetic cusp, the floating potential, etc.</a:t>
            </a:r>
          </a:p>
          <a:p>
            <a:endParaRPr lang="en-US" dirty="0"/>
          </a:p>
        </p:txBody>
      </p:sp>
    </p:spTree>
    <p:extLst>
      <p:ext uri="{BB962C8B-B14F-4D97-AF65-F5344CB8AC3E}">
        <p14:creationId xmlns:p14="http://schemas.microsoft.com/office/powerpoint/2010/main" val="3485820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C:\Cooper\conferences\2013 Midwest Magnetics Workshop\VK growth ra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746" y="1742906"/>
            <a:ext cx="2353653" cy="23197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Cooper\conferences\2013 Midwest Magnetics Workshop\VK Boundary flow figure bfield.png"/>
          <p:cNvPicPr>
            <a:picLocks noChangeAspect="1" noChangeArrowheads="1"/>
          </p:cNvPicPr>
          <p:nvPr/>
        </p:nvPicPr>
        <p:blipFill rotWithShape="1">
          <a:blip r:embed="rId4">
            <a:extLst>
              <a:ext uri="{28A0092B-C50C-407E-A947-70E740481C1C}">
                <a14:useLocalDpi xmlns:a14="http://schemas.microsoft.com/office/drawing/2010/main" val="0"/>
              </a:ext>
            </a:extLst>
          </a:blip>
          <a:srcRect b="11845"/>
          <a:stretch/>
        </p:blipFill>
        <p:spPr bwMode="auto">
          <a:xfrm>
            <a:off x="5073280" y="3993960"/>
            <a:ext cx="2622920" cy="266700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4724400" y="4072356"/>
            <a:ext cx="1219254" cy="423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5"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dirty="0"/>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69395"/>
          <a:stretch/>
        </p:blipFill>
        <p:spPr bwMode="auto">
          <a:xfrm>
            <a:off x="1946669" y="1657250"/>
            <a:ext cx="2777731" cy="25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14070" y="1143000"/>
            <a:ext cx="4159152" cy="584775"/>
          </a:xfrm>
          <a:prstGeom prst="rect">
            <a:avLst/>
          </a:prstGeom>
          <a:noFill/>
        </p:spPr>
        <p:txBody>
          <a:bodyPr wrap="none" rtlCol="0">
            <a:spAutoFit/>
          </a:bodyPr>
          <a:lstStyle/>
          <a:p>
            <a:r>
              <a:rPr lang="en-US" sz="1600" dirty="0" smtClean="0"/>
              <a:t>Spence et al, </a:t>
            </a:r>
            <a:r>
              <a:rPr lang="en-US" sz="1600" dirty="0" err="1" smtClean="0"/>
              <a:t>Astro</a:t>
            </a:r>
            <a:r>
              <a:rPr lang="en-US" sz="1600" dirty="0" smtClean="0"/>
              <a:t>. J. 700:470-478 (2009)</a:t>
            </a:r>
          </a:p>
          <a:p>
            <a:r>
              <a:rPr lang="en-US" sz="1600" dirty="0" err="1" smtClean="0"/>
              <a:t>Khalzov</a:t>
            </a:r>
            <a:r>
              <a:rPr lang="en-US" sz="1600" dirty="0" smtClean="0"/>
              <a:t> et al, </a:t>
            </a:r>
            <a:r>
              <a:rPr lang="en-US" sz="1600" dirty="0" err="1" smtClean="0"/>
              <a:t>Phys</a:t>
            </a:r>
            <a:r>
              <a:rPr lang="en-US" sz="1600" dirty="0" smtClean="0"/>
              <a:t> of Plasmas </a:t>
            </a:r>
            <a:r>
              <a:rPr lang="en-US" sz="1600" b="1" dirty="0" smtClean="0"/>
              <a:t>19</a:t>
            </a:r>
            <a:r>
              <a:rPr lang="en-US" sz="1600" dirty="0" smtClean="0"/>
              <a:t> 112106 (2012)</a:t>
            </a:r>
            <a:endParaRPr lang="en-US" sz="1600" dirty="0"/>
          </a:p>
        </p:txBody>
      </p:sp>
      <p:sp>
        <p:nvSpPr>
          <p:cNvPr id="21" name="TextBox 20"/>
          <p:cNvSpPr txBox="1"/>
          <p:nvPr/>
        </p:nvSpPr>
        <p:spPr>
          <a:xfrm>
            <a:off x="508234" y="4746655"/>
            <a:ext cx="1091966" cy="707886"/>
          </a:xfrm>
          <a:prstGeom prst="rect">
            <a:avLst/>
          </a:prstGeom>
          <a:noFill/>
          <a:ln w="38100">
            <a:solidFill>
              <a:srgbClr val="00B0F0"/>
            </a:solidFill>
          </a:ln>
        </p:spPr>
        <p:txBody>
          <a:bodyPr wrap="none" rtlCol="0">
            <a:spAutoFit/>
          </a:bodyPr>
          <a:lstStyle/>
          <a:p>
            <a:r>
              <a:rPr lang="en-US" sz="2000" b="1" dirty="0">
                <a:solidFill>
                  <a:srgbClr val="00B0F0"/>
                </a:solidFill>
              </a:rPr>
              <a:t>2</a:t>
            </a:r>
            <a:r>
              <a:rPr lang="en-US" sz="2000" b="1" dirty="0" smtClean="0">
                <a:solidFill>
                  <a:srgbClr val="00B0F0"/>
                </a:solidFill>
              </a:rPr>
              <a:t>) Select</a:t>
            </a:r>
          </a:p>
          <a:p>
            <a:r>
              <a:rPr lang="en-US" sz="2000" b="1" i="1" dirty="0" smtClean="0">
                <a:solidFill>
                  <a:srgbClr val="00B0F0"/>
                </a:solidFill>
              </a:rPr>
              <a:t>Re=</a:t>
            </a:r>
            <a:r>
              <a:rPr lang="en-US" sz="2000" b="1" i="1" dirty="0" err="1" smtClean="0">
                <a:solidFill>
                  <a:srgbClr val="00B0F0"/>
                </a:solidFill>
              </a:rPr>
              <a:t>L</a:t>
            </a:r>
            <a:r>
              <a:rPr lang="en-US" sz="2000" b="1" dirty="0" err="1" smtClean="0">
                <a:solidFill>
                  <a:srgbClr val="00B0F0"/>
                </a:solidFill>
              </a:rPr>
              <a:t>v</a:t>
            </a:r>
            <a:r>
              <a:rPr lang="en-US" sz="2000" b="1" i="1" dirty="0" smtClean="0">
                <a:solidFill>
                  <a:srgbClr val="00B0F0"/>
                </a:solidFill>
              </a:rPr>
              <a:t>/</a:t>
            </a:r>
            <a:r>
              <a:rPr lang="en-US" sz="2000" b="1" i="1" dirty="0" smtClean="0">
                <a:solidFill>
                  <a:srgbClr val="00B0F0"/>
                </a:solidFill>
                <a:latin typeface="Symbol" panose="05050102010706020507" pitchFamily="18" charset="2"/>
              </a:rPr>
              <a:t>n</a:t>
            </a:r>
            <a:endParaRPr lang="en-US" sz="2000" b="1" i="1" dirty="0">
              <a:solidFill>
                <a:srgbClr val="00B0F0"/>
              </a:solidFill>
              <a:latin typeface="Symbol" panose="05050102010706020507" pitchFamily="18" charset="2"/>
            </a:endParaRPr>
          </a:p>
        </p:txBody>
      </p:sp>
      <p:sp>
        <p:nvSpPr>
          <p:cNvPr id="12" name="TextBox 11"/>
          <p:cNvSpPr txBox="1"/>
          <p:nvPr/>
        </p:nvSpPr>
        <p:spPr>
          <a:xfrm>
            <a:off x="7525905" y="1974770"/>
            <a:ext cx="1160895" cy="707886"/>
          </a:xfrm>
          <a:prstGeom prst="rect">
            <a:avLst/>
          </a:prstGeom>
          <a:noFill/>
          <a:ln w="38100">
            <a:solidFill>
              <a:srgbClr val="00B0F0"/>
            </a:solidFill>
          </a:ln>
        </p:spPr>
        <p:txBody>
          <a:bodyPr wrap="none" rtlCol="0">
            <a:spAutoFit/>
          </a:bodyPr>
          <a:lstStyle/>
          <a:p>
            <a:r>
              <a:rPr lang="en-US" sz="2000" b="1" dirty="0">
                <a:solidFill>
                  <a:srgbClr val="00B0F0"/>
                </a:solidFill>
              </a:rPr>
              <a:t>3</a:t>
            </a:r>
            <a:r>
              <a:rPr lang="en-US" sz="2000" b="1" dirty="0" smtClean="0">
                <a:solidFill>
                  <a:srgbClr val="00B0F0"/>
                </a:solidFill>
              </a:rPr>
              <a:t>) Select</a:t>
            </a:r>
          </a:p>
          <a:p>
            <a:r>
              <a:rPr lang="en-US" sz="2000" b="1" i="1" dirty="0" smtClean="0">
                <a:solidFill>
                  <a:srgbClr val="00B0F0"/>
                </a:solidFill>
              </a:rPr>
              <a:t>Rm=</a:t>
            </a:r>
            <a:r>
              <a:rPr lang="en-US" sz="2000" b="1" i="1" dirty="0" err="1" smtClean="0">
                <a:solidFill>
                  <a:srgbClr val="00B0F0"/>
                </a:solidFill>
              </a:rPr>
              <a:t>L</a:t>
            </a:r>
            <a:r>
              <a:rPr lang="en-US" sz="2000" b="1" dirty="0" err="1" smtClean="0">
                <a:solidFill>
                  <a:srgbClr val="00B0F0"/>
                </a:solidFill>
              </a:rPr>
              <a:t>v</a:t>
            </a:r>
            <a:r>
              <a:rPr lang="en-US" sz="2000" b="1" i="1" dirty="0" smtClean="0">
                <a:solidFill>
                  <a:srgbClr val="00B0F0"/>
                </a:solidFill>
              </a:rPr>
              <a:t>/</a:t>
            </a:r>
            <a:r>
              <a:rPr lang="en-US" sz="2000" b="1" i="1" dirty="0" smtClean="0">
                <a:solidFill>
                  <a:srgbClr val="00B0F0"/>
                </a:solidFill>
                <a:latin typeface="Symbol" panose="05050102010706020507" pitchFamily="18" charset="2"/>
              </a:rPr>
              <a:t>h</a:t>
            </a:r>
            <a:endParaRPr lang="en-US" sz="2000" b="1" i="1" dirty="0">
              <a:solidFill>
                <a:srgbClr val="00B0F0"/>
              </a:solidFill>
            </a:endParaRPr>
          </a:p>
        </p:txBody>
      </p:sp>
      <mc:AlternateContent xmlns:mc="http://schemas.openxmlformats.org/markup-compatibility/2006" xmlns:a14="http://schemas.microsoft.com/office/drawing/2010/main">
        <mc:Choice Requires="a14">
          <p:sp>
            <p:nvSpPr>
              <p:cNvPr id="13" name="TextBox 12"/>
              <p:cNvSpPr txBox="1"/>
              <p:nvPr/>
            </p:nvSpPr>
            <p:spPr>
              <a:xfrm>
                <a:off x="4648200" y="3897681"/>
                <a:ext cx="4343400" cy="44627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2300" b="0" i="1" smtClean="0">
                              <a:latin typeface="Cambria Math"/>
                            </a:rPr>
                          </m:ctrlPr>
                        </m:sSubPr>
                        <m:e>
                          <m:r>
                            <a:rPr lang="en-US" sz="2300" b="0" i="1" smtClean="0">
                              <a:latin typeface="Cambria Math"/>
                              <a:ea typeface="Cambria Math"/>
                            </a:rPr>
                            <m:t>𝛾</m:t>
                          </m:r>
                        </m:e>
                        <m:sub>
                          <m:r>
                            <a:rPr lang="en-US" sz="2300" b="0" i="1" smtClean="0">
                              <a:latin typeface="Cambria Math"/>
                            </a:rPr>
                            <m:t>𝑏</m:t>
                          </m:r>
                        </m:sub>
                      </m:sSub>
                      <m:r>
                        <a:rPr lang="en-US" sz="2300" b="1" i="0" smtClean="0">
                          <a:latin typeface="Cambria Math"/>
                        </a:rPr>
                        <m:t>𝐁</m:t>
                      </m:r>
                      <m:r>
                        <a:rPr lang="en-US" sz="2300" b="0" i="1" smtClean="0">
                          <a:latin typeface="Cambria Math"/>
                        </a:rPr>
                        <m:t>=</m:t>
                      </m:r>
                      <m:sSup>
                        <m:sSupPr>
                          <m:ctrlPr>
                            <a:rPr lang="en-US" sz="2300" b="0" i="1" smtClean="0">
                              <a:latin typeface="Cambria Math"/>
                            </a:rPr>
                          </m:ctrlPr>
                        </m:sSupPr>
                        <m:e>
                          <m:r>
                            <a:rPr lang="en-US" sz="2300" b="1" i="0" smtClean="0">
                              <a:latin typeface="Cambria Math"/>
                              <a:ea typeface="Cambria Math"/>
                            </a:rPr>
                            <m:t>𝛁</m:t>
                          </m:r>
                        </m:e>
                        <m:sup>
                          <m:r>
                            <a:rPr lang="en-US" sz="2300" b="0" i="1" smtClean="0">
                              <a:latin typeface="Cambria Math"/>
                            </a:rPr>
                            <m:t>2</m:t>
                          </m:r>
                        </m:sup>
                      </m:sSup>
                      <m:r>
                        <a:rPr lang="en-US" sz="2300" b="1" i="0" smtClean="0">
                          <a:latin typeface="Cambria Math"/>
                        </a:rPr>
                        <m:t>𝐁</m:t>
                      </m:r>
                      <m:r>
                        <a:rPr lang="en-US" sz="2300" b="0" i="1" smtClean="0">
                          <a:latin typeface="Cambria Math"/>
                        </a:rPr>
                        <m:t>+</m:t>
                      </m:r>
                      <m:r>
                        <a:rPr lang="en-US" sz="2300" b="0" i="1" smtClean="0">
                          <a:latin typeface="Cambria Math"/>
                        </a:rPr>
                        <m:t>𝑅𝑚</m:t>
                      </m:r>
                      <m:r>
                        <a:rPr lang="en-US" sz="2300" b="0" i="1" smtClean="0">
                          <a:latin typeface="Cambria Math"/>
                        </a:rPr>
                        <m:t>(</m:t>
                      </m:r>
                      <m:r>
                        <a:rPr lang="en-US" sz="2300" b="1">
                          <a:latin typeface="Cambria Math"/>
                          <a:ea typeface="Cambria Math"/>
                        </a:rPr>
                        <m:t>𝛁</m:t>
                      </m:r>
                      <m:r>
                        <a:rPr lang="en-US" sz="2300" b="1" i="1" smtClean="0">
                          <a:latin typeface="Cambria Math"/>
                          <a:ea typeface="Cambria Math"/>
                        </a:rPr>
                        <m:t>×</m:t>
                      </m:r>
                      <m:r>
                        <a:rPr lang="en-US" sz="2300" b="0" i="1" smtClean="0">
                          <a:latin typeface="Cambria Math"/>
                          <a:ea typeface="Cambria Math"/>
                        </a:rPr>
                        <m:t>(</m:t>
                      </m:r>
                      <m:r>
                        <a:rPr lang="en-US" sz="2300" b="1" i="0" smtClean="0">
                          <a:latin typeface="Cambria Math"/>
                          <a:ea typeface="Cambria Math"/>
                        </a:rPr>
                        <m:t>𝐯</m:t>
                      </m:r>
                      <m:r>
                        <a:rPr lang="en-US" sz="2300" b="0" i="1" smtClean="0">
                          <a:latin typeface="Cambria Math"/>
                          <a:ea typeface="Cambria Math"/>
                        </a:rPr>
                        <m:t>×</m:t>
                      </m:r>
                      <m:r>
                        <a:rPr lang="en-US" sz="2300" b="1" i="0" smtClean="0">
                          <a:latin typeface="Cambria Math"/>
                          <a:ea typeface="Cambria Math"/>
                        </a:rPr>
                        <m:t>𝐁</m:t>
                      </m:r>
                      <m:r>
                        <a:rPr lang="en-US" sz="2300" b="0" i="1" smtClean="0">
                          <a:latin typeface="Cambria Math"/>
                          <a:ea typeface="Cambria Math"/>
                        </a:rPr>
                        <m:t>)</m:t>
                      </m:r>
                      <m:r>
                        <a:rPr lang="en-US" sz="2300" b="0" i="1" smtClean="0">
                          <a:latin typeface="Cambria Math"/>
                        </a:rPr>
                        <m:t>)</m:t>
                      </m:r>
                    </m:oMath>
                  </m:oMathPara>
                </a14:m>
                <a:endParaRPr lang="en-US" sz="2300" dirty="0"/>
              </a:p>
            </p:txBody>
          </p:sp>
        </mc:Choice>
        <mc:Fallback xmlns="">
          <p:sp>
            <p:nvSpPr>
              <p:cNvPr id="13" name="TextBox 12"/>
              <p:cNvSpPr txBox="1">
                <a:spLocks noRot="1" noChangeAspect="1" noMove="1" noResize="1" noEditPoints="1" noAdjustHandles="1" noChangeArrowheads="1" noChangeShapeType="1" noTextEdit="1"/>
              </p:cNvSpPr>
              <p:nvPr/>
            </p:nvSpPr>
            <p:spPr>
              <a:xfrm>
                <a:off x="4648200" y="3897681"/>
                <a:ext cx="4343400" cy="446276"/>
              </a:xfrm>
              <a:prstGeom prst="rect">
                <a:avLst/>
              </a:prstGeom>
              <a:blipFill rotWithShape="1">
                <a:blip r:embed="rId6"/>
                <a:stretch>
                  <a:fillRect l="-281" b="-16216"/>
                </a:stretch>
              </a:blipFill>
            </p:spPr>
            <p:txBody>
              <a:bodyPr/>
              <a:lstStyle/>
              <a:p>
                <a:r>
                  <a:rPr lang="en-US">
                    <a:noFill/>
                  </a:rPr>
                  <a:t> </a:t>
                </a:r>
              </a:p>
            </p:txBody>
          </p:sp>
        </mc:Fallback>
      </mc:AlternateContent>
      <p:sp>
        <p:nvSpPr>
          <p:cNvPr id="15" name="TextBox 14"/>
          <p:cNvSpPr txBox="1"/>
          <p:nvPr/>
        </p:nvSpPr>
        <p:spPr>
          <a:xfrm>
            <a:off x="5271011" y="1373542"/>
            <a:ext cx="2120389" cy="369332"/>
          </a:xfrm>
          <a:prstGeom prst="rect">
            <a:avLst/>
          </a:prstGeom>
          <a:noFill/>
        </p:spPr>
        <p:txBody>
          <a:bodyPr wrap="none" rtlCol="0">
            <a:spAutoFit/>
          </a:bodyPr>
          <a:lstStyle/>
          <a:p>
            <a:r>
              <a:rPr lang="en-US" dirty="0" smtClean="0"/>
              <a:t>Dynamo growth rate</a:t>
            </a:r>
            <a:endParaRPr lang="en-US" dirty="0"/>
          </a:p>
        </p:txBody>
      </p:sp>
      <p:sp>
        <p:nvSpPr>
          <p:cNvPr id="19" name="TextBox 18"/>
          <p:cNvSpPr txBox="1"/>
          <p:nvPr/>
        </p:nvSpPr>
        <p:spPr>
          <a:xfrm>
            <a:off x="5718803" y="2982097"/>
            <a:ext cx="1486304" cy="461665"/>
          </a:xfrm>
          <a:prstGeom prst="rect">
            <a:avLst/>
          </a:prstGeom>
          <a:noFill/>
          <a:ln w="38100">
            <a:solidFill>
              <a:srgbClr val="FF00FF"/>
            </a:solidFill>
          </a:ln>
        </p:spPr>
        <p:txBody>
          <a:bodyPr wrap="none" rtlCol="0">
            <a:spAutoFit/>
          </a:bodyPr>
          <a:lstStyle/>
          <a:p>
            <a:r>
              <a:rPr lang="en-US" sz="2400" i="1" dirty="0" smtClean="0"/>
              <a:t>Rm</a:t>
            </a:r>
            <a:r>
              <a:rPr lang="en-US" sz="2400" i="1" baseline="-25000" dirty="0" smtClean="0"/>
              <a:t>crit</a:t>
            </a:r>
            <a:r>
              <a:rPr lang="en-US" sz="2400" dirty="0" smtClean="0"/>
              <a:t>=274</a:t>
            </a:r>
            <a:endParaRPr lang="en-US" sz="2400" dirty="0"/>
          </a:p>
        </p:txBody>
      </p:sp>
      <p:cxnSp>
        <p:nvCxnSpPr>
          <p:cNvPr id="20" name="Straight Arrow Connector 19"/>
          <p:cNvCxnSpPr/>
          <p:nvPr/>
        </p:nvCxnSpPr>
        <p:spPr>
          <a:xfrm flipV="1">
            <a:off x="6019800" y="2352506"/>
            <a:ext cx="0" cy="629591"/>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3" descr="C:\Cooper\conferences\2013 Midwest Magnetics Workshop\VK flow.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7400" y="4343400"/>
            <a:ext cx="2496619" cy="21951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p:cNvSpPr txBox="1"/>
              <p:nvPr/>
            </p:nvSpPr>
            <p:spPr>
              <a:xfrm>
                <a:off x="685800" y="3969416"/>
                <a:ext cx="3615605" cy="461665"/>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p>
                        <m:sSupPr>
                          <m:ctrlPr>
                            <a:rPr lang="en-US" sz="2400" b="0" i="1" smtClean="0">
                              <a:latin typeface="Cambria Math"/>
                            </a:rPr>
                          </m:ctrlPr>
                        </m:sSupPr>
                        <m:e>
                          <m:r>
                            <a:rPr lang="en-US" sz="2400" b="1" i="0" smtClean="0">
                              <a:latin typeface="Cambria Math"/>
                              <a:ea typeface="Cambria Math"/>
                            </a:rPr>
                            <m:t>𝛁</m:t>
                          </m:r>
                        </m:e>
                        <m:sup>
                          <m:r>
                            <a:rPr lang="en-US" sz="2400" b="0" i="1" smtClean="0">
                              <a:latin typeface="Cambria Math"/>
                            </a:rPr>
                            <m:t>2</m:t>
                          </m:r>
                        </m:sup>
                      </m:sSup>
                      <m:r>
                        <a:rPr lang="en-US" sz="2400" b="1" i="0" smtClean="0">
                          <a:latin typeface="Cambria Math"/>
                        </a:rPr>
                        <m:t>𝐯</m:t>
                      </m:r>
                      <m:r>
                        <a:rPr lang="en-US" sz="2400" b="0" i="1" smtClean="0">
                          <a:latin typeface="Cambria Math"/>
                        </a:rPr>
                        <m:t>=</m:t>
                      </m:r>
                      <m:r>
                        <a:rPr lang="en-US" sz="2400" b="0" i="1" smtClean="0">
                          <a:latin typeface="Cambria Math"/>
                        </a:rPr>
                        <m:t>𝑅𝑒</m:t>
                      </m:r>
                      <m:r>
                        <a:rPr lang="en-US" sz="2400" b="0" i="1" smtClean="0">
                          <a:latin typeface="Cambria Math"/>
                        </a:rPr>
                        <m:t>[</m:t>
                      </m:r>
                      <m:d>
                        <m:dPr>
                          <m:ctrlPr>
                            <a:rPr lang="en-US" sz="2400" b="0" i="1" smtClean="0">
                              <a:latin typeface="Cambria Math"/>
                            </a:rPr>
                          </m:ctrlPr>
                        </m:dPr>
                        <m:e>
                          <m:r>
                            <a:rPr lang="en-US" sz="2400" b="1" i="0" smtClean="0">
                              <a:latin typeface="Cambria Math"/>
                            </a:rPr>
                            <m:t>𝐯</m:t>
                          </m:r>
                          <m:r>
                            <a:rPr lang="en-US" sz="2400" b="0" i="1" smtClean="0">
                              <a:latin typeface="Cambria Math"/>
                              <a:ea typeface="Cambria Math"/>
                            </a:rPr>
                            <m:t>∙</m:t>
                          </m:r>
                          <m:r>
                            <a:rPr lang="en-US" sz="2400" b="1" i="0">
                              <a:latin typeface="Cambria Math"/>
                              <a:ea typeface="Cambria Math"/>
                            </a:rPr>
                            <m:t>𝛁</m:t>
                          </m:r>
                        </m:e>
                      </m:d>
                      <m:r>
                        <a:rPr lang="en-US" sz="2400" b="1" i="0" smtClean="0">
                          <a:latin typeface="Cambria Math"/>
                          <a:ea typeface="Cambria Math"/>
                        </a:rPr>
                        <m:t>𝐯</m:t>
                      </m:r>
                      <m:r>
                        <a:rPr lang="en-US" sz="2400" b="0" i="1" smtClean="0">
                          <a:latin typeface="Cambria Math"/>
                          <a:ea typeface="Cambria Math"/>
                        </a:rPr>
                        <m:t>+</m:t>
                      </m:r>
                      <m:r>
                        <a:rPr lang="en-US" sz="2400" b="1" i="0">
                          <a:latin typeface="Cambria Math"/>
                          <a:ea typeface="Cambria Math"/>
                        </a:rPr>
                        <m:t>𝛁</m:t>
                      </m:r>
                      <m:r>
                        <a:rPr lang="en-US" sz="2400" b="0" i="1" smtClean="0">
                          <a:latin typeface="Cambria Math"/>
                          <a:ea typeface="Cambria Math"/>
                        </a:rPr>
                        <m:t>𝑝</m:t>
                      </m:r>
                      <m:r>
                        <a:rPr lang="en-US" sz="2400" b="0" i="1" smtClean="0">
                          <a:latin typeface="Cambria Math"/>
                        </a:rPr>
                        <m:t>]</m:t>
                      </m:r>
                    </m:oMath>
                  </m:oMathPara>
                </a14:m>
                <a:endParaRPr lang="en-US" sz="2400" dirty="0"/>
              </a:p>
            </p:txBody>
          </p:sp>
        </mc:Choice>
        <mc:Fallback xmlns="">
          <p:sp>
            <p:nvSpPr>
              <p:cNvPr id="23" name="TextBox 22"/>
              <p:cNvSpPr txBox="1">
                <a:spLocks noRot="1" noChangeAspect="1" noMove="1" noResize="1" noEditPoints="1" noAdjustHandles="1" noChangeArrowheads="1" noChangeShapeType="1" noTextEdit="1"/>
              </p:cNvSpPr>
              <p:nvPr/>
            </p:nvSpPr>
            <p:spPr>
              <a:xfrm>
                <a:off x="685800" y="3969416"/>
                <a:ext cx="3615605" cy="461665"/>
              </a:xfrm>
              <a:prstGeom prst="rect">
                <a:avLst/>
              </a:prstGeom>
              <a:blipFill rotWithShape="1">
                <a:blip r:embed="rId8"/>
                <a:stretch>
                  <a:fillRect l="-506" b="-17105"/>
                </a:stretch>
              </a:blipFill>
            </p:spPr>
            <p:txBody>
              <a:bodyPr/>
              <a:lstStyle/>
              <a:p>
                <a:r>
                  <a:rPr lang="en-US">
                    <a:noFill/>
                  </a:rPr>
                  <a:t> </a:t>
                </a:r>
              </a:p>
            </p:txBody>
          </p:sp>
        </mc:Fallback>
      </mc:AlternateContent>
      <p:sp>
        <p:nvSpPr>
          <p:cNvPr id="18" name="TextBox 17"/>
          <p:cNvSpPr txBox="1"/>
          <p:nvPr/>
        </p:nvSpPr>
        <p:spPr>
          <a:xfrm>
            <a:off x="219923" y="1974770"/>
            <a:ext cx="1685077" cy="707886"/>
          </a:xfrm>
          <a:prstGeom prst="rect">
            <a:avLst/>
          </a:prstGeom>
          <a:noFill/>
          <a:ln w="38100">
            <a:solidFill>
              <a:srgbClr val="00B0F0"/>
            </a:solidFill>
          </a:ln>
        </p:spPr>
        <p:txBody>
          <a:bodyPr wrap="none" rtlCol="0">
            <a:spAutoFit/>
          </a:bodyPr>
          <a:lstStyle/>
          <a:p>
            <a:r>
              <a:rPr lang="en-US" sz="2000" b="1" dirty="0" smtClean="0">
                <a:solidFill>
                  <a:srgbClr val="00B0F0"/>
                </a:solidFill>
              </a:rPr>
              <a:t>1) Select </a:t>
            </a:r>
            <a:r>
              <a:rPr lang="en-US" sz="2000" b="1" dirty="0" err="1">
                <a:solidFill>
                  <a:srgbClr val="00B0F0"/>
                </a:solidFill>
                <a:latin typeface="Chalkboard" charset="0"/>
                <a:sym typeface="Chalkboard" charset="0"/>
              </a:rPr>
              <a:t>v</a:t>
            </a:r>
            <a:r>
              <a:rPr lang="en-US" sz="2000" b="1" i="1" baseline="-25000" dirty="0" err="1">
                <a:solidFill>
                  <a:srgbClr val="00B0F0"/>
                </a:solidFill>
                <a:latin typeface="Symbol" panose="05050102010706020507" pitchFamily="18" charset="2"/>
                <a:sym typeface="Chalkboard" charset="0"/>
              </a:rPr>
              <a:t>f</a:t>
            </a:r>
            <a:r>
              <a:rPr lang="en-US" sz="2000" b="1" i="1" dirty="0">
                <a:solidFill>
                  <a:srgbClr val="00B0F0"/>
                </a:solidFill>
                <a:latin typeface="Chalkboard" charset="0"/>
                <a:sym typeface="Chalkboard" charset="0"/>
              </a:rPr>
              <a:t>(</a:t>
            </a:r>
            <a:r>
              <a:rPr lang="en-US" sz="2000" b="1" i="1" dirty="0">
                <a:solidFill>
                  <a:srgbClr val="00B0F0"/>
                </a:solidFill>
                <a:latin typeface="Symbol" panose="05050102010706020507" pitchFamily="18" charset="2"/>
                <a:sym typeface="Chalkboard" charset="0"/>
              </a:rPr>
              <a:t>q</a:t>
            </a:r>
            <a:r>
              <a:rPr lang="en-US" sz="2000" b="1" i="1" dirty="0" smtClean="0">
                <a:solidFill>
                  <a:srgbClr val="00B0F0"/>
                </a:solidFill>
                <a:latin typeface="Chalkboard" charset="0"/>
                <a:sym typeface="Chalkboard" charset="0"/>
              </a:rPr>
              <a:t>)</a:t>
            </a:r>
          </a:p>
          <a:p>
            <a:r>
              <a:rPr lang="en-US" sz="2000" b="1" dirty="0" smtClean="0">
                <a:solidFill>
                  <a:srgbClr val="00B0F0"/>
                </a:solidFill>
              </a:rPr>
              <a:t>        (</a:t>
            </a:r>
            <a:r>
              <a:rPr lang="en-US" sz="2000" b="1" i="1" dirty="0" smtClean="0">
                <a:solidFill>
                  <a:srgbClr val="00B0F0"/>
                </a:solidFill>
              </a:rPr>
              <a:t>r=r</a:t>
            </a:r>
            <a:r>
              <a:rPr lang="en-US" sz="2000" b="1" i="1" baseline="-25000" dirty="0" smtClean="0">
                <a:solidFill>
                  <a:srgbClr val="00B0F0"/>
                </a:solidFill>
              </a:rPr>
              <a:t>o</a:t>
            </a:r>
            <a:r>
              <a:rPr lang="en-US" sz="2000" b="1" dirty="0" smtClean="0">
                <a:solidFill>
                  <a:srgbClr val="00B0F0"/>
                </a:solidFill>
              </a:rPr>
              <a:t>)</a:t>
            </a:r>
            <a:endParaRPr lang="en-US" sz="2000" b="1" dirty="0">
              <a:solidFill>
                <a:srgbClr val="00B0F0"/>
              </a:solidFill>
            </a:endParaRPr>
          </a:p>
        </p:txBody>
      </p:sp>
      <p:sp>
        <p:nvSpPr>
          <p:cNvPr id="24" name="TextBox 23"/>
          <p:cNvSpPr txBox="1"/>
          <p:nvPr/>
        </p:nvSpPr>
        <p:spPr>
          <a:xfrm>
            <a:off x="457200" y="5619690"/>
            <a:ext cx="1497911" cy="400110"/>
          </a:xfrm>
          <a:prstGeom prst="rect">
            <a:avLst/>
          </a:prstGeom>
          <a:noFill/>
        </p:spPr>
        <p:txBody>
          <a:bodyPr wrap="none" rtlCol="0">
            <a:spAutoFit/>
          </a:bodyPr>
          <a:lstStyle/>
          <a:p>
            <a:r>
              <a:rPr lang="en-US" sz="2000" dirty="0" smtClean="0"/>
              <a:t>HD stability?</a:t>
            </a:r>
            <a:endParaRPr lang="en-US" sz="2000" dirty="0"/>
          </a:p>
        </p:txBody>
      </p:sp>
      <p:sp>
        <p:nvSpPr>
          <p:cNvPr id="28" name="Rectangle 2"/>
          <p:cNvSpPr txBox="1">
            <a:spLocks noChangeArrowheads="1"/>
          </p:cNvSpPr>
          <p:nvPr/>
        </p:nvSpPr>
        <p:spPr>
          <a:xfrm>
            <a:off x="142874" y="349448"/>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Simulations predict dynamo for a class of two vortex, laminar, boundary-driven flows</a:t>
            </a:r>
            <a:endParaRPr lang="en-US" sz="3600" dirty="0">
              <a:solidFill>
                <a:srgbClr val="FFFFFF"/>
              </a:solidFill>
              <a:latin typeface="Chalkboard" charset="0"/>
              <a:sym typeface="Chalkboard" charset="0"/>
            </a:endParaRPr>
          </a:p>
        </p:txBody>
      </p:sp>
      <p:sp>
        <p:nvSpPr>
          <p:cNvPr id="2" name="TextBox 1"/>
          <p:cNvSpPr txBox="1"/>
          <p:nvPr/>
        </p:nvSpPr>
        <p:spPr>
          <a:xfrm>
            <a:off x="269879" y="2895600"/>
            <a:ext cx="1527919" cy="646331"/>
          </a:xfrm>
          <a:prstGeom prst="rect">
            <a:avLst/>
          </a:prstGeom>
          <a:noFill/>
        </p:spPr>
        <p:txBody>
          <a:bodyPr wrap="none" rtlCol="0">
            <a:spAutoFit/>
          </a:bodyPr>
          <a:lstStyle/>
          <a:p>
            <a:r>
              <a:rPr lang="en-US" dirty="0" smtClean="0"/>
              <a:t>Modified Von-</a:t>
            </a:r>
          </a:p>
          <a:p>
            <a:r>
              <a:rPr lang="en-US" dirty="0" smtClean="0"/>
              <a:t>Karman flow</a:t>
            </a:r>
            <a:endParaRPr lang="en-US" dirty="0"/>
          </a:p>
        </p:txBody>
      </p:sp>
    </p:spTree>
    <p:extLst>
      <p:ext uri="{BB962C8B-B14F-4D97-AF65-F5344CB8AC3E}">
        <p14:creationId xmlns:p14="http://schemas.microsoft.com/office/powerpoint/2010/main" val="1354817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animBg="1"/>
      <p:bldP spid="12" grpId="0" animBg="1"/>
      <p:bldP spid="13" grpId="0"/>
      <p:bldP spid="15" grpId="0"/>
      <p:bldP spid="19" grpId="0" animBg="1"/>
      <p:bldP spid="23" grpId="0"/>
      <p:bldP spid="18" grpId="0" animBg="1"/>
      <p:bldP spid="2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i="1" dirty="0" smtClean="0">
                <a:solidFill>
                  <a:srgbClr val="FFFFFF"/>
                </a:solidFill>
                <a:latin typeface="Chalkboard" charset="0"/>
                <a:sym typeface="Chalkboard" charset="0"/>
              </a:rPr>
              <a:t>T</a:t>
            </a:r>
            <a:r>
              <a:rPr lang="en-US" sz="3500" i="1" baseline="-25000" dirty="0" smtClean="0">
                <a:solidFill>
                  <a:srgbClr val="FFFFFF"/>
                </a:solidFill>
                <a:latin typeface="Chalkboard" charset="0"/>
                <a:sym typeface="Chalkboard" charset="0"/>
              </a:rPr>
              <a:t>i</a:t>
            </a:r>
            <a:r>
              <a:rPr lang="en-US" sz="3500" dirty="0" smtClean="0">
                <a:solidFill>
                  <a:srgbClr val="FFFFFF"/>
                </a:solidFill>
                <a:latin typeface="Chalkboard" charset="0"/>
                <a:sym typeface="Chalkboard" charset="0"/>
              </a:rPr>
              <a:t> predicted by confinement time is less than predicted by classical heating</a:t>
            </a:r>
            <a:endParaRPr lang="en-US" sz="3500" dirty="0">
              <a:solidFill>
                <a:srgbClr val="FFFFFF"/>
              </a:solidFill>
              <a:latin typeface="Chalkboard" charset="0"/>
              <a:sym typeface="Chalkboard" charset="0"/>
            </a:endParaRPr>
          </a:p>
        </p:txBody>
      </p:sp>
      <p:sp>
        <p:nvSpPr>
          <p:cNvPr id="9" name="TextBox 8"/>
          <p:cNvSpPr txBox="1"/>
          <p:nvPr/>
        </p:nvSpPr>
        <p:spPr>
          <a:xfrm>
            <a:off x="5105399" y="2971800"/>
            <a:ext cx="3759215" cy="3046988"/>
          </a:xfrm>
          <a:prstGeom prst="rect">
            <a:avLst/>
          </a:prstGeom>
          <a:noFill/>
        </p:spPr>
        <p:txBody>
          <a:bodyPr wrap="square" rtlCol="0">
            <a:spAutoFit/>
          </a:bodyPr>
          <a:lstStyle/>
          <a:p>
            <a:r>
              <a:rPr lang="en-US" sz="2400" dirty="0" smtClean="0"/>
              <a:t>Details of sheath can determine individual loss rates, </a:t>
            </a:r>
            <a:r>
              <a:rPr lang="en-US" sz="2400" i="1" dirty="0" smtClean="0"/>
              <a:t>Z</a:t>
            </a:r>
            <a:r>
              <a:rPr lang="en-US" sz="2400" i="1" baseline="-25000" dirty="0" smtClean="0"/>
              <a:t>eff</a:t>
            </a:r>
          </a:p>
          <a:p>
            <a:endParaRPr lang="en-US" sz="2400" dirty="0" smtClean="0"/>
          </a:p>
          <a:p>
            <a:r>
              <a:rPr lang="en-US" sz="2400" dirty="0" smtClean="0"/>
              <a:t>Must understand details of neutral gas profile:</a:t>
            </a:r>
          </a:p>
          <a:p>
            <a:pPr marL="342900" indent="-342900">
              <a:buFontTx/>
              <a:buChar char="-"/>
            </a:pPr>
            <a:r>
              <a:rPr lang="en-US" sz="2400" dirty="0" smtClean="0"/>
              <a:t>production rate matches loss rate</a:t>
            </a:r>
          </a:p>
        </p:txBody>
      </p:sp>
      <p:pic>
        <p:nvPicPr>
          <p:cNvPr id="6" name="Picture 2" descr="C:\Cooper\postdoc wisconsin\MPDX\probes and parts\tile\Ti_meas_theo_allcas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21326"/>
            <a:ext cx="5105400" cy="35723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685800" y="1371600"/>
                <a:ext cx="7736157" cy="9090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a:rPr>
                          </m:ctrlPr>
                        </m:fPr>
                        <m:num>
                          <m:r>
                            <a:rPr lang="en-US" sz="2000" b="0" i="1" smtClean="0">
                              <a:latin typeface="Cambria Math"/>
                            </a:rPr>
                            <m:t>3</m:t>
                          </m:r>
                          <m:sSub>
                            <m:sSubPr>
                              <m:ctrlPr>
                                <a:rPr lang="en-US" sz="2000" b="0" i="1" smtClean="0">
                                  <a:latin typeface="Cambria Math"/>
                                </a:rPr>
                              </m:ctrlPr>
                            </m:sSubPr>
                            <m:e>
                              <m:r>
                                <a:rPr lang="en-US" sz="2000" b="0" i="1" smtClean="0">
                                  <a:latin typeface="Cambria Math"/>
                                </a:rPr>
                                <m:t>𝑚</m:t>
                              </m:r>
                            </m:e>
                            <m:sub>
                              <m:r>
                                <a:rPr lang="en-US" sz="2000" b="0" i="1" smtClean="0">
                                  <a:latin typeface="Cambria Math"/>
                                </a:rPr>
                                <m:t>𝑒</m:t>
                              </m:r>
                            </m:sub>
                          </m:sSub>
                        </m:num>
                        <m:den>
                          <m:sSub>
                            <m:sSubPr>
                              <m:ctrlPr>
                                <a:rPr lang="en-US" sz="2000" i="1" smtClean="0">
                                  <a:latin typeface="Cambria Math"/>
                                </a:rPr>
                              </m:ctrlPr>
                            </m:sSubPr>
                            <m:e>
                              <m:r>
                                <a:rPr lang="en-US" sz="2000" b="0" i="1" smtClean="0">
                                  <a:latin typeface="Cambria Math"/>
                                </a:rPr>
                                <m:t>𝑚</m:t>
                              </m:r>
                            </m:e>
                            <m:sub>
                              <m:r>
                                <a:rPr lang="en-US" sz="2000" b="0" i="1" smtClean="0">
                                  <a:latin typeface="Cambria Math"/>
                                </a:rPr>
                                <m:t>𝑖</m:t>
                              </m:r>
                            </m:sub>
                          </m:sSub>
                        </m:den>
                      </m:f>
                      <m:sSub>
                        <m:sSubPr>
                          <m:ctrlPr>
                            <a:rPr lang="en-US" sz="2000" i="1">
                              <a:latin typeface="Cambria Math"/>
                            </a:rPr>
                          </m:ctrlPr>
                        </m:sSubPr>
                        <m:e>
                          <m:r>
                            <a:rPr lang="en-US" sz="2000" b="0" i="1" smtClean="0">
                              <a:latin typeface="Cambria Math"/>
                            </a:rPr>
                            <m:t>𝑍</m:t>
                          </m:r>
                        </m:e>
                        <m:sub>
                          <m:r>
                            <a:rPr lang="en-US" sz="2000" i="1">
                              <a:latin typeface="Cambria Math"/>
                            </a:rPr>
                            <m:t>𝑒</m:t>
                          </m:r>
                          <m:r>
                            <a:rPr lang="en-US" sz="2000" b="0" i="1" smtClean="0">
                              <a:latin typeface="Cambria Math"/>
                            </a:rPr>
                            <m:t>𝑓𝑓</m:t>
                          </m:r>
                        </m:sub>
                      </m:sSub>
                      <m:sSub>
                        <m:sSubPr>
                          <m:ctrlPr>
                            <a:rPr lang="en-US" sz="2000" i="1">
                              <a:latin typeface="Cambria Math"/>
                            </a:rPr>
                          </m:ctrlPr>
                        </m:sSubPr>
                        <m:e>
                          <m:r>
                            <a:rPr lang="en-US" sz="2000" i="1">
                              <a:latin typeface="Cambria Math"/>
                              <a:ea typeface="Cambria Math"/>
                            </a:rPr>
                            <m:t>𝜐</m:t>
                          </m:r>
                        </m:e>
                        <m:sub>
                          <m:r>
                            <a:rPr lang="en-US" sz="2000" i="1">
                              <a:latin typeface="Cambria Math"/>
                            </a:rPr>
                            <m:t>𝑒𝑖</m:t>
                          </m:r>
                        </m:sub>
                      </m:sSub>
                      <m:sSub>
                        <m:sSubPr>
                          <m:ctrlPr>
                            <a:rPr lang="en-US" sz="2000" i="1">
                              <a:latin typeface="Cambria Math"/>
                            </a:rPr>
                          </m:ctrlPr>
                        </m:sSubPr>
                        <m:e>
                          <m:r>
                            <a:rPr lang="en-US" sz="2000" b="0" i="1" smtClean="0">
                              <a:latin typeface="Cambria Math"/>
                            </a:rPr>
                            <m:t>𝑛</m:t>
                          </m:r>
                        </m:e>
                        <m:sub>
                          <m:r>
                            <a:rPr lang="en-US" sz="2000" i="1">
                              <a:latin typeface="Cambria Math"/>
                            </a:rPr>
                            <m:t>𝑒</m:t>
                          </m:r>
                        </m:sub>
                      </m:sSub>
                      <m:d>
                        <m:dPr>
                          <m:ctrlPr>
                            <a:rPr lang="en-US" sz="2000" i="1" smtClean="0">
                              <a:latin typeface="Cambria Math"/>
                            </a:rPr>
                          </m:ctrlPr>
                        </m:dPr>
                        <m:e>
                          <m:sSub>
                            <m:sSubPr>
                              <m:ctrlPr>
                                <a:rPr lang="en-US" sz="2000" i="1">
                                  <a:latin typeface="Cambria Math"/>
                                </a:rPr>
                              </m:ctrlPr>
                            </m:sSubPr>
                            <m:e>
                              <m:r>
                                <a:rPr lang="en-US" sz="2000" b="0" i="1" smtClean="0">
                                  <a:latin typeface="Cambria Math"/>
                                </a:rPr>
                                <m:t>𝑇</m:t>
                              </m:r>
                            </m:e>
                            <m:sub>
                              <m:r>
                                <a:rPr lang="en-US" sz="2000" i="1">
                                  <a:latin typeface="Cambria Math"/>
                                </a:rPr>
                                <m:t>𝑒</m:t>
                              </m:r>
                            </m:sub>
                          </m:sSub>
                          <m:r>
                            <a:rPr lang="en-US" sz="2000" b="0" i="1" smtClean="0">
                              <a:latin typeface="Cambria Math"/>
                            </a:rPr>
                            <m:t>−</m:t>
                          </m:r>
                          <m:sSub>
                            <m:sSubPr>
                              <m:ctrlPr>
                                <a:rPr lang="en-US" sz="2000" i="1">
                                  <a:latin typeface="Cambria Math"/>
                                </a:rPr>
                              </m:ctrlPr>
                            </m:sSubPr>
                            <m:e>
                              <m:r>
                                <a:rPr lang="en-US" sz="2000" b="0" i="1" smtClean="0">
                                  <a:latin typeface="Cambria Math"/>
                                </a:rPr>
                                <m:t>𝑇</m:t>
                              </m:r>
                            </m:e>
                            <m:sub>
                              <m:r>
                                <a:rPr lang="en-US" sz="2000" i="1">
                                  <a:latin typeface="Cambria Math"/>
                                </a:rPr>
                                <m:t>𝑖</m:t>
                              </m:r>
                            </m:sub>
                          </m:sSub>
                        </m:e>
                      </m:d>
                      <m:r>
                        <a:rPr lang="en-US" sz="2000" b="0" i="1" smtClean="0">
                          <a:latin typeface="Cambria Math"/>
                        </a:rPr>
                        <m:t>=</m:t>
                      </m:r>
                      <m:d>
                        <m:dPr>
                          <m:ctrlPr>
                            <a:rPr lang="en-US" sz="2000" b="0" i="1" smtClean="0">
                              <a:latin typeface="Cambria Math"/>
                            </a:rPr>
                          </m:ctrlPr>
                        </m:dPr>
                        <m:e>
                          <m:f>
                            <m:fPr>
                              <m:ctrlPr>
                                <a:rPr lang="en-US" sz="2000" b="0" i="1" smtClean="0">
                                  <a:latin typeface="Cambria Math"/>
                                </a:rPr>
                              </m:ctrlPr>
                            </m:fPr>
                            <m:num>
                              <m:r>
                                <a:rPr lang="en-US" sz="2000" b="0" i="1" smtClean="0">
                                  <a:latin typeface="Cambria Math"/>
                                </a:rPr>
                                <m:t>3</m:t>
                              </m:r>
                            </m:num>
                            <m:den>
                              <m:r>
                                <a:rPr lang="en-US" sz="2000" b="0" i="1" smtClean="0">
                                  <a:latin typeface="Cambria Math"/>
                                </a:rPr>
                                <m:t>2</m:t>
                              </m:r>
                            </m:den>
                          </m:f>
                          <m:sSub>
                            <m:sSubPr>
                              <m:ctrlPr>
                                <a:rPr lang="en-US" sz="2000" i="1">
                                  <a:latin typeface="Cambria Math"/>
                                </a:rPr>
                              </m:ctrlPr>
                            </m:sSubPr>
                            <m:e>
                              <m:r>
                                <a:rPr lang="en-US" sz="2000" i="1">
                                  <a:latin typeface="Cambria Math"/>
                                  <a:ea typeface="Cambria Math"/>
                                </a:rPr>
                                <m:t>𝜐</m:t>
                              </m:r>
                            </m:e>
                            <m:sub>
                              <m:r>
                                <a:rPr lang="en-US" sz="2000" i="1">
                                  <a:latin typeface="Cambria Math"/>
                                </a:rPr>
                                <m:t>𝑖</m:t>
                              </m:r>
                              <m:r>
                                <a:rPr lang="en-US" sz="2000" b="0" i="1" smtClean="0">
                                  <a:latin typeface="Cambria Math"/>
                                </a:rPr>
                                <m:t>𝑛</m:t>
                              </m:r>
                            </m:sub>
                          </m:sSub>
                          <m:nary>
                            <m:naryPr>
                              <m:chr m:val="∑"/>
                              <m:subHide m:val="on"/>
                              <m:supHide m:val="on"/>
                              <m:ctrlPr>
                                <a:rPr lang="en-US" sz="2000" i="1" smtClean="0">
                                  <a:latin typeface="Cambria Math"/>
                                </a:rPr>
                              </m:ctrlPr>
                            </m:naryPr>
                            <m:sub/>
                            <m:sup/>
                            <m:e>
                              <m:sSub>
                                <m:sSubPr>
                                  <m:ctrlPr>
                                    <a:rPr lang="en-US" sz="2000" i="1" smtClean="0">
                                      <a:latin typeface="Cambria Math"/>
                                    </a:rPr>
                                  </m:ctrlPr>
                                </m:sSubPr>
                                <m:e>
                                  <m:r>
                                    <a:rPr lang="en-US" sz="2000" b="0" i="1" smtClean="0">
                                      <a:latin typeface="Cambria Math"/>
                                    </a:rPr>
                                    <m:t>𝑛</m:t>
                                  </m:r>
                                </m:e>
                                <m:sub>
                                  <m:r>
                                    <a:rPr lang="en-US" sz="2000" b="0" i="1" smtClean="0">
                                      <a:latin typeface="Cambria Math"/>
                                    </a:rPr>
                                    <m:t>𝑖</m:t>
                                  </m:r>
                                </m:sub>
                              </m:sSub>
                            </m:e>
                          </m:nary>
                          <m:r>
                            <a:rPr lang="en-US" sz="2000" b="0" i="1" smtClean="0">
                              <a:latin typeface="Cambria Math"/>
                            </a:rPr>
                            <m:t>+</m:t>
                          </m:r>
                          <m:sSub>
                            <m:sSubPr>
                              <m:ctrlPr>
                                <a:rPr lang="en-US" sz="2000" i="1">
                                  <a:latin typeface="Cambria Math"/>
                                </a:rPr>
                              </m:ctrlPr>
                            </m:sSubPr>
                            <m:e>
                              <m:r>
                                <a:rPr lang="en-US" sz="2000" i="1">
                                  <a:latin typeface="Cambria Math"/>
                                  <a:ea typeface="Cambria Math"/>
                                </a:rPr>
                                <m:t>𝜐</m:t>
                              </m:r>
                            </m:e>
                            <m:sub>
                              <m:r>
                                <a:rPr lang="en-US" sz="2000" b="0" i="1" smtClean="0">
                                  <a:latin typeface="Cambria Math"/>
                                  <a:ea typeface="Cambria Math"/>
                                </a:rPr>
                                <m:t>𝑐𝑥</m:t>
                              </m:r>
                            </m:sub>
                          </m:sSub>
                          <m:sSub>
                            <m:sSubPr>
                              <m:ctrlPr>
                                <a:rPr lang="en-US" sz="2000" i="1">
                                  <a:latin typeface="Cambria Math"/>
                                </a:rPr>
                              </m:ctrlPr>
                            </m:sSubPr>
                            <m:e>
                              <m:r>
                                <a:rPr lang="en-US" sz="2000" b="0" i="1" smtClean="0">
                                  <a:latin typeface="Cambria Math"/>
                                </a:rPr>
                                <m:t>𝑛</m:t>
                              </m:r>
                            </m:e>
                            <m:sub>
                              <m:r>
                                <a:rPr lang="en-US" sz="2000" b="0" i="1" smtClean="0">
                                  <a:latin typeface="Cambria Math"/>
                                  <a:ea typeface="Cambria Math"/>
                                </a:rPr>
                                <m:t>1</m:t>
                              </m:r>
                            </m:sub>
                          </m:sSub>
                          <m:r>
                            <a:rPr lang="en-US" sz="2000" b="0" i="1" smtClean="0">
                              <a:latin typeface="Cambria Math"/>
                            </a:rPr>
                            <m:t>+</m:t>
                          </m:r>
                          <m:nary>
                            <m:naryPr>
                              <m:chr m:val="∑"/>
                              <m:subHide m:val="on"/>
                              <m:supHide m:val="on"/>
                              <m:ctrlPr>
                                <a:rPr lang="en-US" sz="2000" b="0" i="1" smtClean="0">
                                  <a:latin typeface="Cambria Math"/>
                                </a:rPr>
                              </m:ctrlPr>
                            </m:naryPr>
                            <m:sub/>
                            <m:sup/>
                            <m:e>
                              <m:sSub>
                                <m:sSubPr>
                                  <m:ctrlPr>
                                    <a:rPr lang="en-US" sz="2000" i="1">
                                      <a:latin typeface="Cambria Math"/>
                                    </a:rPr>
                                  </m:ctrlPr>
                                </m:sSubPr>
                                <m:e>
                                  <m:r>
                                    <a:rPr lang="en-US" sz="2000" b="0" i="1" smtClean="0">
                                      <a:latin typeface="Cambria Math"/>
                                    </a:rPr>
                                    <m:t>𝑛</m:t>
                                  </m:r>
                                </m:e>
                                <m:sub>
                                  <m:r>
                                    <a:rPr lang="en-US" sz="2000" i="1">
                                      <a:latin typeface="Cambria Math"/>
                                    </a:rPr>
                                    <m:t>𝑖</m:t>
                                  </m:r>
                                </m:sub>
                              </m:sSub>
                            </m:e>
                          </m:nary>
                          <m:f>
                            <m:fPr>
                              <m:ctrlPr>
                                <a:rPr lang="en-US" sz="2000" b="0" i="1" smtClean="0">
                                  <a:latin typeface="Cambria Math"/>
                                </a:rPr>
                              </m:ctrlPr>
                            </m:fPr>
                            <m:num>
                              <m:r>
                                <a:rPr lang="en-US" sz="2000" b="0" i="1" smtClean="0">
                                  <a:latin typeface="Cambria Math"/>
                                </a:rPr>
                                <m:t>2</m:t>
                              </m:r>
                            </m:num>
                            <m:den>
                              <m:sSub>
                                <m:sSubPr>
                                  <m:ctrlPr>
                                    <a:rPr lang="en-US" sz="2000" i="1">
                                      <a:latin typeface="Cambria Math"/>
                                    </a:rPr>
                                  </m:ctrlPr>
                                </m:sSubPr>
                                <m:e>
                                  <m:r>
                                    <a:rPr lang="en-US" sz="2000" i="1" smtClean="0">
                                      <a:latin typeface="Cambria Math"/>
                                      <a:ea typeface="Cambria Math"/>
                                    </a:rPr>
                                    <m:t>𝜏</m:t>
                                  </m:r>
                                </m:e>
                                <m:sub>
                                  <m:r>
                                    <a:rPr lang="en-US" sz="2000" b="0" i="1" smtClean="0">
                                      <a:latin typeface="Cambria Math"/>
                                      <a:ea typeface="Cambria Math"/>
                                    </a:rPr>
                                    <m:t>𝑝</m:t>
                                  </m:r>
                                </m:sub>
                              </m:sSub>
                            </m:den>
                          </m:f>
                        </m:e>
                      </m:d>
                      <m:d>
                        <m:dPr>
                          <m:ctrlPr>
                            <a:rPr lang="en-US" sz="2000" b="0" i="1" smtClean="0">
                              <a:latin typeface="Cambria Math"/>
                            </a:rPr>
                          </m:ctrlPr>
                        </m:dPr>
                        <m:e>
                          <m:sSub>
                            <m:sSubPr>
                              <m:ctrlPr>
                                <a:rPr lang="en-US" sz="2000" i="1">
                                  <a:latin typeface="Cambria Math"/>
                                </a:rPr>
                              </m:ctrlPr>
                            </m:sSubPr>
                            <m:e>
                              <m:r>
                                <a:rPr lang="en-US" sz="2000" b="0" i="1" smtClean="0">
                                  <a:latin typeface="Cambria Math"/>
                                  <a:ea typeface="Cambria Math"/>
                                </a:rPr>
                                <m:t>𝑇</m:t>
                              </m:r>
                            </m:e>
                            <m:sub>
                              <m:r>
                                <a:rPr lang="en-US" sz="2000" i="1">
                                  <a:latin typeface="Cambria Math"/>
                                </a:rPr>
                                <m:t>𝑖</m:t>
                              </m:r>
                            </m:sub>
                          </m:sSub>
                          <m:r>
                            <a:rPr lang="en-US" sz="2000" b="0" i="1" smtClean="0">
                              <a:latin typeface="Cambria Math"/>
                            </a:rPr>
                            <m:t>−</m:t>
                          </m:r>
                          <m:sSub>
                            <m:sSubPr>
                              <m:ctrlPr>
                                <a:rPr lang="en-US" sz="2000" i="1">
                                  <a:latin typeface="Cambria Math"/>
                                </a:rPr>
                              </m:ctrlPr>
                            </m:sSubPr>
                            <m:e>
                              <m:r>
                                <a:rPr lang="en-US" sz="2000" b="0" i="1" smtClean="0">
                                  <a:latin typeface="Cambria Math"/>
                                </a:rPr>
                                <m:t>𝑇</m:t>
                              </m:r>
                            </m:e>
                            <m:sub>
                              <m:r>
                                <a:rPr lang="en-US" sz="2000" b="0" i="1" smtClean="0">
                                  <a:latin typeface="Cambria Math"/>
                                  <a:ea typeface="Cambria Math"/>
                                </a:rPr>
                                <m:t>𝑛</m:t>
                              </m:r>
                            </m:sub>
                          </m:sSub>
                        </m:e>
                      </m:d>
                    </m:oMath>
                  </m:oMathPara>
                </a14:m>
                <a:endParaRPr lang="en-US" sz="2000" dirty="0"/>
              </a:p>
            </p:txBody>
          </p:sp>
        </mc:Choice>
        <mc:Fallback xmlns="">
          <p:sp>
            <p:nvSpPr>
              <p:cNvPr id="2" name="TextBox 1"/>
              <p:cNvSpPr txBox="1">
                <a:spLocks noRot="1" noChangeAspect="1" noMove="1" noResize="1" noEditPoints="1" noAdjustHandles="1" noChangeArrowheads="1" noChangeShapeType="1" noTextEdit="1"/>
              </p:cNvSpPr>
              <p:nvPr/>
            </p:nvSpPr>
            <p:spPr>
              <a:xfrm>
                <a:off x="685800" y="1371600"/>
                <a:ext cx="7736157" cy="909095"/>
              </a:xfrm>
              <a:prstGeom prst="rect">
                <a:avLst/>
              </a:prstGeom>
              <a:blipFill rotWithShape="1">
                <a:blip r:embed="rId4"/>
                <a:stretch>
                  <a:fillRect/>
                </a:stretch>
              </a:blipFill>
            </p:spPr>
            <p:txBody>
              <a:bodyPr/>
              <a:lstStyle/>
              <a:p>
                <a:r>
                  <a:rPr lang="en-US">
                    <a:noFill/>
                  </a:rPr>
                  <a:t> </a:t>
                </a:r>
              </a:p>
            </p:txBody>
          </p:sp>
        </mc:Fallback>
      </mc:AlternateContent>
      <p:sp>
        <p:nvSpPr>
          <p:cNvPr id="8" name="TextBox 7"/>
          <p:cNvSpPr txBox="1"/>
          <p:nvPr/>
        </p:nvSpPr>
        <p:spPr>
          <a:xfrm>
            <a:off x="944770" y="2280695"/>
            <a:ext cx="2269917" cy="461665"/>
          </a:xfrm>
          <a:prstGeom prst="rect">
            <a:avLst/>
          </a:prstGeom>
          <a:noFill/>
          <a:ln w="28575">
            <a:solidFill>
              <a:srgbClr val="92D050"/>
            </a:solidFill>
          </a:ln>
        </p:spPr>
        <p:txBody>
          <a:bodyPr wrap="none" rtlCol="0">
            <a:spAutoFit/>
          </a:bodyPr>
          <a:lstStyle/>
          <a:p>
            <a:r>
              <a:rPr lang="en-US" sz="2400" b="1" dirty="0" smtClean="0">
                <a:solidFill>
                  <a:srgbClr val="92D050"/>
                </a:solidFill>
              </a:rPr>
              <a:t>Electron heating</a:t>
            </a:r>
            <a:endParaRPr lang="en-US" sz="2400" b="1" dirty="0">
              <a:solidFill>
                <a:srgbClr val="92D050"/>
              </a:solidFill>
            </a:endParaRPr>
          </a:p>
        </p:txBody>
      </p:sp>
      <p:sp>
        <p:nvSpPr>
          <p:cNvPr id="10" name="TextBox 9"/>
          <p:cNvSpPr txBox="1"/>
          <p:nvPr/>
        </p:nvSpPr>
        <p:spPr>
          <a:xfrm>
            <a:off x="3657600" y="2280409"/>
            <a:ext cx="2383794" cy="461665"/>
          </a:xfrm>
          <a:prstGeom prst="rect">
            <a:avLst/>
          </a:prstGeom>
          <a:noFill/>
          <a:ln w="28575">
            <a:solidFill>
              <a:srgbClr val="FF0000"/>
            </a:solidFill>
          </a:ln>
        </p:spPr>
        <p:txBody>
          <a:bodyPr wrap="none" rtlCol="0">
            <a:spAutoFit/>
          </a:bodyPr>
          <a:lstStyle/>
          <a:p>
            <a:r>
              <a:rPr lang="en-US" sz="2400" b="1" dirty="0" smtClean="0">
                <a:solidFill>
                  <a:srgbClr val="FF0000"/>
                </a:solidFill>
              </a:rPr>
              <a:t>Neutral collisions</a:t>
            </a:r>
            <a:endParaRPr lang="en-US" sz="2400" b="1" dirty="0">
              <a:solidFill>
                <a:srgbClr val="FF0000"/>
              </a:solidFill>
            </a:endParaRPr>
          </a:p>
        </p:txBody>
      </p:sp>
      <p:sp>
        <p:nvSpPr>
          <p:cNvPr id="12" name="TextBox 11"/>
          <p:cNvSpPr txBox="1"/>
          <p:nvPr/>
        </p:nvSpPr>
        <p:spPr>
          <a:xfrm>
            <a:off x="6324600" y="2280695"/>
            <a:ext cx="1590628" cy="461665"/>
          </a:xfrm>
          <a:prstGeom prst="rect">
            <a:avLst/>
          </a:prstGeom>
          <a:noFill/>
          <a:ln w="28575">
            <a:solidFill>
              <a:srgbClr val="FF0000"/>
            </a:solidFill>
          </a:ln>
        </p:spPr>
        <p:txBody>
          <a:bodyPr wrap="none" rtlCol="0">
            <a:spAutoFit/>
          </a:bodyPr>
          <a:lstStyle/>
          <a:p>
            <a:r>
              <a:rPr lang="en-US" sz="2400" b="1" dirty="0" smtClean="0">
                <a:solidFill>
                  <a:srgbClr val="FF0000"/>
                </a:solidFill>
              </a:rPr>
              <a:t>Wall losses</a:t>
            </a:r>
            <a:endParaRPr lang="en-US" sz="2400" b="1" dirty="0">
              <a:solidFill>
                <a:srgbClr val="FF0000"/>
              </a:solidFill>
            </a:endParaRPr>
          </a:p>
        </p:txBody>
      </p:sp>
    </p:spTree>
    <p:extLst>
      <p:ext uri="{BB962C8B-B14F-4D97-AF65-F5344CB8AC3E}">
        <p14:creationId xmlns:p14="http://schemas.microsoft.com/office/powerpoint/2010/main" val="3430837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C:\Cooper\postdoc wisconsin\MPDX\OES\example_spectrum_3_shot_83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519" y="2971800"/>
            <a:ext cx="4474015" cy="31305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44648"/>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Spectroscopy indicates neutral burnout</a:t>
            </a:r>
            <a:endParaRPr lang="en-US" sz="3500" dirty="0">
              <a:solidFill>
                <a:srgbClr val="FFFFFF"/>
              </a:solidFill>
              <a:latin typeface="Chalkboard" charset="0"/>
              <a:sym typeface="Chalkboard" charset="0"/>
            </a:endParaRPr>
          </a:p>
        </p:txBody>
      </p:sp>
      <p:sp>
        <p:nvSpPr>
          <p:cNvPr id="4" name="Oval 3"/>
          <p:cNvSpPr/>
          <p:nvPr/>
        </p:nvSpPr>
        <p:spPr>
          <a:xfrm>
            <a:off x="195658" y="2438400"/>
            <a:ext cx="3352800" cy="3352800"/>
          </a:xfrm>
          <a:prstGeom prst="ellipse">
            <a:avLst/>
          </a:prstGeom>
          <a:gradFill flip="none" rotWithShape="1">
            <a:path path="circle">
              <a:fillToRect l="100000" t="100000"/>
            </a:path>
            <a:tileRect r="-100000" b="-100000"/>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5" name="Straight Connector 4"/>
          <p:cNvCxnSpPr/>
          <p:nvPr/>
        </p:nvCxnSpPr>
        <p:spPr>
          <a:xfrm>
            <a:off x="1557733" y="1905000"/>
            <a:ext cx="2362200"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0058" y="1905000"/>
            <a:ext cx="28194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52858" y="1905000"/>
            <a:ext cx="3276600" cy="2133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5658" y="1905000"/>
            <a:ext cx="3733800" cy="2438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5658" y="2699969"/>
            <a:ext cx="69650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2377515"/>
            <a:ext cx="500458" cy="369332"/>
          </a:xfrm>
          <a:prstGeom prst="rect">
            <a:avLst/>
          </a:prstGeom>
          <a:noFill/>
        </p:spPr>
        <p:txBody>
          <a:bodyPr wrap="none" rtlCol="0">
            <a:spAutoFit/>
          </a:bodyPr>
          <a:lstStyle/>
          <a:p>
            <a:r>
              <a:rPr lang="en-US" dirty="0" smtClean="0"/>
              <a:t>26</a:t>
            </a:r>
            <a:r>
              <a:rPr lang="en-US" baseline="30000" dirty="0" smtClean="0"/>
              <a:t>o</a:t>
            </a:r>
            <a:endParaRPr lang="en-US" baseline="30000" dirty="0"/>
          </a:p>
        </p:txBody>
      </p:sp>
      <p:cxnSp>
        <p:nvCxnSpPr>
          <p:cNvPr id="12" name="Straight Connector 11"/>
          <p:cNvCxnSpPr/>
          <p:nvPr/>
        </p:nvCxnSpPr>
        <p:spPr>
          <a:xfrm>
            <a:off x="195658" y="2225115"/>
            <a:ext cx="3741381" cy="2433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rot="2032242">
            <a:off x="3946193" y="4676487"/>
            <a:ext cx="499422" cy="263901"/>
          </a:xfrm>
          <a:prstGeom prst="rect">
            <a:avLst/>
          </a:prstGeom>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4310458" y="1904269"/>
            <a:ext cx="0" cy="131144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62658" y="1898229"/>
            <a:ext cx="1268296" cy="1015663"/>
          </a:xfrm>
          <a:prstGeom prst="rect">
            <a:avLst/>
          </a:prstGeom>
          <a:noFill/>
        </p:spPr>
        <p:txBody>
          <a:bodyPr wrap="none" rtlCol="0">
            <a:spAutoFit/>
          </a:bodyPr>
          <a:lstStyle/>
          <a:p>
            <a:pPr algn="r"/>
            <a:r>
              <a:rPr lang="en-US" sz="2000" dirty="0" smtClean="0"/>
              <a:t>Collimator</a:t>
            </a:r>
          </a:p>
          <a:p>
            <a:pPr algn="r"/>
            <a:r>
              <a:rPr lang="en-US" sz="2000" dirty="0"/>
              <a:t>i</a:t>
            </a:r>
            <a:r>
              <a:rPr lang="en-US" sz="2000" dirty="0" smtClean="0"/>
              <a:t>mages</a:t>
            </a:r>
          </a:p>
          <a:p>
            <a:pPr algn="r"/>
            <a:r>
              <a:rPr lang="en-US" sz="2000" dirty="0" smtClean="0"/>
              <a:t>chords</a:t>
            </a:r>
            <a:endParaRPr lang="en-US" sz="2000" dirty="0"/>
          </a:p>
        </p:txBody>
      </p:sp>
      <p:sp>
        <p:nvSpPr>
          <p:cNvPr id="16" name="Rounded Rectangle 15"/>
          <p:cNvSpPr/>
          <p:nvPr/>
        </p:nvSpPr>
        <p:spPr>
          <a:xfrm>
            <a:off x="3091259" y="5349315"/>
            <a:ext cx="1524262" cy="4572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Freeform 16"/>
          <p:cNvSpPr/>
          <p:nvPr/>
        </p:nvSpPr>
        <p:spPr>
          <a:xfrm>
            <a:off x="3671926" y="4960376"/>
            <a:ext cx="823874" cy="388940"/>
          </a:xfrm>
          <a:custGeom>
            <a:avLst/>
            <a:gdLst>
              <a:gd name="connsiteX0" fmla="*/ 688257 w 823874"/>
              <a:gd name="connsiteY0" fmla="*/ 0 h 1592825"/>
              <a:gd name="connsiteX1" fmla="*/ 820993 w 823874"/>
              <a:gd name="connsiteY1" fmla="*/ 132735 h 1592825"/>
              <a:gd name="connsiteX2" fmla="*/ 717754 w 823874"/>
              <a:gd name="connsiteY2" fmla="*/ 442451 h 1592825"/>
              <a:gd name="connsiteX3" fmla="*/ 98322 w 823874"/>
              <a:gd name="connsiteY3" fmla="*/ 1297858 h 1592825"/>
              <a:gd name="connsiteX4" fmla="*/ 9831 w 823874"/>
              <a:gd name="connsiteY4" fmla="*/ 1592825 h 159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874" h="1592825">
                <a:moveTo>
                  <a:pt x="688257" y="0"/>
                </a:moveTo>
                <a:cubicBezTo>
                  <a:pt x="752167" y="29496"/>
                  <a:pt x="816077" y="58993"/>
                  <a:pt x="820993" y="132735"/>
                </a:cubicBezTo>
                <a:cubicBezTo>
                  <a:pt x="825909" y="206477"/>
                  <a:pt x="838199" y="248264"/>
                  <a:pt x="717754" y="442451"/>
                </a:cubicBezTo>
                <a:cubicBezTo>
                  <a:pt x="597309" y="636638"/>
                  <a:pt x="216309" y="1106129"/>
                  <a:pt x="98322" y="1297858"/>
                </a:cubicBezTo>
                <a:cubicBezTo>
                  <a:pt x="-19665" y="1489587"/>
                  <a:pt x="-4917" y="1541206"/>
                  <a:pt x="9831" y="15928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015058" y="5349315"/>
            <a:ext cx="1638590" cy="400110"/>
          </a:xfrm>
          <a:prstGeom prst="rect">
            <a:avLst/>
          </a:prstGeom>
          <a:noFill/>
        </p:spPr>
        <p:txBody>
          <a:bodyPr wrap="none" rtlCol="0">
            <a:spAutoFit/>
          </a:bodyPr>
          <a:lstStyle/>
          <a:p>
            <a:pPr algn="r"/>
            <a:r>
              <a:rPr lang="en-US" sz="2000" b="1" dirty="0" smtClean="0">
                <a:solidFill>
                  <a:schemeClr val="accent4">
                    <a:lumMod val="20000"/>
                    <a:lumOff val="80000"/>
                  </a:schemeClr>
                </a:solidFill>
              </a:rPr>
              <a:t>Spectrometer</a:t>
            </a:r>
            <a:endParaRPr lang="en-US" sz="2000" b="1" dirty="0">
              <a:solidFill>
                <a:schemeClr val="accent4">
                  <a:lumMod val="20000"/>
                  <a:lumOff val="80000"/>
                </a:schemeClr>
              </a:solidFill>
            </a:endParaRPr>
          </a:p>
        </p:txBody>
      </p:sp>
      <p:sp>
        <p:nvSpPr>
          <p:cNvPr id="19" name="TextBox 18"/>
          <p:cNvSpPr txBox="1"/>
          <p:nvPr/>
        </p:nvSpPr>
        <p:spPr>
          <a:xfrm>
            <a:off x="1334892" y="3770499"/>
            <a:ext cx="1074332" cy="830997"/>
          </a:xfrm>
          <a:prstGeom prst="rect">
            <a:avLst/>
          </a:prstGeom>
          <a:noFill/>
        </p:spPr>
        <p:txBody>
          <a:bodyPr wrap="none" rtlCol="0">
            <a:spAutoFit/>
          </a:bodyPr>
          <a:lstStyle/>
          <a:p>
            <a:pPr algn="ctr"/>
            <a:r>
              <a:rPr lang="en-US" sz="2400" dirty="0" smtClean="0"/>
              <a:t>MPDX</a:t>
            </a:r>
          </a:p>
          <a:p>
            <a:pPr algn="ctr"/>
            <a:r>
              <a:rPr lang="en-US" sz="2400" dirty="0" smtClean="0"/>
              <a:t>Plasma</a:t>
            </a:r>
            <a:endParaRPr lang="en-US" sz="2400" dirty="0"/>
          </a:p>
        </p:txBody>
      </p:sp>
      <p:sp>
        <p:nvSpPr>
          <p:cNvPr id="21" name="TextBox 20"/>
          <p:cNvSpPr txBox="1"/>
          <p:nvPr/>
        </p:nvSpPr>
        <p:spPr>
          <a:xfrm>
            <a:off x="5257800" y="1912203"/>
            <a:ext cx="3809999" cy="830997"/>
          </a:xfrm>
          <a:prstGeom prst="rect">
            <a:avLst/>
          </a:prstGeom>
          <a:noFill/>
        </p:spPr>
        <p:txBody>
          <a:bodyPr wrap="square" rtlCol="0">
            <a:spAutoFit/>
          </a:bodyPr>
          <a:lstStyle/>
          <a:p>
            <a:pPr algn="ctr"/>
            <a:r>
              <a:rPr lang="en-US" sz="2400" dirty="0" smtClean="0"/>
              <a:t>70 kW </a:t>
            </a:r>
            <a:r>
              <a:rPr lang="en-US" sz="2400" dirty="0" err="1" smtClean="0"/>
              <a:t>Ar</a:t>
            </a:r>
            <a:r>
              <a:rPr lang="en-US" sz="2400" dirty="0" smtClean="0"/>
              <a:t> plasma</a:t>
            </a:r>
          </a:p>
          <a:p>
            <a:pPr algn="ctr"/>
            <a:r>
              <a:rPr lang="en-US" sz="2400" dirty="0" smtClean="0"/>
              <a:t>T</a:t>
            </a:r>
            <a:r>
              <a:rPr lang="en-US" sz="2400" baseline="-25000" dirty="0" smtClean="0"/>
              <a:t>e</a:t>
            </a:r>
            <a:r>
              <a:rPr lang="en-US" sz="2400" dirty="0" smtClean="0"/>
              <a:t>=6.1 eV, n</a:t>
            </a:r>
            <a:r>
              <a:rPr lang="en-US" sz="2400" baseline="-25000" dirty="0" smtClean="0"/>
              <a:t>e</a:t>
            </a:r>
            <a:r>
              <a:rPr lang="en-US" sz="2400" dirty="0" smtClean="0"/>
              <a:t>=1.7x10</a:t>
            </a:r>
            <a:r>
              <a:rPr lang="en-US" sz="2400" baseline="30000" dirty="0" smtClean="0"/>
              <a:t>12</a:t>
            </a:r>
            <a:r>
              <a:rPr lang="en-US" sz="2400" dirty="0" smtClean="0"/>
              <a:t> cm</a:t>
            </a:r>
            <a:r>
              <a:rPr lang="en-US" sz="2400" baseline="30000" dirty="0" smtClean="0"/>
              <a:t>-3</a:t>
            </a:r>
            <a:endParaRPr lang="en-US" sz="2400" baseline="30000" dirty="0"/>
          </a:p>
        </p:txBody>
      </p:sp>
    </p:spTree>
    <p:extLst>
      <p:ext uri="{BB962C8B-B14F-4D97-AF65-F5344CB8AC3E}">
        <p14:creationId xmlns:p14="http://schemas.microsoft.com/office/powerpoint/2010/main" val="256227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Cooper\postdoc wisconsin\MPDX\OES\example_spectrum_2_shot_829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520" y="2971798"/>
            <a:ext cx="4474018" cy="3130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44648"/>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Spectroscopy indicates neutral burnout</a:t>
            </a:r>
            <a:endParaRPr lang="en-US" sz="3500" dirty="0">
              <a:solidFill>
                <a:srgbClr val="FFFFFF"/>
              </a:solidFill>
              <a:latin typeface="Chalkboard" charset="0"/>
              <a:sym typeface="Chalkboard" charset="0"/>
            </a:endParaRPr>
          </a:p>
        </p:txBody>
      </p:sp>
      <p:sp>
        <p:nvSpPr>
          <p:cNvPr id="4" name="Oval 3"/>
          <p:cNvSpPr/>
          <p:nvPr/>
        </p:nvSpPr>
        <p:spPr>
          <a:xfrm>
            <a:off x="195658" y="2438400"/>
            <a:ext cx="3352800" cy="3352800"/>
          </a:xfrm>
          <a:prstGeom prst="ellipse">
            <a:avLst/>
          </a:prstGeom>
          <a:gradFill flip="none" rotWithShape="1">
            <a:path path="circle">
              <a:fillToRect l="100000" t="100000"/>
            </a:path>
            <a:tileRect r="-100000" b="-100000"/>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5" name="Straight Connector 4"/>
          <p:cNvCxnSpPr/>
          <p:nvPr/>
        </p:nvCxnSpPr>
        <p:spPr>
          <a:xfrm>
            <a:off x="1557733" y="1905000"/>
            <a:ext cx="2362200"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0058" y="1905000"/>
            <a:ext cx="28194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52858" y="1905000"/>
            <a:ext cx="3276600" cy="2133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5658" y="1905000"/>
            <a:ext cx="3733800" cy="2438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5658" y="2699969"/>
            <a:ext cx="69650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2377515"/>
            <a:ext cx="500458" cy="369332"/>
          </a:xfrm>
          <a:prstGeom prst="rect">
            <a:avLst/>
          </a:prstGeom>
          <a:noFill/>
        </p:spPr>
        <p:txBody>
          <a:bodyPr wrap="none" rtlCol="0">
            <a:spAutoFit/>
          </a:bodyPr>
          <a:lstStyle/>
          <a:p>
            <a:r>
              <a:rPr lang="en-US" dirty="0" smtClean="0"/>
              <a:t>26</a:t>
            </a:r>
            <a:r>
              <a:rPr lang="en-US" baseline="30000" dirty="0" smtClean="0"/>
              <a:t>o</a:t>
            </a:r>
            <a:endParaRPr lang="en-US" baseline="30000" dirty="0"/>
          </a:p>
        </p:txBody>
      </p:sp>
      <p:cxnSp>
        <p:nvCxnSpPr>
          <p:cNvPr id="12" name="Straight Connector 11"/>
          <p:cNvCxnSpPr/>
          <p:nvPr/>
        </p:nvCxnSpPr>
        <p:spPr>
          <a:xfrm>
            <a:off x="195658" y="2225115"/>
            <a:ext cx="3741381" cy="2433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rot="2032242">
            <a:off x="3946193" y="4066887"/>
            <a:ext cx="499422" cy="263901"/>
          </a:xfrm>
          <a:prstGeom prst="rect">
            <a:avLst/>
          </a:prstGeom>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4310458" y="1904269"/>
            <a:ext cx="0" cy="131144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62658" y="1898229"/>
            <a:ext cx="1268296" cy="1015663"/>
          </a:xfrm>
          <a:prstGeom prst="rect">
            <a:avLst/>
          </a:prstGeom>
          <a:noFill/>
        </p:spPr>
        <p:txBody>
          <a:bodyPr wrap="none" rtlCol="0">
            <a:spAutoFit/>
          </a:bodyPr>
          <a:lstStyle/>
          <a:p>
            <a:pPr algn="r"/>
            <a:r>
              <a:rPr lang="en-US" sz="2000" dirty="0" smtClean="0"/>
              <a:t>Collimator</a:t>
            </a:r>
          </a:p>
          <a:p>
            <a:pPr algn="r"/>
            <a:r>
              <a:rPr lang="en-US" sz="2000" dirty="0"/>
              <a:t>i</a:t>
            </a:r>
            <a:r>
              <a:rPr lang="en-US" sz="2000" dirty="0" smtClean="0"/>
              <a:t>mages</a:t>
            </a:r>
          </a:p>
          <a:p>
            <a:pPr algn="r"/>
            <a:r>
              <a:rPr lang="en-US" sz="2000" dirty="0" smtClean="0"/>
              <a:t>chords</a:t>
            </a:r>
            <a:endParaRPr lang="en-US" sz="2000" dirty="0"/>
          </a:p>
        </p:txBody>
      </p:sp>
      <p:sp>
        <p:nvSpPr>
          <p:cNvPr id="16" name="Rounded Rectangle 15"/>
          <p:cNvSpPr/>
          <p:nvPr/>
        </p:nvSpPr>
        <p:spPr>
          <a:xfrm>
            <a:off x="3091259" y="5349315"/>
            <a:ext cx="1524262" cy="4572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Freeform 16"/>
          <p:cNvSpPr/>
          <p:nvPr/>
        </p:nvSpPr>
        <p:spPr>
          <a:xfrm>
            <a:off x="3671926" y="4350776"/>
            <a:ext cx="823874" cy="998540"/>
          </a:xfrm>
          <a:custGeom>
            <a:avLst/>
            <a:gdLst>
              <a:gd name="connsiteX0" fmla="*/ 688257 w 823874"/>
              <a:gd name="connsiteY0" fmla="*/ 0 h 1592825"/>
              <a:gd name="connsiteX1" fmla="*/ 820993 w 823874"/>
              <a:gd name="connsiteY1" fmla="*/ 132735 h 1592825"/>
              <a:gd name="connsiteX2" fmla="*/ 717754 w 823874"/>
              <a:gd name="connsiteY2" fmla="*/ 442451 h 1592825"/>
              <a:gd name="connsiteX3" fmla="*/ 98322 w 823874"/>
              <a:gd name="connsiteY3" fmla="*/ 1297858 h 1592825"/>
              <a:gd name="connsiteX4" fmla="*/ 9831 w 823874"/>
              <a:gd name="connsiteY4" fmla="*/ 1592825 h 159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874" h="1592825">
                <a:moveTo>
                  <a:pt x="688257" y="0"/>
                </a:moveTo>
                <a:cubicBezTo>
                  <a:pt x="752167" y="29496"/>
                  <a:pt x="816077" y="58993"/>
                  <a:pt x="820993" y="132735"/>
                </a:cubicBezTo>
                <a:cubicBezTo>
                  <a:pt x="825909" y="206477"/>
                  <a:pt x="838199" y="248264"/>
                  <a:pt x="717754" y="442451"/>
                </a:cubicBezTo>
                <a:cubicBezTo>
                  <a:pt x="597309" y="636638"/>
                  <a:pt x="216309" y="1106129"/>
                  <a:pt x="98322" y="1297858"/>
                </a:cubicBezTo>
                <a:cubicBezTo>
                  <a:pt x="-19665" y="1489587"/>
                  <a:pt x="-4917" y="1541206"/>
                  <a:pt x="9831" y="15928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015058" y="5349315"/>
            <a:ext cx="1638590" cy="400110"/>
          </a:xfrm>
          <a:prstGeom prst="rect">
            <a:avLst/>
          </a:prstGeom>
          <a:noFill/>
        </p:spPr>
        <p:txBody>
          <a:bodyPr wrap="none" rtlCol="0">
            <a:spAutoFit/>
          </a:bodyPr>
          <a:lstStyle/>
          <a:p>
            <a:pPr algn="r"/>
            <a:r>
              <a:rPr lang="en-US" sz="2000" b="1" dirty="0" smtClean="0">
                <a:solidFill>
                  <a:schemeClr val="accent4">
                    <a:lumMod val="20000"/>
                    <a:lumOff val="80000"/>
                  </a:schemeClr>
                </a:solidFill>
              </a:rPr>
              <a:t>Spectrometer</a:t>
            </a:r>
            <a:endParaRPr lang="en-US" sz="2000" b="1" dirty="0">
              <a:solidFill>
                <a:schemeClr val="accent4">
                  <a:lumMod val="20000"/>
                  <a:lumOff val="80000"/>
                </a:schemeClr>
              </a:solidFill>
            </a:endParaRPr>
          </a:p>
        </p:txBody>
      </p:sp>
      <p:sp>
        <p:nvSpPr>
          <p:cNvPr id="19" name="TextBox 18"/>
          <p:cNvSpPr txBox="1"/>
          <p:nvPr/>
        </p:nvSpPr>
        <p:spPr>
          <a:xfrm>
            <a:off x="1334892" y="3770499"/>
            <a:ext cx="1074332" cy="830997"/>
          </a:xfrm>
          <a:prstGeom prst="rect">
            <a:avLst/>
          </a:prstGeom>
          <a:noFill/>
        </p:spPr>
        <p:txBody>
          <a:bodyPr wrap="none" rtlCol="0">
            <a:spAutoFit/>
          </a:bodyPr>
          <a:lstStyle/>
          <a:p>
            <a:pPr algn="ctr"/>
            <a:r>
              <a:rPr lang="en-US" sz="2400" dirty="0" smtClean="0"/>
              <a:t>MPDX</a:t>
            </a:r>
          </a:p>
          <a:p>
            <a:pPr algn="ctr"/>
            <a:r>
              <a:rPr lang="en-US" sz="2400" dirty="0" smtClean="0"/>
              <a:t>Plasma</a:t>
            </a:r>
            <a:endParaRPr lang="en-US" sz="2400" dirty="0"/>
          </a:p>
        </p:txBody>
      </p:sp>
      <p:sp>
        <p:nvSpPr>
          <p:cNvPr id="25" name="TextBox 24"/>
          <p:cNvSpPr txBox="1"/>
          <p:nvPr/>
        </p:nvSpPr>
        <p:spPr>
          <a:xfrm>
            <a:off x="5257800" y="1912203"/>
            <a:ext cx="3809999" cy="830997"/>
          </a:xfrm>
          <a:prstGeom prst="rect">
            <a:avLst/>
          </a:prstGeom>
          <a:noFill/>
        </p:spPr>
        <p:txBody>
          <a:bodyPr wrap="square" rtlCol="0">
            <a:spAutoFit/>
          </a:bodyPr>
          <a:lstStyle/>
          <a:p>
            <a:pPr algn="ctr"/>
            <a:r>
              <a:rPr lang="en-US" sz="2400" dirty="0" smtClean="0"/>
              <a:t>70 kW </a:t>
            </a:r>
            <a:r>
              <a:rPr lang="en-US" sz="2400" dirty="0" err="1" smtClean="0"/>
              <a:t>Ar</a:t>
            </a:r>
            <a:r>
              <a:rPr lang="en-US" sz="2400" dirty="0" smtClean="0"/>
              <a:t> plasma</a:t>
            </a:r>
          </a:p>
          <a:p>
            <a:pPr algn="ctr"/>
            <a:r>
              <a:rPr lang="en-US" sz="2400" dirty="0" smtClean="0"/>
              <a:t>T</a:t>
            </a:r>
            <a:r>
              <a:rPr lang="en-US" sz="2400" baseline="-25000" dirty="0" smtClean="0"/>
              <a:t>e</a:t>
            </a:r>
            <a:r>
              <a:rPr lang="en-US" sz="2400" dirty="0" smtClean="0"/>
              <a:t>=6.1 eV, n</a:t>
            </a:r>
            <a:r>
              <a:rPr lang="en-US" sz="2400" baseline="-25000" dirty="0" smtClean="0"/>
              <a:t>e</a:t>
            </a:r>
            <a:r>
              <a:rPr lang="en-US" sz="2400" dirty="0" smtClean="0"/>
              <a:t>=1.7x10</a:t>
            </a:r>
            <a:r>
              <a:rPr lang="en-US" sz="2400" baseline="30000" dirty="0" smtClean="0"/>
              <a:t>12</a:t>
            </a:r>
            <a:r>
              <a:rPr lang="en-US" sz="2400" dirty="0" smtClean="0"/>
              <a:t> cm</a:t>
            </a:r>
            <a:r>
              <a:rPr lang="en-US" sz="2400" baseline="30000" dirty="0" smtClean="0"/>
              <a:t>-3</a:t>
            </a:r>
            <a:endParaRPr lang="en-US" sz="2400" baseline="30000" dirty="0"/>
          </a:p>
        </p:txBody>
      </p:sp>
    </p:spTree>
    <p:extLst>
      <p:ext uri="{BB962C8B-B14F-4D97-AF65-F5344CB8AC3E}">
        <p14:creationId xmlns:p14="http://schemas.microsoft.com/office/powerpoint/2010/main" val="204671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44648"/>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Spectroscopy indicates neutral burnout</a:t>
            </a:r>
            <a:endParaRPr lang="en-US" sz="3500" dirty="0">
              <a:solidFill>
                <a:srgbClr val="FFFFFF"/>
              </a:solidFill>
              <a:latin typeface="Chalkboard" charset="0"/>
              <a:sym typeface="Chalkboard" charset="0"/>
            </a:endParaRPr>
          </a:p>
        </p:txBody>
      </p:sp>
      <p:sp>
        <p:nvSpPr>
          <p:cNvPr id="4" name="Oval 3"/>
          <p:cNvSpPr/>
          <p:nvPr/>
        </p:nvSpPr>
        <p:spPr>
          <a:xfrm>
            <a:off x="195658" y="2438400"/>
            <a:ext cx="3352800" cy="3352800"/>
          </a:xfrm>
          <a:prstGeom prst="ellipse">
            <a:avLst/>
          </a:prstGeom>
          <a:gradFill flip="none" rotWithShape="1">
            <a:path path="circle">
              <a:fillToRect l="100000" t="100000"/>
            </a:path>
            <a:tileRect r="-100000" b="-100000"/>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5" name="Straight Connector 4"/>
          <p:cNvCxnSpPr/>
          <p:nvPr/>
        </p:nvCxnSpPr>
        <p:spPr>
          <a:xfrm>
            <a:off x="1557733" y="1905000"/>
            <a:ext cx="2362200"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0058" y="1905000"/>
            <a:ext cx="28194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52858" y="1905000"/>
            <a:ext cx="3276600" cy="2133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5658" y="1905000"/>
            <a:ext cx="3733800" cy="2438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5658" y="2699969"/>
            <a:ext cx="69650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2377515"/>
            <a:ext cx="500458" cy="369332"/>
          </a:xfrm>
          <a:prstGeom prst="rect">
            <a:avLst/>
          </a:prstGeom>
          <a:noFill/>
        </p:spPr>
        <p:txBody>
          <a:bodyPr wrap="none" rtlCol="0">
            <a:spAutoFit/>
          </a:bodyPr>
          <a:lstStyle/>
          <a:p>
            <a:r>
              <a:rPr lang="en-US" dirty="0" smtClean="0"/>
              <a:t>26</a:t>
            </a:r>
            <a:r>
              <a:rPr lang="en-US" baseline="30000" dirty="0" smtClean="0"/>
              <a:t>o</a:t>
            </a:r>
            <a:endParaRPr lang="en-US" baseline="30000" dirty="0"/>
          </a:p>
        </p:txBody>
      </p:sp>
      <p:cxnSp>
        <p:nvCxnSpPr>
          <p:cNvPr id="12" name="Straight Connector 11"/>
          <p:cNvCxnSpPr/>
          <p:nvPr/>
        </p:nvCxnSpPr>
        <p:spPr>
          <a:xfrm>
            <a:off x="195658" y="2225115"/>
            <a:ext cx="3741381" cy="2433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rot="2032242">
            <a:off x="3946193" y="3484892"/>
            <a:ext cx="499422" cy="263901"/>
          </a:xfrm>
          <a:prstGeom prst="rect">
            <a:avLst/>
          </a:prstGeom>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4310458" y="1904269"/>
            <a:ext cx="0" cy="131144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62658" y="1898229"/>
            <a:ext cx="1268296" cy="1015663"/>
          </a:xfrm>
          <a:prstGeom prst="rect">
            <a:avLst/>
          </a:prstGeom>
          <a:noFill/>
        </p:spPr>
        <p:txBody>
          <a:bodyPr wrap="none" rtlCol="0">
            <a:spAutoFit/>
          </a:bodyPr>
          <a:lstStyle/>
          <a:p>
            <a:pPr algn="r"/>
            <a:r>
              <a:rPr lang="en-US" sz="2000" dirty="0" smtClean="0"/>
              <a:t>Collimator</a:t>
            </a:r>
          </a:p>
          <a:p>
            <a:pPr algn="r"/>
            <a:r>
              <a:rPr lang="en-US" sz="2000" dirty="0"/>
              <a:t>i</a:t>
            </a:r>
            <a:r>
              <a:rPr lang="en-US" sz="2000" dirty="0" smtClean="0"/>
              <a:t>mages</a:t>
            </a:r>
          </a:p>
          <a:p>
            <a:pPr algn="r"/>
            <a:r>
              <a:rPr lang="en-US" sz="2000" dirty="0" smtClean="0"/>
              <a:t>chords</a:t>
            </a:r>
            <a:endParaRPr lang="en-US" sz="2000" dirty="0"/>
          </a:p>
        </p:txBody>
      </p:sp>
      <p:sp>
        <p:nvSpPr>
          <p:cNvPr id="16" name="Rounded Rectangle 15"/>
          <p:cNvSpPr/>
          <p:nvPr/>
        </p:nvSpPr>
        <p:spPr>
          <a:xfrm>
            <a:off x="3091259" y="5349315"/>
            <a:ext cx="1524262" cy="4572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Freeform 16"/>
          <p:cNvSpPr/>
          <p:nvPr/>
        </p:nvSpPr>
        <p:spPr>
          <a:xfrm>
            <a:off x="3742646" y="3768780"/>
            <a:ext cx="823874" cy="1592825"/>
          </a:xfrm>
          <a:custGeom>
            <a:avLst/>
            <a:gdLst>
              <a:gd name="connsiteX0" fmla="*/ 688257 w 823874"/>
              <a:gd name="connsiteY0" fmla="*/ 0 h 1592825"/>
              <a:gd name="connsiteX1" fmla="*/ 820993 w 823874"/>
              <a:gd name="connsiteY1" fmla="*/ 132735 h 1592825"/>
              <a:gd name="connsiteX2" fmla="*/ 717754 w 823874"/>
              <a:gd name="connsiteY2" fmla="*/ 442451 h 1592825"/>
              <a:gd name="connsiteX3" fmla="*/ 98322 w 823874"/>
              <a:gd name="connsiteY3" fmla="*/ 1297858 h 1592825"/>
              <a:gd name="connsiteX4" fmla="*/ 9831 w 823874"/>
              <a:gd name="connsiteY4" fmla="*/ 1592825 h 159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874" h="1592825">
                <a:moveTo>
                  <a:pt x="688257" y="0"/>
                </a:moveTo>
                <a:cubicBezTo>
                  <a:pt x="752167" y="29496"/>
                  <a:pt x="816077" y="58993"/>
                  <a:pt x="820993" y="132735"/>
                </a:cubicBezTo>
                <a:cubicBezTo>
                  <a:pt x="825909" y="206477"/>
                  <a:pt x="838199" y="248264"/>
                  <a:pt x="717754" y="442451"/>
                </a:cubicBezTo>
                <a:cubicBezTo>
                  <a:pt x="597309" y="636638"/>
                  <a:pt x="216309" y="1106129"/>
                  <a:pt x="98322" y="1297858"/>
                </a:cubicBezTo>
                <a:cubicBezTo>
                  <a:pt x="-19665" y="1489587"/>
                  <a:pt x="-4917" y="1541206"/>
                  <a:pt x="9831" y="15928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015058" y="5349315"/>
            <a:ext cx="1638590" cy="400110"/>
          </a:xfrm>
          <a:prstGeom prst="rect">
            <a:avLst/>
          </a:prstGeom>
          <a:noFill/>
        </p:spPr>
        <p:txBody>
          <a:bodyPr wrap="none" rtlCol="0">
            <a:spAutoFit/>
          </a:bodyPr>
          <a:lstStyle/>
          <a:p>
            <a:pPr algn="r"/>
            <a:r>
              <a:rPr lang="en-US" sz="2000" b="1" dirty="0" smtClean="0">
                <a:solidFill>
                  <a:schemeClr val="accent4">
                    <a:lumMod val="20000"/>
                    <a:lumOff val="80000"/>
                  </a:schemeClr>
                </a:solidFill>
              </a:rPr>
              <a:t>Spectrometer</a:t>
            </a:r>
            <a:endParaRPr lang="en-US" sz="2000" b="1" dirty="0">
              <a:solidFill>
                <a:schemeClr val="accent4">
                  <a:lumMod val="20000"/>
                  <a:lumOff val="80000"/>
                </a:schemeClr>
              </a:solidFill>
            </a:endParaRPr>
          </a:p>
        </p:txBody>
      </p:sp>
      <p:sp>
        <p:nvSpPr>
          <p:cNvPr id="19" name="TextBox 18"/>
          <p:cNvSpPr txBox="1"/>
          <p:nvPr/>
        </p:nvSpPr>
        <p:spPr>
          <a:xfrm>
            <a:off x="1334892" y="3770499"/>
            <a:ext cx="1074332" cy="830997"/>
          </a:xfrm>
          <a:prstGeom prst="rect">
            <a:avLst/>
          </a:prstGeom>
          <a:noFill/>
        </p:spPr>
        <p:txBody>
          <a:bodyPr wrap="none" rtlCol="0">
            <a:spAutoFit/>
          </a:bodyPr>
          <a:lstStyle/>
          <a:p>
            <a:pPr algn="ctr"/>
            <a:r>
              <a:rPr lang="en-US" sz="2400" dirty="0" smtClean="0"/>
              <a:t>MPDX</a:t>
            </a:r>
          </a:p>
          <a:p>
            <a:pPr algn="ctr"/>
            <a:r>
              <a:rPr lang="en-US" sz="2400" dirty="0" smtClean="0"/>
              <a:t>Plasma</a:t>
            </a:r>
            <a:endParaRPr lang="en-US" sz="2400" dirty="0"/>
          </a:p>
        </p:txBody>
      </p:sp>
      <p:pic>
        <p:nvPicPr>
          <p:cNvPr id="27" name="Picture 5" descr="C:\Cooper\postdoc wisconsin\MPDX\OES\example_spectrum_1_shot_8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520" y="2971799"/>
            <a:ext cx="4474017" cy="31305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257800" y="1912203"/>
            <a:ext cx="3809999" cy="830997"/>
          </a:xfrm>
          <a:prstGeom prst="rect">
            <a:avLst/>
          </a:prstGeom>
          <a:noFill/>
        </p:spPr>
        <p:txBody>
          <a:bodyPr wrap="square" rtlCol="0">
            <a:spAutoFit/>
          </a:bodyPr>
          <a:lstStyle/>
          <a:p>
            <a:pPr algn="ctr"/>
            <a:r>
              <a:rPr lang="en-US" sz="2400" dirty="0" smtClean="0"/>
              <a:t>70 kW </a:t>
            </a:r>
            <a:r>
              <a:rPr lang="en-US" sz="2400" dirty="0" err="1" smtClean="0"/>
              <a:t>Ar</a:t>
            </a:r>
            <a:r>
              <a:rPr lang="en-US" sz="2400" dirty="0" smtClean="0"/>
              <a:t> plasma</a:t>
            </a:r>
          </a:p>
          <a:p>
            <a:pPr algn="ctr"/>
            <a:r>
              <a:rPr lang="en-US" sz="2400" dirty="0" smtClean="0"/>
              <a:t>T</a:t>
            </a:r>
            <a:r>
              <a:rPr lang="en-US" sz="2400" baseline="-25000" dirty="0" smtClean="0"/>
              <a:t>e</a:t>
            </a:r>
            <a:r>
              <a:rPr lang="en-US" sz="2400" dirty="0" smtClean="0"/>
              <a:t>=6.1 eV, n</a:t>
            </a:r>
            <a:r>
              <a:rPr lang="en-US" sz="2400" baseline="-25000" dirty="0" smtClean="0"/>
              <a:t>e</a:t>
            </a:r>
            <a:r>
              <a:rPr lang="en-US" sz="2400" dirty="0" smtClean="0"/>
              <a:t>=1.7x10</a:t>
            </a:r>
            <a:r>
              <a:rPr lang="en-US" sz="2400" baseline="30000" dirty="0" smtClean="0"/>
              <a:t>12</a:t>
            </a:r>
            <a:r>
              <a:rPr lang="en-US" sz="2400" dirty="0" smtClean="0"/>
              <a:t> cm</a:t>
            </a:r>
            <a:r>
              <a:rPr lang="en-US" sz="2400" baseline="30000" dirty="0" smtClean="0"/>
              <a:t>-3</a:t>
            </a:r>
            <a:endParaRPr lang="en-US" sz="2400" baseline="30000" dirty="0"/>
          </a:p>
        </p:txBody>
      </p:sp>
      <p:sp>
        <p:nvSpPr>
          <p:cNvPr id="2" name="TextBox 1"/>
          <p:cNvSpPr txBox="1"/>
          <p:nvPr/>
        </p:nvSpPr>
        <p:spPr>
          <a:xfrm>
            <a:off x="7979669" y="3276085"/>
            <a:ext cx="934871" cy="400110"/>
          </a:xfrm>
          <a:prstGeom prst="rect">
            <a:avLst/>
          </a:prstGeom>
          <a:solidFill>
            <a:schemeClr val="bg1"/>
          </a:solidFill>
          <a:ln>
            <a:solidFill>
              <a:srgbClr val="FF00FF"/>
            </a:solidFill>
          </a:ln>
        </p:spPr>
        <p:txBody>
          <a:bodyPr wrap="none" rtlCol="0">
            <a:spAutoFit/>
          </a:bodyPr>
          <a:lstStyle/>
          <a:p>
            <a:r>
              <a:rPr lang="en-US" sz="2000" dirty="0" err="1" smtClean="0"/>
              <a:t>ArI</a:t>
            </a:r>
            <a:r>
              <a:rPr lang="en-US" sz="2000" dirty="0" smtClean="0"/>
              <a:t> 763</a:t>
            </a:r>
            <a:endParaRPr lang="en-US" sz="2000" dirty="0"/>
          </a:p>
        </p:txBody>
      </p:sp>
      <p:sp>
        <p:nvSpPr>
          <p:cNvPr id="22" name="TextBox 21"/>
          <p:cNvSpPr txBox="1"/>
          <p:nvPr/>
        </p:nvSpPr>
        <p:spPr>
          <a:xfrm>
            <a:off x="5029200" y="3235327"/>
            <a:ext cx="998991" cy="400110"/>
          </a:xfrm>
          <a:prstGeom prst="rect">
            <a:avLst/>
          </a:prstGeom>
          <a:solidFill>
            <a:schemeClr val="bg1"/>
          </a:solidFill>
          <a:ln>
            <a:solidFill>
              <a:srgbClr val="FF00FF"/>
            </a:solidFill>
          </a:ln>
        </p:spPr>
        <p:txBody>
          <a:bodyPr wrap="none" rtlCol="0">
            <a:spAutoFit/>
          </a:bodyPr>
          <a:lstStyle/>
          <a:p>
            <a:r>
              <a:rPr lang="en-US" sz="2000" dirty="0" err="1" smtClean="0"/>
              <a:t>ArII</a:t>
            </a:r>
            <a:r>
              <a:rPr lang="en-US" sz="2000" dirty="0" smtClean="0"/>
              <a:t> 480</a:t>
            </a:r>
            <a:endParaRPr lang="en-US" sz="2000" dirty="0"/>
          </a:p>
        </p:txBody>
      </p:sp>
      <p:sp>
        <p:nvSpPr>
          <p:cNvPr id="3" name="Rectangle 2"/>
          <p:cNvSpPr/>
          <p:nvPr/>
        </p:nvSpPr>
        <p:spPr>
          <a:xfrm>
            <a:off x="8305800" y="3687095"/>
            <a:ext cx="304800" cy="1890819"/>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410200" y="3687094"/>
            <a:ext cx="304800" cy="1890819"/>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722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3" grpId="0"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Cooper\postdoc wisconsin\MPDX\OES\OES_chor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939368"/>
            <a:ext cx="4669940" cy="33090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44648"/>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Spectroscopy indicates neutral burnout</a:t>
            </a:r>
            <a:endParaRPr lang="en-US" sz="3500" dirty="0">
              <a:solidFill>
                <a:srgbClr val="FFFFFF"/>
              </a:solidFill>
              <a:latin typeface="Chalkboard" charset="0"/>
              <a:sym typeface="Chalkboard" charset="0"/>
            </a:endParaRPr>
          </a:p>
        </p:txBody>
      </p:sp>
      <p:sp>
        <p:nvSpPr>
          <p:cNvPr id="4" name="Oval 3"/>
          <p:cNvSpPr/>
          <p:nvPr/>
        </p:nvSpPr>
        <p:spPr>
          <a:xfrm>
            <a:off x="195658" y="2438400"/>
            <a:ext cx="3352800" cy="3352800"/>
          </a:xfrm>
          <a:prstGeom prst="ellipse">
            <a:avLst/>
          </a:prstGeom>
          <a:gradFill flip="none" rotWithShape="1">
            <a:path path="circle">
              <a:fillToRect l="100000" t="100000"/>
            </a:path>
            <a:tileRect r="-100000" b="-100000"/>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5" name="Straight Connector 4"/>
          <p:cNvCxnSpPr/>
          <p:nvPr/>
        </p:nvCxnSpPr>
        <p:spPr>
          <a:xfrm>
            <a:off x="1557733" y="1905000"/>
            <a:ext cx="2362200"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0058" y="1905000"/>
            <a:ext cx="28194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52858" y="1905000"/>
            <a:ext cx="3276600" cy="2133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5658" y="1905000"/>
            <a:ext cx="3733800" cy="2438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5658" y="2699969"/>
            <a:ext cx="69650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2377515"/>
            <a:ext cx="500458" cy="369332"/>
          </a:xfrm>
          <a:prstGeom prst="rect">
            <a:avLst/>
          </a:prstGeom>
          <a:noFill/>
        </p:spPr>
        <p:txBody>
          <a:bodyPr wrap="none" rtlCol="0">
            <a:spAutoFit/>
          </a:bodyPr>
          <a:lstStyle/>
          <a:p>
            <a:r>
              <a:rPr lang="en-US" dirty="0" smtClean="0"/>
              <a:t>26</a:t>
            </a:r>
            <a:r>
              <a:rPr lang="en-US" baseline="30000" dirty="0" smtClean="0"/>
              <a:t>o</a:t>
            </a:r>
            <a:endParaRPr lang="en-US" baseline="30000" dirty="0"/>
          </a:p>
        </p:txBody>
      </p:sp>
      <p:cxnSp>
        <p:nvCxnSpPr>
          <p:cNvPr id="12" name="Straight Connector 11"/>
          <p:cNvCxnSpPr/>
          <p:nvPr/>
        </p:nvCxnSpPr>
        <p:spPr>
          <a:xfrm>
            <a:off x="195658" y="2225115"/>
            <a:ext cx="3741381" cy="2433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rot="2032242">
            <a:off x="3946193" y="3484892"/>
            <a:ext cx="499422" cy="263901"/>
          </a:xfrm>
          <a:prstGeom prst="rect">
            <a:avLst/>
          </a:prstGeom>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4310458" y="1904269"/>
            <a:ext cx="0" cy="131144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62658" y="1898229"/>
            <a:ext cx="1268296" cy="1015663"/>
          </a:xfrm>
          <a:prstGeom prst="rect">
            <a:avLst/>
          </a:prstGeom>
          <a:noFill/>
        </p:spPr>
        <p:txBody>
          <a:bodyPr wrap="none" rtlCol="0">
            <a:spAutoFit/>
          </a:bodyPr>
          <a:lstStyle/>
          <a:p>
            <a:pPr algn="r"/>
            <a:r>
              <a:rPr lang="en-US" sz="2000" dirty="0" smtClean="0"/>
              <a:t>Collimator</a:t>
            </a:r>
          </a:p>
          <a:p>
            <a:pPr algn="r"/>
            <a:r>
              <a:rPr lang="en-US" sz="2000" dirty="0"/>
              <a:t>i</a:t>
            </a:r>
            <a:r>
              <a:rPr lang="en-US" sz="2000" dirty="0" smtClean="0"/>
              <a:t>mages</a:t>
            </a:r>
          </a:p>
          <a:p>
            <a:pPr algn="r"/>
            <a:r>
              <a:rPr lang="en-US" sz="2000" dirty="0" smtClean="0"/>
              <a:t>chords</a:t>
            </a:r>
            <a:endParaRPr lang="en-US" sz="2000" dirty="0"/>
          </a:p>
        </p:txBody>
      </p:sp>
      <p:sp>
        <p:nvSpPr>
          <p:cNvPr id="16" name="Rounded Rectangle 15"/>
          <p:cNvSpPr/>
          <p:nvPr/>
        </p:nvSpPr>
        <p:spPr>
          <a:xfrm>
            <a:off x="3091259" y="5349315"/>
            <a:ext cx="1524262" cy="4572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Freeform 16"/>
          <p:cNvSpPr/>
          <p:nvPr/>
        </p:nvSpPr>
        <p:spPr>
          <a:xfrm>
            <a:off x="3742646" y="3768780"/>
            <a:ext cx="823874" cy="1592825"/>
          </a:xfrm>
          <a:custGeom>
            <a:avLst/>
            <a:gdLst>
              <a:gd name="connsiteX0" fmla="*/ 688257 w 823874"/>
              <a:gd name="connsiteY0" fmla="*/ 0 h 1592825"/>
              <a:gd name="connsiteX1" fmla="*/ 820993 w 823874"/>
              <a:gd name="connsiteY1" fmla="*/ 132735 h 1592825"/>
              <a:gd name="connsiteX2" fmla="*/ 717754 w 823874"/>
              <a:gd name="connsiteY2" fmla="*/ 442451 h 1592825"/>
              <a:gd name="connsiteX3" fmla="*/ 98322 w 823874"/>
              <a:gd name="connsiteY3" fmla="*/ 1297858 h 1592825"/>
              <a:gd name="connsiteX4" fmla="*/ 9831 w 823874"/>
              <a:gd name="connsiteY4" fmla="*/ 1592825 h 159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874" h="1592825">
                <a:moveTo>
                  <a:pt x="688257" y="0"/>
                </a:moveTo>
                <a:cubicBezTo>
                  <a:pt x="752167" y="29496"/>
                  <a:pt x="816077" y="58993"/>
                  <a:pt x="820993" y="132735"/>
                </a:cubicBezTo>
                <a:cubicBezTo>
                  <a:pt x="825909" y="206477"/>
                  <a:pt x="838199" y="248264"/>
                  <a:pt x="717754" y="442451"/>
                </a:cubicBezTo>
                <a:cubicBezTo>
                  <a:pt x="597309" y="636638"/>
                  <a:pt x="216309" y="1106129"/>
                  <a:pt x="98322" y="1297858"/>
                </a:cubicBezTo>
                <a:cubicBezTo>
                  <a:pt x="-19665" y="1489587"/>
                  <a:pt x="-4917" y="1541206"/>
                  <a:pt x="9831" y="15928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015058" y="5349315"/>
            <a:ext cx="1638590" cy="400110"/>
          </a:xfrm>
          <a:prstGeom prst="rect">
            <a:avLst/>
          </a:prstGeom>
          <a:noFill/>
        </p:spPr>
        <p:txBody>
          <a:bodyPr wrap="none" rtlCol="0">
            <a:spAutoFit/>
          </a:bodyPr>
          <a:lstStyle/>
          <a:p>
            <a:pPr algn="r"/>
            <a:r>
              <a:rPr lang="en-US" sz="2000" b="1" dirty="0" smtClean="0">
                <a:solidFill>
                  <a:schemeClr val="accent4">
                    <a:lumMod val="20000"/>
                    <a:lumOff val="80000"/>
                  </a:schemeClr>
                </a:solidFill>
              </a:rPr>
              <a:t>Spectrometer</a:t>
            </a:r>
            <a:endParaRPr lang="en-US" sz="2000" b="1" dirty="0">
              <a:solidFill>
                <a:schemeClr val="accent4">
                  <a:lumMod val="20000"/>
                  <a:lumOff val="80000"/>
                </a:schemeClr>
              </a:solidFill>
            </a:endParaRPr>
          </a:p>
        </p:txBody>
      </p:sp>
      <p:sp>
        <p:nvSpPr>
          <p:cNvPr id="19" name="TextBox 18"/>
          <p:cNvSpPr txBox="1"/>
          <p:nvPr/>
        </p:nvSpPr>
        <p:spPr>
          <a:xfrm>
            <a:off x="1334892" y="3770499"/>
            <a:ext cx="1074332" cy="830997"/>
          </a:xfrm>
          <a:prstGeom prst="rect">
            <a:avLst/>
          </a:prstGeom>
          <a:noFill/>
        </p:spPr>
        <p:txBody>
          <a:bodyPr wrap="none" rtlCol="0">
            <a:spAutoFit/>
          </a:bodyPr>
          <a:lstStyle/>
          <a:p>
            <a:pPr algn="ctr"/>
            <a:r>
              <a:rPr lang="en-US" sz="2400" dirty="0" smtClean="0"/>
              <a:t>MPDX</a:t>
            </a:r>
          </a:p>
          <a:p>
            <a:pPr algn="ctr"/>
            <a:r>
              <a:rPr lang="en-US" sz="2400" dirty="0" smtClean="0"/>
              <a:t>Plasma</a:t>
            </a:r>
            <a:endParaRPr lang="en-US" sz="2400" dirty="0"/>
          </a:p>
        </p:txBody>
      </p:sp>
      <p:sp>
        <p:nvSpPr>
          <p:cNvPr id="2" name="TextBox 1"/>
          <p:cNvSpPr txBox="1"/>
          <p:nvPr/>
        </p:nvSpPr>
        <p:spPr>
          <a:xfrm>
            <a:off x="5257800" y="1912203"/>
            <a:ext cx="3809999" cy="830997"/>
          </a:xfrm>
          <a:prstGeom prst="rect">
            <a:avLst/>
          </a:prstGeom>
          <a:noFill/>
        </p:spPr>
        <p:txBody>
          <a:bodyPr wrap="square" rtlCol="0">
            <a:spAutoFit/>
          </a:bodyPr>
          <a:lstStyle/>
          <a:p>
            <a:pPr algn="ctr"/>
            <a:r>
              <a:rPr lang="en-US" sz="2400" dirty="0" smtClean="0"/>
              <a:t>70 kW </a:t>
            </a:r>
            <a:r>
              <a:rPr lang="en-US" sz="2400" dirty="0" err="1" smtClean="0"/>
              <a:t>Ar</a:t>
            </a:r>
            <a:r>
              <a:rPr lang="en-US" sz="2400" dirty="0" smtClean="0"/>
              <a:t> plasma</a:t>
            </a:r>
          </a:p>
          <a:p>
            <a:pPr algn="ctr"/>
            <a:r>
              <a:rPr lang="en-US" sz="2400" dirty="0" smtClean="0"/>
              <a:t>T</a:t>
            </a:r>
            <a:r>
              <a:rPr lang="en-US" sz="2400" baseline="-25000" dirty="0" smtClean="0"/>
              <a:t>e</a:t>
            </a:r>
            <a:r>
              <a:rPr lang="en-US" sz="2400" dirty="0" smtClean="0"/>
              <a:t>=6.1 eV, n</a:t>
            </a:r>
            <a:r>
              <a:rPr lang="en-US" sz="2400" baseline="-25000" dirty="0" smtClean="0"/>
              <a:t>e</a:t>
            </a:r>
            <a:r>
              <a:rPr lang="en-US" sz="2400" dirty="0" smtClean="0"/>
              <a:t>=1.7x10</a:t>
            </a:r>
            <a:r>
              <a:rPr lang="en-US" sz="2400" baseline="30000" dirty="0" smtClean="0"/>
              <a:t>12</a:t>
            </a:r>
            <a:r>
              <a:rPr lang="en-US" sz="2400" dirty="0" smtClean="0"/>
              <a:t> cm</a:t>
            </a:r>
            <a:r>
              <a:rPr lang="en-US" sz="2400" baseline="30000" dirty="0" smtClean="0"/>
              <a:t>-3</a:t>
            </a:r>
            <a:endParaRPr lang="en-US" sz="2400" baseline="30000" dirty="0"/>
          </a:p>
        </p:txBody>
      </p:sp>
    </p:spTree>
    <p:extLst>
      <p:ext uri="{BB962C8B-B14F-4D97-AF65-F5344CB8AC3E}">
        <p14:creationId xmlns:p14="http://schemas.microsoft.com/office/powerpoint/2010/main" val="2582721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Cooper\postdoc wisconsin\MPDX\OES\OES_chor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939368"/>
            <a:ext cx="4669940" cy="33090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Abel transform of neutral fluid burnout model captures some details of data</a:t>
            </a:r>
            <a:endParaRPr lang="en-US" sz="3500" dirty="0">
              <a:solidFill>
                <a:srgbClr val="FFFFFF"/>
              </a:solidFill>
              <a:latin typeface="Chalkboard" charset="0"/>
              <a:sym typeface="Chalkboard" charset="0"/>
            </a:endParaRPr>
          </a:p>
        </p:txBody>
      </p:sp>
      <p:pic>
        <p:nvPicPr>
          <p:cNvPr id="15362" name="Picture 2" descr="C:\Cooper\postdoc wisconsin\MPDX\OES\OES_chords_wburnou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939368"/>
            <a:ext cx="4669940" cy="330903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Cooper\postdoc wisconsin\MPDX\OES\OES_chords_nn_vs_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39368"/>
            <a:ext cx="4669940" cy="330903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838200" y="2057400"/>
                <a:ext cx="34800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ea typeface="Cambria Math"/>
                            </a:rPr>
                          </m:ctrlPr>
                        </m:sSubPr>
                        <m:e>
                          <m:d>
                            <m:dPr>
                              <m:begChr m:val="["/>
                              <m:endChr m:val="]"/>
                              <m:ctrlPr>
                                <a:rPr lang="en-US" sz="2400" i="1">
                                  <a:latin typeface="Cambria Math"/>
                                  <a:ea typeface="Cambria Math"/>
                                </a:rPr>
                              </m:ctrlPr>
                            </m:dPr>
                            <m:e>
                              <m:r>
                                <a:rPr lang="en-US" sz="2400" i="0">
                                  <a:latin typeface="Cambria Math"/>
                                  <a:ea typeface="Cambria Math"/>
                                </a:rPr>
                                <m:t>𝛻</m:t>
                              </m:r>
                              <m:r>
                                <a:rPr lang="en-US" sz="2400" i="1">
                                  <a:latin typeface="Cambria Math"/>
                                  <a:ea typeface="Cambria Math"/>
                                </a:rPr>
                                <m:t>∙</m:t>
                              </m:r>
                              <m:sSub>
                                <m:sSubPr>
                                  <m:ctrlPr>
                                    <a:rPr lang="en-US" sz="2400" i="1">
                                      <a:latin typeface="Cambria Math"/>
                                      <a:ea typeface="Cambria Math"/>
                                    </a:rPr>
                                  </m:ctrlPr>
                                </m:sSubPr>
                                <m:e>
                                  <m:r>
                                    <a:rPr lang="el-GR" sz="2400" i="1">
                                      <a:latin typeface="Cambria Math"/>
                                      <a:ea typeface="Cambria Math"/>
                                    </a:rPr>
                                    <m:t>𝛤</m:t>
                                  </m:r>
                                </m:e>
                                <m:sub>
                                  <m:r>
                                    <a:rPr lang="en-US" sz="2400" i="1">
                                      <a:latin typeface="Cambria Math"/>
                                      <a:ea typeface="Cambria Math"/>
                                    </a:rPr>
                                    <m:t>𝑛</m:t>
                                  </m:r>
                                </m:sub>
                              </m:sSub>
                            </m:e>
                          </m:d>
                        </m:e>
                        <m:sub>
                          <m:r>
                            <a:rPr lang="en-US" sz="2400" b="0" i="1" smtClean="0">
                              <a:latin typeface="Cambria Math"/>
                              <a:ea typeface="Cambria Math"/>
                            </a:rPr>
                            <m:t>𝑟</m:t>
                          </m:r>
                        </m:sub>
                      </m:sSub>
                      <m:r>
                        <a:rPr lang="en-US" sz="2400" b="0" i="1" smtClean="0">
                          <a:latin typeface="Cambria Math"/>
                          <a:ea typeface="Cambria Math"/>
                        </a:rPr>
                        <m:t>=−</m:t>
                      </m:r>
                      <m:d>
                        <m:dPr>
                          <m:begChr m:val="⟨"/>
                          <m:endChr m:val="⟩"/>
                          <m:ctrlPr>
                            <a:rPr lang="en-US" sz="2400" b="0" i="1" smtClean="0">
                              <a:latin typeface="Cambria Math"/>
                              <a:ea typeface="Cambria Math"/>
                            </a:rPr>
                          </m:ctrlPr>
                        </m:dPr>
                        <m:e>
                          <m:sSub>
                            <m:sSubPr>
                              <m:ctrlPr>
                                <a:rPr lang="en-US" sz="2400" b="0" i="1" smtClean="0">
                                  <a:latin typeface="Cambria Math"/>
                                  <a:ea typeface="Cambria Math"/>
                                </a:rPr>
                              </m:ctrlPr>
                            </m:sSubPr>
                            <m:e>
                              <m:r>
                                <a:rPr lang="en-US" sz="2400" b="0" i="1" smtClean="0">
                                  <a:latin typeface="Cambria Math"/>
                                  <a:ea typeface="Cambria Math"/>
                                </a:rPr>
                                <m:t>𝜎</m:t>
                              </m:r>
                            </m:e>
                            <m:sub>
                              <m:r>
                                <a:rPr lang="en-US" sz="2400" b="0" i="1" smtClean="0">
                                  <a:latin typeface="Cambria Math"/>
                                  <a:ea typeface="Cambria Math"/>
                                </a:rPr>
                                <m:t>𝑖𝑧</m:t>
                              </m:r>
                            </m:sub>
                          </m:sSub>
                          <m:sSub>
                            <m:sSubPr>
                              <m:ctrlPr>
                                <a:rPr lang="en-US" sz="2400" i="1">
                                  <a:latin typeface="Cambria Math"/>
                                  <a:ea typeface="Cambria Math"/>
                                </a:rPr>
                              </m:ctrlPr>
                            </m:sSubPr>
                            <m:e>
                              <m:r>
                                <m:rPr>
                                  <m:sty m:val="p"/>
                                </m:rPr>
                                <a:rPr lang="en-US" sz="2400" b="0" i="0" smtClean="0">
                                  <a:latin typeface="Cambria Math"/>
                                  <a:ea typeface="Cambria Math"/>
                                </a:rPr>
                                <m:t>v</m:t>
                              </m:r>
                            </m:e>
                            <m:sub>
                              <m:r>
                                <a:rPr lang="en-US" sz="2400" b="0" i="1" smtClean="0">
                                  <a:latin typeface="Cambria Math"/>
                                  <a:ea typeface="Cambria Math"/>
                                </a:rPr>
                                <m:t>𝑒</m:t>
                              </m:r>
                            </m:sub>
                          </m:sSub>
                        </m:e>
                      </m:d>
                      <m:sSub>
                        <m:sSubPr>
                          <m:ctrlPr>
                            <a:rPr lang="en-US" sz="2400" i="1">
                              <a:latin typeface="Cambria Math"/>
                              <a:ea typeface="Cambria Math"/>
                            </a:rPr>
                          </m:ctrlPr>
                        </m:sSubPr>
                        <m:e>
                          <m:r>
                            <a:rPr lang="en-US" sz="2400" b="0" i="1" smtClean="0">
                              <a:latin typeface="Cambria Math"/>
                              <a:ea typeface="Cambria Math"/>
                            </a:rPr>
                            <m:t>𝑛</m:t>
                          </m:r>
                        </m:e>
                        <m:sub>
                          <m:r>
                            <a:rPr lang="en-US" sz="2400" i="1">
                              <a:latin typeface="Cambria Math"/>
                              <a:ea typeface="Cambria Math"/>
                            </a:rPr>
                            <m:t>𝑒</m:t>
                          </m:r>
                        </m:sub>
                      </m:sSub>
                      <m:sSub>
                        <m:sSubPr>
                          <m:ctrlPr>
                            <a:rPr lang="en-US" sz="2400" i="1">
                              <a:latin typeface="Cambria Math"/>
                              <a:ea typeface="Cambria Math"/>
                            </a:rPr>
                          </m:ctrlPr>
                        </m:sSubPr>
                        <m:e>
                          <m:r>
                            <a:rPr lang="en-US" sz="2400" b="0" i="1" smtClean="0">
                              <a:latin typeface="Cambria Math"/>
                              <a:ea typeface="Cambria Math"/>
                            </a:rPr>
                            <m:t>𝑛</m:t>
                          </m:r>
                        </m:e>
                        <m:sub>
                          <m:r>
                            <a:rPr lang="en-US" sz="2400" b="0" i="1" smtClean="0">
                              <a:latin typeface="Cambria Math"/>
                              <a:ea typeface="Cambria Math"/>
                            </a:rPr>
                            <m:t>𝑛</m:t>
                          </m:r>
                        </m:sub>
                      </m:sSub>
                    </m:oMath>
                  </m:oMathPara>
                </a14:m>
                <a:endParaRPr lang="en-US" sz="2400" i="1" dirty="0" smtClean="0">
                  <a:ea typeface="Cambria Math"/>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838200" y="2057400"/>
                <a:ext cx="3480055" cy="461665"/>
              </a:xfrm>
              <a:prstGeom prst="rect">
                <a:avLst/>
              </a:prstGeom>
              <a:blipFill rotWithShape="1">
                <a:blip r:embed="rId6"/>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1309700" y="2560598"/>
                <a:ext cx="2500300" cy="4778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ea typeface="Cambria Math"/>
                            </a:rPr>
                          </m:ctrlPr>
                        </m:sSubPr>
                        <m:e>
                          <m:r>
                            <a:rPr lang="en-US" sz="2400" i="0">
                              <a:latin typeface="Cambria Math"/>
                              <a:ea typeface="Cambria Math"/>
                            </a:rPr>
                            <m:t>𝛻</m:t>
                          </m:r>
                        </m:e>
                        <m:sub>
                          <m:r>
                            <a:rPr lang="en-US" sz="2400" b="0" i="1" smtClean="0">
                              <a:latin typeface="Cambria Math"/>
                              <a:ea typeface="Cambria Math"/>
                            </a:rPr>
                            <m:t>𝑟</m:t>
                          </m:r>
                        </m:sub>
                      </m:sSub>
                      <m:r>
                        <a:rPr lang="en-US" sz="2400" b="0" i="1" smtClean="0">
                          <a:latin typeface="Cambria Math"/>
                          <a:ea typeface="Cambria Math"/>
                        </a:rPr>
                        <m:t>𝑝</m:t>
                      </m:r>
                      <m:r>
                        <a:rPr lang="en-US" sz="2400" b="0" i="1" smtClean="0">
                          <a:latin typeface="Cambria Math"/>
                          <a:ea typeface="Cambria Math"/>
                        </a:rPr>
                        <m:t>=</m:t>
                      </m:r>
                      <m:sSub>
                        <m:sSubPr>
                          <m:ctrlPr>
                            <a:rPr lang="en-US" sz="2400" i="1">
                              <a:latin typeface="Cambria Math"/>
                              <a:ea typeface="Cambria Math"/>
                            </a:rPr>
                          </m:ctrlPr>
                        </m:sSubPr>
                        <m:e>
                          <m:r>
                            <a:rPr lang="en-US" sz="2400" b="0" i="1" smtClean="0">
                              <a:latin typeface="Cambria Math"/>
                              <a:ea typeface="Cambria Math"/>
                            </a:rPr>
                            <m:t>−</m:t>
                          </m:r>
                          <m:r>
                            <a:rPr lang="en-US" sz="2400" b="0" i="1" smtClean="0">
                              <a:latin typeface="Cambria Math"/>
                              <a:ea typeface="Cambria Math"/>
                            </a:rPr>
                            <m:t>𝑚</m:t>
                          </m:r>
                        </m:e>
                        <m:sub>
                          <m:r>
                            <a:rPr lang="en-US" sz="2400" b="0" i="1" smtClean="0">
                              <a:latin typeface="Cambria Math"/>
                              <a:ea typeface="Cambria Math"/>
                            </a:rPr>
                            <m:t>𝑖</m:t>
                          </m:r>
                        </m:sub>
                      </m:sSub>
                      <m:sSub>
                        <m:sSubPr>
                          <m:ctrlPr>
                            <a:rPr lang="en-US" sz="2400" i="1">
                              <a:latin typeface="Cambria Math"/>
                              <a:ea typeface="Cambria Math"/>
                            </a:rPr>
                          </m:ctrlPr>
                        </m:sSubPr>
                        <m:e>
                          <m:r>
                            <a:rPr lang="en-US" sz="2400" b="0" i="1" smtClean="0">
                              <a:latin typeface="Cambria Math"/>
                              <a:ea typeface="Cambria Math"/>
                            </a:rPr>
                            <m:t>𝜈</m:t>
                          </m:r>
                        </m:e>
                        <m:sub>
                          <m:r>
                            <a:rPr lang="en-US" sz="2400" b="0" i="1" smtClean="0">
                              <a:latin typeface="Cambria Math"/>
                              <a:ea typeface="Cambria Math"/>
                            </a:rPr>
                            <m:t>𝑛</m:t>
                          </m:r>
                        </m:sub>
                      </m:sSub>
                      <m:sSub>
                        <m:sSubPr>
                          <m:ctrlPr>
                            <a:rPr lang="en-US" sz="2400" i="1">
                              <a:latin typeface="Cambria Math"/>
                              <a:ea typeface="Cambria Math"/>
                            </a:rPr>
                          </m:ctrlPr>
                        </m:sSubPr>
                        <m:e>
                          <m:r>
                            <a:rPr lang="el-GR" sz="2400" i="1">
                              <a:latin typeface="Cambria Math"/>
                              <a:ea typeface="Cambria Math"/>
                            </a:rPr>
                            <m:t>𝛤</m:t>
                          </m:r>
                        </m:e>
                        <m:sub>
                          <m:r>
                            <a:rPr lang="en-US" sz="2400" i="1">
                              <a:latin typeface="Cambria Math"/>
                              <a:ea typeface="Cambria Math"/>
                            </a:rPr>
                            <m:t>𝑛</m:t>
                          </m:r>
                          <m:r>
                            <a:rPr lang="en-US" sz="2400" b="0" i="1" smtClean="0">
                              <a:latin typeface="Cambria Math"/>
                              <a:ea typeface="Cambria Math"/>
                            </a:rPr>
                            <m:t>,</m:t>
                          </m:r>
                          <m:r>
                            <a:rPr lang="en-US" sz="2400" b="0" i="1" smtClean="0">
                              <a:latin typeface="Cambria Math"/>
                              <a:ea typeface="Cambria Math"/>
                            </a:rPr>
                            <m:t>𝑟</m:t>
                          </m:r>
                        </m:sub>
                      </m:sSub>
                    </m:oMath>
                  </m:oMathPara>
                </a14:m>
                <a:endParaRPr lang="en-US" sz="2400" i="1" dirty="0" smtClean="0">
                  <a:ea typeface="Cambria Math"/>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309700" y="2560598"/>
                <a:ext cx="2500300" cy="477888"/>
              </a:xfrm>
              <a:prstGeom prst="rect">
                <a:avLst/>
              </a:prstGeom>
              <a:blipFill rotWithShape="1">
                <a:blip r:embed="rId7"/>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95495" y="1302603"/>
                <a:ext cx="5138505" cy="830997"/>
              </a:xfrm>
              <a:prstGeom prst="rect">
                <a:avLst/>
              </a:prstGeom>
              <a:noFill/>
            </p:spPr>
            <p:txBody>
              <a:bodyPr wrap="square" rtlCol="0">
                <a:spAutoFit/>
              </a:bodyPr>
              <a:lstStyle/>
              <a:p>
                <a:pPr algn="ctr"/>
                <a:r>
                  <a:rPr lang="en-US" sz="2400" dirty="0" smtClean="0"/>
                  <a:t>Solve particle and momentum continuity equations to predict </a:t>
                </a:r>
                <a14:m>
                  <m:oMath xmlns:m="http://schemas.openxmlformats.org/officeDocument/2006/math">
                    <m:sSub>
                      <m:sSubPr>
                        <m:ctrlPr>
                          <a:rPr lang="en-US" sz="2400" i="1" smtClean="0">
                            <a:latin typeface="Cambria Math"/>
                          </a:rPr>
                        </m:ctrlPr>
                      </m:sSubPr>
                      <m:e>
                        <m:r>
                          <a:rPr lang="en-US" sz="2400" b="0" i="1" smtClean="0">
                            <a:latin typeface="Cambria Math"/>
                          </a:rPr>
                          <m:t>𝑛</m:t>
                        </m:r>
                      </m:e>
                      <m:sub>
                        <m:r>
                          <a:rPr lang="en-US" sz="2400" b="0" i="1" smtClean="0">
                            <a:latin typeface="Cambria Math"/>
                          </a:rPr>
                          <m:t>𝑛</m:t>
                        </m:r>
                      </m:sub>
                    </m:sSub>
                    <m:d>
                      <m:dPr>
                        <m:ctrlPr>
                          <a:rPr lang="en-US" sz="2400" i="1" smtClean="0">
                            <a:latin typeface="Cambria Math"/>
                          </a:rPr>
                        </m:ctrlPr>
                      </m:dPr>
                      <m:e>
                        <m:r>
                          <a:rPr lang="en-US" sz="2400" b="0" i="1" smtClean="0">
                            <a:latin typeface="Cambria Math"/>
                          </a:rPr>
                          <m:t>𝑟</m:t>
                        </m:r>
                      </m:e>
                    </m:d>
                  </m:oMath>
                </a14:m>
                <a:r>
                  <a:rPr lang="en-US" sz="2400" dirty="0" smtClean="0"/>
                  <a:t> </a:t>
                </a:r>
                <a:endParaRPr lang="en-US" sz="2400" baseline="30000" dirty="0"/>
              </a:p>
            </p:txBody>
          </p:sp>
        </mc:Choice>
        <mc:Fallback xmlns="">
          <p:sp>
            <p:nvSpPr>
              <p:cNvPr id="9" name="TextBox 8"/>
              <p:cNvSpPr txBox="1">
                <a:spLocks noRot="1" noChangeAspect="1" noMove="1" noResize="1" noEditPoints="1" noAdjustHandles="1" noChangeArrowheads="1" noChangeShapeType="1" noTextEdit="1"/>
              </p:cNvSpPr>
              <p:nvPr/>
            </p:nvSpPr>
            <p:spPr>
              <a:xfrm>
                <a:off x="195495" y="1302603"/>
                <a:ext cx="5138505" cy="830997"/>
              </a:xfrm>
              <a:prstGeom prst="rect">
                <a:avLst/>
              </a:prstGeom>
              <a:blipFill rotWithShape="1">
                <a:blip r:embed="rId8"/>
                <a:stretch>
                  <a:fillRect t="-5882" b="-16176"/>
                </a:stretch>
              </a:blipFill>
            </p:spPr>
            <p:txBody>
              <a:bodyPr/>
              <a:lstStyle/>
              <a:p>
                <a:r>
                  <a:rPr lang="en-US">
                    <a:noFill/>
                  </a:rPr>
                  <a:t> </a:t>
                </a:r>
              </a:p>
            </p:txBody>
          </p:sp>
        </mc:Fallback>
      </mc:AlternateContent>
      <p:sp>
        <p:nvSpPr>
          <p:cNvPr id="10" name="TextBox 9"/>
          <p:cNvSpPr txBox="1"/>
          <p:nvPr/>
        </p:nvSpPr>
        <p:spPr>
          <a:xfrm>
            <a:off x="5257800" y="1912203"/>
            <a:ext cx="3809999" cy="830997"/>
          </a:xfrm>
          <a:prstGeom prst="rect">
            <a:avLst/>
          </a:prstGeom>
          <a:noFill/>
        </p:spPr>
        <p:txBody>
          <a:bodyPr wrap="square" rtlCol="0">
            <a:spAutoFit/>
          </a:bodyPr>
          <a:lstStyle/>
          <a:p>
            <a:pPr algn="ctr"/>
            <a:r>
              <a:rPr lang="en-US" sz="2400" dirty="0" smtClean="0"/>
              <a:t>70 kW </a:t>
            </a:r>
            <a:r>
              <a:rPr lang="en-US" sz="2400" dirty="0" err="1" smtClean="0"/>
              <a:t>Ar</a:t>
            </a:r>
            <a:r>
              <a:rPr lang="en-US" sz="2400" dirty="0" smtClean="0"/>
              <a:t> plasma</a:t>
            </a:r>
          </a:p>
          <a:p>
            <a:pPr algn="ctr"/>
            <a:r>
              <a:rPr lang="en-US" sz="2400" dirty="0" smtClean="0"/>
              <a:t>T</a:t>
            </a:r>
            <a:r>
              <a:rPr lang="en-US" sz="2400" baseline="-25000" dirty="0" smtClean="0"/>
              <a:t>e</a:t>
            </a:r>
            <a:r>
              <a:rPr lang="en-US" sz="2400" dirty="0" smtClean="0"/>
              <a:t>=6.1 eV, n</a:t>
            </a:r>
            <a:r>
              <a:rPr lang="en-US" sz="2400" baseline="-25000" dirty="0" smtClean="0"/>
              <a:t>e</a:t>
            </a:r>
            <a:r>
              <a:rPr lang="en-US" sz="2400" dirty="0" smtClean="0"/>
              <a:t>=1.7x10</a:t>
            </a:r>
            <a:r>
              <a:rPr lang="en-US" sz="2400" baseline="30000" dirty="0" smtClean="0"/>
              <a:t>12</a:t>
            </a:r>
            <a:r>
              <a:rPr lang="en-US" sz="2400" dirty="0" smtClean="0"/>
              <a:t> cm</a:t>
            </a:r>
            <a:r>
              <a:rPr lang="en-US" sz="2400" baseline="30000" dirty="0" smtClean="0"/>
              <a:t>-3</a:t>
            </a:r>
            <a:endParaRPr lang="en-US" sz="2400" baseline="30000" dirty="0"/>
          </a:p>
        </p:txBody>
      </p:sp>
      <mc:AlternateContent xmlns:mc="http://schemas.openxmlformats.org/markup-compatibility/2006" xmlns:a14="http://schemas.microsoft.com/office/drawing/2010/main">
        <mc:Choice Requires="a14">
          <p:sp>
            <p:nvSpPr>
              <p:cNvPr id="8" name="TextBox 7"/>
              <p:cNvSpPr txBox="1"/>
              <p:nvPr/>
            </p:nvSpPr>
            <p:spPr>
              <a:xfrm>
                <a:off x="1309700" y="3561347"/>
                <a:ext cx="1469248" cy="707886"/>
              </a:xfrm>
              <a:prstGeom prst="rect">
                <a:avLst/>
              </a:prstGeom>
              <a:noFill/>
              <a:ln w="38100">
                <a:solidFill>
                  <a:srgbClr val="00B0F0"/>
                </a:solidFill>
              </a:ln>
            </p:spPr>
            <p:txBody>
              <a:bodyPr wrap="none" rtlCol="0">
                <a:spAutoFit/>
              </a:bodyPr>
              <a:lstStyle/>
              <a:p>
                <a14:m>
                  <m:oMath xmlns:m="http://schemas.openxmlformats.org/officeDocument/2006/math">
                    <m:sSub>
                      <m:sSubPr>
                        <m:ctrlPr>
                          <a:rPr lang="en-US" sz="2000" i="1" smtClean="0">
                            <a:solidFill>
                              <a:srgbClr val="00B0F0"/>
                            </a:solidFill>
                            <a:latin typeface="Cambria Math"/>
                          </a:rPr>
                        </m:ctrlPr>
                      </m:sSubPr>
                      <m:e>
                        <m:r>
                          <a:rPr lang="en-US" sz="2000" i="1">
                            <a:solidFill>
                              <a:srgbClr val="00B0F0"/>
                            </a:solidFill>
                            <a:latin typeface="Cambria Math"/>
                          </a:rPr>
                          <m:t>𝑛</m:t>
                        </m:r>
                      </m:e>
                      <m:sub>
                        <m:r>
                          <a:rPr lang="en-US" sz="2000" i="1">
                            <a:solidFill>
                              <a:srgbClr val="00B0F0"/>
                            </a:solidFill>
                            <a:latin typeface="Cambria Math"/>
                          </a:rPr>
                          <m:t>𝑛</m:t>
                        </m:r>
                      </m:sub>
                    </m:sSub>
                  </m:oMath>
                </a14:m>
                <a:r>
                  <a:rPr lang="en-US" sz="2000" dirty="0" smtClean="0">
                    <a:solidFill>
                      <a:srgbClr val="00B0F0"/>
                    </a:solidFill>
                  </a:rPr>
                  <a:t> edge =</a:t>
                </a:r>
              </a:p>
              <a:p>
                <a:r>
                  <a:rPr lang="en-US" sz="2000" dirty="0" smtClean="0">
                    <a:solidFill>
                      <a:srgbClr val="00B0F0"/>
                    </a:solidFill>
                  </a:rPr>
                  <a:t>0.7</a:t>
                </a:r>
                <a14:m>
                  <m:oMath xmlns:m="http://schemas.openxmlformats.org/officeDocument/2006/math">
                    <m:sSub>
                      <m:sSubPr>
                        <m:ctrlPr>
                          <a:rPr lang="en-US" sz="2000" i="1">
                            <a:solidFill>
                              <a:srgbClr val="00B0F0"/>
                            </a:solidFill>
                            <a:latin typeface="Cambria Math"/>
                          </a:rPr>
                        </m:ctrlPr>
                      </m:sSubPr>
                      <m:e>
                        <m:r>
                          <a:rPr lang="en-US" sz="2000" i="1">
                            <a:solidFill>
                              <a:srgbClr val="00B0F0"/>
                            </a:solidFill>
                            <a:latin typeface="Cambria Math"/>
                          </a:rPr>
                          <m:t>𝑛</m:t>
                        </m:r>
                      </m:e>
                      <m:sub>
                        <m:r>
                          <a:rPr lang="en-US" sz="2000" i="1">
                            <a:solidFill>
                              <a:srgbClr val="00B0F0"/>
                            </a:solidFill>
                            <a:latin typeface="Cambria Math"/>
                          </a:rPr>
                          <m:t>𝑛</m:t>
                        </m:r>
                      </m:sub>
                    </m:sSub>
                  </m:oMath>
                </a14:m>
                <a:r>
                  <a:rPr lang="en-US" sz="2000" dirty="0" smtClean="0">
                    <a:solidFill>
                      <a:srgbClr val="00B0F0"/>
                    </a:solidFill>
                  </a:rPr>
                  <a:t> gauge</a:t>
                </a:r>
                <a:endParaRPr lang="en-US" sz="2000" dirty="0">
                  <a:solidFill>
                    <a:srgbClr val="00B0F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309700" y="3561347"/>
                <a:ext cx="1469248" cy="707886"/>
              </a:xfrm>
              <a:prstGeom prst="rect">
                <a:avLst/>
              </a:prstGeom>
              <a:blipFill rotWithShape="1">
                <a:blip r:embed="rId9"/>
                <a:stretch>
                  <a:fillRect l="-3239" t="-1639" r="-2429" b="-11475"/>
                </a:stretch>
              </a:blipFill>
              <a:ln w="38100">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916429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1524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Measure Z</a:t>
            </a:r>
            <a:r>
              <a:rPr lang="en-US" sz="3500" baseline="-25000" dirty="0" smtClean="0">
                <a:solidFill>
                  <a:srgbClr val="FFFFFF"/>
                </a:solidFill>
                <a:latin typeface="Chalkboard" charset="0"/>
                <a:sym typeface="Chalkboard" charset="0"/>
              </a:rPr>
              <a:t>eff</a:t>
            </a:r>
            <a:r>
              <a:rPr lang="en-US" sz="3500" dirty="0" smtClean="0">
                <a:solidFill>
                  <a:srgbClr val="FFFFFF"/>
                </a:solidFill>
                <a:latin typeface="Chalkboard" charset="0"/>
                <a:sym typeface="Chalkboard" charset="0"/>
              </a:rPr>
              <a:t>, sheath properties</a:t>
            </a:r>
            <a:endParaRPr lang="en-US" sz="3500" dirty="0">
              <a:solidFill>
                <a:srgbClr val="FFFFFF"/>
              </a:solidFill>
              <a:latin typeface="Chalkboard" charset="0"/>
              <a:sym typeface="Chalkboard" charset="0"/>
            </a:endParaRPr>
          </a:p>
        </p:txBody>
      </p:sp>
      <mc:AlternateContent xmlns:mc="http://schemas.openxmlformats.org/markup-compatibility/2006" xmlns:a14="http://schemas.microsoft.com/office/drawing/2010/main">
        <mc:Choice Requires="a14">
          <p:sp>
            <p:nvSpPr>
              <p:cNvPr id="2" name="TextBox 1"/>
              <p:cNvSpPr txBox="1"/>
              <p:nvPr/>
            </p:nvSpPr>
            <p:spPr>
              <a:xfrm>
                <a:off x="4953000" y="2896963"/>
                <a:ext cx="3962400" cy="3573927"/>
              </a:xfrm>
              <a:prstGeom prst="rect">
                <a:avLst/>
              </a:prstGeom>
              <a:noFill/>
            </p:spPr>
            <p:txBody>
              <a:bodyPr wrap="square" rtlCol="0">
                <a:spAutoFit/>
              </a:bodyPr>
              <a:lstStyle/>
              <a:p>
                <a:r>
                  <a:rPr lang="en-US" sz="2800" dirty="0" smtClean="0"/>
                  <a:t>Optically thin plasma with constant</a:t>
                </a:r>
                <a:r>
                  <a:rPr lang="en-US" sz="2800" baseline="-25000" dirty="0" smtClean="0"/>
                  <a:t>  </a:t>
                </a:r>
                <a14:m>
                  <m:oMath xmlns:m="http://schemas.openxmlformats.org/officeDocument/2006/math">
                    <m:sSub>
                      <m:sSubPr>
                        <m:ctrlPr>
                          <a:rPr lang="en-US" sz="2800" b="0" i="1" smtClean="0">
                            <a:latin typeface="Cambria Math"/>
                          </a:rPr>
                        </m:ctrlPr>
                      </m:sSubPr>
                      <m:e>
                        <m:r>
                          <a:rPr lang="en-US" sz="2800" b="0" i="1" smtClean="0">
                            <a:latin typeface="Cambria Math"/>
                          </a:rPr>
                          <m:t>𝑇</m:t>
                        </m:r>
                      </m:e>
                      <m:sub>
                        <m:r>
                          <a:rPr lang="en-US" sz="2800" b="0" i="1" smtClean="0">
                            <a:latin typeface="Cambria Math"/>
                          </a:rPr>
                          <m:t>𝑒</m:t>
                        </m:r>
                      </m:sub>
                    </m:sSub>
                    <m:r>
                      <a:rPr lang="en-US" sz="2800" b="0" i="1" smtClean="0">
                        <a:latin typeface="Cambria Math"/>
                      </a:rPr>
                      <m:t>,  </m:t>
                    </m:r>
                    <m:r>
                      <a:rPr lang="en-US" sz="2800" b="0" i="1" smtClean="0">
                        <a:latin typeface="Cambria Math"/>
                      </a:rPr>
                      <m:t>𝑆</m:t>
                    </m:r>
                    <m:r>
                      <a:rPr lang="en-US" sz="2800" b="0" i="1" smtClean="0">
                        <a:latin typeface="Cambria Math"/>
                      </a:rPr>
                      <m:t>~</m:t>
                    </m:r>
                    <m:sSub>
                      <m:sSubPr>
                        <m:ctrlPr>
                          <a:rPr lang="en-US" sz="2800" b="0" i="1" smtClean="0">
                            <a:latin typeface="Cambria Math"/>
                          </a:rPr>
                        </m:ctrlPr>
                      </m:sSubPr>
                      <m:e>
                        <m:r>
                          <a:rPr lang="en-US" sz="2800" b="0" i="1" smtClean="0">
                            <a:latin typeface="Cambria Math"/>
                          </a:rPr>
                          <m:t>𝑛</m:t>
                        </m:r>
                      </m:e>
                      <m:sub>
                        <m:r>
                          <a:rPr lang="en-US" sz="2800" b="0" i="1" smtClean="0">
                            <a:latin typeface="Cambria Math"/>
                          </a:rPr>
                          <m:t>𝑒</m:t>
                        </m:r>
                      </m:sub>
                    </m:sSub>
                    <m:sSub>
                      <m:sSubPr>
                        <m:ctrlPr>
                          <a:rPr lang="en-US" sz="2800" b="0" i="1" smtClean="0">
                            <a:latin typeface="Cambria Math"/>
                          </a:rPr>
                        </m:ctrlPr>
                      </m:sSubPr>
                      <m:e>
                        <m:r>
                          <a:rPr lang="en-US" sz="2800" b="0" i="1" smtClean="0">
                            <a:latin typeface="Cambria Math"/>
                          </a:rPr>
                          <m:t>𝑛</m:t>
                        </m:r>
                      </m:e>
                      <m:sub>
                        <m:r>
                          <a:rPr lang="en-US" sz="2800" b="0" i="1" smtClean="0">
                            <a:latin typeface="Cambria Math"/>
                          </a:rPr>
                          <m:t>𝑖</m:t>
                        </m:r>
                      </m:sub>
                    </m:sSub>
                  </m:oMath>
                </a14:m>
                <a:endParaRPr lang="en-US" sz="2800" dirty="0" smtClean="0"/>
              </a:p>
              <a:p>
                <a:endParaRPr lang="en-US" sz="2800" dirty="0" smtClean="0"/>
              </a:p>
              <a:p>
                <a:r>
                  <a:rPr lang="en-US" sz="2800" dirty="0" smtClean="0"/>
                  <a:t>Compare to </a:t>
                </a:r>
                <a14:m>
                  <m:oMath xmlns:m="http://schemas.openxmlformats.org/officeDocument/2006/math">
                    <m:sSup>
                      <m:sSupPr>
                        <m:ctrlPr>
                          <a:rPr lang="en-US" sz="2800" i="1" smtClean="0">
                            <a:latin typeface="Cambria Math"/>
                          </a:rPr>
                        </m:ctrlPr>
                      </m:sSupPr>
                      <m:e>
                        <m:sSub>
                          <m:sSubPr>
                            <m:ctrlPr>
                              <a:rPr lang="en-US" sz="2800" i="1">
                                <a:latin typeface="Cambria Math"/>
                              </a:rPr>
                            </m:ctrlPr>
                          </m:sSubPr>
                          <m:e>
                            <m:r>
                              <a:rPr lang="en-US" sz="2800" i="1">
                                <a:latin typeface="Cambria Math"/>
                              </a:rPr>
                              <m:t>𝑛</m:t>
                            </m:r>
                          </m:e>
                          <m:sub>
                            <m:r>
                              <a:rPr lang="en-US" sz="2800" i="1">
                                <a:latin typeface="Cambria Math"/>
                              </a:rPr>
                              <m:t>𝑒</m:t>
                            </m:r>
                          </m:sub>
                        </m:sSub>
                      </m:e>
                      <m:sup>
                        <m:r>
                          <a:rPr lang="en-US" sz="2800" b="0" i="1" smtClean="0">
                            <a:latin typeface="Cambria Math"/>
                          </a:rPr>
                          <m:t>2</m:t>
                        </m:r>
                      </m:sup>
                    </m:sSup>
                  </m:oMath>
                </a14:m>
                <a:r>
                  <a:rPr lang="en-US" sz="2800" dirty="0" smtClean="0"/>
                  <a:t> to find “missing” </a:t>
                </a:r>
                <a14:m>
                  <m:oMath xmlns:m="http://schemas.openxmlformats.org/officeDocument/2006/math">
                    <m:sSub>
                      <m:sSubPr>
                        <m:ctrlPr>
                          <a:rPr lang="en-US" sz="2800" i="1" smtClean="0">
                            <a:latin typeface="Cambria Math"/>
                          </a:rPr>
                        </m:ctrlPr>
                      </m:sSubPr>
                      <m:e>
                        <m:r>
                          <a:rPr lang="en-US" sz="2800" b="0" i="1" smtClean="0">
                            <a:latin typeface="Cambria Math"/>
                          </a:rPr>
                          <m:t>𝑛</m:t>
                        </m:r>
                      </m:e>
                      <m:sub>
                        <m:r>
                          <a:rPr lang="en-US" sz="2800" b="0" i="1" smtClean="0">
                            <a:latin typeface="Cambria Math"/>
                          </a:rPr>
                          <m:t>𝑖</m:t>
                        </m:r>
                      </m:sub>
                    </m:sSub>
                    <m:r>
                      <a:rPr lang="en-US" sz="2800" b="0" i="1" smtClean="0">
                        <a:latin typeface="Cambria Math"/>
                      </a:rPr>
                      <m:t>, </m:t>
                    </m:r>
                    <m:sSub>
                      <m:sSubPr>
                        <m:ctrlPr>
                          <a:rPr lang="en-US" sz="2800" b="0" i="1" smtClean="0">
                            <a:latin typeface="Cambria Math"/>
                          </a:rPr>
                        </m:ctrlPr>
                      </m:sSubPr>
                      <m:e>
                        <m:r>
                          <a:rPr lang="en-US" sz="2800" b="0" i="1" smtClean="0">
                            <a:latin typeface="Cambria Math"/>
                          </a:rPr>
                          <m:t>𝑍</m:t>
                        </m:r>
                      </m:e>
                      <m:sub>
                        <m:r>
                          <a:rPr lang="en-US" sz="2800" b="0" i="1" smtClean="0">
                            <a:latin typeface="Cambria Math"/>
                          </a:rPr>
                          <m:t>𝑒𝑓𝑓</m:t>
                        </m:r>
                      </m:sub>
                    </m:sSub>
                  </m:oMath>
                </a14:m>
                <a:endParaRPr lang="en-US" sz="2800" dirty="0" smtClean="0"/>
              </a:p>
              <a:p>
                <a:endParaRPr lang="en-US" sz="2800" dirty="0"/>
              </a:p>
              <a:p>
                <a:r>
                  <a:rPr lang="en-US" sz="2800" dirty="0" smtClean="0"/>
                  <a:t>Monitor for </a:t>
                </a:r>
                <a:r>
                  <a:rPr lang="en-US" sz="2800" dirty="0" err="1" smtClean="0"/>
                  <a:t>Ar</a:t>
                </a:r>
                <a:r>
                  <a:rPr lang="en-US" sz="2800" dirty="0" smtClean="0"/>
                  <a:t> III 348.0 nm line</a:t>
                </a:r>
              </a:p>
            </p:txBody>
          </p:sp>
        </mc:Choice>
        <mc:Fallback xmlns="">
          <p:sp>
            <p:nvSpPr>
              <p:cNvPr id="2" name="TextBox 1"/>
              <p:cNvSpPr txBox="1">
                <a:spLocks noRot="1" noChangeAspect="1" noMove="1" noResize="1" noEditPoints="1" noAdjustHandles="1" noChangeArrowheads="1" noChangeShapeType="1" noTextEdit="1"/>
              </p:cNvSpPr>
              <p:nvPr/>
            </p:nvSpPr>
            <p:spPr>
              <a:xfrm>
                <a:off x="4953000" y="2896963"/>
                <a:ext cx="3962400" cy="3573927"/>
              </a:xfrm>
              <a:prstGeom prst="rect">
                <a:avLst/>
              </a:prstGeom>
              <a:blipFill rotWithShape="1">
                <a:blip r:embed="rId3"/>
                <a:stretch>
                  <a:fillRect l="-3231" t="-1536" r="-4462" b="-3925"/>
                </a:stretch>
              </a:blipFill>
            </p:spPr>
            <p:txBody>
              <a:bodyPr/>
              <a:lstStyle/>
              <a:p>
                <a:r>
                  <a:rPr lang="en-US">
                    <a:noFill/>
                  </a:rPr>
                  <a:t> </a:t>
                </a:r>
              </a:p>
            </p:txBody>
          </p:sp>
        </mc:Fallback>
      </mc:AlternateContent>
      <p:sp>
        <p:nvSpPr>
          <p:cNvPr id="4" name="TextBox 3"/>
          <p:cNvSpPr txBox="1"/>
          <p:nvPr/>
        </p:nvSpPr>
        <p:spPr>
          <a:xfrm>
            <a:off x="609600" y="1219200"/>
            <a:ext cx="6038704" cy="523220"/>
          </a:xfrm>
          <a:prstGeom prst="rect">
            <a:avLst/>
          </a:prstGeom>
          <a:noFill/>
        </p:spPr>
        <p:txBody>
          <a:bodyPr wrap="none" rtlCol="0">
            <a:spAutoFit/>
          </a:bodyPr>
          <a:lstStyle/>
          <a:p>
            <a:r>
              <a:rPr lang="en-US" sz="2800" dirty="0" smtClean="0"/>
              <a:t>For all ions leaving at single velocity </a:t>
            </a:r>
            <a:r>
              <a:rPr lang="en-US" sz="2800" i="1" dirty="0" smtClean="0"/>
              <a:t>c</a:t>
            </a:r>
            <a:r>
              <a:rPr lang="en-US" sz="2800" i="1" baseline="-25000" dirty="0" smtClean="0"/>
              <a:t>s</a:t>
            </a:r>
            <a:r>
              <a:rPr lang="en-US" sz="2800" dirty="0" smtClean="0"/>
              <a:t>*, </a:t>
            </a:r>
            <a:endParaRPr lang="en-US" sz="2800" dirty="0"/>
          </a:p>
        </p:txBody>
      </p:sp>
      <mc:AlternateContent xmlns:mc="http://schemas.openxmlformats.org/markup-compatibility/2006" xmlns:a14="http://schemas.microsoft.com/office/drawing/2010/main">
        <mc:Choice Requires="a14">
          <p:sp>
            <p:nvSpPr>
              <p:cNvPr id="5" name="TextBox 4"/>
              <p:cNvSpPr txBox="1"/>
              <p:nvPr/>
            </p:nvSpPr>
            <p:spPr>
              <a:xfrm>
                <a:off x="228600" y="1850609"/>
                <a:ext cx="2754152" cy="7838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m:rPr>
                              <m:sty m:val="p"/>
                            </m:rPr>
                            <a:rPr lang="el-GR" sz="2000" i="1" smtClean="0">
                              <a:latin typeface="Cambria Math"/>
                              <a:ea typeface="Cambria Math"/>
                            </a:rPr>
                            <m:t>Φ</m:t>
                          </m:r>
                        </m:e>
                        <m:sub>
                          <m:r>
                            <a:rPr lang="en-US" sz="2000" b="0" i="1" smtClean="0">
                              <a:latin typeface="Cambria Math"/>
                            </a:rPr>
                            <m:t>𝑓</m:t>
                          </m:r>
                        </m:sub>
                      </m:sSub>
                      <m:r>
                        <a:rPr lang="en-US" sz="2000" b="0" i="1" smtClean="0">
                          <a:latin typeface="Cambria Math"/>
                        </a:rPr>
                        <m:t>=−</m:t>
                      </m:r>
                      <m:f>
                        <m:fPr>
                          <m:ctrlPr>
                            <a:rPr lang="en-US" sz="2000" b="0" i="1" smtClean="0">
                              <a:latin typeface="Cambria Math"/>
                            </a:rPr>
                          </m:ctrlPr>
                        </m:fPr>
                        <m:num>
                          <m:sSub>
                            <m:sSubPr>
                              <m:ctrlPr>
                                <a:rPr lang="en-US" sz="2000" b="0" i="1" smtClean="0">
                                  <a:latin typeface="Cambria Math"/>
                                </a:rPr>
                              </m:ctrlPr>
                            </m:sSubPr>
                            <m:e>
                              <m:r>
                                <a:rPr lang="en-US" sz="2000" b="0" i="1" smtClean="0">
                                  <a:latin typeface="Cambria Math"/>
                                </a:rPr>
                                <m:t>𝑘</m:t>
                              </m:r>
                            </m:e>
                            <m:sub>
                              <m:r>
                                <a:rPr lang="en-US" sz="2000" b="0" i="1" smtClean="0">
                                  <a:latin typeface="Cambria Math"/>
                                </a:rPr>
                                <m:t>𝐵</m:t>
                              </m:r>
                            </m:sub>
                          </m:sSub>
                          <m:sSub>
                            <m:sSubPr>
                              <m:ctrlPr>
                                <a:rPr lang="en-US" sz="2000" b="0" i="1" smtClean="0">
                                  <a:latin typeface="Cambria Math"/>
                                </a:rPr>
                              </m:ctrlPr>
                            </m:sSubPr>
                            <m:e>
                              <m:r>
                                <a:rPr lang="en-US" sz="2000" b="0" i="1" smtClean="0">
                                  <a:latin typeface="Cambria Math"/>
                                </a:rPr>
                                <m:t>𝑇</m:t>
                              </m:r>
                            </m:e>
                            <m:sub>
                              <m:r>
                                <a:rPr lang="en-US" sz="2000" b="0" i="1" smtClean="0">
                                  <a:latin typeface="Cambria Math"/>
                                </a:rPr>
                                <m:t>𝑒</m:t>
                              </m:r>
                            </m:sub>
                          </m:sSub>
                        </m:num>
                        <m:den>
                          <m:r>
                            <a:rPr lang="en-US" sz="2000" b="0" i="1" smtClean="0">
                              <a:latin typeface="Cambria Math"/>
                            </a:rPr>
                            <m:t>𝑒</m:t>
                          </m:r>
                        </m:den>
                      </m:f>
                      <m:r>
                        <a:rPr lang="en-US" sz="2000" b="0" i="1" smtClean="0">
                          <a:latin typeface="Cambria Math"/>
                        </a:rPr>
                        <m:t>𝑙𝑛</m:t>
                      </m:r>
                      <m:d>
                        <m:dPr>
                          <m:ctrlPr>
                            <a:rPr lang="en-US" sz="2000" b="0" i="1" smtClean="0">
                              <a:latin typeface="Cambria Math"/>
                            </a:rPr>
                          </m:ctrlPr>
                        </m:dPr>
                        <m:e>
                          <m:f>
                            <m:fPr>
                              <m:ctrlPr>
                                <a:rPr lang="en-US" sz="2000" b="0" i="1" smtClean="0">
                                  <a:latin typeface="Cambria Math"/>
                                  <a:ea typeface="Cambria Math"/>
                                </a:rPr>
                              </m:ctrlPr>
                            </m:fPr>
                            <m:num>
                              <m:sSub>
                                <m:sSubPr>
                                  <m:ctrlPr>
                                    <a:rPr lang="en-US" sz="2000" i="1">
                                      <a:latin typeface="Cambria Math"/>
                                      <a:ea typeface="Cambria Math"/>
                                    </a:rPr>
                                  </m:ctrlPr>
                                </m:sSubPr>
                                <m:e>
                                  <m:r>
                                    <a:rPr lang="en-US" sz="2000" i="1">
                                      <a:latin typeface="Cambria Math"/>
                                      <a:ea typeface="Cambria Math"/>
                                    </a:rPr>
                                    <m:t>𝑐</m:t>
                                  </m:r>
                                </m:e>
                                <m:sub>
                                  <m:r>
                                    <a:rPr lang="en-US" sz="2000" i="1">
                                      <a:latin typeface="Cambria Math"/>
                                      <a:ea typeface="Cambria Math"/>
                                    </a:rPr>
                                    <m:t>𝑠</m:t>
                                  </m:r>
                                </m:sub>
                              </m:sSub>
                            </m:num>
                            <m:den>
                              <m:sSub>
                                <m:sSubPr>
                                  <m:ctrlPr>
                                    <a:rPr lang="en-US" sz="2000" b="0" i="1" smtClean="0">
                                      <a:latin typeface="Cambria Math"/>
                                      <a:ea typeface="Cambria Math"/>
                                    </a:rPr>
                                  </m:ctrlPr>
                                </m:sSubPr>
                                <m:e>
                                  <m:r>
                                    <a:rPr lang="en-US" sz="2000" b="0" i="1" smtClean="0">
                                      <a:latin typeface="Cambria Math"/>
                                      <a:ea typeface="Cambria Math"/>
                                    </a:rPr>
                                    <m:t>𝑣</m:t>
                                  </m:r>
                                </m:e>
                                <m:sub>
                                  <m:r>
                                    <a:rPr lang="en-US" sz="2000" b="0" i="1" smtClean="0">
                                      <a:latin typeface="Cambria Math"/>
                                      <a:ea typeface="Cambria Math"/>
                                    </a:rPr>
                                    <m:t>𝑡h</m:t>
                                  </m:r>
                                  <m:r>
                                    <a:rPr lang="en-US" sz="2000" b="0" i="1" smtClean="0">
                                      <a:latin typeface="Cambria Math"/>
                                      <a:ea typeface="Cambria Math"/>
                                    </a:rPr>
                                    <m:t>,</m:t>
                                  </m:r>
                                  <m:r>
                                    <a:rPr lang="en-US" sz="2000" b="0" i="1" smtClean="0">
                                      <a:latin typeface="Cambria Math"/>
                                      <a:ea typeface="Cambria Math"/>
                                    </a:rPr>
                                    <m:t>𝑒</m:t>
                                  </m:r>
                                </m:sub>
                              </m:sSub>
                            </m:den>
                          </m:f>
                        </m:e>
                      </m:d>
                    </m:oMath>
                  </m:oMathPara>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228600" y="1850609"/>
                <a:ext cx="2754152" cy="783869"/>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3465095" y="1738054"/>
                <a:ext cx="2153475" cy="10016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a:rPr>
                          </m:ctrlPr>
                        </m:sSupPr>
                        <m:e>
                          <m:sSub>
                            <m:sSubPr>
                              <m:ctrlPr>
                                <a:rPr lang="en-US" sz="2000" i="1">
                                  <a:latin typeface="Cambria Math"/>
                                </a:rPr>
                              </m:ctrlPr>
                            </m:sSubPr>
                            <m:e>
                              <m:r>
                                <a:rPr lang="en-US" sz="2000" b="0" i="1" smtClean="0">
                                  <a:latin typeface="Cambria Math"/>
                                  <a:ea typeface="Cambria Math"/>
                                </a:rPr>
                                <m:t>𝑐</m:t>
                              </m:r>
                            </m:e>
                            <m:sub>
                              <m:r>
                                <a:rPr lang="en-US" sz="2000" b="0" i="1" smtClean="0">
                                  <a:latin typeface="Cambria Math"/>
                                  <a:ea typeface="Cambria Math"/>
                                </a:rPr>
                                <m:t>𝑠</m:t>
                              </m:r>
                            </m:sub>
                          </m:sSub>
                        </m:e>
                        <m:sup>
                          <m:r>
                            <a:rPr lang="en-US" sz="2000" b="0" i="1" smtClean="0">
                              <a:latin typeface="Cambria Math"/>
                            </a:rPr>
                            <m:t>∗</m:t>
                          </m:r>
                        </m:sup>
                      </m:sSup>
                      <m:r>
                        <a:rPr lang="en-US" sz="2000" b="0" i="1" smtClean="0">
                          <a:latin typeface="Cambria Math"/>
                        </a:rPr>
                        <m:t>=</m:t>
                      </m:r>
                      <m:rad>
                        <m:radPr>
                          <m:degHide m:val="on"/>
                          <m:ctrlPr>
                            <a:rPr lang="en-US" sz="2000" b="0" i="1" smtClean="0">
                              <a:latin typeface="Cambria Math"/>
                            </a:rPr>
                          </m:ctrlPr>
                        </m:radPr>
                        <m:deg/>
                        <m:e>
                          <m:nary>
                            <m:naryPr>
                              <m:chr m:val="∑"/>
                              <m:subHide m:val="on"/>
                              <m:supHide m:val="on"/>
                              <m:ctrlPr>
                                <a:rPr lang="en-US" sz="2000" i="1">
                                  <a:latin typeface="Cambria Math"/>
                                </a:rPr>
                              </m:ctrlPr>
                            </m:naryPr>
                            <m:sub/>
                            <m:sup/>
                            <m:e>
                              <m:f>
                                <m:fPr>
                                  <m:ctrlPr>
                                    <a:rPr lang="en-US" sz="2000" i="1" smtClean="0">
                                      <a:latin typeface="Cambria Math"/>
                                    </a:rPr>
                                  </m:ctrlPr>
                                </m:fPr>
                                <m:num>
                                  <m:sSub>
                                    <m:sSubPr>
                                      <m:ctrlPr>
                                        <a:rPr lang="en-US" sz="2000" i="1" smtClean="0">
                                          <a:latin typeface="Cambria Math"/>
                                        </a:rPr>
                                      </m:ctrlPr>
                                    </m:sSubPr>
                                    <m:e>
                                      <m:r>
                                        <a:rPr lang="en-US" sz="2000" b="0" i="1" smtClean="0">
                                          <a:latin typeface="Cambria Math"/>
                                        </a:rPr>
                                        <m:t>𝑛</m:t>
                                      </m:r>
                                    </m:e>
                                    <m:sub>
                                      <m:r>
                                        <a:rPr lang="en-US" sz="2000" b="0" i="1" smtClean="0">
                                          <a:latin typeface="Cambria Math"/>
                                        </a:rPr>
                                        <m:t>𝑖</m:t>
                                      </m:r>
                                    </m:sub>
                                  </m:sSub>
                                  <m:sSup>
                                    <m:sSupPr>
                                      <m:ctrlPr>
                                        <a:rPr lang="en-US" sz="2000" i="1" smtClean="0">
                                          <a:latin typeface="Cambria Math"/>
                                        </a:rPr>
                                      </m:ctrlPr>
                                    </m:sSupPr>
                                    <m:e>
                                      <m:sSub>
                                        <m:sSubPr>
                                          <m:ctrlPr>
                                            <a:rPr lang="en-US" sz="2000" i="1">
                                              <a:latin typeface="Cambria Math"/>
                                            </a:rPr>
                                          </m:ctrlPr>
                                        </m:sSubPr>
                                        <m:e>
                                          <m:r>
                                            <a:rPr lang="en-US" sz="2000" b="0" i="1" smtClean="0">
                                              <a:latin typeface="Cambria Math"/>
                                            </a:rPr>
                                            <m:t>𝑐</m:t>
                                          </m:r>
                                        </m:e>
                                        <m:sub>
                                          <m:r>
                                            <a:rPr lang="en-US" sz="2000" b="0" i="1" smtClean="0">
                                              <a:latin typeface="Cambria Math"/>
                                            </a:rPr>
                                            <m:t>𝑠</m:t>
                                          </m:r>
                                          <m:r>
                                            <a:rPr lang="en-US" sz="2000" b="0" i="1" smtClean="0">
                                              <a:latin typeface="Cambria Math"/>
                                            </a:rPr>
                                            <m:t>,</m:t>
                                          </m:r>
                                          <m:r>
                                            <a:rPr lang="en-US" sz="2000" b="0" i="1" smtClean="0">
                                              <a:latin typeface="Cambria Math"/>
                                            </a:rPr>
                                            <m:t>𝑖</m:t>
                                          </m:r>
                                        </m:sub>
                                      </m:sSub>
                                    </m:e>
                                    <m:sup>
                                      <m:r>
                                        <a:rPr lang="en-US" sz="2000" b="0" i="1" smtClean="0">
                                          <a:latin typeface="Cambria Math"/>
                                        </a:rPr>
                                        <m:t>2</m:t>
                                      </m:r>
                                    </m:sup>
                                  </m:sSup>
                                </m:num>
                                <m:den>
                                  <m:sSub>
                                    <m:sSubPr>
                                      <m:ctrlPr>
                                        <a:rPr lang="en-US" sz="2000" i="1" smtClean="0">
                                          <a:latin typeface="Cambria Math"/>
                                        </a:rPr>
                                      </m:ctrlPr>
                                    </m:sSubPr>
                                    <m:e>
                                      <m:r>
                                        <a:rPr lang="en-US" sz="2000" b="0" i="1" smtClean="0">
                                          <a:latin typeface="Cambria Math"/>
                                        </a:rPr>
                                        <m:t>𝑛</m:t>
                                      </m:r>
                                    </m:e>
                                    <m:sub>
                                      <m:r>
                                        <a:rPr lang="en-US" sz="2000" b="0" i="1" smtClean="0">
                                          <a:latin typeface="Cambria Math"/>
                                        </a:rPr>
                                        <m:t>𝑒</m:t>
                                      </m:r>
                                    </m:sub>
                                  </m:sSub>
                                </m:den>
                              </m:f>
                            </m:e>
                          </m:nary>
                        </m:e>
                      </m:rad>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3465095" y="1738054"/>
                <a:ext cx="2153475" cy="1001684"/>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867821" y="1676400"/>
                <a:ext cx="2702535" cy="10016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0" i="1" smtClean="0">
                              <a:latin typeface="Cambria Math"/>
                            </a:rPr>
                            <m:t>𝑐</m:t>
                          </m:r>
                        </m:e>
                        <m:sub>
                          <m:r>
                            <a:rPr lang="en-US" sz="2000" b="0" i="1" smtClean="0">
                              <a:latin typeface="Cambria Math"/>
                            </a:rPr>
                            <m:t>𝑠</m:t>
                          </m:r>
                          <m:r>
                            <a:rPr lang="en-US" sz="2000" b="0" i="1" smtClean="0">
                              <a:latin typeface="Cambria Math"/>
                            </a:rPr>
                            <m:t>,</m:t>
                          </m:r>
                          <m:r>
                            <a:rPr lang="en-US" sz="2000" b="0" i="1" smtClean="0">
                              <a:latin typeface="Cambria Math"/>
                            </a:rPr>
                            <m:t>𝑖</m:t>
                          </m:r>
                        </m:sub>
                      </m:sSub>
                      <m:r>
                        <a:rPr lang="en-US" sz="2000" b="0" i="1" smtClean="0">
                          <a:latin typeface="Cambria Math"/>
                        </a:rPr>
                        <m:t>=</m:t>
                      </m:r>
                      <m:rad>
                        <m:radPr>
                          <m:degHide m:val="on"/>
                          <m:ctrlPr>
                            <a:rPr lang="en-US" sz="2000" b="0" i="1" smtClean="0">
                              <a:latin typeface="Cambria Math"/>
                            </a:rPr>
                          </m:ctrlPr>
                        </m:radPr>
                        <m:deg/>
                        <m:e>
                          <m:f>
                            <m:fPr>
                              <m:ctrlPr>
                                <a:rPr lang="en-US" sz="2000" b="0" i="1" smtClean="0">
                                  <a:latin typeface="Cambria Math"/>
                                </a:rPr>
                              </m:ctrlPr>
                            </m:fPr>
                            <m:num>
                              <m:sSub>
                                <m:sSubPr>
                                  <m:ctrlPr>
                                    <a:rPr lang="en-US" sz="2000" b="0" i="1" smtClean="0">
                                      <a:latin typeface="Cambria Math"/>
                                    </a:rPr>
                                  </m:ctrlPr>
                                </m:sSubPr>
                                <m:e>
                                  <m:r>
                                    <a:rPr lang="en-US" sz="2000" b="0" i="1" smtClean="0">
                                      <a:latin typeface="Cambria Math"/>
                                    </a:rPr>
                                    <m:t>𝑘</m:t>
                                  </m:r>
                                </m:e>
                                <m:sub>
                                  <m:r>
                                    <a:rPr lang="en-US" sz="2000" b="0" i="1" smtClean="0">
                                      <a:latin typeface="Cambria Math"/>
                                    </a:rPr>
                                    <m:t>𝑏</m:t>
                                  </m:r>
                                </m:sub>
                              </m:sSub>
                              <m:d>
                                <m:dPr>
                                  <m:ctrlPr>
                                    <a:rPr lang="en-US" sz="2000" b="0" i="1" smtClean="0">
                                      <a:latin typeface="Cambria Math"/>
                                    </a:rPr>
                                  </m:ctrlPr>
                                </m:dPr>
                                <m:e>
                                  <m:sSub>
                                    <m:sSubPr>
                                      <m:ctrlPr>
                                        <a:rPr lang="en-US" sz="2000" b="0" i="1" smtClean="0">
                                          <a:latin typeface="Cambria Math"/>
                                        </a:rPr>
                                      </m:ctrlPr>
                                    </m:sSubPr>
                                    <m:e>
                                      <m:r>
                                        <a:rPr lang="en-US" sz="2000" b="0" i="1" smtClean="0">
                                          <a:latin typeface="Cambria Math"/>
                                        </a:rPr>
                                        <m:t>𝑍</m:t>
                                      </m:r>
                                    </m:e>
                                    <m:sub>
                                      <m:r>
                                        <a:rPr lang="en-US" sz="2000" b="0" i="1" smtClean="0">
                                          <a:latin typeface="Cambria Math"/>
                                        </a:rPr>
                                        <m:t>𝑖</m:t>
                                      </m:r>
                                    </m:sub>
                                  </m:sSub>
                                  <m:sSub>
                                    <m:sSubPr>
                                      <m:ctrlPr>
                                        <a:rPr lang="en-US" sz="2000" i="1">
                                          <a:latin typeface="Cambria Math"/>
                                        </a:rPr>
                                      </m:ctrlPr>
                                    </m:sSubPr>
                                    <m:e>
                                      <m:r>
                                        <a:rPr lang="en-US" sz="2000" b="0" i="1" smtClean="0">
                                          <a:latin typeface="Cambria Math"/>
                                        </a:rPr>
                                        <m:t>𝑇</m:t>
                                      </m:r>
                                    </m:e>
                                    <m:sub>
                                      <m:r>
                                        <a:rPr lang="en-US" sz="2000" b="0" i="1" smtClean="0">
                                          <a:latin typeface="Cambria Math"/>
                                        </a:rPr>
                                        <m:t>𝑒</m:t>
                                      </m:r>
                                    </m:sub>
                                  </m:sSub>
                                  <m:r>
                                    <a:rPr lang="en-US" sz="2000" b="0" i="1" smtClean="0">
                                      <a:latin typeface="Cambria Math"/>
                                    </a:rPr>
                                    <m:t>+3</m:t>
                                  </m:r>
                                  <m:sSub>
                                    <m:sSubPr>
                                      <m:ctrlPr>
                                        <a:rPr lang="en-US" sz="2000" i="1">
                                          <a:latin typeface="Cambria Math"/>
                                        </a:rPr>
                                      </m:ctrlPr>
                                    </m:sSubPr>
                                    <m:e>
                                      <m:r>
                                        <a:rPr lang="en-US" sz="2000" b="0" i="1" smtClean="0">
                                          <a:latin typeface="Cambria Math"/>
                                        </a:rPr>
                                        <m:t>𝑇</m:t>
                                      </m:r>
                                    </m:e>
                                    <m:sub>
                                      <m:r>
                                        <a:rPr lang="en-US" sz="2000" i="1">
                                          <a:latin typeface="Cambria Math"/>
                                        </a:rPr>
                                        <m:t>𝑖</m:t>
                                      </m:r>
                                    </m:sub>
                                  </m:sSub>
                                </m:e>
                              </m:d>
                            </m:num>
                            <m:den>
                              <m:sSub>
                                <m:sSubPr>
                                  <m:ctrlPr>
                                    <a:rPr lang="en-US" sz="2000" i="1" smtClean="0">
                                      <a:latin typeface="Cambria Math"/>
                                    </a:rPr>
                                  </m:ctrlPr>
                                </m:sSubPr>
                                <m:e>
                                  <m:r>
                                    <a:rPr lang="en-US" sz="2000" b="0" i="1" smtClean="0">
                                      <a:latin typeface="Cambria Math"/>
                                    </a:rPr>
                                    <m:t>𝑚</m:t>
                                  </m:r>
                                </m:e>
                                <m:sub>
                                  <m:r>
                                    <a:rPr lang="en-US" sz="2000" i="1">
                                      <a:latin typeface="Cambria Math"/>
                                    </a:rPr>
                                    <m:t>𝑖</m:t>
                                  </m:r>
                                </m:sub>
                              </m:sSub>
                            </m:den>
                          </m:f>
                        </m:e>
                      </m:rad>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5867821" y="1676400"/>
                <a:ext cx="2702535" cy="1001684"/>
              </a:xfrm>
              <a:prstGeom prst="rect">
                <a:avLst/>
              </a:prstGeom>
              <a:blipFill rotWithShape="1">
                <a:blip r:embed="rId6"/>
                <a:stretch>
                  <a:fillRect/>
                </a:stretch>
              </a:blipFill>
            </p:spPr>
            <p:txBody>
              <a:bodyPr/>
              <a:lstStyle/>
              <a:p>
                <a:r>
                  <a:rPr lang="en-US">
                    <a:noFill/>
                  </a:rPr>
                  <a:t> </a:t>
                </a:r>
              </a:p>
            </p:txBody>
          </p:sp>
        </mc:Fallback>
      </mc:AlternateContent>
      <p:grpSp>
        <p:nvGrpSpPr>
          <p:cNvPr id="10" name="Group 9"/>
          <p:cNvGrpSpPr/>
          <p:nvPr/>
        </p:nvGrpSpPr>
        <p:grpSpPr>
          <a:xfrm>
            <a:off x="152400" y="2739738"/>
            <a:ext cx="3300412" cy="3956571"/>
            <a:chOff x="302216" y="2739738"/>
            <a:chExt cx="3300412" cy="3956571"/>
          </a:xfrm>
        </p:grpSpPr>
        <p:pic>
          <p:nvPicPr>
            <p:cNvPr id="10244" name="Picture 4" descr="C:\Cooper\postdoc wisconsin\MPDX\probes and parts\tile\All_cusp_case2.png"/>
            <p:cNvPicPr>
              <a:picLocks noChangeAspect="1" noChangeArrowheads="1"/>
            </p:cNvPicPr>
            <p:nvPr/>
          </p:nvPicPr>
          <p:blipFill rotWithShape="1">
            <a:blip r:embed="rId7">
              <a:extLst>
                <a:ext uri="{28A0092B-C50C-407E-A947-70E740481C1C}">
                  <a14:useLocalDpi xmlns:a14="http://schemas.microsoft.com/office/drawing/2010/main" val="0"/>
                </a:ext>
              </a:extLst>
            </a:blip>
            <a:srcRect t="55125" b="27496"/>
            <a:stretch/>
          </p:blipFill>
          <p:spPr bwMode="auto">
            <a:xfrm>
              <a:off x="302216" y="5128940"/>
              <a:ext cx="3300412" cy="124182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Cooper\postdoc wisconsin\MPDX\probes and parts\tile\All_cusp_case3.png"/>
            <p:cNvPicPr>
              <a:picLocks noChangeAspect="1" noChangeArrowheads="1"/>
            </p:cNvPicPr>
            <p:nvPr/>
          </p:nvPicPr>
          <p:blipFill rotWithShape="1">
            <a:blip r:embed="rId8">
              <a:extLst>
                <a:ext uri="{28A0092B-C50C-407E-A947-70E740481C1C}">
                  <a14:useLocalDpi xmlns:a14="http://schemas.microsoft.com/office/drawing/2010/main" val="0"/>
                </a:ext>
              </a:extLst>
            </a:blip>
            <a:srcRect t="55125" b="27496"/>
            <a:stretch/>
          </p:blipFill>
          <p:spPr bwMode="auto">
            <a:xfrm>
              <a:off x="302216" y="3939434"/>
              <a:ext cx="3300412" cy="1241824"/>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C:\Cooper\postdoc wisconsin\MPDX\probes and parts\tile\All_cusp_case2.png"/>
            <p:cNvPicPr>
              <a:picLocks noChangeAspect="1" noChangeArrowheads="1"/>
            </p:cNvPicPr>
            <p:nvPr/>
          </p:nvPicPr>
          <p:blipFill rotWithShape="1">
            <a:blip r:embed="rId7">
              <a:extLst>
                <a:ext uri="{28A0092B-C50C-407E-A947-70E740481C1C}">
                  <a14:useLocalDpi xmlns:a14="http://schemas.microsoft.com/office/drawing/2010/main" val="0"/>
                </a:ext>
              </a:extLst>
            </a:blip>
            <a:srcRect t="90787" b="4607"/>
            <a:stretch/>
          </p:blipFill>
          <p:spPr bwMode="auto">
            <a:xfrm>
              <a:off x="302216" y="6367140"/>
              <a:ext cx="3300412" cy="329169"/>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Cooper\postdoc wisconsin\MPDX\probes and parts\tile\All_cusp_case4.png"/>
            <p:cNvPicPr>
              <a:picLocks noChangeAspect="1" noChangeArrowheads="1"/>
            </p:cNvPicPr>
            <p:nvPr/>
          </p:nvPicPr>
          <p:blipFill rotWithShape="1">
            <a:blip r:embed="rId9">
              <a:extLst>
                <a:ext uri="{28A0092B-C50C-407E-A947-70E740481C1C}">
                  <a14:useLocalDpi xmlns:a14="http://schemas.microsoft.com/office/drawing/2010/main" val="0"/>
                </a:ext>
              </a:extLst>
            </a:blip>
            <a:srcRect t="55125" b="27496"/>
            <a:stretch/>
          </p:blipFill>
          <p:spPr bwMode="auto">
            <a:xfrm>
              <a:off x="302216" y="2739738"/>
              <a:ext cx="3300412" cy="12418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0183" y="6280945"/>
              <a:ext cx="378416" cy="179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8" name="TextBox 27"/>
              <p:cNvSpPr txBox="1"/>
              <p:nvPr/>
            </p:nvSpPr>
            <p:spPr>
              <a:xfrm>
                <a:off x="3315280" y="2855893"/>
                <a:ext cx="1564104" cy="988604"/>
              </a:xfrm>
              <a:prstGeom prst="rect">
                <a:avLst/>
              </a:prstGeom>
              <a:noFill/>
            </p:spPr>
            <p:txBody>
              <a:bodyPr wrap="square" rtlCol="0">
                <a:spAutoFit/>
              </a:bodyPr>
              <a:lstStyle/>
              <a:p>
                <a:r>
                  <a:rPr lang="en-US" sz="2800" dirty="0" smtClean="0"/>
                  <a:t>H</a:t>
                </a:r>
              </a:p>
              <a:p>
                <a14:m>
                  <m:oMath xmlns:m="http://schemas.openxmlformats.org/officeDocument/2006/math">
                    <m:sSub>
                      <m:sSubPr>
                        <m:ctrlPr>
                          <a:rPr lang="en-US" sz="2800" i="1">
                            <a:latin typeface="Cambria Math"/>
                          </a:rPr>
                        </m:ctrlPr>
                      </m:sSubPr>
                      <m:e>
                        <m:r>
                          <a:rPr lang="en-US" sz="2800" i="1">
                            <a:latin typeface="Cambria Math"/>
                          </a:rPr>
                          <m:t>𝑍</m:t>
                        </m:r>
                      </m:e>
                      <m:sub>
                        <m:r>
                          <a:rPr lang="en-US" sz="2800" i="1">
                            <a:latin typeface="Cambria Math"/>
                          </a:rPr>
                          <m:t>𝑒𝑓𝑓</m:t>
                        </m:r>
                      </m:sub>
                    </m:sSub>
                  </m:oMath>
                </a14:m>
                <a:r>
                  <a:rPr lang="en-US" sz="2800" dirty="0" smtClean="0"/>
                  <a:t>=1</a:t>
                </a:r>
              </a:p>
            </p:txBody>
          </p:sp>
        </mc:Choice>
        <mc:Fallback xmlns="">
          <p:sp>
            <p:nvSpPr>
              <p:cNvPr id="28" name="TextBox 27"/>
              <p:cNvSpPr txBox="1">
                <a:spLocks noRot="1" noChangeAspect="1" noMove="1" noResize="1" noEditPoints="1" noAdjustHandles="1" noChangeArrowheads="1" noChangeShapeType="1" noTextEdit="1"/>
              </p:cNvSpPr>
              <p:nvPr/>
            </p:nvSpPr>
            <p:spPr>
              <a:xfrm>
                <a:off x="3315280" y="2855893"/>
                <a:ext cx="1564104" cy="988604"/>
              </a:xfrm>
              <a:prstGeom prst="rect">
                <a:avLst/>
              </a:prstGeom>
              <a:blipFill rotWithShape="1">
                <a:blip r:embed="rId10"/>
                <a:stretch>
                  <a:fillRect l="-8203" t="-5521" b="-128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3315280" y="4038600"/>
                <a:ext cx="1564103" cy="988604"/>
              </a:xfrm>
              <a:prstGeom prst="rect">
                <a:avLst/>
              </a:prstGeom>
              <a:noFill/>
            </p:spPr>
            <p:txBody>
              <a:bodyPr wrap="square" rtlCol="0">
                <a:spAutoFit/>
              </a:bodyPr>
              <a:lstStyle/>
              <a:p>
                <a:r>
                  <a:rPr lang="en-US" sz="2800" dirty="0" smtClean="0"/>
                  <a:t>He</a:t>
                </a:r>
              </a:p>
              <a:p>
                <a14:m>
                  <m:oMath xmlns:m="http://schemas.openxmlformats.org/officeDocument/2006/math">
                    <m:sSub>
                      <m:sSubPr>
                        <m:ctrlPr>
                          <a:rPr lang="en-US" sz="2800" i="1">
                            <a:latin typeface="Cambria Math"/>
                          </a:rPr>
                        </m:ctrlPr>
                      </m:sSubPr>
                      <m:e>
                        <m:r>
                          <a:rPr lang="en-US" sz="2800" i="1">
                            <a:latin typeface="Cambria Math"/>
                          </a:rPr>
                          <m:t>𝑍</m:t>
                        </m:r>
                      </m:e>
                      <m:sub>
                        <m:r>
                          <a:rPr lang="en-US" sz="2800" i="1">
                            <a:latin typeface="Cambria Math"/>
                          </a:rPr>
                          <m:t>𝑒𝑓𝑓</m:t>
                        </m:r>
                      </m:sub>
                    </m:sSub>
                  </m:oMath>
                </a14:m>
                <a:r>
                  <a:rPr lang="en-US" sz="2800" dirty="0"/>
                  <a:t>=</a:t>
                </a:r>
                <a:r>
                  <a:rPr lang="en-US" sz="2800" dirty="0" smtClean="0"/>
                  <a:t>1.1</a:t>
                </a:r>
                <a:endParaRPr lang="en-US" sz="2800" dirty="0"/>
              </a:p>
            </p:txBody>
          </p:sp>
        </mc:Choice>
        <mc:Fallback xmlns="">
          <p:sp>
            <p:nvSpPr>
              <p:cNvPr id="29" name="TextBox 28"/>
              <p:cNvSpPr txBox="1">
                <a:spLocks noRot="1" noChangeAspect="1" noMove="1" noResize="1" noEditPoints="1" noAdjustHandles="1" noChangeArrowheads="1" noChangeShapeType="1" noTextEdit="1"/>
              </p:cNvSpPr>
              <p:nvPr/>
            </p:nvSpPr>
            <p:spPr>
              <a:xfrm>
                <a:off x="3315280" y="4038600"/>
                <a:ext cx="1564103" cy="988604"/>
              </a:xfrm>
              <a:prstGeom prst="rect">
                <a:avLst/>
              </a:prstGeom>
              <a:blipFill rotWithShape="1">
                <a:blip r:embed="rId11"/>
                <a:stretch>
                  <a:fillRect l="-8203" t="-5556" r="-2734" b="-129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3315279" y="5245331"/>
                <a:ext cx="1564103" cy="988604"/>
              </a:xfrm>
              <a:prstGeom prst="rect">
                <a:avLst/>
              </a:prstGeom>
              <a:noFill/>
            </p:spPr>
            <p:txBody>
              <a:bodyPr wrap="square" rtlCol="0">
                <a:spAutoFit/>
              </a:bodyPr>
              <a:lstStyle/>
              <a:p>
                <a:r>
                  <a:rPr lang="en-US" sz="2800" dirty="0" err="1" smtClean="0"/>
                  <a:t>Ar</a:t>
                </a:r>
                <a:endParaRPr lang="en-US" sz="2800" dirty="0" smtClean="0"/>
              </a:p>
              <a:p>
                <a14:m>
                  <m:oMath xmlns:m="http://schemas.openxmlformats.org/officeDocument/2006/math">
                    <m:sSub>
                      <m:sSubPr>
                        <m:ctrlPr>
                          <a:rPr lang="en-US" sz="2800" i="1">
                            <a:latin typeface="Cambria Math"/>
                          </a:rPr>
                        </m:ctrlPr>
                      </m:sSubPr>
                      <m:e>
                        <m:r>
                          <a:rPr lang="en-US" sz="2800" i="1">
                            <a:latin typeface="Cambria Math"/>
                          </a:rPr>
                          <m:t>𝑍</m:t>
                        </m:r>
                      </m:e>
                      <m:sub>
                        <m:r>
                          <a:rPr lang="en-US" sz="2800" i="1">
                            <a:latin typeface="Cambria Math"/>
                          </a:rPr>
                          <m:t>𝑒𝑓𝑓</m:t>
                        </m:r>
                      </m:sub>
                    </m:sSub>
                  </m:oMath>
                </a14:m>
                <a:r>
                  <a:rPr lang="en-US" sz="2800" dirty="0"/>
                  <a:t>=</a:t>
                </a:r>
                <a:r>
                  <a:rPr lang="en-US" sz="2800" dirty="0" smtClean="0"/>
                  <a:t>2.1</a:t>
                </a:r>
                <a:endParaRPr lang="en-US" sz="2800" dirty="0"/>
              </a:p>
            </p:txBody>
          </p:sp>
        </mc:Choice>
        <mc:Fallback xmlns="">
          <p:sp>
            <p:nvSpPr>
              <p:cNvPr id="30" name="TextBox 29"/>
              <p:cNvSpPr txBox="1">
                <a:spLocks noRot="1" noChangeAspect="1" noMove="1" noResize="1" noEditPoints="1" noAdjustHandles="1" noChangeArrowheads="1" noChangeShapeType="1" noTextEdit="1"/>
              </p:cNvSpPr>
              <p:nvPr/>
            </p:nvSpPr>
            <p:spPr>
              <a:xfrm>
                <a:off x="3315279" y="5245331"/>
                <a:ext cx="1564103" cy="988604"/>
              </a:xfrm>
              <a:prstGeom prst="rect">
                <a:avLst/>
              </a:prstGeom>
              <a:blipFill rotWithShape="1">
                <a:blip r:embed="rId12"/>
                <a:stretch>
                  <a:fillRect l="-8203" t="-5521" r="-2734" b="-12883"/>
                </a:stretch>
              </a:blipFill>
            </p:spPr>
            <p:txBody>
              <a:bodyPr/>
              <a:lstStyle/>
              <a:p>
                <a:r>
                  <a:rPr lang="en-US">
                    <a:noFill/>
                  </a:rPr>
                  <a:t> </a:t>
                </a:r>
              </a:p>
            </p:txBody>
          </p:sp>
        </mc:Fallback>
      </mc:AlternateContent>
      <p:sp>
        <p:nvSpPr>
          <p:cNvPr id="32" name="TextBox 31"/>
          <p:cNvSpPr txBox="1"/>
          <p:nvPr/>
        </p:nvSpPr>
        <p:spPr>
          <a:xfrm>
            <a:off x="2514599" y="6488668"/>
            <a:ext cx="6629401" cy="369332"/>
          </a:xfrm>
          <a:prstGeom prst="rect">
            <a:avLst/>
          </a:prstGeom>
          <a:noFill/>
        </p:spPr>
        <p:txBody>
          <a:bodyPr wrap="square" rtlCol="0">
            <a:spAutoFit/>
          </a:bodyPr>
          <a:lstStyle/>
          <a:p>
            <a:r>
              <a:rPr lang="en-US" dirty="0" smtClean="0"/>
              <a:t>S. D. </a:t>
            </a:r>
            <a:r>
              <a:rPr lang="en-US" dirty="0" err="1" smtClean="0"/>
              <a:t>Baalrud</a:t>
            </a:r>
            <a:r>
              <a:rPr lang="en-US" dirty="0" smtClean="0"/>
              <a:t> and C. C. </a:t>
            </a:r>
            <a:r>
              <a:rPr lang="en-US" dirty="0" err="1" smtClean="0"/>
              <a:t>Hegna</a:t>
            </a:r>
            <a:r>
              <a:rPr lang="en-US" dirty="0" smtClean="0"/>
              <a:t>,  </a:t>
            </a:r>
            <a:r>
              <a:rPr lang="en-US" dirty="0" err="1" smtClean="0"/>
              <a:t>Plas</a:t>
            </a:r>
            <a:r>
              <a:rPr lang="en-US" dirty="0" smtClean="0"/>
              <a:t>  Sour. Sci. Tech </a:t>
            </a:r>
            <a:r>
              <a:rPr lang="en-US" b="1" dirty="0" smtClean="0"/>
              <a:t>20</a:t>
            </a:r>
            <a:r>
              <a:rPr lang="en-US" dirty="0" smtClean="0"/>
              <a:t>, 025013 (2011)</a:t>
            </a:r>
          </a:p>
        </p:txBody>
      </p:sp>
    </p:spTree>
    <p:extLst>
      <p:ext uri="{BB962C8B-B14F-4D97-AF65-F5344CB8AC3E}">
        <p14:creationId xmlns:p14="http://schemas.microsoft.com/office/powerpoint/2010/main" val="2322627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7" name="Rectangle 2"/>
          <p:cNvSpPr>
            <a:spLocks noGrp="1" noChangeArrowheads="1"/>
          </p:cNvSpPr>
          <p:nvPr>
            <p:ph type="title"/>
          </p:nvPr>
        </p:nvSpPr>
        <p:spPr>
          <a:xfrm>
            <a:off x="142874" y="381000"/>
            <a:ext cx="8848725"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4000" dirty="0" smtClean="0">
                <a:solidFill>
                  <a:srgbClr val="FFFFFF"/>
                </a:solidFill>
                <a:latin typeface="Chalkboard" charset="0"/>
                <a:sym typeface="Chalkboard" charset="0"/>
              </a:rPr>
              <a:t>LaB</a:t>
            </a:r>
            <a:r>
              <a:rPr lang="en-US" sz="4000" baseline="-25000" dirty="0" smtClean="0">
                <a:solidFill>
                  <a:srgbClr val="FFFFFF"/>
                </a:solidFill>
                <a:latin typeface="Chalkboard" charset="0"/>
                <a:sym typeface="Chalkboard" charset="0"/>
              </a:rPr>
              <a:t>6</a:t>
            </a:r>
            <a:r>
              <a:rPr lang="en-US" sz="4000" dirty="0" smtClean="0">
                <a:solidFill>
                  <a:srgbClr val="FFFFFF"/>
                </a:solidFill>
                <a:latin typeface="Chalkboard" charset="0"/>
                <a:sym typeface="Chalkboard" charset="0"/>
              </a:rPr>
              <a:t> currents drive flows when retracted into magnetized cusp</a:t>
            </a:r>
            <a:endParaRPr lang="en-US" sz="4000" dirty="0">
              <a:solidFill>
                <a:srgbClr val="FFFFFF"/>
              </a:solidFill>
              <a:latin typeface="Chalkboard" charset="0"/>
              <a:sym typeface="Chalkboard" charset="0"/>
            </a:endParaRPr>
          </a:p>
        </p:txBody>
      </p:sp>
      <p:cxnSp>
        <p:nvCxnSpPr>
          <p:cNvPr id="13" name="Straight Connector 12"/>
          <p:cNvCxnSpPr/>
          <p:nvPr/>
        </p:nvCxnSpPr>
        <p:spPr>
          <a:xfrm>
            <a:off x="2400299" y="1582195"/>
            <a:ext cx="0" cy="404181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MPDX2014_stirring.png"/>
          <p:cNvPicPr/>
          <p:nvPr/>
        </p:nvPicPr>
        <p:blipFill rotWithShape="1">
          <a:blip r:embed="rId3">
            <a:extLst/>
          </a:blip>
          <a:srcRect l="32257" t="9487" r="55807" b="9783"/>
          <a:stretch/>
        </p:blipFill>
        <p:spPr>
          <a:xfrm rot="10800000">
            <a:off x="472152" y="1142999"/>
            <a:ext cx="2099593" cy="4876801"/>
          </a:xfrm>
          <a:prstGeom prst="rect">
            <a:avLst/>
          </a:prstGeom>
          <a:ln w="12700">
            <a:miter lim="400000"/>
          </a:ln>
        </p:spPr>
      </p:pic>
      <p:pic>
        <p:nvPicPr>
          <p:cNvPr id="21" name="MPDX2014_stirring.png"/>
          <p:cNvPicPr/>
          <p:nvPr/>
        </p:nvPicPr>
        <p:blipFill rotWithShape="1">
          <a:blip r:embed="rId3">
            <a:extLst/>
          </a:blip>
          <a:srcRect l="29344" t="46406" r="68103" b="22147"/>
          <a:stretch/>
        </p:blipFill>
        <p:spPr>
          <a:xfrm>
            <a:off x="152400" y="2506796"/>
            <a:ext cx="338138" cy="1430617"/>
          </a:xfrm>
          <a:prstGeom prst="rect">
            <a:avLst/>
          </a:prstGeom>
          <a:ln w="12700">
            <a:miter lim="400000"/>
          </a:ln>
        </p:spPr>
      </p:pic>
      <p:pic>
        <p:nvPicPr>
          <p:cNvPr id="12" name="Picture 2" descr="C:\Cooper\postdoc wisconsin\MPDX\pictures\Magnet_cusp_plasma.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000" t="4942" b="11334"/>
          <a:stretch/>
        </p:blipFill>
        <p:spPr bwMode="auto">
          <a:xfrm>
            <a:off x="2442777" y="1948683"/>
            <a:ext cx="1628480" cy="32272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14499" y="3222105"/>
            <a:ext cx="1430260" cy="523220"/>
          </a:xfrm>
          <a:prstGeom prst="rect">
            <a:avLst/>
          </a:prstGeom>
          <a:solidFill>
            <a:schemeClr val="bg1"/>
          </a:solidFill>
          <a:ln>
            <a:solidFill>
              <a:schemeClr val="tx1"/>
            </a:solidFill>
          </a:ln>
        </p:spPr>
        <p:txBody>
          <a:bodyPr wrap="square" rtlCol="0">
            <a:spAutoFit/>
          </a:bodyPr>
          <a:lstStyle/>
          <a:p>
            <a:pPr algn="ctr"/>
            <a:r>
              <a:rPr lang="en-US" sz="1400" dirty="0" smtClean="0"/>
              <a:t>Unmagnetized</a:t>
            </a:r>
          </a:p>
          <a:p>
            <a:pPr algn="ctr"/>
            <a:r>
              <a:rPr lang="en-US" sz="1400" dirty="0"/>
              <a:t>C</a:t>
            </a:r>
            <a:r>
              <a:rPr lang="en-US" sz="1400" dirty="0" smtClean="0"/>
              <a:t>ore Plasma</a:t>
            </a:r>
            <a:endParaRPr lang="en-US" sz="1400" dirty="0"/>
          </a:p>
        </p:txBody>
      </p:sp>
      <p:sp>
        <p:nvSpPr>
          <p:cNvPr id="2" name="Rectangle 1"/>
          <p:cNvSpPr/>
          <p:nvPr/>
        </p:nvSpPr>
        <p:spPr>
          <a:xfrm>
            <a:off x="2201029" y="1491483"/>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209800" y="52578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2400" y="6019800"/>
            <a:ext cx="4952999" cy="646331"/>
          </a:xfrm>
          <a:prstGeom prst="rect">
            <a:avLst/>
          </a:prstGeom>
          <a:noFill/>
        </p:spPr>
        <p:txBody>
          <a:bodyPr wrap="square" rtlCol="0">
            <a:spAutoFit/>
          </a:bodyPr>
          <a:lstStyle/>
          <a:p>
            <a:r>
              <a:rPr lang="en-US" dirty="0" smtClean="0"/>
              <a:t>2D calculation of magnetic field strength from magnets using MAXWELL.  </a:t>
            </a:r>
            <a:endParaRPr lang="en-US" dirty="0"/>
          </a:p>
        </p:txBody>
      </p:sp>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t="36369"/>
          <a:stretch/>
        </p:blipFill>
        <p:spPr bwMode="auto">
          <a:xfrm>
            <a:off x="5334000" y="2011508"/>
            <a:ext cx="3288551" cy="353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5149475" y="5644331"/>
            <a:ext cx="3657600" cy="1200329"/>
          </a:xfrm>
          <a:prstGeom prst="rect">
            <a:avLst/>
          </a:prstGeom>
          <a:noFill/>
        </p:spPr>
        <p:txBody>
          <a:bodyPr wrap="square" rtlCol="0">
            <a:spAutoFit/>
          </a:bodyPr>
          <a:lstStyle/>
          <a:p>
            <a:r>
              <a:rPr lang="en-US" sz="2400" dirty="0" err="1" smtClean="0"/>
              <a:t>JxB</a:t>
            </a:r>
            <a:r>
              <a:rPr lang="en-US" sz="2400" dirty="0" smtClean="0"/>
              <a:t> force in magnetized cusp field produces torque on plasma</a:t>
            </a:r>
            <a:endParaRPr lang="en-US" sz="2400" dirty="0"/>
          </a:p>
        </p:txBody>
      </p:sp>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t="7666" r="40541" b="64313"/>
          <a:stretch/>
        </p:blipFill>
        <p:spPr bwMode="auto">
          <a:xfrm>
            <a:off x="6917922" y="1219200"/>
            <a:ext cx="1156553" cy="92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Connector 25"/>
          <p:cNvCxnSpPr/>
          <p:nvPr/>
        </p:nvCxnSpPr>
        <p:spPr>
          <a:xfrm flipV="1">
            <a:off x="3857625" y="2011509"/>
            <a:ext cx="2314575" cy="12105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857625" y="4172995"/>
            <a:ext cx="2314575" cy="10174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524250" y="3222105"/>
            <a:ext cx="666750" cy="95089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48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2cathodespin_4plot_tevelmovie-1.mo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427524" y="1361778"/>
            <a:ext cx="8301039" cy="5188148"/>
          </a:xfrm>
          <a:prstGeom prst="rect">
            <a:avLst/>
          </a:prstGeom>
        </p:spPr>
      </p:pic>
      <p:sp>
        <p:nvSpPr>
          <p:cNvPr id="9"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10" name="Rectangle 2"/>
          <p:cNvSpPr txBox="1">
            <a:spLocks noChangeArrowheads="1"/>
          </p:cNvSpPr>
          <p:nvPr/>
        </p:nvSpPr>
        <p:spPr>
          <a:xfrm>
            <a:off x="142874" y="349448"/>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Edge flows viscously couple into unmagnetized core</a:t>
            </a:r>
            <a:endParaRPr lang="en-US" sz="3600" dirty="0">
              <a:solidFill>
                <a:srgbClr val="FFFFFF"/>
              </a:solidFill>
              <a:latin typeface="Chalkboard" charset="0"/>
              <a:sym typeface="Chalkboard" charset="0"/>
            </a:endParaRPr>
          </a:p>
        </p:txBody>
      </p:sp>
      <p:sp>
        <p:nvSpPr>
          <p:cNvPr id="2" name="Rectangle 1"/>
          <p:cNvSpPr/>
          <p:nvPr/>
        </p:nvSpPr>
        <p:spPr>
          <a:xfrm>
            <a:off x="4648199" y="1361778"/>
            <a:ext cx="4080363" cy="259407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76600" y="1828800"/>
            <a:ext cx="914400"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153837" y="1795790"/>
            <a:ext cx="1183337" cy="253916"/>
          </a:xfrm>
          <a:prstGeom prst="rect">
            <a:avLst/>
          </a:prstGeom>
          <a:noFill/>
        </p:spPr>
        <p:txBody>
          <a:bodyPr wrap="none" rtlCol="0">
            <a:spAutoFit/>
          </a:bodyPr>
          <a:lstStyle/>
          <a:p>
            <a:r>
              <a:rPr lang="en-US" sz="1050" dirty="0" smtClean="0">
                <a:solidFill>
                  <a:srgbClr val="0000FF"/>
                </a:solidFill>
              </a:rPr>
              <a:t>Spinning cathodes</a:t>
            </a:r>
            <a:endParaRPr lang="en-US" sz="1050" dirty="0">
              <a:solidFill>
                <a:srgbClr val="0000FF"/>
              </a:solidFill>
            </a:endParaRPr>
          </a:p>
        </p:txBody>
      </p:sp>
    </p:spTree>
    <p:extLst>
      <p:ext uri="{BB962C8B-B14F-4D97-AF65-F5344CB8AC3E}">
        <p14:creationId xmlns:p14="http://schemas.microsoft.com/office/powerpoint/2010/main" val="299981329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 fill="hold"/>
                                        <p:tgtEl>
                                          <p:spTgt spid="29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9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Cooper\postdoc wisconsin\MPDX\data\Rmcrit_vs_Re_VK_f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53797"/>
            <a:ext cx="5029200" cy="3351304"/>
          </a:xfrm>
          <a:prstGeom prst="rect">
            <a:avLst/>
          </a:prstGeom>
          <a:noFill/>
          <a:extLst>
            <a:ext uri="{909E8E84-426E-40DD-AFC4-6F175D3DCCD1}">
              <a14:hiddenFill xmlns:a14="http://schemas.microsoft.com/office/drawing/2010/main">
                <a:solidFill>
                  <a:srgbClr val="FFFFFF"/>
                </a:solidFill>
              </a14:hiddenFill>
            </a:ext>
          </a:extLst>
        </p:spPr>
      </p:pic>
      <p:sp>
        <p:nvSpPr>
          <p:cNvPr id="31745"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2" name="Rectangle 2"/>
          <p:cNvSpPr txBox="1">
            <a:spLocks noChangeArrowheads="1"/>
          </p:cNvSpPr>
          <p:nvPr/>
        </p:nvSpPr>
        <p:spPr>
          <a:xfrm>
            <a:off x="142874" y="349448"/>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Close to laboratory simulation of dynamo flow</a:t>
            </a:r>
            <a:endParaRPr lang="en-US" sz="3600" dirty="0">
              <a:solidFill>
                <a:srgbClr val="FFFFFF"/>
              </a:solidFill>
              <a:latin typeface="Chalkboard" charset="0"/>
              <a:sym typeface="Chalkboard" charset="0"/>
            </a:endParaRPr>
          </a:p>
        </p:txBody>
      </p:sp>
      <p:sp>
        <p:nvSpPr>
          <p:cNvPr id="33" name="Shape 161"/>
          <p:cNvSpPr/>
          <p:nvPr/>
        </p:nvSpPr>
        <p:spPr>
          <a:xfrm>
            <a:off x="304800" y="5243901"/>
            <a:ext cx="8590744" cy="564574"/>
          </a:xfrm>
          <a:prstGeom prst="rect">
            <a:avLst/>
          </a:prstGeom>
          <a:ln w="38100">
            <a:solidFill>
              <a:srgbClr val="00B0F0"/>
            </a:solidFill>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defRPr sz="3600"/>
            </a:lvl1pPr>
          </a:lstStyle>
          <a:p>
            <a:pPr lvl="0" algn="ctr">
              <a:defRPr sz="1800"/>
            </a:pPr>
            <a:r>
              <a:rPr lang="en-US" sz="3200" b="1" dirty="0" smtClean="0">
                <a:solidFill>
                  <a:srgbClr val="00B0F0"/>
                </a:solidFill>
              </a:rPr>
              <a:t>Able to test MHD simulation parameters in MPDX</a:t>
            </a:r>
            <a:endParaRPr sz="3200" b="1" dirty="0">
              <a:solidFill>
                <a:srgbClr val="00B0F0"/>
              </a:solidFill>
            </a:endParaRPr>
          </a:p>
        </p:txBody>
      </p:sp>
      <p:sp>
        <p:nvSpPr>
          <p:cNvPr id="12" name="5-Point Star 11"/>
          <p:cNvSpPr/>
          <p:nvPr/>
        </p:nvSpPr>
        <p:spPr>
          <a:xfrm>
            <a:off x="7467600" y="3100849"/>
            <a:ext cx="457200" cy="457200"/>
          </a:xfrm>
          <a:prstGeom prst="star5">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69395"/>
          <a:stretch/>
        </p:blipFill>
        <p:spPr bwMode="auto">
          <a:xfrm>
            <a:off x="589744" y="1786994"/>
            <a:ext cx="3220256" cy="293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14070" y="1136858"/>
            <a:ext cx="4159152" cy="338554"/>
          </a:xfrm>
          <a:prstGeom prst="rect">
            <a:avLst/>
          </a:prstGeom>
          <a:noFill/>
        </p:spPr>
        <p:txBody>
          <a:bodyPr wrap="none" rtlCol="0">
            <a:spAutoFit/>
          </a:bodyPr>
          <a:lstStyle/>
          <a:p>
            <a:r>
              <a:rPr lang="en-US" sz="1600" dirty="0" err="1" smtClean="0"/>
              <a:t>Khalzov</a:t>
            </a:r>
            <a:r>
              <a:rPr lang="en-US" sz="1600" dirty="0" smtClean="0"/>
              <a:t> et al, </a:t>
            </a:r>
            <a:r>
              <a:rPr lang="en-US" sz="1600" dirty="0" err="1" smtClean="0"/>
              <a:t>Phys</a:t>
            </a:r>
            <a:r>
              <a:rPr lang="en-US" sz="1600" dirty="0" smtClean="0"/>
              <a:t> of Plasmas </a:t>
            </a:r>
            <a:r>
              <a:rPr lang="en-US" sz="1600" b="1" dirty="0" smtClean="0"/>
              <a:t>19</a:t>
            </a:r>
            <a:r>
              <a:rPr lang="en-US" sz="1600" dirty="0" smtClean="0"/>
              <a:t> 112106 (2012)</a:t>
            </a:r>
            <a:endParaRPr lang="en-US" sz="1600" dirty="0"/>
          </a:p>
        </p:txBody>
      </p:sp>
      <p:cxnSp>
        <p:nvCxnSpPr>
          <p:cNvPr id="4" name="Straight Arrow Connector 3"/>
          <p:cNvCxnSpPr/>
          <p:nvPr/>
        </p:nvCxnSpPr>
        <p:spPr>
          <a:xfrm flipV="1">
            <a:off x="914400" y="2209800"/>
            <a:ext cx="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219200" y="2209800"/>
            <a:ext cx="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048000" y="2950897"/>
            <a:ext cx="0" cy="762000"/>
          </a:xfrm>
          <a:prstGeom prst="straightConnector1">
            <a:avLst/>
          </a:prstGeom>
          <a:ln w="3810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352800" y="2948449"/>
            <a:ext cx="0" cy="762000"/>
          </a:xfrm>
          <a:prstGeom prst="straightConnector1">
            <a:avLst/>
          </a:prstGeom>
          <a:ln w="3810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62000" y="2590800"/>
            <a:ext cx="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505200" y="2971800"/>
            <a:ext cx="0" cy="512497"/>
          </a:xfrm>
          <a:prstGeom prst="straightConnector1">
            <a:avLst/>
          </a:prstGeom>
          <a:ln w="3810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577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Cooper\postdoc wisconsin\MPDX\data\Rmcrit_vs_Re_VK_f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830296"/>
            <a:ext cx="5029200" cy="3351304"/>
          </a:xfrm>
          <a:prstGeom prst="rect">
            <a:avLst/>
          </a:prstGeom>
          <a:noFill/>
          <a:extLst>
            <a:ext uri="{909E8E84-426E-40DD-AFC4-6F175D3DCCD1}">
              <a14:hiddenFill xmlns:a14="http://schemas.microsoft.com/office/drawing/2010/main">
                <a:solidFill>
                  <a:srgbClr val="FFFFFF"/>
                </a:solidFill>
              </a14:hiddenFill>
            </a:ext>
          </a:extLst>
        </p:spPr>
      </p:pic>
      <p:sp>
        <p:nvSpPr>
          <p:cNvPr id="31745"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3" name="Shape 161"/>
          <p:cNvSpPr/>
          <p:nvPr/>
        </p:nvSpPr>
        <p:spPr>
          <a:xfrm>
            <a:off x="861882" y="5419983"/>
            <a:ext cx="7420236" cy="1057017"/>
          </a:xfrm>
          <a:prstGeom prst="rect">
            <a:avLst/>
          </a:prstGeom>
          <a:ln w="38100">
            <a:solidFill>
              <a:srgbClr val="00B0F0"/>
            </a:solidFill>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defRPr sz="3600"/>
            </a:lvl1pPr>
          </a:lstStyle>
          <a:p>
            <a:pPr lvl="0" algn="ctr">
              <a:defRPr sz="1800"/>
            </a:pPr>
            <a:r>
              <a:rPr lang="en-US" sz="3200" b="1" dirty="0" smtClean="0">
                <a:solidFill>
                  <a:srgbClr val="00B0F0"/>
                </a:solidFill>
              </a:rPr>
              <a:t>Dynamo very sensitive to </a:t>
            </a:r>
            <a:r>
              <a:rPr lang="en-US" sz="3200" b="1" i="1" dirty="0" smtClean="0">
                <a:solidFill>
                  <a:srgbClr val="00B0F0"/>
                </a:solidFill>
              </a:rPr>
              <a:t>Re</a:t>
            </a:r>
            <a:r>
              <a:rPr lang="en-US" sz="3200" b="1" dirty="0" smtClean="0">
                <a:solidFill>
                  <a:srgbClr val="00B0F0"/>
                </a:solidFill>
              </a:rPr>
              <a:t>, </a:t>
            </a:r>
            <a:r>
              <a:rPr lang="en-US" sz="3200" b="1" i="1" dirty="0" smtClean="0">
                <a:solidFill>
                  <a:srgbClr val="00B0F0"/>
                </a:solidFill>
              </a:rPr>
              <a:t>Rm</a:t>
            </a:r>
            <a:r>
              <a:rPr lang="en-US" sz="3200" b="1" dirty="0" smtClean="0">
                <a:solidFill>
                  <a:srgbClr val="00B0F0"/>
                </a:solidFill>
              </a:rPr>
              <a:t> AND details of flow</a:t>
            </a:r>
            <a:endParaRPr sz="3200" b="1" dirty="0">
              <a:solidFill>
                <a:srgbClr val="00B0F0"/>
              </a:solidFill>
            </a:endParaRPr>
          </a:p>
        </p:txBody>
      </p:sp>
      <p:sp>
        <p:nvSpPr>
          <p:cNvPr id="3" name="TextBox 2"/>
          <p:cNvSpPr txBox="1"/>
          <p:nvPr/>
        </p:nvSpPr>
        <p:spPr>
          <a:xfrm rot="16200000">
            <a:off x="6313015" y="3176763"/>
            <a:ext cx="1330236" cy="369332"/>
          </a:xfrm>
          <a:prstGeom prst="rect">
            <a:avLst/>
          </a:prstGeom>
          <a:noFill/>
        </p:spPr>
        <p:txBody>
          <a:bodyPr wrap="none" rtlCol="0">
            <a:spAutoFit/>
          </a:bodyPr>
          <a:lstStyle/>
          <a:p>
            <a:r>
              <a:rPr lang="en-US" dirty="0" smtClean="0"/>
              <a:t>HD unstable</a:t>
            </a:r>
            <a:endParaRPr lang="en-US" dirty="0"/>
          </a:p>
        </p:txBody>
      </p:sp>
      <p:cxnSp>
        <p:nvCxnSpPr>
          <p:cNvPr id="4" name="Straight Arrow Connector 3"/>
          <p:cNvCxnSpPr/>
          <p:nvPr/>
        </p:nvCxnSpPr>
        <p:spPr>
          <a:xfrm>
            <a:off x="6797724" y="2592296"/>
            <a:ext cx="44127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797724" y="4040096"/>
            <a:ext cx="44127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2"/>
          <p:cNvSpPr txBox="1">
            <a:spLocks noChangeArrowheads="1"/>
          </p:cNvSpPr>
          <p:nvPr/>
        </p:nvSpPr>
        <p:spPr>
          <a:xfrm>
            <a:off x="142874" y="349448"/>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err="1">
                <a:solidFill>
                  <a:srgbClr val="FFFFFF"/>
                </a:solidFill>
                <a:latin typeface="Chalkboard" charset="0"/>
                <a:sym typeface="Chalkboard" charset="0"/>
              </a:rPr>
              <a:t>v</a:t>
            </a:r>
            <a:r>
              <a:rPr lang="en-US" sz="3600" i="1" baseline="-25000" dirty="0" err="1">
                <a:solidFill>
                  <a:srgbClr val="FFFFFF"/>
                </a:solidFill>
                <a:latin typeface="Symbol" panose="05050102010706020507" pitchFamily="18" charset="2"/>
                <a:sym typeface="Chalkboard" charset="0"/>
              </a:rPr>
              <a:t>f</a:t>
            </a:r>
            <a:r>
              <a:rPr lang="en-US" sz="3600" i="1" dirty="0">
                <a:solidFill>
                  <a:srgbClr val="FFFFFF"/>
                </a:solidFill>
                <a:latin typeface="Chalkboard" charset="0"/>
                <a:sym typeface="Chalkboard" charset="0"/>
              </a:rPr>
              <a:t>(</a:t>
            </a:r>
            <a:r>
              <a:rPr lang="en-US" sz="3600" i="1" dirty="0">
                <a:solidFill>
                  <a:srgbClr val="FFFFFF"/>
                </a:solidFill>
                <a:latin typeface="Symbol" panose="05050102010706020507" pitchFamily="18" charset="2"/>
                <a:sym typeface="Chalkboard" charset="0"/>
              </a:rPr>
              <a:t>q</a:t>
            </a:r>
            <a:r>
              <a:rPr lang="en-US" sz="3600" i="1" dirty="0" smtClean="0">
                <a:solidFill>
                  <a:srgbClr val="FFFFFF"/>
                </a:solidFill>
                <a:latin typeface="Chalkboard" charset="0"/>
                <a:sym typeface="Chalkboard" charset="0"/>
              </a:rPr>
              <a:t>),</a:t>
            </a:r>
            <a:r>
              <a:rPr lang="en-US" sz="3600" dirty="0" smtClean="0">
                <a:solidFill>
                  <a:srgbClr val="FFFFFF"/>
                </a:solidFill>
                <a:latin typeface="Chalkboard" charset="0"/>
                <a:sym typeface="Chalkboard" charset="0"/>
              </a:rPr>
              <a:t> </a:t>
            </a:r>
            <a:r>
              <a:rPr lang="en-US" sz="3600" i="1" dirty="0" smtClean="0">
                <a:solidFill>
                  <a:srgbClr val="FFFFFF"/>
                </a:solidFill>
                <a:latin typeface="Chalkboard" charset="0"/>
                <a:sym typeface="Chalkboard" charset="0"/>
              </a:rPr>
              <a:t>Re,</a:t>
            </a:r>
            <a:r>
              <a:rPr lang="en-US" sz="3600" dirty="0" smtClean="0">
                <a:solidFill>
                  <a:srgbClr val="FFFFFF"/>
                </a:solidFill>
                <a:latin typeface="Chalkboard" charset="0"/>
                <a:sym typeface="Chalkboard" charset="0"/>
              </a:rPr>
              <a:t> and </a:t>
            </a:r>
            <a:r>
              <a:rPr lang="en-US" sz="3600" i="1" dirty="0" smtClean="0">
                <a:solidFill>
                  <a:srgbClr val="FFFFFF"/>
                </a:solidFill>
                <a:latin typeface="Chalkboard" charset="0"/>
                <a:sym typeface="Chalkboard" charset="0"/>
              </a:rPr>
              <a:t>Rm</a:t>
            </a:r>
            <a:r>
              <a:rPr lang="en-US" sz="3600" dirty="0" smtClean="0">
                <a:solidFill>
                  <a:srgbClr val="FFFFFF"/>
                </a:solidFill>
                <a:latin typeface="Chalkboard" charset="0"/>
                <a:sym typeface="Chalkboard" charset="0"/>
              </a:rPr>
              <a:t> uniquely predict kinematic dynamo in simulation</a:t>
            </a:r>
            <a:endParaRPr lang="en-US" sz="3600" dirty="0">
              <a:solidFill>
                <a:srgbClr val="FFFFFF"/>
              </a:solidFill>
              <a:latin typeface="Chalkboard" charset="0"/>
              <a:sym typeface="Chalkboard" charset="0"/>
            </a:endParaRPr>
          </a:p>
        </p:txBody>
      </p:sp>
      <p:sp>
        <p:nvSpPr>
          <p:cNvPr id="14" name="TextBox 13"/>
          <p:cNvSpPr txBox="1"/>
          <p:nvPr/>
        </p:nvSpPr>
        <p:spPr>
          <a:xfrm>
            <a:off x="414070" y="1143000"/>
            <a:ext cx="4159152" cy="584775"/>
          </a:xfrm>
          <a:prstGeom prst="rect">
            <a:avLst/>
          </a:prstGeom>
          <a:noFill/>
        </p:spPr>
        <p:txBody>
          <a:bodyPr wrap="none" rtlCol="0">
            <a:spAutoFit/>
          </a:bodyPr>
          <a:lstStyle/>
          <a:p>
            <a:r>
              <a:rPr lang="en-US" sz="1600" dirty="0" smtClean="0"/>
              <a:t>Spence et al, </a:t>
            </a:r>
            <a:r>
              <a:rPr lang="en-US" sz="1600" dirty="0" err="1" smtClean="0"/>
              <a:t>Astro</a:t>
            </a:r>
            <a:r>
              <a:rPr lang="en-US" sz="1600" dirty="0" smtClean="0"/>
              <a:t>. J. 700:470-478 (2009)</a:t>
            </a:r>
          </a:p>
          <a:p>
            <a:r>
              <a:rPr lang="en-US" sz="1600" dirty="0" err="1" smtClean="0"/>
              <a:t>Khalzov</a:t>
            </a:r>
            <a:r>
              <a:rPr lang="en-US" sz="1600" dirty="0" smtClean="0"/>
              <a:t> et al, </a:t>
            </a:r>
            <a:r>
              <a:rPr lang="en-US" sz="1600" dirty="0" err="1" smtClean="0"/>
              <a:t>Phys</a:t>
            </a:r>
            <a:r>
              <a:rPr lang="en-US" sz="1600" dirty="0" smtClean="0"/>
              <a:t> of Plasmas </a:t>
            </a:r>
            <a:r>
              <a:rPr lang="en-US" sz="1600" b="1" dirty="0" smtClean="0"/>
              <a:t>19</a:t>
            </a:r>
            <a:r>
              <a:rPr lang="en-US" sz="1600" dirty="0" smtClean="0"/>
              <a:t> 112106 (2012)</a:t>
            </a:r>
            <a:endParaRPr lang="en-US" sz="1600" dirty="0"/>
          </a:p>
        </p:txBody>
      </p:sp>
    </p:spTree>
    <p:extLst>
      <p:ext uri="{BB962C8B-B14F-4D97-AF65-F5344CB8AC3E}">
        <p14:creationId xmlns:p14="http://schemas.microsoft.com/office/powerpoint/2010/main" val="1077534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Cooper\postdoc wisconsin\MPDX\data\12 cathode spinning.png"/>
          <p:cNvPicPr>
            <a:picLocks noChangeAspect="1" noChangeArrowheads="1"/>
          </p:cNvPicPr>
          <p:nvPr/>
        </p:nvPicPr>
        <p:blipFill rotWithShape="1">
          <a:blip r:embed="rId3">
            <a:extLst>
              <a:ext uri="{28A0092B-C50C-407E-A947-70E740481C1C}">
                <a14:useLocalDpi xmlns:a14="http://schemas.microsoft.com/office/drawing/2010/main" val="0"/>
              </a:ext>
            </a:extLst>
          </a:blip>
          <a:srcRect l="42188"/>
          <a:stretch/>
        </p:blipFill>
        <p:spPr bwMode="auto">
          <a:xfrm>
            <a:off x="4038600" y="1320012"/>
            <a:ext cx="4991100" cy="53884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81526" y="609600"/>
            <a:ext cx="861874" cy="57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5"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142874" y="349448"/>
            <a:ext cx="8848726"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Modified Von </a:t>
            </a:r>
            <a:r>
              <a:rPr lang="en-US" sz="3600" dirty="0" err="1" smtClean="0">
                <a:solidFill>
                  <a:srgbClr val="FFFFFF"/>
                </a:solidFill>
                <a:latin typeface="Chalkboard" charset="0"/>
                <a:sym typeface="Chalkboard" charset="0"/>
              </a:rPr>
              <a:t>Karm</a:t>
            </a:r>
            <a:r>
              <a:rPr lang="en-US" sz="3600" dirty="0" err="1" smtClean="0">
                <a:solidFill>
                  <a:schemeClr val="bg1"/>
                </a:solidFill>
                <a:latin typeface="Chalkboard"/>
              </a:rPr>
              <a:t>à</a:t>
            </a:r>
            <a:r>
              <a:rPr lang="en-US" sz="3600" dirty="0" err="1" smtClean="0">
                <a:solidFill>
                  <a:srgbClr val="FFFFFF"/>
                </a:solidFill>
                <a:latin typeface="Chalkboard" charset="0"/>
                <a:sym typeface="Chalkboard" charset="0"/>
              </a:rPr>
              <a:t>n</a:t>
            </a:r>
            <a:r>
              <a:rPr lang="en-US" sz="3600" dirty="0" smtClean="0">
                <a:solidFill>
                  <a:srgbClr val="FFFFFF"/>
                </a:solidFill>
                <a:latin typeface="Chalkboard" charset="0"/>
                <a:sym typeface="Chalkboard" charset="0"/>
              </a:rPr>
              <a:t> flow dynamo  optimized for dynamo at low Rm </a:t>
            </a:r>
            <a:endParaRPr lang="en-US" sz="3600" dirty="0">
              <a:solidFill>
                <a:srgbClr val="FFFFFF"/>
              </a:solidFill>
              <a:latin typeface="Chalkboard" charset="0"/>
              <a:sym typeface="Chalkboard"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69395"/>
          <a:stretch/>
        </p:blipFill>
        <p:spPr bwMode="auto">
          <a:xfrm>
            <a:off x="589744" y="1786994"/>
            <a:ext cx="3220256" cy="293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161"/>
          <p:cNvSpPr/>
          <p:nvPr/>
        </p:nvSpPr>
        <p:spPr>
          <a:xfrm>
            <a:off x="589743" y="5105401"/>
            <a:ext cx="3296457" cy="841573"/>
          </a:xfrm>
          <a:prstGeom prst="rect">
            <a:avLst/>
          </a:prstGeom>
          <a:ln w="38100">
            <a:solidFill>
              <a:srgbClr val="00B0F0"/>
            </a:solidFill>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defRPr sz="3600"/>
            </a:lvl1pPr>
          </a:lstStyle>
          <a:p>
            <a:pPr lvl="0">
              <a:defRPr sz="1800"/>
            </a:pPr>
            <a:r>
              <a:rPr lang="en-US" sz="2500" b="1" u="sng" dirty="0" smtClean="0">
                <a:solidFill>
                  <a:srgbClr val="00B0F0"/>
                </a:solidFill>
              </a:rPr>
              <a:t>10-12</a:t>
            </a:r>
            <a:r>
              <a:rPr lang="en-US" sz="2500" b="1" dirty="0" smtClean="0">
                <a:solidFill>
                  <a:srgbClr val="00B0F0"/>
                </a:solidFill>
              </a:rPr>
              <a:t> cathodes required to match details of flow</a:t>
            </a:r>
            <a:endParaRPr sz="2500" b="1" dirty="0">
              <a:solidFill>
                <a:srgbClr val="00B0F0"/>
              </a:solidFill>
            </a:endParaRPr>
          </a:p>
        </p:txBody>
      </p:sp>
      <p:cxnSp>
        <p:nvCxnSpPr>
          <p:cNvPr id="16" name="Straight Arrow Connector 15"/>
          <p:cNvCxnSpPr/>
          <p:nvPr/>
        </p:nvCxnSpPr>
        <p:spPr>
          <a:xfrm flipV="1">
            <a:off x="914400" y="2209800"/>
            <a:ext cx="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66800" y="1905000"/>
            <a:ext cx="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219200" y="2209800"/>
            <a:ext cx="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048000" y="2950897"/>
            <a:ext cx="0" cy="762000"/>
          </a:xfrm>
          <a:prstGeom prst="straightConnector1">
            <a:avLst/>
          </a:prstGeom>
          <a:ln w="3810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200400" y="2950897"/>
            <a:ext cx="0" cy="1066800"/>
          </a:xfrm>
          <a:prstGeom prst="straightConnector1">
            <a:avLst/>
          </a:prstGeom>
          <a:ln w="3810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352800" y="2948449"/>
            <a:ext cx="0" cy="762000"/>
          </a:xfrm>
          <a:prstGeom prst="straightConnector1">
            <a:avLst/>
          </a:prstGeom>
          <a:ln w="3810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62000" y="2590800"/>
            <a:ext cx="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505200" y="2971800"/>
            <a:ext cx="0" cy="512497"/>
          </a:xfrm>
          <a:prstGeom prst="straightConnector1">
            <a:avLst/>
          </a:prstGeom>
          <a:ln w="3810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590800" y="2743200"/>
            <a:ext cx="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676400" y="2971801"/>
            <a:ext cx="0" cy="256247"/>
          </a:xfrm>
          <a:prstGeom prst="straightConnector1">
            <a:avLst/>
          </a:prstGeom>
          <a:ln w="3810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rot="10800000">
            <a:off x="4800600" y="2514600"/>
            <a:ext cx="1066800" cy="2895600"/>
            <a:chOff x="7162800" y="2438400"/>
            <a:chExt cx="1066800" cy="2895600"/>
          </a:xfrm>
        </p:grpSpPr>
        <p:sp>
          <p:nvSpPr>
            <p:cNvPr id="2" name="Oval 1"/>
            <p:cNvSpPr/>
            <p:nvPr/>
          </p:nvSpPr>
          <p:spPr>
            <a:xfrm>
              <a:off x="7162800" y="2438400"/>
              <a:ext cx="152400" cy="152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7" name="Oval 26"/>
            <p:cNvSpPr/>
            <p:nvPr/>
          </p:nvSpPr>
          <p:spPr>
            <a:xfrm>
              <a:off x="7543800" y="2590800"/>
              <a:ext cx="152400" cy="152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8" name="Oval 27"/>
            <p:cNvSpPr/>
            <p:nvPr/>
          </p:nvSpPr>
          <p:spPr>
            <a:xfrm>
              <a:off x="7848600" y="2895600"/>
              <a:ext cx="152400" cy="152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9" name="Oval 28"/>
            <p:cNvSpPr/>
            <p:nvPr/>
          </p:nvSpPr>
          <p:spPr>
            <a:xfrm>
              <a:off x="8001000" y="3276600"/>
              <a:ext cx="152400" cy="152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0" name="Oval 29"/>
            <p:cNvSpPr/>
            <p:nvPr/>
          </p:nvSpPr>
          <p:spPr>
            <a:xfrm>
              <a:off x="8077200" y="3657600"/>
              <a:ext cx="152400" cy="152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1" name="Oval 30"/>
            <p:cNvSpPr/>
            <p:nvPr/>
          </p:nvSpPr>
          <p:spPr>
            <a:xfrm>
              <a:off x="7162800" y="5181600"/>
              <a:ext cx="152400" cy="152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2" name="Oval 31"/>
            <p:cNvSpPr/>
            <p:nvPr/>
          </p:nvSpPr>
          <p:spPr>
            <a:xfrm>
              <a:off x="7543800" y="5029200"/>
              <a:ext cx="152400" cy="152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3" name="Oval 32"/>
            <p:cNvSpPr/>
            <p:nvPr/>
          </p:nvSpPr>
          <p:spPr>
            <a:xfrm>
              <a:off x="7848600" y="4724400"/>
              <a:ext cx="152400" cy="152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4" name="Oval 33"/>
            <p:cNvSpPr/>
            <p:nvPr/>
          </p:nvSpPr>
          <p:spPr>
            <a:xfrm>
              <a:off x="8077200" y="4038600"/>
              <a:ext cx="152400" cy="152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5" name="Oval 34"/>
            <p:cNvSpPr/>
            <p:nvPr/>
          </p:nvSpPr>
          <p:spPr>
            <a:xfrm>
              <a:off x="8001000" y="4419600"/>
              <a:ext cx="152400" cy="152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sp>
        <p:nvSpPr>
          <p:cNvPr id="5" name="Rectangle 4"/>
          <p:cNvSpPr/>
          <p:nvPr/>
        </p:nvSpPr>
        <p:spPr>
          <a:xfrm>
            <a:off x="3912463" y="2948449"/>
            <a:ext cx="430937" cy="2385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105399" y="1379487"/>
            <a:ext cx="388270" cy="830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264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dyn_ins.mo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076027" y="1276945"/>
            <a:ext cx="7143750" cy="5357813"/>
          </a:xfrm>
          <a:prstGeom prst="rect">
            <a:avLst/>
          </a:prstGeom>
        </p:spPr>
      </p:pic>
      <p:sp>
        <p:nvSpPr>
          <p:cNvPr id="6"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7" name="Rectangle 2"/>
          <p:cNvSpPr txBox="1">
            <a:spLocks noChangeArrowheads="1"/>
          </p:cNvSpPr>
          <p:nvPr/>
        </p:nvSpPr>
        <p:spPr>
          <a:xfrm>
            <a:off x="142874" y="228600"/>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2800" dirty="0" smtClean="0">
                <a:solidFill>
                  <a:srgbClr val="FFFFFF"/>
                </a:solidFill>
                <a:latin typeface="Chalkboard" charset="0"/>
                <a:sym typeface="Chalkboard" charset="0"/>
              </a:rPr>
              <a:t>MHD modeling predicts measureable saturated field</a:t>
            </a:r>
          </a:p>
          <a:p>
            <a:pPr>
              <a:tabLst>
                <a:tab pos="0" algn="l"/>
                <a:tab pos="910796" algn="l"/>
                <a:tab pos="1830521" algn="l"/>
                <a:tab pos="2741317" algn="l"/>
                <a:tab pos="3661042" algn="l"/>
                <a:tab pos="4571837" algn="l"/>
                <a:tab pos="5482633" algn="l"/>
                <a:tab pos="6402358" algn="l"/>
                <a:tab pos="7313154" algn="l"/>
                <a:tab pos="8232879" algn="l"/>
              </a:tabLst>
            </a:pPr>
            <a:r>
              <a:rPr lang="en-US" sz="2800" dirty="0" smtClean="0">
                <a:solidFill>
                  <a:srgbClr val="FFFFFF"/>
                </a:solidFill>
                <a:latin typeface="Chalkboard" charset="0"/>
                <a:sym typeface="Chalkboard" charset="0"/>
              </a:rPr>
              <a:t>B=1 G for He plasma, 10</a:t>
            </a:r>
            <a:r>
              <a:rPr lang="en-US" sz="2800" baseline="30000" dirty="0" smtClean="0">
                <a:solidFill>
                  <a:srgbClr val="FFFFFF"/>
                </a:solidFill>
                <a:latin typeface="Chalkboard" charset="0"/>
                <a:sym typeface="Chalkboard" charset="0"/>
              </a:rPr>
              <a:t>12</a:t>
            </a:r>
            <a:r>
              <a:rPr lang="en-US" sz="2800" dirty="0" smtClean="0">
                <a:solidFill>
                  <a:srgbClr val="FFFFFF"/>
                </a:solidFill>
                <a:latin typeface="Chalkboard" charset="0"/>
                <a:sym typeface="Chalkboard" charset="0"/>
              </a:rPr>
              <a:t> cm</a:t>
            </a:r>
            <a:r>
              <a:rPr lang="en-US" sz="2800" baseline="30000" dirty="0" smtClean="0">
                <a:solidFill>
                  <a:srgbClr val="FFFFFF"/>
                </a:solidFill>
                <a:latin typeface="Chalkboard" charset="0"/>
                <a:sym typeface="Chalkboard" charset="0"/>
              </a:rPr>
              <a:t>-3</a:t>
            </a:r>
            <a:r>
              <a:rPr lang="en-US" sz="2800" dirty="0" smtClean="0">
                <a:solidFill>
                  <a:srgbClr val="FFFFFF"/>
                </a:solidFill>
                <a:latin typeface="Chalkboard" charset="0"/>
                <a:sym typeface="Chalkboard" charset="0"/>
              </a:rPr>
              <a:t>, v=10 km/s</a:t>
            </a:r>
            <a:endParaRPr lang="en-US" sz="2800" dirty="0">
              <a:solidFill>
                <a:srgbClr val="FFFFFF"/>
              </a:solidFill>
              <a:latin typeface="Chalkboard" charset="0"/>
              <a:sym typeface="Chalkboard" charset="0"/>
            </a:endParaRPr>
          </a:p>
        </p:txBody>
      </p:sp>
      <p:sp>
        <p:nvSpPr>
          <p:cNvPr id="10" name="TextBox 9"/>
          <p:cNvSpPr txBox="1"/>
          <p:nvPr/>
        </p:nvSpPr>
        <p:spPr>
          <a:xfrm>
            <a:off x="837603" y="4075093"/>
            <a:ext cx="7620598" cy="954107"/>
          </a:xfrm>
          <a:prstGeom prst="rect">
            <a:avLst/>
          </a:prstGeom>
          <a:solidFill>
            <a:schemeClr val="bg1"/>
          </a:solidFill>
          <a:ln w="38100">
            <a:solidFill>
              <a:srgbClr val="00B0F0"/>
            </a:solidFill>
          </a:ln>
        </p:spPr>
        <p:txBody>
          <a:bodyPr wrap="square" rtlCol="0">
            <a:spAutoFit/>
          </a:bodyPr>
          <a:lstStyle/>
          <a:p>
            <a:pPr algn="ctr"/>
            <a:r>
              <a:rPr lang="en-US" sz="2800" b="1" u="sng" dirty="0" smtClean="0">
                <a:solidFill>
                  <a:srgbClr val="00B0F0"/>
                </a:solidFill>
              </a:rPr>
              <a:t>Provides experimentalist locality and sensitivity of magnetic measurements for dynamo</a:t>
            </a:r>
            <a:endParaRPr lang="en-US" sz="2800" b="1" u="sng" dirty="0">
              <a:solidFill>
                <a:srgbClr val="00B0F0"/>
              </a:solidFill>
            </a:endParaRPr>
          </a:p>
        </p:txBody>
      </p:sp>
    </p:spTree>
    <p:extLst>
      <p:ext uri="{BB962C8B-B14F-4D97-AF65-F5344CB8AC3E}">
        <p14:creationId xmlns:p14="http://schemas.microsoft.com/office/powerpoint/2010/main" val="11068455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0" fill="hold"/>
                                        <p:tgtEl>
                                          <p:spTgt spid="35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353"/>
                </p:tgtEl>
              </p:cMediaNode>
            </p:video>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Cooper\postdoc wisconsin\MPDX\data\2014-06-20 bcusp deflection\cusp_deflection_06_20_2014_no_gradbeta.png"/>
          <p:cNvPicPr>
            <a:picLocks noChangeAspect="1" noChangeArrowheads="1"/>
          </p:cNvPicPr>
          <p:nvPr/>
        </p:nvPicPr>
        <p:blipFill rotWithShape="1">
          <a:blip r:embed="rId3">
            <a:extLst>
              <a:ext uri="{28A0092B-C50C-407E-A947-70E740481C1C}">
                <a14:useLocalDpi xmlns:a14="http://schemas.microsoft.com/office/drawing/2010/main" val="0"/>
              </a:ext>
            </a:extLst>
          </a:blip>
          <a:srcRect t="86305"/>
          <a:stretch/>
        </p:blipFill>
        <p:spPr bwMode="auto">
          <a:xfrm>
            <a:off x="228600" y="3810000"/>
            <a:ext cx="4944345" cy="6771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Cooper\postdoc wisconsin\MPDX\data\2014-06-20 bcusp deflection\cusp_deflection_06_20_2014_no_gradbeta.png"/>
          <p:cNvPicPr>
            <a:picLocks noChangeAspect="1" noChangeArrowheads="1"/>
          </p:cNvPicPr>
          <p:nvPr/>
        </p:nvPicPr>
        <p:blipFill rotWithShape="1">
          <a:blip r:embed="rId3">
            <a:extLst>
              <a:ext uri="{28A0092B-C50C-407E-A947-70E740481C1C}">
                <a14:useLocalDpi xmlns:a14="http://schemas.microsoft.com/office/drawing/2010/main" val="0"/>
              </a:ext>
            </a:extLst>
          </a:blip>
          <a:srcRect b="56414"/>
          <a:stretch/>
        </p:blipFill>
        <p:spPr bwMode="auto">
          <a:xfrm>
            <a:off x="228600" y="1676401"/>
            <a:ext cx="4944345" cy="2155049"/>
          </a:xfrm>
          <a:prstGeom prst="rect">
            <a:avLst/>
          </a:prstGeom>
          <a:noFill/>
          <a:extLst>
            <a:ext uri="{909E8E84-426E-40DD-AFC4-6F175D3DCCD1}">
              <a14:hiddenFill xmlns:a14="http://schemas.microsoft.com/office/drawing/2010/main">
                <a:solidFill>
                  <a:srgbClr val="FFFFFF"/>
                </a:solidFill>
              </a14:hiddenFill>
            </a:ext>
          </a:extLst>
        </p:spPr>
      </p:pic>
      <p:sp>
        <p:nvSpPr>
          <p:cNvPr id="31745"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2" name="Rectangle 2"/>
          <p:cNvSpPr txBox="1">
            <a:spLocks noChangeArrowheads="1"/>
          </p:cNvSpPr>
          <p:nvPr/>
        </p:nvSpPr>
        <p:spPr>
          <a:xfrm>
            <a:off x="142874" y="349448"/>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Magnetic Hall probes measure magnetic field with &lt; 0.1 G sensitivity</a:t>
            </a:r>
            <a:endParaRPr lang="en-US" sz="3600" dirty="0">
              <a:solidFill>
                <a:srgbClr val="FFFFFF"/>
              </a:solidFill>
              <a:latin typeface="Chalkboard" charset="0"/>
              <a:sym typeface="Chalkboard" charset="0"/>
            </a:endParaRPr>
          </a:p>
        </p:txBody>
      </p:sp>
      <p:pic>
        <p:nvPicPr>
          <p:cNvPr id="7170" name="Picture 2" descr="C:\Cooper\postdoc wisconsin\MPDX\data\2014-06-20 bcusp deflection\cusp_defl_time_trace_06_20_20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31450"/>
            <a:ext cx="3733800" cy="2493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10943" y="1613118"/>
            <a:ext cx="3956857" cy="1815882"/>
          </a:xfrm>
          <a:prstGeom prst="rect">
            <a:avLst/>
          </a:prstGeom>
          <a:noFill/>
        </p:spPr>
        <p:txBody>
          <a:bodyPr wrap="square" rtlCol="0">
            <a:spAutoFit/>
          </a:bodyPr>
          <a:lstStyle/>
          <a:p>
            <a:r>
              <a:rPr lang="en-US" sz="2800" b="1" dirty="0" smtClean="0">
                <a:solidFill>
                  <a:srgbClr val="00B0F0"/>
                </a:solidFill>
              </a:rPr>
              <a:t>Successfully measured magnetic field expulsion in stationary plasma due to diamagnetic currents</a:t>
            </a:r>
            <a:endParaRPr lang="en-US" sz="2800" b="1" dirty="0">
              <a:solidFill>
                <a:srgbClr val="00B0F0"/>
              </a:solidFill>
            </a:endParaRPr>
          </a:p>
        </p:txBody>
      </p:sp>
      <p:cxnSp>
        <p:nvCxnSpPr>
          <p:cNvPr id="6" name="Straight Arrow Connector 5"/>
          <p:cNvCxnSpPr/>
          <p:nvPr/>
        </p:nvCxnSpPr>
        <p:spPr>
          <a:xfrm>
            <a:off x="3595255" y="1295400"/>
            <a:ext cx="0" cy="79324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757055" y="1295400"/>
            <a:ext cx="0" cy="793243"/>
          </a:xfrm>
          <a:prstGeom prst="straightConnector1">
            <a:avLst/>
          </a:prstGeom>
          <a:ln w="38100">
            <a:solidFill>
              <a:srgbClr val="FF66FF"/>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995055" y="1295400"/>
            <a:ext cx="0" cy="793243"/>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descr="C:\Cooper\postdoc wisconsin\MPDX\data\2014-06-20 bcusp deflection\cusp_deflection_06_20_2014_no_gradbeta.png"/>
          <p:cNvPicPr>
            <a:picLocks noChangeAspect="1" noChangeArrowheads="1"/>
          </p:cNvPicPr>
          <p:nvPr/>
        </p:nvPicPr>
        <p:blipFill rotWithShape="1">
          <a:blip r:embed="rId3">
            <a:extLst>
              <a:ext uri="{28A0092B-C50C-407E-A947-70E740481C1C}">
                <a14:useLocalDpi xmlns:a14="http://schemas.microsoft.com/office/drawing/2010/main" val="0"/>
              </a:ext>
            </a:extLst>
          </a:blip>
          <a:srcRect t="43622"/>
          <a:stretch/>
        </p:blipFill>
        <p:spPr bwMode="auto">
          <a:xfrm>
            <a:off x="228600" y="3831449"/>
            <a:ext cx="4944345" cy="2787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610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Cooper\postdoc wisconsin\MPDX\data\Rmcrit_vs_Re_VK_flo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817" y="4953000"/>
            <a:ext cx="2786183" cy="18566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295400"/>
            <a:ext cx="8229600" cy="5361827"/>
          </a:xfrm>
        </p:spPr>
        <p:txBody>
          <a:bodyPr>
            <a:normAutofit fontScale="92500" lnSpcReduction="20000"/>
          </a:bodyPr>
          <a:lstStyle/>
          <a:p>
            <a:r>
              <a:rPr lang="en-US" dirty="0" smtClean="0"/>
              <a:t>Exhibit control of plasma parameters (viscosity and resistivity) based on experimental setup </a:t>
            </a:r>
          </a:p>
          <a:p>
            <a:r>
              <a:rPr lang="en-US" dirty="0" smtClean="0"/>
              <a:t>Routinely and accurately measure T</a:t>
            </a:r>
            <a:r>
              <a:rPr lang="en-US" baseline="-25000" dirty="0" smtClean="0"/>
              <a:t>i</a:t>
            </a:r>
            <a:r>
              <a:rPr lang="en-US" dirty="0" smtClean="0"/>
              <a:t> on MPDX for many species using novel FP interferometer</a:t>
            </a:r>
          </a:p>
          <a:p>
            <a:r>
              <a:rPr lang="en-US" dirty="0" smtClean="0"/>
              <a:t>Cusp loss widths in new MPDX regime are wider than predicted, indicating additional physics</a:t>
            </a:r>
          </a:p>
          <a:p>
            <a:r>
              <a:rPr lang="en-US" dirty="0" smtClean="0"/>
              <a:t>Observed neutral burnout consistent with 1D fluid model</a:t>
            </a:r>
          </a:p>
          <a:p>
            <a:r>
              <a:rPr lang="en-US" dirty="0"/>
              <a:t>MPDX can repeatedly create plasma with dynamo relevant viscosity and </a:t>
            </a:r>
            <a:r>
              <a:rPr lang="en-US" dirty="0" smtClean="0"/>
              <a:t>conductivity</a:t>
            </a:r>
          </a:p>
          <a:p>
            <a:pPr marL="0" indent="0">
              <a:buNone/>
            </a:pPr>
            <a:r>
              <a:rPr lang="en-US" dirty="0" smtClean="0"/>
              <a:t>    (T</a:t>
            </a:r>
            <a:r>
              <a:rPr lang="en-US" baseline="-25000" dirty="0" smtClean="0"/>
              <a:t>e</a:t>
            </a:r>
            <a:r>
              <a:rPr lang="en-US" dirty="0" smtClean="0"/>
              <a:t>=13 </a:t>
            </a:r>
            <a:r>
              <a:rPr lang="en-US" dirty="0"/>
              <a:t>eV, T</a:t>
            </a:r>
            <a:r>
              <a:rPr lang="en-US" baseline="-25000" dirty="0"/>
              <a:t>i</a:t>
            </a:r>
            <a:r>
              <a:rPr lang="en-US" dirty="0"/>
              <a:t>=0.5 eV, n</a:t>
            </a:r>
            <a:r>
              <a:rPr lang="en-US" baseline="-25000" dirty="0"/>
              <a:t>e</a:t>
            </a:r>
            <a:r>
              <a:rPr lang="en-US" dirty="0"/>
              <a:t> = 3x10</a:t>
            </a:r>
            <a:r>
              <a:rPr lang="en-US" baseline="30000" dirty="0"/>
              <a:t>11</a:t>
            </a:r>
            <a:r>
              <a:rPr lang="en-US" dirty="0"/>
              <a:t> </a:t>
            </a:r>
            <a:r>
              <a:rPr lang="en-US" dirty="0" smtClean="0"/>
              <a:t>cm</a:t>
            </a:r>
            <a:r>
              <a:rPr lang="en-US" baseline="30000" dirty="0" smtClean="0"/>
              <a:t>-3</a:t>
            </a:r>
          </a:p>
          <a:p>
            <a:pPr marL="0" indent="0">
              <a:buNone/>
            </a:pPr>
            <a:r>
              <a:rPr lang="en-US" baseline="30000" dirty="0"/>
              <a:t> </a:t>
            </a:r>
            <a:r>
              <a:rPr lang="en-US" baseline="30000" dirty="0" smtClean="0"/>
              <a:t>    </a:t>
            </a:r>
            <a:r>
              <a:rPr lang="en-US" dirty="0" smtClean="0"/>
              <a:t> He: Re=250, Rm=500)</a:t>
            </a:r>
            <a:endParaRPr lang="en-US" dirty="0"/>
          </a:p>
          <a:p>
            <a:endParaRPr lang="en-US" dirty="0" smtClean="0"/>
          </a:p>
          <a:p>
            <a:endParaRPr lang="en-US" dirty="0" smtClean="0"/>
          </a:p>
          <a:p>
            <a:endParaRPr lang="en-US" dirty="0" smtClean="0"/>
          </a:p>
          <a:p>
            <a:endParaRPr lang="en-US" dirty="0" smtClean="0"/>
          </a:p>
          <a:p>
            <a:endParaRPr lang="en-US" dirty="0"/>
          </a:p>
        </p:txBody>
      </p:sp>
      <p:sp>
        <p:nvSpPr>
          <p:cNvPr id="4"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5" name="Rectangle 2"/>
          <p:cNvSpPr txBox="1">
            <a:spLocks noChangeArrowheads="1"/>
          </p:cNvSpPr>
          <p:nvPr/>
        </p:nvSpPr>
        <p:spPr>
          <a:xfrm>
            <a:off x="142874" y="-7258"/>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400" dirty="0" smtClean="0">
                <a:solidFill>
                  <a:srgbClr val="FFFFFF"/>
                </a:solidFill>
                <a:latin typeface="Chalkboard" charset="0"/>
                <a:sym typeface="Chalkboard" charset="0"/>
              </a:rPr>
              <a:t>Conclusions</a:t>
            </a:r>
            <a:endParaRPr lang="en-US" sz="3400" dirty="0">
              <a:solidFill>
                <a:srgbClr val="FFFFFF"/>
              </a:solidFill>
              <a:latin typeface="Chalkboard" charset="0"/>
              <a:sym typeface="Chalkboard" charset="0"/>
            </a:endParaRPr>
          </a:p>
        </p:txBody>
      </p:sp>
      <p:sp>
        <p:nvSpPr>
          <p:cNvPr id="7" name="5-Point Star 6"/>
          <p:cNvSpPr/>
          <p:nvPr/>
        </p:nvSpPr>
        <p:spPr>
          <a:xfrm>
            <a:off x="8229600" y="5666628"/>
            <a:ext cx="457200" cy="457200"/>
          </a:xfrm>
          <a:prstGeom prst="star5">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8400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70037"/>
            <a:ext cx="8229600" cy="4525963"/>
          </a:xfrm>
        </p:spPr>
        <p:txBody>
          <a:bodyPr>
            <a:normAutofit/>
          </a:bodyPr>
          <a:lstStyle/>
          <a:p>
            <a:r>
              <a:rPr lang="en-US" dirty="0" smtClean="0"/>
              <a:t>Characterize cusp loss widths over greater scaling of parameters, compare to simulations</a:t>
            </a:r>
          </a:p>
          <a:p>
            <a:r>
              <a:rPr lang="en-US" dirty="0" smtClean="0"/>
              <a:t>Measure neutral burnout and reconstruct radial profiles to compare source and loss rates</a:t>
            </a:r>
          </a:p>
          <a:p>
            <a:r>
              <a:rPr lang="en-US" dirty="0" smtClean="0"/>
              <a:t>Investigate sheath physics in multi Z species regime in cusp</a:t>
            </a:r>
            <a:endParaRPr lang="en-US" dirty="0"/>
          </a:p>
        </p:txBody>
      </p:sp>
      <p:sp>
        <p:nvSpPr>
          <p:cNvPr id="4"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5" name="Rectangle 2"/>
          <p:cNvSpPr txBox="1">
            <a:spLocks noChangeArrowheads="1"/>
          </p:cNvSpPr>
          <p:nvPr/>
        </p:nvSpPr>
        <p:spPr>
          <a:xfrm>
            <a:off x="142874" y="44648"/>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400" dirty="0" smtClean="0">
                <a:solidFill>
                  <a:srgbClr val="FFFFFF"/>
                </a:solidFill>
                <a:latin typeface="Chalkboard" charset="0"/>
                <a:sym typeface="Chalkboard" charset="0"/>
              </a:rPr>
              <a:t>Future Work</a:t>
            </a:r>
            <a:endParaRPr lang="en-US" sz="3400" dirty="0">
              <a:solidFill>
                <a:srgbClr val="FFFFFF"/>
              </a:solidFill>
              <a:latin typeface="Chalkboard" charset="0"/>
              <a:sym typeface="Chalkboard" charset="0"/>
            </a:endParaRPr>
          </a:p>
        </p:txBody>
      </p:sp>
    </p:spTree>
    <p:extLst>
      <p:ext uri="{BB962C8B-B14F-4D97-AF65-F5344CB8AC3E}">
        <p14:creationId xmlns:p14="http://schemas.microsoft.com/office/powerpoint/2010/main" val="24868005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70037"/>
            <a:ext cx="8229600" cy="4525963"/>
          </a:xfrm>
        </p:spPr>
        <p:txBody>
          <a:bodyPr>
            <a:normAutofit fontScale="92500" lnSpcReduction="20000"/>
          </a:bodyPr>
          <a:lstStyle/>
          <a:p>
            <a:r>
              <a:rPr lang="en-US" dirty="0" smtClean="0"/>
              <a:t>Thesis work in transport in magnetized plasma/neutral boundary layer [C. M. Cooper and W. </a:t>
            </a:r>
            <a:r>
              <a:rPr lang="en-US" dirty="0" err="1" smtClean="0"/>
              <a:t>Gekelman</a:t>
            </a:r>
            <a:r>
              <a:rPr lang="en-US" dirty="0" smtClean="0"/>
              <a:t>, </a:t>
            </a:r>
            <a:r>
              <a:rPr lang="en-US" i="1" dirty="0" smtClean="0"/>
              <a:t>Phys. Rev. Let.</a:t>
            </a:r>
            <a:r>
              <a:rPr lang="en-US" dirty="0" smtClean="0"/>
              <a:t> </a:t>
            </a:r>
            <a:r>
              <a:rPr lang="en-US" b="1" dirty="0" smtClean="0"/>
              <a:t>110</a:t>
            </a:r>
            <a:r>
              <a:rPr lang="en-US" dirty="0" smtClean="0"/>
              <a:t> 265001 (2013)]</a:t>
            </a:r>
          </a:p>
          <a:p>
            <a:r>
              <a:rPr lang="en-US" dirty="0" smtClean="0"/>
              <a:t>Metastable quenching and ionization excitation in PCX for LIF</a:t>
            </a:r>
          </a:p>
          <a:p>
            <a:r>
              <a:rPr lang="en-US" dirty="0" smtClean="0"/>
              <a:t>OES measurements to predict plasma parameters</a:t>
            </a:r>
          </a:p>
          <a:p>
            <a:r>
              <a:rPr lang="en-US" dirty="0" smtClean="0"/>
              <a:t>Hall probe measurements of magnetic field expulsion/advection</a:t>
            </a:r>
          </a:p>
          <a:p>
            <a:r>
              <a:rPr lang="en-US" dirty="0" smtClean="0"/>
              <a:t>Measurements of viscosity from velocity profiles, resistivity from magnetic profiles</a:t>
            </a:r>
            <a:endParaRPr lang="en-US" dirty="0"/>
          </a:p>
        </p:txBody>
      </p:sp>
      <p:sp>
        <p:nvSpPr>
          <p:cNvPr id="4"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5" name="Rectangle 2"/>
          <p:cNvSpPr txBox="1">
            <a:spLocks noChangeArrowheads="1"/>
          </p:cNvSpPr>
          <p:nvPr/>
        </p:nvSpPr>
        <p:spPr>
          <a:xfrm>
            <a:off x="142874" y="76200"/>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400" dirty="0" smtClean="0">
                <a:solidFill>
                  <a:srgbClr val="FFFFFF"/>
                </a:solidFill>
                <a:latin typeface="Chalkboard" charset="0"/>
                <a:sym typeface="Chalkboard" charset="0"/>
              </a:rPr>
              <a:t>Other science projects</a:t>
            </a:r>
            <a:endParaRPr lang="en-US" sz="3400" dirty="0">
              <a:solidFill>
                <a:srgbClr val="FFFFFF"/>
              </a:solidFill>
              <a:latin typeface="Chalkboard" charset="0"/>
              <a:sym typeface="Chalkboard" charset="0"/>
            </a:endParaRPr>
          </a:p>
        </p:txBody>
      </p:sp>
    </p:spTree>
    <p:extLst>
      <p:ext uri="{BB962C8B-B14F-4D97-AF65-F5344CB8AC3E}">
        <p14:creationId xmlns:p14="http://schemas.microsoft.com/office/powerpoint/2010/main" val="26466147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5" name="Rectangle 2"/>
          <p:cNvSpPr txBox="1">
            <a:spLocks noChangeArrowheads="1"/>
          </p:cNvSpPr>
          <p:nvPr/>
        </p:nvSpPr>
        <p:spPr>
          <a:xfrm>
            <a:off x="142874" y="76200"/>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400" dirty="0" smtClean="0">
                <a:solidFill>
                  <a:srgbClr val="FFFFFF"/>
                </a:solidFill>
                <a:latin typeface="Chalkboard" charset="0"/>
                <a:sym typeface="Chalkboard" charset="0"/>
              </a:rPr>
              <a:t>Thanks!</a:t>
            </a:r>
            <a:endParaRPr lang="en-US" sz="3400" dirty="0">
              <a:solidFill>
                <a:srgbClr val="FFFFFF"/>
              </a:solidFill>
              <a:latin typeface="Chalkboard" charset="0"/>
              <a:sym typeface="Chalkboard" charset="0"/>
            </a:endParaRPr>
          </a:p>
        </p:txBody>
      </p:sp>
      <p:pic>
        <p:nvPicPr>
          <p:cNvPr id="7" name="MPDXcrew.jpg"/>
          <p:cNvPicPr/>
          <p:nvPr/>
        </p:nvPicPr>
        <p:blipFill>
          <a:blip r:embed="rId2">
            <a:extLst/>
          </a:blip>
          <a:stretch>
            <a:fillRect/>
          </a:stretch>
        </p:blipFill>
        <p:spPr>
          <a:xfrm>
            <a:off x="1193800" y="1498600"/>
            <a:ext cx="6756400" cy="4445000"/>
          </a:xfrm>
          <a:prstGeom prst="rect">
            <a:avLst/>
          </a:prstGeom>
          <a:ln w="12700">
            <a:solidFill>
              <a:srgbClr val="E32400"/>
            </a:solidFill>
            <a:miter lim="400000"/>
          </a:ln>
        </p:spPr>
      </p:pic>
    </p:spTree>
    <p:extLst>
      <p:ext uri="{BB962C8B-B14F-4D97-AF65-F5344CB8AC3E}">
        <p14:creationId xmlns:p14="http://schemas.microsoft.com/office/powerpoint/2010/main" val="19996625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0950791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descr="C:\Users\Cooper\Desktop\thesis\text\figures\thesisfigures\ETPDsetup.png"/>
          <p:cNvPicPr>
            <a:picLocks noChangeAspect="1" noChangeArrowheads="1"/>
          </p:cNvPicPr>
          <p:nvPr/>
        </p:nvPicPr>
        <p:blipFill>
          <a:blip r:embed="rId2" cstate="print"/>
          <a:srcRect/>
          <a:stretch>
            <a:fillRect/>
          </a:stretch>
        </p:blipFill>
        <p:spPr bwMode="auto">
          <a:xfrm>
            <a:off x="95250" y="1021148"/>
            <a:ext cx="4800600" cy="5836852"/>
          </a:xfrm>
          <a:prstGeom prst="rect">
            <a:avLst/>
          </a:prstGeom>
          <a:noFill/>
        </p:spPr>
      </p:pic>
      <p:sp>
        <p:nvSpPr>
          <p:cNvPr id="7" name="Rectangle 1"/>
          <p:cNvSpPr>
            <a:spLocks/>
          </p:cNvSpPr>
          <p:nvPr/>
        </p:nvSpPr>
        <p:spPr bwMode="auto">
          <a:xfrm>
            <a:off x="0" y="-8930"/>
            <a:ext cx="9144000" cy="1116211"/>
          </a:xfrm>
          <a:prstGeom prst="rect">
            <a:avLst/>
          </a:prstGeom>
          <a:solidFill>
            <a:srgbClr val="0070C0"/>
          </a:solidFill>
          <a:ln>
            <a:noFill/>
          </a:ln>
          <a:effectLst>
            <a:outerShdw blurRad="127000" dist="76199" dir="2700000" algn="ctr" rotWithShape="0">
              <a:schemeClr val="bg2">
                <a:alpha val="75000"/>
              </a:schemeClr>
            </a:outerShdw>
          </a:effectLst>
          <a:extLst/>
        </p:spPr>
        <p:txBody>
          <a:bodyPr lIns="0" tIns="0" rIns="0" bIns="0"/>
          <a:lstStyle/>
          <a:p>
            <a:endParaRPr lang="en-US" sz="1000"/>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LaB6 plasma terminates on neutral gas losing particles, momentum, and heat</a:t>
            </a:r>
            <a:endParaRPr lang="en-US" dirty="0"/>
          </a:p>
        </p:txBody>
      </p:sp>
      <p:pic>
        <p:nvPicPr>
          <p:cNvPr id="12290" name="Picture 2" descr="C:\Cooper\my papers\my papers\2013 Auroral PRL\sent 2\02-radial_profil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676400"/>
            <a:ext cx="4321548"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3501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p:cNvSpPr>
          <p:nvPr/>
        </p:nvSpPr>
        <p:spPr bwMode="auto">
          <a:xfrm>
            <a:off x="0" y="-8930"/>
            <a:ext cx="9144000" cy="1116211"/>
          </a:xfrm>
          <a:prstGeom prst="rect">
            <a:avLst/>
          </a:prstGeom>
          <a:solidFill>
            <a:srgbClr val="0070C0"/>
          </a:solidFill>
          <a:ln>
            <a:noFill/>
          </a:ln>
          <a:effectLst>
            <a:outerShdw blurRad="127000" dist="76199" dir="2700000" algn="ctr" rotWithShape="0">
              <a:schemeClr val="bg2">
                <a:alpha val="75000"/>
              </a:schemeClr>
            </a:outerShdw>
          </a:effectLst>
          <a:extLst/>
        </p:spPr>
        <p:txBody>
          <a:bodyPr lIns="0" tIns="0" rIns="0" bIns="0"/>
          <a:lstStyle/>
          <a:p>
            <a:endParaRPr lang="en-US" sz="1000"/>
          </a:p>
        </p:txBody>
      </p:sp>
      <p:pic>
        <p:nvPicPr>
          <p:cNvPr id="13314" name="Picture 2" descr="C:\Cooper\my papers\my papers\2013 Auroral PRL\sent 2\04-EXYwhiteaxi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2259084"/>
            <a:ext cx="5146771" cy="360831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Cooper\my papers\my papers\2013 Auroral PRL\sent 2\03-plasma_params_in_NBL_4pan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107281"/>
            <a:ext cx="3490462" cy="575071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457200" y="0"/>
            <a:ext cx="8229600" cy="1143000"/>
          </a:xfrm>
        </p:spPr>
        <p:txBody>
          <a:bodyPr>
            <a:normAutofit fontScale="90000"/>
          </a:bodyPr>
          <a:lstStyle/>
          <a:p>
            <a:r>
              <a:rPr lang="en-US" dirty="0" smtClean="0"/>
              <a:t>Electric field maintains quasi neutrality during deceleration, heats plasma</a:t>
            </a:r>
            <a:endParaRPr lang="en-US" dirty="0"/>
          </a:p>
        </p:txBody>
      </p:sp>
      <p:sp>
        <p:nvSpPr>
          <p:cNvPr id="4" name="TextBox 3"/>
          <p:cNvSpPr txBox="1"/>
          <p:nvPr/>
        </p:nvSpPr>
        <p:spPr>
          <a:xfrm>
            <a:off x="3581400" y="1568819"/>
            <a:ext cx="5447389" cy="523220"/>
          </a:xfrm>
          <a:prstGeom prst="rect">
            <a:avLst/>
          </a:prstGeom>
          <a:noFill/>
        </p:spPr>
        <p:txBody>
          <a:bodyPr wrap="none" rtlCol="0">
            <a:spAutoFit/>
          </a:bodyPr>
          <a:lstStyle/>
          <a:p>
            <a:r>
              <a:rPr lang="en-US" sz="2800" dirty="0" smtClean="0"/>
              <a:t>Termination electric field in region B</a:t>
            </a:r>
            <a:endParaRPr lang="en-US" sz="2800" dirty="0"/>
          </a:p>
        </p:txBody>
      </p:sp>
    </p:spTree>
    <p:extLst>
      <p:ext uri="{BB962C8B-B14F-4D97-AF65-F5344CB8AC3E}">
        <p14:creationId xmlns:p14="http://schemas.microsoft.com/office/powerpoint/2010/main" val="1692416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0" y="-8930"/>
            <a:ext cx="9144000" cy="1532930"/>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31746" name="Rectangle 2"/>
          <p:cNvSpPr>
            <a:spLocks noGrp="1" noChangeArrowheads="1"/>
          </p:cNvSpPr>
          <p:nvPr>
            <p:ph type="title"/>
          </p:nvPr>
        </p:nvSpPr>
        <p:spPr>
          <a:xfrm>
            <a:off x="0" y="578048"/>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300" dirty="0">
                <a:solidFill>
                  <a:srgbClr val="FFFFFF"/>
                </a:solidFill>
                <a:latin typeface="Chalkboard" charset="0"/>
                <a:sym typeface="Chalkboard" charset="0"/>
              </a:rPr>
              <a:t>L</a:t>
            </a:r>
            <a:r>
              <a:rPr lang="en-US" sz="3300" dirty="0" smtClean="0">
                <a:solidFill>
                  <a:srgbClr val="FFFFFF"/>
                </a:solidFill>
                <a:latin typeface="Chalkboard" charset="0"/>
                <a:sym typeface="Chalkboard" charset="0"/>
              </a:rPr>
              <a:t>iquid sodium, </a:t>
            </a:r>
            <a:r>
              <a:rPr lang="en-US" sz="3300" dirty="0">
                <a:solidFill>
                  <a:srgbClr val="FFFFFF"/>
                </a:solidFill>
                <a:latin typeface="Chalkboard" charset="0"/>
                <a:sym typeface="Chalkboard" charset="0"/>
              </a:rPr>
              <a:t>with </a:t>
            </a:r>
            <a:r>
              <a:rPr lang="en-US" sz="3300" dirty="0" smtClean="0">
                <a:solidFill>
                  <a:srgbClr val="FFFFFF"/>
                </a:solidFill>
                <a:latin typeface="Chalkboard" charset="0"/>
                <a:sym typeface="Chalkboard" charset="0"/>
              </a:rPr>
              <a:t>fixed </a:t>
            </a:r>
            <a:r>
              <a:rPr lang="en-US" sz="3300" i="1" dirty="0" smtClean="0">
                <a:solidFill>
                  <a:srgbClr val="FFFFFF"/>
                </a:solidFill>
                <a:latin typeface="Chalkboard" charset="0"/>
                <a:sym typeface="Chalkboard" charset="0"/>
              </a:rPr>
              <a:t>Pm</a:t>
            </a:r>
            <a:r>
              <a:rPr lang="en-US" sz="3300" dirty="0">
                <a:solidFill>
                  <a:srgbClr val="FFFFFF"/>
                </a:solidFill>
                <a:latin typeface="Symbol" panose="05050102010706020507" pitchFamily="18" charset="2"/>
                <a:sym typeface="Chalkboard" charset="0"/>
              </a:rPr>
              <a:t> =</a:t>
            </a:r>
            <a:r>
              <a:rPr lang="en-US" sz="3300" dirty="0" smtClean="0">
                <a:solidFill>
                  <a:srgbClr val="FFFFFF"/>
                </a:solidFill>
                <a:latin typeface="Chalkboard" charset="0"/>
                <a:sym typeface="Chalkboard" charset="0"/>
              </a:rPr>
              <a:t> </a:t>
            </a:r>
            <a:r>
              <a:rPr lang="en-US" sz="3300" i="1" dirty="0">
                <a:solidFill>
                  <a:srgbClr val="FFFFFF"/>
                </a:solidFill>
                <a:latin typeface="Symbol" panose="05050102010706020507" pitchFamily="18" charset="2"/>
                <a:sym typeface="Chalkboard" charset="0"/>
              </a:rPr>
              <a:t>n/h </a:t>
            </a:r>
            <a:r>
              <a:rPr lang="en-US" sz="3300" dirty="0">
                <a:solidFill>
                  <a:srgbClr val="FFFFFF"/>
                </a:solidFill>
                <a:latin typeface="Symbol" panose="05050102010706020507" pitchFamily="18" charset="2"/>
                <a:sym typeface="Chalkboard" charset="0"/>
              </a:rPr>
              <a:t>=</a:t>
            </a:r>
            <a:r>
              <a:rPr lang="en-US" sz="3300" dirty="0" smtClean="0">
                <a:solidFill>
                  <a:srgbClr val="FFFFFF"/>
                </a:solidFill>
                <a:latin typeface="Symbol" panose="05050102010706020507" pitchFamily="18" charset="2"/>
                <a:sym typeface="Chalkboard" charset="0"/>
              </a:rPr>
              <a:t>10</a:t>
            </a:r>
            <a:r>
              <a:rPr lang="en-US" sz="3300" baseline="30000" dirty="0" smtClean="0">
                <a:solidFill>
                  <a:srgbClr val="FFFFFF"/>
                </a:solidFill>
                <a:latin typeface="Symbol" panose="05050102010706020507" pitchFamily="18" charset="2"/>
                <a:sym typeface="Chalkboard" charset="0"/>
              </a:rPr>
              <a:t>-5</a:t>
            </a:r>
            <a:r>
              <a:rPr lang="en-US" sz="3300" dirty="0" smtClean="0">
                <a:solidFill>
                  <a:srgbClr val="FFFFFF"/>
                </a:solidFill>
                <a:latin typeface="Chalkboard" charset="0"/>
                <a:sym typeface="Chalkboard" charset="0"/>
              </a:rPr>
              <a:t>, cannot be used to investigate this class of dynamo</a:t>
            </a:r>
            <a:endParaRPr lang="en-US" sz="3300" i="1" dirty="0">
              <a:solidFill>
                <a:srgbClr val="FFFFFF"/>
              </a:solidFill>
              <a:latin typeface="Chalkboard" charset="0"/>
              <a:sym typeface="Chalkboard" charset="0"/>
            </a:endParaRPr>
          </a:p>
        </p:txBody>
      </p:sp>
      <mc:AlternateContent xmlns:mc="http://schemas.openxmlformats.org/markup-compatibility/2006" xmlns:a14="http://schemas.microsoft.com/office/drawing/2010/main">
        <mc:Choice Requires="a14">
          <p:sp>
            <p:nvSpPr>
              <p:cNvPr id="17" name="TextBox 16"/>
              <p:cNvSpPr txBox="1"/>
              <p:nvPr/>
            </p:nvSpPr>
            <p:spPr>
              <a:xfrm>
                <a:off x="2595461" y="2209800"/>
                <a:ext cx="4186339" cy="982898"/>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𝑅𝑚</m:t>
                      </m:r>
                      <m:r>
                        <a:rPr lang="en-US" sz="2800" b="0" i="1" smtClean="0">
                          <a:latin typeface="Cambria Math"/>
                        </a:rPr>
                        <m:t>=</m:t>
                      </m:r>
                      <m:f>
                        <m:fPr>
                          <m:ctrlPr>
                            <a:rPr lang="en-US" sz="2800" i="1">
                              <a:latin typeface="Cambria Math"/>
                            </a:rPr>
                          </m:ctrlPr>
                        </m:fPr>
                        <m:num>
                          <m:r>
                            <a:rPr lang="en-US" sz="2800" i="1">
                              <a:latin typeface="Cambria Math"/>
                            </a:rPr>
                            <m:t>𝐿</m:t>
                          </m:r>
                          <m:sSub>
                            <m:sSubPr>
                              <m:ctrlPr>
                                <a:rPr lang="en-US" sz="2800" i="1">
                                  <a:latin typeface="Cambria Math"/>
                                </a:rPr>
                              </m:ctrlPr>
                            </m:sSubPr>
                            <m:e>
                              <m:r>
                                <m:rPr>
                                  <m:sty m:val="p"/>
                                </m:rPr>
                                <a:rPr lang="en-US" sz="2800">
                                  <a:latin typeface="Cambria Math"/>
                                </a:rPr>
                                <m:t>v</m:t>
                              </m:r>
                            </m:e>
                            <m:sub>
                              <m:r>
                                <a:rPr lang="en-US" sz="2800" i="1">
                                  <a:latin typeface="Cambria Math"/>
                                </a:rPr>
                                <m:t>𝑝</m:t>
                              </m:r>
                            </m:sub>
                          </m:sSub>
                        </m:num>
                        <m:den>
                          <m:r>
                            <a:rPr lang="en-US" sz="2800" i="1">
                              <a:latin typeface="Cambria Math"/>
                              <a:ea typeface="Cambria Math"/>
                            </a:rPr>
                            <m:t>𝜂</m:t>
                          </m:r>
                        </m:den>
                      </m:f>
                      <m:r>
                        <a:rPr lang="en-US" sz="2800" b="0" i="1" smtClean="0">
                          <a:latin typeface="Cambria Math"/>
                        </a:rPr>
                        <m:t>&gt;</m:t>
                      </m:r>
                      <m:sSub>
                        <m:sSubPr>
                          <m:ctrlPr>
                            <a:rPr lang="en-US" sz="2800" b="0" i="1" smtClean="0">
                              <a:latin typeface="Cambria Math"/>
                            </a:rPr>
                          </m:ctrlPr>
                        </m:sSubPr>
                        <m:e>
                          <m:r>
                            <a:rPr lang="en-US" sz="2800" b="0" i="1" smtClean="0">
                              <a:latin typeface="Cambria Math"/>
                            </a:rPr>
                            <m:t>𝑅𝑚</m:t>
                          </m:r>
                        </m:e>
                        <m:sub>
                          <m:r>
                            <a:rPr lang="en-US" sz="2800" b="0" i="1" smtClean="0">
                              <a:latin typeface="Cambria Math"/>
                            </a:rPr>
                            <m:t>𝑐𝑟𝑖𝑡</m:t>
                          </m:r>
                        </m:sub>
                      </m:sSub>
                      <m:r>
                        <a:rPr lang="en-US" sz="2800" b="0" i="1" smtClean="0">
                          <a:latin typeface="Cambria Math"/>
                        </a:rPr>
                        <m:t>~300</m:t>
                      </m:r>
                    </m:oMath>
                  </m:oMathPara>
                </a14:m>
                <a:endParaRPr lang="en-US"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2595461" y="2209800"/>
                <a:ext cx="4186339" cy="982898"/>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048000" y="3657600"/>
                <a:ext cx="3206968" cy="909993"/>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𝑅𝑒</m:t>
                      </m:r>
                      <m:r>
                        <a:rPr lang="en-US" sz="2800" i="1">
                          <a:latin typeface="Cambria Math"/>
                        </a:rPr>
                        <m:t>=</m:t>
                      </m:r>
                      <m:f>
                        <m:fPr>
                          <m:ctrlPr>
                            <a:rPr lang="en-US" sz="2800" i="1">
                              <a:latin typeface="Cambria Math"/>
                            </a:rPr>
                          </m:ctrlPr>
                        </m:fPr>
                        <m:num>
                          <m:r>
                            <a:rPr lang="en-US" sz="2800" i="1">
                              <a:latin typeface="Cambria Math"/>
                            </a:rPr>
                            <m:t>𝐿</m:t>
                          </m:r>
                          <m:sSub>
                            <m:sSubPr>
                              <m:ctrlPr>
                                <a:rPr lang="en-US" sz="2800" i="1">
                                  <a:latin typeface="Cambria Math"/>
                                </a:rPr>
                              </m:ctrlPr>
                            </m:sSubPr>
                            <m:e>
                              <m:r>
                                <m:rPr>
                                  <m:sty m:val="p"/>
                                </m:rPr>
                                <a:rPr lang="en-US" sz="2800">
                                  <a:latin typeface="Cambria Math"/>
                                </a:rPr>
                                <m:t>v</m:t>
                              </m:r>
                            </m:e>
                            <m:sub>
                              <m:r>
                                <a:rPr lang="en-US" sz="2800" i="1">
                                  <a:latin typeface="Cambria Math"/>
                                </a:rPr>
                                <m:t>𝑝</m:t>
                              </m:r>
                            </m:sub>
                          </m:sSub>
                        </m:num>
                        <m:den>
                          <m:r>
                            <a:rPr lang="en-US" sz="2800" i="1">
                              <a:latin typeface="Cambria Math"/>
                              <a:ea typeface="Cambria Math"/>
                            </a:rPr>
                            <m:t>𝜐</m:t>
                          </m:r>
                        </m:den>
                      </m:f>
                      <m:r>
                        <a:rPr lang="en-US" sz="2800" b="0" i="1" smtClean="0">
                          <a:latin typeface="Cambria Math"/>
                        </a:rPr>
                        <m:t>~3×</m:t>
                      </m:r>
                      <m:sSup>
                        <m:sSupPr>
                          <m:ctrlPr>
                            <a:rPr lang="en-US" sz="2800" b="0" i="1" smtClean="0">
                              <a:latin typeface="Cambria Math"/>
                              <a:ea typeface="Cambria Math"/>
                            </a:rPr>
                          </m:ctrlPr>
                        </m:sSupPr>
                        <m:e>
                          <m:r>
                            <a:rPr lang="en-US" sz="2800" b="0" i="1" smtClean="0">
                              <a:latin typeface="Cambria Math"/>
                              <a:ea typeface="Cambria Math"/>
                            </a:rPr>
                            <m:t>10</m:t>
                          </m:r>
                        </m:e>
                        <m:sup>
                          <m:r>
                            <a:rPr lang="en-US" sz="2800" b="0" i="1" smtClean="0">
                              <a:latin typeface="Cambria Math"/>
                              <a:ea typeface="Cambria Math"/>
                            </a:rPr>
                            <m:t>7</m:t>
                          </m:r>
                        </m:sup>
                      </m:sSup>
                    </m:oMath>
                  </m:oMathPara>
                </a14:m>
                <a:endParaRPr lang="en-US" sz="2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3048000" y="3657600"/>
                <a:ext cx="3206968" cy="909993"/>
              </a:xfrm>
              <a:prstGeom prst="rect">
                <a:avLst/>
              </a:prstGeom>
              <a:blipFill rotWithShape="1">
                <a:blip r:embed="rId4"/>
                <a:stretch>
                  <a:fillRect/>
                </a:stretch>
              </a:blipFill>
            </p:spPr>
            <p:txBody>
              <a:bodyPr/>
              <a:lstStyle/>
              <a:p>
                <a:r>
                  <a:rPr lang="en-US">
                    <a:noFill/>
                  </a:rPr>
                  <a:t> </a:t>
                </a:r>
              </a:p>
            </p:txBody>
          </p:sp>
        </mc:Fallback>
      </mc:AlternateContent>
      <p:sp>
        <p:nvSpPr>
          <p:cNvPr id="8" name="TextBox 7"/>
          <p:cNvSpPr txBox="1"/>
          <p:nvPr/>
        </p:nvSpPr>
        <p:spPr>
          <a:xfrm>
            <a:off x="2286000" y="1752600"/>
            <a:ext cx="4724400" cy="4524315"/>
          </a:xfrm>
          <a:prstGeom prst="rect">
            <a:avLst/>
          </a:prstGeom>
          <a:noFill/>
          <a:ln w="38100">
            <a:solidFill>
              <a:srgbClr val="00B0F0"/>
            </a:solidFill>
          </a:ln>
        </p:spPr>
        <p:txBody>
          <a:bodyPr wrap="square" rtlCol="0">
            <a:spAutoFit/>
          </a:bodyPr>
          <a:lstStyle/>
          <a:p>
            <a:r>
              <a:rPr lang="en-US" sz="3200" b="1" dirty="0" smtClean="0">
                <a:solidFill>
                  <a:srgbClr val="00B0F0"/>
                </a:solidFill>
              </a:rPr>
              <a:t>To achieve:</a:t>
            </a:r>
          </a:p>
          <a:p>
            <a:endParaRPr lang="en-US" sz="3200" b="1" dirty="0" smtClean="0">
              <a:solidFill>
                <a:srgbClr val="00B0F0"/>
              </a:solidFill>
            </a:endParaRPr>
          </a:p>
          <a:p>
            <a:endParaRPr lang="en-US" sz="3200" b="1" dirty="0">
              <a:solidFill>
                <a:srgbClr val="00B0F0"/>
              </a:solidFill>
            </a:endParaRPr>
          </a:p>
          <a:p>
            <a:r>
              <a:rPr lang="en-US" sz="3200" b="1" dirty="0">
                <a:solidFill>
                  <a:srgbClr val="00B0F0"/>
                </a:solidFill>
              </a:rPr>
              <a:t>r</a:t>
            </a:r>
            <a:r>
              <a:rPr lang="en-US" sz="3200" b="1" dirty="0" smtClean="0">
                <a:solidFill>
                  <a:srgbClr val="00B0F0"/>
                </a:solidFill>
              </a:rPr>
              <a:t>equires: </a:t>
            </a:r>
          </a:p>
          <a:p>
            <a:endParaRPr lang="en-US" sz="3200" b="1" dirty="0" smtClean="0">
              <a:solidFill>
                <a:srgbClr val="00B0F0"/>
              </a:solidFill>
            </a:endParaRPr>
          </a:p>
          <a:p>
            <a:endParaRPr lang="en-US" sz="3200" b="1" dirty="0" smtClean="0">
              <a:solidFill>
                <a:srgbClr val="00B0F0"/>
              </a:solidFill>
            </a:endParaRPr>
          </a:p>
          <a:p>
            <a:r>
              <a:rPr lang="en-US" sz="3200" b="1" dirty="0" smtClean="0">
                <a:solidFill>
                  <a:srgbClr val="00B0F0"/>
                </a:solidFill>
              </a:rPr>
              <a:t>which results in turbulent flows which can suppress dynamo</a:t>
            </a:r>
            <a:endParaRPr lang="en-US" sz="3200" b="1" dirty="0">
              <a:solidFill>
                <a:srgbClr val="00B0F0"/>
              </a:solidFill>
            </a:endParaRPr>
          </a:p>
        </p:txBody>
      </p:sp>
    </p:spTree>
    <p:extLst>
      <p:ext uri="{BB962C8B-B14F-4D97-AF65-F5344CB8AC3E}">
        <p14:creationId xmlns:p14="http://schemas.microsoft.com/office/powerpoint/2010/main" val="56365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0" y="-8930"/>
            <a:ext cx="9144000" cy="1116211"/>
          </a:xfrm>
          <a:prstGeom prst="rect">
            <a:avLst/>
          </a:prstGeom>
          <a:solidFill>
            <a:srgbClr val="0070C0"/>
          </a:solidFill>
          <a:ln>
            <a:noFill/>
          </a:ln>
          <a:effectLst>
            <a:outerShdw blurRad="127000" dist="76199" dir="2700000" algn="ctr" rotWithShape="0">
              <a:schemeClr val="bg2">
                <a:alpha val="75000"/>
              </a:schemeClr>
            </a:outerShdw>
          </a:effectLst>
          <a:extLst/>
        </p:spPr>
        <p:txBody>
          <a:bodyPr lIns="0" tIns="0" rIns="0" bIns="0"/>
          <a:lstStyle/>
          <a:p>
            <a:endParaRPr lang="en-US" sz="1000"/>
          </a:p>
        </p:txBody>
      </p:sp>
      <p:sp>
        <p:nvSpPr>
          <p:cNvPr id="2" name="Title 1"/>
          <p:cNvSpPr>
            <a:spLocks noGrp="1"/>
          </p:cNvSpPr>
          <p:nvPr>
            <p:ph type="title"/>
          </p:nvPr>
        </p:nvSpPr>
        <p:spPr>
          <a:xfrm>
            <a:off x="457200" y="0"/>
            <a:ext cx="8229600" cy="1143000"/>
          </a:xfrm>
        </p:spPr>
        <p:txBody>
          <a:bodyPr>
            <a:normAutofit fontScale="90000"/>
          </a:bodyPr>
          <a:lstStyle/>
          <a:p>
            <a:r>
              <a:rPr lang="en-US" dirty="0" smtClean="0"/>
              <a:t>Electric field and pressure balance confirmed over scaling of parameters</a:t>
            </a:r>
            <a:endParaRPr lang="en-US" dirty="0"/>
          </a:p>
        </p:txBody>
      </p:sp>
      <p:pic>
        <p:nvPicPr>
          <p:cNvPr id="398338" name="Picture 2" descr="C:\Users\Cooper\Desktop\thesis\text\figures\thesisfigures\vd_scaling_efields.png"/>
          <p:cNvPicPr>
            <a:picLocks noChangeAspect="1" noChangeArrowheads="1"/>
          </p:cNvPicPr>
          <p:nvPr/>
        </p:nvPicPr>
        <p:blipFill>
          <a:blip r:embed="rId3" cstate="print"/>
          <a:srcRect/>
          <a:stretch>
            <a:fillRect/>
          </a:stretch>
        </p:blipFill>
        <p:spPr bwMode="auto">
          <a:xfrm>
            <a:off x="533400" y="1268158"/>
            <a:ext cx="3352800" cy="5361242"/>
          </a:xfrm>
          <a:prstGeom prst="rect">
            <a:avLst/>
          </a:prstGeom>
          <a:noFill/>
          <a:ln>
            <a:solidFill>
              <a:schemeClr val="tx1"/>
            </a:solidFill>
          </a:ln>
        </p:spPr>
      </p:pic>
      <p:cxnSp>
        <p:nvCxnSpPr>
          <p:cNvPr id="6" name="Straight Connector 5"/>
          <p:cNvCxnSpPr>
            <a:stCxn id="398338" idx="1"/>
            <a:endCxn id="398338" idx="3"/>
          </p:cNvCxnSpPr>
          <p:nvPr/>
        </p:nvCxnSpPr>
        <p:spPr>
          <a:xfrm>
            <a:off x="533400" y="3948779"/>
            <a:ext cx="3352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p:nvPr>
        </p:nvSpPr>
        <p:spPr>
          <a:xfrm>
            <a:off x="4419600" y="1295400"/>
            <a:ext cx="4267200" cy="5029201"/>
          </a:xfrm>
        </p:spPr>
        <p:txBody>
          <a:bodyPr>
            <a:normAutofit lnSpcReduction="10000"/>
          </a:bodyPr>
          <a:lstStyle/>
          <a:p>
            <a:r>
              <a:rPr lang="en-US" dirty="0" smtClean="0"/>
              <a:t>Higher flow speed = bigger electric field to pull electrons</a:t>
            </a:r>
          </a:p>
          <a:p>
            <a:endParaRPr lang="en-US" dirty="0" smtClean="0"/>
          </a:p>
          <a:p>
            <a:endParaRPr lang="en-US" dirty="0" smtClean="0"/>
          </a:p>
          <a:p>
            <a:r>
              <a:rPr lang="en-US" dirty="0" smtClean="0"/>
              <a:t>Lower density counteracts higher flow</a:t>
            </a:r>
          </a:p>
          <a:p>
            <a:endParaRPr lang="en-US" dirty="0" smtClean="0"/>
          </a:p>
          <a:p>
            <a:pPr>
              <a:buNone/>
            </a:pPr>
            <a:r>
              <a:rPr lang="en-US" dirty="0" smtClean="0"/>
              <a:t> </a:t>
            </a:r>
            <a:endParaRPr lang="en-US" dirty="0"/>
          </a:p>
        </p:txBody>
      </p:sp>
      <p:graphicFrame>
        <p:nvGraphicFramePr>
          <p:cNvPr id="11" name="Object 3"/>
          <p:cNvGraphicFramePr>
            <a:graphicFrameLocks noChangeAspect="1"/>
          </p:cNvGraphicFramePr>
          <p:nvPr/>
        </p:nvGraphicFramePr>
        <p:xfrm>
          <a:off x="5373689" y="2667000"/>
          <a:ext cx="2093912" cy="938096"/>
        </p:xfrm>
        <a:graphic>
          <a:graphicData uri="http://schemas.openxmlformats.org/presentationml/2006/ole">
            <mc:AlternateContent xmlns:mc="http://schemas.openxmlformats.org/markup-compatibility/2006">
              <mc:Choice xmlns:v="urn:schemas-microsoft-com:vml" Requires="v">
                <p:oleObj spid="_x0000_s11286" name="Equation" r:id="rId4" imgW="939600" imgH="419040" progId="Equation.3">
                  <p:embed/>
                </p:oleObj>
              </mc:Choice>
              <mc:Fallback>
                <p:oleObj name="Equation" r:id="rId4" imgW="939600" imgH="419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3689" y="2667000"/>
                        <a:ext cx="2093912" cy="93809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4"/>
          <p:cNvGraphicFramePr>
            <a:graphicFrameLocks noChangeAspect="1"/>
          </p:cNvGraphicFramePr>
          <p:nvPr/>
        </p:nvGraphicFramePr>
        <p:xfrm>
          <a:off x="4343399" y="5138365"/>
          <a:ext cx="4343401" cy="957635"/>
        </p:xfrm>
        <a:graphic>
          <a:graphicData uri="http://schemas.openxmlformats.org/presentationml/2006/ole">
            <mc:AlternateContent xmlns:mc="http://schemas.openxmlformats.org/markup-compatibility/2006">
              <mc:Choice xmlns:v="urn:schemas-microsoft-com:vml" Requires="v">
                <p:oleObj spid="_x0000_s11287" name="Equation" r:id="rId6" imgW="2197080" imgH="482400" progId="Equation.3">
                  <p:embed/>
                </p:oleObj>
              </mc:Choice>
              <mc:Fallback>
                <p:oleObj name="Equation" r:id="rId6" imgW="2197080" imgH="482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399" y="5138365"/>
                        <a:ext cx="4343401" cy="95763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561466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085233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421736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697558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oper\conferences\2012 CMSO kickoff\magnetsmas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8839200" cy="24866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9" name="Rectangle 2"/>
          <p:cNvSpPr txBox="1">
            <a:spLocks noChangeArrowheads="1"/>
          </p:cNvSpPr>
          <p:nvPr/>
        </p:nvSpPr>
        <p:spPr>
          <a:xfrm>
            <a:off x="142874" y="349448"/>
            <a:ext cx="8848725"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600" smtClean="0">
                <a:solidFill>
                  <a:srgbClr val="FFFFFF"/>
                </a:solidFill>
                <a:latin typeface="Chalkboard" charset="0"/>
                <a:sym typeface="Chalkboard" charset="0"/>
              </a:rPr>
              <a:t>Recent advances in fabrication of strong, custom, magnets make MPDX possible</a:t>
            </a:r>
            <a:endParaRPr lang="en-US" sz="3600" dirty="0">
              <a:solidFill>
                <a:srgbClr val="FFFFFF"/>
              </a:solidFill>
              <a:latin typeface="Chalkboard" charset="0"/>
              <a:sym typeface="Chalkboard" charset="0"/>
            </a:endParaRPr>
          </a:p>
        </p:txBody>
      </p:sp>
    </p:spTree>
    <p:extLst>
      <p:ext uri="{BB962C8B-B14F-4D97-AF65-F5344CB8AC3E}">
        <p14:creationId xmlns:p14="http://schemas.microsoft.com/office/powerpoint/2010/main" val="29383553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Cusp width set by balance between passing particles and trapped particle diffusion</a:t>
            </a:r>
            <a:endParaRPr lang="en-US" sz="3500" dirty="0">
              <a:solidFill>
                <a:srgbClr val="FFFFFF"/>
              </a:solidFill>
              <a:latin typeface="Chalkboard" charset="0"/>
              <a:sym typeface="Chalkboard" charset="0"/>
            </a:endParaRPr>
          </a:p>
        </p:txBody>
      </p:sp>
      <mc:AlternateContent xmlns:mc="http://schemas.openxmlformats.org/markup-compatibility/2006" xmlns:a14="http://schemas.microsoft.com/office/drawing/2010/main">
        <mc:Choice Requires="a14">
          <p:sp>
            <p:nvSpPr>
              <p:cNvPr id="6" name="TextBox 5"/>
              <p:cNvSpPr txBox="1"/>
              <p:nvPr/>
            </p:nvSpPr>
            <p:spPr>
              <a:xfrm>
                <a:off x="476250" y="1295400"/>
                <a:ext cx="8191500" cy="1216551"/>
              </a:xfrm>
              <a:prstGeom prst="rect">
                <a:avLst/>
              </a:prstGeom>
              <a:noFill/>
            </p:spPr>
            <p:txBody>
              <a:bodyPr wrap="square" rtlCol="0">
                <a:spAutoFit/>
              </a:bodyPr>
              <a:lstStyle/>
              <a:p>
                <a:r>
                  <a:rPr lang="en-US" sz="2400" dirty="0" smtClean="0"/>
                  <a:t>In </a:t>
                </a:r>
                <a:r>
                  <a:rPr lang="en-US" sz="2400" b="1" u="sng" dirty="0" err="1" smtClean="0"/>
                  <a:t>collisionless</a:t>
                </a:r>
                <a:r>
                  <a:rPr lang="en-US" sz="2400" dirty="0" smtClean="0"/>
                  <a:t> isothermal limit, </a:t>
                </a:r>
                <a14:m>
                  <m:oMath xmlns:m="http://schemas.openxmlformats.org/officeDocument/2006/math">
                    <m:sSub>
                      <m:sSubPr>
                        <m:ctrlPr>
                          <a:rPr lang="en-US" sz="2400" i="1">
                            <a:latin typeface="Cambria Math"/>
                          </a:rPr>
                        </m:ctrlPr>
                      </m:sSubPr>
                      <m:e>
                        <m:r>
                          <a:rPr lang="en-US" sz="2400" i="1">
                            <a:latin typeface="Cambria Math"/>
                          </a:rPr>
                          <m:t>𝑛</m:t>
                        </m:r>
                      </m:e>
                      <m:sub>
                        <m:r>
                          <a:rPr lang="en-US" sz="2400" i="1">
                            <a:latin typeface="Cambria Math"/>
                            <a:ea typeface="Cambria Math"/>
                          </a:rPr>
                          <m:t>𝛼</m:t>
                        </m:r>
                      </m:sub>
                    </m:sSub>
                    <m:r>
                      <a:rPr lang="en-US" sz="2400" b="0" i="1" smtClean="0">
                        <a:latin typeface="Cambria Math"/>
                        <a:ea typeface="Cambria Math"/>
                      </a:rPr>
                      <m:t>(</m:t>
                    </m:r>
                    <m:r>
                      <a:rPr lang="en-US" sz="2400" b="0" i="1" smtClean="0">
                        <a:latin typeface="Cambria Math"/>
                        <a:ea typeface="Cambria Math"/>
                      </a:rPr>
                      <m:t>𝑥</m:t>
                    </m:r>
                    <m:r>
                      <a:rPr lang="en-US" sz="2400" b="0" i="1" smtClean="0">
                        <a:latin typeface="Cambria Math"/>
                        <a:ea typeface="Cambria Math"/>
                      </a:rPr>
                      <m:t>,</m:t>
                    </m:r>
                    <m:r>
                      <a:rPr lang="en-US" sz="2400" b="0" i="1" smtClean="0">
                        <a:latin typeface="Cambria Math"/>
                        <a:ea typeface="Cambria Math"/>
                      </a:rPr>
                      <m:t>𝑦</m:t>
                    </m:r>
                    <m:r>
                      <a:rPr lang="en-US" sz="2400" b="0" i="1" smtClean="0">
                        <a:latin typeface="Cambria Math"/>
                        <a:ea typeface="Cambria Math"/>
                      </a:rPr>
                      <m:t>)</m:t>
                    </m:r>
                  </m:oMath>
                </a14:m>
                <a:r>
                  <a:rPr lang="en-US" sz="2400" dirty="0" smtClean="0"/>
                  <a:t> determined by </a:t>
                </a:r>
                <a14:m>
                  <m:oMath xmlns:m="http://schemas.openxmlformats.org/officeDocument/2006/math">
                    <m:sSub>
                      <m:sSubPr>
                        <m:ctrlPr>
                          <a:rPr lang="en-US" sz="2400" i="1" smtClean="0">
                            <a:latin typeface="Cambria Math"/>
                          </a:rPr>
                        </m:ctrlPr>
                      </m:sSubPr>
                      <m:e>
                        <m:r>
                          <a:rPr lang="en-US" sz="2400" b="0" i="1" smtClean="0">
                            <a:latin typeface="Cambria Math"/>
                          </a:rPr>
                          <m:t>𝑛</m:t>
                        </m:r>
                      </m:e>
                      <m:sub>
                        <m:r>
                          <a:rPr lang="en-US" sz="2400" i="1" smtClean="0">
                            <a:latin typeface="Cambria Math"/>
                            <a:ea typeface="Cambria Math"/>
                          </a:rPr>
                          <m:t>𝛼</m:t>
                        </m:r>
                        <m:r>
                          <a:rPr lang="en-US" sz="2400" b="0" i="1" smtClean="0">
                            <a:latin typeface="Cambria Math"/>
                            <a:ea typeface="Cambria Math"/>
                          </a:rPr>
                          <m:t>,∞</m:t>
                        </m:r>
                      </m:sub>
                    </m:sSub>
                    <m:r>
                      <a:rPr lang="en-US" sz="2400" b="0" i="1" smtClean="0">
                        <a:latin typeface="Cambria Math"/>
                      </a:rPr>
                      <m:t>, </m:t>
                    </m:r>
                    <m:sSub>
                      <m:sSubPr>
                        <m:ctrlPr>
                          <a:rPr lang="en-US" sz="2400" i="1">
                            <a:latin typeface="Cambria Math"/>
                          </a:rPr>
                        </m:ctrlPr>
                      </m:sSubPr>
                      <m:e>
                        <m:r>
                          <a:rPr lang="en-US" sz="2400" b="0" i="1" smtClean="0">
                            <a:latin typeface="Cambria Math"/>
                          </a:rPr>
                          <m:t>𝑇</m:t>
                        </m:r>
                      </m:e>
                      <m:sub>
                        <m:r>
                          <a:rPr lang="en-US" sz="2400" i="1">
                            <a:latin typeface="Cambria Math"/>
                            <a:ea typeface="Cambria Math"/>
                          </a:rPr>
                          <m:t>𝛼</m:t>
                        </m:r>
                        <m:r>
                          <a:rPr lang="en-US" sz="2400" i="1">
                            <a:latin typeface="Cambria Math"/>
                            <a:ea typeface="Cambria Math"/>
                          </a:rPr>
                          <m:t>,∞</m:t>
                        </m:r>
                      </m:sub>
                    </m:sSub>
                    <m:r>
                      <a:rPr lang="en-US" sz="2400" b="0" i="1" smtClean="0">
                        <a:latin typeface="Cambria Math"/>
                        <a:ea typeface="Cambria Math"/>
                      </a:rPr>
                      <m:t>, </m:t>
                    </m:r>
                    <m:r>
                      <m:rPr>
                        <m:sty m:val="p"/>
                      </m:rPr>
                      <a:rPr lang="el-GR" sz="2400" b="0" i="1" smtClean="0">
                        <a:latin typeface="Cambria Math"/>
                        <a:ea typeface="Cambria Math"/>
                      </a:rPr>
                      <m:t>ΔΨ</m:t>
                    </m:r>
                    <m:d>
                      <m:dPr>
                        <m:ctrlPr>
                          <a:rPr lang="en-US" sz="2400" b="0" i="1" smtClean="0">
                            <a:latin typeface="Cambria Math"/>
                            <a:ea typeface="Cambria Math"/>
                          </a:rPr>
                        </m:ctrlPr>
                      </m:dPr>
                      <m:e>
                        <m:r>
                          <a:rPr lang="en-US" sz="2400" b="0" i="1" smtClean="0">
                            <a:latin typeface="Cambria Math"/>
                            <a:ea typeface="Cambria Math"/>
                          </a:rPr>
                          <m:t>𝑥</m:t>
                        </m:r>
                        <m:r>
                          <a:rPr lang="en-US" sz="2400" b="0" i="1" smtClean="0">
                            <a:latin typeface="Cambria Math"/>
                            <a:ea typeface="Cambria Math"/>
                          </a:rPr>
                          <m:t>,</m:t>
                        </m:r>
                        <m:r>
                          <a:rPr lang="en-US" sz="2400" b="0" i="1" smtClean="0">
                            <a:latin typeface="Cambria Math"/>
                            <a:ea typeface="Cambria Math"/>
                          </a:rPr>
                          <m:t>𝑦</m:t>
                        </m:r>
                      </m:e>
                    </m:d>
                    <m:r>
                      <a:rPr lang="en-US" sz="2400" b="0" i="1" smtClean="0">
                        <a:latin typeface="Cambria Math"/>
                        <a:ea typeface="Cambria Math"/>
                      </a:rPr>
                      <m:t>,</m:t>
                    </m:r>
                    <m:r>
                      <m:rPr>
                        <m:sty m:val="p"/>
                      </m:rPr>
                      <a:rPr lang="el-GR" sz="2400" b="0" i="1" smtClean="0">
                        <a:latin typeface="Cambria Math"/>
                        <a:ea typeface="Cambria Math"/>
                      </a:rPr>
                      <m:t>ΔΦ</m:t>
                    </m:r>
                    <m:d>
                      <m:dPr>
                        <m:ctrlPr>
                          <a:rPr lang="en-US" sz="2400" b="0" i="1" smtClean="0">
                            <a:latin typeface="Cambria Math"/>
                            <a:ea typeface="Cambria Math"/>
                          </a:rPr>
                        </m:ctrlPr>
                      </m:dPr>
                      <m:e>
                        <m:r>
                          <a:rPr lang="en-US" sz="2400" b="0" i="1" smtClean="0">
                            <a:latin typeface="Cambria Math"/>
                            <a:ea typeface="Cambria Math"/>
                          </a:rPr>
                          <m:t>𝑥</m:t>
                        </m:r>
                        <m:r>
                          <a:rPr lang="en-US" sz="2400" b="0" i="1" smtClean="0">
                            <a:latin typeface="Cambria Math"/>
                            <a:ea typeface="Cambria Math"/>
                          </a:rPr>
                          <m:t>,</m:t>
                        </m:r>
                        <m:r>
                          <a:rPr lang="en-US" sz="2400" b="0" i="1" smtClean="0">
                            <a:latin typeface="Cambria Math"/>
                            <a:ea typeface="Cambria Math"/>
                          </a:rPr>
                          <m:t>𝑦</m:t>
                        </m:r>
                      </m:e>
                    </m:d>
                  </m:oMath>
                </a14:m>
                <a:r>
                  <a:rPr lang="en-US" sz="2400" dirty="0" smtClean="0"/>
                  <a:t> using conservation of energy and canonical momentum</a:t>
                </a:r>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476250" y="1295400"/>
                <a:ext cx="8191500" cy="1216551"/>
              </a:xfrm>
              <a:prstGeom prst="rect">
                <a:avLst/>
              </a:prstGeom>
              <a:blipFill rotWithShape="1">
                <a:blip r:embed="rId3"/>
                <a:stretch>
                  <a:fillRect l="-1116" t="-4020" r="-744" b="-100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838200" y="2895600"/>
                <a:ext cx="7395935" cy="21055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𝑛</m:t>
                      </m:r>
                      <m:d>
                        <m:dPr>
                          <m:ctrlPr>
                            <a:rPr lang="en-US" sz="2000" b="0" i="1" smtClean="0">
                              <a:latin typeface="Cambria Math"/>
                            </a:rPr>
                          </m:ctrlPr>
                        </m:dPr>
                        <m:e>
                          <m:r>
                            <a:rPr lang="en-US" sz="2000" b="0" i="1" smtClean="0">
                              <a:latin typeface="Cambria Math"/>
                            </a:rPr>
                            <m:t>𝑥</m:t>
                          </m:r>
                          <m:r>
                            <a:rPr lang="en-US" sz="2000" b="0" i="1" smtClean="0">
                              <a:latin typeface="Cambria Math"/>
                            </a:rPr>
                            <m:t>,</m:t>
                          </m:r>
                          <m:r>
                            <a:rPr lang="en-US" sz="2000" b="0" i="1" smtClean="0">
                              <a:latin typeface="Cambria Math"/>
                            </a:rPr>
                            <m:t>𝑦</m:t>
                          </m:r>
                        </m:e>
                      </m:d>
                      <m:r>
                        <a:rPr lang="en-US" sz="2000" b="0" i="1" smtClean="0">
                          <a:latin typeface="Cambria Math"/>
                        </a:rPr>
                        <m:t>=</m:t>
                      </m:r>
                      <m:f>
                        <m:fPr>
                          <m:ctrlPr>
                            <a:rPr lang="en-US" sz="2000" b="0" i="1" smtClean="0">
                              <a:latin typeface="Cambria Math"/>
                            </a:rPr>
                          </m:ctrlPr>
                        </m:fPr>
                        <m:num>
                          <m:sSub>
                            <m:sSubPr>
                              <m:ctrlPr>
                                <a:rPr lang="en-US" sz="2000" b="0" i="1" smtClean="0">
                                  <a:latin typeface="Cambria Math"/>
                                </a:rPr>
                              </m:ctrlPr>
                            </m:sSubPr>
                            <m:e>
                              <m:r>
                                <a:rPr lang="en-US" sz="2000" b="0" i="1" smtClean="0">
                                  <a:latin typeface="Cambria Math"/>
                                </a:rPr>
                                <m:t>𝑛</m:t>
                              </m:r>
                            </m:e>
                            <m:sub>
                              <m:r>
                                <a:rPr lang="en-US" sz="2000" b="0" i="1" smtClean="0">
                                  <a:latin typeface="Cambria Math"/>
                                  <a:ea typeface="Cambria Math"/>
                                </a:rPr>
                                <m:t>∞</m:t>
                              </m:r>
                            </m:sub>
                          </m:sSub>
                        </m:num>
                        <m:den>
                          <m:r>
                            <a:rPr lang="en-US" sz="2000" b="0" i="1" smtClean="0">
                              <a:latin typeface="Cambria Math"/>
                            </a:rPr>
                            <m:t>2</m:t>
                          </m:r>
                        </m:den>
                      </m:f>
                      <m:d>
                        <m:dPr>
                          <m:begChr m:val="{"/>
                          <m:endChr m:val="}"/>
                          <m:ctrlPr>
                            <a:rPr lang="en-US" sz="2000" b="0" i="1" smtClean="0">
                              <a:latin typeface="Cambria Math"/>
                            </a:rPr>
                          </m:ctrlPr>
                        </m:dPr>
                        <m:e>
                          <m:eqArr>
                            <m:eqArrPr>
                              <m:ctrlPr>
                                <a:rPr lang="en-US" sz="2000" b="0" i="1" smtClean="0">
                                  <a:latin typeface="Cambria Math"/>
                                </a:rPr>
                              </m:ctrlPr>
                            </m:eqArrPr>
                            <m:e>
                              <m:r>
                                <a:rPr lang="en-US" sz="2000" b="0" i="1" smtClean="0">
                                  <a:latin typeface="Cambria Math"/>
                                </a:rPr>
                                <m:t>1−</m:t>
                              </m:r>
                              <m:r>
                                <a:rPr lang="en-US" sz="2000" b="0" i="1" smtClean="0">
                                  <a:latin typeface="Cambria Math"/>
                                </a:rPr>
                                <m:t>𝑒𝑟𝑓</m:t>
                              </m:r>
                              <m:d>
                                <m:dPr>
                                  <m:begChr m:val="["/>
                                  <m:endChr m:val="]"/>
                                  <m:ctrlPr>
                                    <a:rPr lang="en-US" sz="2000" b="0" i="1" smtClean="0">
                                      <a:latin typeface="Cambria Math"/>
                                    </a:rPr>
                                  </m:ctrlPr>
                                </m:dPr>
                                <m:e>
                                  <m:d>
                                    <m:dPr>
                                      <m:ctrlPr>
                                        <a:rPr lang="en-US" sz="2000" b="0" i="1" smtClean="0">
                                          <a:latin typeface="Cambria Math"/>
                                        </a:rPr>
                                      </m:ctrlPr>
                                    </m:dPr>
                                    <m:e>
                                      <m:f>
                                        <m:fPr>
                                          <m:ctrlPr>
                                            <a:rPr lang="en-US" sz="2000" i="1">
                                              <a:latin typeface="Cambria Math"/>
                                            </a:rPr>
                                          </m:ctrlPr>
                                        </m:fPr>
                                        <m:num>
                                          <m:d>
                                            <m:dPr>
                                              <m:begChr m:val="|"/>
                                              <m:endChr m:val="|"/>
                                              <m:ctrlPr>
                                                <a:rPr lang="en-US" sz="2000" b="0" i="1" smtClean="0">
                                                  <a:latin typeface="Cambria Math"/>
                                                </a:rPr>
                                              </m:ctrlPr>
                                            </m:dPr>
                                            <m:e>
                                              <m:r>
                                                <a:rPr lang="en-US" sz="2000" b="0" i="1" smtClean="0">
                                                  <a:latin typeface="Cambria Math"/>
                                                </a:rPr>
                                                <m:t>𝑞</m:t>
                                              </m:r>
                                              <m:r>
                                                <m:rPr>
                                                  <m:sty m:val="p"/>
                                                </m:rPr>
                                                <a:rPr lang="el-GR" sz="2000" b="0" i="0" smtClean="0">
                                                  <a:latin typeface="Cambria Math"/>
                                                  <a:ea typeface="Cambria Math"/>
                                                </a:rPr>
                                                <m:t>ΔΨ</m:t>
                                              </m:r>
                                            </m:e>
                                          </m:d>
                                        </m:num>
                                        <m:den>
                                          <m:r>
                                            <a:rPr lang="en-US" sz="2000" b="0" i="1" smtClean="0">
                                              <a:latin typeface="Cambria Math"/>
                                            </a:rPr>
                                            <m:t>2</m:t>
                                          </m:r>
                                          <m:r>
                                            <a:rPr lang="en-US" sz="2000" b="0" i="1" smtClean="0">
                                              <a:latin typeface="Cambria Math"/>
                                            </a:rPr>
                                            <m:t>𝑚𝑐</m:t>
                                          </m:r>
                                        </m:den>
                                      </m:f>
                                      <m:r>
                                        <a:rPr lang="en-US" sz="2000" b="0" i="1" smtClean="0">
                                          <a:latin typeface="Cambria Math"/>
                                        </a:rPr>
                                        <m:t>+</m:t>
                                      </m:r>
                                      <m:f>
                                        <m:fPr>
                                          <m:ctrlPr>
                                            <a:rPr lang="en-US" sz="2000" i="1">
                                              <a:latin typeface="Cambria Math"/>
                                            </a:rPr>
                                          </m:ctrlPr>
                                        </m:fPr>
                                        <m:num>
                                          <m:r>
                                            <a:rPr lang="en-US" sz="2000" b="0" i="1" smtClean="0">
                                              <a:latin typeface="Cambria Math"/>
                                            </a:rPr>
                                            <m:t>𝑞𝑐</m:t>
                                          </m:r>
                                          <m:r>
                                            <m:rPr>
                                              <m:sty m:val="p"/>
                                            </m:rPr>
                                            <a:rPr lang="el-GR" sz="2000" b="0" i="1" smtClean="0">
                                              <a:latin typeface="Cambria Math"/>
                                              <a:ea typeface="Cambria Math"/>
                                            </a:rPr>
                                            <m:t>ΔΦ</m:t>
                                          </m:r>
                                        </m:num>
                                        <m:den>
                                          <m:d>
                                            <m:dPr>
                                              <m:begChr m:val="|"/>
                                              <m:endChr m:val="|"/>
                                              <m:ctrlPr>
                                                <a:rPr lang="en-US" sz="2000" i="1">
                                                  <a:latin typeface="Cambria Math"/>
                                                </a:rPr>
                                              </m:ctrlPr>
                                            </m:dPr>
                                            <m:e>
                                              <m:r>
                                                <a:rPr lang="en-US" sz="2000" i="1">
                                                  <a:latin typeface="Cambria Math"/>
                                                </a:rPr>
                                                <m:t>𝑞</m:t>
                                              </m:r>
                                              <m:r>
                                                <m:rPr>
                                                  <m:sty m:val="p"/>
                                                </m:rPr>
                                                <a:rPr lang="el-GR" sz="2000" i="0">
                                                  <a:latin typeface="Cambria Math"/>
                                                  <a:ea typeface="Cambria Math"/>
                                                </a:rPr>
                                                <m:t>ΔΨ</m:t>
                                              </m:r>
                                            </m:e>
                                          </m:d>
                                        </m:den>
                                      </m:f>
                                    </m:e>
                                  </m:d>
                                  <m:rad>
                                    <m:radPr>
                                      <m:degHide m:val="on"/>
                                      <m:ctrlPr>
                                        <a:rPr lang="en-US" sz="2000" b="0" i="1" smtClean="0">
                                          <a:latin typeface="Cambria Math"/>
                                        </a:rPr>
                                      </m:ctrlPr>
                                    </m:radPr>
                                    <m:deg/>
                                    <m:e>
                                      <m:f>
                                        <m:fPr>
                                          <m:ctrlPr>
                                            <a:rPr lang="en-US" sz="2000" i="1">
                                              <a:latin typeface="Cambria Math"/>
                                            </a:rPr>
                                          </m:ctrlPr>
                                        </m:fPr>
                                        <m:num>
                                          <m:r>
                                            <a:rPr lang="en-US" sz="2000" b="0" i="1" smtClean="0">
                                              <a:latin typeface="Cambria Math"/>
                                            </a:rPr>
                                            <m:t>𝑚</m:t>
                                          </m:r>
                                        </m:num>
                                        <m:den>
                                          <m:r>
                                            <a:rPr lang="en-US" sz="2000" b="0" i="1" smtClean="0">
                                              <a:latin typeface="Cambria Math"/>
                                            </a:rPr>
                                            <m:t>2</m:t>
                                          </m:r>
                                          <m:sSub>
                                            <m:sSubPr>
                                              <m:ctrlPr>
                                                <a:rPr lang="en-US" sz="2000" b="0" i="1" smtClean="0">
                                                  <a:latin typeface="Cambria Math"/>
                                                </a:rPr>
                                              </m:ctrlPr>
                                            </m:sSubPr>
                                            <m:e>
                                              <m:r>
                                                <a:rPr lang="en-US" sz="2000" b="0" i="1" smtClean="0">
                                                  <a:latin typeface="Cambria Math"/>
                                                </a:rPr>
                                                <m:t>𝑇</m:t>
                                              </m:r>
                                            </m:e>
                                            <m:sub>
                                              <m:r>
                                                <a:rPr lang="en-US" sz="2000" b="0" i="1" smtClean="0">
                                                  <a:latin typeface="Cambria Math"/>
                                                  <a:ea typeface="Cambria Math"/>
                                                </a:rPr>
                                                <m:t>∞</m:t>
                                              </m:r>
                                            </m:sub>
                                          </m:sSub>
                                        </m:den>
                                      </m:f>
                                    </m:e>
                                  </m:rad>
                                </m:e>
                              </m:d>
                              <m:r>
                                <a:rPr lang="en-US" sz="2000" b="0" i="1" smtClean="0">
                                  <a:latin typeface="Cambria Math"/>
                                </a:rPr>
                                <m:t>       +                  </m:t>
                              </m:r>
                            </m:e>
                            <m:e>
                              <m:sSup>
                                <m:sSupPr>
                                  <m:ctrlPr>
                                    <a:rPr lang="en-US" sz="2000" b="0" i="1" smtClean="0">
                                      <a:latin typeface="Cambria Math"/>
                                    </a:rPr>
                                  </m:ctrlPr>
                                </m:sSupPr>
                                <m:e>
                                  <m:r>
                                    <a:rPr lang="en-US" sz="2000" b="0" i="1" smtClean="0">
                                      <a:latin typeface="Cambria Math"/>
                                    </a:rPr>
                                    <m:t>           </m:t>
                                  </m:r>
                                  <m:r>
                                    <a:rPr lang="en-US" sz="2000" b="0" i="1" smtClean="0">
                                      <a:latin typeface="Cambria Math"/>
                                    </a:rPr>
                                    <m:t>𝑒</m:t>
                                  </m:r>
                                </m:e>
                                <m:sup>
                                  <m:r>
                                    <a:rPr lang="en-US" sz="2000" b="0" i="1" smtClean="0">
                                      <a:latin typeface="Cambria Math"/>
                                    </a:rPr>
                                    <m:t>−</m:t>
                                  </m:r>
                                  <m:f>
                                    <m:fPr>
                                      <m:ctrlPr>
                                        <a:rPr lang="en-US" sz="2000" b="0" i="1" smtClean="0">
                                          <a:latin typeface="Cambria Math"/>
                                        </a:rPr>
                                      </m:ctrlPr>
                                    </m:fPr>
                                    <m:num>
                                      <m:r>
                                        <a:rPr lang="en-US" sz="2000" b="0" i="1" smtClean="0">
                                          <a:latin typeface="Cambria Math"/>
                                        </a:rPr>
                                        <m:t>𝑞</m:t>
                                      </m:r>
                                      <m:r>
                                        <m:rPr>
                                          <m:sty m:val="p"/>
                                        </m:rPr>
                                        <a:rPr lang="el-GR" sz="2000" i="1">
                                          <a:latin typeface="Cambria Math"/>
                                          <a:ea typeface="Cambria Math"/>
                                        </a:rPr>
                                        <m:t>ΔΦ</m:t>
                                      </m:r>
                                    </m:num>
                                    <m:den>
                                      <m:sSub>
                                        <m:sSubPr>
                                          <m:ctrlPr>
                                            <a:rPr lang="en-US" sz="2000" i="1">
                                              <a:latin typeface="Cambria Math"/>
                                            </a:rPr>
                                          </m:ctrlPr>
                                        </m:sSubPr>
                                        <m:e>
                                          <m:r>
                                            <a:rPr lang="en-US" sz="2000" i="1">
                                              <a:latin typeface="Cambria Math"/>
                                            </a:rPr>
                                            <m:t>𝑇</m:t>
                                          </m:r>
                                        </m:e>
                                        <m:sub>
                                          <m:r>
                                            <a:rPr lang="en-US" sz="2000" i="1">
                                              <a:latin typeface="Cambria Math"/>
                                              <a:ea typeface="Cambria Math"/>
                                            </a:rPr>
                                            <m:t>∞</m:t>
                                          </m:r>
                                        </m:sub>
                                      </m:sSub>
                                    </m:den>
                                  </m:f>
                                </m:sup>
                              </m:sSup>
                              <m:d>
                                <m:dPr>
                                  <m:ctrlPr>
                                    <a:rPr lang="en-US" sz="2000" b="0" i="1" smtClean="0">
                                      <a:latin typeface="Cambria Math"/>
                                    </a:rPr>
                                  </m:ctrlPr>
                                </m:dPr>
                                <m:e>
                                  <m:r>
                                    <a:rPr lang="en-US" sz="2000" i="1">
                                      <a:latin typeface="Cambria Math"/>
                                    </a:rPr>
                                    <m:t>1−</m:t>
                                  </m:r>
                                  <m:r>
                                    <a:rPr lang="en-US" sz="2000" i="1">
                                      <a:latin typeface="Cambria Math"/>
                                    </a:rPr>
                                    <m:t>𝑒𝑟𝑓</m:t>
                                  </m:r>
                                  <m:d>
                                    <m:dPr>
                                      <m:begChr m:val="["/>
                                      <m:endChr m:val="]"/>
                                      <m:ctrlPr>
                                        <a:rPr lang="en-US" sz="2000" i="1">
                                          <a:latin typeface="Cambria Math"/>
                                        </a:rPr>
                                      </m:ctrlPr>
                                    </m:dPr>
                                    <m:e>
                                      <m:d>
                                        <m:dPr>
                                          <m:ctrlPr>
                                            <a:rPr lang="en-US" sz="2000" i="1">
                                              <a:latin typeface="Cambria Math"/>
                                            </a:rPr>
                                          </m:ctrlPr>
                                        </m:dPr>
                                        <m:e>
                                          <m:f>
                                            <m:fPr>
                                              <m:ctrlPr>
                                                <a:rPr lang="en-US" sz="2000" i="1">
                                                  <a:latin typeface="Cambria Math"/>
                                                </a:rPr>
                                              </m:ctrlPr>
                                            </m:fPr>
                                            <m:num>
                                              <m:d>
                                                <m:dPr>
                                                  <m:begChr m:val="|"/>
                                                  <m:endChr m:val="|"/>
                                                  <m:ctrlPr>
                                                    <a:rPr lang="en-US" sz="2000" i="1">
                                                      <a:latin typeface="Cambria Math"/>
                                                    </a:rPr>
                                                  </m:ctrlPr>
                                                </m:dPr>
                                                <m:e>
                                                  <m:r>
                                                    <a:rPr lang="en-US" sz="2000" i="1">
                                                      <a:latin typeface="Cambria Math"/>
                                                    </a:rPr>
                                                    <m:t>𝑞</m:t>
                                                  </m:r>
                                                  <m:r>
                                                    <m:rPr>
                                                      <m:sty m:val="p"/>
                                                    </m:rPr>
                                                    <a:rPr lang="el-GR" sz="2000">
                                                      <a:latin typeface="Cambria Math"/>
                                                      <a:ea typeface="Cambria Math"/>
                                                    </a:rPr>
                                                    <m:t>ΔΨ</m:t>
                                                  </m:r>
                                                </m:e>
                                              </m:d>
                                            </m:num>
                                            <m:den>
                                              <m:r>
                                                <a:rPr lang="en-US" sz="2000" i="1">
                                                  <a:latin typeface="Cambria Math"/>
                                                </a:rPr>
                                                <m:t>2</m:t>
                                              </m:r>
                                              <m:r>
                                                <a:rPr lang="en-US" sz="2000" i="1">
                                                  <a:latin typeface="Cambria Math"/>
                                                </a:rPr>
                                                <m:t>𝑚𝑐</m:t>
                                              </m:r>
                                            </m:den>
                                          </m:f>
                                          <m:r>
                                            <a:rPr lang="en-US" sz="2000" b="0" i="1" smtClean="0">
                                              <a:latin typeface="Cambria Math"/>
                                            </a:rPr>
                                            <m:t>−</m:t>
                                          </m:r>
                                          <m:f>
                                            <m:fPr>
                                              <m:ctrlPr>
                                                <a:rPr lang="en-US" sz="2000" i="1">
                                                  <a:latin typeface="Cambria Math"/>
                                                </a:rPr>
                                              </m:ctrlPr>
                                            </m:fPr>
                                            <m:num>
                                              <m:r>
                                                <a:rPr lang="en-US" sz="2000" i="1">
                                                  <a:latin typeface="Cambria Math"/>
                                                </a:rPr>
                                                <m:t>𝑞𝑐</m:t>
                                              </m:r>
                                              <m:r>
                                                <m:rPr>
                                                  <m:sty m:val="p"/>
                                                </m:rPr>
                                                <a:rPr lang="el-GR" sz="2000" i="1">
                                                  <a:latin typeface="Cambria Math"/>
                                                  <a:ea typeface="Cambria Math"/>
                                                </a:rPr>
                                                <m:t>ΔΦ</m:t>
                                              </m:r>
                                            </m:num>
                                            <m:den>
                                              <m:d>
                                                <m:dPr>
                                                  <m:begChr m:val="|"/>
                                                  <m:endChr m:val="|"/>
                                                  <m:ctrlPr>
                                                    <a:rPr lang="en-US" sz="2000" i="1">
                                                      <a:latin typeface="Cambria Math"/>
                                                    </a:rPr>
                                                  </m:ctrlPr>
                                                </m:dPr>
                                                <m:e>
                                                  <m:r>
                                                    <a:rPr lang="en-US" sz="2000" i="1">
                                                      <a:latin typeface="Cambria Math"/>
                                                    </a:rPr>
                                                    <m:t>𝑞</m:t>
                                                  </m:r>
                                                  <m:r>
                                                    <m:rPr>
                                                      <m:sty m:val="p"/>
                                                    </m:rPr>
                                                    <a:rPr lang="el-GR" sz="2000">
                                                      <a:latin typeface="Cambria Math"/>
                                                      <a:ea typeface="Cambria Math"/>
                                                    </a:rPr>
                                                    <m:t>ΔΨ</m:t>
                                                  </m:r>
                                                </m:e>
                                              </m:d>
                                            </m:den>
                                          </m:f>
                                        </m:e>
                                      </m:d>
                                      <m:rad>
                                        <m:radPr>
                                          <m:degHide m:val="on"/>
                                          <m:ctrlPr>
                                            <a:rPr lang="en-US" sz="2000" i="1">
                                              <a:latin typeface="Cambria Math"/>
                                            </a:rPr>
                                          </m:ctrlPr>
                                        </m:radPr>
                                        <m:deg/>
                                        <m:e>
                                          <m:f>
                                            <m:fPr>
                                              <m:ctrlPr>
                                                <a:rPr lang="en-US" sz="2000" i="1">
                                                  <a:latin typeface="Cambria Math"/>
                                                </a:rPr>
                                              </m:ctrlPr>
                                            </m:fPr>
                                            <m:num>
                                              <m:r>
                                                <a:rPr lang="en-US" sz="2000" i="1">
                                                  <a:latin typeface="Cambria Math"/>
                                                </a:rPr>
                                                <m:t>𝑚</m:t>
                                              </m:r>
                                            </m:num>
                                            <m:den>
                                              <m:r>
                                                <a:rPr lang="en-US" sz="2000" i="1">
                                                  <a:latin typeface="Cambria Math"/>
                                                </a:rPr>
                                                <m:t>2</m:t>
                                              </m:r>
                                              <m:sSub>
                                                <m:sSubPr>
                                                  <m:ctrlPr>
                                                    <a:rPr lang="en-US" sz="2000" i="1">
                                                      <a:latin typeface="Cambria Math"/>
                                                    </a:rPr>
                                                  </m:ctrlPr>
                                                </m:sSubPr>
                                                <m:e>
                                                  <m:r>
                                                    <a:rPr lang="en-US" sz="2000" i="1">
                                                      <a:latin typeface="Cambria Math"/>
                                                    </a:rPr>
                                                    <m:t>𝑇</m:t>
                                                  </m:r>
                                                </m:e>
                                                <m:sub>
                                                  <m:r>
                                                    <a:rPr lang="en-US" sz="2000" i="1">
                                                      <a:latin typeface="Cambria Math"/>
                                                      <a:ea typeface="Cambria Math"/>
                                                    </a:rPr>
                                                    <m:t>∞</m:t>
                                                  </m:r>
                                                </m:sub>
                                              </m:sSub>
                                            </m:den>
                                          </m:f>
                                        </m:e>
                                      </m:rad>
                                    </m:e>
                                  </m:d>
                                </m:e>
                              </m:d>
                            </m:e>
                          </m:eqArr>
                        </m:e>
                      </m:d>
                    </m:oMath>
                  </m:oMathPara>
                </a14:m>
                <a:endParaRPr lang="en-US" sz="2000" dirty="0"/>
              </a:p>
            </p:txBody>
          </p:sp>
        </mc:Choice>
        <mc:Fallback xmlns="">
          <p:sp>
            <p:nvSpPr>
              <p:cNvPr id="19" name="TextBox 18"/>
              <p:cNvSpPr txBox="1">
                <a:spLocks noRot="1" noChangeAspect="1" noMove="1" noResize="1" noEditPoints="1" noAdjustHandles="1" noChangeArrowheads="1" noChangeShapeType="1" noTextEdit="1"/>
              </p:cNvSpPr>
              <p:nvPr/>
            </p:nvSpPr>
            <p:spPr>
              <a:xfrm>
                <a:off x="838200" y="2895600"/>
                <a:ext cx="7395935" cy="2105576"/>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143000" y="5323582"/>
                <a:ext cx="6858000" cy="1077218"/>
              </a:xfrm>
              <a:prstGeom prst="rect">
                <a:avLst/>
              </a:prstGeom>
              <a:noFill/>
              <a:ln w="38100">
                <a:solidFill>
                  <a:srgbClr val="00B0F0"/>
                </a:solidFill>
              </a:ln>
            </p:spPr>
            <p:txBody>
              <a:bodyPr wrap="square" rtlCol="0">
                <a:spAutoFit/>
              </a:bodyPr>
              <a:lstStyle/>
              <a:p>
                <a:r>
                  <a:rPr lang="en-US" sz="3200" b="1" dirty="0" smtClean="0">
                    <a:solidFill>
                      <a:srgbClr val="00B0F0"/>
                    </a:solidFill>
                  </a:rPr>
                  <a:t>Knowledge of </a:t>
                </a:r>
                <a14:m>
                  <m:oMath xmlns:m="http://schemas.openxmlformats.org/officeDocument/2006/math">
                    <m:r>
                      <a:rPr lang="el-GR" sz="3200" b="1" i="1">
                        <a:solidFill>
                          <a:srgbClr val="00B0F0"/>
                        </a:solidFill>
                        <a:latin typeface="Cambria Math"/>
                        <a:ea typeface="Cambria Math"/>
                      </a:rPr>
                      <m:t>𝚿</m:t>
                    </m:r>
                  </m:oMath>
                </a14:m>
                <a:r>
                  <a:rPr lang="en-US" sz="3200" b="1" dirty="0">
                    <a:solidFill>
                      <a:srgbClr val="00B0F0"/>
                    </a:solidFill>
                  </a:rPr>
                  <a:t> at the magnet surface is needed</a:t>
                </a:r>
              </a:p>
            </p:txBody>
          </p:sp>
        </mc:Choice>
        <mc:Fallback xmlns="">
          <p:sp>
            <p:nvSpPr>
              <p:cNvPr id="20" name="TextBox 19"/>
              <p:cNvSpPr txBox="1">
                <a:spLocks noRot="1" noChangeAspect="1" noMove="1" noResize="1" noEditPoints="1" noAdjustHandles="1" noChangeArrowheads="1" noChangeShapeType="1" noTextEdit="1"/>
              </p:cNvSpPr>
              <p:nvPr/>
            </p:nvSpPr>
            <p:spPr>
              <a:xfrm>
                <a:off x="1143000" y="5323582"/>
                <a:ext cx="6858000" cy="1077218"/>
              </a:xfrm>
              <a:prstGeom prst="rect">
                <a:avLst/>
              </a:prstGeom>
              <a:blipFill rotWithShape="1">
                <a:blip r:embed="rId5"/>
                <a:stretch>
                  <a:fillRect l="-2034" t="-4918" r="-973" b="-15301"/>
                </a:stretch>
              </a:blipFill>
              <a:ln w="38100">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2376131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1746" name="Rectangle 2"/>
          <p:cNvSpPr>
            <a:spLocks noGrp="1" noChangeArrowheads="1"/>
          </p:cNvSpPr>
          <p:nvPr>
            <p:ph type="title"/>
          </p:nvPr>
        </p:nvSpPr>
        <p:spPr>
          <a:xfrm>
            <a:off x="0" y="304800"/>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Optical Emission Spectroscopy provides additional non-intrusive diagnostics</a:t>
            </a:r>
            <a:endParaRPr lang="en-US" sz="3500" dirty="0">
              <a:solidFill>
                <a:srgbClr val="FFFFFF"/>
              </a:solidFill>
              <a:latin typeface="Chalkboard" charset="0"/>
              <a:sym typeface="Chalkboard" charset="0"/>
            </a:endParaRPr>
          </a:p>
        </p:txBody>
      </p:sp>
      <p:sp>
        <p:nvSpPr>
          <p:cNvPr id="9" name="TextBox 8"/>
          <p:cNvSpPr txBox="1"/>
          <p:nvPr/>
        </p:nvSpPr>
        <p:spPr>
          <a:xfrm>
            <a:off x="195495" y="1378803"/>
            <a:ext cx="4376505" cy="830997"/>
          </a:xfrm>
          <a:prstGeom prst="rect">
            <a:avLst/>
          </a:prstGeom>
          <a:noFill/>
        </p:spPr>
        <p:txBody>
          <a:bodyPr wrap="square" rtlCol="0">
            <a:spAutoFit/>
          </a:bodyPr>
          <a:lstStyle/>
          <a:p>
            <a:pPr algn="ctr"/>
            <a:r>
              <a:rPr lang="en-US" sz="2400" dirty="0" smtClean="0"/>
              <a:t>OES in Argon can predict T</a:t>
            </a:r>
            <a:r>
              <a:rPr lang="en-US" sz="2400" baseline="-25000" dirty="0" smtClean="0"/>
              <a:t>e</a:t>
            </a:r>
            <a:r>
              <a:rPr lang="en-US" sz="2400" dirty="0" smtClean="0"/>
              <a:t>, n</a:t>
            </a:r>
            <a:r>
              <a:rPr lang="en-US" sz="2400" baseline="-25000" dirty="0" smtClean="0"/>
              <a:t>m</a:t>
            </a:r>
            <a:r>
              <a:rPr lang="en-US" sz="2400" dirty="0" smtClean="0"/>
              <a:t>, and T</a:t>
            </a:r>
            <a:r>
              <a:rPr lang="en-US" sz="2400" baseline="-25000" dirty="0" smtClean="0"/>
              <a:t>b</a:t>
            </a:r>
            <a:r>
              <a:rPr lang="en-US" sz="2400" dirty="0" smtClean="0"/>
              <a:t> in PCX</a:t>
            </a:r>
            <a:endParaRPr lang="en-US" sz="2400" dirty="0"/>
          </a:p>
        </p:txBody>
      </p:sp>
      <p:sp>
        <p:nvSpPr>
          <p:cNvPr id="13" name="TextBox 12"/>
          <p:cNvSpPr txBox="1"/>
          <p:nvPr/>
        </p:nvSpPr>
        <p:spPr>
          <a:xfrm>
            <a:off x="76200" y="5697573"/>
            <a:ext cx="4495799" cy="1200329"/>
          </a:xfrm>
          <a:prstGeom prst="rect">
            <a:avLst/>
          </a:prstGeom>
          <a:noFill/>
        </p:spPr>
        <p:txBody>
          <a:bodyPr wrap="square" rtlCol="0">
            <a:spAutoFit/>
          </a:bodyPr>
          <a:lstStyle/>
          <a:p>
            <a:r>
              <a:rPr lang="en-US" dirty="0" smtClean="0"/>
              <a:t>J. B. Boffard et al, </a:t>
            </a:r>
            <a:r>
              <a:rPr lang="en-US" dirty="0" err="1" smtClean="0"/>
              <a:t>Plas</a:t>
            </a:r>
            <a:r>
              <a:rPr lang="en-US" dirty="0" smtClean="0"/>
              <a:t>. Sour. Tech </a:t>
            </a:r>
            <a:r>
              <a:rPr lang="en-US" b="1" dirty="0" smtClean="0"/>
              <a:t>19</a:t>
            </a:r>
            <a:r>
              <a:rPr lang="en-US" dirty="0" smtClean="0"/>
              <a:t>, 1 (2010)</a:t>
            </a:r>
          </a:p>
          <a:p>
            <a:r>
              <a:rPr lang="en-US" dirty="0" smtClean="0"/>
              <a:t>S. Wang et al, J. Vac. Sci. Tech. </a:t>
            </a:r>
            <a:r>
              <a:rPr lang="en-US" b="1" dirty="0" smtClean="0"/>
              <a:t>31</a:t>
            </a:r>
            <a:r>
              <a:rPr lang="en-US" dirty="0" smtClean="0"/>
              <a:t>, 735 (2013)</a:t>
            </a:r>
          </a:p>
          <a:p>
            <a:r>
              <a:rPr lang="en-US" dirty="0" smtClean="0"/>
              <a:t>B. </a:t>
            </a:r>
            <a:r>
              <a:rPr lang="en-US" dirty="0" err="1" smtClean="0"/>
              <a:t>Seidlitz</a:t>
            </a:r>
            <a:r>
              <a:rPr lang="en-US" dirty="0" smtClean="0"/>
              <a:t> et al, in process of submission Rev. Sci. Instr.</a:t>
            </a:r>
            <a:endParaRPr lang="en-US" dirty="0"/>
          </a:p>
        </p:txBody>
      </p:sp>
      <p:pic>
        <p:nvPicPr>
          <p:cNvPr id="7170" name="Picture 2" descr="C:\Cooper\my papers\others papers\2014 OES RSI Blair\OES_lang_64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68051"/>
            <a:ext cx="4419599" cy="30421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495800" y="1378802"/>
            <a:ext cx="4657875" cy="830997"/>
          </a:xfrm>
          <a:prstGeom prst="rect">
            <a:avLst/>
          </a:prstGeom>
          <a:noFill/>
        </p:spPr>
        <p:txBody>
          <a:bodyPr wrap="square" rtlCol="0">
            <a:spAutoFit/>
          </a:bodyPr>
          <a:lstStyle/>
          <a:p>
            <a:pPr algn="ctr"/>
            <a:r>
              <a:rPr lang="en-US" sz="2400" dirty="0" smtClean="0"/>
              <a:t>OES in Helium to benchmark T</a:t>
            </a:r>
            <a:r>
              <a:rPr lang="en-US" sz="2400" baseline="-25000" dirty="0" smtClean="0"/>
              <a:t>e</a:t>
            </a:r>
            <a:r>
              <a:rPr lang="en-US" sz="2400" dirty="0" smtClean="0"/>
              <a:t>, n</a:t>
            </a:r>
            <a:r>
              <a:rPr lang="en-US" sz="2400" baseline="-25000" dirty="0" smtClean="0"/>
              <a:t>e</a:t>
            </a:r>
            <a:r>
              <a:rPr lang="en-US" sz="2400" dirty="0" smtClean="0"/>
              <a:t> predictions in MPDX regime    </a:t>
            </a:r>
            <a:endParaRPr lang="en-US" sz="2400" dirty="0"/>
          </a:p>
        </p:txBody>
      </p:sp>
      <p:sp>
        <p:nvSpPr>
          <p:cNvPr id="15" name="TextBox 14"/>
          <p:cNvSpPr txBox="1"/>
          <p:nvPr/>
        </p:nvSpPr>
        <p:spPr>
          <a:xfrm>
            <a:off x="4953000" y="5715000"/>
            <a:ext cx="4038601" cy="646331"/>
          </a:xfrm>
          <a:prstGeom prst="rect">
            <a:avLst/>
          </a:prstGeom>
          <a:noFill/>
        </p:spPr>
        <p:txBody>
          <a:bodyPr wrap="square" rtlCol="0">
            <a:spAutoFit/>
          </a:bodyPr>
          <a:lstStyle/>
          <a:p>
            <a:r>
              <a:rPr lang="en-US" dirty="0" smtClean="0"/>
              <a:t>O Schmitz et al,  </a:t>
            </a:r>
            <a:r>
              <a:rPr lang="en-US" dirty="0" err="1" smtClean="0"/>
              <a:t>Plas</a:t>
            </a:r>
            <a:r>
              <a:rPr lang="en-US" dirty="0" smtClean="0"/>
              <a:t>. Phys. Cont. </a:t>
            </a:r>
            <a:r>
              <a:rPr lang="en-US" dirty="0" err="1" smtClean="0"/>
              <a:t>Fus</a:t>
            </a:r>
            <a:r>
              <a:rPr lang="en-US" dirty="0" smtClean="0"/>
              <a:t>. </a:t>
            </a:r>
            <a:r>
              <a:rPr lang="en-US" b="1" dirty="0" smtClean="0"/>
              <a:t>50</a:t>
            </a:r>
            <a:r>
              <a:rPr lang="en-US" dirty="0" smtClean="0"/>
              <a:t>, 115004 (2008)</a:t>
            </a:r>
          </a:p>
        </p:txBody>
      </p:sp>
      <p:pic>
        <p:nvPicPr>
          <p:cNvPr id="7171" name="Picture 3" descr="C:\Cooper\postdoc wisconsin\MPDX\OES\oliver He OES\O Schmitz BES on TEXTOR ratios.png"/>
          <p:cNvPicPr>
            <a:picLocks noChangeAspect="1" noChangeArrowheads="1"/>
          </p:cNvPicPr>
          <p:nvPr/>
        </p:nvPicPr>
        <p:blipFill rotWithShape="1">
          <a:blip r:embed="rId4">
            <a:extLst>
              <a:ext uri="{28A0092B-C50C-407E-A947-70E740481C1C}">
                <a14:useLocalDpi xmlns:a14="http://schemas.microsoft.com/office/drawing/2010/main" val="0"/>
              </a:ext>
            </a:extLst>
          </a:blip>
          <a:srcRect r="10198" b="12152"/>
          <a:stretch/>
        </p:blipFill>
        <p:spPr bwMode="auto">
          <a:xfrm>
            <a:off x="4953000" y="2378995"/>
            <a:ext cx="4038600" cy="32834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57800" y="4724401"/>
            <a:ext cx="609600" cy="685800"/>
          </a:xfrm>
          <a:prstGeom prst="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C:\Cooper\postdoc wisconsin\MPDX\OES\oliver He OES\He667_div_He728_scatter_plo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362200"/>
            <a:ext cx="4657875" cy="325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392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Cooper\postdoc wisconsin\MPDX\data\Rmcrit_vs_Re_VK_f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830296"/>
            <a:ext cx="5029200" cy="3351304"/>
          </a:xfrm>
          <a:prstGeom prst="rect">
            <a:avLst/>
          </a:prstGeom>
          <a:noFill/>
          <a:extLst>
            <a:ext uri="{909E8E84-426E-40DD-AFC4-6F175D3DCCD1}">
              <a14:hiddenFill xmlns:a14="http://schemas.microsoft.com/office/drawing/2010/main">
                <a:solidFill>
                  <a:srgbClr val="FFFFFF"/>
                </a:solidFill>
              </a14:hiddenFill>
            </a:ext>
          </a:extLst>
        </p:spPr>
      </p:pic>
      <p:sp>
        <p:nvSpPr>
          <p:cNvPr id="31745"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33" name="Shape 161"/>
          <p:cNvSpPr/>
          <p:nvPr/>
        </p:nvSpPr>
        <p:spPr>
          <a:xfrm>
            <a:off x="861882" y="5419983"/>
            <a:ext cx="7420236" cy="1057017"/>
          </a:xfrm>
          <a:prstGeom prst="rect">
            <a:avLst/>
          </a:prstGeom>
          <a:ln w="38100">
            <a:solidFill>
              <a:srgbClr val="00B0F0"/>
            </a:solidFill>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defRPr sz="3600"/>
            </a:lvl1pPr>
          </a:lstStyle>
          <a:p>
            <a:pPr lvl="0" algn="ctr">
              <a:defRPr sz="1800"/>
            </a:pPr>
            <a:r>
              <a:rPr lang="en-US" sz="3200" b="1" dirty="0" smtClean="0">
                <a:solidFill>
                  <a:srgbClr val="00B0F0"/>
                </a:solidFill>
              </a:rPr>
              <a:t>Dynamo very sensitive to </a:t>
            </a:r>
            <a:r>
              <a:rPr lang="en-US" sz="3200" b="1" i="1" dirty="0" smtClean="0">
                <a:solidFill>
                  <a:srgbClr val="00B0F0"/>
                </a:solidFill>
              </a:rPr>
              <a:t>Re</a:t>
            </a:r>
            <a:r>
              <a:rPr lang="en-US" sz="3200" b="1" dirty="0" smtClean="0">
                <a:solidFill>
                  <a:srgbClr val="00B0F0"/>
                </a:solidFill>
              </a:rPr>
              <a:t>, </a:t>
            </a:r>
            <a:r>
              <a:rPr lang="en-US" sz="3200" b="1" i="1" dirty="0" smtClean="0">
                <a:solidFill>
                  <a:srgbClr val="00B0F0"/>
                </a:solidFill>
              </a:rPr>
              <a:t>Rm</a:t>
            </a:r>
            <a:r>
              <a:rPr lang="en-US" sz="3200" b="1" dirty="0" smtClean="0">
                <a:solidFill>
                  <a:srgbClr val="00B0F0"/>
                </a:solidFill>
              </a:rPr>
              <a:t> AND details of flow</a:t>
            </a:r>
            <a:endParaRPr sz="3200" b="1" dirty="0">
              <a:solidFill>
                <a:srgbClr val="00B0F0"/>
              </a:solidFill>
            </a:endParaRPr>
          </a:p>
        </p:txBody>
      </p:sp>
      <p:sp>
        <p:nvSpPr>
          <p:cNvPr id="3" name="TextBox 2"/>
          <p:cNvSpPr txBox="1"/>
          <p:nvPr/>
        </p:nvSpPr>
        <p:spPr>
          <a:xfrm rot="16200000">
            <a:off x="4484216" y="3176763"/>
            <a:ext cx="1330236" cy="369332"/>
          </a:xfrm>
          <a:prstGeom prst="rect">
            <a:avLst/>
          </a:prstGeom>
          <a:noFill/>
        </p:spPr>
        <p:txBody>
          <a:bodyPr wrap="none" rtlCol="0">
            <a:spAutoFit/>
          </a:bodyPr>
          <a:lstStyle/>
          <a:p>
            <a:r>
              <a:rPr lang="en-US" dirty="0" smtClean="0"/>
              <a:t>HD unstable</a:t>
            </a:r>
            <a:endParaRPr lang="en-US" dirty="0"/>
          </a:p>
        </p:txBody>
      </p:sp>
      <p:sp>
        <p:nvSpPr>
          <p:cNvPr id="10" name="TextBox 9"/>
          <p:cNvSpPr txBox="1"/>
          <p:nvPr/>
        </p:nvSpPr>
        <p:spPr>
          <a:xfrm>
            <a:off x="6111312" y="1373096"/>
            <a:ext cx="2651688" cy="954107"/>
          </a:xfrm>
          <a:prstGeom prst="rect">
            <a:avLst/>
          </a:prstGeom>
          <a:noFill/>
        </p:spPr>
        <p:txBody>
          <a:bodyPr wrap="none" rtlCol="0">
            <a:spAutoFit/>
          </a:bodyPr>
          <a:lstStyle/>
          <a:p>
            <a:pPr algn="ctr"/>
            <a:r>
              <a:rPr lang="en-US" sz="2800" dirty="0" err="1" smtClean="0"/>
              <a:t>Poloidal</a:t>
            </a:r>
            <a:r>
              <a:rPr lang="en-US" sz="2800" dirty="0" smtClean="0"/>
              <a:t>/Toroidal</a:t>
            </a:r>
          </a:p>
          <a:p>
            <a:pPr algn="ctr"/>
            <a:r>
              <a:rPr lang="en-US" sz="2800" dirty="0" smtClean="0"/>
              <a:t>Energy Balance</a:t>
            </a:r>
            <a:endParaRPr lang="en-US" sz="2800" dirty="0"/>
          </a:p>
        </p:txBody>
      </p:sp>
      <p:pic>
        <p:nvPicPr>
          <p:cNvPr id="9" name="KE_plot.pdf"/>
          <p:cNvPicPr/>
          <p:nvPr/>
        </p:nvPicPr>
        <p:blipFill>
          <a:blip r:embed="rId4">
            <a:extLst/>
          </a:blip>
          <a:srcRect l="13221" t="29696" r="15420" b="28043"/>
          <a:stretch>
            <a:fillRect/>
          </a:stretch>
        </p:blipFill>
        <p:spPr>
          <a:xfrm>
            <a:off x="5514410" y="2135096"/>
            <a:ext cx="3553389" cy="2723394"/>
          </a:xfrm>
          <a:prstGeom prst="rect">
            <a:avLst/>
          </a:prstGeom>
          <a:ln w="12700">
            <a:miter lim="400000"/>
          </a:ln>
        </p:spPr>
      </p:pic>
      <p:cxnSp>
        <p:nvCxnSpPr>
          <p:cNvPr id="4" name="Straight Arrow Connector 3"/>
          <p:cNvCxnSpPr/>
          <p:nvPr/>
        </p:nvCxnSpPr>
        <p:spPr>
          <a:xfrm>
            <a:off x="4968925" y="2592296"/>
            <a:ext cx="44127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968925" y="4040096"/>
            <a:ext cx="44127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2"/>
          <p:cNvSpPr txBox="1">
            <a:spLocks noChangeArrowheads="1"/>
          </p:cNvSpPr>
          <p:nvPr/>
        </p:nvSpPr>
        <p:spPr>
          <a:xfrm>
            <a:off x="142874" y="349448"/>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err="1">
                <a:solidFill>
                  <a:srgbClr val="FFFFFF"/>
                </a:solidFill>
                <a:latin typeface="Chalkboard" charset="0"/>
                <a:sym typeface="Chalkboard" charset="0"/>
              </a:rPr>
              <a:t>v</a:t>
            </a:r>
            <a:r>
              <a:rPr lang="en-US" sz="3600" i="1" baseline="-25000" dirty="0" err="1">
                <a:solidFill>
                  <a:srgbClr val="FFFFFF"/>
                </a:solidFill>
                <a:latin typeface="Symbol" panose="05050102010706020507" pitchFamily="18" charset="2"/>
                <a:sym typeface="Chalkboard" charset="0"/>
              </a:rPr>
              <a:t>f</a:t>
            </a:r>
            <a:r>
              <a:rPr lang="en-US" sz="3600" i="1" dirty="0">
                <a:solidFill>
                  <a:srgbClr val="FFFFFF"/>
                </a:solidFill>
                <a:latin typeface="Chalkboard" charset="0"/>
                <a:sym typeface="Chalkboard" charset="0"/>
              </a:rPr>
              <a:t>(</a:t>
            </a:r>
            <a:r>
              <a:rPr lang="en-US" sz="3600" i="1" dirty="0">
                <a:solidFill>
                  <a:srgbClr val="FFFFFF"/>
                </a:solidFill>
                <a:latin typeface="Symbol" panose="05050102010706020507" pitchFamily="18" charset="2"/>
                <a:sym typeface="Chalkboard" charset="0"/>
              </a:rPr>
              <a:t>q</a:t>
            </a:r>
            <a:r>
              <a:rPr lang="en-US" sz="3600" i="1" dirty="0" smtClean="0">
                <a:solidFill>
                  <a:srgbClr val="FFFFFF"/>
                </a:solidFill>
                <a:latin typeface="Chalkboard" charset="0"/>
                <a:sym typeface="Chalkboard" charset="0"/>
              </a:rPr>
              <a:t>),</a:t>
            </a:r>
            <a:r>
              <a:rPr lang="en-US" sz="3600" dirty="0" smtClean="0">
                <a:solidFill>
                  <a:srgbClr val="FFFFFF"/>
                </a:solidFill>
                <a:latin typeface="Chalkboard" charset="0"/>
                <a:sym typeface="Chalkboard" charset="0"/>
              </a:rPr>
              <a:t> </a:t>
            </a:r>
            <a:r>
              <a:rPr lang="en-US" sz="3600" i="1" dirty="0" smtClean="0">
                <a:solidFill>
                  <a:srgbClr val="FFFFFF"/>
                </a:solidFill>
                <a:latin typeface="Chalkboard" charset="0"/>
                <a:sym typeface="Chalkboard" charset="0"/>
              </a:rPr>
              <a:t>Re,</a:t>
            </a:r>
            <a:r>
              <a:rPr lang="en-US" sz="3600" dirty="0" smtClean="0">
                <a:solidFill>
                  <a:srgbClr val="FFFFFF"/>
                </a:solidFill>
                <a:latin typeface="Chalkboard" charset="0"/>
                <a:sym typeface="Chalkboard" charset="0"/>
              </a:rPr>
              <a:t> and </a:t>
            </a:r>
            <a:r>
              <a:rPr lang="en-US" sz="3600" i="1" dirty="0" smtClean="0">
                <a:solidFill>
                  <a:srgbClr val="FFFFFF"/>
                </a:solidFill>
                <a:latin typeface="Chalkboard" charset="0"/>
                <a:sym typeface="Chalkboard" charset="0"/>
              </a:rPr>
              <a:t>Rm</a:t>
            </a:r>
            <a:r>
              <a:rPr lang="en-US" sz="3600" dirty="0" smtClean="0">
                <a:solidFill>
                  <a:srgbClr val="FFFFFF"/>
                </a:solidFill>
                <a:latin typeface="Chalkboard" charset="0"/>
                <a:sym typeface="Chalkboard" charset="0"/>
              </a:rPr>
              <a:t> uniquely predict kinematic dynamo in simulation</a:t>
            </a:r>
            <a:endParaRPr lang="en-US" sz="3600" dirty="0">
              <a:solidFill>
                <a:srgbClr val="FFFFFF"/>
              </a:solidFill>
              <a:latin typeface="Chalkboard" charset="0"/>
              <a:sym typeface="Chalkboard" charset="0"/>
            </a:endParaRPr>
          </a:p>
        </p:txBody>
      </p:sp>
      <p:sp>
        <p:nvSpPr>
          <p:cNvPr id="14" name="TextBox 13"/>
          <p:cNvSpPr txBox="1"/>
          <p:nvPr/>
        </p:nvSpPr>
        <p:spPr>
          <a:xfrm>
            <a:off x="414070" y="1143000"/>
            <a:ext cx="4159152" cy="584775"/>
          </a:xfrm>
          <a:prstGeom prst="rect">
            <a:avLst/>
          </a:prstGeom>
          <a:noFill/>
        </p:spPr>
        <p:txBody>
          <a:bodyPr wrap="none" rtlCol="0">
            <a:spAutoFit/>
          </a:bodyPr>
          <a:lstStyle/>
          <a:p>
            <a:r>
              <a:rPr lang="en-US" sz="1600" dirty="0" smtClean="0"/>
              <a:t>Spence et al, </a:t>
            </a:r>
            <a:r>
              <a:rPr lang="en-US" sz="1600" dirty="0" err="1" smtClean="0"/>
              <a:t>Astro</a:t>
            </a:r>
            <a:r>
              <a:rPr lang="en-US" sz="1600" dirty="0" smtClean="0"/>
              <a:t>. J. 700:470-478 (2009)</a:t>
            </a:r>
          </a:p>
          <a:p>
            <a:r>
              <a:rPr lang="en-US" sz="1600" dirty="0" err="1" smtClean="0"/>
              <a:t>Khalzov</a:t>
            </a:r>
            <a:r>
              <a:rPr lang="en-US" sz="1600" dirty="0" smtClean="0"/>
              <a:t> et al, </a:t>
            </a:r>
            <a:r>
              <a:rPr lang="en-US" sz="1600" dirty="0" err="1" smtClean="0"/>
              <a:t>Phys</a:t>
            </a:r>
            <a:r>
              <a:rPr lang="en-US" sz="1600" dirty="0" smtClean="0"/>
              <a:t> of Plasmas </a:t>
            </a:r>
            <a:r>
              <a:rPr lang="en-US" sz="1600" b="1" dirty="0" smtClean="0"/>
              <a:t>19</a:t>
            </a:r>
            <a:r>
              <a:rPr lang="en-US" sz="1600" dirty="0" smtClean="0"/>
              <a:t> 112106 (2012)</a:t>
            </a:r>
            <a:endParaRPr lang="en-US" sz="1600" dirty="0"/>
          </a:p>
        </p:txBody>
      </p:sp>
    </p:spTree>
    <p:extLst>
      <p:ext uri="{BB962C8B-B14F-4D97-AF65-F5344CB8AC3E}">
        <p14:creationId xmlns:p14="http://schemas.microsoft.com/office/powerpoint/2010/main" val="3900392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0" grpId="0"/>
      <p:bldP spid="9" grpId="0"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scanplot.jpg"/>
          <p:cNvPicPr/>
          <p:nvPr/>
        </p:nvPicPr>
        <p:blipFill>
          <a:blip r:embed="rId3">
            <a:extLst/>
          </a:blip>
          <a:stretch>
            <a:fillRect/>
          </a:stretch>
        </p:blipFill>
        <p:spPr>
          <a:xfrm>
            <a:off x="4114801" y="2057400"/>
            <a:ext cx="5235772" cy="3161441"/>
          </a:xfrm>
          <a:prstGeom prst="rect">
            <a:avLst/>
          </a:prstGeom>
          <a:ln w="12700">
            <a:miter lim="400000"/>
          </a:ln>
        </p:spPr>
      </p:pic>
      <p:sp>
        <p:nvSpPr>
          <p:cNvPr id="279" name="Shape 279"/>
          <p:cNvSpPr>
            <a:spLocks noGrp="1"/>
          </p:cNvSpPr>
          <p:nvPr>
            <p:ph type="title"/>
          </p:nvPr>
        </p:nvSpPr>
        <p:spPr>
          <a:prstGeom prst="rect">
            <a:avLst/>
          </a:prstGeom>
        </p:spPr>
        <p:txBody>
          <a:bodyPr/>
          <a:lstStyle/>
          <a:p>
            <a:pPr lvl="0">
              <a:defRPr sz="1800">
                <a:solidFill>
                  <a:srgbClr val="000000"/>
                </a:solidFill>
              </a:defRPr>
            </a:pPr>
            <a:r>
              <a:rPr sz="3400">
                <a:solidFill>
                  <a:srgbClr val="FFFFFF"/>
                </a:solidFill>
              </a:rPr>
              <a:t>Cathode stirring experiments</a:t>
            </a:r>
          </a:p>
        </p:txBody>
      </p:sp>
      <p:pic>
        <p:nvPicPr>
          <p:cNvPr id="281" name="6cathodes_8anodes_2mag_halfsphere.pdf"/>
          <p:cNvPicPr/>
          <p:nvPr/>
        </p:nvPicPr>
        <p:blipFill rotWithShape="1">
          <a:blip r:embed="rId4">
            <a:extLst/>
          </a:blip>
          <a:srcRect l="27276"/>
          <a:stretch/>
        </p:blipFill>
        <p:spPr>
          <a:xfrm>
            <a:off x="142873" y="1583408"/>
            <a:ext cx="3833099" cy="5143501"/>
          </a:xfrm>
          <a:prstGeom prst="rect">
            <a:avLst/>
          </a:prstGeom>
          <a:ln w="12700">
            <a:miter lim="400000"/>
          </a:ln>
        </p:spPr>
      </p:pic>
      <p:pic>
        <p:nvPicPr>
          <p:cNvPr id="284" name="6cathodes_8anodes_2mag_halfsphere.pdf"/>
          <p:cNvPicPr/>
          <p:nvPr/>
        </p:nvPicPr>
        <p:blipFill>
          <a:blip r:embed="rId4">
            <a:extLst/>
          </a:blip>
          <a:srcRect l="54149" t="4252" r="9543" b="60030"/>
          <a:stretch>
            <a:fillRect/>
          </a:stretch>
        </p:blipFill>
        <p:spPr>
          <a:xfrm>
            <a:off x="1559719" y="1378148"/>
            <a:ext cx="2678907" cy="2571751"/>
          </a:xfrm>
          <a:prstGeom prst="rect">
            <a:avLst/>
          </a:prstGeom>
          <a:ln w="25400">
            <a:solidFill/>
            <a:miter lim="400000"/>
          </a:ln>
        </p:spPr>
      </p:pic>
      <p:sp>
        <p:nvSpPr>
          <p:cNvPr id="285" name="Shape 285"/>
          <p:cNvSpPr/>
          <p:nvPr/>
        </p:nvSpPr>
        <p:spPr>
          <a:xfrm flipH="1">
            <a:off x="1959024" y="2698649"/>
            <a:ext cx="1028577" cy="1041190"/>
          </a:xfrm>
          <a:prstGeom prst="line">
            <a:avLst/>
          </a:prstGeom>
          <a:ln w="63500">
            <a:solidFill>
              <a:srgbClr val="FF8647"/>
            </a:solidFill>
            <a:custDash>
              <a:ds d="200000" sp="200000"/>
            </a:custDash>
            <a:miter lim="400000"/>
          </a:ln>
        </p:spPr>
        <p:txBody>
          <a:bodyPr lIns="0" tIns="0" rIns="0" bIns="0" anchor="ctr"/>
          <a:lstStyle/>
          <a:p>
            <a:pPr defTabSz="321457">
              <a:defRPr sz="1200">
                <a:latin typeface="Helvetica"/>
                <a:ea typeface="Helvetica"/>
                <a:cs typeface="Helvetica"/>
                <a:sym typeface="Helvetica"/>
              </a:defRPr>
            </a:pPr>
            <a:endParaRPr/>
          </a:p>
        </p:txBody>
      </p:sp>
      <p:sp>
        <p:nvSpPr>
          <p:cNvPr id="286" name="Shape 286"/>
          <p:cNvSpPr/>
          <p:nvPr/>
        </p:nvSpPr>
        <p:spPr>
          <a:xfrm>
            <a:off x="2123547" y="3277195"/>
            <a:ext cx="280258" cy="266541"/>
          </a:xfrm>
          <a:prstGeom prst="star5">
            <a:avLst>
              <a:gd name="adj" fmla="val 25000"/>
              <a:gd name="hf" fmla="val 105146"/>
              <a:gd name="vf" fmla="val 110557"/>
            </a:avLst>
          </a:prstGeom>
          <a:solidFill>
            <a:srgbClr val="96D35F"/>
          </a:solidFill>
          <a:ln w="254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287" name="Shape 287"/>
          <p:cNvSpPr/>
          <p:nvPr/>
        </p:nvSpPr>
        <p:spPr>
          <a:xfrm>
            <a:off x="5257800" y="4343399"/>
            <a:ext cx="255069" cy="266541"/>
          </a:xfrm>
          <a:prstGeom prst="star5">
            <a:avLst>
              <a:gd name="adj" fmla="val 25000"/>
              <a:gd name="hf" fmla="val 105146"/>
              <a:gd name="vf" fmla="val 110557"/>
            </a:avLst>
          </a:prstGeom>
          <a:solidFill>
            <a:srgbClr val="96D35F"/>
          </a:solidFill>
          <a:ln w="254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12"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13" name="Rectangle 2"/>
          <p:cNvSpPr txBox="1">
            <a:spLocks noChangeArrowheads="1"/>
          </p:cNvSpPr>
          <p:nvPr/>
        </p:nvSpPr>
        <p:spPr>
          <a:xfrm>
            <a:off x="142874" y="76200"/>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Cathode position in cusp determines flow </a:t>
            </a:r>
            <a:endParaRPr lang="en-US" sz="3600" dirty="0">
              <a:solidFill>
                <a:srgbClr val="FFFFFF"/>
              </a:solidFill>
              <a:latin typeface="Chalkboard" charset="0"/>
              <a:sym typeface="Chalkboard" charset="0"/>
            </a:endParaRPr>
          </a:p>
        </p:txBody>
      </p:sp>
    </p:spTree>
    <p:extLst>
      <p:ext uri="{BB962C8B-B14F-4D97-AF65-F5344CB8AC3E}">
        <p14:creationId xmlns:p14="http://schemas.microsoft.com/office/powerpoint/2010/main" val="158326816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p:tmAbs val="0"/>
                                  </p:iterate>
                                  <p:childTnLst>
                                    <p:set>
                                      <p:cBhvr>
                                        <p:cTn id="11" fill="hold"/>
                                        <p:tgtEl>
                                          <p:spTgt spid="285"/>
                                        </p:tgtEl>
                                        <p:attrNameLst>
                                          <p:attrName>style.visibility</p:attrName>
                                        </p:attrNameLst>
                                      </p:cBhvr>
                                      <p:to>
                                        <p:strVal val="visible"/>
                                      </p:to>
                                    </p:set>
                                    <p:animEffect transition="in" filter="dissolve">
                                      <p:cBhvr>
                                        <p:cTn id="12" dur="500"/>
                                        <p:tgtEl>
                                          <p:spTgt spid="28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iterate>
                                    <p:tmAbs val="0"/>
                                  </p:iterate>
                                  <p:childTnLst>
                                    <p:set>
                                      <p:cBhvr>
                                        <p:cTn id="16" fill="hold"/>
                                        <p:tgtEl>
                                          <p:spTgt spid="286"/>
                                        </p:tgtEl>
                                        <p:attrNameLst>
                                          <p:attrName>style.visibility</p:attrName>
                                        </p:attrNameLst>
                                      </p:cBhvr>
                                      <p:to>
                                        <p:strVal val="visible"/>
                                      </p:to>
                                    </p:set>
                                    <p:animEffect transition="in" filter="dissolve">
                                      <p:cBhvr>
                                        <p:cTn id="17" dur="5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p:tmAbs val="0"/>
                                  </p:iterate>
                                  <p:childTnLst>
                                    <p:set>
                                      <p:cBhvr>
                                        <p:cTn id="21" fill="hold"/>
                                        <p:tgtEl>
                                          <p:spTgt spid="278"/>
                                        </p:tgtEl>
                                        <p:attrNameLst>
                                          <p:attrName>style.visibility</p:attrName>
                                        </p:attrNameLst>
                                      </p:cBhvr>
                                      <p:to>
                                        <p:strVal val="visible"/>
                                      </p:to>
                                    </p:set>
                                    <p:animEffect transition="in" filter="fade">
                                      <p:cBhvr>
                                        <p:cTn id="22" dur="500"/>
                                        <p:tgtEl>
                                          <p:spTgt spid="278"/>
                                        </p:tgtEl>
                                      </p:cBhvr>
                                    </p:animEffect>
                                  </p:childTnLst>
                                </p:cTn>
                              </p:par>
                            </p:childTnLst>
                          </p:cTn>
                        </p:par>
                        <p:par>
                          <p:cTn id="23" fill="hold">
                            <p:stCondLst>
                              <p:cond delay="500"/>
                            </p:stCondLst>
                            <p:childTnLst>
                              <p:par>
                                <p:cTn id="24" presetID="9" presetClass="entr" presetSubtype="0" fill="hold" grpId="0" nodeType="afterEffect">
                                  <p:stCondLst>
                                    <p:cond delay="0"/>
                                  </p:stCondLst>
                                  <p:iterate>
                                    <p:tmAbs val="0"/>
                                  </p:iterate>
                                  <p:childTnLst>
                                    <p:set>
                                      <p:cBhvr>
                                        <p:cTn id="25" fill="hold"/>
                                        <p:tgtEl>
                                          <p:spTgt spid="287"/>
                                        </p:tgtEl>
                                        <p:attrNameLst>
                                          <p:attrName>style.visibility</p:attrName>
                                        </p:attrNameLst>
                                      </p:cBhvr>
                                      <p:to>
                                        <p:strVal val="visible"/>
                                      </p:to>
                                    </p:set>
                                    <p:animEffect transition="in" filter="dissolve">
                                      <p:cBhvr>
                                        <p:cTn id="26" dur="5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advAuto="0"/>
      <p:bldP spid="284" grpId="0" animBg="1" advAuto="0"/>
      <p:bldP spid="285" grpId="0" animBg="1" advAuto="0"/>
      <p:bldP spid="286" grpId="0" animBg="1" advAuto="0"/>
      <p:bldP spid="287" grpId="0"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MPDX2014_stirring.png"/>
          <p:cNvPicPr/>
          <p:nvPr/>
        </p:nvPicPr>
        <p:blipFill rotWithShape="1">
          <a:blip r:embed="rId3">
            <a:extLst/>
          </a:blip>
          <a:srcRect l="28805" t="2639" r="30680"/>
          <a:stretch/>
        </p:blipFill>
        <p:spPr>
          <a:xfrm>
            <a:off x="76200" y="1600646"/>
            <a:ext cx="5366656" cy="4429133"/>
          </a:xfrm>
          <a:prstGeom prst="rect">
            <a:avLst/>
          </a:prstGeom>
          <a:ln w="12700">
            <a:miter lim="400000"/>
          </a:ln>
        </p:spPr>
      </p:pic>
      <p:sp>
        <p:nvSpPr>
          <p:cNvPr id="5"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6" name="Rectangle 2"/>
          <p:cNvSpPr txBox="1">
            <a:spLocks noChangeArrowheads="1"/>
          </p:cNvSpPr>
          <p:nvPr/>
        </p:nvSpPr>
        <p:spPr>
          <a:xfrm>
            <a:off x="142874" y="349448"/>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600" dirty="0" smtClean="0">
                <a:solidFill>
                  <a:srgbClr val="FFFFFF"/>
                </a:solidFill>
                <a:latin typeface="Chalkboard" charset="0"/>
                <a:sym typeface="Chalkboard" charset="0"/>
              </a:rPr>
              <a:t>Six cathodes successfully drive counter-rotating plasmas</a:t>
            </a:r>
            <a:endParaRPr lang="en-US" sz="3600" dirty="0">
              <a:solidFill>
                <a:srgbClr val="FFFFFF"/>
              </a:solidFill>
              <a:latin typeface="Chalkboard" charset="0"/>
              <a:sym typeface="Chalkboard" charset="0"/>
            </a:endParaRPr>
          </a:p>
        </p:txBody>
      </p:sp>
      <p:sp>
        <p:nvSpPr>
          <p:cNvPr id="3" name="TextBox 2"/>
          <p:cNvSpPr txBox="1"/>
          <p:nvPr/>
        </p:nvSpPr>
        <p:spPr>
          <a:xfrm>
            <a:off x="643112" y="1295400"/>
            <a:ext cx="7815088" cy="369332"/>
          </a:xfrm>
          <a:prstGeom prst="rect">
            <a:avLst/>
          </a:prstGeom>
          <a:noFill/>
        </p:spPr>
        <p:txBody>
          <a:bodyPr wrap="none" rtlCol="0">
            <a:spAutoFit/>
          </a:bodyPr>
          <a:lstStyle/>
          <a:p>
            <a:r>
              <a:rPr lang="en-US" b="1" dirty="0" smtClean="0"/>
              <a:t>6 cathodes driving flow in cusp, 2 cathodes only heating in unmagnetized plasma</a:t>
            </a:r>
            <a:endParaRPr lang="en-US" b="1" dirty="0"/>
          </a:p>
        </p:txBody>
      </p:sp>
      <p:sp>
        <p:nvSpPr>
          <p:cNvPr id="9" name="TextBox 8"/>
          <p:cNvSpPr txBox="1"/>
          <p:nvPr/>
        </p:nvSpPr>
        <p:spPr>
          <a:xfrm>
            <a:off x="5162095" y="6029779"/>
            <a:ext cx="2686505" cy="523220"/>
          </a:xfrm>
          <a:prstGeom prst="rect">
            <a:avLst/>
          </a:prstGeom>
          <a:noFill/>
          <a:ln w="38100">
            <a:solidFill>
              <a:srgbClr val="00B0F0"/>
            </a:solidFill>
          </a:ln>
        </p:spPr>
        <p:txBody>
          <a:bodyPr wrap="none" rtlCol="0">
            <a:spAutoFit/>
          </a:bodyPr>
          <a:lstStyle/>
          <a:p>
            <a:r>
              <a:rPr lang="en-US" sz="2800" b="1" dirty="0" smtClean="0">
                <a:solidFill>
                  <a:srgbClr val="00B0F0"/>
                </a:solidFill>
              </a:rPr>
              <a:t>Re=250, Rm=500</a:t>
            </a:r>
            <a:endParaRPr lang="en-US" sz="2800" b="1" dirty="0">
              <a:solidFill>
                <a:srgbClr val="00B0F0"/>
              </a:solidFill>
            </a:endParaRPr>
          </a:p>
        </p:txBody>
      </p:sp>
      <p:sp>
        <p:nvSpPr>
          <p:cNvPr id="7" name="TextBox 6"/>
          <p:cNvSpPr txBox="1"/>
          <p:nvPr/>
        </p:nvSpPr>
        <p:spPr>
          <a:xfrm>
            <a:off x="533400" y="6029779"/>
            <a:ext cx="3787191" cy="523220"/>
          </a:xfrm>
          <a:prstGeom prst="rect">
            <a:avLst/>
          </a:prstGeom>
          <a:noFill/>
          <a:ln w="38100">
            <a:solidFill>
              <a:srgbClr val="00B0F0"/>
            </a:solidFill>
          </a:ln>
        </p:spPr>
        <p:txBody>
          <a:bodyPr wrap="none" rtlCol="0">
            <a:spAutoFit/>
          </a:bodyPr>
          <a:lstStyle/>
          <a:p>
            <a:r>
              <a:rPr lang="en-US" sz="2800" b="1" dirty="0" err="1" smtClean="0">
                <a:solidFill>
                  <a:srgbClr val="00B0F0"/>
                </a:solidFill>
              </a:rPr>
              <a:t>T</a:t>
            </a:r>
            <a:r>
              <a:rPr lang="en-US" sz="2800" b="1" baseline="-25000" dirty="0" err="1">
                <a:solidFill>
                  <a:srgbClr val="00B0F0"/>
                </a:solidFill>
              </a:rPr>
              <a:t>e</a:t>
            </a:r>
            <a:r>
              <a:rPr lang="en-US" sz="2800" b="1" dirty="0" smtClean="0">
                <a:solidFill>
                  <a:srgbClr val="00B0F0"/>
                </a:solidFill>
              </a:rPr>
              <a:t>=13 eV, n</a:t>
            </a:r>
            <a:r>
              <a:rPr lang="en-US" sz="2800" b="1" baseline="-25000" dirty="0" smtClean="0">
                <a:solidFill>
                  <a:srgbClr val="00B0F0"/>
                </a:solidFill>
              </a:rPr>
              <a:t>e</a:t>
            </a:r>
            <a:r>
              <a:rPr lang="en-US" sz="2800" b="1" dirty="0" smtClean="0">
                <a:solidFill>
                  <a:srgbClr val="00B0F0"/>
                </a:solidFill>
              </a:rPr>
              <a:t>=3x10</a:t>
            </a:r>
            <a:r>
              <a:rPr lang="en-US" sz="2800" b="1" baseline="30000" dirty="0" smtClean="0">
                <a:solidFill>
                  <a:srgbClr val="00B0F0"/>
                </a:solidFill>
              </a:rPr>
              <a:t>11</a:t>
            </a:r>
            <a:r>
              <a:rPr lang="en-US" sz="2800" b="1" dirty="0" smtClean="0">
                <a:solidFill>
                  <a:srgbClr val="00B0F0"/>
                </a:solidFill>
              </a:rPr>
              <a:t> cm</a:t>
            </a:r>
            <a:r>
              <a:rPr lang="en-US" sz="2800" b="1" baseline="30000" dirty="0" smtClean="0">
                <a:solidFill>
                  <a:srgbClr val="00B0F0"/>
                </a:solidFill>
              </a:rPr>
              <a:t>-3</a:t>
            </a:r>
            <a:endParaRPr lang="en-US" sz="2800" b="1" dirty="0">
              <a:solidFill>
                <a:srgbClr val="00B0F0"/>
              </a:solidFill>
            </a:endParaRPr>
          </a:p>
        </p:txBody>
      </p:sp>
      <p:cxnSp>
        <p:nvCxnSpPr>
          <p:cNvPr id="4" name="Straight Arrow Connector 3"/>
          <p:cNvCxnSpPr/>
          <p:nvPr/>
        </p:nvCxnSpPr>
        <p:spPr>
          <a:xfrm>
            <a:off x="4419600" y="6291389"/>
            <a:ext cx="609600" cy="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8" name="5-Point Star 7"/>
          <p:cNvSpPr/>
          <p:nvPr/>
        </p:nvSpPr>
        <p:spPr>
          <a:xfrm>
            <a:off x="7620000" y="5801179"/>
            <a:ext cx="457200" cy="457200"/>
          </a:xfrm>
          <a:prstGeom prst="star5">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MPDX2014_stirring.png"/>
          <p:cNvPicPr/>
          <p:nvPr/>
        </p:nvPicPr>
        <p:blipFill rotWithShape="1">
          <a:blip r:embed="rId3">
            <a:extLst/>
          </a:blip>
          <a:srcRect l="69320" t="54246" r="3315"/>
          <a:stretch/>
        </p:blipFill>
        <p:spPr>
          <a:xfrm>
            <a:off x="5442856" y="2566753"/>
            <a:ext cx="3624943" cy="2081447"/>
          </a:xfrm>
          <a:prstGeom prst="rect">
            <a:avLst/>
          </a:prstGeom>
          <a:ln w="12700">
            <a:miter lim="400000"/>
          </a:ln>
        </p:spPr>
      </p:pic>
      <p:sp>
        <p:nvSpPr>
          <p:cNvPr id="2" name="Rectangle 1"/>
          <p:cNvSpPr/>
          <p:nvPr/>
        </p:nvSpPr>
        <p:spPr>
          <a:xfrm>
            <a:off x="5257799" y="2133600"/>
            <a:ext cx="409347"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389222" y="3093720"/>
            <a:ext cx="152400" cy="152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274922" y="42672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038600" y="4488180"/>
            <a:ext cx="152400" cy="15240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44391" y="296418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3765" y="1828799"/>
            <a:ext cx="409347" cy="421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048000" y="1922859"/>
            <a:ext cx="409347" cy="421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571027" y="2819400"/>
            <a:ext cx="268174" cy="29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11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14" grpId="0" animBg="1"/>
      <p:bldP spid="15" grpId="0" animBg="1"/>
      <p:bldP spid="16"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p:cNvSpPr txBox="1"/>
              <p:nvPr/>
            </p:nvSpPr>
            <p:spPr>
              <a:xfrm>
                <a:off x="6017234" y="4107024"/>
                <a:ext cx="2898166" cy="92217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𝑀</m:t>
                          </m:r>
                        </m:e>
                        <m:sub>
                          <m:r>
                            <a:rPr lang="en-US" sz="2400" b="0" i="1" smtClean="0">
                              <a:latin typeface="Cambria Math"/>
                            </a:rPr>
                            <m:t>𝐴</m:t>
                          </m:r>
                        </m:sub>
                      </m:sSub>
                      <m:r>
                        <a:rPr lang="en-US" sz="2400" b="0" i="1">
                          <a:latin typeface="Cambria Math"/>
                        </a:rPr>
                        <m:t>~</m:t>
                      </m:r>
                      <m:sSub>
                        <m:sSubPr>
                          <m:ctrlPr>
                            <a:rPr lang="en-US" sz="2400" i="1">
                              <a:latin typeface="Cambria Math"/>
                            </a:rPr>
                          </m:ctrlPr>
                        </m:sSubPr>
                        <m:e>
                          <m:r>
                            <m:rPr>
                              <m:sty m:val="p"/>
                            </m:rPr>
                            <a:rPr lang="en-US" sz="2400" b="0" i="0">
                              <a:latin typeface="Cambria Math"/>
                            </a:rPr>
                            <m:t>v</m:t>
                          </m:r>
                        </m:e>
                        <m:sub>
                          <m:r>
                            <a:rPr lang="en-US" sz="2400" b="0" i="1">
                              <a:latin typeface="Cambria Math"/>
                            </a:rPr>
                            <m:t>𝑝</m:t>
                          </m:r>
                        </m:sub>
                      </m:sSub>
                      <m:d>
                        <m:dPr>
                          <m:ctrlPr>
                            <a:rPr lang="en-US" sz="2400" i="1" smtClean="0">
                              <a:latin typeface="Cambria Math"/>
                            </a:rPr>
                          </m:ctrlPr>
                        </m:dPr>
                        <m:e>
                          <m:f>
                            <m:fPr>
                              <m:ctrlPr>
                                <a:rPr lang="en-US" sz="2400" i="1" smtClean="0">
                                  <a:latin typeface="Cambria Math"/>
                                </a:rPr>
                              </m:ctrlPr>
                            </m:fPr>
                            <m:num>
                              <m:rad>
                                <m:radPr>
                                  <m:degHide m:val="on"/>
                                  <m:ctrlPr>
                                    <a:rPr lang="en-US" sz="2400" i="1">
                                      <a:latin typeface="Cambria Math"/>
                                    </a:rPr>
                                  </m:ctrlPr>
                                </m:radPr>
                                <m:deg/>
                                <m:e>
                                  <m:sSub>
                                    <m:sSubPr>
                                      <m:ctrlPr>
                                        <a:rPr lang="en-US" sz="2400" i="1">
                                          <a:latin typeface="Cambria Math"/>
                                        </a:rPr>
                                      </m:ctrlPr>
                                    </m:sSubPr>
                                    <m:e>
                                      <m:r>
                                        <a:rPr lang="en-US" sz="2400" i="1">
                                          <a:latin typeface="Cambria Math"/>
                                        </a:rPr>
                                        <m:t>𝑛</m:t>
                                      </m:r>
                                    </m:e>
                                    <m:sub>
                                      <m:r>
                                        <a:rPr lang="en-US" sz="2400" i="1">
                                          <a:latin typeface="Cambria Math"/>
                                        </a:rPr>
                                        <m:t>𝑖</m:t>
                                      </m:r>
                                    </m:sub>
                                  </m:sSub>
                                  <m:sSub>
                                    <m:sSubPr>
                                      <m:ctrlPr>
                                        <a:rPr lang="en-US" sz="2400" i="1">
                                          <a:latin typeface="Cambria Math"/>
                                        </a:rPr>
                                      </m:ctrlPr>
                                    </m:sSubPr>
                                    <m:e>
                                      <m:r>
                                        <a:rPr lang="en-US" sz="2400" i="1">
                                          <a:latin typeface="Cambria Math"/>
                                          <a:ea typeface="Cambria Math"/>
                                        </a:rPr>
                                        <m:t>𝜇</m:t>
                                      </m:r>
                                    </m:e>
                                    <m:sub>
                                      <m:r>
                                        <a:rPr lang="en-US" sz="2400" i="1">
                                          <a:latin typeface="Cambria Math"/>
                                        </a:rPr>
                                        <m:t>𝑖</m:t>
                                      </m:r>
                                    </m:sub>
                                  </m:sSub>
                                </m:e>
                              </m:rad>
                            </m:num>
                            <m:den>
                              <m:r>
                                <a:rPr lang="en-US" sz="2400" b="0" i="1" smtClean="0">
                                  <a:latin typeface="Cambria Math"/>
                                </a:rPr>
                                <m:t>𝐵</m:t>
                              </m:r>
                            </m:den>
                          </m:f>
                        </m:e>
                      </m:d>
                      <m:r>
                        <a:rPr lang="en-US" sz="2400" b="0" i="1" smtClean="0">
                          <a:latin typeface="Cambria Math"/>
                        </a:rPr>
                        <m:t>&gt;1</m:t>
                      </m:r>
                    </m:oMath>
                  </m:oMathPara>
                </a14:m>
                <a:endParaRPr lang="en-US"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017234" y="4107024"/>
                <a:ext cx="2898166" cy="922176"/>
              </a:xfrm>
              <a:prstGeom prst="rect">
                <a:avLst/>
              </a:prstGeom>
              <a:blipFill rotWithShape="1">
                <a:blip r:embed="rId3"/>
                <a:stretch>
                  <a:fillRect/>
                </a:stretch>
              </a:blipFill>
            </p:spPr>
            <p:txBody>
              <a:bodyPr/>
              <a:lstStyle/>
              <a:p>
                <a:r>
                  <a:rPr lang="en-US">
                    <a:noFill/>
                  </a:rPr>
                  <a:t> </a:t>
                </a:r>
              </a:p>
            </p:txBody>
          </p:sp>
        </mc:Fallback>
      </mc:AlternateContent>
      <p:sp>
        <p:nvSpPr>
          <p:cNvPr id="31745" name="Rectangle 1"/>
          <p:cNvSpPr>
            <a:spLocks/>
          </p:cNvSpPr>
          <p:nvPr/>
        </p:nvSpPr>
        <p:spPr bwMode="auto">
          <a:xfrm>
            <a:off x="0" y="-8930"/>
            <a:ext cx="9144000" cy="1532930"/>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31746" name="Rectangle 2"/>
          <p:cNvSpPr>
            <a:spLocks noGrp="1" noChangeArrowheads="1"/>
          </p:cNvSpPr>
          <p:nvPr>
            <p:ph type="title"/>
          </p:nvPr>
        </p:nvSpPr>
        <p:spPr>
          <a:xfrm>
            <a:off x="0" y="578048"/>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Viscosity and conductivity (</a:t>
            </a:r>
            <a:r>
              <a:rPr lang="en-US" sz="3500" i="1" dirty="0" smtClean="0">
                <a:solidFill>
                  <a:srgbClr val="FFFFFF"/>
                </a:solidFill>
                <a:latin typeface="Chalkboard" charset="0"/>
                <a:sym typeface="Chalkboard" charset="0"/>
              </a:rPr>
              <a:t>Re, Rm</a:t>
            </a:r>
            <a:r>
              <a:rPr lang="en-US" sz="3500" dirty="0" smtClean="0">
                <a:solidFill>
                  <a:srgbClr val="FFFFFF"/>
                </a:solidFill>
                <a:latin typeface="Chalkboard" charset="0"/>
                <a:sym typeface="Chalkboard" charset="0"/>
              </a:rPr>
              <a:t> and </a:t>
            </a:r>
            <a:r>
              <a:rPr lang="en-US" sz="3500" i="1" dirty="0">
                <a:solidFill>
                  <a:srgbClr val="FFFFFF"/>
                </a:solidFill>
                <a:latin typeface="Chalkboard" charset="0"/>
                <a:sym typeface="Chalkboard" charset="0"/>
              </a:rPr>
              <a:t>P</a:t>
            </a:r>
            <a:r>
              <a:rPr lang="en-US" sz="3500" i="1" dirty="0" smtClean="0">
                <a:solidFill>
                  <a:srgbClr val="FFFFFF"/>
                </a:solidFill>
                <a:latin typeface="Chalkboard" charset="0"/>
                <a:sym typeface="Chalkboard" charset="0"/>
              </a:rPr>
              <a:t>m</a:t>
            </a:r>
            <a:r>
              <a:rPr lang="en-US" sz="3500" dirty="0" smtClean="0">
                <a:solidFill>
                  <a:srgbClr val="FFFFFF"/>
                </a:solidFill>
                <a:latin typeface="Chalkboard" charset="0"/>
                <a:sym typeface="Chalkboard" charset="0"/>
              </a:rPr>
              <a:t>) are independently adjustable in plasma</a:t>
            </a:r>
            <a:endParaRPr lang="en-US" sz="3500" dirty="0">
              <a:solidFill>
                <a:srgbClr val="FFFFFF"/>
              </a:solidFill>
              <a:latin typeface="Chalkboard" charset="0"/>
              <a:sym typeface="Chalkboard" charset="0"/>
            </a:endParaRPr>
          </a:p>
        </p:txBody>
      </p:sp>
      <p:sp>
        <p:nvSpPr>
          <p:cNvPr id="3" name="TextBox 2"/>
          <p:cNvSpPr txBox="1"/>
          <p:nvPr/>
        </p:nvSpPr>
        <p:spPr>
          <a:xfrm>
            <a:off x="308156" y="3886200"/>
            <a:ext cx="8454844" cy="523220"/>
          </a:xfrm>
          <a:prstGeom prst="rect">
            <a:avLst/>
          </a:prstGeom>
          <a:noFill/>
        </p:spPr>
        <p:txBody>
          <a:bodyPr wrap="square" rtlCol="0">
            <a:spAutoFit/>
          </a:bodyPr>
          <a:lstStyle/>
          <a:p>
            <a:r>
              <a:rPr lang="en-US" sz="2800" b="1" u="sng" dirty="0" smtClean="0">
                <a:solidFill>
                  <a:srgbClr val="00B0F0"/>
                </a:solidFill>
              </a:rPr>
              <a:t>Difficulties in using laboratory plasma:</a:t>
            </a:r>
          </a:p>
        </p:txBody>
      </p:sp>
      <mc:AlternateContent xmlns:mc="http://schemas.openxmlformats.org/markup-compatibility/2006" xmlns:a14="http://schemas.microsoft.com/office/drawing/2010/main">
        <mc:Choice Requires="a14">
          <p:sp>
            <p:nvSpPr>
              <p:cNvPr id="11" name="TextBox 10"/>
              <p:cNvSpPr txBox="1"/>
              <p:nvPr/>
            </p:nvSpPr>
            <p:spPr>
              <a:xfrm>
                <a:off x="1789314" y="1752600"/>
                <a:ext cx="5678286" cy="107548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=7.8 </m:t>
                      </m:r>
                      <m:sSub>
                        <m:sSubPr>
                          <m:ctrlPr>
                            <a:rPr lang="en-US" sz="2400" i="1" smtClean="0">
                              <a:latin typeface="Cambria Math"/>
                            </a:rPr>
                          </m:ctrlPr>
                        </m:sSubPr>
                        <m:e>
                          <m:r>
                            <a:rPr lang="en-US" sz="2400" b="0" i="1" smtClean="0">
                              <a:latin typeface="Cambria Math"/>
                            </a:rPr>
                            <m:t>𝐿</m:t>
                          </m:r>
                        </m:e>
                        <m:sub>
                          <m:r>
                            <a:rPr lang="en-US" sz="2400" b="0" i="1" smtClean="0">
                              <a:latin typeface="Cambria Math"/>
                            </a:rPr>
                            <m:t>𝑚</m:t>
                          </m:r>
                        </m:sub>
                      </m:sSub>
                      <m:sSub>
                        <m:sSubPr>
                          <m:ctrlPr>
                            <a:rPr lang="en-US" sz="2400" i="1">
                              <a:latin typeface="Cambria Math"/>
                            </a:rPr>
                          </m:ctrlPr>
                        </m:sSubPr>
                        <m:e>
                          <m:r>
                            <m:rPr>
                              <m:sty m:val="p"/>
                            </m:rPr>
                            <a:rPr lang="en-US" sz="2400" i="0">
                              <a:latin typeface="Cambria Math"/>
                            </a:rPr>
                            <m:t>v</m:t>
                          </m:r>
                        </m:e>
                        <m:sub>
                          <m:r>
                            <a:rPr lang="en-US" sz="2400" b="0" i="1" smtClean="0">
                              <a:latin typeface="Cambria Math"/>
                            </a:rPr>
                            <m:t>𝑘𝑚</m:t>
                          </m:r>
                          <m:r>
                            <a:rPr lang="en-US" sz="2400" b="0" i="1" smtClean="0">
                              <a:latin typeface="Cambria Math"/>
                            </a:rPr>
                            <m:t>/</m:t>
                          </m:r>
                          <m:r>
                            <a:rPr lang="en-US" sz="2400" b="0" i="1" smtClean="0">
                              <a:latin typeface="Cambria Math"/>
                            </a:rPr>
                            <m:t>𝑠</m:t>
                          </m:r>
                        </m:sub>
                      </m:sSub>
                      <m:d>
                        <m:dPr>
                          <m:ctrlPr>
                            <a:rPr lang="en-US" sz="2400" b="0" i="1" smtClean="0">
                              <a:latin typeface="Cambria Math"/>
                              <a:ea typeface="Cambria Math"/>
                            </a:rPr>
                          </m:ctrlPr>
                        </m:dPr>
                        <m:e>
                          <m:f>
                            <m:fPr>
                              <m:ctrlPr>
                                <a:rPr lang="en-US" sz="2400" i="1">
                                  <a:latin typeface="Cambria Math"/>
                                </a:rPr>
                              </m:ctrlPr>
                            </m:fPr>
                            <m:num>
                              <m:sSup>
                                <m:sSupPr>
                                  <m:ctrlPr>
                                    <a:rPr lang="en-US" sz="2400" i="1" smtClean="0">
                                      <a:latin typeface="Cambria Math"/>
                                    </a:rPr>
                                  </m:ctrlPr>
                                </m:sSupPr>
                                <m:e>
                                  <m:r>
                                    <a:rPr lang="en-US" sz="2400" b="0" i="1" smtClean="0">
                                      <a:latin typeface="Cambria Math"/>
                                    </a:rPr>
                                    <m:t>𝑍</m:t>
                                  </m:r>
                                </m:e>
                                <m:sup>
                                  <m:r>
                                    <a:rPr lang="en-US" sz="2400" b="0" i="1" smtClean="0">
                                      <a:latin typeface="Cambria Math"/>
                                    </a:rPr>
                                    <m:t>4</m:t>
                                  </m:r>
                                </m:sup>
                              </m:sSup>
                              <m:sSub>
                                <m:sSubPr>
                                  <m:ctrlPr>
                                    <a:rPr lang="en-US" sz="2400" i="1">
                                      <a:latin typeface="Cambria Math"/>
                                    </a:rPr>
                                  </m:ctrlPr>
                                </m:sSubPr>
                                <m:e>
                                  <m:r>
                                    <a:rPr lang="en-US" sz="2400" i="1">
                                      <a:latin typeface="Cambria Math"/>
                                    </a:rPr>
                                    <m:t>𝑛</m:t>
                                  </m:r>
                                </m:e>
                                <m:sub>
                                  <m:r>
                                    <a:rPr lang="en-US" sz="2400" b="0" i="1" smtClean="0">
                                      <a:latin typeface="Cambria Math"/>
                                    </a:rPr>
                                    <m:t>𝑖</m:t>
                                  </m:r>
                                  <m:r>
                                    <a:rPr lang="en-US" sz="2400" b="0" i="1" smtClean="0">
                                      <a:latin typeface="Cambria Math"/>
                                    </a:rPr>
                                    <m:t>,</m:t>
                                  </m:r>
                                  <m:sSup>
                                    <m:sSupPr>
                                      <m:ctrlPr>
                                        <a:rPr lang="en-US" sz="2400" b="0" i="1" smtClean="0">
                                          <a:latin typeface="Cambria Math"/>
                                        </a:rPr>
                                      </m:ctrlPr>
                                    </m:sSupPr>
                                    <m:e>
                                      <m:r>
                                        <a:rPr lang="en-US" sz="2400" b="0" i="1" smtClean="0">
                                          <a:latin typeface="Cambria Math"/>
                                        </a:rPr>
                                        <m:t>10</m:t>
                                      </m:r>
                                    </m:e>
                                    <m:sup>
                                      <m:r>
                                        <a:rPr lang="en-US" sz="2400" b="0" i="1" smtClean="0">
                                          <a:latin typeface="Cambria Math"/>
                                        </a:rPr>
                                        <m:t>18</m:t>
                                      </m:r>
                                    </m:sup>
                                  </m:sSup>
                                  <m:sSup>
                                    <m:sSupPr>
                                      <m:ctrlPr>
                                        <a:rPr lang="en-US" sz="2400" b="0" i="1" smtClean="0">
                                          <a:latin typeface="Cambria Math"/>
                                        </a:rPr>
                                      </m:ctrlPr>
                                    </m:sSupPr>
                                    <m:e>
                                      <m:r>
                                        <a:rPr lang="en-US" sz="2400" b="0" i="1" smtClean="0">
                                          <a:latin typeface="Cambria Math"/>
                                        </a:rPr>
                                        <m:t>𝑚</m:t>
                                      </m:r>
                                    </m:e>
                                    <m:sup>
                                      <m:r>
                                        <a:rPr lang="en-US" sz="2400" b="0" i="1" smtClean="0">
                                          <a:latin typeface="Cambria Math"/>
                                        </a:rPr>
                                        <m:t>−3</m:t>
                                      </m:r>
                                    </m:sup>
                                  </m:sSup>
                                </m:sub>
                              </m:sSub>
                              <m:rad>
                                <m:radPr>
                                  <m:degHide m:val="on"/>
                                  <m:ctrlPr>
                                    <a:rPr lang="en-US" sz="2400" i="1" smtClean="0">
                                      <a:latin typeface="Cambria Math"/>
                                    </a:rPr>
                                  </m:ctrlPr>
                                </m:radPr>
                                <m:deg/>
                                <m:e>
                                  <m:sSub>
                                    <m:sSubPr>
                                      <m:ctrlPr>
                                        <a:rPr lang="en-US" sz="2400" i="1">
                                          <a:latin typeface="Cambria Math"/>
                                        </a:rPr>
                                      </m:ctrlPr>
                                    </m:sSubPr>
                                    <m:e>
                                      <m:r>
                                        <a:rPr lang="en-US" sz="2400" i="1">
                                          <a:latin typeface="Cambria Math"/>
                                          <a:ea typeface="Cambria Math"/>
                                        </a:rPr>
                                        <m:t>𝜇</m:t>
                                      </m:r>
                                    </m:e>
                                    <m:sub>
                                      <m:r>
                                        <a:rPr lang="en-US" sz="2400" i="1">
                                          <a:latin typeface="Cambria Math"/>
                                        </a:rPr>
                                        <m:t>𝑖</m:t>
                                      </m:r>
                                    </m:sub>
                                  </m:sSub>
                                </m:e>
                              </m:rad>
                            </m:num>
                            <m:den>
                              <m:sSubSup>
                                <m:sSubSupPr>
                                  <m:ctrlPr>
                                    <a:rPr lang="en-US" sz="2400" i="1">
                                      <a:latin typeface="Cambria Math"/>
                                    </a:rPr>
                                  </m:ctrlPr>
                                </m:sSubSupPr>
                                <m:e>
                                  <m:sSub>
                                    <m:sSubPr>
                                      <m:ctrlPr>
                                        <a:rPr lang="en-US" sz="2400" i="1">
                                          <a:latin typeface="Cambria Math"/>
                                        </a:rPr>
                                      </m:ctrlPr>
                                    </m:sSubPr>
                                    <m:e>
                                      <m:r>
                                        <a:rPr lang="en-US" sz="2400" i="1">
                                          <a:latin typeface="Cambria Math"/>
                                        </a:rPr>
                                        <m:t>𝑇</m:t>
                                      </m:r>
                                    </m:e>
                                    <m:sub>
                                      <m:r>
                                        <a:rPr lang="en-US" sz="2400" i="1">
                                          <a:latin typeface="Cambria Math"/>
                                        </a:rPr>
                                        <m:t>𝑖</m:t>
                                      </m:r>
                                      <m:r>
                                        <a:rPr lang="en-US" sz="2400" b="0" i="1" smtClean="0">
                                          <a:latin typeface="Cambria Math"/>
                                        </a:rPr>
                                        <m:t>,</m:t>
                                      </m:r>
                                      <m:r>
                                        <a:rPr lang="en-US" sz="2400" b="0" i="1" smtClean="0">
                                          <a:latin typeface="Cambria Math"/>
                                        </a:rPr>
                                        <m:t>𝑒𝑉</m:t>
                                      </m:r>
                                    </m:sub>
                                  </m:sSub>
                                </m:e>
                                <m:sub/>
                                <m:sup>
                                  <m:r>
                                    <a:rPr lang="en-US" sz="2400" i="1">
                                      <a:latin typeface="Cambria Math"/>
                                    </a:rPr>
                                    <m:t>5/2</m:t>
                                  </m:r>
                                </m:sup>
                              </m:sSubSup>
                            </m:den>
                          </m:f>
                        </m:e>
                      </m:d>
                      <m:r>
                        <a:rPr lang="en-US" sz="2400" b="0" i="1" smtClean="0">
                          <a:latin typeface="Cambria Math"/>
                        </a:rPr>
                        <m:t>&gt;100</m:t>
                      </m:r>
                    </m:oMath>
                  </m:oMathPara>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789314" y="1752600"/>
                <a:ext cx="5678286" cy="107548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910186" y="2825768"/>
                <a:ext cx="4481740" cy="92217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=1.6 </m:t>
                      </m:r>
                      <m:sSub>
                        <m:sSubPr>
                          <m:ctrlPr>
                            <a:rPr lang="en-US" sz="2400" i="1">
                              <a:latin typeface="Cambria Math"/>
                            </a:rPr>
                          </m:ctrlPr>
                        </m:sSubPr>
                        <m:e>
                          <m:r>
                            <a:rPr lang="en-US" sz="2400" i="1">
                              <a:latin typeface="Cambria Math"/>
                            </a:rPr>
                            <m:t>𝐿</m:t>
                          </m:r>
                        </m:e>
                        <m:sub>
                          <m:r>
                            <a:rPr lang="en-US" sz="2400" i="1">
                              <a:latin typeface="Cambria Math"/>
                            </a:rPr>
                            <m:t>𝑚</m:t>
                          </m:r>
                        </m:sub>
                      </m:sSub>
                      <m:sSub>
                        <m:sSubPr>
                          <m:ctrlPr>
                            <a:rPr lang="en-US" sz="2400" i="1">
                              <a:latin typeface="Cambria Math"/>
                            </a:rPr>
                          </m:ctrlPr>
                        </m:sSubPr>
                        <m:e>
                          <m:r>
                            <m:rPr>
                              <m:sty m:val="p"/>
                            </m:rPr>
                            <a:rPr lang="en-US" sz="2400">
                              <a:latin typeface="Cambria Math"/>
                            </a:rPr>
                            <m:t>v</m:t>
                          </m:r>
                        </m:e>
                        <m:sub>
                          <m:r>
                            <a:rPr lang="en-US" sz="2400" i="1">
                              <a:latin typeface="Cambria Math"/>
                            </a:rPr>
                            <m:t>𝑘𝑚</m:t>
                          </m:r>
                          <m:r>
                            <a:rPr lang="en-US" sz="2400" i="1">
                              <a:latin typeface="Cambria Math"/>
                            </a:rPr>
                            <m:t>/</m:t>
                          </m:r>
                          <m:r>
                            <a:rPr lang="en-US" sz="2400" i="1">
                              <a:latin typeface="Cambria Math"/>
                            </a:rPr>
                            <m:t>𝑠</m:t>
                          </m:r>
                        </m:sub>
                      </m:sSub>
                      <m:d>
                        <m:dPr>
                          <m:ctrlPr>
                            <a:rPr lang="en-US" sz="2400" i="1" smtClean="0">
                              <a:latin typeface="Cambria Math"/>
                            </a:rPr>
                          </m:ctrlPr>
                        </m:dPr>
                        <m:e>
                          <m:f>
                            <m:fPr>
                              <m:ctrlPr>
                                <a:rPr lang="en-US" sz="2400" i="1" smtClean="0">
                                  <a:latin typeface="Cambria Math"/>
                                </a:rPr>
                              </m:ctrlPr>
                            </m:fPr>
                            <m:num>
                              <m:sSubSup>
                                <m:sSubSupPr>
                                  <m:ctrlPr>
                                    <a:rPr lang="en-US" sz="2400" i="1">
                                      <a:latin typeface="Cambria Math"/>
                                    </a:rPr>
                                  </m:ctrlPr>
                                </m:sSubSupPr>
                                <m:e>
                                  <m:sSub>
                                    <m:sSubPr>
                                      <m:ctrlPr>
                                        <a:rPr lang="en-US" sz="2400" i="1">
                                          <a:latin typeface="Cambria Math"/>
                                        </a:rPr>
                                      </m:ctrlPr>
                                    </m:sSubPr>
                                    <m:e>
                                      <m:r>
                                        <a:rPr lang="en-US" sz="2400" i="1">
                                          <a:latin typeface="Cambria Math"/>
                                        </a:rPr>
                                        <m:t>𝑇</m:t>
                                      </m:r>
                                    </m:e>
                                    <m:sub>
                                      <m:r>
                                        <a:rPr lang="en-US" sz="2400" i="1">
                                          <a:latin typeface="Cambria Math"/>
                                        </a:rPr>
                                        <m:t>𝑒</m:t>
                                      </m:r>
                                      <m:r>
                                        <a:rPr lang="en-US" sz="2400" b="0" i="1" smtClean="0">
                                          <a:latin typeface="Cambria Math"/>
                                        </a:rPr>
                                        <m:t>,</m:t>
                                      </m:r>
                                      <m:r>
                                        <a:rPr lang="en-US" sz="2400" b="0" i="1" smtClean="0">
                                          <a:latin typeface="Cambria Math"/>
                                        </a:rPr>
                                        <m:t>𝑒𝑉</m:t>
                                      </m:r>
                                    </m:sub>
                                  </m:sSub>
                                </m:e>
                                <m:sub/>
                                <m:sup>
                                  <m:r>
                                    <a:rPr lang="en-US" sz="2400" i="1">
                                      <a:latin typeface="Cambria Math"/>
                                    </a:rPr>
                                    <m:t>3/2</m:t>
                                  </m:r>
                                </m:sup>
                              </m:sSubSup>
                            </m:num>
                            <m:den>
                              <m:r>
                                <a:rPr lang="en-US" sz="2400" b="0" i="1" smtClean="0">
                                  <a:latin typeface="Cambria Math"/>
                                </a:rPr>
                                <m:t>𝑍</m:t>
                              </m:r>
                            </m:den>
                          </m:f>
                        </m:e>
                      </m:d>
                      <m:r>
                        <a:rPr lang="en-US" sz="2400" b="0" i="1" smtClean="0">
                          <a:latin typeface="Cambria Math"/>
                        </a:rPr>
                        <m:t>&gt;100</m:t>
                      </m:r>
                    </m:oMath>
                  </m:oMathPara>
                </a14:m>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1910186" y="2825768"/>
                <a:ext cx="4481740" cy="92217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67146" y="1850441"/>
                <a:ext cx="1490216" cy="79323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a:rPr>
                        <m:t>𝑅𝑒</m:t>
                      </m:r>
                      <m:r>
                        <a:rPr lang="en-US" sz="2400" b="0" i="1" smtClean="0">
                          <a:latin typeface="Cambria Math"/>
                        </a:rPr>
                        <m:t>=</m:t>
                      </m:r>
                      <m:f>
                        <m:fPr>
                          <m:ctrlPr>
                            <a:rPr lang="en-US" sz="2400" i="1" smtClean="0">
                              <a:latin typeface="Cambria Math"/>
                            </a:rPr>
                          </m:ctrlPr>
                        </m:fPr>
                        <m:num>
                          <m:r>
                            <a:rPr lang="en-US" sz="2400" i="1">
                              <a:latin typeface="Cambria Math"/>
                            </a:rPr>
                            <m:t>𝐿</m:t>
                          </m:r>
                          <m:sSub>
                            <m:sSubPr>
                              <m:ctrlPr>
                                <a:rPr lang="en-US" sz="2400" i="1">
                                  <a:latin typeface="Cambria Math"/>
                                </a:rPr>
                              </m:ctrlPr>
                            </m:sSubPr>
                            <m:e>
                              <m:r>
                                <m:rPr>
                                  <m:sty m:val="p"/>
                                </m:rPr>
                                <a:rPr lang="en-US" sz="2400">
                                  <a:latin typeface="Cambria Math"/>
                                </a:rPr>
                                <m:t>v</m:t>
                              </m:r>
                            </m:e>
                            <m:sub>
                              <m:r>
                                <a:rPr lang="en-US" sz="2400" i="1">
                                  <a:latin typeface="Cambria Math"/>
                                </a:rPr>
                                <m:t>𝑝</m:t>
                              </m:r>
                            </m:sub>
                          </m:sSub>
                        </m:num>
                        <m:den>
                          <m:r>
                            <a:rPr lang="en-US" sz="2400" i="1" smtClean="0">
                              <a:latin typeface="Cambria Math"/>
                              <a:ea typeface="Cambria Math"/>
                            </a:rPr>
                            <m:t>𝜐</m:t>
                          </m:r>
                        </m:den>
                      </m:f>
                    </m:oMath>
                  </m:oMathPara>
                </a14:m>
                <a:endParaRPr lang="en-US"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67146" y="1850441"/>
                <a:ext cx="1490216" cy="793230"/>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57200" y="2954253"/>
                <a:ext cx="1594539" cy="85574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𝑅𝑚</m:t>
                      </m:r>
                      <m:r>
                        <a:rPr lang="en-US" sz="2400" b="0" i="1" smtClean="0">
                          <a:latin typeface="Cambria Math"/>
                        </a:rPr>
                        <m:t>=</m:t>
                      </m:r>
                      <m:f>
                        <m:fPr>
                          <m:ctrlPr>
                            <a:rPr lang="en-US" sz="2400" i="1">
                              <a:latin typeface="Cambria Math"/>
                            </a:rPr>
                          </m:ctrlPr>
                        </m:fPr>
                        <m:num>
                          <m:r>
                            <a:rPr lang="en-US" sz="2400" i="1">
                              <a:latin typeface="Cambria Math"/>
                            </a:rPr>
                            <m:t>𝐿</m:t>
                          </m:r>
                          <m:sSub>
                            <m:sSubPr>
                              <m:ctrlPr>
                                <a:rPr lang="en-US" sz="2400" i="1">
                                  <a:latin typeface="Cambria Math"/>
                                </a:rPr>
                              </m:ctrlPr>
                            </m:sSubPr>
                            <m:e>
                              <m:r>
                                <m:rPr>
                                  <m:sty m:val="p"/>
                                </m:rPr>
                                <a:rPr lang="en-US" sz="2400">
                                  <a:latin typeface="Cambria Math"/>
                                </a:rPr>
                                <m:t>v</m:t>
                              </m:r>
                            </m:e>
                            <m:sub>
                              <m:r>
                                <a:rPr lang="en-US" sz="2400" i="1">
                                  <a:latin typeface="Cambria Math"/>
                                </a:rPr>
                                <m:t>𝑝</m:t>
                              </m:r>
                            </m:sub>
                          </m:sSub>
                        </m:num>
                        <m:den>
                          <m:r>
                            <a:rPr lang="en-US" sz="2400" i="1" smtClean="0">
                              <a:latin typeface="Cambria Math"/>
                              <a:ea typeface="Cambria Math"/>
                            </a:rPr>
                            <m:t>𝜂</m:t>
                          </m:r>
                        </m:den>
                      </m:f>
                    </m:oMath>
                  </m:oMathPara>
                </a14:m>
                <a:endParaRPr lang="en-US"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57200" y="2954253"/>
                <a:ext cx="1594539" cy="855747"/>
              </a:xfrm>
              <a:prstGeom prst="rect">
                <a:avLst/>
              </a:prstGeom>
              <a:blipFill rotWithShape="1">
                <a:blip r:embed="rId7"/>
                <a:stretch>
                  <a:fillRect/>
                </a:stretch>
              </a:blipFill>
            </p:spPr>
            <p:txBody>
              <a:bodyPr/>
              <a:lstStyle/>
              <a:p>
                <a:r>
                  <a:rPr lang="en-US">
                    <a:noFill/>
                  </a:rPr>
                  <a:t> </a:t>
                </a:r>
              </a:p>
            </p:txBody>
          </p:sp>
        </mc:Fallback>
      </mc:AlternateContent>
      <p:sp>
        <p:nvSpPr>
          <p:cNvPr id="20" name="TextBox 19"/>
          <p:cNvSpPr txBox="1"/>
          <p:nvPr/>
        </p:nvSpPr>
        <p:spPr>
          <a:xfrm>
            <a:off x="304800" y="4332744"/>
            <a:ext cx="8454844" cy="523220"/>
          </a:xfrm>
          <a:prstGeom prst="rect">
            <a:avLst/>
          </a:prstGeom>
          <a:noFill/>
        </p:spPr>
        <p:txBody>
          <a:bodyPr wrap="square" rtlCol="0">
            <a:spAutoFit/>
          </a:bodyPr>
          <a:lstStyle/>
          <a:p>
            <a:r>
              <a:rPr lang="en-US" sz="2800" dirty="0" smtClean="0"/>
              <a:t>How to confine plasma and maintain</a:t>
            </a:r>
          </a:p>
        </p:txBody>
      </p:sp>
      <p:sp>
        <p:nvSpPr>
          <p:cNvPr id="21" name="TextBox 20"/>
          <p:cNvSpPr txBox="1"/>
          <p:nvPr/>
        </p:nvSpPr>
        <p:spPr>
          <a:xfrm>
            <a:off x="304800" y="4789944"/>
            <a:ext cx="8454844" cy="523220"/>
          </a:xfrm>
          <a:prstGeom prst="rect">
            <a:avLst/>
          </a:prstGeom>
          <a:noFill/>
        </p:spPr>
        <p:txBody>
          <a:bodyPr wrap="square" rtlCol="0">
            <a:spAutoFit/>
          </a:bodyPr>
          <a:lstStyle/>
          <a:p>
            <a:r>
              <a:rPr lang="en-US" sz="2800" dirty="0" smtClean="0"/>
              <a:t>How to stir plasma with boundary driven flows</a:t>
            </a:r>
          </a:p>
        </p:txBody>
      </p:sp>
      <p:sp>
        <p:nvSpPr>
          <p:cNvPr id="22" name="TextBox 21"/>
          <p:cNvSpPr txBox="1"/>
          <p:nvPr/>
        </p:nvSpPr>
        <p:spPr>
          <a:xfrm>
            <a:off x="304800" y="5244405"/>
            <a:ext cx="8454844" cy="523220"/>
          </a:xfrm>
          <a:prstGeom prst="rect">
            <a:avLst/>
          </a:prstGeom>
          <a:noFill/>
        </p:spPr>
        <p:txBody>
          <a:bodyPr wrap="square" rtlCol="0">
            <a:spAutoFit/>
          </a:bodyPr>
          <a:lstStyle/>
          <a:p>
            <a:r>
              <a:rPr lang="en-US" sz="2800" dirty="0" smtClean="0"/>
              <a:t>Knowledge of </a:t>
            </a:r>
            <a:r>
              <a:rPr lang="en-US" sz="2800" i="1" dirty="0" smtClean="0"/>
              <a:t>T</a:t>
            </a:r>
            <a:r>
              <a:rPr lang="en-US" sz="2800" i="1" baseline="-25000" dirty="0" smtClean="0"/>
              <a:t>i</a:t>
            </a:r>
            <a:r>
              <a:rPr lang="en-US" sz="2800" dirty="0" smtClean="0"/>
              <a:t> is very important for determining </a:t>
            </a:r>
            <a:r>
              <a:rPr lang="en-US" sz="2800" i="1" dirty="0" smtClean="0"/>
              <a:t>Re</a:t>
            </a:r>
          </a:p>
        </p:txBody>
      </p:sp>
      <p:sp>
        <p:nvSpPr>
          <p:cNvPr id="23" name="TextBox 22"/>
          <p:cNvSpPr txBox="1"/>
          <p:nvPr/>
        </p:nvSpPr>
        <p:spPr>
          <a:xfrm>
            <a:off x="304800" y="5675293"/>
            <a:ext cx="8454844" cy="954107"/>
          </a:xfrm>
          <a:prstGeom prst="rect">
            <a:avLst/>
          </a:prstGeom>
          <a:noFill/>
        </p:spPr>
        <p:txBody>
          <a:bodyPr wrap="square" rtlCol="0">
            <a:spAutoFit/>
          </a:bodyPr>
          <a:lstStyle/>
          <a:p>
            <a:r>
              <a:rPr lang="en-US" sz="2800" dirty="0" smtClean="0"/>
              <a:t>Avoid modifications of </a:t>
            </a:r>
            <a:r>
              <a:rPr lang="en-US" sz="2800" i="1" dirty="0" smtClean="0">
                <a:latin typeface="Symbol" panose="05050102010706020507" pitchFamily="18" charset="2"/>
              </a:rPr>
              <a:t>n</a:t>
            </a:r>
            <a:r>
              <a:rPr lang="en-US" sz="2800" dirty="0" smtClean="0"/>
              <a:t> and </a:t>
            </a:r>
            <a:r>
              <a:rPr lang="en-US" sz="2800" i="1" dirty="0" smtClean="0">
                <a:latin typeface="Symbol" panose="05050102010706020507" pitchFamily="18" charset="2"/>
              </a:rPr>
              <a:t>h</a:t>
            </a:r>
            <a:r>
              <a:rPr lang="en-US" sz="2800" dirty="0" smtClean="0"/>
              <a:t> due to collisions with neutral particles</a:t>
            </a:r>
          </a:p>
        </p:txBody>
      </p:sp>
      <p:sp>
        <p:nvSpPr>
          <p:cNvPr id="16" name="TextBox 15"/>
          <p:cNvSpPr txBox="1"/>
          <p:nvPr/>
        </p:nvSpPr>
        <p:spPr>
          <a:xfrm>
            <a:off x="304800" y="1566446"/>
            <a:ext cx="4023281" cy="338554"/>
          </a:xfrm>
          <a:prstGeom prst="rect">
            <a:avLst/>
          </a:prstGeom>
          <a:noFill/>
        </p:spPr>
        <p:txBody>
          <a:bodyPr wrap="none" rtlCol="0">
            <a:spAutoFit/>
          </a:bodyPr>
          <a:lstStyle/>
          <a:p>
            <a:r>
              <a:rPr lang="en-US" sz="1600" dirty="0" smtClean="0"/>
              <a:t>Braginskii, </a:t>
            </a:r>
            <a:r>
              <a:rPr lang="en-US" sz="1600" i="1" dirty="0" smtClean="0"/>
              <a:t>transport processes in plasma </a:t>
            </a:r>
            <a:r>
              <a:rPr lang="en-US" sz="1600" dirty="0" smtClean="0"/>
              <a:t>1965</a:t>
            </a:r>
            <a:endParaRPr lang="en-US" sz="1600" dirty="0"/>
          </a:p>
        </p:txBody>
      </p:sp>
    </p:spTree>
    <p:extLst>
      <p:ext uri="{BB962C8B-B14F-4D97-AF65-F5344CB8AC3E}">
        <p14:creationId xmlns:p14="http://schemas.microsoft.com/office/powerpoint/2010/main" val="3942829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11" grpId="0" animBg="1"/>
      <p:bldP spid="12" grpId="0" animBg="1"/>
      <p:bldP spid="14" grpId="0" animBg="1"/>
      <p:bldP spid="15" grpId="0" animBg="1"/>
      <p:bldP spid="20" grpId="0"/>
      <p:bldP spid="21" grpId="0"/>
      <p:bldP spid="22" grpId="0"/>
      <p:bldP spid="23" grpId="0"/>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70037"/>
            <a:ext cx="8229600" cy="4983163"/>
          </a:xfrm>
        </p:spPr>
        <p:txBody>
          <a:bodyPr>
            <a:normAutofit lnSpcReduction="10000"/>
          </a:bodyPr>
          <a:lstStyle/>
          <a:p>
            <a:r>
              <a:rPr lang="en-US" dirty="0" smtClean="0"/>
              <a:t>MPDX can repeatedly create plasma with dynamo relevant viscosity and conductivity (</a:t>
            </a:r>
            <a:r>
              <a:rPr lang="en-US" dirty="0" err="1" smtClean="0"/>
              <a:t>T</a:t>
            </a:r>
            <a:r>
              <a:rPr lang="en-US" baseline="-25000" dirty="0" err="1"/>
              <a:t>e</a:t>
            </a:r>
            <a:r>
              <a:rPr lang="en-US" dirty="0" smtClean="0"/>
              <a:t>=13 eV, n</a:t>
            </a:r>
            <a:r>
              <a:rPr lang="en-US" baseline="-25000" dirty="0" smtClean="0"/>
              <a:t>e</a:t>
            </a:r>
            <a:r>
              <a:rPr lang="en-US" dirty="0" smtClean="0"/>
              <a:t> = 3x10</a:t>
            </a:r>
            <a:r>
              <a:rPr lang="en-US" baseline="30000" dirty="0" smtClean="0"/>
              <a:t>11</a:t>
            </a:r>
            <a:r>
              <a:rPr lang="en-US" dirty="0" smtClean="0"/>
              <a:t> cm</a:t>
            </a:r>
            <a:r>
              <a:rPr lang="en-US" baseline="30000" dirty="0" smtClean="0"/>
              <a:t>-3</a:t>
            </a:r>
            <a:r>
              <a:rPr lang="en-US" dirty="0" smtClean="0"/>
              <a:t>)</a:t>
            </a:r>
          </a:p>
          <a:p>
            <a:r>
              <a:rPr lang="en-US" dirty="0" smtClean="0"/>
              <a:t>Successfully model particle and energy transport in MPDX to predict plasma parameters, confirmed by measurement</a:t>
            </a:r>
          </a:p>
          <a:p>
            <a:r>
              <a:rPr lang="en-US" dirty="0" smtClean="0"/>
              <a:t>Generation of flows in MPDX that locally correspond to Re=250, Rm=500</a:t>
            </a:r>
            <a:r>
              <a:rPr lang="en-US" dirty="0"/>
              <a:t> </a:t>
            </a:r>
            <a:r>
              <a:rPr lang="en-US" dirty="0" smtClean="0"/>
              <a:t>(</a:t>
            </a:r>
            <a:r>
              <a:rPr lang="en-US" dirty="0" err="1" smtClean="0"/>
              <a:t>v</a:t>
            </a:r>
            <a:r>
              <a:rPr lang="en-US" baseline="-25000" dirty="0" err="1" smtClean="0"/>
              <a:t>edge</a:t>
            </a:r>
            <a:r>
              <a:rPr lang="en-US" dirty="0" smtClean="0"/>
              <a:t>=5 km/s)</a:t>
            </a:r>
          </a:p>
          <a:p>
            <a:r>
              <a:rPr lang="en-US" dirty="0" smtClean="0"/>
              <a:t>Direct comparison possible with MHD model parameters in same regime</a:t>
            </a:r>
          </a:p>
          <a:p>
            <a:endParaRPr lang="en-US" dirty="0" smtClean="0"/>
          </a:p>
          <a:p>
            <a:endParaRPr lang="en-US" dirty="0" smtClean="0"/>
          </a:p>
          <a:p>
            <a:endParaRPr lang="en-US" dirty="0" smtClean="0"/>
          </a:p>
          <a:p>
            <a:endParaRPr lang="en-US" dirty="0"/>
          </a:p>
        </p:txBody>
      </p:sp>
      <p:sp>
        <p:nvSpPr>
          <p:cNvPr id="4"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5" name="Rectangle 2"/>
          <p:cNvSpPr txBox="1">
            <a:spLocks noChangeArrowheads="1"/>
          </p:cNvSpPr>
          <p:nvPr/>
        </p:nvSpPr>
        <p:spPr>
          <a:xfrm>
            <a:off x="142874" y="-7258"/>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400" dirty="0" smtClean="0">
                <a:solidFill>
                  <a:srgbClr val="FFFFFF"/>
                </a:solidFill>
                <a:latin typeface="Chalkboard" charset="0"/>
                <a:sym typeface="Chalkboard" charset="0"/>
              </a:rPr>
              <a:t>Conclusions</a:t>
            </a:r>
            <a:endParaRPr lang="en-US" sz="3400" dirty="0">
              <a:solidFill>
                <a:srgbClr val="FFFFFF"/>
              </a:solidFill>
              <a:latin typeface="Chalkboard" charset="0"/>
              <a:sym typeface="Chalkboard" charset="0"/>
            </a:endParaRPr>
          </a:p>
        </p:txBody>
      </p:sp>
      <p:sp>
        <p:nvSpPr>
          <p:cNvPr id="7" name="5-Point Star 6"/>
          <p:cNvSpPr/>
          <p:nvPr/>
        </p:nvSpPr>
        <p:spPr>
          <a:xfrm>
            <a:off x="5334000" y="2413000"/>
            <a:ext cx="457200" cy="457200"/>
          </a:xfrm>
          <a:prstGeom prst="star5">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4878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70037"/>
            <a:ext cx="8229600" cy="4525963"/>
          </a:xfrm>
        </p:spPr>
        <p:txBody>
          <a:bodyPr>
            <a:normAutofit fontScale="85000" lnSpcReduction="20000"/>
          </a:bodyPr>
          <a:lstStyle/>
          <a:p>
            <a:r>
              <a:rPr lang="en-US" dirty="0" smtClean="0"/>
              <a:t>Compare </a:t>
            </a:r>
            <a:r>
              <a:rPr lang="en-US" dirty="0"/>
              <a:t>dynamo parameters to simulations (Re, Rm, saturated </a:t>
            </a:r>
            <a:r>
              <a:rPr lang="en-US" dirty="0" smtClean="0"/>
              <a:t>B, growth rates)</a:t>
            </a:r>
            <a:endParaRPr lang="en-US" dirty="0"/>
          </a:p>
          <a:p>
            <a:r>
              <a:rPr lang="en-US" dirty="0" smtClean="0"/>
              <a:t>Turn off “seed field” </a:t>
            </a:r>
            <a:r>
              <a:rPr lang="en-US" dirty="0"/>
              <a:t>to </a:t>
            </a:r>
            <a:r>
              <a:rPr lang="en-US" dirty="0" smtClean="0"/>
              <a:t>confirm dynamo </a:t>
            </a:r>
            <a:r>
              <a:rPr lang="en-US" dirty="0"/>
              <a:t>persists.</a:t>
            </a:r>
          </a:p>
          <a:p>
            <a:r>
              <a:rPr lang="en-US" dirty="0" smtClean="0"/>
              <a:t>Confirm saturated </a:t>
            </a:r>
            <a:r>
              <a:rPr lang="en-US" dirty="0"/>
              <a:t>magnetic field strength independent of seed field strength.</a:t>
            </a:r>
          </a:p>
          <a:p>
            <a:r>
              <a:rPr lang="en-US" dirty="0" smtClean="0"/>
              <a:t>Investigate </a:t>
            </a:r>
            <a:r>
              <a:rPr lang="en-US" dirty="0"/>
              <a:t>dynamo orientation with respect to flow orientation and seed field orientation</a:t>
            </a:r>
          </a:p>
          <a:p>
            <a:r>
              <a:rPr lang="en-US" dirty="0" smtClean="0"/>
              <a:t>Perform volumetric </a:t>
            </a:r>
            <a:r>
              <a:rPr lang="en-US" dirty="0"/>
              <a:t>measurements of magnetic field as a function of time to investigate magnetic field generation locations (advection vs growth)</a:t>
            </a:r>
          </a:p>
          <a:p>
            <a:r>
              <a:rPr lang="en-US" dirty="0" smtClean="0"/>
              <a:t>Evidence </a:t>
            </a:r>
            <a:r>
              <a:rPr lang="en-US" dirty="0"/>
              <a:t>of magnetic self organization i.e. inverse cascade (turbulent </a:t>
            </a:r>
            <a:r>
              <a:rPr lang="en-US" dirty="0" smtClean="0"/>
              <a:t>dynamo)</a:t>
            </a:r>
            <a:endParaRPr lang="en-US" dirty="0"/>
          </a:p>
        </p:txBody>
      </p:sp>
      <p:sp>
        <p:nvSpPr>
          <p:cNvPr id="4"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1000"/>
          </a:p>
        </p:txBody>
      </p:sp>
      <p:sp>
        <p:nvSpPr>
          <p:cNvPr id="5" name="Rectangle 2"/>
          <p:cNvSpPr txBox="1">
            <a:spLocks noChangeArrowheads="1"/>
          </p:cNvSpPr>
          <p:nvPr/>
        </p:nvSpPr>
        <p:spPr>
          <a:xfrm>
            <a:off x="142874" y="349448"/>
            <a:ext cx="8848726"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3400" dirty="0" smtClean="0">
                <a:solidFill>
                  <a:srgbClr val="FFFFFF"/>
                </a:solidFill>
                <a:latin typeface="Chalkboard" charset="0"/>
                <a:sym typeface="Chalkboard" charset="0"/>
              </a:rPr>
              <a:t>Goals for measuring successful dynamo action</a:t>
            </a:r>
            <a:endParaRPr lang="en-US" sz="3400" dirty="0">
              <a:solidFill>
                <a:srgbClr val="FFFFFF"/>
              </a:solidFill>
              <a:latin typeface="Chalkboard" charset="0"/>
              <a:sym typeface="Chalkboard" charset="0"/>
            </a:endParaRPr>
          </a:p>
        </p:txBody>
      </p:sp>
    </p:spTree>
    <p:extLst>
      <p:ext uri="{BB962C8B-B14F-4D97-AF65-F5344CB8AC3E}">
        <p14:creationId xmlns:p14="http://schemas.microsoft.com/office/powerpoint/2010/main" val="38566990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Cooper\conferences\2014 Dynamics of Planetary and Stellar Interiors\j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0414" y="3124200"/>
            <a:ext cx="1676400" cy="2514601"/>
          </a:xfrm>
          <a:prstGeom prst="rect">
            <a:avLst/>
          </a:prstGeom>
          <a:noFill/>
          <a:extLst>
            <a:ext uri="{909E8E84-426E-40DD-AFC4-6F175D3DCCD1}">
              <a14:hiddenFill xmlns:a14="http://schemas.microsoft.com/office/drawing/2010/main">
                <a:solidFill>
                  <a:srgbClr val="FFFFFF"/>
                </a:solidFill>
              </a14:hiddenFill>
            </a:ext>
          </a:extLst>
        </p:spPr>
      </p:pic>
      <p:sp>
        <p:nvSpPr>
          <p:cNvPr id="31745" name="Rectangle 1"/>
          <p:cNvSpPr>
            <a:spLocks/>
          </p:cNvSpPr>
          <p:nvPr/>
        </p:nvSpPr>
        <p:spPr bwMode="auto">
          <a:xfrm>
            <a:off x="0" y="-8930"/>
            <a:ext cx="9144000" cy="1532930"/>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31746" name="Rectangle 2"/>
          <p:cNvSpPr>
            <a:spLocks noGrp="1" noChangeArrowheads="1"/>
          </p:cNvSpPr>
          <p:nvPr>
            <p:ph type="title"/>
          </p:nvPr>
        </p:nvSpPr>
        <p:spPr>
          <a:xfrm>
            <a:off x="0" y="578048"/>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200" dirty="0" smtClean="0">
                <a:solidFill>
                  <a:srgbClr val="FFFFFF"/>
                </a:solidFill>
                <a:latin typeface="Chalkboard" charset="0"/>
                <a:sym typeface="Chalkboard" charset="0"/>
              </a:rPr>
              <a:t>Laboratory plasma dynamo experiments can play an important role in astrophysics research</a:t>
            </a:r>
            <a:endParaRPr lang="en-US" sz="3200" dirty="0">
              <a:solidFill>
                <a:srgbClr val="FFFFFF"/>
              </a:solidFill>
              <a:latin typeface="Chalkboard" charset="0"/>
              <a:sym typeface="Chalkboard" charset="0"/>
            </a:endParaRPr>
          </a:p>
        </p:txBody>
      </p:sp>
      <p:sp>
        <p:nvSpPr>
          <p:cNvPr id="2" name="TextBox 1"/>
          <p:cNvSpPr txBox="1"/>
          <p:nvPr/>
        </p:nvSpPr>
        <p:spPr>
          <a:xfrm>
            <a:off x="283029" y="2057400"/>
            <a:ext cx="8458200" cy="646331"/>
          </a:xfrm>
          <a:prstGeom prst="rect">
            <a:avLst/>
          </a:prstGeom>
          <a:noFill/>
        </p:spPr>
        <p:txBody>
          <a:bodyPr wrap="square" rtlCol="0">
            <a:spAutoFit/>
          </a:bodyPr>
          <a:lstStyle/>
          <a:p>
            <a:pPr marL="285750" indent="-285750">
              <a:buFont typeface="Arial" pitchFamily="34" charset="0"/>
              <a:buChar char="•"/>
            </a:pPr>
            <a:r>
              <a:rPr lang="en-US" sz="3600" b="1" u="sng" dirty="0" smtClean="0"/>
              <a:t>Possibility of achieving high Rm</a:t>
            </a:r>
          </a:p>
        </p:txBody>
      </p:sp>
      <p:pic>
        <p:nvPicPr>
          <p:cNvPr id="7171" name="Picture 3" descr="C:\Cooper\conferences\2014 Dynamics of Planetary and Stellar Interiors\sun-wearing-sunglass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9014" y="3886201"/>
            <a:ext cx="1222110" cy="1222110"/>
          </a:xfrm>
          <a:prstGeom prst="rect">
            <a:avLst/>
          </a:prstGeom>
          <a:noFill/>
          <a:extLst>
            <a:ext uri="{909E8E84-426E-40DD-AFC4-6F175D3DCCD1}">
              <a14:hiddenFill xmlns:a14="http://schemas.microsoft.com/office/drawing/2010/main">
                <a:solidFill>
                  <a:srgbClr val="FFFFFF"/>
                </a:solidFill>
              </a14:hiddenFill>
            </a:ext>
          </a:extLst>
        </p:spPr>
      </p:pic>
      <p:sp>
        <p:nvSpPr>
          <p:cNvPr id="3" name="&quot;No&quot; Symbol 2"/>
          <p:cNvSpPr/>
          <p:nvPr/>
        </p:nvSpPr>
        <p:spPr>
          <a:xfrm>
            <a:off x="6248400" y="3249387"/>
            <a:ext cx="2313214" cy="2313214"/>
          </a:xfrm>
          <a:prstGeom prst="noSmoking">
            <a:avLst>
              <a:gd name="adj" fmla="val 190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304800" y="3239869"/>
            <a:ext cx="8458200" cy="646331"/>
          </a:xfrm>
          <a:prstGeom prst="rect">
            <a:avLst/>
          </a:prstGeom>
          <a:noFill/>
        </p:spPr>
        <p:txBody>
          <a:bodyPr wrap="square" rtlCol="0">
            <a:spAutoFit/>
          </a:bodyPr>
          <a:lstStyle/>
          <a:p>
            <a:pPr marL="285750" indent="-285750">
              <a:buFont typeface="Arial" pitchFamily="34" charset="0"/>
              <a:buChar char="•"/>
            </a:pPr>
            <a:r>
              <a:rPr lang="en-US" sz="3600" b="1" u="sng" dirty="0" smtClean="0"/>
              <a:t>Ability to change Pm</a:t>
            </a:r>
            <a:endParaRPr lang="en-US" sz="1000" dirty="0" smtClean="0"/>
          </a:p>
        </p:txBody>
      </p:sp>
      <p:sp>
        <p:nvSpPr>
          <p:cNvPr id="9" name="TextBox 8"/>
          <p:cNvSpPr txBox="1"/>
          <p:nvPr/>
        </p:nvSpPr>
        <p:spPr>
          <a:xfrm>
            <a:off x="304800" y="4450667"/>
            <a:ext cx="8458200" cy="1200329"/>
          </a:xfrm>
          <a:prstGeom prst="rect">
            <a:avLst/>
          </a:prstGeom>
          <a:noFill/>
        </p:spPr>
        <p:txBody>
          <a:bodyPr wrap="square" rtlCol="0">
            <a:spAutoFit/>
          </a:bodyPr>
          <a:lstStyle/>
          <a:p>
            <a:pPr marL="285750" indent="-285750">
              <a:buFont typeface="Arial" pitchFamily="34" charset="0"/>
              <a:buChar char="•"/>
            </a:pPr>
            <a:r>
              <a:rPr lang="en-US" sz="3600" b="1" u="sng" dirty="0" smtClean="0"/>
              <a:t>Validate dynamo codes</a:t>
            </a:r>
            <a:r>
              <a:rPr lang="en-US" sz="3600" dirty="0" smtClean="0"/>
              <a:t> </a:t>
            </a:r>
          </a:p>
          <a:p>
            <a:r>
              <a:rPr lang="en-US" sz="3600" dirty="0" smtClean="0"/>
              <a:t>   in Pm=Rm/Re~1 regime</a:t>
            </a:r>
          </a:p>
        </p:txBody>
      </p:sp>
    </p:spTree>
    <p:extLst>
      <p:ext uri="{BB962C8B-B14F-4D97-AF65-F5344CB8AC3E}">
        <p14:creationId xmlns:p14="http://schemas.microsoft.com/office/powerpoint/2010/main" val="496354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p:cNvSpPr txBox="1"/>
              <p:nvPr/>
            </p:nvSpPr>
            <p:spPr>
              <a:xfrm>
                <a:off x="6017234" y="4107024"/>
                <a:ext cx="2898166" cy="92217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𝑀</m:t>
                          </m:r>
                        </m:e>
                        <m:sub>
                          <m:r>
                            <a:rPr lang="en-US" sz="2400" b="0" i="1" smtClean="0">
                              <a:latin typeface="Cambria Math"/>
                            </a:rPr>
                            <m:t>𝐴</m:t>
                          </m:r>
                        </m:sub>
                      </m:sSub>
                      <m:r>
                        <a:rPr lang="en-US" sz="2400" b="0" i="1">
                          <a:latin typeface="Cambria Math"/>
                        </a:rPr>
                        <m:t>~</m:t>
                      </m:r>
                      <m:sSub>
                        <m:sSubPr>
                          <m:ctrlPr>
                            <a:rPr lang="en-US" sz="2400" i="1">
                              <a:latin typeface="Cambria Math"/>
                            </a:rPr>
                          </m:ctrlPr>
                        </m:sSubPr>
                        <m:e>
                          <m:r>
                            <m:rPr>
                              <m:sty m:val="p"/>
                            </m:rPr>
                            <a:rPr lang="en-US" sz="2400" b="0" i="0">
                              <a:latin typeface="Cambria Math"/>
                            </a:rPr>
                            <m:t>v</m:t>
                          </m:r>
                        </m:e>
                        <m:sub>
                          <m:r>
                            <a:rPr lang="en-US" sz="2400" b="0" i="1">
                              <a:latin typeface="Cambria Math"/>
                            </a:rPr>
                            <m:t>𝑝</m:t>
                          </m:r>
                        </m:sub>
                      </m:sSub>
                      <m:d>
                        <m:dPr>
                          <m:ctrlPr>
                            <a:rPr lang="en-US" sz="2400" i="1" smtClean="0">
                              <a:latin typeface="Cambria Math"/>
                            </a:rPr>
                          </m:ctrlPr>
                        </m:dPr>
                        <m:e>
                          <m:f>
                            <m:fPr>
                              <m:ctrlPr>
                                <a:rPr lang="en-US" sz="2400" i="1" smtClean="0">
                                  <a:latin typeface="Cambria Math"/>
                                </a:rPr>
                              </m:ctrlPr>
                            </m:fPr>
                            <m:num>
                              <m:rad>
                                <m:radPr>
                                  <m:degHide m:val="on"/>
                                  <m:ctrlPr>
                                    <a:rPr lang="en-US" sz="2400" i="1">
                                      <a:latin typeface="Cambria Math"/>
                                    </a:rPr>
                                  </m:ctrlPr>
                                </m:radPr>
                                <m:deg/>
                                <m:e>
                                  <m:sSub>
                                    <m:sSubPr>
                                      <m:ctrlPr>
                                        <a:rPr lang="en-US" sz="2400" i="1">
                                          <a:latin typeface="Cambria Math"/>
                                        </a:rPr>
                                      </m:ctrlPr>
                                    </m:sSubPr>
                                    <m:e>
                                      <m:r>
                                        <a:rPr lang="en-US" sz="2400" i="1">
                                          <a:latin typeface="Cambria Math"/>
                                        </a:rPr>
                                        <m:t>𝑛</m:t>
                                      </m:r>
                                    </m:e>
                                    <m:sub>
                                      <m:r>
                                        <a:rPr lang="en-US" sz="2400" i="1">
                                          <a:latin typeface="Cambria Math"/>
                                        </a:rPr>
                                        <m:t>𝑖</m:t>
                                      </m:r>
                                    </m:sub>
                                  </m:sSub>
                                  <m:sSub>
                                    <m:sSubPr>
                                      <m:ctrlPr>
                                        <a:rPr lang="en-US" sz="2400" i="1">
                                          <a:latin typeface="Cambria Math"/>
                                        </a:rPr>
                                      </m:ctrlPr>
                                    </m:sSubPr>
                                    <m:e>
                                      <m:r>
                                        <a:rPr lang="en-US" sz="2400" i="1">
                                          <a:latin typeface="Cambria Math"/>
                                          <a:ea typeface="Cambria Math"/>
                                        </a:rPr>
                                        <m:t>𝜇</m:t>
                                      </m:r>
                                    </m:e>
                                    <m:sub>
                                      <m:r>
                                        <a:rPr lang="en-US" sz="2400" i="1">
                                          <a:latin typeface="Cambria Math"/>
                                        </a:rPr>
                                        <m:t>𝑖</m:t>
                                      </m:r>
                                    </m:sub>
                                  </m:sSub>
                                </m:e>
                              </m:rad>
                            </m:num>
                            <m:den>
                              <m:r>
                                <a:rPr lang="en-US" sz="2400" b="0" i="1" smtClean="0">
                                  <a:latin typeface="Cambria Math"/>
                                </a:rPr>
                                <m:t>𝐵</m:t>
                              </m:r>
                            </m:den>
                          </m:f>
                        </m:e>
                      </m:d>
                      <m:r>
                        <a:rPr lang="en-US" sz="2400" b="0" i="1" smtClean="0">
                          <a:latin typeface="Cambria Math"/>
                        </a:rPr>
                        <m:t>&gt;1</m:t>
                      </m:r>
                    </m:oMath>
                  </m:oMathPara>
                </a14:m>
                <a:endParaRPr lang="en-US"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017234" y="4107024"/>
                <a:ext cx="2898166" cy="922176"/>
              </a:xfrm>
              <a:prstGeom prst="rect">
                <a:avLst/>
              </a:prstGeom>
              <a:blipFill rotWithShape="1">
                <a:blip r:embed="rId3"/>
                <a:stretch>
                  <a:fillRect/>
                </a:stretch>
              </a:blipFill>
            </p:spPr>
            <p:txBody>
              <a:bodyPr/>
              <a:lstStyle/>
              <a:p>
                <a:r>
                  <a:rPr lang="en-US">
                    <a:noFill/>
                  </a:rPr>
                  <a:t> </a:t>
                </a:r>
              </a:p>
            </p:txBody>
          </p:sp>
        </mc:Fallback>
      </mc:AlternateContent>
      <p:sp>
        <p:nvSpPr>
          <p:cNvPr id="31745" name="Rectangle 1"/>
          <p:cNvSpPr>
            <a:spLocks/>
          </p:cNvSpPr>
          <p:nvPr/>
        </p:nvSpPr>
        <p:spPr bwMode="auto">
          <a:xfrm>
            <a:off x="0" y="-8930"/>
            <a:ext cx="9144000" cy="1532930"/>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a:p>
        </p:txBody>
      </p:sp>
      <p:sp>
        <p:nvSpPr>
          <p:cNvPr id="3" name="TextBox 2"/>
          <p:cNvSpPr txBox="1"/>
          <p:nvPr/>
        </p:nvSpPr>
        <p:spPr>
          <a:xfrm>
            <a:off x="308156" y="3886200"/>
            <a:ext cx="8454844" cy="523220"/>
          </a:xfrm>
          <a:prstGeom prst="rect">
            <a:avLst/>
          </a:prstGeom>
          <a:noFill/>
        </p:spPr>
        <p:txBody>
          <a:bodyPr wrap="square" rtlCol="0">
            <a:spAutoFit/>
          </a:bodyPr>
          <a:lstStyle/>
          <a:p>
            <a:r>
              <a:rPr lang="en-US" sz="2800" b="1" u="sng" dirty="0" smtClean="0">
                <a:solidFill>
                  <a:srgbClr val="00B0F0"/>
                </a:solidFill>
              </a:rPr>
              <a:t>Does not come for free:</a:t>
            </a:r>
          </a:p>
        </p:txBody>
      </p:sp>
      <mc:AlternateContent xmlns:mc="http://schemas.openxmlformats.org/markup-compatibility/2006" xmlns:a14="http://schemas.microsoft.com/office/drawing/2010/main">
        <mc:Choice Requires="a14">
          <p:sp>
            <p:nvSpPr>
              <p:cNvPr id="11" name="TextBox 10"/>
              <p:cNvSpPr txBox="1"/>
              <p:nvPr/>
            </p:nvSpPr>
            <p:spPr>
              <a:xfrm>
                <a:off x="1789314" y="1752600"/>
                <a:ext cx="5678286" cy="107548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=7.8 </m:t>
                      </m:r>
                      <m:sSub>
                        <m:sSubPr>
                          <m:ctrlPr>
                            <a:rPr lang="en-US" sz="2400" i="1" smtClean="0">
                              <a:latin typeface="Cambria Math"/>
                            </a:rPr>
                          </m:ctrlPr>
                        </m:sSubPr>
                        <m:e>
                          <m:r>
                            <a:rPr lang="en-US" sz="2400" b="0" i="1" smtClean="0">
                              <a:latin typeface="Cambria Math"/>
                            </a:rPr>
                            <m:t>𝐿</m:t>
                          </m:r>
                        </m:e>
                        <m:sub>
                          <m:r>
                            <a:rPr lang="en-US" sz="2400" b="0" i="1" smtClean="0">
                              <a:latin typeface="Cambria Math"/>
                            </a:rPr>
                            <m:t>𝑚</m:t>
                          </m:r>
                        </m:sub>
                      </m:sSub>
                      <m:sSub>
                        <m:sSubPr>
                          <m:ctrlPr>
                            <a:rPr lang="en-US" sz="2400" i="1">
                              <a:latin typeface="Cambria Math"/>
                            </a:rPr>
                          </m:ctrlPr>
                        </m:sSubPr>
                        <m:e>
                          <m:r>
                            <m:rPr>
                              <m:sty m:val="p"/>
                            </m:rPr>
                            <a:rPr lang="en-US" sz="2400" i="0">
                              <a:latin typeface="Cambria Math"/>
                            </a:rPr>
                            <m:t>v</m:t>
                          </m:r>
                        </m:e>
                        <m:sub>
                          <m:r>
                            <a:rPr lang="en-US" sz="2400" b="0" i="1" smtClean="0">
                              <a:latin typeface="Cambria Math"/>
                            </a:rPr>
                            <m:t>𝑘𝑚</m:t>
                          </m:r>
                          <m:r>
                            <a:rPr lang="en-US" sz="2400" b="0" i="1" smtClean="0">
                              <a:latin typeface="Cambria Math"/>
                            </a:rPr>
                            <m:t>/</m:t>
                          </m:r>
                          <m:r>
                            <a:rPr lang="en-US" sz="2400" b="0" i="1" smtClean="0">
                              <a:latin typeface="Cambria Math"/>
                            </a:rPr>
                            <m:t>𝑠</m:t>
                          </m:r>
                        </m:sub>
                      </m:sSub>
                      <m:d>
                        <m:dPr>
                          <m:ctrlPr>
                            <a:rPr lang="en-US" sz="2400" b="0" i="1" smtClean="0">
                              <a:latin typeface="Cambria Math"/>
                              <a:ea typeface="Cambria Math"/>
                            </a:rPr>
                          </m:ctrlPr>
                        </m:dPr>
                        <m:e>
                          <m:f>
                            <m:fPr>
                              <m:ctrlPr>
                                <a:rPr lang="en-US" sz="2400" i="1">
                                  <a:latin typeface="Cambria Math"/>
                                </a:rPr>
                              </m:ctrlPr>
                            </m:fPr>
                            <m:num>
                              <m:sSup>
                                <m:sSupPr>
                                  <m:ctrlPr>
                                    <a:rPr lang="en-US" sz="2400" i="1" smtClean="0">
                                      <a:latin typeface="Cambria Math"/>
                                    </a:rPr>
                                  </m:ctrlPr>
                                </m:sSupPr>
                                <m:e>
                                  <m:r>
                                    <a:rPr lang="en-US" sz="2400" b="0" i="1" smtClean="0">
                                      <a:latin typeface="Cambria Math"/>
                                    </a:rPr>
                                    <m:t>𝑍</m:t>
                                  </m:r>
                                </m:e>
                                <m:sup>
                                  <m:r>
                                    <a:rPr lang="en-US" sz="2400" b="0" i="1" smtClean="0">
                                      <a:latin typeface="Cambria Math"/>
                                    </a:rPr>
                                    <m:t>4</m:t>
                                  </m:r>
                                </m:sup>
                              </m:sSup>
                              <m:sSub>
                                <m:sSubPr>
                                  <m:ctrlPr>
                                    <a:rPr lang="en-US" sz="2400" i="1">
                                      <a:latin typeface="Cambria Math"/>
                                    </a:rPr>
                                  </m:ctrlPr>
                                </m:sSubPr>
                                <m:e>
                                  <m:r>
                                    <a:rPr lang="en-US" sz="2400" i="1">
                                      <a:latin typeface="Cambria Math"/>
                                    </a:rPr>
                                    <m:t>𝑛</m:t>
                                  </m:r>
                                </m:e>
                                <m:sub>
                                  <m:r>
                                    <a:rPr lang="en-US" sz="2400" b="0" i="1" smtClean="0">
                                      <a:latin typeface="Cambria Math"/>
                                    </a:rPr>
                                    <m:t>𝑖</m:t>
                                  </m:r>
                                  <m:r>
                                    <a:rPr lang="en-US" sz="2400" b="0" i="1" smtClean="0">
                                      <a:latin typeface="Cambria Math"/>
                                    </a:rPr>
                                    <m:t>,</m:t>
                                  </m:r>
                                  <m:sSup>
                                    <m:sSupPr>
                                      <m:ctrlPr>
                                        <a:rPr lang="en-US" sz="2400" b="0" i="1" smtClean="0">
                                          <a:latin typeface="Cambria Math"/>
                                        </a:rPr>
                                      </m:ctrlPr>
                                    </m:sSupPr>
                                    <m:e>
                                      <m:r>
                                        <a:rPr lang="en-US" sz="2400" b="0" i="1" smtClean="0">
                                          <a:latin typeface="Cambria Math"/>
                                        </a:rPr>
                                        <m:t>10</m:t>
                                      </m:r>
                                    </m:e>
                                    <m:sup>
                                      <m:r>
                                        <a:rPr lang="en-US" sz="2400" b="0" i="1" smtClean="0">
                                          <a:latin typeface="Cambria Math"/>
                                        </a:rPr>
                                        <m:t>18</m:t>
                                      </m:r>
                                    </m:sup>
                                  </m:sSup>
                                  <m:sSup>
                                    <m:sSupPr>
                                      <m:ctrlPr>
                                        <a:rPr lang="en-US" sz="2400" b="0" i="1" smtClean="0">
                                          <a:latin typeface="Cambria Math"/>
                                        </a:rPr>
                                      </m:ctrlPr>
                                    </m:sSupPr>
                                    <m:e>
                                      <m:r>
                                        <a:rPr lang="en-US" sz="2400" b="0" i="1" smtClean="0">
                                          <a:latin typeface="Cambria Math"/>
                                        </a:rPr>
                                        <m:t>𝑚</m:t>
                                      </m:r>
                                    </m:e>
                                    <m:sup>
                                      <m:r>
                                        <a:rPr lang="en-US" sz="2400" b="0" i="1" smtClean="0">
                                          <a:latin typeface="Cambria Math"/>
                                        </a:rPr>
                                        <m:t>−3</m:t>
                                      </m:r>
                                    </m:sup>
                                  </m:sSup>
                                </m:sub>
                              </m:sSub>
                              <m:rad>
                                <m:radPr>
                                  <m:degHide m:val="on"/>
                                  <m:ctrlPr>
                                    <a:rPr lang="en-US" sz="2400" i="1" smtClean="0">
                                      <a:latin typeface="Cambria Math"/>
                                    </a:rPr>
                                  </m:ctrlPr>
                                </m:radPr>
                                <m:deg/>
                                <m:e>
                                  <m:sSub>
                                    <m:sSubPr>
                                      <m:ctrlPr>
                                        <a:rPr lang="en-US" sz="2400" i="1">
                                          <a:latin typeface="Cambria Math"/>
                                        </a:rPr>
                                      </m:ctrlPr>
                                    </m:sSubPr>
                                    <m:e>
                                      <m:r>
                                        <a:rPr lang="en-US" sz="2400" i="1">
                                          <a:latin typeface="Cambria Math"/>
                                          <a:ea typeface="Cambria Math"/>
                                        </a:rPr>
                                        <m:t>𝜇</m:t>
                                      </m:r>
                                    </m:e>
                                    <m:sub>
                                      <m:r>
                                        <a:rPr lang="en-US" sz="2400" i="1">
                                          <a:latin typeface="Cambria Math"/>
                                        </a:rPr>
                                        <m:t>𝑖</m:t>
                                      </m:r>
                                    </m:sub>
                                  </m:sSub>
                                </m:e>
                              </m:rad>
                            </m:num>
                            <m:den>
                              <m:sSubSup>
                                <m:sSubSupPr>
                                  <m:ctrlPr>
                                    <a:rPr lang="en-US" sz="2400" i="1">
                                      <a:latin typeface="Cambria Math"/>
                                    </a:rPr>
                                  </m:ctrlPr>
                                </m:sSubSupPr>
                                <m:e>
                                  <m:sSub>
                                    <m:sSubPr>
                                      <m:ctrlPr>
                                        <a:rPr lang="en-US" sz="2400" i="1">
                                          <a:latin typeface="Cambria Math"/>
                                        </a:rPr>
                                      </m:ctrlPr>
                                    </m:sSubPr>
                                    <m:e>
                                      <m:r>
                                        <a:rPr lang="en-US" sz="2400" i="1">
                                          <a:latin typeface="Cambria Math"/>
                                        </a:rPr>
                                        <m:t>𝑇</m:t>
                                      </m:r>
                                    </m:e>
                                    <m:sub>
                                      <m:r>
                                        <a:rPr lang="en-US" sz="2400" i="1">
                                          <a:latin typeface="Cambria Math"/>
                                        </a:rPr>
                                        <m:t>𝑖</m:t>
                                      </m:r>
                                      <m:r>
                                        <a:rPr lang="en-US" sz="2400" b="0" i="1" smtClean="0">
                                          <a:latin typeface="Cambria Math"/>
                                        </a:rPr>
                                        <m:t>,</m:t>
                                      </m:r>
                                      <m:r>
                                        <a:rPr lang="en-US" sz="2400" b="0" i="1" smtClean="0">
                                          <a:latin typeface="Cambria Math"/>
                                        </a:rPr>
                                        <m:t>𝑒𝑉</m:t>
                                      </m:r>
                                    </m:sub>
                                  </m:sSub>
                                </m:e>
                                <m:sub/>
                                <m:sup>
                                  <m:r>
                                    <a:rPr lang="en-US" sz="2400" i="1">
                                      <a:latin typeface="Cambria Math"/>
                                    </a:rPr>
                                    <m:t>5/2</m:t>
                                  </m:r>
                                </m:sup>
                              </m:sSubSup>
                            </m:den>
                          </m:f>
                        </m:e>
                      </m:d>
                      <m:r>
                        <a:rPr lang="en-US" sz="2400" b="0" i="1" smtClean="0">
                          <a:latin typeface="Cambria Math"/>
                        </a:rPr>
                        <m:t>&gt;100</m:t>
                      </m:r>
                    </m:oMath>
                  </m:oMathPara>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789314" y="1752600"/>
                <a:ext cx="5678286" cy="107548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910186" y="2825768"/>
                <a:ext cx="4481740" cy="92217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=1.6 </m:t>
                      </m:r>
                      <m:sSub>
                        <m:sSubPr>
                          <m:ctrlPr>
                            <a:rPr lang="en-US" sz="2400" i="1">
                              <a:latin typeface="Cambria Math"/>
                            </a:rPr>
                          </m:ctrlPr>
                        </m:sSubPr>
                        <m:e>
                          <m:r>
                            <a:rPr lang="en-US" sz="2400" i="1">
                              <a:latin typeface="Cambria Math"/>
                            </a:rPr>
                            <m:t>𝐿</m:t>
                          </m:r>
                        </m:e>
                        <m:sub>
                          <m:r>
                            <a:rPr lang="en-US" sz="2400" i="1">
                              <a:latin typeface="Cambria Math"/>
                            </a:rPr>
                            <m:t>𝑚</m:t>
                          </m:r>
                        </m:sub>
                      </m:sSub>
                      <m:sSub>
                        <m:sSubPr>
                          <m:ctrlPr>
                            <a:rPr lang="en-US" sz="2400" i="1">
                              <a:latin typeface="Cambria Math"/>
                            </a:rPr>
                          </m:ctrlPr>
                        </m:sSubPr>
                        <m:e>
                          <m:r>
                            <m:rPr>
                              <m:sty m:val="p"/>
                            </m:rPr>
                            <a:rPr lang="en-US" sz="2400">
                              <a:latin typeface="Cambria Math"/>
                            </a:rPr>
                            <m:t>v</m:t>
                          </m:r>
                        </m:e>
                        <m:sub>
                          <m:r>
                            <a:rPr lang="en-US" sz="2400" i="1">
                              <a:latin typeface="Cambria Math"/>
                            </a:rPr>
                            <m:t>𝑘𝑚</m:t>
                          </m:r>
                          <m:r>
                            <a:rPr lang="en-US" sz="2400" i="1">
                              <a:latin typeface="Cambria Math"/>
                            </a:rPr>
                            <m:t>/</m:t>
                          </m:r>
                          <m:r>
                            <a:rPr lang="en-US" sz="2400" i="1">
                              <a:latin typeface="Cambria Math"/>
                            </a:rPr>
                            <m:t>𝑠</m:t>
                          </m:r>
                        </m:sub>
                      </m:sSub>
                      <m:d>
                        <m:dPr>
                          <m:ctrlPr>
                            <a:rPr lang="en-US" sz="2400" i="1" smtClean="0">
                              <a:latin typeface="Cambria Math"/>
                            </a:rPr>
                          </m:ctrlPr>
                        </m:dPr>
                        <m:e>
                          <m:f>
                            <m:fPr>
                              <m:ctrlPr>
                                <a:rPr lang="en-US" sz="2400" i="1" smtClean="0">
                                  <a:latin typeface="Cambria Math"/>
                                </a:rPr>
                              </m:ctrlPr>
                            </m:fPr>
                            <m:num>
                              <m:sSubSup>
                                <m:sSubSupPr>
                                  <m:ctrlPr>
                                    <a:rPr lang="en-US" sz="2400" i="1">
                                      <a:latin typeface="Cambria Math"/>
                                    </a:rPr>
                                  </m:ctrlPr>
                                </m:sSubSupPr>
                                <m:e>
                                  <m:sSub>
                                    <m:sSubPr>
                                      <m:ctrlPr>
                                        <a:rPr lang="en-US" sz="2400" i="1">
                                          <a:latin typeface="Cambria Math"/>
                                        </a:rPr>
                                      </m:ctrlPr>
                                    </m:sSubPr>
                                    <m:e>
                                      <m:r>
                                        <a:rPr lang="en-US" sz="2400" i="1">
                                          <a:latin typeface="Cambria Math"/>
                                        </a:rPr>
                                        <m:t>𝑇</m:t>
                                      </m:r>
                                    </m:e>
                                    <m:sub>
                                      <m:r>
                                        <a:rPr lang="en-US" sz="2400" i="1">
                                          <a:latin typeface="Cambria Math"/>
                                        </a:rPr>
                                        <m:t>𝑒</m:t>
                                      </m:r>
                                      <m:r>
                                        <a:rPr lang="en-US" sz="2400" b="0" i="1" smtClean="0">
                                          <a:latin typeface="Cambria Math"/>
                                        </a:rPr>
                                        <m:t>,</m:t>
                                      </m:r>
                                      <m:r>
                                        <a:rPr lang="en-US" sz="2400" b="0" i="1" smtClean="0">
                                          <a:latin typeface="Cambria Math"/>
                                        </a:rPr>
                                        <m:t>𝑒𝑉</m:t>
                                      </m:r>
                                    </m:sub>
                                  </m:sSub>
                                </m:e>
                                <m:sub/>
                                <m:sup>
                                  <m:r>
                                    <a:rPr lang="en-US" sz="2400" i="1">
                                      <a:latin typeface="Cambria Math"/>
                                    </a:rPr>
                                    <m:t>3/2</m:t>
                                  </m:r>
                                </m:sup>
                              </m:sSubSup>
                            </m:num>
                            <m:den>
                              <m:r>
                                <a:rPr lang="en-US" sz="2400" b="0" i="1" smtClean="0">
                                  <a:latin typeface="Cambria Math"/>
                                </a:rPr>
                                <m:t>𝑍</m:t>
                              </m:r>
                            </m:den>
                          </m:f>
                        </m:e>
                      </m:d>
                      <m:r>
                        <a:rPr lang="en-US" sz="2400" b="0" i="1" smtClean="0">
                          <a:latin typeface="Cambria Math"/>
                        </a:rPr>
                        <m:t>&gt;100</m:t>
                      </m:r>
                    </m:oMath>
                  </m:oMathPara>
                </a14:m>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1910186" y="2825768"/>
                <a:ext cx="4481740" cy="92217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67146" y="1850441"/>
                <a:ext cx="1490216" cy="79323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a:rPr>
                        <m:t>𝑅𝑒</m:t>
                      </m:r>
                      <m:r>
                        <a:rPr lang="en-US" sz="2400" b="0" i="1" smtClean="0">
                          <a:latin typeface="Cambria Math"/>
                        </a:rPr>
                        <m:t>=</m:t>
                      </m:r>
                      <m:f>
                        <m:fPr>
                          <m:ctrlPr>
                            <a:rPr lang="en-US" sz="2400" i="1" smtClean="0">
                              <a:latin typeface="Cambria Math"/>
                            </a:rPr>
                          </m:ctrlPr>
                        </m:fPr>
                        <m:num>
                          <m:r>
                            <a:rPr lang="en-US" sz="2400" i="1">
                              <a:latin typeface="Cambria Math"/>
                            </a:rPr>
                            <m:t>𝐿</m:t>
                          </m:r>
                          <m:sSub>
                            <m:sSubPr>
                              <m:ctrlPr>
                                <a:rPr lang="en-US" sz="2400" i="1">
                                  <a:latin typeface="Cambria Math"/>
                                </a:rPr>
                              </m:ctrlPr>
                            </m:sSubPr>
                            <m:e>
                              <m:r>
                                <m:rPr>
                                  <m:sty m:val="p"/>
                                </m:rPr>
                                <a:rPr lang="en-US" sz="2400">
                                  <a:latin typeface="Cambria Math"/>
                                </a:rPr>
                                <m:t>v</m:t>
                              </m:r>
                            </m:e>
                            <m:sub>
                              <m:r>
                                <a:rPr lang="en-US" sz="2400" i="1">
                                  <a:latin typeface="Cambria Math"/>
                                </a:rPr>
                                <m:t>𝑝</m:t>
                              </m:r>
                            </m:sub>
                          </m:sSub>
                        </m:num>
                        <m:den>
                          <m:r>
                            <a:rPr lang="en-US" sz="2400" i="1" smtClean="0">
                              <a:latin typeface="Cambria Math"/>
                              <a:ea typeface="Cambria Math"/>
                            </a:rPr>
                            <m:t>𝜐</m:t>
                          </m:r>
                        </m:den>
                      </m:f>
                    </m:oMath>
                  </m:oMathPara>
                </a14:m>
                <a:endParaRPr lang="en-US"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67146" y="1850441"/>
                <a:ext cx="1490216" cy="793230"/>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57200" y="2954253"/>
                <a:ext cx="1594539" cy="85574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𝑅𝑚</m:t>
                      </m:r>
                      <m:r>
                        <a:rPr lang="en-US" sz="2400" b="0" i="1" smtClean="0">
                          <a:latin typeface="Cambria Math"/>
                        </a:rPr>
                        <m:t>=</m:t>
                      </m:r>
                      <m:f>
                        <m:fPr>
                          <m:ctrlPr>
                            <a:rPr lang="en-US" sz="2400" i="1">
                              <a:latin typeface="Cambria Math"/>
                            </a:rPr>
                          </m:ctrlPr>
                        </m:fPr>
                        <m:num>
                          <m:r>
                            <a:rPr lang="en-US" sz="2400" i="1">
                              <a:latin typeface="Cambria Math"/>
                            </a:rPr>
                            <m:t>𝐿</m:t>
                          </m:r>
                          <m:sSub>
                            <m:sSubPr>
                              <m:ctrlPr>
                                <a:rPr lang="en-US" sz="2400" i="1">
                                  <a:latin typeface="Cambria Math"/>
                                </a:rPr>
                              </m:ctrlPr>
                            </m:sSubPr>
                            <m:e>
                              <m:r>
                                <m:rPr>
                                  <m:sty m:val="p"/>
                                </m:rPr>
                                <a:rPr lang="en-US" sz="2400">
                                  <a:latin typeface="Cambria Math"/>
                                </a:rPr>
                                <m:t>v</m:t>
                              </m:r>
                            </m:e>
                            <m:sub>
                              <m:r>
                                <a:rPr lang="en-US" sz="2400" i="1">
                                  <a:latin typeface="Cambria Math"/>
                                </a:rPr>
                                <m:t>𝑝</m:t>
                              </m:r>
                            </m:sub>
                          </m:sSub>
                        </m:num>
                        <m:den>
                          <m:r>
                            <a:rPr lang="en-US" sz="2400" i="1" smtClean="0">
                              <a:latin typeface="Cambria Math"/>
                              <a:ea typeface="Cambria Math"/>
                            </a:rPr>
                            <m:t>𝜂</m:t>
                          </m:r>
                        </m:den>
                      </m:f>
                    </m:oMath>
                  </m:oMathPara>
                </a14:m>
                <a:endParaRPr lang="en-US"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57200" y="2954253"/>
                <a:ext cx="1594539" cy="855747"/>
              </a:xfrm>
              <a:prstGeom prst="rect">
                <a:avLst/>
              </a:prstGeom>
              <a:blipFill rotWithShape="1">
                <a:blip r:embed="rId7"/>
                <a:stretch>
                  <a:fillRect/>
                </a:stretch>
              </a:blipFill>
            </p:spPr>
            <p:txBody>
              <a:bodyPr/>
              <a:lstStyle/>
              <a:p>
                <a:r>
                  <a:rPr lang="en-US">
                    <a:noFill/>
                  </a:rPr>
                  <a:t> </a:t>
                </a:r>
              </a:p>
            </p:txBody>
          </p:sp>
        </mc:Fallback>
      </mc:AlternateContent>
      <p:sp>
        <p:nvSpPr>
          <p:cNvPr id="20" name="TextBox 19"/>
          <p:cNvSpPr txBox="1"/>
          <p:nvPr/>
        </p:nvSpPr>
        <p:spPr>
          <a:xfrm>
            <a:off x="304800" y="4332744"/>
            <a:ext cx="8454844" cy="523220"/>
          </a:xfrm>
          <a:prstGeom prst="rect">
            <a:avLst/>
          </a:prstGeom>
          <a:noFill/>
        </p:spPr>
        <p:txBody>
          <a:bodyPr wrap="square" rtlCol="0">
            <a:spAutoFit/>
          </a:bodyPr>
          <a:lstStyle/>
          <a:p>
            <a:r>
              <a:rPr lang="en-US" sz="2800" dirty="0" smtClean="0"/>
              <a:t>How to confine plasma and maintain</a:t>
            </a:r>
          </a:p>
        </p:txBody>
      </p:sp>
      <p:sp>
        <p:nvSpPr>
          <p:cNvPr id="21" name="TextBox 20"/>
          <p:cNvSpPr txBox="1"/>
          <p:nvPr/>
        </p:nvSpPr>
        <p:spPr>
          <a:xfrm>
            <a:off x="304800" y="4789944"/>
            <a:ext cx="8454844" cy="523220"/>
          </a:xfrm>
          <a:prstGeom prst="rect">
            <a:avLst/>
          </a:prstGeom>
          <a:noFill/>
        </p:spPr>
        <p:txBody>
          <a:bodyPr wrap="square" rtlCol="0">
            <a:spAutoFit/>
          </a:bodyPr>
          <a:lstStyle/>
          <a:p>
            <a:r>
              <a:rPr lang="en-US" sz="2800" dirty="0" smtClean="0"/>
              <a:t>How to stir plasma with boundary driven flows</a:t>
            </a:r>
          </a:p>
        </p:txBody>
      </p:sp>
      <p:sp>
        <p:nvSpPr>
          <p:cNvPr id="22" name="TextBox 21"/>
          <p:cNvSpPr txBox="1"/>
          <p:nvPr/>
        </p:nvSpPr>
        <p:spPr>
          <a:xfrm>
            <a:off x="304800" y="5244405"/>
            <a:ext cx="8454844" cy="523220"/>
          </a:xfrm>
          <a:prstGeom prst="rect">
            <a:avLst/>
          </a:prstGeom>
          <a:noFill/>
        </p:spPr>
        <p:txBody>
          <a:bodyPr wrap="square" rtlCol="0">
            <a:spAutoFit/>
          </a:bodyPr>
          <a:lstStyle/>
          <a:p>
            <a:r>
              <a:rPr lang="en-US" sz="2800" dirty="0" smtClean="0"/>
              <a:t>Knowledge of </a:t>
            </a:r>
            <a:r>
              <a:rPr lang="en-US" sz="2800" i="1" dirty="0" smtClean="0"/>
              <a:t>T</a:t>
            </a:r>
            <a:r>
              <a:rPr lang="en-US" sz="2800" i="1" baseline="-25000" dirty="0" smtClean="0"/>
              <a:t>i</a:t>
            </a:r>
            <a:r>
              <a:rPr lang="en-US" sz="2800" dirty="0" smtClean="0"/>
              <a:t> is very important for determining </a:t>
            </a:r>
            <a:r>
              <a:rPr lang="en-US" sz="2800" i="1" dirty="0" smtClean="0"/>
              <a:t>Re</a:t>
            </a:r>
          </a:p>
        </p:txBody>
      </p:sp>
      <p:sp>
        <p:nvSpPr>
          <p:cNvPr id="23" name="TextBox 22"/>
          <p:cNvSpPr txBox="1"/>
          <p:nvPr/>
        </p:nvSpPr>
        <p:spPr>
          <a:xfrm>
            <a:off x="304800" y="5675293"/>
            <a:ext cx="8454844" cy="954107"/>
          </a:xfrm>
          <a:prstGeom prst="rect">
            <a:avLst/>
          </a:prstGeom>
          <a:noFill/>
        </p:spPr>
        <p:txBody>
          <a:bodyPr wrap="square" rtlCol="0">
            <a:spAutoFit/>
          </a:bodyPr>
          <a:lstStyle/>
          <a:p>
            <a:r>
              <a:rPr lang="en-US" sz="2800" dirty="0" smtClean="0"/>
              <a:t>Avoid modifications of </a:t>
            </a:r>
            <a:r>
              <a:rPr lang="en-US" sz="2800" i="1" dirty="0" smtClean="0">
                <a:latin typeface="Symbol" panose="05050102010706020507" pitchFamily="18" charset="2"/>
              </a:rPr>
              <a:t>n</a:t>
            </a:r>
            <a:r>
              <a:rPr lang="en-US" sz="2800" dirty="0" smtClean="0"/>
              <a:t> and </a:t>
            </a:r>
            <a:r>
              <a:rPr lang="en-US" sz="2800" i="1" dirty="0" smtClean="0">
                <a:latin typeface="Symbol" panose="05050102010706020507" pitchFamily="18" charset="2"/>
              </a:rPr>
              <a:t>h</a:t>
            </a:r>
            <a:r>
              <a:rPr lang="en-US" sz="2800" dirty="0" smtClean="0"/>
              <a:t> from collisions with neutral particles</a:t>
            </a:r>
          </a:p>
        </p:txBody>
      </p:sp>
      <p:sp>
        <p:nvSpPr>
          <p:cNvPr id="16" name="Rectangle 15"/>
          <p:cNvSpPr/>
          <p:nvPr/>
        </p:nvSpPr>
        <p:spPr>
          <a:xfrm>
            <a:off x="152400" y="4038600"/>
            <a:ext cx="8839200" cy="25908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4191000"/>
            <a:ext cx="7924800" cy="2308324"/>
          </a:xfrm>
          <a:prstGeom prst="rect">
            <a:avLst/>
          </a:prstGeom>
          <a:noFill/>
        </p:spPr>
        <p:txBody>
          <a:bodyPr wrap="square" rtlCol="0">
            <a:spAutoFit/>
          </a:bodyPr>
          <a:lstStyle/>
          <a:p>
            <a:r>
              <a:rPr lang="en-US" sz="3600" b="1" dirty="0" smtClean="0">
                <a:solidFill>
                  <a:srgbClr val="00B0F0"/>
                </a:solidFill>
              </a:rPr>
              <a:t>The first step in creating a laboratory plasma dynamo in MPDX is to </a:t>
            </a:r>
            <a:r>
              <a:rPr lang="en-US" sz="3600" b="1" u="sng" dirty="0" smtClean="0">
                <a:solidFill>
                  <a:srgbClr val="00B0F0"/>
                </a:solidFill>
              </a:rPr>
              <a:t>characterize the confinement</a:t>
            </a:r>
            <a:r>
              <a:rPr lang="en-US" sz="3600" b="1" dirty="0" smtClean="0">
                <a:solidFill>
                  <a:srgbClr val="00B0F0"/>
                </a:solidFill>
              </a:rPr>
              <a:t> in order to</a:t>
            </a:r>
            <a:r>
              <a:rPr lang="en-US" sz="3600" b="1" u="sng" dirty="0" smtClean="0">
                <a:solidFill>
                  <a:srgbClr val="00B0F0"/>
                </a:solidFill>
              </a:rPr>
              <a:t> predict plasma parameters.</a:t>
            </a:r>
            <a:endParaRPr lang="en-US" sz="3600" b="1" u="sng" dirty="0" smtClean="0"/>
          </a:p>
        </p:txBody>
      </p:sp>
      <p:sp>
        <p:nvSpPr>
          <p:cNvPr id="18" name="TextBox 17"/>
          <p:cNvSpPr txBox="1"/>
          <p:nvPr/>
        </p:nvSpPr>
        <p:spPr>
          <a:xfrm>
            <a:off x="304800" y="1566446"/>
            <a:ext cx="4023281" cy="338554"/>
          </a:xfrm>
          <a:prstGeom prst="rect">
            <a:avLst/>
          </a:prstGeom>
          <a:noFill/>
        </p:spPr>
        <p:txBody>
          <a:bodyPr wrap="none" rtlCol="0">
            <a:spAutoFit/>
          </a:bodyPr>
          <a:lstStyle/>
          <a:p>
            <a:r>
              <a:rPr lang="en-US" sz="1600" dirty="0" smtClean="0"/>
              <a:t>Braginskii, </a:t>
            </a:r>
            <a:r>
              <a:rPr lang="en-US" sz="1600" i="1" dirty="0" smtClean="0"/>
              <a:t>transport processes in plasma </a:t>
            </a:r>
            <a:r>
              <a:rPr lang="en-US" sz="1600" dirty="0" smtClean="0"/>
              <a:t>1965</a:t>
            </a:r>
            <a:endParaRPr lang="en-US" sz="1600" dirty="0"/>
          </a:p>
        </p:txBody>
      </p:sp>
      <p:sp>
        <p:nvSpPr>
          <p:cNvPr id="24" name="Rectangle 2"/>
          <p:cNvSpPr>
            <a:spLocks noGrp="1" noChangeArrowheads="1"/>
          </p:cNvSpPr>
          <p:nvPr>
            <p:ph type="title"/>
          </p:nvPr>
        </p:nvSpPr>
        <p:spPr>
          <a:xfrm>
            <a:off x="0" y="578048"/>
            <a:ext cx="9144000" cy="79355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noAutofit/>
          </a:bodyPr>
          <a:lstStyle/>
          <a:p>
            <a:pPr>
              <a:tabLst>
                <a:tab pos="0" algn="l"/>
                <a:tab pos="910796" algn="l"/>
                <a:tab pos="1830521" algn="l"/>
                <a:tab pos="2741317" algn="l"/>
                <a:tab pos="3661042" algn="l"/>
                <a:tab pos="4571837" algn="l"/>
                <a:tab pos="5482633" algn="l"/>
                <a:tab pos="6402358" algn="l"/>
                <a:tab pos="7313154" algn="l"/>
                <a:tab pos="8232879" algn="l"/>
              </a:tabLst>
            </a:pPr>
            <a:r>
              <a:rPr lang="en-US" sz="3500" dirty="0" smtClean="0">
                <a:solidFill>
                  <a:srgbClr val="FFFFFF"/>
                </a:solidFill>
                <a:latin typeface="Chalkboard" charset="0"/>
                <a:sym typeface="Chalkboard" charset="0"/>
              </a:rPr>
              <a:t>Viscosity and conductivity (</a:t>
            </a:r>
            <a:r>
              <a:rPr lang="en-US" sz="3500" i="1" dirty="0" smtClean="0">
                <a:solidFill>
                  <a:srgbClr val="FFFFFF"/>
                </a:solidFill>
                <a:latin typeface="Chalkboard" charset="0"/>
                <a:sym typeface="Chalkboard" charset="0"/>
              </a:rPr>
              <a:t>Re, Rm</a:t>
            </a:r>
            <a:r>
              <a:rPr lang="en-US" sz="3500" dirty="0" smtClean="0">
                <a:solidFill>
                  <a:srgbClr val="FFFFFF"/>
                </a:solidFill>
                <a:latin typeface="Chalkboard" charset="0"/>
                <a:sym typeface="Chalkboard" charset="0"/>
              </a:rPr>
              <a:t> and </a:t>
            </a:r>
            <a:r>
              <a:rPr lang="en-US" sz="3500" i="1" dirty="0">
                <a:solidFill>
                  <a:srgbClr val="FFFFFF"/>
                </a:solidFill>
                <a:latin typeface="Chalkboard" charset="0"/>
                <a:sym typeface="Chalkboard" charset="0"/>
              </a:rPr>
              <a:t>P</a:t>
            </a:r>
            <a:r>
              <a:rPr lang="en-US" sz="3500" i="1" dirty="0" smtClean="0">
                <a:solidFill>
                  <a:srgbClr val="FFFFFF"/>
                </a:solidFill>
                <a:latin typeface="Chalkboard" charset="0"/>
                <a:sym typeface="Chalkboard" charset="0"/>
              </a:rPr>
              <a:t>m</a:t>
            </a:r>
            <a:r>
              <a:rPr lang="en-US" sz="3500" dirty="0" smtClean="0">
                <a:solidFill>
                  <a:srgbClr val="FFFFFF"/>
                </a:solidFill>
                <a:latin typeface="Chalkboard" charset="0"/>
                <a:sym typeface="Chalkboard" charset="0"/>
              </a:rPr>
              <a:t>) are independently adjustable in plasma</a:t>
            </a:r>
            <a:endParaRPr lang="en-US" sz="3500" dirty="0">
              <a:solidFill>
                <a:srgbClr val="FFFFFF"/>
              </a:solidFill>
              <a:latin typeface="Chalkboard" charset="0"/>
              <a:sym typeface="Chalkboard" charset="0"/>
            </a:endParaRPr>
          </a:p>
        </p:txBody>
      </p:sp>
    </p:spTree>
    <p:extLst>
      <p:ext uri="{BB962C8B-B14F-4D97-AF65-F5344CB8AC3E}">
        <p14:creationId xmlns:p14="http://schemas.microsoft.com/office/powerpoint/2010/main" val="3373934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029200"/>
          </a:xfrm>
        </p:spPr>
        <p:txBody>
          <a:bodyPr>
            <a:normAutofit lnSpcReduction="10000"/>
          </a:bodyPr>
          <a:lstStyle/>
          <a:p>
            <a:r>
              <a:rPr lang="en-US" dirty="0" smtClean="0"/>
              <a:t>Investigate the properties of magnetic cusps in MPDX</a:t>
            </a:r>
          </a:p>
          <a:p>
            <a:pPr lvl="1"/>
            <a:r>
              <a:rPr lang="en-US" dirty="0" smtClean="0"/>
              <a:t>Overview of cusps and first confinement model</a:t>
            </a:r>
          </a:p>
          <a:p>
            <a:pPr lvl="1"/>
            <a:r>
              <a:rPr lang="en-US" dirty="0" smtClean="0"/>
              <a:t>Discuss measured cusp features and loss width</a:t>
            </a:r>
          </a:p>
          <a:p>
            <a:r>
              <a:rPr lang="en-US" dirty="0" smtClean="0"/>
              <a:t>Characterize particle balance and confinement </a:t>
            </a:r>
          </a:p>
          <a:p>
            <a:pPr lvl="1"/>
            <a:r>
              <a:rPr lang="en-US" dirty="0" smtClean="0"/>
              <a:t>Directly measure particle loss rates, confinement time</a:t>
            </a:r>
          </a:p>
          <a:p>
            <a:pPr lvl="1"/>
            <a:r>
              <a:rPr lang="en-US" dirty="0" smtClean="0"/>
              <a:t>Compare ion heating and neutral burnout</a:t>
            </a:r>
          </a:p>
          <a:p>
            <a:pPr lvl="1"/>
            <a:r>
              <a:rPr lang="en-US" dirty="0" smtClean="0"/>
              <a:t>Modifications to the sheath for the cusp geometry</a:t>
            </a:r>
          </a:p>
          <a:p>
            <a:r>
              <a:rPr lang="en-US" dirty="0" smtClean="0"/>
              <a:t>Conclusions and Future work</a:t>
            </a:r>
            <a:endParaRPr lang="en-US" dirty="0"/>
          </a:p>
        </p:txBody>
      </p:sp>
      <p:sp>
        <p:nvSpPr>
          <p:cNvPr id="4" name="Rectangle 1"/>
          <p:cNvSpPr>
            <a:spLocks/>
          </p:cNvSpPr>
          <p:nvPr/>
        </p:nvSpPr>
        <p:spPr bwMode="auto">
          <a:xfrm>
            <a:off x="0" y="-8930"/>
            <a:ext cx="9144000" cy="1116211"/>
          </a:xfrm>
          <a:prstGeom prst="rect">
            <a:avLst/>
          </a:prstGeom>
          <a:solidFill>
            <a:srgbClr val="800000"/>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endParaRPr lang="en-US" sz="2000"/>
          </a:p>
        </p:txBody>
      </p:sp>
      <p:sp>
        <p:nvSpPr>
          <p:cNvPr id="5" name="Rectangle 2"/>
          <p:cNvSpPr txBox="1">
            <a:spLocks noChangeArrowheads="1"/>
          </p:cNvSpPr>
          <p:nvPr/>
        </p:nvSpPr>
        <p:spPr>
          <a:xfrm>
            <a:off x="142875" y="152400"/>
            <a:ext cx="8859100" cy="793552"/>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0796" algn="l"/>
                <a:tab pos="1830521" algn="l"/>
                <a:tab pos="2741317" algn="l"/>
                <a:tab pos="3661042" algn="l"/>
                <a:tab pos="4571837" algn="l"/>
                <a:tab pos="5482633" algn="l"/>
                <a:tab pos="6402358" algn="l"/>
                <a:tab pos="7313154" algn="l"/>
                <a:tab pos="8232879" algn="l"/>
              </a:tabLst>
            </a:pPr>
            <a:r>
              <a:rPr lang="en-US" sz="4800" dirty="0" smtClean="0">
                <a:solidFill>
                  <a:srgbClr val="FFFFFF"/>
                </a:solidFill>
                <a:latin typeface="Chalkboard" charset="0"/>
                <a:ea typeface="Chalkboard" charset="0"/>
                <a:cs typeface="Chalkboard" charset="0"/>
                <a:sym typeface="Chalkboard" charset="0"/>
              </a:rPr>
              <a:t>Outline of Talk</a:t>
            </a:r>
            <a:endParaRPr lang="en-US" sz="4800" dirty="0">
              <a:solidFill>
                <a:srgbClr val="FFFFFF"/>
              </a:solidFill>
              <a:latin typeface="Chalkboard" charset="0"/>
              <a:sym typeface="Chalkboard" charset="0"/>
            </a:endParaRPr>
          </a:p>
        </p:txBody>
      </p:sp>
    </p:spTree>
    <p:extLst>
      <p:ext uri="{BB962C8B-B14F-4D97-AF65-F5344CB8AC3E}">
        <p14:creationId xmlns:p14="http://schemas.microsoft.com/office/powerpoint/2010/main" val="2402807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42202</TotalTime>
  <Words>5917</Words>
  <Application>Microsoft Office PowerPoint</Application>
  <PresentationFormat>On-screen Show (4:3)</PresentationFormat>
  <Paragraphs>643</Paragraphs>
  <Slides>72</Slides>
  <Notes>59</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4" baseType="lpstr">
      <vt:lpstr>Office Theme</vt:lpstr>
      <vt:lpstr>Equation</vt:lpstr>
      <vt:lpstr>PowerPoint Presentation</vt:lpstr>
      <vt:lpstr>PowerPoint Presentation</vt:lpstr>
      <vt:lpstr>PowerPoint Presentation</vt:lpstr>
      <vt:lpstr>PowerPoint Presentation</vt:lpstr>
      <vt:lpstr>PowerPoint Presentation</vt:lpstr>
      <vt:lpstr>Liquid sodium, with fixed Pm = n/h =10-5, cannot be used to investigate this class of dynamo</vt:lpstr>
      <vt:lpstr>Viscosity and conductivity (Re, Rm and Pm) are independently adjustable in plasma</vt:lpstr>
      <vt:lpstr>Viscosity and conductivity (Re, Rm and Pm) are independently adjustable in plasma</vt:lpstr>
      <vt:lpstr>PowerPoint Presentation</vt:lpstr>
      <vt:lpstr>PowerPoint Presentation</vt:lpstr>
      <vt:lpstr>High energy electron beams from LaB6 Cathodes creates and heats plasma</vt:lpstr>
      <vt:lpstr>PowerPoint Presentation</vt:lpstr>
      <vt:lpstr>MPDX is cylindrically symmetric, spherical multicusp confinement device </vt:lpstr>
      <vt:lpstr>Magnetic field confines a large, unmagnetized plasma</vt:lpstr>
      <vt:lpstr>Multicusp magnetic field reduces losses to wall and greatly improves confinement</vt:lpstr>
      <vt:lpstr>Plasma parameter scaling well described by particle and power balance model</vt:lpstr>
      <vt:lpstr>Plasma parameter scaling well described by particle and power balance model</vt:lpstr>
      <vt:lpstr>Fabry-Perot Interferometer uses etalon to create λ dependent interference pattern</vt:lpstr>
      <vt:lpstr>Fabry-Perot Interferometer uses etalon to create λ dependent interference pattern</vt:lpstr>
      <vt:lpstr>Fabry-Perot Interferometer creates a high resolution image of ion spectral lines</vt:lpstr>
      <vt:lpstr>Fabry-Perot Interferometer images chord of plasma in region of no flow</vt:lpstr>
      <vt:lpstr>Sub pixel binning, image processing yields high resolution ion diagnostic </vt:lpstr>
      <vt:lpstr>Calibration with Thorium lamp provides Point Spread Function and λ(r)</vt:lpstr>
      <vt:lpstr>Fabry-Perot Interferometer accurately resolves ion temperature to high precision</vt:lpstr>
      <vt:lpstr>Fabry-Perot Interferometer accurately resolves ion temperature to high precision</vt:lpstr>
      <vt:lpstr>Fabry-Perot Interferometer accurately resolves ion temperature to high precision</vt:lpstr>
      <vt:lpstr>Fabry-Perot Interferometer accurately resolves ion temperature to high precision</vt:lpstr>
      <vt:lpstr>Fabry-Perot Interferometer accurately resolves ion temperature to high precision</vt:lpstr>
      <vt:lpstr>Langmuir probes embedded in tile directly measure plasma parameters, losses at wall</vt:lpstr>
      <vt:lpstr>Loss width in new regime deviates from previous experimental measurements</vt:lpstr>
      <vt:lpstr>Directly measure plasma parameters and losses at cusp to characterize confinement</vt:lpstr>
      <vt:lpstr>Directly measure plasma parameters and losses at cusp to characterize confinement</vt:lpstr>
      <vt:lpstr>Directly measure plasma parameters and losses at cusp to characterize confinement</vt:lpstr>
      <vt:lpstr>Directly measure plasma parameters and losses at cusp to characterize confinement</vt:lpstr>
      <vt:lpstr>Measurements consistent over a mass scaling</vt:lpstr>
      <vt:lpstr>Measured cusp width wider than predicted, does not scale with previous formulas</vt:lpstr>
      <vt:lpstr>Cusp width set by balance between passing particles and trapped particle diffusion</vt:lpstr>
      <vt:lpstr>Cusp width set by balance between passing particles and trapped particle diffusion</vt:lpstr>
      <vt:lpstr>PIC modelling of cusp recreates structure in experiment, has unique scaling</vt:lpstr>
      <vt:lpstr>Ti predicted by confinement time is less than predicted by classical heating</vt:lpstr>
      <vt:lpstr>Spectroscopy indicates neutral burnout</vt:lpstr>
      <vt:lpstr>Spectroscopy indicates neutral burnout</vt:lpstr>
      <vt:lpstr>Spectroscopy indicates neutral burnout</vt:lpstr>
      <vt:lpstr>Spectroscopy indicates neutral burnout</vt:lpstr>
      <vt:lpstr>Abel transform of neutral fluid burnout model captures some details of data</vt:lpstr>
      <vt:lpstr>Measure Zeff, sheath properties</vt:lpstr>
      <vt:lpstr>LaB6 currents drive flows when retracted into magnetized cusp</vt:lpstr>
      <vt:lpstr>PowerPoint Presentation</vt:lpstr>
      <vt:lpstr>PowerPoint Presentation</vt:lpstr>
      <vt:lpstr>Modified Von Karmàn flow dynamo  optimized for dynamo at low 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LaB6 plasma terminates on neutral gas losing particles, momentum, and heat</vt:lpstr>
      <vt:lpstr>Electric field maintains quasi neutrality during deceleration, heats plasma</vt:lpstr>
      <vt:lpstr>Electric field and pressure balance confirmed over scaling of parameters</vt:lpstr>
      <vt:lpstr>PowerPoint Presentation</vt:lpstr>
      <vt:lpstr>PowerPoint Presentation</vt:lpstr>
      <vt:lpstr>PowerPoint Presentation</vt:lpstr>
      <vt:lpstr>PowerPoint Presentation</vt:lpstr>
      <vt:lpstr>Cusp width set by balance between passing particles and trapped particle diffusion</vt:lpstr>
      <vt:lpstr>Optical Emission Spectroscopy provides additional non-intrusive diagnostics</vt:lpstr>
      <vt:lpstr>PowerPoint Presentation</vt:lpstr>
      <vt:lpstr>Cathode stirring experiments</vt:lpstr>
      <vt:lpstr>PowerPoint Presentation</vt:lpstr>
      <vt:lpstr>PowerPoint Presentation</vt:lpstr>
      <vt:lpstr>PowerPoint Presentation</vt:lpstr>
      <vt:lpstr>Laboratory plasma dynamo experiments can play an important role in astrophysics research</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Cooper</dc:creator>
  <cp:lastModifiedBy>Chris Cooper</cp:lastModifiedBy>
  <cp:revision>795</cp:revision>
  <cp:lastPrinted>2014-07-22T20:51:49Z</cp:lastPrinted>
  <dcterms:created xsi:type="dcterms:W3CDTF">2012-12-13T17:28:26Z</dcterms:created>
  <dcterms:modified xsi:type="dcterms:W3CDTF">2014-12-16T19:08:13Z</dcterms:modified>
</cp:coreProperties>
</file>