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pn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45" r:id="rId2"/>
    <p:sldId id="364" r:id="rId3"/>
    <p:sldId id="365" r:id="rId4"/>
    <p:sldId id="346" r:id="rId5"/>
    <p:sldId id="283" r:id="rId6"/>
    <p:sldId id="366" r:id="rId7"/>
    <p:sldId id="393" r:id="rId8"/>
    <p:sldId id="289" r:id="rId9"/>
    <p:sldId id="291" r:id="rId10"/>
    <p:sldId id="313" r:id="rId11"/>
    <p:sldId id="397" r:id="rId12"/>
    <p:sldId id="302" r:id="rId13"/>
    <p:sldId id="396" r:id="rId14"/>
    <p:sldId id="398" r:id="rId15"/>
    <p:sldId id="394" r:id="rId16"/>
    <p:sldId id="341" r:id="rId17"/>
    <p:sldId id="339" r:id="rId18"/>
    <p:sldId id="335" r:id="rId19"/>
    <p:sldId id="336" r:id="rId20"/>
    <p:sldId id="340" r:id="rId21"/>
    <p:sldId id="386" r:id="rId22"/>
    <p:sldId id="344" r:id="rId23"/>
    <p:sldId id="299" r:id="rId24"/>
    <p:sldId id="382" r:id="rId25"/>
    <p:sldId id="384" r:id="rId26"/>
    <p:sldId id="349" r:id="rId27"/>
    <p:sldId id="303" r:id="rId28"/>
    <p:sldId id="351" r:id="rId29"/>
    <p:sldId id="352" r:id="rId30"/>
    <p:sldId id="353" r:id="rId31"/>
    <p:sldId id="354" r:id="rId32"/>
    <p:sldId id="355" r:id="rId33"/>
    <p:sldId id="356" r:id="rId34"/>
    <p:sldId id="297" r:id="rId35"/>
    <p:sldId id="343" r:id="rId36"/>
    <p:sldId id="357" r:id="rId37"/>
    <p:sldId id="358" r:id="rId38"/>
    <p:sldId id="359" r:id="rId39"/>
    <p:sldId id="36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5541" autoAdjust="0"/>
  </p:normalViewPr>
  <p:slideViewPr>
    <p:cSldViewPr snapToObjects="1">
      <p:cViewPr>
        <p:scale>
          <a:sx n="110" d="100"/>
          <a:sy n="110" d="100"/>
        </p:scale>
        <p:origin x="-114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wmf"/><Relationship Id="rId5" Type="http://schemas.openxmlformats.org/officeDocument/2006/relationships/image" Target="../media/image79.emf"/><Relationship Id="rId6" Type="http://schemas.openxmlformats.org/officeDocument/2006/relationships/image" Target="../media/image80.wmf"/><Relationship Id="rId7" Type="http://schemas.openxmlformats.org/officeDocument/2006/relationships/image" Target="../media/image81.wmf"/><Relationship Id="rId1" Type="http://schemas.openxmlformats.org/officeDocument/2006/relationships/image" Target="../media/image75.emf"/><Relationship Id="rId2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DBB0F-99CF-5C42-9ED4-8B7A56AC26A1}" type="datetime1">
              <a:rPr lang="en-US" smtClean="0"/>
              <a:t>4/18/15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7FCBD-A84C-564A-889C-4D72E01E2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76DCB-7BA8-A14A-8BB0-0630F0530E0A}" type="datetime1">
              <a:rPr lang="en-US" smtClean="0"/>
              <a:t>4/18/15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3DFE1-B19B-AF41-BC59-2D9597C06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27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9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LatexIt</a:t>
            </a:r>
            <a:r>
              <a:rPr lang="en-US" dirty="0" smtClean="0"/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n } &amp;=\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 a }{ L_{ B } 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 \partial  }{ \partial y } \left( \tilde { \phi  } -\tilde { n }  \right) +\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\tilde { J } _{ \parallel  }-\tilde { V } _{ \parallel  } \right) +\tilde { B 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J_{ I }+D\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n } -\nu _{ source }\left&lt; \tilde { n }  \right&gt;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\Omega  } &amp;=\frac { a }{ L_{ B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(1+\tau )\tilde { n } +\tau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}\tilde { J }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}+\tilde { B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 J_{ I }+\tau \frac { a }{ L_{ T_{ i }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 { \Omega  }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+\tau \nabla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 \nabla \tilde { \phi  } ,\tilde { n } +\tilde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+D\nabla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\Omega  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V } _{ \parallel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(1+\tau )\tilde { n } +\tau \tilde { T }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\right) +D\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V } _{ \parallel  }-\nu _{ source }\left&lt; \tilde { V } _{ \parallel  } \right&gt;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T } _{ i }&amp;=\tau \frac { a }{ L_{ T_{ i }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 { \phi  }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-\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\Gamma -1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\tau 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}\tilde { V }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}-\lambda \frac { a }{ L_{ B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\tilde { \phi  } +\tau \tilde { n } +\tau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+\tau D\nabla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T } _{ i }-\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_{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d_{ t }\tilde { \psi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\tilde { \phi  } -\tilde { n }  \right) -\eta \tilde { J } _{ \parallel  }\\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\tilde { J } _{ \parallel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\psi  }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 t }=\partial _{ t }+\left[ \tilde { \phi  } ,. \right]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}=\partial _{ z }+B_{ y0 }(x)\partial _{ y }+B_{ I }(y)\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%%%%%%%</a:t>
            </a:r>
          </a:p>
          <a:p>
            <a:endParaRPr lang="en-US" dirty="0" smtClean="0"/>
          </a:p>
          <a:p>
            <a:r>
              <a:rPr lang="en-US" dirty="0" smtClean="0"/>
              <a:t>d_{ t }\tilde { n } =\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\tilde { \phi  } -\tilde { n }  \right) +\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\tilde { J } _{ \parallel  }-\tilde { V } _{ \parallel  } \right) +\tilde { B } 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J_{ I }+D\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n } -\nu _{ source }\left&lt; \tilde { n }  \right&gt; _{ </a:t>
            </a:r>
            <a:r>
              <a:rPr lang="en-US" dirty="0" err="1" smtClean="0"/>
              <a:t>y,z</a:t>
            </a:r>
            <a:r>
              <a:rPr lang="en-US" dirty="0" smtClean="0"/>
              <a:t> }\\ d_{ t }\tilde { \Omega  } =\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(1+\tau )\tilde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+\</a:t>
            </a:r>
            <a:r>
              <a:rPr lang="en-US" dirty="0" err="1" smtClean="0"/>
              <a:t>nabla</a:t>
            </a:r>
            <a:r>
              <a:rPr lang="en-US" dirty="0" smtClean="0"/>
              <a:t> _{ \parallel  }\tilde { J } _{ \parallel  }+\tilde { B } 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J_{ I }+\tau \</a:t>
            </a:r>
            <a:r>
              <a:rPr lang="en-US" dirty="0" err="1" smtClean="0"/>
              <a:t>frac</a:t>
            </a:r>
            <a:r>
              <a:rPr lang="en-US" dirty="0" smtClean="0"/>
              <a:t> { a }{ L_{ T_{ </a:t>
            </a:r>
            <a:r>
              <a:rPr lang="en-US" dirty="0" err="1" smtClean="0"/>
              <a:t>i</a:t>
            </a:r>
            <a:r>
              <a:rPr lang="en-US" dirty="0" smtClean="0"/>
              <a:t> } } } \</a:t>
            </a:r>
            <a:r>
              <a:rPr lang="en-US" dirty="0" err="1" smtClean="0"/>
              <a:t>frac</a:t>
            </a:r>
            <a:r>
              <a:rPr lang="en-US" dirty="0" smtClean="0"/>
              <a:t> { \partial \tilde { \Omega  }  }{ \partial y } +\tau \</a:t>
            </a:r>
            <a:r>
              <a:rPr lang="en-US" dirty="0" err="1" smtClean="0"/>
              <a:t>nabla</a:t>
            </a:r>
            <a:r>
              <a:rPr lang="en-US" dirty="0" smtClean="0"/>
              <a:t> \</a:t>
            </a:r>
            <a:r>
              <a:rPr lang="en-US" dirty="0" err="1" smtClean="0"/>
              <a:t>cdot</a:t>
            </a:r>
            <a:r>
              <a:rPr lang="en-US" dirty="0" smtClean="0"/>
              <a:t> \left[ \</a:t>
            </a:r>
            <a:r>
              <a:rPr lang="en-US" dirty="0" err="1" smtClean="0"/>
              <a:t>nabla</a:t>
            </a:r>
            <a:r>
              <a:rPr lang="en-US" dirty="0" smtClean="0"/>
              <a:t> \tilde { \phi  } ,\tilde { n } +\tilde { T } _{ </a:t>
            </a:r>
            <a:r>
              <a:rPr lang="en-US" dirty="0" err="1" smtClean="0"/>
              <a:t>i</a:t>
            </a:r>
            <a:r>
              <a:rPr lang="en-US" dirty="0" smtClean="0"/>
              <a:t> } \right] 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\Omega  } \\ d_{ t }\tilde { V } _{ \parallel  }=-\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(1+\tau )\tilde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V } _{ \parallel  }-\nu _{ source }\left&lt; \tilde { V } _{ \parallel  } \right&gt; _{ </a:t>
            </a:r>
            <a:r>
              <a:rPr lang="en-US" dirty="0" err="1" smtClean="0"/>
              <a:t>y,z</a:t>
            </a:r>
            <a:r>
              <a:rPr lang="en-US" dirty="0" smtClean="0"/>
              <a:t> }\\ d_{ t }\tilde { T } _{ </a:t>
            </a:r>
            <a:r>
              <a:rPr lang="en-US" dirty="0" err="1" smtClean="0"/>
              <a:t>i</a:t>
            </a:r>
            <a:r>
              <a:rPr lang="en-US" dirty="0" smtClean="0"/>
              <a:t> }=\tau \</a:t>
            </a:r>
            <a:r>
              <a:rPr lang="en-US" dirty="0" err="1" smtClean="0"/>
              <a:t>frac</a:t>
            </a:r>
            <a:r>
              <a:rPr lang="en-US" dirty="0" smtClean="0"/>
              <a:t> { a }{ L_{ T_{ </a:t>
            </a:r>
            <a:r>
              <a:rPr lang="en-US" dirty="0" err="1" smtClean="0"/>
              <a:t>i</a:t>
            </a:r>
            <a:r>
              <a:rPr lang="en-US" dirty="0" smtClean="0"/>
              <a:t> } } } \</a:t>
            </a:r>
            <a:r>
              <a:rPr lang="en-US" dirty="0" err="1" smtClean="0"/>
              <a:t>frac</a:t>
            </a:r>
            <a:r>
              <a:rPr lang="en-US" dirty="0" smtClean="0"/>
              <a:t> { \partial \tilde { \phi  }  }{ \partial y } -\left( \Gamma -1 \right) \left( \tau \</a:t>
            </a:r>
            <a:r>
              <a:rPr lang="en-US" dirty="0" err="1" smtClean="0"/>
              <a:t>nabla</a:t>
            </a:r>
            <a:r>
              <a:rPr lang="en-US" dirty="0" smtClean="0"/>
              <a:t> _{ \parallel  }\tilde { V } _{ \parallel  }-\lambda 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\tilde { \phi  } +\tau 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 \right) +\tau 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T } _{ </a:t>
            </a:r>
            <a:r>
              <a:rPr lang="en-US" dirty="0" err="1" smtClean="0"/>
              <a:t>i</a:t>
            </a:r>
            <a:r>
              <a:rPr lang="en-US" dirty="0" smtClean="0"/>
              <a:t> }-\nu _{ source }\left&lt; \tilde { T } _{ </a:t>
            </a:r>
            <a:r>
              <a:rPr lang="en-US" dirty="0" err="1" smtClean="0"/>
              <a:t>i</a:t>
            </a:r>
            <a:r>
              <a:rPr lang="en-US" dirty="0" smtClean="0"/>
              <a:t> } \right&gt; _{ </a:t>
            </a:r>
            <a:r>
              <a:rPr lang="en-US" dirty="0" err="1" smtClean="0"/>
              <a:t>y,z</a:t>
            </a:r>
            <a:r>
              <a:rPr lang="en-US" dirty="0" smtClean="0"/>
              <a:t> }\\ \beta d_{ t }\tilde { \psi  } =-\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\tilde { \phi  } -\tilde { n }  \right) -\eta \tilde { J } _{ \parallel  }\\ \tilde { J } _{ \parallel  }=-\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\psi  } ,\</a:t>
            </a:r>
            <a:r>
              <a:rPr lang="en-US" dirty="0" err="1" smtClean="0"/>
              <a:t>qquad</a:t>
            </a:r>
            <a:r>
              <a:rPr lang="en-US" dirty="0" smtClean="0"/>
              <a:t> d_{ t }=\partial _{ t }+\left[ \tilde { \phi  } ,. \right] ,\</a:t>
            </a:r>
            <a:r>
              <a:rPr lang="en-US" dirty="0" err="1" smtClean="0"/>
              <a:t>qquad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_{ \parallel  }=\partial _{ z }+B_{ y0 }(x)\partial _{ y }+B_{ I }(y)\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3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LatexIt</a:t>
            </a:r>
            <a:r>
              <a:rPr lang="en-US" dirty="0" smtClean="0"/>
              <a:t>: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n } &amp;= d_{ t }\tilde { V } _{ \</a:t>
            </a:r>
            <a:r>
              <a:rPr lang="fi-FI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 = d_{ t }\tilde { T } _{ i } = 0 \\</a:t>
            </a: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\Omega  } &amp;= \nabla _{ \parallel  }\tilde { J } _{ \parallel  }+\tilde { B } \cdot \nabla J_{ I }+D\nabla _{ \perp  }^{ 2 }\tilde { \Omega  } \\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\tilde{\psi} &amp;= -\nabla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 \tilde { \phi  } - \eta \tilde { J }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\tilde { J } _{ \parallel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\psi  }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 t }=\partial _{ t }+\left[ \tilde { \phi  } ,. \right]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}=\partial _{ z }+B_{ y0 }(x)\partial _{ y }+B_{ I }(y)\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%%%%%%%%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d_{ t }\tilde { n } = d_{ t }\tilde { V } _{ \parallel  } = d_{ t }\tilde { T } _{ </a:t>
            </a:r>
            <a:r>
              <a:rPr lang="en-US" dirty="0" err="1" smtClean="0"/>
              <a:t>i</a:t>
            </a:r>
            <a:r>
              <a:rPr lang="en-US" dirty="0" smtClean="0"/>
              <a:t> } = 0 \\ d_{ t }\tilde { \Omega  } = 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(1+\tau )\tilde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+\</a:t>
            </a:r>
            <a:r>
              <a:rPr lang="en-US" dirty="0" err="1" smtClean="0"/>
              <a:t>nabla</a:t>
            </a:r>
            <a:r>
              <a:rPr lang="en-US" dirty="0" smtClean="0"/>
              <a:t> _{ \parallel  }\tilde { J } _{ \parallel  }+\tilde { B } 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J_{ I }+\tau \</a:t>
            </a:r>
            <a:r>
              <a:rPr lang="en-US" dirty="0" err="1" smtClean="0"/>
              <a:t>frac</a:t>
            </a:r>
            <a:r>
              <a:rPr lang="en-US" dirty="0" smtClean="0"/>
              <a:t> { a }{ L_{ T_{ </a:t>
            </a:r>
            <a:r>
              <a:rPr lang="en-US" dirty="0" err="1" smtClean="0"/>
              <a:t>i</a:t>
            </a:r>
            <a:r>
              <a:rPr lang="en-US" dirty="0" smtClean="0"/>
              <a:t> } } } \</a:t>
            </a:r>
            <a:r>
              <a:rPr lang="en-US" dirty="0" err="1" smtClean="0"/>
              <a:t>frac</a:t>
            </a:r>
            <a:r>
              <a:rPr lang="en-US" dirty="0" smtClean="0"/>
              <a:t> { \partial \tilde { \Omega  }  }{ \partial y } +\tau \</a:t>
            </a:r>
            <a:r>
              <a:rPr lang="en-US" dirty="0" err="1" smtClean="0"/>
              <a:t>nabla</a:t>
            </a:r>
            <a:r>
              <a:rPr lang="en-US" dirty="0" smtClean="0"/>
              <a:t> \</a:t>
            </a:r>
            <a:r>
              <a:rPr lang="en-US" dirty="0" err="1" smtClean="0"/>
              <a:t>cdot</a:t>
            </a:r>
            <a:r>
              <a:rPr lang="en-US" dirty="0" smtClean="0"/>
              <a:t> \left[ \</a:t>
            </a:r>
            <a:r>
              <a:rPr lang="en-US" dirty="0" err="1" smtClean="0"/>
              <a:t>nabla</a:t>
            </a:r>
            <a:r>
              <a:rPr lang="en-US" dirty="0" smtClean="0"/>
              <a:t> \tilde { \phi  } ,\tilde { n } +\tilde { T } _{ </a:t>
            </a:r>
            <a:r>
              <a:rPr lang="en-US" dirty="0" err="1" smtClean="0"/>
              <a:t>i</a:t>
            </a:r>
            <a:r>
              <a:rPr lang="en-US" dirty="0" smtClean="0"/>
              <a:t> } \right] 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\Omega  } \\ \beta </a:t>
            </a:r>
            <a:r>
              <a:rPr lang="en-US" dirty="0" err="1" smtClean="0"/>
              <a:t>d_t</a:t>
            </a:r>
            <a:r>
              <a:rPr lang="en-US" dirty="0" smtClean="0"/>
              <a:t> \tilde{\psi} = -\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\tilde { \phi  } -\tilde { n }  \right) - \eta \tilde { J } _{ \parallel } \\ \tilde { J } _{ \parallel  }=-\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\psi  } ,\</a:t>
            </a:r>
            <a:r>
              <a:rPr lang="en-US" dirty="0" err="1" smtClean="0"/>
              <a:t>qquad</a:t>
            </a:r>
            <a:r>
              <a:rPr lang="en-US" dirty="0" smtClean="0"/>
              <a:t> d_{ t }=\partial _{ t }+\left[ \tilde { \phi  } ,. \right] ,\</a:t>
            </a:r>
            <a:r>
              <a:rPr lang="en-US" dirty="0" err="1" smtClean="0"/>
              <a:t>qquad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_{ \parallel  }=\partial _{ z }+B_{ y0 }(x)\partial _{ y }+B_{ I }(y)\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3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LatexIt</a:t>
            </a:r>
            <a:r>
              <a:rPr lang="en-US" dirty="0" smtClean="0"/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n } &amp;=\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 a }{ L_{ B } 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 \partial  }{ \partial y } \left( \tilde { \phi  } -\tilde { n }  \right) +\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\tilde { J } _{ \parallel  }-\tilde { V } _{ \parallel  } \right) +\tilde { B 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J_{ I }+D\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n } -\nu _{ source }\left&lt; \tilde { n }  \right&gt;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\Omega  } &amp;=\frac { a }{ L_{ B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(1+\tau )\tilde { n } +\tau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}\tilde { J }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}+\tilde { B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 J_{ I }+\tau \frac { a }{ L_{ T_{ i }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 { \Omega  }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+\tau \nabla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 \nabla \tilde { \phi  } ,\tilde { n } +\tilde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+D\nabla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\Omega  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V } _{ \parallel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(1+\tau )\tilde { n } +\tau \tilde { T }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\right) +D\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V } _{ \parallel  }-\nu _{ source }\left&lt; \tilde { V } _{ \parallel  } \right&gt; _{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d_{ t }\tilde { T } _{ i }&amp;=\tau \frac { a }{ L_{ T_{ i }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 { \phi  }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-\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\Gamma -1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\tau 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}\tilde { V }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}-\lambda \frac { a }{ L_{ B } } \frac 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\tilde { \phi  } +\tau \tilde { n } +\tau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+\tau D\nabla _{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T } _{ i }-\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 \tilde { T } _{ i } 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_{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d_{ t }\tilde { \psi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}\left( \tilde { \phi  } -\tilde { n }  \right) -\eta \tilde { J } _{ \parallel  }\\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\tilde { J } _{ \parallel  } &amp;=-\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}^{ 2 }\tilde { \psi  }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 t }=\partial _{ t }+\left[ \tilde { \phi  } ,. \right] ,\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_{ \parallel  }=\partial _{ z }+B_{ y0 }(x)\partial _{ y }+B_{ I }(y)\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%%%%%%%</a:t>
            </a:r>
          </a:p>
          <a:p>
            <a:endParaRPr lang="en-US" dirty="0" smtClean="0"/>
          </a:p>
          <a:p>
            <a:r>
              <a:rPr lang="en-US" dirty="0" smtClean="0"/>
              <a:t>d_{ t }\tilde { n } =\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\tilde { \phi  } -\tilde { n }  \right) +\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\tilde { J } _{ \parallel  }-\tilde { V } _{ \parallel  } \right) +\tilde { B } 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J_{ I }+D\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n } -\nu _{ source }\left&lt; \tilde { n }  \right&gt; _{ </a:t>
            </a:r>
            <a:r>
              <a:rPr lang="en-US" dirty="0" err="1" smtClean="0"/>
              <a:t>y,z</a:t>
            </a:r>
            <a:r>
              <a:rPr lang="en-US" dirty="0" smtClean="0"/>
              <a:t> }\\ d_{ t }\tilde { \Omega  } =\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(1+\tau )\tilde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+\</a:t>
            </a:r>
            <a:r>
              <a:rPr lang="en-US" dirty="0" err="1" smtClean="0"/>
              <a:t>nabla</a:t>
            </a:r>
            <a:r>
              <a:rPr lang="en-US" dirty="0" smtClean="0"/>
              <a:t> _{ \parallel  }\tilde { J } _{ \parallel  }+\tilde { B } 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J_{ I }+\tau \</a:t>
            </a:r>
            <a:r>
              <a:rPr lang="en-US" dirty="0" err="1" smtClean="0"/>
              <a:t>frac</a:t>
            </a:r>
            <a:r>
              <a:rPr lang="en-US" dirty="0" smtClean="0"/>
              <a:t> { a }{ L_{ T_{ </a:t>
            </a:r>
            <a:r>
              <a:rPr lang="en-US" dirty="0" err="1" smtClean="0"/>
              <a:t>i</a:t>
            </a:r>
            <a:r>
              <a:rPr lang="en-US" dirty="0" smtClean="0"/>
              <a:t> } } } \</a:t>
            </a:r>
            <a:r>
              <a:rPr lang="en-US" dirty="0" err="1" smtClean="0"/>
              <a:t>frac</a:t>
            </a:r>
            <a:r>
              <a:rPr lang="en-US" dirty="0" smtClean="0"/>
              <a:t> { \partial \tilde { \Omega  }  }{ \partial y } +\tau \</a:t>
            </a:r>
            <a:r>
              <a:rPr lang="en-US" dirty="0" err="1" smtClean="0"/>
              <a:t>nabla</a:t>
            </a:r>
            <a:r>
              <a:rPr lang="en-US" dirty="0" smtClean="0"/>
              <a:t> \</a:t>
            </a:r>
            <a:r>
              <a:rPr lang="en-US" dirty="0" err="1" smtClean="0"/>
              <a:t>cdot</a:t>
            </a:r>
            <a:r>
              <a:rPr lang="en-US" dirty="0" smtClean="0"/>
              <a:t> \left[ \</a:t>
            </a:r>
            <a:r>
              <a:rPr lang="en-US" dirty="0" err="1" smtClean="0"/>
              <a:t>nabla</a:t>
            </a:r>
            <a:r>
              <a:rPr lang="en-US" dirty="0" smtClean="0"/>
              <a:t> \tilde { \phi  } ,\tilde { n } +\tilde { T } _{ </a:t>
            </a:r>
            <a:r>
              <a:rPr lang="en-US" dirty="0" err="1" smtClean="0"/>
              <a:t>i</a:t>
            </a:r>
            <a:r>
              <a:rPr lang="en-US" dirty="0" smtClean="0"/>
              <a:t> } \right] 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\Omega  } \\ d_{ t }\tilde { V } _{ \parallel  }=-\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(1+\tau )\tilde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+D\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V } _{ \parallel  }-\nu _{ source }\left&lt; \tilde { V } _{ \parallel  } \right&gt; _{ </a:t>
            </a:r>
            <a:r>
              <a:rPr lang="en-US" dirty="0" err="1" smtClean="0"/>
              <a:t>y,z</a:t>
            </a:r>
            <a:r>
              <a:rPr lang="en-US" dirty="0" smtClean="0"/>
              <a:t> }\\ d_{ t }\tilde { T } _{ </a:t>
            </a:r>
            <a:r>
              <a:rPr lang="en-US" dirty="0" err="1" smtClean="0"/>
              <a:t>i</a:t>
            </a:r>
            <a:r>
              <a:rPr lang="en-US" dirty="0" smtClean="0"/>
              <a:t> }=\tau \</a:t>
            </a:r>
            <a:r>
              <a:rPr lang="en-US" dirty="0" err="1" smtClean="0"/>
              <a:t>frac</a:t>
            </a:r>
            <a:r>
              <a:rPr lang="en-US" dirty="0" smtClean="0"/>
              <a:t> { a }{ L_{ T_{ </a:t>
            </a:r>
            <a:r>
              <a:rPr lang="en-US" dirty="0" err="1" smtClean="0"/>
              <a:t>i</a:t>
            </a:r>
            <a:r>
              <a:rPr lang="en-US" dirty="0" smtClean="0"/>
              <a:t> } } } \</a:t>
            </a:r>
            <a:r>
              <a:rPr lang="en-US" dirty="0" err="1" smtClean="0"/>
              <a:t>frac</a:t>
            </a:r>
            <a:r>
              <a:rPr lang="en-US" dirty="0" smtClean="0"/>
              <a:t> { \partial \tilde { \phi  }  }{ \partial y } -\left( \Gamma -1 \right) \left( \tau \</a:t>
            </a:r>
            <a:r>
              <a:rPr lang="en-US" dirty="0" err="1" smtClean="0"/>
              <a:t>nabla</a:t>
            </a:r>
            <a:r>
              <a:rPr lang="en-US" dirty="0" smtClean="0"/>
              <a:t> _{ \parallel  }\tilde { V } _{ \parallel  }-\lambda \</a:t>
            </a:r>
            <a:r>
              <a:rPr lang="en-US" dirty="0" err="1" smtClean="0"/>
              <a:t>frac</a:t>
            </a:r>
            <a:r>
              <a:rPr lang="en-US" dirty="0" smtClean="0"/>
              <a:t> { a }{ L_{ B } } \</a:t>
            </a:r>
            <a:r>
              <a:rPr lang="en-US" dirty="0" err="1" smtClean="0"/>
              <a:t>frac</a:t>
            </a:r>
            <a:r>
              <a:rPr lang="en-US" dirty="0" smtClean="0"/>
              <a:t> { \partial  }{ \partial y } \left( \tilde { \phi  } +\tau \tilde { n } +\tau \tilde { T } _{ </a:t>
            </a:r>
            <a:r>
              <a:rPr lang="en-US" dirty="0" err="1" smtClean="0"/>
              <a:t>i</a:t>
            </a:r>
            <a:r>
              <a:rPr lang="en-US" dirty="0" smtClean="0"/>
              <a:t> } \right)  \right) +\tau D\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T } _{ </a:t>
            </a:r>
            <a:r>
              <a:rPr lang="en-US" dirty="0" err="1" smtClean="0"/>
              <a:t>i</a:t>
            </a:r>
            <a:r>
              <a:rPr lang="en-US" dirty="0" smtClean="0"/>
              <a:t> }-\nu _{ source }\left&lt; \tilde { T } _{ </a:t>
            </a:r>
            <a:r>
              <a:rPr lang="en-US" dirty="0" err="1" smtClean="0"/>
              <a:t>i</a:t>
            </a:r>
            <a:r>
              <a:rPr lang="en-US" dirty="0" smtClean="0"/>
              <a:t> } \right&gt; _{ </a:t>
            </a:r>
            <a:r>
              <a:rPr lang="en-US" dirty="0" err="1" smtClean="0"/>
              <a:t>y,z</a:t>
            </a:r>
            <a:r>
              <a:rPr lang="en-US" dirty="0" smtClean="0"/>
              <a:t> }\\ \beta d_{ t }\tilde { \psi  } =-\</a:t>
            </a:r>
            <a:r>
              <a:rPr lang="en-US" dirty="0" err="1" smtClean="0"/>
              <a:t>nabla</a:t>
            </a:r>
            <a:r>
              <a:rPr lang="en-US" dirty="0" smtClean="0"/>
              <a:t> _{ \parallel  }\left( \tilde { \phi  } -\tilde { n }  \right) -\eta \tilde { J } _{ \parallel  }\\ \tilde { J } _{ \parallel  }=-\</a:t>
            </a:r>
            <a:r>
              <a:rPr lang="en-US" dirty="0" err="1" smtClean="0"/>
              <a:t>nabla</a:t>
            </a:r>
            <a:r>
              <a:rPr lang="en-US" dirty="0" smtClean="0"/>
              <a:t> _{ \</a:t>
            </a:r>
            <a:r>
              <a:rPr lang="en-US" dirty="0" err="1" smtClean="0"/>
              <a:t>perp</a:t>
            </a:r>
            <a:r>
              <a:rPr lang="en-US" dirty="0" smtClean="0"/>
              <a:t>  }^{ 2 }\tilde { \psi  } ,\</a:t>
            </a:r>
            <a:r>
              <a:rPr lang="en-US" dirty="0" err="1" smtClean="0"/>
              <a:t>qquad</a:t>
            </a:r>
            <a:r>
              <a:rPr lang="en-US" dirty="0" smtClean="0"/>
              <a:t> d_{ t }=\partial _{ t }+\left[ \tilde { \phi  } ,. \right] ,\</a:t>
            </a:r>
            <a:r>
              <a:rPr lang="en-US" dirty="0" err="1" smtClean="0"/>
              <a:t>qquad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_{ \parallel  }=\partial _{ z }+B_{ y0 }(x)\partial _{ y }+B_{ I }(y)\</a:t>
            </a:r>
            <a:r>
              <a:rPr lang="en-US" dirty="0" err="1" smtClean="0"/>
              <a:t>cdot</a:t>
            </a:r>
            <a:r>
              <a:rPr lang="en-US" dirty="0" smtClean="0"/>
              <a:t> \</a:t>
            </a:r>
            <a:r>
              <a:rPr lang="en-US" dirty="0" err="1" smtClean="0"/>
              <a:t>nabla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error=\left. \left( \</a:t>
            </a:r>
            <a:r>
              <a:rPr lang="en-US" dirty="0" err="1" smtClean="0"/>
              <a:t>frac</a:t>
            </a:r>
            <a:r>
              <a:rPr lang="en-US" dirty="0" smtClean="0"/>
              <a:t> { 1 }{ E } \</a:t>
            </a:r>
            <a:r>
              <a:rPr lang="en-US" dirty="0" err="1" smtClean="0"/>
              <a:t>frac</a:t>
            </a:r>
            <a:r>
              <a:rPr lang="en-US" dirty="0" smtClean="0"/>
              <a:t> { </a:t>
            </a:r>
            <a:r>
              <a:rPr lang="en-US" dirty="0" err="1" smtClean="0"/>
              <a:t>dE</a:t>
            </a:r>
            <a:r>
              <a:rPr lang="en-US" dirty="0" smtClean="0"/>
              <a:t> }{ </a:t>
            </a:r>
            <a:r>
              <a:rPr lang="en-US" dirty="0" err="1" smtClean="0"/>
              <a:t>dt</a:t>
            </a:r>
            <a:r>
              <a:rPr lang="en-US" dirty="0" smtClean="0"/>
              <a:t> }  \right)  \right. _{ </a:t>
            </a:r>
            <a:r>
              <a:rPr lang="en-US" dirty="0" err="1" smtClean="0"/>
              <a:t>sim</a:t>
            </a:r>
            <a:r>
              <a:rPr lang="en-US" dirty="0" smtClean="0"/>
              <a:t> }\\</a:t>
            </a:r>
          </a:p>
          <a:p>
            <a:r>
              <a:rPr lang="en-US" dirty="0" smtClean="0"/>
              <a:t>\</a:t>
            </a:r>
            <a:r>
              <a:rPr lang="en-US" dirty="0" err="1" smtClean="0"/>
              <a:t>qquad</a:t>
            </a:r>
            <a:r>
              <a:rPr lang="en-US" dirty="0" smtClean="0"/>
              <a:t>\quad-\left( E_{ Q }+E_{ M }+E_{ p }-D_{ j_{ \parallel  } }-D_{ D }-D_{ \nu _{ source } } \right)</a:t>
            </a:r>
          </a:p>
          <a:p>
            <a:r>
              <a:rPr lang="en-US" dirty="0" smtClean="0"/>
              <a:t>%%%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%E_Q = \left((\tau (1+\tau)-\lambda)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Omega_B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^{\star}  +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{\tau}{\Gamma-1} \Omega_{Ti}^{\star} \right)\ \left&lt; \tilde{v}_x \tilde{T}_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%E_M = \tau (1+\tau)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Omega_B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^{\star} \left&lt; \tilde{n} \tilde{v}_x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%E_P = \lambda \tau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Omega_B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^{\star} \left&lt; \tilde{T}_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\tilde{n}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(1+\tau) \eta \left&lt; \tilde{j}_{\parallel}^2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D_D = D_{\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\left[ (1+\tau) \left(\left&lt;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}\tilde{n}\vert^2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}+\left&lt;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}^2\tilde{\phi}\vert^2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\right.\\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\left.+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{\tau}{\Gamma-1} \left&lt;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}\tilde{T}_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\vert^2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+ \left&lt;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}\tilde{v}_{\parallel}\vert^2 \right&gt;_{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y,z,t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\right]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8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LatexIt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}{\partial t} &amp;= \bar{B}_{y0}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J_{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z,I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y} - \tilde{B}_{x}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J_{z,0}}{\partial x} -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{1}{\rho^*} \left&lt; \left[ \tilde{\phi} 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 \tilde{\phi} \right] \right&gt;_z +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{\beta}{\rho^*} \left&lt; \left[ \tilde{\psi} 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 \tilde{\psi} \right] \right&gt;_z\\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%\beta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}{\partial t} &amp;= -\underbrace{\bar{B}_{y0}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}{\partial y}}_{\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_{\parallel}^0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- \eta_{\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{cl}} J_{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z,I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+ \underbrace{\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{\beta}{\rho^*} \left&lt; \left[ \tilde{\psi} , \tilde{\phi}-\tilde{n} \right] \right&gt;_z}_{-\eta_{\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J_{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z,I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- N_{\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\psi}{\partial t} &amp;= -\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_{\parallel} \left( \phi-n \right) - \eta J_{z}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3DFE1-B19B-AF41-BC59-2D9597C061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O. Izacard / Seminar / PPPL 4/20/15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Izacard / Seminar / PPPL 4/20/15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6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libri (Body)"/>
                <a:cs typeface="Calibri (Body)"/>
              </a:defRPr>
            </a:lvl1pPr>
          </a:lstStyle>
          <a:p>
            <a:r>
              <a:rPr lang="en-US" dirty="0" smtClean="0"/>
              <a:t>O. Izacard / Seminar / PPPL 4/20/15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7527-A4D3-B345-B20A-2CBDC163D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6" descr="UC San Diego black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324600"/>
            <a:ext cx="20986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37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5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5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4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5.emf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58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5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73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7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79.e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80.wmf"/><Relationship Id="rId15" Type="http://schemas.openxmlformats.org/officeDocument/2006/relationships/oleObject" Target="../embeddings/oleObject21.bin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76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7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8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83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8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147" y="463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4709" y="4958756"/>
            <a:ext cx="451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Seminar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3456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April 20, 2015 @ PPPL, Princeton, NJ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" y="304800"/>
            <a:ext cx="8153400" cy="1981200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/>
                <a:cs typeface="Times New Roman"/>
              </a:rPr>
              <a:t>Multiscale</a:t>
            </a:r>
            <a:r>
              <a:rPr lang="en-US" sz="3600" b="1" dirty="0" smtClean="0">
                <a:latin typeface="Times New Roman"/>
                <a:cs typeface="Times New Roman"/>
              </a:rPr>
              <a:t> simulations of transport with turbulence and magnetic island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2392265" cy="1803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429000"/>
            <a:ext cx="2392263" cy="1803399"/>
          </a:xfrm>
          <a:prstGeom prst="rect">
            <a:avLst/>
          </a:prstGeom>
        </p:spPr>
      </p:pic>
      <p:pic>
        <p:nvPicPr>
          <p:cNvPr id="9" name="Picture 8" descr="LLNLlogo_bl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224584"/>
            <a:ext cx="3549118" cy="628797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990600" y="2590800"/>
            <a:ext cx="71628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Olivier </a:t>
            </a:r>
            <a:r>
              <a:rPr lang="en-US" sz="2800" b="1" dirty="0" smtClean="0">
                <a:solidFill>
                  <a:srgbClr val="3366FF"/>
                </a:solidFill>
              </a:rPr>
              <a:t>Izacard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Lawrence Livermore National Laboratory</a:t>
            </a:r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(University </a:t>
            </a:r>
            <a:r>
              <a:rPr lang="en-US" dirty="0" smtClean="0">
                <a:solidFill>
                  <a:srgbClr val="3366FF"/>
                </a:solidFill>
              </a:rPr>
              <a:t>of California - San </a:t>
            </a:r>
            <a:r>
              <a:rPr lang="en-US" dirty="0" smtClean="0">
                <a:solidFill>
                  <a:srgbClr val="3366FF"/>
                </a:solidFill>
              </a:rPr>
              <a:t>Diego)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sz="1700" dirty="0" smtClean="0">
                <a:solidFill>
                  <a:srgbClr val="3366FF"/>
                </a:solidFill>
              </a:rPr>
              <a:t> </a:t>
            </a:r>
            <a:endParaRPr lang="en-US" sz="1700" dirty="0">
              <a:solidFill>
                <a:srgbClr val="3366FF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Collaborators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C. Holland (UCSD)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S.D. </a:t>
            </a:r>
            <a:r>
              <a:rPr lang="en-US" i="1" dirty="0" smtClean="0">
                <a:solidFill>
                  <a:srgbClr val="3366FF"/>
                </a:solidFill>
              </a:rPr>
              <a:t>James (U</a:t>
            </a:r>
            <a:r>
              <a:rPr lang="en-US" i="1" dirty="0">
                <a:solidFill>
                  <a:srgbClr val="3366FF"/>
                </a:solidFill>
              </a:rPr>
              <a:t>. </a:t>
            </a:r>
            <a:r>
              <a:rPr lang="en-US" i="1" dirty="0" smtClean="0">
                <a:solidFill>
                  <a:srgbClr val="3366FF"/>
                </a:solidFill>
              </a:rPr>
              <a:t>Tulsa)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D.P. Brennan (Princeton </a:t>
            </a:r>
            <a:r>
              <a:rPr lang="en-US" i="1" dirty="0">
                <a:solidFill>
                  <a:srgbClr val="3366FF"/>
                </a:solidFill>
              </a:rPr>
              <a:t>U</a:t>
            </a:r>
            <a:r>
              <a:rPr lang="en-US" i="1" dirty="0" smtClean="0">
                <a:solidFill>
                  <a:srgbClr val="3366FF"/>
                </a:solidFill>
              </a:rPr>
              <a:t>.)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6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4724399" cy="3561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0" y="4800600"/>
            <a:ext cx="139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0</a:t>
            </a:r>
            <a:endParaRPr lang="en-US" sz="2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599"/>
          </a:xfrm>
        </p:spPr>
        <p:txBody>
          <a:bodyPr/>
          <a:lstStyle/>
          <a:p>
            <a:r>
              <a:rPr lang="en-US" dirty="0" smtClean="0"/>
              <a:t>Saturation of the turbulence confirmed</a:t>
            </a:r>
            <a:endParaRPr lang="en-US" dirty="0"/>
          </a:p>
          <a:p>
            <a:r>
              <a:rPr lang="en-US" dirty="0" smtClean="0"/>
              <a:t>Numerical accuracy verified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2214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Energy balance: numerical accuracy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9327" y="2819400"/>
            <a:ext cx="426720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f</a:t>
            </a:r>
            <a:r>
              <a:rPr lang="en-US" dirty="0" smtClean="0"/>
              <a:t>: Source of energy, drive of instabilities</a:t>
            </a:r>
          </a:p>
          <a:p>
            <a:pPr>
              <a:lnSpc>
                <a:spcPct val="80000"/>
              </a:lnSpc>
            </a:pPr>
            <a:r>
              <a:rPr lang="en-US" sz="2800" i="1" dirty="0" err="1" smtClean="0"/>
              <a:t>D</a:t>
            </a:r>
            <a:r>
              <a:rPr lang="en-US" sz="2800" i="1" baseline="-25000" dirty="0" err="1" smtClean="0"/>
              <a:t>f</a:t>
            </a:r>
            <a:r>
              <a:rPr lang="en-US" dirty="0" smtClean="0"/>
              <a:t>: Sink of energy, dissipation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64" y="3657600"/>
            <a:ext cx="4114800" cy="442149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06092"/>
            <a:ext cx="2209800" cy="222257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64" y="4319332"/>
            <a:ext cx="2088216" cy="39001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81372"/>
            <a:ext cx="2042044" cy="408977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96" y="5062282"/>
            <a:ext cx="4143304" cy="9571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465" y="1752600"/>
            <a:ext cx="3916936" cy="11959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" y="59537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Nonlinear ITG well verified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800599"/>
          </a:xfrm>
        </p:spPr>
        <p:txBody>
          <a:bodyPr/>
          <a:lstStyle/>
          <a:p>
            <a:r>
              <a:rPr lang="en-US" dirty="0" smtClean="0"/>
              <a:t>Observation of the flattening of the Ti-profile by the island?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Effects of the island on the turbulence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58540" y="1748135"/>
            <a:ext cx="139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7960" y="1756602"/>
            <a:ext cx="155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15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2286000"/>
            <a:ext cx="4414662" cy="3327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38" y="2302373"/>
            <a:ext cx="4371224" cy="32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7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800599"/>
          </a:xfrm>
        </p:spPr>
        <p:txBody>
          <a:bodyPr/>
          <a:lstStyle/>
          <a:p>
            <a:r>
              <a:rPr lang="en-US" dirty="0" smtClean="0"/>
              <a:t>Observation of the flattening of the Ti-profile by the island?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Ti0+Ti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Effects of the island on the turbulence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58540" y="1748135"/>
            <a:ext cx="139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7960" y="1756602"/>
            <a:ext cx="155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15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5" y="2302373"/>
            <a:ext cx="4414662" cy="3327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56" y="2302373"/>
            <a:ext cx="4371224" cy="329523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57800" y="3886200"/>
            <a:ext cx="3048000" cy="0"/>
          </a:xfrm>
          <a:prstGeom prst="line">
            <a:avLst/>
          </a:prstGeom>
          <a:ln w="38100" cmpd="sng">
            <a:solidFill>
              <a:schemeClr val="tx1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57800" y="5105400"/>
            <a:ext cx="3048000" cy="0"/>
          </a:xfrm>
          <a:prstGeom prst="line">
            <a:avLst/>
          </a:prstGeom>
          <a:ln w="38100" cmpd="sng">
            <a:solidFill>
              <a:schemeClr val="tx1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34200" y="4419600"/>
            <a:ext cx="1219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At X-point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34200" y="3200400"/>
            <a:ext cx="1219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At O-point</a:t>
            </a:r>
            <a:endParaRPr lang="en-US" dirty="0"/>
          </a:p>
        </p:txBody>
      </p:sp>
      <p:sp>
        <p:nvSpPr>
          <p:cNvPr id="32" name="Bent Arrow 31"/>
          <p:cNvSpPr/>
          <p:nvPr/>
        </p:nvSpPr>
        <p:spPr>
          <a:xfrm rot="5400000" flipV="1">
            <a:off x="6591300" y="3417332"/>
            <a:ext cx="381000" cy="304800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 rot="5400000" flipV="1">
            <a:off x="6591300" y="4636532"/>
            <a:ext cx="381000" cy="304800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800599"/>
          </a:xfrm>
        </p:spPr>
        <p:txBody>
          <a:bodyPr/>
          <a:lstStyle/>
          <a:p>
            <a:r>
              <a:rPr lang="en-US" dirty="0"/>
              <a:t>Observation of the flattening of </a:t>
            </a:r>
            <a:r>
              <a:rPr lang="en-US" dirty="0" smtClean="0"/>
              <a:t>the Ti-profile </a:t>
            </a:r>
            <a:r>
              <a:rPr lang="en-US" dirty="0"/>
              <a:t>by the island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Effects of the island on the turbulence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47" y="1752600"/>
            <a:ext cx="5100515" cy="384500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867400" y="3666744"/>
            <a:ext cx="0" cy="1362456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391400" y="3429000"/>
            <a:ext cx="0" cy="1600200"/>
          </a:xfrm>
          <a:prstGeom prst="line">
            <a:avLst/>
          </a:prstGeom>
          <a:ln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34000" y="3560618"/>
            <a:ext cx="2667000" cy="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638800" y="3429000"/>
            <a:ext cx="457200" cy="457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162800" y="3276600"/>
            <a:ext cx="381000" cy="477982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867400" y="5562600"/>
            <a:ext cx="1524000" cy="0"/>
          </a:xfrm>
          <a:prstGeom prst="straightConnector1">
            <a:avLst/>
          </a:prstGeom>
          <a:ln w="38100">
            <a:solidFill>
              <a:srgbClr val="0000FF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200" y="5486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2 </a:t>
            </a:r>
            <a:r>
              <a:rPr lang="en-US" sz="2000" i="1" dirty="0" err="1" smtClean="0">
                <a:solidFill>
                  <a:srgbClr val="0000FF"/>
                </a:solidFill>
              </a:rPr>
              <a:t>W</a:t>
            </a:r>
            <a:r>
              <a:rPr lang="en-US" sz="2000" i="1" baseline="-25000" dirty="0" err="1" smtClean="0">
                <a:solidFill>
                  <a:srgbClr val="0000FF"/>
                </a:solidFill>
              </a:rPr>
              <a:t>island</a:t>
            </a:r>
            <a:endParaRPr lang="en-US" sz="2000" i="1" baseline="-250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20040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- Approximated flattening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of Ti-profile at </a:t>
            </a:r>
            <a:r>
              <a:rPr lang="en-US" sz="2400" dirty="0" err="1">
                <a:latin typeface="Helvetica"/>
                <a:cs typeface="Helvetica"/>
              </a:rPr>
              <a:t>poloidal</a:t>
            </a:r>
            <a:r>
              <a:rPr lang="en-US" sz="2400" dirty="0">
                <a:latin typeface="Helvetica"/>
                <a:cs typeface="Helvetica"/>
              </a:rPr>
              <a:t/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position y=y(O-point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873" y="4498997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- Sign inversion of ion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temperature gradient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around </a:t>
            </a:r>
            <a:r>
              <a:rPr lang="en-US" sz="2400" dirty="0" err="1">
                <a:latin typeface="Helvetica"/>
                <a:cs typeface="Helvetica"/>
              </a:rPr>
              <a:t>separatrix</a:t>
            </a:r>
            <a:r>
              <a:rPr lang="en-US" sz="2400" dirty="0">
                <a:latin typeface="Helvetica"/>
                <a:cs typeface="Helvetica"/>
              </a:rPr>
              <a:t> 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873" y="19355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- On average, no mean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flattening due to forcing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of the background Ti0</a:t>
            </a:r>
            <a:br>
              <a:rPr lang="en-US" sz="2400" dirty="0">
                <a:latin typeface="Helvetica"/>
                <a:cs typeface="Helvetica"/>
              </a:rPr>
            </a:b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2025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Turbulent fluctuations of Ti are </a:t>
            </a:r>
            <a:r>
              <a:rPr lang="en-US" dirty="0" err="1" smtClean="0"/>
              <a:t>convected</a:t>
            </a:r>
            <a:r>
              <a:rPr lang="en-US" dirty="0" smtClean="0"/>
              <a:t> by the island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Ti0+</a:t>
            </a:r>
            <a:r>
              <a:rPr lang="en-US" b="1" dirty="0" smtClean="0">
                <a:solidFill>
                  <a:srgbClr val="FF0000"/>
                </a:solidFill>
              </a:rPr>
              <a:t>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Effects of the island on the turbulence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58540" y="1748135"/>
            <a:ext cx="139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7960" y="1756602"/>
            <a:ext cx="155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</a:t>
            </a:r>
            <a:r>
              <a:rPr lang="en-US" sz="2400" baseline="-25000" dirty="0" err="1" smtClean="0"/>
              <a:t>island</a:t>
            </a:r>
            <a:r>
              <a:rPr lang="en-US" sz="2400" dirty="0" smtClean="0"/>
              <a:t> = 15</a:t>
            </a:r>
            <a:endParaRPr lang="en-US" sz="2400" dirty="0"/>
          </a:p>
        </p:txBody>
      </p:sp>
      <p:pic>
        <p:nvPicPr>
          <p:cNvPr id="4" name="XYslices2D_t1500-2000_dt1_Ti0plusTi_dpi150_25fps_seismic_data_nl2d_beta1e-5_WI0_aLti0.3_chr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362" y="2218267"/>
            <a:ext cx="4336329" cy="3268134"/>
          </a:xfrm>
          <a:prstGeom prst="rect">
            <a:avLst/>
          </a:prstGeom>
        </p:spPr>
      </p:pic>
      <p:pic>
        <p:nvPicPr>
          <p:cNvPr id="7" name="XYslices2D_t1500-2000_dt1_Ti0plusTi_dpi150_25fps_seismic_data_nl2d_beta1e-5_WI15_aLti0.3_chri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2218267"/>
            <a:ext cx="4336328" cy="3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6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saturation of the turbulence increases with the island size beyond a threshold of the island size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4466356" cy="336694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Island size increases turbulent energy of the system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4" y="2590800"/>
            <a:ext cx="4466356" cy="33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5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Heat flux concentrates inside the island, at the top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Question: </a:t>
            </a:r>
            <a:r>
              <a:rPr lang="en-US" dirty="0" smtClean="0"/>
              <a:t>Why is there a shift relative to the X-point?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24908"/>
            <a:ext cx="4206550" cy="31710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4869" y="2831068"/>
            <a:ext cx="120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= 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02753"/>
            <a:ext cx="4206550" cy="31710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2831068"/>
            <a:ext cx="109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= 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Island </a:t>
            </a:r>
            <a:r>
              <a:rPr lang="en-US" sz="2800" dirty="0"/>
              <a:t>increases </a:t>
            </a:r>
            <a:r>
              <a:rPr lang="en-US" sz="2800" dirty="0" smtClean="0"/>
              <a:t>&amp; concentrates heat </a:t>
            </a:r>
            <a:r>
              <a:rPr lang="en-US" sz="2800" dirty="0"/>
              <a:t>flux near X-point</a:t>
            </a:r>
            <a:endParaRPr lang="en-US" sz="28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111588"/>
              </p:ext>
            </p:extLst>
          </p:nvPr>
        </p:nvGraphicFramePr>
        <p:xfrm>
          <a:off x="3215951" y="2057400"/>
          <a:ext cx="2743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5" imgW="1371600" imgH="254000" progId="Equation.3">
                  <p:embed/>
                </p:oleObj>
              </mc:Choice>
              <mc:Fallback>
                <p:oleObj name="Equation" r:id="rId5" imgW="1371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951" y="2057400"/>
                        <a:ext cx="27432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2533421"/>
            <a:ext cx="52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λ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9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5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Heat flux concentrates inside the island, at the top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Question: </a:t>
            </a:r>
            <a:r>
              <a:rPr lang="en-US" dirty="0"/>
              <a:t>Why is there a shift relative to the X-point?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24908"/>
            <a:ext cx="4206550" cy="31710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4869" y="2831068"/>
            <a:ext cx="120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=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02753"/>
            <a:ext cx="4206550" cy="31710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2831068"/>
            <a:ext cx="109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= 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Island increases &amp; concentrates heat flux near X-point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2533421"/>
            <a:ext cx="52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λ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8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Parameterization of radial profiles with a set of parameters: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04800" y="1824335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Radial profile fitting of </a:t>
            </a:r>
            <a:r>
              <a:rPr lang="en-US" sz="2400" i="1" dirty="0"/>
              <a:t>f</a:t>
            </a:r>
            <a:r>
              <a:rPr lang="en-US" sz="2400" i="1" dirty="0" smtClean="0"/>
              <a:t>(x)</a:t>
            </a:r>
            <a:r>
              <a:rPr lang="en-US" sz="2400" dirty="0" smtClean="0"/>
              <a:t>: heat flux or electric potential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How to quantify the effects</a:t>
            </a:r>
            <a:r>
              <a:rPr lang="en-US" sz="2800" dirty="0"/>
              <a:t> </a:t>
            </a:r>
            <a:r>
              <a:rPr lang="en-US" sz="2800" dirty="0" smtClean="0"/>
              <a:t>of </a:t>
            </a:r>
            <a:r>
              <a:rPr lang="en-US" sz="2800" dirty="0"/>
              <a:t>the </a:t>
            </a:r>
            <a:r>
              <a:rPr lang="en-US" sz="2800" dirty="0" smtClean="0"/>
              <a:t>island</a:t>
            </a:r>
          </a:p>
          <a:p>
            <a:pPr algn="ctr"/>
            <a:r>
              <a:rPr lang="en-US" sz="2800" dirty="0"/>
              <a:t>o</a:t>
            </a:r>
            <a:r>
              <a:rPr lang="en-US" sz="2800" dirty="0" smtClean="0"/>
              <a:t>n transport &amp; turbulence?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4800600" cy="3618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3764340"/>
            <a:ext cx="3741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: value outside the island</a:t>
            </a:r>
          </a:p>
          <a:p>
            <a:r>
              <a:rPr lang="en-US" sz="2400" i="1" dirty="0" smtClean="0"/>
              <a:t>f</a:t>
            </a:r>
            <a:r>
              <a:rPr lang="en-US" sz="2400" i="1" baseline="-25000" dirty="0" smtClean="0"/>
              <a:t>1</a:t>
            </a:r>
            <a:r>
              <a:rPr lang="en-US" sz="2400" dirty="0" smtClean="0"/>
              <a:t>: modification inside the island</a:t>
            </a:r>
          </a:p>
          <a:p>
            <a:pPr>
              <a:lnSpc>
                <a:spcPct val="60000"/>
              </a:lnSpc>
            </a:pPr>
            <a:r>
              <a:rPr lang="en-US" sz="2400" dirty="0" smtClean="0"/>
              <a:t>2</a:t>
            </a:r>
            <a:r>
              <a:rPr lang="en-US" sz="3200" dirty="0" smtClean="0">
                <a:latin typeface="Brush Script MT Italic"/>
                <a:cs typeface="Brush Script MT Italic"/>
              </a:rPr>
              <a:t>w</a:t>
            </a:r>
            <a:r>
              <a:rPr lang="en-US" sz="2400" dirty="0" smtClean="0"/>
              <a:t>: width of the profile </a:t>
            </a:r>
            <a:r>
              <a:rPr lang="en-US" sz="2400" i="1" dirty="0" smtClean="0"/>
              <a:t>f(x)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72666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4495800"/>
            <a:ext cx="381000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800" dirty="0">
                <a:latin typeface="Brush Script MT Italic"/>
                <a:cs typeface="Brush Script MT Italic"/>
              </a:rPr>
              <a:t>w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3962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1</a:t>
            </a:r>
            <a:endParaRPr lang="en-US" i="1" baseline="-25000" dirty="0"/>
          </a:p>
        </p:txBody>
      </p:sp>
      <p:sp>
        <p:nvSpPr>
          <p:cNvPr id="15" name="Up-Down Arrow 14"/>
          <p:cNvSpPr/>
          <p:nvPr/>
        </p:nvSpPr>
        <p:spPr>
          <a:xfrm>
            <a:off x="1140327" y="3048000"/>
            <a:ext cx="152400" cy="25146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2438400" y="4343400"/>
            <a:ext cx="762000" cy="18805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820372">
            <a:off x="4406287" y="5688636"/>
            <a:ext cx="1177113" cy="11750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3000" y="2450068"/>
            <a:ext cx="109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= 0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31" y="2754554"/>
            <a:ext cx="3505200" cy="5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19201"/>
            <a:ext cx="6019800" cy="6096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Parameterization of radial </a:t>
            </a:r>
            <a:r>
              <a:rPr lang="en-US" u="sng" dirty="0" smtClean="0"/>
              <a:t>profiles: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Quantifying the effects of the island</a:t>
            </a:r>
          </a:p>
          <a:p>
            <a:pPr algn="ctr"/>
            <a:r>
              <a:rPr lang="en-US" sz="2800" dirty="0"/>
              <a:t>on transport &amp; turbulence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2286000"/>
            <a:ext cx="4414663" cy="33279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175260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heat flux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38" y="2302373"/>
            <a:ext cx="4371225" cy="32952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05600" y="1719854"/>
            <a:ext cx="177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lectric potential</a:t>
            </a:r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01" y="1752600"/>
            <a:ext cx="1121598" cy="40156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1207568" cy="6440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3771" y="5715000"/>
            <a:ext cx="5236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/>
              <a:t> </a:t>
            </a:r>
            <a:r>
              <a:rPr lang="en-US" dirty="0" smtClean="0"/>
              <a:t>≈ 20 is the limit of the profile fitting consistency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4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213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>Transport with turbulence &amp; magnetic island</a:t>
            </a:r>
            <a:br>
              <a:rPr lang="en-US" sz="2600" b="1" dirty="0" smtClean="0"/>
            </a:br>
            <a:endParaRPr lang="en-US" sz="2600" i="1" dirty="0" smtClean="0"/>
          </a:p>
          <a:p>
            <a:pPr marL="514350" indent="-282575">
              <a:buFont typeface="+mj-lt"/>
              <a:buAutoNum type="arabicPeriod"/>
            </a:pPr>
            <a:r>
              <a:rPr lang="en-US" sz="2000" dirty="0" smtClean="0"/>
              <a:t>Motivations</a:t>
            </a:r>
          </a:p>
          <a:p>
            <a:pPr marL="514350" indent="-282575">
              <a:buFont typeface="+mj-lt"/>
              <a:buAutoNum type="arabicPeriod"/>
            </a:pPr>
            <a:r>
              <a:rPr lang="en-US" sz="2000" dirty="0" smtClean="0"/>
              <a:t>Used tools: </a:t>
            </a:r>
            <a:r>
              <a:rPr lang="en-US" sz="2000" i="1" dirty="0" smtClean="0"/>
              <a:t>BOUT++</a:t>
            </a:r>
            <a:r>
              <a:rPr lang="en-US" sz="2000" dirty="0" smtClean="0"/>
              <a:t> &amp; </a:t>
            </a:r>
            <a:r>
              <a:rPr lang="en-US" sz="2000" i="1" dirty="0" smtClean="0"/>
              <a:t>OMFIT</a:t>
            </a:r>
          </a:p>
          <a:p>
            <a:pPr marL="514350" indent="-282575">
              <a:buFont typeface="+mj-lt"/>
              <a:buAutoNum type="arabicPeriod"/>
            </a:pPr>
            <a:r>
              <a:rPr lang="en-US" sz="2000" dirty="0" smtClean="0"/>
              <a:t>Overview of the 5-field model</a:t>
            </a:r>
          </a:p>
          <a:p>
            <a:pPr marL="514350" indent="-282575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Verification </a:t>
            </a:r>
            <a:r>
              <a:rPr lang="en-US" sz="2000" dirty="0" smtClean="0">
                <a:solidFill>
                  <a:srgbClr val="000000"/>
                </a:solidFill>
              </a:rPr>
              <a:t>of 2D </a:t>
            </a:r>
            <a:r>
              <a:rPr lang="en-US" sz="2000" dirty="0">
                <a:solidFill>
                  <a:srgbClr val="000000"/>
                </a:solidFill>
              </a:rPr>
              <a:t>electromagnetic 2-field tearing modes</a:t>
            </a:r>
            <a:endParaRPr lang="en-US" sz="2000" dirty="0"/>
          </a:p>
          <a:p>
            <a:pPr marL="514350" indent="-282575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Verification &amp; results of 2D electrostatic 4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field </a:t>
            </a:r>
            <a:r>
              <a:rPr lang="en-US" sz="2000" dirty="0" err="1" smtClean="0">
                <a:solidFill>
                  <a:srgbClr val="000000"/>
                </a:solidFill>
              </a:rPr>
              <a:t>microturbulence</a:t>
            </a:r>
            <a:r>
              <a:rPr lang="en-US" sz="2000" dirty="0" smtClean="0">
                <a:solidFill>
                  <a:srgbClr val="000000"/>
                </a:solidFill>
              </a:rPr>
              <a:t> with a static magnetic island</a:t>
            </a:r>
          </a:p>
          <a:p>
            <a:pPr marL="514350" indent="-282575">
              <a:buFont typeface="+mj-lt"/>
              <a:buAutoNum type="arabicPeriod"/>
            </a:pPr>
            <a:r>
              <a:rPr lang="en-US" sz="2000" dirty="0" smtClean="0"/>
              <a:t>First steps toward the self-consistent interactions between Tearing Modes and </a:t>
            </a:r>
            <a:r>
              <a:rPr lang="en-US" sz="2000" dirty="0" err="1" smtClean="0"/>
              <a:t>microturbulence</a:t>
            </a:r>
            <a:endParaRPr lang="en-US" sz="20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OUTLINE</a:t>
            </a:r>
            <a:r>
              <a:rPr lang="en-US" sz="32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19200"/>
            <a:ext cx="60198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Effect of island on </a:t>
            </a:r>
            <a:r>
              <a:rPr lang="en-US" u="sng" dirty="0" smtClean="0"/>
              <a:t>parameters of profiles: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Significant </a:t>
            </a:r>
            <a:r>
              <a:rPr lang="en-US" sz="2800" dirty="0"/>
              <a:t>effects of the island on the transport &amp; turbulence beyond a threshold </a:t>
            </a:r>
            <a:r>
              <a:rPr lang="en-US" sz="2800" dirty="0" smtClean="0"/>
              <a:t>island </a:t>
            </a:r>
            <a:r>
              <a:rPr lang="en-US" sz="2800" dirty="0"/>
              <a:t>size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1752600"/>
            <a:ext cx="2961925" cy="2232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7" y="4028589"/>
            <a:ext cx="2941645" cy="22175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198120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heat flux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60" y="1753451"/>
            <a:ext cx="2961925" cy="2232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62" y="4028589"/>
            <a:ext cx="2961923" cy="22328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77000" y="1992868"/>
            <a:ext cx="177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lectric potential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2971800"/>
            <a:ext cx="2819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Conclusion </a:t>
            </a:r>
            <a:r>
              <a:rPr lang="en-US" sz="2400" b="1" u="sng" dirty="0" smtClean="0">
                <a:solidFill>
                  <a:srgbClr val="FF0000"/>
                </a:solidFill>
              </a:rPr>
              <a:t>1: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 smtClean="0"/>
              <a:t>- The threshold </a:t>
            </a:r>
            <a:r>
              <a:rPr lang="en-US" sz="2200" dirty="0"/>
              <a:t>~ 5-10</a:t>
            </a:r>
          </a:p>
          <a:p>
            <a:r>
              <a:rPr lang="en-US" sz="2200" dirty="0" smtClean="0"/>
              <a:t>correspond to the characteristic eddies length</a:t>
            </a:r>
            <a:endParaRPr lang="en-US" sz="2200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13564"/>
            <a:ext cx="1207568" cy="644036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9" y="3096380"/>
            <a:ext cx="1121598" cy="4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19200"/>
            <a:ext cx="60198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</a:t>
            </a:r>
            <a:r>
              <a:rPr lang="en-US" u="sng" dirty="0" smtClean="0"/>
              <a:t>lux surface average of the heat flux: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Island can increase the transport even far away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1" y="2895600"/>
            <a:ext cx="4444589" cy="3350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3015734"/>
            <a:ext cx="1710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Inside the island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5601"/>
            <a:ext cx="4464868" cy="33658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15000" y="3059668"/>
            <a:ext cx="1882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Outside the island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5800" y="1642722"/>
            <a:ext cx="3657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Conclusion: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/>
              <a:t>- same </a:t>
            </a:r>
            <a:r>
              <a:rPr lang="en-US" sz="2200" dirty="0" err="1"/>
              <a:t>dissymetry</a:t>
            </a:r>
            <a:r>
              <a:rPr lang="en-US" sz="2200" dirty="0"/>
              <a:t> of heat flux</a:t>
            </a:r>
          </a:p>
          <a:p>
            <a:r>
              <a:rPr lang="en-US" sz="2200" dirty="0" smtClean="0"/>
              <a:t>- island increases transport</a:t>
            </a:r>
            <a:endParaRPr lang="en-US" sz="2200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4000" y="1644510"/>
            <a:ext cx="3352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Next question: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 smtClean="0"/>
              <a:t>- How does turbulence affect the island?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4829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Feedback of turbulence on the island from: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Effective turbulent resistivity from Ohm’s law stress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Quantifying effects of turbulence on the island</a:t>
            </a:r>
          </a:p>
          <a:p>
            <a:pPr algn="ctr"/>
            <a:r>
              <a:rPr lang="en-US" sz="2400" dirty="0" smtClean="0"/>
              <a:t>through an effective turbulent resistivity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0" y="5007418"/>
            <a:ext cx="4964550" cy="14695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5543490"/>
            <a:ext cx="640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with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8229600" cy="163713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724400" cy="8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2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" y="1905001"/>
            <a:ext cx="4402496" cy="350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9549" y="1143000"/>
            <a:ext cx="296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-25000" dirty="0" err="1" smtClean="0"/>
              <a:t>island</a:t>
            </a:r>
            <a:r>
              <a:rPr lang="en-US" dirty="0" smtClean="0"/>
              <a:t>     {0,1,2,5,10,15,20,25}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Turbulent resistivity affects more the island dynamics</a:t>
            </a:r>
            <a:br>
              <a:rPr lang="en-US" sz="2400" dirty="0" smtClean="0"/>
            </a:br>
            <a:r>
              <a:rPr lang="en-US" sz="2400" dirty="0" smtClean="0"/>
              <a:t>than classical resistivity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71976"/>
            <a:ext cx="152400" cy="1684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0" y="16002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Ohm’s Law stress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1600200"/>
            <a:ext cx="288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turbulent resistivity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47" y="1905002"/>
            <a:ext cx="4649752" cy="3505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8328" y="5410200"/>
            <a:ext cx="8683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Conclusion </a:t>
            </a:r>
            <a:r>
              <a:rPr lang="en-US" sz="2400" b="1" u="sng" dirty="0">
                <a:solidFill>
                  <a:srgbClr val="FF0000"/>
                </a:solidFill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</a:rPr>
              <a:t>:</a:t>
            </a:r>
            <a:r>
              <a:rPr lang="en-US" sz="2400" dirty="0" smtClean="0"/>
              <a:t> </a:t>
            </a:r>
            <a:r>
              <a:rPr lang="en-US" sz="2000" dirty="0" smtClean="0"/>
              <a:t>Quantification of: Effective turbulent resistivity will affect much more the island dynamics than classic resistivity </a:t>
            </a:r>
            <a:r>
              <a:rPr lang="en-US" sz="2000" dirty="0" smtClean="0"/>
              <a:t>(few </a:t>
            </a:r>
            <a:r>
              <a:rPr lang="en-US" sz="2000" dirty="0" smtClean="0"/>
              <a:t>orders of magnitude)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16306" y="2847201"/>
            <a:ext cx="72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5621" y="2847201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5728" y="2847201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6306" y="3837801"/>
            <a:ext cx="72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9271" y="4828401"/>
            <a:ext cx="79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15621" y="3837801"/>
            <a:ext cx="79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5728" y="3837801"/>
            <a:ext cx="79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15621" y="4828401"/>
            <a:ext cx="79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</a:t>
            </a:r>
            <a:r>
              <a:rPr lang="en-US" sz="1200" baseline="-25000" dirty="0" err="1" smtClean="0"/>
              <a:t>island</a:t>
            </a:r>
            <a:r>
              <a:rPr lang="en-US" sz="1200" dirty="0" smtClean="0"/>
              <a:t>=25</a:t>
            </a:r>
          </a:p>
        </p:txBody>
      </p:sp>
    </p:spTree>
    <p:extLst>
      <p:ext uri="{BB962C8B-B14F-4D97-AF65-F5344CB8AC3E}">
        <p14:creationId xmlns:p14="http://schemas.microsoft.com/office/powerpoint/2010/main" val="277337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2133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Work presented here represents (our) first steps into nonlinear modeling of the interaction between turbulence and an island, many future directions to pursue</a:t>
            </a:r>
          </a:p>
          <a:p>
            <a:endParaRPr lang="en-US" sz="1000" dirty="0" smtClean="0"/>
          </a:p>
          <a:p>
            <a:r>
              <a:rPr lang="en-US" b="1" dirty="0" smtClean="0"/>
              <a:t>Goals for future work:</a:t>
            </a:r>
          </a:p>
          <a:p>
            <a:pPr lvl="1"/>
            <a:r>
              <a:rPr lang="en-US" sz="1800" dirty="0" smtClean="0"/>
              <a:t>Self-consistent evolution of an island</a:t>
            </a:r>
          </a:p>
          <a:p>
            <a:pPr lvl="1"/>
            <a:r>
              <a:rPr lang="en-US" sz="1800" dirty="0" smtClean="0"/>
              <a:t>Transition to source driven system, 3D (needs BOUT </a:t>
            </a:r>
            <a:r>
              <a:rPr lang="en-US" sz="1800" dirty="0" err="1" smtClean="0"/>
              <a:t>preconditioners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More nonlinear simulations to map out couplings of ITG and tearing mode as function of drives dT</a:t>
            </a:r>
            <a:r>
              <a:rPr lang="en-US" sz="1800" baseline="-25000" dirty="0" smtClean="0"/>
              <a:t>i0</a:t>
            </a:r>
            <a:r>
              <a:rPr lang="en-US" sz="1800" dirty="0" smtClean="0"/>
              <a:t>/dx and dJ</a:t>
            </a:r>
            <a:r>
              <a:rPr lang="en-US" sz="1800" baseline="-25000" dirty="0" smtClean="0"/>
              <a:t>z0</a:t>
            </a:r>
            <a:r>
              <a:rPr lang="en-US" sz="1800" dirty="0" smtClean="0"/>
              <a:t>/dx.  </a:t>
            </a:r>
            <a:r>
              <a:rPr lang="en-US" sz="1800" b="1" dirty="0" smtClean="0"/>
              <a:t>What is net direction of energy transfer (when summed over all couplings)?</a:t>
            </a:r>
          </a:p>
          <a:p>
            <a:pPr lvl="1"/>
            <a:r>
              <a:rPr lang="en-US" sz="1800" dirty="0" smtClean="0"/>
              <a:t>Additional physics: density gradient, geometry, improved </a:t>
            </a:r>
            <a:r>
              <a:rPr lang="en-US" sz="1800" dirty="0" err="1" smtClean="0"/>
              <a:t>gyrofluid</a:t>
            </a:r>
            <a:r>
              <a:rPr lang="en-US" sz="1800" dirty="0" smtClean="0"/>
              <a:t> closures</a:t>
            </a:r>
          </a:p>
          <a:p>
            <a:endParaRPr lang="en-US" sz="1000" dirty="0" smtClean="0"/>
          </a:p>
          <a:p>
            <a:r>
              <a:rPr lang="en-US" b="1" dirty="0" err="1" smtClean="0"/>
              <a:t>Endgoals</a:t>
            </a:r>
            <a:r>
              <a:rPr lang="en-US" b="1" dirty="0" smtClean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quantifying “zone of influence” of tearing mode on turbulence- how far from rational surface/island </a:t>
            </a:r>
            <a:r>
              <a:rPr lang="en-US" sz="1800" dirty="0" err="1" smtClean="0"/>
              <a:t>separatrix</a:t>
            </a:r>
            <a:r>
              <a:rPr lang="en-US" sz="1800" dirty="0" smtClean="0"/>
              <a:t> does turbulence feel impact of island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incorporation of turbulence effects into Rutherford </a:t>
            </a:r>
            <a:r>
              <a:rPr lang="en-US" sz="1800" dirty="0" smtClean="0"/>
              <a:t>equation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Ongoing/future directions	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3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THE END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0" y="2743200"/>
            <a:ext cx="6061425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Thank you for your attention!</a:t>
            </a:r>
          </a:p>
          <a:p>
            <a:pPr algn="ctr"/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Do you have 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449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Additional slides for questions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2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76794"/>
              </p:ext>
            </p:extLst>
          </p:nvPr>
        </p:nvGraphicFramePr>
        <p:xfrm>
          <a:off x="533400" y="1752600"/>
          <a:ext cx="7391400" cy="301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28" name="Equation" r:id="rId3" imgW="4927600" imgH="2019300" progId="Equation.3">
                  <p:embed/>
                </p:oleObj>
              </mc:Choice>
              <mc:Fallback>
                <p:oleObj name="Equation" r:id="rId3" imgW="4927600" imgH="201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752600"/>
                        <a:ext cx="7391400" cy="301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237145"/>
            <a:ext cx="8229600" cy="4800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linear dispersion relation is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63704"/>
              </p:ext>
            </p:extLst>
          </p:nvPr>
        </p:nvGraphicFramePr>
        <p:xfrm>
          <a:off x="4800600" y="1295400"/>
          <a:ext cx="35814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29" name="Equation" r:id="rId5" imgW="2387600" imgH="241300" progId="Equation.3">
                  <p:embed/>
                </p:oleObj>
              </mc:Choice>
              <mc:Fallback>
                <p:oleObj name="Equation" r:id="rId5" imgW="238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295400"/>
                        <a:ext cx="358140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14163"/>
              </p:ext>
            </p:extLst>
          </p:nvPr>
        </p:nvGraphicFramePr>
        <p:xfrm>
          <a:off x="3771900" y="4953000"/>
          <a:ext cx="5219700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30" name="Equation" r:id="rId7" imgW="3479800" imgH="927100" progId="Equation.3">
                  <p:embed/>
                </p:oleObj>
              </mc:Choice>
              <mc:Fallback>
                <p:oleObj name="Equation" r:id="rId7" imgW="34798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4953000"/>
                        <a:ext cx="5219700" cy="1385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r>
              <a:rPr lang="en-US" sz="2800" dirty="0" smtClean="0"/>
              <a:t>.1. Verification </a:t>
            </a:r>
            <a:r>
              <a:rPr lang="en-US" sz="2800" dirty="0"/>
              <a:t>of “four-field” ITG linear dispersion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5181600"/>
            <a:ext cx="1314450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Turbulence</a:t>
            </a:r>
          </a:p>
          <a:p>
            <a:r>
              <a:rPr lang="en-US" dirty="0" smtClean="0"/>
              <a:t>driven by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564990"/>
              </p:ext>
            </p:extLst>
          </p:nvPr>
        </p:nvGraphicFramePr>
        <p:xfrm>
          <a:off x="1371600" y="5456238"/>
          <a:ext cx="32385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31" name="Equation" r:id="rId9" imgW="215900" imgH="254000" progId="Equation.3">
                  <p:embed/>
                </p:oleObj>
              </mc:Choice>
              <mc:Fallback>
                <p:oleObj name="Equation" r:id="rId9" imgW="215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456238"/>
                        <a:ext cx="323850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16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66951"/>
          </a:xfrm>
        </p:spPr>
        <p:txBody>
          <a:bodyPr>
            <a:noAutofit/>
          </a:bodyPr>
          <a:lstStyle/>
          <a:p>
            <a:r>
              <a:rPr lang="en-US" sz="2400" dirty="0" smtClean="0"/>
              <a:t>3b. Dynamical statistics: Probability Density Function (PDF)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60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Effect </a:t>
            </a:r>
            <a:r>
              <a:rPr lang="en-US" u="sng" dirty="0"/>
              <a:t>of island on turbulence </a:t>
            </a:r>
            <a:r>
              <a:rPr lang="en-US" u="sng" dirty="0" smtClean="0"/>
              <a:t>statistics:</a:t>
            </a:r>
            <a:endParaRPr lang="en-US" sz="400" u="sng" dirty="0" smtClean="0"/>
          </a:p>
          <a:p>
            <a:pPr marL="0" indent="0">
              <a:buNone/>
            </a:pP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dirty="0" smtClean="0"/>
              <a:t>PDF = probability to observe a specific value of the fluctuation part of the density</a:t>
            </a:r>
            <a:endParaRPr lang="en-US" sz="300" dirty="0" smtClean="0"/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dirty="0" err="1" smtClean="0"/>
              <a:t>Addimensioning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dirty="0" err="1" smtClean="0"/>
              <a:t>Skewness</a:t>
            </a:r>
            <a:r>
              <a:rPr lang="en-US" dirty="0" smtClean="0"/>
              <a:t> and Kurtosis: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480113"/>
              </p:ext>
            </p:extLst>
          </p:nvPr>
        </p:nvGraphicFramePr>
        <p:xfrm>
          <a:off x="3360085" y="2362200"/>
          <a:ext cx="547911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7" name="Equation" r:id="rId3" imgW="2387600" imgH="533400" progId="Equation.3">
                  <p:embed/>
                </p:oleObj>
              </mc:Choice>
              <mc:Fallback>
                <p:oleObj name="Equation" r:id="rId3" imgW="23876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085" y="2362200"/>
                        <a:ext cx="5479115" cy="1219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093101"/>
              </p:ext>
            </p:extLst>
          </p:nvPr>
        </p:nvGraphicFramePr>
        <p:xfrm>
          <a:off x="4572000" y="2167247"/>
          <a:ext cx="304800" cy="42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18" name="Equation" r:id="rId5" imgW="127000" imgH="177800" progId="Equation.3">
                  <p:embed/>
                </p:oleObj>
              </mc:Choice>
              <mc:Fallback>
                <p:oleObj name="Equation" r:id="rId5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67247"/>
                        <a:ext cx="304800" cy="4235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" y="4038600"/>
            <a:ext cx="5963447" cy="2125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13" y="3946475"/>
            <a:ext cx="3015343" cy="2152554"/>
          </a:xfrm>
          <a:prstGeom prst="rect">
            <a:avLst/>
          </a:prstGeom>
        </p:spPr>
      </p:pic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7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Dynamical statistics: PDF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24" y="2287159"/>
            <a:ext cx="5499975" cy="4143816"/>
          </a:xfrm>
          <a:prstGeom prst="rect">
            <a:avLst/>
          </a:prstGeom>
        </p:spPr>
      </p:pic>
      <p:sp>
        <p:nvSpPr>
          <p:cNvPr id="6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6096000" cy="5060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Effect </a:t>
            </a:r>
            <a:r>
              <a:rPr lang="en-US" u="sng" dirty="0"/>
              <a:t>of island on turbulence </a:t>
            </a:r>
            <a:r>
              <a:rPr lang="en-US" u="sng" dirty="0" smtClean="0"/>
              <a:t>statistics: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- Kurtosis decreases</a:t>
            </a:r>
            <a:br>
              <a:rPr lang="en-US" dirty="0" smtClean="0"/>
            </a:br>
            <a:r>
              <a:rPr lang="en-US" dirty="0" smtClean="0"/>
              <a:t> for higher </a:t>
            </a:r>
            <a:r>
              <a:rPr lang="en-US" dirty="0" err="1" smtClean="0"/>
              <a:t>Skewness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- </a:t>
            </a:r>
            <a:r>
              <a:rPr lang="en-US" dirty="0" err="1" smtClean="0"/>
              <a:t>Skewness</a:t>
            </a:r>
            <a:r>
              <a:rPr lang="en-US" dirty="0" smtClean="0"/>
              <a:t> range</a:t>
            </a:r>
            <a:br>
              <a:rPr lang="en-US" dirty="0" smtClean="0"/>
            </a:br>
            <a:r>
              <a:rPr lang="en-US" dirty="0" smtClean="0"/>
              <a:t>of values decreases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is the</a:t>
            </a:r>
            <a:br>
              <a:rPr lang="en-US" dirty="0" smtClean="0"/>
            </a:br>
            <a:r>
              <a:rPr lang="en-US" dirty="0" smtClean="0"/>
              <a:t>conclusion?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879707"/>
              </p:ext>
            </p:extLst>
          </p:nvPr>
        </p:nvGraphicFramePr>
        <p:xfrm>
          <a:off x="990600" y="1748693"/>
          <a:ext cx="19240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1" name="Equation" r:id="rId4" imgW="1282700" imgH="596900" progId="Equation.3">
                  <p:embed/>
                </p:oleObj>
              </mc:Choice>
              <mc:Fallback>
                <p:oleObj name="Equation" r:id="rId4" imgW="12827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48693"/>
                        <a:ext cx="1924050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285137"/>
              </p:ext>
            </p:extLst>
          </p:nvPr>
        </p:nvGraphicFramePr>
        <p:xfrm>
          <a:off x="933450" y="2620963"/>
          <a:ext cx="1981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2" name="Equation" r:id="rId6" imgW="1320800" imgH="596900" progId="Equation.3">
                  <p:embed/>
                </p:oleObj>
              </mc:Choice>
              <mc:Fallback>
                <p:oleObj name="Equation" r:id="rId6" imgW="13208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2620963"/>
                        <a:ext cx="1981200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29724" y="1676400"/>
            <a:ext cx="561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Quadratic relation similar to experimental </a:t>
            </a:r>
            <a:r>
              <a:rPr lang="en-US" dirty="0" smtClean="0">
                <a:solidFill>
                  <a:srgbClr val="FF0000"/>
                </a:solidFill>
              </a:rPr>
              <a:t>measurements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B. </a:t>
            </a:r>
            <a:r>
              <a:rPr lang="en-US" dirty="0" err="1" smtClean="0">
                <a:solidFill>
                  <a:srgbClr val="FF0000"/>
                </a:solidFill>
              </a:rPr>
              <a:t>Labit</a:t>
            </a:r>
            <a:r>
              <a:rPr lang="en-US" dirty="0" smtClean="0">
                <a:solidFill>
                  <a:srgbClr val="FF0000"/>
                </a:solidFill>
              </a:rPr>
              <a:t>, et al., PRL </a:t>
            </a:r>
            <a:r>
              <a:rPr lang="en-US" b="1" dirty="0" smtClean="0">
                <a:solidFill>
                  <a:srgbClr val="FF0000"/>
                </a:solidFill>
              </a:rPr>
              <a:t>98</a:t>
            </a:r>
            <a:r>
              <a:rPr lang="en-US" dirty="0" smtClean="0">
                <a:solidFill>
                  <a:srgbClr val="FF0000"/>
                </a:solidFill>
              </a:rPr>
              <a:t> (2007) </a:t>
            </a:r>
            <a:r>
              <a:rPr lang="en-US" dirty="0" smtClean="0">
                <a:solidFill>
                  <a:srgbClr val="FF0000"/>
                </a:solidFill>
              </a:rPr>
              <a:t>255002 result reproduced here: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0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2590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smtClean="0"/>
              <a:t>Motivations:</a:t>
            </a:r>
          </a:p>
          <a:p>
            <a:r>
              <a:rPr lang="en-US" sz="1900" b="1" dirty="0" smtClean="0"/>
              <a:t>MHD</a:t>
            </a:r>
            <a:r>
              <a:rPr lang="en-US" sz="1900" dirty="0" smtClean="0"/>
              <a:t> and </a:t>
            </a:r>
            <a:r>
              <a:rPr lang="en-US" sz="1900" b="1" dirty="0" err="1" smtClean="0"/>
              <a:t>microturbulence</a:t>
            </a:r>
            <a:r>
              <a:rPr lang="en-US" sz="1900" dirty="0" smtClean="0"/>
              <a:t> (i.e. on ion </a:t>
            </a:r>
            <a:r>
              <a:rPr lang="en-US" sz="1900" dirty="0" err="1" smtClean="0"/>
              <a:t>gyroradius</a:t>
            </a:r>
            <a:r>
              <a:rPr lang="en-US" sz="1900" dirty="0" smtClean="0"/>
              <a:t> scales or smaller) </a:t>
            </a:r>
            <a:r>
              <a:rPr lang="en-US" sz="1900" dirty="0" smtClean="0">
                <a:solidFill>
                  <a:srgbClr val="FF0000"/>
                </a:solidFill>
              </a:rPr>
              <a:t>both important</a:t>
            </a:r>
            <a:r>
              <a:rPr lang="en-US" sz="1900" dirty="0" smtClean="0"/>
              <a:t> determinants of plasma confinement and device performance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Historically</a:t>
            </a:r>
            <a:r>
              <a:rPr lang="en-US" sz="1900" dirty="0" smtClean="0"/>
              <a:t>, MHD and </a:t>
            </a:r>
            <a:r>
              <a:rPr lang="en-US" sz="1900" dirty="0" err="1" smtClean="0"/>
              <a:t>microturbulence</a:t>
            </a:r>
            <a:r>
              <a:rPr lang="en-US" sz="1900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considered</a:t>
            </a:r>
            <a:r>
              <a:rPr lang="en-US" sz="1900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separately</a:t>
            </a:r>
          </a:p>
          <a:p>
            <a:pPr lvl="1"/>
            <a:r>
              <a:rPr lang="en-US" sz="1900" dirty="0" smtClean="0"/>
              <a:t>No tractable rigorous theory capable of handling both, especially for relevant reactor geometry and parameters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However</a:t>
            </a:r>
            <a:r>
              <a:rPr lang="en-US" sz="1900" dirty="0" smtClean="0"/>
              <a:t>, clear that MHD and </a:t>
            </a:r>
            <a:r>
              <a:rPr lang="en-US" sz="1900" dirty="0" err="1" smtClean="0"/>
              <a:t>microturbulence</a:t>
            </a:r>
            <a:r>
              <a:rPr lang="en-US" sz="1900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coexist</a:t>
            </a:r>
            <a:r>
              <a:rPr lang="en-US" sz="1900" dirty="0" smtClean="0"/>
              <a:t> in many experiments, so potential couplings need to be investigated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Motivations &amp; Procedure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505200"/>
            <a:ext cx="8763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Procedure: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In order to make progress on this challenging problem, start by investigating nonlinear couplings between tearing mode and ITG turbulence in a minimal fluid </a:t>
            </a:r>
            <a:r>
              <a:rPr lang="en-US" dirty="0" smtClean="0">
                <a:latin typeface="Helvetica"/>
                <a:cs typeface="Helvetica"/>
              </a:rPr>
              <a:t>model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Use </a:t>
            </a:r>
            <a:r>
              <a:rPr lang="en-US" dirty="0">
                <a:latin typeface="Helvetica"/>
                <a:cs typeface="Helvetica"/>
              </a:rPr>
              <a:t>BOUT++ simulations via OMFIT </a:t>
            </a:r>
            <a:r>
              <a:rPr lang="en-US" dirty="0" smtClean="0">
                <a:latin typeface="Helvetica"/>
                <a:cs typeface="Helvetica"/>
              </a:rPr>
              <a:t>framework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>
                <a:latin typeface="Helvetica"/>
                <a:cs typeface="Helvetica"/>
              </a:rPr>
              <a:t>Endgoals</a:t>
            </a:r>
            <a:r>
              <a:rPr lang="en-US" sz="2000" b="1" dirty="0">
                <a:latin typeface="Helvetica"/>
                <a:cs typeface="Helvetica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Quantifying “zone of influence” of tearing mode on turbulence – How far from rational surface/island </a:t>
            </a:r>
            <a:r>
              <a:rPr lang="en-US" dirty="0" err="1">
                <a:latin typeface="Helvetica"/>
                <a:cs typeface="Helvetica"/>
              </a:rPr>
              <a:t>separatrix</a:t>
            </a:r>
            <a:r>
              <a:rPr lang="en-US" dirty="0">
                <a:latin typeface="Helvetica"/>
                <a:cs typeface="Helvetica"/>
              </a:rPr>
              <a:t> does turbulence feel impact of island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Incorporation of turbulence effects into Rutherford equation</a:t>
            </a:r>
          </a:p>
        </p:txBody>
      </p:sp>
    </p:spTree>
    <p:extLst>
      <p:ext uri="{BB962C8B-B14F-4D97-AF65-F5344CB8AC3E}">
        <p14:creationId xmlns:p14="http://schemas.microsoft.com/office/powerpoint/2010/main" val="105763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Dynamical statistics: PDF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37" y="2209800"/>
            <a:ext cx="5155164" cy="3886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0800"/>
            <a:ext cx="914400" cy="762000"/>
          </a:xfrm>
          <a:prstGeom prst="roundRect">
            <a:avLst/>
          </a:prstGeom>
          <a:solidFill>
            <a:schemeClr val="tx2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638800" y="3657600"/>
            <a:ext cx="914400" cy="961293"/>
          </a:xfrm>
          <a:prstGeom prst="roundRect">
            <a:avLst/>
          </a:prstGeom>
          <a:solidFill>
            <a:schemeClr val="tx2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2590800"/>
            <a:ext cx="381000" cy="3124200"/>
          </a:xfrm>
          <a:prstGeom prst="roundRect">
            <a:avLst/>
          </a:prstGeom>
          <a:solidFill>
            <a:schemeClr val="tx2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49235" y="4094202"/>
            <a:ext cx="88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O-point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77383" y="5181600"/>
            <a:ext cx="1207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 range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25435" y="2667000"/>
            <a:ext cx="88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-point</a:t>
            </a:r>
            <a:endParaRPr lang="en-US" dirty="0"/>
          </a:p>
        </p:txBody>
      </p:sp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59436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Effect of island on turbulence statistics</a:t>
            </a:r>
            <a:r>
              <a:rPr lang="en-US" u="sng" dirty="0" smtClean="0"/>
              <a:t>: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Focus on 3 zones: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- close to the O-point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- close to the X-point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- long range effect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8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Dynamical statistics: PDF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4435" y="1752600"/>
            <a:ext cx="88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O-point</a:t>
            </a:r>
            <a:endParaRPr lang="en-US" dirty="0"/>
          </a:p>
        </p:txBody>
      </p:sp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59436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Effect of island on turbulence statistics</a:t>
            </a:r>
            <a:r>
              <a:rPr lang="en-US" u="sng" dirty="0" smtClean="0"/>
              <a:t>:</a:t>
            </a:r>
            <a:endParaRPr lang="en-US" dirty="0" smtClean="0"/>
          </a:p>
        </p:txBody>
      </p:sp>
      <p:pic>
        <p:nvPicPr>
          <p:cNvPr id="9" name="Picture 8" descr="PDF_W0-vs-W2_O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66668"/>
            <a:ext cx="5928049" cy="4468837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2057400"/>
            <a:ext cx="27185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Barely observe an effect of the island close to the O-point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8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Dynamical statistics: PDF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4435" y="1752600"/>
            <a:ext cx="889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-point</a:t>
            </a:r>
            <a:endParaRPr lang="en-US" dirty="0"/>
          </a:p>
        </p:txBody>
      </p:sp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61722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Effect of island on turbulence statistics</a:t>
            </a:r>
            <a:r>
              <a:rPr lang="en-US" u="sng" dirty="0" smtClean="0"/>
              <a:t>: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51" y="1754466"/>
            <a:ext cx="5928049" cy="4468836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20574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Exclusion of highly fluctuation values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125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Dynamical statistics: PDF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16949" y="1783477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 range</a:t>
            </a:r>
            <a:endParaRPr lang="en-US" dirty="0"/>
          </a:p>
        </p:txBody>
      </p:sp>
      <p:sp>
        <p:nvSpPr>
          <p:cNvPr id="13" name="Content Placeholder 15"/>
          <p:cNvSpPr>
            <a:spLocks noGrp="1"/>
          </p:cNvSpPr>
          <p:nvPr>
            <p:ph idx="1"/>
          </p:nvPr>
        </p:nvSpPr>
        <p:spPr>
          <a:xfrm>
            <a:off x="457200" y="1295400"/>
            <a:ext cx="6019800" cy="480059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Effect of island on turbulence statistics</a:t>
            </a:r>
            <a:r>
              <a:rPr lang="en-US" u="sng" dirty="0" smtClean="0"/>
              <a:t>: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52" y="1766668"/>
            <a:ext cx="5928047" cy="44688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3139856"/>
            <a:ext cx="30480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Conclusion:</a:t>
            </a:r>
          </a:p>
          <a:p>
            <a:r>
              <a:rPr lang="en-US" sz="2800" dirty="0" smtClean="0"/>
              <a:t>- Increase of the long range turbulence</a:t>
            </a:r>
          </a:p>
          <a:p>
            <a:r>
              <a:rPr lang="en-US" sz="2800" dirty="0" smtClean="0"/>
              <a:t>- Decrease of the turbulence close to the X-point</a:t>
            </a:r>
            <a:endParaRPr lang="en-US" sz="2800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21336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Add highly negative fluctuation values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137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Current </a:t>
            </a:r>
            <a:r>
              <a:rPr lang="en-US" sz="2000" dirty="0" err="1" smtClean="0"/>
              <a:t>equilibria</a:t>
            </a:r>
            <a:r>
              <a:rPr lang="en-US" sz="2000" dirty="0"/>
              <a:t>: </a:t>
            </a:r>
            <a:r>
              <a:rPr lang="en-US" sz="2000" b="1" dirty="0" smtClean="0">
                <a:solidFill>
                  <a:srgbClr val="FF0000"/>
                </a:solidFill>
              </a:rPr>
              <a:t>Shear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/>
              <a:t>TM </a:t>
            </a:r>
            <a:r>
              <a:rPr lang="en-US" sz="2000" dirty="0" smtClean="0"/>
              <a:t>stable</a:t>
            </a:r>
            <a:r>
              <a:rPr lang="en-US" sz="2000" dirty="0"/>
              <a:t>) </a:t>
            </a:r>
            <a:r>
              <a:rPr lang="en-US" sz="2000" i="1" dirty="0" err="1" smtClean="0"/>
              <a:t>vs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Jensen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/>
              <a:t>TM (un)stable) </a:t>
            </a:r>
            <a:r>
              <a:rPr lang="en-US" sz="2000" i="1" dirty="0" err="1" smtClean="0"/>
              <a:t>vs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Harris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(TM (un)stable)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5. On going directions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" y="2066779"/>
            <a:ext cx="4435151" cy="3343421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5146"/>
            <a:ext cx="1676400" cy="387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22098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Magnetic shear: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3288268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Jensen equilibrium: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4400" y="44958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Harris current sheet: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4267200" cy="39453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25466"/>
            <a:ext cx="4343400" cy="3768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10000"/>
            <a:ext cx="1040038" cy="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7201"/>
          </a:xfrm>
        </p:spPr>
        <p:txBody>
          <a:bodyPr>
            <a:normAutofit/>
          </a:bodyPr>
          <a:lstStyle/>
          <a:p>
            <a:r>
              <a:rPr lang="en-US" sz="1800" dirty="0"/>
              <a:t>T</a:t>
            </a:r>
            <a:r>
              <a:rPr lang="en-US" sz="1800" dirty="0" smtClean="0"/>
              <a:t>earing mode instability increases with current sharpness (</a:t>
            </a:r>
            <a:r>
              <a:rPr lang="en-US" sz="1800" i="1" dirty="0" err="1" smtClean="0"/>
              <a:t>Δ</a:t>
            </a:r>
            <a:r>
              <a:rPr lang="en-US" sz="1800" i="1" dirty="0"/>
              <a:t>’ a</a:t>
            </a:r>
            <a:r>
              <a:rPr lang="en-US" sz="1800" dirty="0"/>
              <a:t> versus </a:t>
            </a:r>
            <a:r>
              <a:rPr lang="en-US" sz="1800" i="1" dirty="0" err="1"/>
              <a:t>k</a:t>
            </a:r>
            <a:r>
              <a:rPr lang="en-US" sz="1800" baseline="-25000" dirty="0" err="1"/>
              <a:t>eq</a:t>
            </a:r>
            <a:r>
              <a:rPr lang="en-US" sz="1800" dirty="0"/>
              <a:t>/</a:t>
            </a:r>
            <a:r>
              <a:rPr lang="en-US" sz="1800" i="1" dirty="0" err="1" smtClean="0"/>
              <a:t>k</a:t>
            </a:r>
            <a:r>
              <a:rPr lang="en-US" sz="1800" baseline="-25000" dirty="0" err="1" smtClean="0"/>
              <a:t>y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On </a:t>
            </a:r>
            <a:r>
              <a:rPr lang="en-US" sz="3200" dirty="0" smtClean="0">
                <a:latin typeface="Times New Roman"/>
                <a:cs typeface="Times New Roman"/>
              </a:rPr>
              <a:t>going </a:t>
            </a:r>
            <a:r>
              <a:rPr lang="en-US" sz="3200" dirty="0">
                <a:latin typeface="Times New Roman"/>
                <a:cs typeface="Times New Roman"/>
              </a:rPr>
              <a:t>directions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1"/>
            <a:ext cx="4050575" cy="44730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1757201"/>
            <a:ext cx="4724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95800" y="1757201"/>
            <a:ext cx="419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Use of the </a:t>
            </a:r>
            <a:r>
              <a:rPr lang="en-US" b="1" dirty="0" smtClean="0">
                <a:latin typeface="Helvetica"/>
                <a:cs typeface="Helvetica"/>
              </a:rPr>
              <a:t>Harris</a:t>
            </a:r>
            <a:r>
              <a:rPr lang="en-US" dirty="0" smtClean="0">
                <a:latin typeface="Helvetica"/>
                <a:cs typeface="Helvetica"/>
              </a:rPr>
              <a:t> current sheet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magnetic shear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i="1" dirty="0" smtClean="0">
                <a:latin typeface="Helvetica"/>
                <a:cs typeface="Helvetica"/>
              </a:rPr>
              <a:t>k</a:t>
            </a:r>
            <a:r>
              <a:rPr lang="en-US" baseline="-25000" dirty="0" smtClean="0">
                <a:latin typeface="Helvetica"/>
                <a:cs typeface="Helvetica"/>
              </a:rPr>
              <a:t>0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control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the (un)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stability</a:t>
            </a:r>
            <a:r>
              <a:rPr lang="en-US" dirty="0" smtClean="0">
                <a:latin typeface="Helvetica"/>
                <a:cs typeface="Helvetica"/>
              </a:rPr>
              <a:t> of TM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The amplitude and width of the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current sheet control</a:t>
            </a:r>
            <a:r>
              <a:rPr lang="en-US" dirty="0" smtClean="0">
                <a:latin typeface="Helvetica"/>
                <a:cs typeface="Helvetica"/>
              </a:rPr>
              <a:t> the (un)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stability</a:t>
            </a:r>
            <a:r>
              <a:rPr lang="en-US" dirty="0" smtClean="0">
                <a:latin typeface="Helvetica"/>
                <a:cs typeface="Helvetica"/>
              </a:rPr>
              <a:t> of TM (not shown here)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These results are obtained from a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shooting algorithm</a:t>
            </a:r>
            <a:r>
              <a:rPr lang="en-US" dirty="0" smtClean="0">
                <a:latin typeface="Helvetica"/>
                <a:cs typeface="Helvetica"/>
              </a:rPr>
              <a:t> with a magnetic shear </a:t>
            </a:r>
            <a:r>
              <a:rPr lang="en-US" i="1" dirty="0" smtClean="0">
                <a:latin typeface="Helvetica"/>
                <a:cs typeface="Helvetica"/>
              </a:rPr>
              <a:t>k</a:t>
            </a:r>
            <a:r>
              <a:rPr lang="en-US" baseline="-25000" dirty="0" smtClean="0">
                <a:latin typeface="Helvetica"/>
                <a:cs typeface="Helvetica"/>
              </a:rPr>
              <a:t>0 </a:t>
            </a:r>
            <a:r>
              <a:rPr lang="en-US" dirty="0" smtClean="0">
                <a:latin typeface="Helvetica"/>
                <a:cs typeface="Helvetica"/>
              </a:rPr>
              <a:t>≠ 0 since there is no known analytic solution for </a:t>
            </a:r>
            <a:r>
              <a:rPr lang="en-US" i="1" dirty="0" err="1">
                <a:latin typeface="Helvetica"/>
                <a:cs typeface="Helvetica"/>
              </a:rPr>
              <a:t>Δ</a:t>
            </a:r>
            <a:r>
              <a:rPr lang="en-US" i="1" dirty="0">
                <a:latin typeface="Helvetica"/>
                <a:cs typeface="Helvetica"/>
              </a:rPr>
              <a:t>’ a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Ready for dynamical evolution of the magnetic island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57600" y="3320534"/>
            <a:ext cx="9144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 smtClean="0"/>
              <a:t>k</a:t>
            </a:r>
            <a:r>
              <a:rPr lang="en-US" sz="600" baseline="-25000" dirty="0" smtClean="0"/>
              <a:t>0 </a:t>
            </a:r>
            <a:r>
              <a:rPr lang="en-US" sz="600" dirty="0" smtClean="0"/>
              <a:t> =   </a:t>
            </a:r>
            <a:r>
              <a:rPr lang="en-US" sz="600" i="1" dirty="0" smtClean="0"/>
              <a:t>0</a:t>
            </a:r>
            <a:endParaRPr lang="en-US" sz="600" i="1" dirty="0"/>
          </a:p>
        </p:txBody>
      </p:sp>
      <p:sp>
        <p:nvSpPr>
          <p:cNvPr id="17" name="Rectangle 16"/>
          <p:cNvSpPr/>
          <p:nvPr/>
        </p:nvSpPr>
        <p:spPr>
          <a:xfrm>
            <a:off x="2171699" y="3320534"/>
            <a:ext cx="89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err="1" smtClean="0"/>
              <a:t>k</a:t>
            </a:r>
            <a:r>
              <a:rPr lang="en-US" sz="1100" baseline="-25000" dirty="0" err="1" smtClean="0"/>
              <a:t>eq</a:t>
            </a:r>
            <a:r>
              <a:rPr lang="en-US" sz="1100" dirty="0" smtClean="0"/>
              <a:t>/</a:t>
            </a:r>
            <a:r>
              <a:rPr lang="en-US" sz="1100" i="1" dirty="0" err="1" smtClean="0"/>
              <a:t>k</a:t>
            </a:r>
            <a:r>
              <a:rPr lang="en-US" sz="1100" baseline="-25000" dirty="0" err="1" smtClean="0"/>
              <a:t>y</a:t>
            </a:r>
            <a:r>
              <a:rPr lang="en-US" sz="1100" dirty="0" smtClean="0"/>
              <a:t>=2</a:t>
            </a:r>
          </a:p>
          <a:p>
            <a:r>
              <a:rPr lang="en-US" sz="1100" i="1" dirty="0" err="1" smtClean="0"/>
              <a:t>B</a:t>
            </a:r>
            <a:r>
              <a:rPr lang="en-US" sz="1100" baseline="-25000" dirty="0" err="1" smtClean="0"/>
              <a:t>eq</a:t>
            </a:r>
            <a:r>
              <a:rPr lang="en-US" sz="1100" dirty="0" smtClean="0"/>
              <a:t>=0.0075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2171699" y="4767590"/>
            <a:ext cx="890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err="1" smtClean="0"/>
              <a:t>k</a:t>
            </a:r>
            <a:r>
              <a:rPr lang="en-US" sz="1100" baseline="-25000" dirty="0" err="1" smtClean="0"/>
              <a:t>eq</a:t>
            </a:r>
            <a:r>
              <a:rPr lang="en-US" sz="1100" dirty="0" smtClean="0"/>
              <a:t>/</a:t>
            </a:r>
            <a:r>
              <a:rPr lang="en-US" sz="1100" i="1" dirty="0" err="1" smtClean="0"/>
              <a:t>k</a:t>
            </a:r>
            <a:r>
              <a:rPr lang="en-US" sz="1100" baseline="-25000" dirty="0" err="1" smtClean="0"/>
              <a:t>y</a:t>
            </a:r>
            <a:r>
              <a:rPr lang="en-US" sz="1100" dirty="0"/>
              <a:t>=</a:t>
            </a:r>
            <a:r>
              <a:rPr lang="en-US" sz="1100" dirty="0" smtClean="0"/>
              <a:t>2</a:t>
            </a:r>
          </a:p>
          <a:p>
            <a:r>
              <a:rPr lang="en-US" sz="1100" i="1" dirty="0" err="1" smtClean="0"/>
              <a:t>B</a:t>
            </a:r>
            <a:r>
              <a:rPr lang="en-US" sz="1100" baseline="-25000" dirty="0" err="1" smtClean="0"/>
              <a:t>eq</a:t>
            </a:r>
            <a:r>
              <a:rPr lang="en-US" sz="1100" dirty="0"/>
              <a:t>=</a:t>
            </a:r>
            <a:r>
              <a:rPr lang="en-US" sz="1100" dirty="0" smtClean="0"/>
              <a:t>0.0075</a:t>
            </a: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2171698" y="1806827"/>
            <a:ext cx="8905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err="1" smtClean="0"/>
              <a:t>B</a:t>
            </a:r>
            <a:r>
              <a:rPr lang="en-US" sz="1100" baseline="-25000" dirty="0" err="1" smtClean="0"/>
              <a:t>eq</a:t>
            </a:r>
            <a:r>
              <a:rPr lang="en-US" sz="1100" dirty="0" smtClean="0"/>
              <a:t>=0.0075</a:t>
            </a:r>
            <a:endParaRPr lang="en-US" sz="1100" dirty="0"/>
          </a:p>
        </p:txBody>
      </p:sp>
      <p:sp>
        <p:nvSpPr>
          <p:cNvPr id="20" name="Rectangle 19"/>
          <p:cNvSpPr/>
          <p:nvPr/>
        </p:nvSpPr>
        <p:spPr>
          <a:xfrm>
            <a:off x="1219200" y="4953000"/>
            <a:ext cx="9144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 smtClean="0">
                <a:solidFill>
                  <a:srgbClr val="000000"/>
                </a:solidFill>
              </a:rPr>
              <a:t>k</a:t>
            </a:r>
            <a:r>
              <a:rPr lang="en-US" sz="600" baseline="-25000" dirty="0" smtClean="0">
                <a:solidFill>
                  <a:srgbClr val="000000"/>
                </a:solidFill>
              </a:rPr>
              <a:t>0 </a:t>
            </a:r>
            <a:r>
              <a:rPr lang="en-US" sz="600" dirty="0" smtClean="0">
                <a:solidFill>
                  <a:srgbClr val="000000"/>
                </a:solidFill>
              </a:rPr>
              <a:t> =   </a:t>
            </a:r>
            <a:r>
              <a:rPr lang="en-US" sz="600" i="1" dirty="0" smtClean="0">
                <a:solidFill>
                  <a:srgbClr val="000000"/>
                </a:solidFill>
              </a:rPr>
              <a:t>0.05</a:t>
            </a:r>
            <a:endParaRPr lang="en-US" sz="600" i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1872734"/>
            <a:ext cx="9144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 smtClean="0"/>
              <a:t>k</a:t>
            </a:r>
            <a:r>
              <a:rPr lang="en-US" sz="600" baseline="-25000" dirty="0" smtClean="0"/>
              <a:t>0 </a:t>
            </a:r>
            <a:r>
              <a:rPr lang="en-US" sz="600" dirty="0" smtClean="0"/>
              <a:t> =   </a:t>
            </a:r>
            <a:r>
              <a:rPr lang="en-US" sz="600" i="1" dirty="0" smtClean="0"/>
              <a:t>0</a:t>
            </a:r>
            <a:endParaRPr lang="en-US" sz="600" i="1" dirty="0"/>
          </a:p>
        </p:txBody>
      </p:sp>
    </p:spTree>
    <p:extLst>
      <p:ext uri="{BB962C8B-B14F-4D97-AF65-F5344CB8AC3E}">
        <p14:creationId xmlns:p14="http://schemas.microsoft.com/office/powerpoint/2010/main" val="43995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686801" cy="5060950"/>
          </a:xfrm>
        </p:spPr>
        <p:txBody>
          <a:bodyPr>
            <a:normAutofit/>
          </a:bodyPr>
          <a:lstStyle/>
          <a:p>
            <a:r>
              <a:rPr lang="en-US" dirty="0" smtClean="0"/>
              <a:t>Fluid equations are “mutilated”[1] if we add the common used ballooning (with Ti=0) and FLR (with B=const.) terms: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/>
              <a:t> </a:t>
            </a:r>
            <a:endParaRPr lang="en-US" sz="800" dirty="0" smtClean="0"/>
          </a:p>
          <a:p>
            <a:pPr lvl="1"/>
            <a:r>
              <a:rPr lang="en-US" dirty="0" smtClean="0"/>
              <a:t> ballooning/shearing/island (with Ti=0):			  or	</a:t>
            </a:r>
          </a:p>
          <a:p>
            <a:pPr lvl="1"/>
            <a:endParaRPr lang="en-US" sz="1600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FLR (with B=const.):</a:t>
            </a:r>
            <a:endParaRPr lang="en-US" dirty="0"/>
          </a:p>
          <a:p>
            <a:r>
              <a:rPr lang="en-US" dirty="0" err="1" smtClean="0"/>
              <a:t>Gyroviscous</a:t>
            </a:r>
            <a:r>
              <a:rPr lang="en-US" dirty="0" smtClean="0"/>
              <a:t> effects must be taken into account</a:t>
            </a:r>
          </a:p>
          <a:p>
            <a:r>
              <a:rPr lang="en-US" dirty="0" smtClean="0"/>
              <a:t>Ordering: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[1]: P.J. Morrison, </a:t>
            </a:r>
            <a:r>
              <a:rPr lang="pt-BR" sz="1800" i="1" dirty="0" err="1"/>
              <a:t>Phys</a:t>
            </a:r>
            <a:r>
              <a:rPr lang="pt-BR" sz="1800" i="1" dirty="0"/>
              <a:t>. </a:t>
            </a:r>
            <a:r>
              <a:rPr lang="pt-BR" sz="1800" i="1" dirty="0" smtClean="0"/>
              <a:t>Plasmas</a:t>
            </a:r>
            <a:r>
              <a:rPr lang="pt-BR" sz="1800" dirty="0" smtClean="0"/>
              <a:t> </a:t>
            </a:r>
            <a:r>
              <a:rPr lang="pt-BR" sz="1800" b="1" dirty="0"/>
              <a:t>12</a:t>
            </a:r>
            <a:r>
              <a:rPr lang="pt-BR" sz="1800" dirty="0"/>
              <a:t>, 058102 </a:t>
            </a:r>
            <a:r>
              <a:rPr lang="pt-BR" sz="1800" dirty="0" smtClean="0"/>
              <a:t>(</a:t>
            </a:r>
            <a:r>
              <a:rPr lang="en-US" sz="1800" dirty="0" smtClean="0"/>
              <a:t>2005)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4b. Example Future Research Direction:</a:t>
            </a:r>
            <a:br>
              <a:rPr lang="en-US" sz="2800" b="1" dirty="0" smtClean="0"/>
            </a:br>
            <a:r>
              <a:rPr lang="en-US" sz="2400" dirty="0" smtClean="0"/>
              <a:t>Improving Fluid Model to Retain Hamiltonian Structure</a:t>
            </a:r>
            <a:endParaRPr lang="en-US" sz="28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67444"/>
              </p:ext>
            </p:extLst>
          </p:nvPr>
        </p:nvGraphicFramePr>
        <p:xfrm>
          <a:off x="5776851" y="2219626"/>
          <a:ext cx="10668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3" name="Equation" r:id="rId3" imgW="698500" imgH="431800" progId="Equation.3">
                  <p:embed/>
                </p:oleObj>
              </mc:Choice>
              <mc:Fallback>
                <p:oleObj name="Equation" r:id="rId3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6851" y="2219626"/>
                        <a:ext cx="1066800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347103"/>
              </p:ext>
            </p:extLst>
          </p:nvPr>
        </p:nvGraphicFramePr>
        <p:xfrm>
          <a:off x="7654693" y="2219325"/>
          <a:ext cx="5905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4" name="Equation" r:id="rId5" imgW="393700" imgH="431800" progId="Equation.3">
                  <p:embed/>
                </p:oleObj>
              </mc:Choice>
              <mc:Fallback>
                <p:oleObj name="Equation" r:id="rId5" imgW="393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693" y="2219325"/>
                        <a:ext cx="590550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579099"/>
              </p:ext>
            </p:extLst>
          </p:nvPr>
        </p:nvGraphicFramePr>
        <p:xfrm>
          <a:off x="3941763" y="2987675"/>
          <a:ext cx="16383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5" name="Equation" r:id="rId7" imgW="1092200" imgH="292100" progId="Equation.3">
                  <p:embed/>
                </p:oleObj>
              </mc:Choice>
              <mc:Fallback>
                <p:oleObj name="Equation" r:id="rId7" imgW="1092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763" y="2987675"/>
                        <a:ext cx="16383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697981"/>
              </p:ext>
            </p:extLst>
          </p:nvPr>
        </p:nvGraphicFramePr>
        <p:xfrm>
          <a:off x="2838450" y="3962400"/>
          <a:ext cx="2647950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6" name="Equation" r:id="rId9" imgW="1765300" imgH="1206500" progId="Equation.3">
                  <p:embed/>
                </p:oleObj>
              </mc:Choice>
              <mc:Fallback>
                <p:oleObj name="Equation" r:id="rId9" imgW="1765300" imgH="1206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3962400"/>
                        <a:ext cx="2647950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9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686801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Shifted </a:t>
            </a:r>
            <a:r>
              <a:rPr lang="en-US" dirty="0" err="1" smtClean="0"/>
              <a:t>vorticity</a:t>
            </a:r>
            <a:r>
              <a:rPr lang="en-US" dirty="0" smtClean="0"/>
              <a:t>      and new stream function    :</a:t>
            </a:r>
          </a:p>
          <a:p>
            <a:pPr marL="3200400" lvl="7" indent="0">
              <a:buNone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The stream function contains the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gyroreduction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operator[2] due to the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gyroviscous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tensor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sz="1000" dirty="0" smtClean="0"/>
          </a:p>
          <a:p>
            <a:r>
              <a:rPr lang="en-US" dirty="0" smtClean="0"/>
              <a:t>Laplace inversion: </a:t>
            </a:r>
            <a:br>
              <a:rPr lang="en-US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dirty="0" smtClean="0"/>
              <a:t>						=&gt; extraction of the stream function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=&gt; extraction of the electric potential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[2]</a:t>
            </a:r>
            <a:r>
              <a:rPr lang="en-US" sz="1800" dirty="0"/>
              <a:t>: </a:t>
            </a:r>
            <a:r>
              <a:rPr lang="en-US" sz="1800" dirty="0" smtClean="0"/>
              <a:t>B. Scott, </a:t>
            </a:r>
            <a:r>
              <a:rPr lang="pt-BR" sz="1800" i="1" dirty="0" err="1"/>
              <a:t>Phys</a:t>
            </a:r>
            <a:r>
              <a:rPr lang="pt-BR" sz="1800" i="1" dirty="0"/>
              <a:t>. Plasmas</a:t>
            </a:r>
            <a:r>
              <a:rPr lang="pt-BR" sz="1800" dirty="0"/>
              <a:t> </a:t>
            </a:r>
            <a:r>
              <a:rPr lang="pt-BR" sz="1800" b="1" dirty="0"/>
              <a:t>7</a:t>
            </a:r>
            <a:r>
              <a:rPr lang="pt-BR" sz="1800" dirty="0" smtClean="0"/>
              <a:t>, 1845 </a:t>
            </a:r>
            <a:r>
              <a:rPr lang="pt-BR" sz="1800" dirty="0"/>
              <a:t>(</a:t>
            </a:r>
            <a:r>
              <a:rPr lang="en-US" sz="1800" dirty="0" smtClean="0"/>
              <a:t>2000)</a:t>
            </a:r>
            <a:endParaRPr lang="en-US" sz="1800" dirty="0"/>
          </a:p>
          <a:p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Example Future Research Direction:</a:t>
            </a:r>
            <a:br>
              <a:rPr lang="en-US" sz="2800" b="1" dirty="0" smtClean="0"/>
            </a:br>
            <a:r>
              <a:rPr lang="en-US" sz="2400" dirty="0" smtClean="0"/>
              <a:t>Improving Fluid Model to Retain Hamiltonian Structure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762856"/>
              </p:ext>
            </p:extLst>
          </p:nvPr>
        </p:nvGraphicFramePr>
        <p:xfrm>
          <a:off x="549275" y="1793875"/>
          <a:ext cx="2951163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9" name="Equation" r:id="rId3" imgW="1600200" imgH="431800" progId="Equation.3">
                  <p:embed/>
                </p:oleObj>
              </mc:Choice>
              <mc:Fallback>
                <p:oleObj name="Equation" r:id="rId3" imgW="1600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793875"/>
                        <a:ext cx="2951163" cy="79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442637"/>
              </p:ext>
            </p:extLst>
          </p:nvPr>
        </p:nvGraphicFramePr>
        <p:xfrm>
          <a:off x="1362075" y="3551238"/>
          <a:ext cx="114776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0" name="Equation" r:id="rId5" imgW="622080" imgH="241200" progId="Equation.3">
                  <p:embed/>
                </p:oleObj>
              </mc:Choice>
              <mc:Fallback>
                <p:oleObj name="Equation" r:id="rId5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3551238"/>
                        <a:ext cx="1147763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524792"/>
              </p:ext>
            </p:extLst>
          </p:nvPr>
        </p:nvGraphicFramePr>
        <p:xfrm>
          <a:off x="725488" y="4138613"/>
          <a:ext cx="2459037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1" name="Equation" r:id="rId7" imgW="1333500" imgH="393700" progId="Equation.3">
                  <p:embed/>
                </p:oleObj>
              </mc:Choice>
              <mc:Fallback>
                <p:oleObj name="Equation" r:id="rId7" imgW="1333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4138613"/>
                        <a:ext cx="2459037" cy="72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34365"/>
              </p:ext>
            </p:extLst>
          </p:nvPr>
        </p:nvGraphicFramePr>
        <p:xfrm>
          <a:off x="8150225" y="3505200"/>
          <a:ext cx="3048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2" name="Equation" r:id="rId9" imgW="164880" imgH="203040" progId="Equation.3">
                  <p:embed/>
                </p:oleObj>
              </mc:Choice>
              <mc:Fallback>
                <p:oleObj name="Equation" r:id="rId9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225" y="3505200"/>
                        <a:ext cx="30480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088437"/>
              </p:ext>
            </p:extLst>
          </p:nvPr>
        </p:nvGraphicFramePr>
        <p:xfrm>
          <a:off x="8293100" y="4276725"/>
          <a:ext cx="2317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3" name="Equation" r:id="rId11" imgW="127000" imgH="228600" progId="Equation.3">
                  <p:embed/>
                </p:oleObj>
              </mc:Choice>
              <mc:Fallback>
                <p:oleObj name="Equation" r:id="rId11" imgW="1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3100" y="4276725"/>
                        <a:ext cx="23177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602396"/>
              </p:ext>
            </p:extLst>
          </p:nvPr>
        </p:nvGraphicFramePr>
        <p:xfrm>
          <a:off x="3070225" y="1295400"/>
          <a:ext cx="3048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4" name="Equation" r:id="rId13" imgW="164880" imgH="203040" progId="Equation.3">
                  <p:embed/>
                </p:oleObj>
              </mc:Choice>
              <mc:Fallback>
                <p:oleObj name="Equation" r:id="rId13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1295400"/>
                        <a:ext cx="304800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362715"/>
              </p:ext>
            </p:extLst>
          </p:nvPr>
        </p:nvGraphicFramePr>
        <p:xfrm>
          <a:off x="6880225" y="1295400"/>
          <a:ext cx="3032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5" name="Equation" r:id="rId15" imgW="164880" imgH="203040" progId="Equation.3">
                  <p:embed/>
                </p:oleObj>
              </mc:Choice>
              <mc:Fallback>
                <p:oleObj name="Equation" r:id="rId15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0225" y="1295400"/>
                        <a:ext cx="30321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9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1435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Three-field self-consistent model</a:t>
            </a:r>
          </a:p>
          <a:p>
            <a:r>
              <a:rPr lang="en-US" dirty="0" smtClean="0"/>
              <a:t>No magnetic shear, no ballooning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Example Future Research Direction:</a:t>
            </a:r>
            <a:br>
              <a:rPr lang="en-US" sz="2800" b="1" dirty="0" smtClean="0"/>
            </a:br>
            <a:r>
              <a:rPr lang="en-US" sz="2400" dirty="0" smtClean="0"/>
              <a:t>Improving Fluid Model to Retain Hamiltonian Structure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958454"/>
              </p:ext>
            </p:extLst>
          </p:nvPr>
        </p:nvGraphicFramePr>
        <p:xfrm>
          <a:off x="503238" y="2425700"/>
          <a:ext cx="8286750" cy="342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9" name="Equation" r:id="rId3" imgW="5524500" imgH="2286000" progId="Equation.3">
                  <p:embed/>
                </p:oleObj>
              </mc:Choice>
              <mc:Fallback>
                <p:oleObj name="Equation" r:id="rId3" imgW="5524500" imgH="228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2425700"/>
                        <a:ext cx="8286750" cy="342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1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14350" cy="4800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linear dispersion relation of the new four-field self-consistent model without gradient-driven terms is close to the initial model: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a neutral mode</a:t>
            </a:r>
            <a:br>
              <a:rPr lang="en-US" dirty="0" smtClean="0"/>
            </a:br>
            <a:r>
              <a:rPr lang="en-US" dirty="0" smtClean="0"/>
              <a:t>- a pair of acoustic waves</a:t>
            </a:r>
          </a:p>
          <a:p>
            <a:endParaRPr lang="en-US" dirty="0" smtClean="0"/>
          </a:p>
          <a:p>
            <a:r>
              <a:rPr lang="en-US" dirty="0" smtClean="0"/>
              <a:t>What are the differences with</a:t>
            </a:r>
            <a:br>
              <a:rPr lang="en-US" dirty="0" smtClean="0"/>
            </a:br>
            <a:r>
              <a:rPr lang="en-US" dirty="0" smtClean="0"/>
              <a:t>the results of the previous four-field model?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Future steps: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>- importance of these </a:t>
            </a:r>
            <a:r>
              <a:rPr lang="en-US" dirty="0" err="1" smtClean="0"/>
              <a:t>gyroviscous</a:t>
            </a:r>
            <a:r>
              <a:rPr lang="en-US" dirty="0" smtClean="0"/>
              <a:t> effects w/o island</a:t>
            </a:r>
            <a:br>
              <a:rPr lang="en-US" dirty="0" smtClean="0"/>
            </a:br>
            <a:r>
              <a:rPr lang="en-US" dirty="0" smtClean="0"/>
              <a:t>- self-consistent static magnetic shear and island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self-consistent dynamic magnetic shear and island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Example Future Research Direction:</a:t>
            </a:r>
            <a:br>
              <a:rPr lang="en-US" sz="2800" b="1" dirty="0" smtClean="0"/>
            </a:br>
            <a:r>
              <a:rPr lang="en-US" sz="2400" dirty="0" smtClean="0"/>
              <a:t>Improving Fluid Model to Retain Hamiltonian Structure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079351"/>
              </p:ext>
            </p:extLst>
          </p:nvPr>
        </p:nvGraphicFramePr>
        <p:xfrm>
          <a:off x="5562600" y="1981200"/>
          <a:ext cx="34671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7" name="Equation" r:id="rId3" imgW="2616200" imgH="1066800" progId="Equation.3">
                  <p:embed/>
                </p:oleObj>
              </mc:Choice>
              <mc:Fallback>
                <p:oleObj name="Equation" r:id="rId3" imgW="26162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981200"/>
                        <a:ext cx="3467100" cy="1412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904045"/>
              </p:ext>
            </p:extLst>
          </p:nvPr>
        </p:nvGraphicFramePr>
        <p:xfrm>
          <a:off x="3200400" y="1981200"/>
          <a:ext cx="18510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8" name="Equation" r:id="rId5" imgW="1397000" imgH="292100" progId="Equation.3">
                  <p:embed/>
                </p:oleObj>
              </mc:Choice>
              <mc:Fallback>
                <p:oleObj name="Equation" r:id="rId5" imgW="1397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81200"/>
                        <a:ext cx="1851025" cy="385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1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95400"/>
            <a:ext cx="8610598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All results here done using </a:t>
            </a:r>
            <a:r>
              <a:rPr lang="en-US" sz="2000" dirty="0" smtClean="0">
                <a:solidFill>
                  <a:srgbClr val="FF0000"/>
                </a:solidFill>
              </a:rPr>
              <a:t>OMFIT and its BOUT++ module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OMFIT </a:t>
            </a:r>
            <a:r>
              <a:rPr lang="en-US" sz="2000" dirty="0"/>
              <a:t>= 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ne </a:t>
            </a:r>
            <a:r>
              <a:rPr lang="en-US" sz="2000" b="1" dirty="0">
                <a:solidFill>
                  <a:srgbClr val="FF0000"/>
                </a:solidFill>
              </a:rPr>
              <a:t>M</a:t>
            </a:r>
            <a:r>
              <a:rPr lang="en-US" sz="2000" dirty="0"/>
              <a:t>odeling </a:t>
            </a:r>
            <a:r>
              <a:rPr lang="en-US" sz="2000" b="1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ramework for </a:t>
            </a:r>
            <a:r>
              <a:rPr lang="en-US" sz="2000" b="1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ntegrated </a:t>
            </a:r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asks</a:t>
            </a:r>
          </a:p>
          <a:p>
            <a:pPr marL="231775" indent="-231775"/>
            <a:r>
              <a:rPr lang="en-US" sz="2000" dirty="0" smtClean="0"/>
              <a:t>“Software” (</a:t>
            </a:r>
            <a:r>
              <a:rPr lang="en-US" sz="2000" dirty="0"/>
              <a:t>Graphical User Interface</a:t>
            </a:r>
            <a:r>
              <a:rPr lang="en-US" sz="2000" dirty="0" smtClean="0"/>
              <a:t>) for </a:t>
            </a:r>
            <a:r>
              <a:rPr lang="en-US" sz="2000" i="1" u="sng" dirty="0" smtClean="0"/>
              <a:t>integrated studies</a:t>
            </a:r>
            <a:r>
              <a:rPr lang="en-US" sz="2000" dirty="0" smtClean="0"/>
              <a:t> which can </a:t>
            </a:r>
            <a:r>
              <a:rPr lang="en-US" sz="2000" dirty="0"/>
              <a:t>quickly connect </a:t>
            </a:r>
            <a:r>
              <a:rPr lang="en-US" sz="2000" dirty="0" smtClean="0"/>
              <a:t>many </a:t>
            </a:r>
            <a:r>
              <a:rPr lang="en-US" sz="2000" i="1" u="sng" dirty="0" smtClean="0"/>
              <a:t>codes</a:t>
            </a:r>
            <a:r>
              <a:rPr lang="en-US" sz="2000" dirty="0" smtClean="0"/>
              <a:t> </a:t>
            </a:r>
            <a:r>
              <a:rPr lang="en-US" sz="2000" dirty="0"/>
              <a:t>(common files) </a:t>
            </a:r>
            <a:r>
              <a:rPr lang="en-US" sz="2000" dirty="0" smtClean="0"/>
              <a:t>&amp; </a:t>
            </a:r>
            <a:r>
              <a:rPr lang="en-US" sz="2000" i="1" u="sng" dirty="0" smtClean="0"/>
              <a:t>experimental </a:t>
            </a:r>
            <a:r>
              <a:rPr lang="en-US" sz="2000" i="1" u="sng" dirty="0"/>
              <a:t>data</a:t>
            </a:r>
            <a:r>
              <a:rPr lang="en-US" sz="2000" dirty="0"/>
              <a:t> (MDS</a:t>
            </a:r>
            <a:r>
              <a:rPr lang="en-US" sz="2000" dirty="0" smtClean="0"/>
              <a:t>+)</a:t>
            </a:r>
            <a:endParaRPr lang="en-US" sz="2000" dirty="0"/>
          </a:p>
          <a:p>
            <a:pPr marL="231775" indent="-231775"/>
            <a:r>
              <a:rPr lang="en-US" sz="2000" dirty="0" smtClean="0"/>
              <a:t>After 2 years: &gt; </a:t>
            </a:r>
            <a:r>
              <a:rPr lang="en-US" sz="2000" dirty="0"/>
              <a:t>6</a:t>
            </a:r>
            <a:r>
              <a:rPr lang="en-US" sz="2000" dirty="0" smtClean="0"/>
              <a:t>0 users; &gt; 30 modules; </a:t>
            </a:r>
            <a:r>
              <a:rPr lang="en-US" sz="2000" b="1" i="1" dirty="0" err="1" smtClean="0"/>
              <a:t>AToM</a:t>
            </a:r>
            <a:r>
              <a:rPr lang="en-US" sz="2000" dirty="0" smtClean="0"/>
              <a:t> ($12 M for 3 years, &gt; 15 people): GA, UCSD, LLNL…; &gt; 10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executions in last 4 months</a:t>
            </a:r>
          </a:p>
          <a:p>
            <a:pPr marL="231775" indent="-231775"/>
            <a:r>
              <a:rPr lang="en-US" sz="2000" dirty="0"/>
              <a:t>Bottom-up approach</a:t>
            </a:r>
          </a:p>
          <a:p>
            <a:pPr marL="231775" indent="-231775"/>
            <a:r>
              <a:rPr lang="en-US" sz="2000" dirty="0"/>
              <a:t>Collaboration-friendly</a:t>
            </a:r>
          </a:p>
          <a:p>
            <a:pPr marL="231775" indent="-231775"/>
            <a:r>
              <a:rPr lang="en-US" sz="2000" dirty="0"/>
              <a:t>Daily assistance (</a:t>
            </a:r>
            <a:r>
              <a:rPr lang="en-US" sz="2000" dirty="0" err="1"/>
              <a:t>GitHub</a:t>
            </a:r>
            <a:r>
              <a:rPr lang="en-US" sz="2000" dirty="0"/>
              <a:t>)</a:t>
            </a:r>
          </a:p>
          <a:p>
            <a:pPr marL="231775" indent="-231775"/>
            <a:r>
              <a:rPr lang="en-US" sz="2000" dirty="0" smtClean="0"/>
              <a:t>Common </a:t>
            </a:r>
            <a:r>
              <a:rPr lang="en-US" sz="2000" dirty="0"/>
              <a:t>files: </a:t>
            </a:r>
            <a:r>
              <a:rPr lang="en-US" sz="2000" dirty="0" err="1"/>
              <a:t>NetCDF</a:t>
            </a:r>
            <a:r>
              <a:rPr lang="en-US" sz="2000" dirty="0"/>
              <a:t>, IDL,</a:t>
            </a:r>
            <a:br>
              <a:rPr lang="en-US" sz="2000" dirty="0"/>
            </a:br>
            <a:r>
              <a:rPr lang="en-US" sz="2000" dirty="0" err="1"/>
              <a:t>eqdsk</a:t>
            </a:r>
            <a:r>
              <a:rPr lang="en-US" sz="2000" dirty="0"/>
              <a:t>, </a:t>
            </a:r>
            <a:r>
              <a:rPr lang="en-US" sz="2000" dirty="0" err="1"/>
              <a:t>Matlab</a:t>
            </a:r>
            <a:r>
              <a:rPr lang="en-US" sz="2000" dirty="0"/>
              <a:t>, </a:t>
            </a:r>
            <a:r>
              <a:rPr lang="en-US" sz="2000" dirty="0" err="1"/>
              <a:t>ascii</a:t>
            </a:r>
            <a:r>
              <a:rPr lang="en-US" sz="2000" dirty="0"/>
              <a:t>…</a:t>
            </a:r>
          </a:p>
          <a:p>
            <a:pPr marL="231775" indent="-231775"/>
            <a:r>
              <a:rPr lang="en-US" sz="2000" dirty="0"/>
              <a:t>Remote connections</a:t>
            </a:r>
          </a:p>
          <a:p>
            <a:pPr marL="231775" indent="-231775"/>
            <a:r>
              <a:rPr lang="en-US" sz="2000" b="1" dirty="0" smtClean="0">
                <a:solidFill>
                  <a:srgbClr val="FF0000"/>
                </a:solidFill>
              </a:rPr>
              <a:t>BOUT</a:t>
            </a:r>
            <a:r>
              <a:rPr lang="en-US" sz="2000" b="1" dirty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/>
              <a:t> available</a:t>
            </a:r>
            <a:br>
              <a:rPr lang="en-US" sz="2000" dirty="0" smtClean="0"/>
            </a:br>
            <a:r>
              <a:rPr lang="en-US" sz="2000" dirty="0" smtClean="0"/>
              <a:t>with BOUT++class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971800" cy="365125"/>
          </a:xfrm>
        </p:spPr>
        <p:txBody>
          <a:bodyPr/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OMFIT</a:t>
            </a:r>
            <a:r>
              <a:rPr lang="en-US" sz="2800" dirty="0">
                <a:latin typeface="Times New Roman"/>
                <a:cs typeface="Times New Roman"/>
              </a:rPr>
              <a:t>: a </a:t>
            </a:r>
            <a:r>
              <a:rPr lang="en-US" sz="2800" dirty="0" smtClean="0">
                <a:latin typeface="Times New Roman"/>
                <a:cs typeface="Times New Roman"/>
              </a:rPr>
              <a:t>unique powerful </a:t>
            </a:r>
            <a:r>
              <a:rPr lang="en-US" sz="2800" dirty="0">
                <a:latin typeface="Times New Roman"/>
                <a:cs typeface="Times New Roman"/>
              </a:rPr>
              <a:t>tool for integrated studies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 descr="Screen Shot 2014-09-06 at 9.23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03650"/>
            <a:ext cx="5105400" cy="2921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1" y="1589306"/>
            <a:ext cx="8534400" cy="4062651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 smtClean="0"/>
              <a:t>   </a:t>
            </a:r>
            <a:r>
              <a:rPr lang="en-US" u="sng" dirty="0" smtClean="0"/>
              <a:t>SUMMARY</a:t>
            </a:r>
            <a:r>
              <a:rPr lang="en-US" u="sng" dirty="0"/>
              <a:t>:</a:t>
            </a:r>
          </a:p>
          <a:p>
            <a:pPr marL="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- GUIs: ideal for new users &amp; complex/repetitive tasks</a:t>
            </a:r>
          </a:p>
          <a:p>
            <a:pPr marL="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>
                <a:solidFill>
                  <a:srgbClr val="FF0000"/>
                </a:solidFill>
              </a:rPr>
              <a:t>- Bottom-Up approach (incremental work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</a:p>
          <a:p>
            <a:pPr marL="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- Ideal for collaborations</a:t>
            </a:r>
          </a:p>
          <a:p>
            <a:pPr marL="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- Intrinsically modular &amp; Universal: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         Many codes &amp; servers, many applications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- Theoretical modeling  &amp;  experimental data analysis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30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143000"/>
            <a:ext cx="8229601" cy="480059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One of the possible fluid model which allow </a:t>
            </a:r>
            <a:r>
              <a:rPr lang="en-US" sz="1800" dirty="0"/>
              <a:t>self-</a:t>
            </a:r>
            <a:r>
              <a:rPr lang="en-US" sz="1800" dirty="0" smtClean="0"/>
              <a:t>consistent interactions between the  ITG-driven </a:t>
            </a:r>
            <a:r>
              <a:rPr lang="en-US" sz="1800" dirty="0" err="1" smtClean="0"/>
              <a:t>microturbulence</a:t>
            </a:r>
            <a:r>
              <a:rPr lang="en-US" sz="1800" dirty="0" smtClean="0"/>
              <a:t> and the tearing </a:t>
            </a:r>
            <a:r>
              <a:rPr lang="en-US" sz="1800" dirty="0"/>
              <a:t>m</a:t>
            </a:r>
            <a:r>
              <a:rPr lang="en-US" sz="1800" dirty="0" smtClean="0"/>
              <a:t>odes is:</a:t>
            </a:r>
            <a:endParaRPr lang="en-US" sz="1800" dirty="0">
              <a:latin typeface="Symbol" charset="2"/>
              <a:cs typeface="Symbol" charset="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Overview of the 5-field model describing </a:t>
            </a:r>
            <a:r>
              <a:rPr lang="en-US" sz="2800" dirty="0" err="1" smtClean="0"/>
              <a:t>microturbulence</a:t>
            </a:r>
            <a:r>
              <a:rPr lang="en-US" sz="2800" dirty="0" smtClean="0"/>
              <a:t> and tearing modes</a:t>
            </a:r>
            <a:r>
              <a:rPr lang="en-US" sz="28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" y="1790276"/>
            <a:ext cx="8969974" cy="346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4864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Gradient-driven turbulence, FLR effects, magnetic shear, possible static magnetic island and current sheet equilibrium…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127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Verification of the 2D 2-field tearing modes</a:t>
            </a:r>
            <a:r>
              <a:rPr lang="en-US" sz="28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86934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Tearing mode is included in our model: Well known results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" y="4265617"/>
            <a:ext cx="8915400" cy="1906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121013" cy="2332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3247829" cy="24315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92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" y="76200"/>
            <a:ext cx="82296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Verification </a:t>
            </a:r>
            <a:r>
              <a:rPr lang="en-US" sz="2800" dirty="0"/>
              <a:t>of </a:t>
            </a:r>
            <a:r>
              <a:rPr lang="en-US" sz="2800" dirty="0" smtClean="0"/>
              <a:t>electrostatic 4</a:t>
            </a:r>
            <a:r>
              <a:rPr lang="en-US" sz="2800" dirty="0"/>
              <a:t>-field </a:t>
            </a:r>
            <a:r>
              <a:rPr lang="en-US" sz="2800" dirty="0" err="1"/>
              <a:t>microturbulence</a:t>
            </a:r>
            <a:r>
              <a:rPr lang="en-US" sz="2800" dirty="0"/>
              <a:t> driven by gradients with a static magnetic island</a:t>
            </a:r>
            <a:r>
              <a:rPr lang="en-US" sz="28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" y="2628476"/>
            <a:ext cx="8969974" cy="3467524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2733460">
            <a:off x="126190" y="5185395"/>
            <a:ext cx="381678" cy="373411"/>
          </a:xfrm>
          <a:prstGeom prst="plus">
            <a:avLst>
              <a:gd name="adj" fmla="val 46114"/>
            </a:avLst>
          </a:prstGeom>
          <a:solidFill>
            <a:srgbClr val="FF0000">
              <a:alpha val="50000"/>
            </a:srgb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457199" y="1143000"/>
            <a:ext cx="8229601" cy="4800599"/>
          </a:xfrm>
        </p:spPr>
        <p:txBody>
          <a:bodyPr>
            <a:normAutofit/>
          </a:bodyPr>
          <a:lstStyle/>
          <a:p>
            <a:r>
              <a:rPr lang="en-US" sz="1800" dirty="0"/>
              <a:t>Set </a:t>
            </a:r>
            <a:r>
              <a:rPr lang="en-US" sz="1800" dirty="0" err="1"/>
              <a:t>d</a:t>
            </a:r>
            <a:r>
              <a:rPr lang="en-US" sz="1800" dirty="0" err="1">
                <a:latin typeface="Symbol" charset="2"/>
                <a:cs typeface="Symbol" charset="2"/>
              </a:rPr>
              <a:t>y</a:t>
            </a:r>
            <a:r>
              <a:rPr lang="en-US" sz="1800" dirty="0"/>
              <a:t>/</a:t>
            </a:r>
            <a:r>
              <a:rPr lang="en-US" sz="1800" dirty="0" err="1"/>
              <a:t>dt</a:t>
            </a:r>
            <a:r>
              <a:rPr lang="en-US" sz="1800" dirty="0"/>
              <a:t> = 0, </a:t>
            </a:r>
            <a:r>
              <a:rPr lang="en-US" sz="1800" u="sng" dirty="0"/>
              <a:t>turbulent</a:t>
            </a:r>
            <a:r>
              <a:rPr lang="en-US" sz="1800" dirty="0"/>
              <a:t> flutter nonlinearities to zero (</a:t>
            </a:r>
            <a:r>
              <a:rPr lang="en-US" sz="1800" dirty="0">
                <a:latin typeface="Symbol" charset="2"/>
                <a:cs typeface="Symbol" charset="2"/>
              </a:rPr>
              <a:t>b</a:t>
            </a:r>
            <a:r>
              <a:rPr lang="en-US" sz="1800" dirty="0"/>
              <a:t> -&gt; 0)</a:t>
            </a:r>
          </a:p>
          <a:p>
            <a:r>
              <a:rPr lang="en-US" sz="1800" dirty="0"/>
              <a:t>Allow separate </a:t>
            </a:r>
            <a:r>
              <a:rPr lang="en-US" sz="1800" i="1" dirty="0"/>
              <a:t>n</a:t>
            </a:r>
            <a:r>
              <a:rPr lang="en-US" sz="1800" dirty="0"/>
              <a:t>, </a:t>
            </a:r>
            <a:r>
              <a:rPr lang="en-US" sz="1800" i="1" dirty="0">
                <a:latin typeface="Symbol" charset="2"/>
                <a:cs typeface="Symbol" charset="2"/>
              </a:rPr>
              <a:t>f </a:t>
            </a:r>
            <a:r>
              <a:rPr lang="en-US" sz="1800" dirty="0"/>
              <a:t>fluctuations to allow self-consistent zonal flow response and quantify Ohm’s law nonlinearity in presence of small but finite </a:t>
            </a:r>
            <a:r>
              <a:rPr lang="en-US" sz="1800" i="1" dirty="0">
                <a:latin typeface="Symbol" charset="2"/>
                <a:cs typeface="Symbol" charset="2"/>
              </a:rPr>
              <a:t>h</a:t>
            </a:r>
            <a:endParaRPr lang="en-US" sz="18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63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145"/>
            <a:ext cx="8229600" cy="4800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the 2D-limit w/o island: the dispersion relation is well validated</a:t>
            </a:r>
          </a:p>
          <a:p>
            <a:r>
              <a:rPr lang="en-US" sz="2000" dirty="0" smtClean="0"/>
              <a:t>Consider limiting case: n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(x) = 1, a/L</a:t>
            </a:r>
            <a:r>
              <a:rPr lang="en-US" sz="2000" baseline="-25000" dirty="0" smtClean="0"/>
              <a:t>B </a:t>
            </a:r>
            <a:r>
              <a:rPr lang="en-US" sz="2000" dirty="0"/>
              <a:t>= 0.1, a/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Ti</a:t>
            </a:r>
            <a:r>
              <a:rPr lang="en-US" sz="2000" dirty="0" smtClean="0"/>
              <a:t> = 0.3, </a:t>
            </a:r>
            <a:r>
              <a:rPr lang="en-US" sz="2000" i="1" dirty="0">
                <a:latin typeface="Symbol" charset="2"/>
                <a:cs typeface="Symbol" charset="2"/>
              </a:rPr>
              <a:t>h</a:t>
            </a:r>
            <a:r>
              <a:rPr lang="en-US" sz="2000" dirty="0" smtClean="0"/>
              <a:t> = 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3" y="2973836"/>
            <a:ext cx="4175253" cy="3131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31" y="2973836"/>
            <a:ext cx="4175256" cy="3131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383" y="20574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Theory </a:t>
            </a:r>
            <a:r>
              <a:rPr lang="en-US" dirty="0" err="1" smtClean="0"/>
              <a:t>λ</a:t>
            </a:r>
            <a:r>
              <a:rPr lang="en-US" dirty="0" smtClean="0"/>
              <a:t>=0</a:t>
            </a:r>
          </a:p>
          <a:p>
            <a:r>
              <a:rPr lang="en-US" dirty="0" smtClean="0"/>
              <a:t>Theory </a:t>
            </a:r>
            <a:r>
              <a:rPr lang="en-US" dirty="0" err="1"/>
              <a:t>λ</a:t>
            </a:r>
            <a:r>
              <a:rPr lang="en-US" dirty="0"/>
              <a:t>=1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BOUT+</a:t>
            </a:r>
            <a:r>
              <a:rPr lang="en-US" dirty="0"/>
              <a:t>+ </a:t>
            </a:r>
            <a:r>
              <a:rPr lang="en-US" dirty="0" err="1"/>
              <a:t>λ</a:t>
            </a:r>
            <a:r>
              <a:rPr lang="en-US" dirty="0" smtClean="0"/>
              <a:t>=0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2294930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3783" y="2602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+  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Verification </a:t>
            </a:r>
            <a:r>
              <a:rPr lang="en-US" sz="2800" dirty="0"/>
              <a:t>of </a:t>
            </a:r>
            <a:r>
              <a:rPr lang="en-US" sz="2800" dirty="0" smtClean="0"/>
              <a:t>“four</a:t>
            </a:r>
            <a:r>
              <a:rPr lang="en-US" sz="2800" dirty="0"/>
              <a:t>-field” ITG linear dispersion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2514600"/>
            <a:ext cx="457200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56388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Linear ITG well verified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3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SLAB 64 x 64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box (a = 32, b=64), NX=151, NY=129</a:t>
            </a:r>
          </a:p>
          <a:p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baseline="-25000" dirty="0" err="1" smtClean="0"/>
              <a:t>eq</a:t>
            </a:r>
            <a:r>
              <a:rPr lang="en-US" dirty="0" smtClean="0"/>
              <a:t>= -x</a:t>
            </a:r>
            <a:r>
              <a:rPr lang="en-US" baseline="30000" dirty="0" smtClean="0"/>
              <a:t>2</a:t>
            </a:r>
            <a:r>
              <a:rPr lang="en-US" dirty="0" smtClean="0"/>
              <a:t>/(2L</a:t>
            </a:r>
            <a:r>
              <a:rPr lang="en-US" baseline="-25000" dirty="0" smtClean="0"/>
              <a:t>s</a:t>
            </a:r>
            <a:r>
              <a:rPr lang="en-US" dirty="0" smtClean="0"/>
              <a:t>) +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baseline="-25000" dirty="0" smtClean="0"/>
              <a:t>island</a:t>
            </a:r>
            <a:r>
              <a:rPr lang="en-US" dirty="0" smtClean="0"/>
              <a:t>cos(2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y/b)</a:t>
            </a:r>
          </a:p>
          <a:p>
            <a:endParaRPr lang="en-US" dirty="0" smtClean="0"/>
          </a:p>
          <a:p>
            <a:r>
              <a:rPr lang="en-US" dirty="0" smtClean="0"/>
              <a:t>Base parameters:</a:t>
            </a:r>
          </a:p>
          <a:p>
            <a:pPr>
              <a:buNone/>
            </a:pPr>
            <a:r>
              <a:rPr lang="en-US" dirty="0" smtClean="0"/>
              <a:t>	a/L</a:t>
            </a:r>
            <a:r>
              <a:rPr lang="en-US" baseline="-25000" dirty="0" smtClean="0"/>
              <a:t>B</a:t>
            </a:r>
            <a:r>
              <a:rPr lang="en-US" dirty="0" smtClean="0"/>
              <a:t>=0.1, a/</a:t>
            </a:r>
            <a:r>
              <a:rPr lang="en-US" dirty="0" err="1" smtClean="0"/>
              <a:t>L</a:t>
            </a:r>
            <a:r>
              <a:rPr lang="en-US" baseline="-25000" dirty="0" err="1" smtClean="0"/>
              <a:t>Ti</a:t>
            </a:r>
            <a:r>
              <a:rPr lang="en-US" dirty="0" smtClean="0"/>
              <a:t>=0.3,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=1e-4, </a:t>
            </a:r>
            <a:r>
              <a:rPr lang="en-US" dirty="0"/>
              <a:t>D=1e</a:t>
            </a:r>
            <a:r>
              <a:rPr lang="en-US" dirty="0" smtClean="0"/>
              <a:t>-2,   =0.05</a:t>
            </a:r>
          </a:p>
          <a:p>
            <a:endParaRPr lang="en-US" dirty="0" smtClean="0"/>
          </a:p>
          <a:p>
            <a:r>
              <a:rPr lang="en-US" dirty="0" smtClean="0"/>
              <a:t>Apply damping (with    ) of                         to prevent </a:t>
            </a:r>
            <a:r>
              <a:rPr lang="en-US" dirty="0" err="1" smtClean="0"/>
              <a:t>quasilinear</a:t>
            </a:r>
            <a:r>
              <a:rPr lang="en-US" dirty="0" smtClean="0"/>
              <a:t> relaxation and maintain input background profiles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6525"/>
              </p:ext>
            </p:extLst>
          </p:nvPr>
        </p:nvGraphicFramePr>
        <p:xfrm>
          <a:off x="4583112" y="4408488"/>
          <a:ext cx="181768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8" name="Equation" r:id="rId3" imgW="1104900" imgH="304800" progId="Equation.3">
                  <p:embed/>
                </p:oleObj>
              </mc:Choice>
              <mc:Fallback>
                <p:oleObj name="Equation" r:id="rId3" imgW="1104900" imgH="304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2" y="4408488"/>
                        <a:ext cx="1817688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57600"/>
            <a:ext cx="203580" cy="1922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" y="228600"/>
            <a:ext cx="8229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Solve </a:t>
            </a:r>
            <a:r>
              <a:rPr lang="en-US" sz="2800" dirty="0"/>
              <a:t>2D </a:t>
            </a:r>
            <a:r>
              <a:rPr lang="en-US" sz="2800" dirty="0" smtClean="0"/>
              <a:t>nonlinear system </a:t>
            </a:r>
            <a:r>
              <a:rPr lang="en-US" sz="2800" dirty="0"/>
              <a:t>using BOUT+</a:t>
            </a:r>
            <a:r>
              <a:rPr lang="en-US" sz="2800" dirty="0" smtClean="0"/>
              <a:t>+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62241" y="6400413"/>
            <a:ext cx="3095719" cy="276999"/>
          </a:xfrm>
        </p:spPr>
        <p:txBody>
          <a:bodyPr wrap="none">
            <a:spAutoFit/>
          </a:bodyPr>
          <a:lstStyle/>
          <a:p>
            <a:r>
              <a:rPr lang="en-US" smtClean="0"/>
              <a:t>O. Izacard / Seminar / PPPL 4/20/15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9DCE-970A-D543-9628-9258CD648B1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532130"/>
            <a:ext cx="203580" cy="19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2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72527</TotalTime>
  <Words>6890</Words>
  <Application>Microsoft Macintosh PowerPoint</Application>
  <PresentationFormat>On-screen Show (4:3)</PresentationFormat>
  <Paragraphs>437</Paragraphs>
  <Slides>39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3b. Dynamical statistics: Probability Density Function (PDF)</vt:lpstr>
      <vt:lpstr>Dynamical statistics: PDF</vt:lpstr>
      <vt:lpstr>Dynamical statistics: PDF</vt:lpstr>
      <vt:lpstr>Dynamical statistics: PDF</vt:lpstr>
      <vt:lpstr>Dynamical statistics: PDF</vt:lpstr>
      <vt:lpstr>Dynamical statistics: PDF</vt:lpstr>
      <vt:lpstr>PowerPoint Presentation</vt:lpstr>
      <vt:lpstr>PowerPoint Presentation</vt:lpstr>
      <vt:lpstr>4b. Example Future Research Direction: Improving Fluid Model to Retain Hamiltonian Structure</vt:lpstr>
      <vt:lpstr>Example Future Research Direction: Improving Fluid Model to Retain Hamiltonian Structure</vt:lpstr>
      <vt:lpstr>Example Future Research Direction: Improving Fluid Model to Retain Hamiltonian Structure</vt:lpstr>
      <vt:lpstr>Example Future Research Direction: Improving Fluid Model to Retain Hamiltonian Structure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TEar</dc:title>
  <dc:creator>Office 2004 Test Drive User</dc:creator>
  <cp:lastModifiedBy>Olivier Izacard</cp:lastModifiedBy>
  <cp:revision>601</cp:revision>
  <cp:lastPrinted>2015-04-17T21:23:38Z</cp:lastPrinted>
  <dcterms:created xsi:type="dcterms:W3CDTF">2014-03-22T23:51:37Z</dcterms:created>
  <dcterms:modified xsi:type="dcterms:W3CDTF">2015-04-20T15:30:47Z</dcterms:modified>
</cp:coreProperties>
</file>