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6"/>
  </p:normalViewPr>
  <p:slideViewPr>
    <p:cSldViewPr snapToGrid="0" snapToObjects="1">
      <p:cViewPr varScale="1">
        <p:scale>
          <a:sx n="177" d="100"/>
          <a:sy n="177" d="100"/>
        </p:scale>
        <p:origin x="-8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8DFEE-439F-2740-B126-8A8F8488DF4A}" type="datetimeFigureOut">
              <a:rPr lang="en-US" smtClean="0"/>
              <a:t>4/29/16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A1438-2940-FE43-A24C-41AE0C5DFC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382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8DFEE-439F-2740-B126-8A8F8488DF4A}" type="datetimeFigureOut">
              <a:rPr lang="en-US" smtClean="0"/>
              <a:t>4/29/16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A1438-2940-FE43-A24C-41AE0C5DFC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130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8DFEE-439F-2740-B126-8A8F8488DF4A}" type="datetimeFigureOut">
              <a:rPr lang="en-US" smtClean="0"/>
              <a:t>4/29/16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A1438-2940-FE43-A24C-41AE0C5DFC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27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8DFEE-439F-2740-B126-8A8F8488DF4A}" type="datetimeFigureOut">
              <a:rPr lang="en-US" smtClean="0"/>
              <a:t>4/29/16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A1438-2940-FE43-A24C-41AE0C5DFC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719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8DFEE-439F-2740-B126-8A8F8488DF4A}" type="datetimeFigureOut">
              <a:rPr lang="en-US" smtClean="0"/>
              <a:t>4/29/16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A1438-2940-FE43-A24C-41AE0C5DFC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856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8DFEE-439F-2740-B126-8A8F8488DF4A}" type="datetimeFigureOut">
              <a:rPr lang="en-US" smtClean="0"/>
              <a:t>4/29/16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A1438-2940-FE43-A24C-41AE0C5DFC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01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8DFEE-439F-2740-B126-8A8F8488DF4A}" type="datetimeFigureOut">
              <a:rPr lang="en-US" smtClean="0"/>
              <a:t>4/29/16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A1438-2940-FE43-A24C-41AE0C5DFC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343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8DFEE-439F-2740-B126-8A8F8488DF4A}" type="datetimeFigureOut">
              <a:rPr lang="en-US" smtClean="0"/>
              <a:t>4/29/16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A1438-2940-FE43-A24C-41AE0C5DFC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815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8DFEE-439F-2740-B126-8A8F8488DF4A}" type="datetimeFigureOut">
              <a:rPr lang="en-US" smtClean="0"/>
              <a:t>4/29/16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A1438-2940-FE43-A24C-41AE0C5DFC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280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8DFEE-439F-2740-B126-8A8F8488DF4A}" type="datetimeFigureOut">
              <a:rPr lang="en-US" smtClean="0"/>
              <a:t>4/29/16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A1438-2940-FE43-A24C-41AE0C5DFC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283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8DFEE-439F-2740-B126-8A8F8488DF4A}" type="datetimeFigureOut">
              <a:rPr lang="en-US" smtClean="0"/>
              <a:t>4/29/16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A1438-2940-FE43-A24C-41AE0C5DFC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151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8DFEE-439F-2740-B126-8A8F8488DF4A}" type="datetimeFigureOut">
              <a:rPr lang="en-US" smtClean="0"/>
              <a:t>4/29/16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A1438-2940-FE43-A24C-41AE0C5DFC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85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Stability and Nonlinear Dynamics of Beam-driven Instabilities in NSTX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Feng Wang, PPPL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575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151" y="495110"/>
            <a:ext cx="8642959" cy="6362889"/>
          </a:xfrm>
        </p:spPr>
        <p:txBody>
          <a:bodyPr>
            <a:noAutofit/>
          </a:bodyPr>
          <a:lstStyle/>
          <a:p>
            <a:pPr algn="just"/>
            <a:r>
              <a:rPr lang="en-US" sz="1800" dirty="0" smtClean="0"/>
              <a:t>Beam</a:t>
            </a:r>
            <a:r>
              <a:rPr lang="en-US" sz="1800" dirty="0" smtClean="0"/>
              <a:t>-driven </a:t>
            </a:r>
            <a:r>
              <a:rPr lang="en-US" sz="1800" dirty="0" smtClean="0"/>
              <a:t>instabilities </a:t>
            </a:r>
            <a:r>
              <a:rPr lang="en-US" sz="1800" dirty="0" smtClean="0"/>
              <a:t>are</a:t>
            </a:r>
            <a:r>
              <a:rPr lang="en-US" sz="1800" dirty="0" smtClean="0"/>
              <a:t> </a:t>
            </a:r>
            <a:r>
              <a:rPr lang="en-US" sz="1800" dirty="0" smtClean="0"/>
              <a:t>important for NSTX and NSTX-U.</a:t>
            </a:r>
          </a:p>
          <a:p>
            <a:pPr lvl="1" algn="just"/>
            <a:r>
              <a:rPr lang="en-US" sz="1600" dirty="0" smtClean="0"/>
              <a:t>Fishbone modes in NSTX are routinely observed and may induce significant fast ion loss.</a:t>
            </a:r>
          </a:p>
          <a:p>
            <a:pPr lvl="1" algn="just"/>
            <a:r>
              <a:rPr lang="en-US" sz="1600" dirty="0" smtClean="0"/>
              <a:t>NSTX </a:t>
            </a:r>
            <a:r>
              <a:rPr lang="en-US" sz="1600" dirty="0"/>
              <a:t>experimental results show that multiple low-amplitude beam-driven TAEs with weak frequency chirping can transit to mode avalanche with much larger amplitudes.</a:t>
            </a:r>
            <a:r>
              <a:rPr lang="en-US" sz="1600" dirty="0" smtClean="0">
                <a:effectLst/>
              </a:rPr>
              <a:t> </a:t>
            </a:r>
            <a:endParaRPr lang="en-US" sz="1600" dirty="0" smtClean="0">
              <a:effectLst/>
            </a:endParaRPr>
          </a:p>
          <a:p>
            <a:pPr lvl="1" algn="just"/>
            <a:endParaRPr lang="en-US" sz="1600" dirty="0" smtClean="0">
              <a:effectLst/>
            </a:endParaRPr>
          </a:p>
          <a:p>
            <a:pPr algn="just"/>
            <a:r>
              <a:rPr lang="en-US" sz="1800" dirty="0" smtClean="0"/>
              <a:t>Global hybrid nonlinear simulations for fishbone</a:t>
            </a:r>
            <a:r>
              <a:rPr lang="en-US" altLang="zh-CN" sz="1800" dirty="0" smtClean="0"/>
              <a:t> show strong </a:t>
            </a:r>
            <a:r>
              <a:rPr lang="en-US" altLang="zh-CN" sz="1800" dirty="0"/>
              <a:t>mode frequency chirping as beam ion distribute is substantially redistributed in radial direction. It is found that </a:t>
            </a:r>
            <a:r>
              <a:rPr lang="en-US" altLang="zh-CN" sz="1800" dirty="0">
                <a:solidFill>
                  <a:srgbClr val="FF0000"/>
                </a:solidFill>
              </a:rPr>
              <a:t>resonant trapped particles keep in resonance with the mode in the nonlinear phase and they are mainly responsible for the frequency chirping</a:t>
            </a:r>
            <a:r>
              <a:rPr lang="en-US" altLang="zh-CN" sz="1800" dirty="0"/>
              <a:t>. </a:t>
            </a:r>
            <a:r>
              <a:rPr lang="en-US" altLang="zh-CN" sz="1800" dirty="0" smtClean="0">
                <a:solidFill>
                  <a:srgbClr val="FF0000"/>
                </a:solidFill>
              </a:rPr>
              <a:t>While linearly, both </a:t>
            </a:r>
            <a:r>
              <a:rPr lang="en-US" altLang="zh-CN" sz="1800" dirty="0">
                <a:solidFill>
                  <a:srgbClr val="FF0000"/>
                </a:solidFill>
              </a:rPr>
              <a:t>passing and trapped beam particles contribute to the instability drive</a:t>
            </a:r>
            <a:r>
              <a:rPr lang="en-US" altLang="zh-CN" sz="1800" dirty="0"/>
              <a:t>.</a:t>
            </a:r>
            <a:r>
              <a:rPr lang="zh-CN" altLang="zh-CN" sz="1800" dirty="0"/>
              <a:t> </a:t>
            </a:r>
            <a:endParaRPr lang="en-US" altLang="zh-CN" sz="1800" dirty="0" smtClean="0"/>
          </a:p>
          <a:p>
            <a:pPr lvl="1" algn="just"/>
            <a:r>
              <a:rPr lang="en-US" sz="1400" dirty="0" smtClean="0"/>
              <a:t>Experimental data that may be relevant to simulations: fishbone nonlinear frequency chirping time and chirping rate, lost particles coordinates in phase space, beam ion distribution function.</a:t>
            </a:r>
          </a:p>
          <a:p>
            <a:pPr lvl="1" algn="just"/>
            <a:endParaRPr lang="en-US" sz="1400" dirty="0" smtClean="0"/>
          </a:p>
          <a:p>
            <a:pPr algn="just"/>
            <a:r>
              <a:rPr lang="en-US" sz="1800" dirty="0" smtClean="0"/>
              <a:t> </a:t>
            </a:r>
            <a:r>
              <a:rPr lang="en-US" altLang="zh-CN" sz="1800" dirty="0"/>
              <a:t>M3D-K nonlinear simulations of multiple beam-driven TAEs and the n=1 fishbone have been carried out for the first time. The simulation results show strong </a:t>
            </a:r>
            <a:r>
              <a:rPr lang="en-US" altLang="zh-CN" sz="1800" dirty="0">
                <a:solidFill>
                  <a:srgbClr val="FF0000"/>
                </a:solidFill>
              </a:rPr>
              <a:t>interaction between TAEs and fishbone that either enhances or reduces saturation level of individual modes depending on mode number and other parameters</a:t>
            </a:r>
            <a:r>
              <a:rPr lang="en-US" altLang="zh-CN" sz="1800" dirty="0"/>
              <a:t>. Furthermore it is found that the </a:t>
            </a:r>
            <a:r>
              <a:rPr lang="en-US" altLang="zh-CN" sz="1800" dirty="0">
                <a:solidFill>
                  <a:srgbClr val="FF0000"/>
                </a:solidFill>
              </a:rPr>
              <a:t>mode saturation levels are very sensitive to the minimum of safety factor profile q</a:t>
            </a:r>
            <a:r>
              <a:rPr lang="en-US" altLang="zh-CN" sz="1800" baseline="-25000" dirty="0">
                <a:solidFill>
                  <a:srgbClr val="FF0000"/>
                </a:solidFill>
              </a:rPr>
              <a:t>min</a:t>
            </a:r>
            <a:r>
              <a:rPr lang="en-US" altLang="zh-CN" sz="1800" dirty="0"/>
              <a:t>. </a:t>
            </a:r>
            <a:r>
              <a:rPr lang="en-US" altLang="zh-CN" sz="1800" dirty="0" smtClean="0"/>
              <a:t>This </a:t>
            </a:r>
            <a:r>
              <a:rPr lang="en-US" altLang="zh-CN" sz="1800" dirty="0"/>
              <a:t>result is similar to the observed transition to TAE avalanche as q</a:t>
            </a:r>
            <a:r>
              <a:rPr lang="en-US" altLang="zh-CN" sz="1800" baseline="-25000" dirty="0"/>
              <a:t>min</a:t>
            </a:r>
            <a:r>
              <a:rPr lang="en-US" altLang="zh-CN" sz="1800" dirty="0"/>
              <a:t> decreases in NSTX</a:t>
            </a:r>
            <a:r>
              <a:rPr lang="en-US" altLang="zh-CN" sz="1800" dirty="0" smtClean="0"/>
              <a:t>.</a:t>
            </a:r>
          </a:p>
          <a:p>
            <a:pPr lvl="1" algn="just"/>
            <a:r>
              <a:rPr lang="en-US" sz="1400" dirty="0"/>
              <a:t>Experimental data that may be relevant to </a:t>
            </a:r>
            <a:r>
              <a:rPr lang="en-US" sz="1400" dirty="0" smtClean="0"/>
              <a:t>simulations: </a:t>
            </a:r>
            <a:r>
              <a:rPr lang="en-US" altLang="zh-CN" sz="1400" dirty="0" smtClean="0"/>
              <a:t>q</a:t>
            </a:r>
            <a:r>
              <a:rPr lang="en-US" altLang="zh-CN" sz="1400" dirty="0" smtClean="0"/>
              <a:t> profile evolutions from low-amplitude TAEs to TAEs avalanches.</a:t>
            </a:r>
          </a:p>
          <a:p>
            <a:pPr algn="just"/>
            <a:endParaRPr lang="zh-CN" altLang="zh-CN" sz="1800" dirty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marL="0" indent="0" algn="just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48718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278</Words>
  <Application>Microsoft Macintosh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Stability and Nonlinear Dynamics of Beam-driven Instabilities in NSTX    </vt:lpstr>
      <vt:lpstr>PowerPoint Presentation</vt:lpstr>
    </vt:vector>
  </TitlesOfParts>
  <Company>PPPL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Stability and Nonlinear Dynamics of Beam-driven Instabilities in NSTX    </dc:title>
  <dc:creator>Feng Wang</dc:creator>
  <cp:lastModifiedBy>Feng Wang</cp:lastModifiedBy>
  <cp:revision>62</cp:revision>
  <cp:lastPrinted>2016-04-29T00:46:23Z</cp:lastPrinted>
  <dcterms:created xsi:type="dcterms:W3CDTF">2016-04-28T15:20:46Z</dcterms:created>
  <dcterms:modified xsi:type="dcterms:W3CDTF">2016-04-29T14:32:56Z</dcterms:modified>
</cp:coreProperties>
</file>