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60" r:id="rId3"/>
    <p:sldId id="257" r:id="rId4"/>
    <p:sldId id="266" r:id="rId5"/>
    <p:sldId id="279" r:id="rId6"/>
    <p:sldId id="282" r:id="rId7"/>
    <p:sldId id="265" r:id="rId8"/>
    <p:sldId id="267" r:id="rId9"/>
    <p:sldId id="269" r:id="rId10"/>
    <p:sldId id="268" r:id="rId11"/>
    <p:sldId id="271" r:id="rId12"/>
    <p:sldId id="273" r:id="rId13"/>
    <p:sldId id="274" r:id="rId14"/>
    <p:sldId id="276" r:id="rId15"/>
    <p:sldId id="259" r:id="rId16"/>
    <p:sldId id="261" r:id="rId17"/>
    <p:sldId id="283" r:id="rId18"/>
    <p:sldId id="284" r:id="rId19"/>
    <p:sldId id="285" r:id="rId20"/>
    <p:sldId id="262" r:id="rId21"/>
    <p:sldId id="264" r:id="rId22"/>
    <p:sldId id="263" r:id="rId23"/>
    <p:sldId id="287" r:id="rId24"/>
    <p:sldId id="280" r:id="rId25"/>
    <p:sldId id="281" r:id="rId26"/>
    <p:sldId id="297" r:id="rId27"/>
    <p:sldId id="288" r:id="rId28"/>
    <p:sldId id="298" r:id="rId29"/>
    <p:sldId id="299" r:id="rId30"/>
    <p:sldId id="289" r:id="rId31"/>
    <p:sldId id="290" r:id="rId32"/>
    <p:sldId id="291" r:id="rId33"/>
    <p:sldId id="292" r:id="rId34"/>
    <p:sldId id="293" r:id="rId35"/>
    <p:sldId id="302" r:id="rId36"/>
    <p:sldId id="303" r:id="rId37"/>
    <p:sldId id="294" r:id="rId38"/>
    <p:sldId id="295" r:id="rId39"/>
    <p:sldId id="296" r:id="rId40"/>
    <p:sldId id="300" r:id="rId41"/>
    <p:sldId id="301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210" autoAdjust="0"/>
    <p:restoredTop sz="94660"/>
  </p:normalViewPr>
  <p:slideViewPr>
    <p:cSldViewPr>
      <p:cViewPr>
        <p:scale>
          <a:sx n="80" d="100"/>
          <a:sy n="80" d="100"/>
        </p:scale>
        <p:origin x="-1032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748384-3401-4E78-8784-9BF20ADF440C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00DD9-D0B9-4382-ADE9-0EE1A8345A1E}" type="slidenum">
              <a:rPr lang="en-US" smtClean="0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US" sz="1400" u="non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B9C82-94C1-4012-A983-556EB626792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4C321-A9E6-462A-AF4D-E79995596F44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sz="1400" u="non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B9C82-94C1-4012-A983-556EB626792F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sz="1400" u="non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B9C82-94C1-4012-A983-556EB626792F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sz="1400" u="non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B9C82-94C1-4012-A983-556EB626792F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4C321-A9E6-462A-AF4D-E79995596F44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4C321-A9E6-462A-AF4D-E79995596F44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sz="1400" u="non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B9C82-94C1-4012-A983-556EB626792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sz="1400" u="non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B9C82-94C1-4012-A983-556EB626792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sz="1400" u="non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B9C82-94C1-4012-A983-556EB626792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sz="1400" u="non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B9C82-94C1-4012-A983-556EB626792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US" sz="1400" u="non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B9C82-94C1-4012-A983-556EB626792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4C321-A9E6-462A-AF4D-E79995596F44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3A4D-A3C4-4B32-A27D-EFAC14EB81EF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1D05-A5A2-470C-89BA-A041ABBFF3C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3A4D-A3C4-4B32-A27D-EFAC14EB81EF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1D05-A5A2-470C-89BA-A041ABBFF3C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3A4D-A3C4-4B32-A27D-EFAC14EB81EF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1D05-A5A2-470C-89BA-A041ABBFF3C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3A4D-A3C4-4B32-A27D-EFAC14EB81EF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1D05-A5A2-470C-89BA-A041ABBFF3C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3A4D-A3C4-4B32-A27D-EFAC14EB81EF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1D05-A5A2-470C-89BA-A041ABBFF3C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3A4D-A3C4-4B32-A27D-EFAC14EB81EF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1D05-A5A2-470C-89BA-A041ABBFF3C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3A4D-A3C4-4B32-A27D-EFAC14EB81EF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1D05-A5A2-470C-89BA-A041ABBFF3C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3A4D-A3C4-4B32-A27D-EFAC14EB81EF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1D05-A5A2-470C-89BA-A041ABBFF3C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3A4D-A3C4-4B32-A27D-EFAC14EB81EF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1D05-A5A2-470C-89BA-A041ABBFF3C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3A4D-A3C4-4B32-A27D-EFAC14EB81EF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1D05-A5A2-470C-89BA-A041ABBFF3C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33A4D-A3C4-4B32-A27D-EFAC14EB81EF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81D05-A5A2-470C-89BA-A041ABBFF3C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33A4D-A3C4-4B32-A27D-EFAC14EB81EF}" type="datetimeFigureOut">
              <a:rPr lang="en-US" smtClean="0"/>
              <a:pPr/>
              <a:t>5/9/2016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81D05-A5A2-470C-89BA-A041ABBFF3CE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71472" y="1285860"/>
            <a:ext cx="8001056" cy="1285884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675751" y="1357298"/>
            <a:ext cx="7896777" cy="1138773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3400"/>
              <a:t>Laser scattering studies of microturbulence </a:t>
            </a:r>
          </a:p>
          <a:p>
            <a:pPr algn="ctr"/>
            <a:r>
              <a:rPr lang="fr-FR" sz="3400"/>
              <a:t>in low-temperature plasmas</a:t>
            </a:r>
            <a:endParaRPr lang="en-US" sz="3400"/>
          </a:p>
        </p:txBody>
      </p:sp>
      <p:sp>
        <p:nvSpPr>
          <p:cNvPr id="5" name="ZoneTexte 4"/>
          <p:cNvSpPr txBox="1"/>
          <p:nvPr/>
        </p:nvSpPr>
        <p:spPr>
          <a:xfrm>
            <a:off x="3643290" y="5286388"/>
            <a:ext cx="2296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/>
              <a:t>Sedina Tsikata</a:t>
            </a:r>
          </a:p>
        </p:txBody>
      </p:sp>
      <p:sp>
        <p:nvSpPr>
          <p:cNvPr id="6" name="Rectangle 5"/>
          <p:cNvSpPr/>
          <p:nvPr/>
        </p:nvSpPr>
        <p:spPr>
          <a:xfrm>
            <a:off x="2500298" y="580960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i="1"/>
              <a:t>ICARE, CNRS – Orléans, France</a:t>
            </a:r>
          </a:p>
        </p:txBody>
      </p:sp>
      <p:pic>
        <p:nvPicPr>
          <p:cNvPr id="1029" name="Picture 5" descr="B:\Documents\Administrative, assorted\logos\logos of partners and pictures for exhibition invitations\icare 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357826"/>
            <a:ext cx="1252550" cy="736036"/>
          </a:xfrm>
          <a:prstGeom prst="rect">
            <a:avLst/>
          </a:prstGeom>
          <a:noFill/>
        </p:spPr>
      </p:pic>
      <p:pic>
        <p:nvPicPr>
          <p:cNvPr id="1030" name="Picture 6" descr="B:\Documents\Administrative, assorted\logos\logos of partners and pictures for exhibition invitations\logo CNR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5286388"/>
            <a:ext cx="863624" cy="863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786322"/>
            <a:ext cx="4314852" cy="1798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142844" y="142852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/>
              <a:t>PRAXIS thruster implementation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142844" y="714356"/>
            <a:ext cx="87868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fr-FR"/>
          </a:p>
          <a:p>
            <a:pPr marL="342900" indent="-342900"/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pPr lvl="2"/>
            <a:endParaRPr lang="fr-FR"/>
          </a:p>
          <a:p>
            <a:pPr lvl="2"/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963" y="785793"/>
            <a:ext cx="2881654" cy="366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785794"/>
            <a:ext cx="4572032" cy="3671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Connecteur droit avec flèche 12"/>
          <p:cNvCxnSpPr/>
          <p:nvPr/>
        </p:nvCxnSpPr>
        <p:spPr>
          <a:xfrm rot="10800000">
            <a:off x="4500562" y="2500306"/>
            <a:ext cx="2571768" cy="1588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rot="16200000" flipH="1">
            <a:off x="4143372" y="2857496"/>
            <a:ext cx="785818" cy="714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rot="5400000" flipH="1" flipV="1">
            <a:off x="6858800" y="2842408"/>
            <a:ext cx="414343" cy="1589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rot="5400000" flipH="1" flipV="1">
            <a:off x="4531519" y="3040853"/>
            <a:ext cx="366714" cy="285752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6791325" y="3028950"/>
            <a:ext cx="266700" cy="9525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>
            <a:off x="4857752" y="3000372"/>
            <a:ext cx="1924048" cy="38103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7072330" y="2643182"/>
            <a:ext cx="285752" cy="1588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 rot="5400000" flipH="1" flipV="1">
            <a:off x="3786182" y="1857364"/>
            <a:ext cx="3643338" cy="1500198"/>
          </a:xfrm>
          <a:prstGeom prst="line">
            <a:avLst/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7072330" y="714356"/>
            <a:ext cx="1865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</a:rPr>
              <a:t>beam trajectories</a:t>
            </a:r>
          </a:p>
          <a:p>
            <a:r>
              <a:rPr lang="fr-FR" b="1">
                <a:solidFill>
                  <a:srgbClr val="002060"/>
                </a:solidFill>
              </a:rPr>
              <a:t>vessel axis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500430" y="4500570"/>
            <a:ext cx="50720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/>
              <a:t>test campaign at the national thruster </a:t>
            </a:r>
          </a:p>
          <a:p>
            <a:pPr algn="ctr"/>
            <a:r>
              <a:rPr lang="fr-FR" sz="1600" smtClean="0"/>
              <a:t>facility PIVOINE-2G </a:t>
            </a:r>
            <a:r>
              <a:rPr lang="fr-FR" sz="1600"/>
              <a:t>(Orléans)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28596" y="4500570"/>
            <a:ext cx="29289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smtClean="0"/>
              <a:t>PRAXIS optical bench (Orléans)</a:t>
            </a:r>
            <a:endParaRPr lang="fr-FR" sz="1600"/>
          </a:p>
        </p:txBody>
      </p:sp>
      <p:sp>
        <p:nvSpPr>
          <p:cNvPr id="2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844" y="142852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/>
              <a:t>PRAXIS thruster implementation: some key results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142844" y="714356"/>
            <a:ext cx="87868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fr-FR"/>
          </a:p>
          <a:p>
            <a:pPr marL="342900" indent="-342900"/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pPr lvl="2"/>
            <a:endParaRPr lang="fr-FR"/>
          </a:p>
          <a:p>
            <a:pPr lvl="2"/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786082" y="6215082"/>
            <a:ext cx="67151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smtClean="0"/>
              <a:t>1. S</a:t>
            </a:r>
            <a:r>
              <a:rPr lang="en-US" sz="1400" i="1"/>
              <a:t>. Tsikata, N. Lemoine, V. Pisarev and D. Grésillon. Phys. Plasmas 16, 033506 (2009)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142844" y="857232"/>
            <a:ext cx="8786874" cy="64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/>
              <a:t>First successful experimental identification of predicted mm-scale azimuthal electron density </a:t>
            </a:r>
            <a:r>
              <a:rPr lang="fr-FR" smtClean="0"/>
              <a:t>fluctuations</a:t>
            </a:r>
            <a:r>
              <a:rPr lang="fr-FR" baseline="30000" smtClean="0"/>
              <a:t>1</a:t>
            </a:r>
            <a:endParaRPr lang="en-US" baseline="30000"/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2000240"/>
            <a:ext cx="2932014" cy="243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154" y="1898000"/>
            <a:ext cx="3422278" cy="2602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Rectangle 26"/>
          <p:cNvSpPr/>
          <p:nvPr/>
        </p:nvSpPr>
        <p:spPr>
          <a:xfrm>
            <a:off x="285720" y="1643050"/>
            <a:ext cx="3857652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600" smtClean="0"/>
              <a:t> symmetric </a:t>
            </a:r>
            <a:r>
              <a:rPr lang="fr-FR" sz="1600"/>
              <a:t>mode peaks for azimuthal </a:t>
            </a:r>
            <a:r>
              <a:rPr lang="fr-FR" sz="1600" b="1"/>
              <a:t>k</a:t>
            </a:r>
            <a:endParaRPr lang="en-US" sz="1600"/>
          </a:p>
        </p:txBody>
      </p:sp>
      <p:sp>
        <p:nvSpPr>
          <p:cNvPr id="28" name="Rectangle 27"/>
          <p:cNvSpPr/>
          <p:nvPr/>
        </p:nvSpPr>
        <p:spPr>
          <a:xfrm>
            <a:off x="4143372" y="1643050"/>
            <a:ext cx="500062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600" smtClean="0"/>
              <a:t> experimental </a:t>
            </a:r>
            <a:r>
              <a:rPr lang="fr-FR" sz="1600"/>
              <a:t>dispersion </a:t>
            </a:r>
            <a:r>
              <a:rPr lang="fr-FR" sz="1600" smtClean="0"/>
              <a:t>relation: </a:t>
            </a:r>
            <a:r>
              <a:rPr lang="fr-FR" sz="1600"/>
              <a:t>linear and continuous</a:t>
            </a:r>
            <a:endParaRPr lang="en-US" sz="1600"/>
          </a:p>
        </p:txBody>
      </p:sp>
      <p:sp>
        <p:nvSpPr>
          <p:cNvPr id="2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4282" y="4780674"/>
            <a:ext cx="4500594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1600" smtClean="0"/>
              <a:t> exponential variation of energy with wavenumber</a:t>
            </a:r>
          </a:p>
          <a:p>
            <a:pPr>
              <a:buFont typeface="Arial" pitchFamily="34" charset="0"/>
              <a:buChar char="•"/>
            </a:pPr>
            <a:endParaRPr lang="fr-FR" sz="1600" smtClean="0"/>
          </a:p>
          <a:p>
            <a:pPr>
              <a:buFont typeface="Arial" pitchFamily="34" charset="0"/>
              <a:buChar char="•"/>
            </a:pPr>
            <a:r>
              <a:rPr lang="fr-FR" sz="1600" smtClean="0"/>
              <a:t> axial </a:t>
            </a:r>
            <a:r>
              <a:rPr lang="fr-FR" sz="1600" smtClean="0"/>
              <a:t>variation: fluctuation amplitude increasing beyond exit </a:t>
            </a:r>
            <a:r>
              <a:rPr lang="fr-FR" sz="1600" smtClean="0"/>
              <a:t>plane</a:t>
            </a: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844" y="142852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/>
              <a:t>PRAXIS thruster implementation: some key results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142844" y="714356"/>
            <a:ext cx="87868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fr-FR"/>
          </a:p>
          <a:p>
            <a:pPr marL="342900" indent="-342900"/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pPr lvl="2"/>
            <a:endParaRPr lang="fr-FR"/>
          </a:p>
          <a:p>
            <a:pPr lvl="2"/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à coins arrondis 23"/>
          <p:cNvSpPr/>
          <p:nvPr/>
        </p:nvSpPr>
        <p:spPr>
          <a:xfrm>
            <a:off x="142844" y="857232"/>
            <a:ext cx="8786874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/>
              <a:t>Determination of mode </a:t>
            </a:r>
            <a:r>
              <a:rPr lang="fr-FR" smtClean="0"/>
              <a:t>directivity</a:t>
            </a:r>
            <a:r>
              <a:rPr lang="fr-FR" baseline="30000" smtClean="0"/>
              <a:t>1</a:t>
            </a:r>
            <a:endParaRPr lang="en-US" baseline="3000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187" y="1711099"/>
            <a:ext cx="4159937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214282" y="4711495"/>
            <a:ext cx="285752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/>
              <a:t>(</a:t>
            </a:r>
            <a:r>
              <a:rPr lang="fr-FR" b="1"/>
              <a:t>E</a:t>
            </a:r>
            <a:r>
              <a:rPr lang="fr-FR"/>
              <a:t>x</a:t>
            </a:r>
            <a:r>
              <a:rPr lang="fr-FR" b="1"/>
              <a:t>B</a:t>
            </a:r>
            <a:r>
              <a:rPr lang="fr-FR"/>
              <a:t>, </a:t>
            </a:r>
            <a:r>
              <a:rPr lang="fr-FR" b="1"/>
              <a:t>E</a:t>
            </a:r>
            <a:r>
              <a:rPr lang="fr-FR"/>
              <a:t>) plane: 10° inclination; axial component </a:t>
            </a:r>
            <a:endParaRPr lang="en-US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825" y="1778371"/>
            <a:ext cx="4103017" cy="2647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5000628" y="4708106"/>
            <a:ext cx="371477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/>
              <a:t>(</a:t>
            </a:r>
            <a:r>
              <a:rPr lang="fr-FR" b="1"/>
              <a:t>E</a:t>
            </a:r>
            <a:r>
              <a:rPr lang="fr-FR"/>
              <a:t>x</a:t>
            </a:r>
            <a:r>
              <a:rPr lang="fr-FR" b="1"/>
              <a:t>B</a:t>
            </a:r>
            <a:r>
              <a:rPr lang="fr-FR"/>
              <a:t>, </a:t>
            </a:r>
            <a:r>
              <a:rPr lang="fr-FR" b="1"/>
              <a:t>B</a:t>
            </a:r>
            <a:r>
              <a:rPr lang="fr-FR"/>
              <a:t>) plane: 5° inclination; radial component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00364" y="6264495"/>
            <a:ext cx="64294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smtClean="0">
                <a:sym typeface="Wingdings"/>
              </a:rPr>
              <a:t>1. S</a:t>
            </a:r>
            <a:r>
              <a:rPr lang="fr-FR" sz="1400" i="1">
                <a:sym typeface="Wingdings"/>
              </a:rPr>
              <a:t>. Tsikata, C. Honoré, N. Lemoine, D. Grésillon, </a:t>
            </a:r>
            <a:r>
              <a:rPr lang="en-US" sz="1400" i="1"/>
              <a:t>Phys. Plasmas 17, 112110 (2010)</a:t>
            </a:r>
            <a:endParaRPr lang="fr-FR" sz="1400" i="1">
              <a:sym typeface="Wingdings"/>
            </a:endParaRPr>
          </a:p>
        </p:txBody>
      </p:sp>
      <p:sp>
        <p:nvSpPr>
          <p:cNvPr id="2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844" y="142852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/>
              <a:t>PRAXIS thruster implementation: some key results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142844" y="714356"/>
            <a:ext cx="87868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fr-FR"/>
          </a:p>
          <a:p>
            <a:pPr marL="342900" indent="-342900"/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pPr lvl="2"/>
            <a:endParaRPr lang="fr-FR"/>
          </a:p>
          <a:p>
            <a:pPr lvl="2"/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à coins arrondis 23"/>
          <p:cNvSpPr/>
          <p:nvPr/>
        </p:nvSpPr>
        <p:spPr>
          <a:xfrm>
            <a:off x="142844" y="857232"/>
            <a:ext cx="8786874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/>
              <a:t>Refinement of theoretical models using experimental results on 3D mode </a:t>
            </a:r>
            <a:r>
              <a:rPr lang="fr-FR" smtClean="0"/>
              <a:t>propagation</a:t>
            </a:r>
            <a:r>
              <a:rPr lang="fr-FR" baseline="30000" smtClean="0"/>
              <a:t>1,2</a:t>
            </a:r>
            <a:r>
              <a:rPr lang="fr-FR" smtClean="0"/>
              <a:t> </a:t>
            </a:r>
            <a:endParaRPr lang="en-US"/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8802"/>
            <a:ext cx="4495056" cy="262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/>
          <p:nvPr/>
        </p:nvSpPr>
        <p:spPr>
          <a:xfrm>
            <a:off x="1643042" y="1804562"/>
            <a:ext cx="182106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b="1"/>
              <a:t>2D: </a:t>
            </a:r>
            <a:r>
              <a:rPr lang="fr-FR" sz="1600" b="1" smtClean="0"/>
              <a:t>frequency</a:t>
            </a:r>
            <a:endParaRPr lang="en-US" sz="1600" b="1"/>
          </a:p>
        </p:txBody>
      </p:sp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2838" y="2857496"/>
            <a:ext cx="4669756" cy="2723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4572000" y="6072206"/>
            <a:ext cx="4643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smtClean="0">
                <a:sym typeface="Wingdings"/>
              </a:rPr>
              <a:t>1. S</a:t>
            </a:r>
            <a:r>
              <a:rPr lang="fr-FR" sz="1400" i="1">
                <a:sym typeface="Wingdings"/>
              </a:rPr>
              <a:t>. Tsikata, PhD thesis, Ecole Polytechnique (2009)</a:t>
            </a:r>
          </a:p>
          <a:p>
            <a:r>
              <a:rPr lang="en-US" sz="1400" i="1" smtClean="0"/>
              <a:t>2. Cavalier </a:t>
            </a:r>
            <a:r>
              <a:rPr lang="en-US" sz="1400" i="1"/>
              <a:t>et al. Phys. Plasmas 20, 082107 (2013)</a:t>
            </a:r>
            <a:endParaRPr lang="fr-FR" sz="1400" i="1">
              <a:sym typeface="Wingdings"/>
            </a:endParaRPr>
          </a:p>
        </p:txBody>
      </p:sp>
      <p:sp>
        <p:nvSpPr>
          <p:cNvPr id="2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43636" y="2733256"/>
            <a:ext cx="150019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b="1"/>
              <a:t>3D: </a:t>
            </a:r>
            <a:r>
              <a:rPr lang="fr-FR" sz="1600" b="1" smtClean="0"/>
              <a:t>frequency</a:t>
            </a: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844" y="142852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/>
              <a:t>PRAXIS thruster implementation: some key results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142844" y="714356"/>
            <a:ext cx="87868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fr-FR"/>
          </a:p>
          <a:p>
            <a:pPr marL="342900" indent="-342900"/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pPr lvl="2"/>
            <a:endParaRPr lang="fr-FR"/>
          </a:p>
          <a:p>
            <a:pPr lvl="2"/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à coins arrondis 23"/>
          <p:cNvSpPr/>
          <p:nvPr/>
        </p:nvSpPr>
        <p:spPr>
          <a:xfrm>
            <a:off x="142844" y="857232"/>
            <a:ext cx="8786874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/>
              <a:t>Explanation for the presence of an additional axially-propagating two-stream </a:t>
            </a:r>
            <a:r>
              <a:rPr lang="fr-FR" smtClean="0"/>
              <a:t>instability</a:t>
            </a:r>
            <a:r>
              <a:rPr lang="fr-FR" baseline="30000" smtClean="0"/>
              <a:t>1</a:t>
            </a:r>
            <a:endParaRPr lang="en-US" baseline="3000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357298"/>
            <a:ext cx="3440300" cy="276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357298"/>
            <a:ext cx="3571900" cy="275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ZoneTexte 31"/>
          <p:cNvSpPr txBox="1"/>
          <p:nvPr/>
        </p:nvSpPr>
        <p:spPr>
          <a:xfrm>
            <a:off x="285720" y="4429132"/>
            <a:ext cx="878687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000"/>
              <a:t> </a:t>
            </a:r>
            <a:r>
              <a:rPr lang="fr-FR" sz="2000" smtClean="0"/>
              <a:t>a separate axially-propagating mode </a:t>
            </a:r>
            <a:r>
              <a:rPr lang="fr-FR" sz="2000" smtClean="0"/>
              <a:t>is present at mm-scales</a:t>
            </a:r>
            <a:endParaRPr lang="fr-FR" sz="2000" smtClean="0"/>
          </a:p>
          <a:p>
            <a:pPr>
              <a:buFont typeface="Arial" pitchFamily="34" charset="0"/>
              <a:buChar char="•"/>
            </a:pPr>
            <a:r>
              <a:rPr lang="fr-FR" sz="2000" smtClean="0"/>
              <a:t> </a:t>
            </a:r>
            <a:r>
              <a:rPr lang="fr-FR" sz="2000" smtClean="0"/>
              <a:t>this mode is</a:t>
            </a:r>
            <a:r>
              <a:rPr lang="fr-FR" sz="2000" smtClean="0"/>
              <a:t> </a:t>
            </a:r>
            <a:r>
              <a:rPr lang="fr-FR" sz="2000" smtClean="0"/>
              <a:t>influenced </a:t>
            </a:r>
            <a:r>
              <a:rPr lang="fr-FR" sz="2000"/>
              <a:t>by presence of both Xe</a:t>
            </a:r>
            <a:r>
              <a:rPr lang="fr-FR" sz="2000" baseline="30000"/>
              <a:t>+</a:t>
            </a:r>
            <a:r>
              <a:rPr lang="fr-FR" sz="2000"/>
              <a:t> and Xe</a:t>
            </a:r>
            <a:r>
              <a:rPr lang="fr-FR" sz="2000" baseline="30000"/>
              <a:t>2+ </a:t>
            </a:r>
            <a:r>
              <a:rPr lang="fr-FR" sz="2000">
                <a:sym typeface="Wingdings"/>
              </a:rPr>
              <a:t>ions</a:t>
            </a:r>
            <a:endParaRPr lang="fr-FR">
              <a:sym typeface="Wingdings"/>
            </a:endParaRPr>
          </a:p>
          <a:p>
            <a:pPr lvl="1"/>
            <a:endParaRPr lang="fr-FR">
              <a:sym typeface="Wingding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14282" y="6264495"/>
            <a:ext cx="87868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smtClean="0"/>
              <a:t>1. S</a:t>
            </a:r>
            <a:r>
              <a:rPr lang="fr-FR" sz="1400" i="1"/>
              <a:t>. Tsikata, J. Cavalier, A. Héron, C. Honoré, N. Lemoine, D. </a:t>
            </a:r>
            <a:r>
              <a:rPr lang="fr-FR" sz="1400" i="1" smtClean="0"/>
              <a:t>Grésillon and </a:t>
            </a:r>
            <a:r>
              <a:rPr lang="fr-FR" sz="1400" i="1"/>
              <a:t>D. </a:t>
            </a:r>
            <a:r>
              <a:rPr lang="fr-FR" sz="1400" i="1" smtClean="0"/>
              <a:t>Coulette, </a:t>
            </a:r>
            <a:r>
              <a:rPr lang="en-US" sz="1400" i="1" smtClean="0"/>
              <a:t>Phys</a:t>
            </a:r>
            <a:r>
              <a:rPr lang="en-US" sz="1400" i="1"/>
              <a:t>. Plasmas 21, 072116 (2014)</a:t>
            </a:r>
          </a:p>
        </p:txBody>
      </p:sp>
      <p:sp>
        <p:nvSpPr>
          <p:cNvPr id="2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844" y="142852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/>
              <a:t>The planar magnetron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142844" y="928670"/>
            <a:ext cx="8786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  <a:p>
            <a:endParaRPr lang="fr-FR"/>
          </a:p>
          <a:p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42844" y="714356"/>
            <a:ext cx="8786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/>
              <a:t> recognized in the 1970s as an important potential sputtering devices </a:t>
            </a:r>
          </a:p>
          <a:p>
            <a:pPr>
              <a:buFont typeface="Arial" pitchFamily="34" charset="0"/>
              <a:buChar char="•"/>
            </a:pPr>
            <a:r>
              <a:rPr lang="fr-FR"/>
              <a:t> advantages: low pressure, low voltage operation, high plasma density</a:t>
            </a:r>
          </a:p>
          <a:p>
            <a:pPr>
              <a:buFont typeface="Arial" pitchFamily="34" charset="0"/>
              <a:buChar char="•"/>
            </a:pPr>
            <a:r>
              <a:rPr lang="fr-FR"/>
              <a:t> applications: tool coatings, optical devices, medical implants, microelectronics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948" y="2056824"/>
            <a:ext cx="5086334" cy="237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ZoneTexte 11"/>
          <p:cNvSpPr txBox="1"/>
          <p:nvPr/>
        </p:nvSpPr>
        <p:spPr>
          <a:xfrm>
            <a:off x="142844" y="4711495"/>
            <a:ext cx="8786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  <a:p>
            <a:pPr>
              <a:buFont typeface="Arial" pitchFamily="34" charset="0"/>
              <a:buChar char="•"/>
            </a:pPr>
            <a:r>
              <a:rPr lang="fr-FR"/>
              <a:t> bombardment of cathode by ions with energies of several hundred eV</a:t>
            </a:r>
          </a:p>
          <a:p>
            <a:pPr>
              <a:buFont typeface="Arial" pitchFamily="34" charset="0"/>
              <a:buChar char="•"/>
            </a:pPr>
            <a:r>
              <a:rPr lang="fr-FR" smtClean="0"/>
              <a:t> DC operation: </a:t>
            </a:r>
            <a:r>
              <a:rPr lang="fr-FR" smtClean="0"/>
              <a:t> n</a:t>
            </a:r>
            <a:r>
              <a:rPr lang="fr-FR" baseline="-25000" smtClean="0"/>
              <a:t>e</a:t>
            </a:r>
            <a:r>
              <a:rPr lang="fr-FR" smtClean="0"/>
              <a:t>: 10</a:t>
            </a:r>
            <a:r>
              <a:rPr lang="fr-FR" baseline="30000" smtClean="0"/>
              <a:t>16</a:t>
            </a:r>
            <a:r>
              <a:rPr lang="fr-FR" smtClean="0"/>
              <a:t> – 10</a:t>
            </a:r>
            <a:r>
              <a:rPr lang="fr-FR" baseline="30000" smtClean="0"/>
              <a:t>18</a:t>
            </a:r>
            <a:r>
              <a:rPr lang="fr-FR" smtClean="0"/>
              <a:t> m</a:t>
            </a:r>
            <a:r>
              <a:rPr lang="fr-FR" baseline="30000" smtClean="0"/>
              <a:t>-3</a:t>
            </a:r>
            <a:r>
              <a:rPr lang="fr-FR" smtClean="0"/>
              <a:t>; T</a:t>
            </a:r>
            <a:r>
              <a:rPr lang="fr-FR" baseline="-25000" smtClean="0"/>
              <a:t>e</a:t>
            </a:r>
            <a:r>
              <a:rPr lang="fr-FR" smtClean="0"/>
              <a:t> =  1 eV </a:t>
            </a:r>
            <a:r>
              <a:rPr lang="fr-FR" smtClean="0"/>
              <a:t>to </a:t>
            </a:r>
            <a:r>
              <a:rPr lang="fr-FR" smtClean="0"/>
              <a:t>several tens of eV</a:t>
            </a:r>
            <a:endParaRPr lang="fr-FR" smtClean="0"/>
          </a:p>
          <a:p>
            <a:pPr>
              <a:buFont typeface="Arial" pitchFamily="34" charset="0"/>
              <a:buChar char="•"/>
            </a:pPr>
            <a:endParaRPr lang="fr-F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2143572"/>
            <a:ext cx="2428892" cy="1928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844" y="142852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/>
              <a:t>The planar magnetron: </a:t>
            </a:r>
            <a:r>
              <a:rPr lang="fr-FR" sz="2800" smtClean="0"/>
              <a:t>new motivations </a:t>
            </a:r>
            <a:r>
              <a:rPr lang="fr-FR" sz="2800"/>
              <a:t>for study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142844" y="928670"/>
            <a:ext cx="8786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  <a:p>
            <a:endParaRPr lang="fr-FR"/>
          </a:p>
          <a:p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42844" y="714356"/>
            <a:ext cx="878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/>
              <a:t> </a:t>
            </a:r>
            <a:r>
              <a:rPr lang="en-US"/>
              <a:t>recent </a:t>
            </a:r>
            <a:r>
              <a:rPr lang="fr-FR"/>
              <a:t>emergence </a:t>
            </a:r>
            <a:r>
              <a:rPr lang="en-US"/>
              <a:t>of new</a:t>
            </a:r>
            <a:r>
              <a:rPr lang="fr-FR"/>
              <a:t> HiPIMS</a:t>
            </a:r>
            <a:r>
              <a:rPr lang="fr-FR" baseline="30000"/>
              <a:t>1</a:t>
            </a:r>
            <a:r>
              <a:rPr lang="fr-FR"/>
              <a:t> </a:t>
            </a:r>
            <a:r>
              <a:rPr lang="en-US"/>
              <a:t>regime </a:t>
            </a:r>
            <a:r>
              <a:rPr lang="fr-FR"/>
              <a:t>(High Impulse Pulsed Magnetron Sputtering)</a:t>
            </a:r>
          </a:p>
          <a:p>
            <a:pPr>
              <a:buFont typeface="Arial" pitchFamily="34" charset="0"/>
              <a:buChar char="•"/>
            </a:pPr>
            <a:r>
              <a:rPr lang="fr-FR"/>
              <a:t> advantages over DC operation: improved film properties, plasma densities 10</a:t>
            </a:r>
            <a:r>
              <a:rPr lang="fr-FR" baseline="30000"/>
              <a:t>18</a:t>
            </a:r>
            <a:r>
              <a:rPr lang="fr-FR"/>
              <a:t> – 10</a:t>
            </a:r>
            <a:r>
              <a:rPr lang="fr-FR" baseline="30000"/>
              <a:t>20</a:t>
            </a:r>
            <a:r>
              <a:rPr lang="fr-FR"/>
              <a:t> m</a:t>
            </a:r>
            <a:r>
              <a:rPr lang="fr-FR" baseline="30000"/>
              <a:t>-3 </a:t>
            </a:r>
            <a:endParaRPr lang="fr-FR"/>
          </a:p>
        </p:txBody>
      </p:sp>
      <p:cxnSp>
        <p:nvCxnSpPr>
          <p:cNvPr id="6" name="Connecteur droit 5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à coins arrondis 16"/>
          <p:cNvSpPr/>
          <p:nvPr/>
        </p:nvSpPr>
        <p:spPr>
          <a:xfrm>
            <a:off x="785786" y="4023374"/>
            <a:ext cx="7643866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Can we link plasma dynamics to deposition processes in a predictive way? </a:t>
            </a:r>
            <a:endParaRPr lang="en-US"/>
          </a:p>
        </p:txBody>
      </p:sp>
      <p:sp>
        <p:nvSpPr>
          <p:cNvPr id="18" name="ZoneTexte 17"/>
          <p:cNvSpPr txBox="1"/>
          <p:nvPr/>
        </p:nvSpPr>
        <p:spPr>
          <a:xfrm>
            <a:off x="4714876" y="6215082"/>
            <a:ext cx="492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>
                <a:ea typeface="Arial Unicode MS" pitchFamily="34" charset="-128"/>
                <a:cs typeface="Arial Unicode MS" pitchFamily="34" charset="-128"/>
              </a:rPr>
              <a:t>1. Kouznetsov et al., Surf. Coat. Technol. 122, 290 (1999)               	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214414" y="4877241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improved understanding/</a:t>
            </a:r>
          </a:p>
          <a:p>
            <a:r>
              <a:rPr lang="fr-FR"/>
              <a:t>measurements needed: </a:t>
            </a:r>
          </a:p>
        </p:txBody>
      </p:sp>
      <p:sp>
        <p:nvSpPr>
          <p:cNvPr id="21" name="Accolade ouvrante 20"/>
          <p:cNvSpPr/>
          <p:nvPr/>
        </p:nvSpPr>
        <p:spPr>
          <a:xfrm>
            <a:off x="3786182" y="4666316"/>
            <a:ext cx="428628" cy="1071570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ZoneTexte 21"/>
          <p:cNvSpPr txBox="1"/>
          <p:nvPr/>
        </p:nvSpPr>
        <p:spPr>
          <a:xfrm>
            <a:off x="4286248" y="4594878"/>
            <a:ext cx="3500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/>
              <a:t> </a:t>
            </a:r>
            <a:r>
              <a:rPr lang="fr-FR" b="1"/>
              <a:t>anomalous electron transport</a:t>
            </a:r>
          </a:p>
          <a:p>
            <a:pPr>
              <a:buFont typeface="Arial" pitchFamily="34" charset="0"/>
              <a:buChar char="•"/>
            </a:pPr>
            <a:r>
              <a:rPr lang="fr-FR"/>
              <a:t> electron properties</a:t>
            </a:r>
          </a:p>
          <a:p>
            <a:pPr>
              <a:buFont typeface="Arial" pitchFamily="34" charset="0"/>
              <a:buChar char="•"/>
            </a:pPr>
            <a:r>
              <a:rPr lang="fr-FR"/>
              <a:t> ionization processes</a:t>
            </a:r>
          </a:p>
          <a:p>
            <a:pPr>
              <a:buFont typeface="Arial" pitchFamily="34" charset="0"/>
              <a:buChar char="•"/>
            </a:pPr>
            <a:r>
              <a:rPr lang="fr-FR"/>
              <a:t> plasma organization</a:t>
            </a:r>
          </a:p>
          <a:p>
            <a:endParaRPr lang="fr-FR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71612"/>
            <a:ext cx="3571516" cy="215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ZoneTexte 23"/>
          <p:cNvSpPr txBox="1"/>
          <p:nvPr/>
        </p:nvSpPr>
        <p:spPr>
          <a:xfrm>
            <a:off x="3929058" y="3498179"/>
            <a:ext cx="37147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>
                <a:ea typeface="Arial Unicode MS" pitchFamily="34" charset="-128"/>
                <a:cs typeface="Arial Unicode MS" pitchFamily="34" charset="-128"/>
              </a:rPr>
              <a:t>from</a:t>
            </a:r>
            <a:r>
              <a:rPr lang="fr-FR" sz="1100" i="1">
                <a:ea typeface="Arial Unicode MS" pitchFamily="34" charset="-128"/>
                <a:cs typeface="Arial Unicode MS" pitchFamily="34" charset="-128"/>
              </a:rPr>
              <a:t> Alami et al., J. Vac. Sci.Technol. A 23, 278 (2005)               	</a:t>
            </a:r>
          </a:p>
        </p:txBody>
      </p:sp>
      <p:sp>
        <p:nvSpPr>
          <p:cNvPr id="2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844" y="142852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/>
              <a:t>PRAXIS magnetron implementation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142844" y="714356"/>
            <a:ext cx="87868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fr-FR"/>
          </a:p>
          <a:p>
            <a:pPr marL="342900" indent="-342900"/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pPr lvl="2"/>
            <a:endParaRPr lang="fr-FR"/>
          </a:p>
          <a:p>
            <a:pPr lvl="2"/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à coins arrondis 23"/>
          <p:cNvSpPr/>
          <p:nvPr/>
        </p:nvSpPr>
        <p:spPr>
          <a:xfrm>
            <a:off x="142844" y="857232"/>
            <a:ext cx="8786874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/>
              <a:t>Installation of diagnostic at the LPGP plasma physics laboratory, Orsay</a:t>
            </a:r>
            <a:endParaRPr lang="en-US"/>
          </a:p>
        </p:txBody>
      </p:sp>
      <p:sp>
        <p:nvSpPr>
          <p:cNvPr id="18" name="ZoneTexte 17"/>
          <p:cNvSpPr txBox="1"/>
          <p:nvPr/>
        </p:nvSpPr>
        <p:spPr>
          <a:xfrm>
            <a:off x="0" y="1357298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/>
              <a:t> first collective scattering campaign in 2014 on DIVA planar </a:t>
            </a:r>
            <a:r>
              <a:rPr lang="fr-FR" smtClean="0"/>
              <a:t>magnetron, Ti target</a:t>
            </a:r>
            <a:endParaRPr lang="fr-FR"/>
          </a:p>
          <a:p>
            <a:pPr lvl="1"/>
            <a:endParaRPr lang="fr-FR"/>
          </a:p>
          <a:p>
            <a:pPr lvl="1"/>
            <a:endParaRPr lang="fr-FR"/>
          </a:p>
          <a:p>
            <a:endParaRPr lang="fr-FR"/>
          </a:p>
          <a:p>
            <a:pPr lvl="1"/>
            <a:endParaRPr lang="fr-FR"/>
          </a:p>
          <a:p>
            <a:pPr lvl="1"/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2143116"/>
            <a:ext cx="4545166" cy="2884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785926"/>
            <a:ext cx="285752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14"/>
          <p:cNvSpPr txBox="1"/>
          <p:nvPr/>
        </p:nvSpPr>
        <p:spPr>
          <a:xfrm>
            <a:off x="4214810" y="5434628"/>
            <a:ext cx="4714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/>
              <a:t> new experiments in 2015 with focus on HiPIMS </a:t>
            </a:r>
            <a:r>
              <a:rPr lang="fr-FR" smtClean="0"/>
              <a:t>	regime</a:t>
            </a:r>
            <a:endParaRPr lang="fr-FR"/>
          </a:p>
          <a:p>
            <a:pPr lvl="1"/>
            <a:endParaRPr lang="fr-FR"/>
          </a:p>
        </p:txBody>
      </p:sp>
      <p:sp>
        <p:nvSpPr>
          <p:cNvPr id="2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214818"/>
            <a:ext cx="2857520" cy="2181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844" y="142852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/>
              <a:t>PRAXIS magnetron implementation: some key results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142844" y="714356"/>
            <a:ext cx="87868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fr-FR"/>
          </a:p>
          <a:p>
            <a:pPr marL="342900" indent="-342900"/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pPr lvl="2"/>
            <a:endParaRPr lang="fr-FR"/>
          </a:p>
          <a:p>
            <a:pPr lvl="2"/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à coins arrondis 23"/>
          <p:cNvSpPr/>
          <p:nvPr/>
        </p:nvSpPr>
        <p:spPr>
          <a:xfrm>
            <a:off x="142844" y="857232"/>
            <a:ext cx="8786874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/>
              <a:t>Identification of ECDI in both pulsed and DC regimes</a:t>
            </a:r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785786" y="5917188"/>
            <a:ext cx="535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/>
              <a:t> linear dispersion relation compatible with theory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824" y="1500174"/>
            <a:ext cx="3484194" cy="209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232" y="3500438"/>
            <a:ext cx="3908836" cy="2327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357562"/>
            <a:ext cx="3248082" cy="258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ZoneTexte 15"/>
          <p:cNvSpPr txBox="1"/>
          <p:nvPr/>
        </p:nvSpPr>
        <p:spPr>
          <a:xfrm>
            <a:off x="4429124" y="1785926"/>
            <a:ext cx="42148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HIPIMS regime</a:t>
            </a:r>
          </a:p>
          <a:p>
            <a:r>
              <a:rPr lang="en-US" sz="1600"/>
              <a:t>peak discharge voltage = 504 V</a:t>
            </a:r>
          </a:p>
          <a:p>
            <a:r>
              <a:rPr lang="en-US" sz="1600"/>
              <a:t>peak current = 8.6 A,</a:t>
            </a:r>
          </a:p>
          <a:p>
            <a:r>
              <a:rPr lang="sv-SE" sz="1600"/>
              <a:t>P = 15 mTorr; α = 100°, k = 5600 rad/m</a:t>
            </a:r>
            <a:endParaRPr lang="fr-FR" sz="1600"/>
          </a:p>
        </p:txBody>
      </p:sp>
      <p:sp>
        <p:nvSpPr>
          <p:cNvPr id="17" name="Rectangle 16"/>
          <p:cNvSpPr/>
          <p:nvPr/>
        </p:nvSpPr>
        <p:spPr>
          <a:xfrm>
            <a:off x="4572000" y="6286520"/>
            <a:ext cx="48577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>
                <a:sym typeface="Wingdings"/>
              </a:rPr>
              <a:t>S. Tsikata and T. Minea, </a:t>
            </a:r>
            <a:r>
              <a:rPr lang="en-US" sz="1400" i="1"/>
              <a:t>Phys. Rev. Lett. 114, 185001 (2015)</a:t>
            </a:r>
            <a:endParaRPr lang="fr-FR" sz="1400" i="1">
              <a:sym typeface="Wingdings"/>
            </a:endParaRPr>
          </a:p>
        </p:txBody>
      </p:sp>
      <p:sp>
        <p:nvSpPr>
          <p:cNvPr id="2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844" y="142852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/>
              <a:t>PRAXIS magnetron implementation: some key results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142844" y="714356"/>
            <a:ext cx="87868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fr-FR"/>
          </a:p>
          <a:p>
            <a:pPr marL="342900" indent="-342900"/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pPr lvl="2"/>
            <a:endParaRPr lang="fr-FR"/>
          </a:p>
          <a:p>
            <a:pPr lvl="2"/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à coins arrondis 23"/>
          <p:cNvSpPr/>
          <p:nvPr/>
        </p:nvSpPr>
        <p:spPr>
          <a:xfrm>
            <a:off x="142844" y="857232"/>
            <a:ext cx="8786874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/>
              <a:t>Identification of low frequency modulation of ECDI</a:t>
            </a:r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3571868" y="2335122"/>
            <a:ext cx="53578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/>
              <a:t> such modulations are compatible with the passage of</a:t>
            </a:r>
          </a:p>
          <a:p>
            <a:r>
              <a:rPr lang="fr-FR"/>
              <a:t>large structures </a:t>
            </a:r>
            <a:r>
              <a:rPr lang="en-US"/>
              <a:t>across </a:t>
            </a:r>
            <a:r>
              <a:rPr lang="fr-FR"/>
              <a:t>the experimental observation </a:t>
            </a:r>
          </a:p>
          <a:p>
            <a:r>
              <a:rPr lang="fr-FR"/>
              <a:t>volume</a:t>
            </a:r>
          </a:p>
          <a:p>
            <a:endParaRPr lang="fr-FR"/>
          </a:p>
          <a:p>
            <a:pPr>
              <a:buFont typeface="Arial" pitchFamily="34" charset="0"/>
              <a:buChar char="•"/>
            </a:pPr>
            <a:r>
              <a:rPr lang="fr-FR"/>
              <a:t> evidence for short scale electric fields in large scale spokes</a:t>
            </a:r>
          </a:p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4643438" y="6286520"/>
            <a:ext cx="47149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>
                <a:sym typeface="Wingdings"/>
              </a:rPr>
              <a:t>S. Tsikata and T. Minea, </a:t>
            </a:r>
            <a:r>
              <a:rPr lang="en-US" sz="1400" i="1"/>
              <a:t>Phys. Rev. Lett. 114, 185001 (2015)</a:t>
            </a:r>
            <a:endParaRPr lang="fr-FR" sz="1400" i="1">
              <a:sym typeface="Wingding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802" y="1393448"/>
            <a:ext cx="3230066" cy="499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844" y="142852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/>
              <a:t>A bit about ICARE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142844" y="714356"/>
            <a:ext cx="8786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/>
              <a:t> ICARE (</a:t>
            </a:r>
            <a:r>
              <a:rPr lang="fr-FR" i="1"/>
              <a:t>Institut de Combustion, Aérothermique, Réactivité et Environnement</a:t>
            </a:r>
            <a:r>
              <a:rPr lang="fr-FR"/>
              <a:t>), 	Orléans</a:t>
            </a:r>
          </a:p>
          <a:p>
            <a:r>
              <a:rPr lang="fr-FR"/>
              <a:t>	- a research laboratory of the French National Research Center (CNRS)</a:t>
            </a:r>
          </a:p>
          <a:p>
            <a:endParaRPr lang="fr-FR"/>
          </a:p>
          <a:p>
            <a:pPr>
              <a:buFont typeface="Arial" pitchFamily="34" charset="0"/>
              <a:buChar char="•"/>
            </a:pPr>
            <a:r>
              <a:rPr lang="fr-FR"/>
              <a:t> research in combustion, atmospheric chemistry, plasma propulsion and high speed flows</a:t>
            </a:r>
            <a:endParaRPr lang="en-US"/>
          </a:p>
          <a:p>
            <a:pPr>
              <a:buFont typeface="Arial" pitchFamily="34" charset="0"/>
              <a:buChar char="•"/>
            </a:pPr>
            <a:endParaRPr lang="en-US"/>
          </a:p>
          <a:p>
            <a:pPr>
              <a:buFont typeface="Arial" pitchFamily="34" charset="0"/>
              <a:buChar char="•"/>
            </a:pPr>
            <a:r>
              <a:rPr lang="fr-FR"/>
              <a:t> site </a:t>
            </a:r>
            <a:r>
              <a:rPr lang="en-US"/>
              <a:t>of national </a:t>
            </a:r>
            <a:r>
              <a:rPr lang="fr-FR"/>
              <a:t>EP </a:t>
            </a:r>
            <a:r>
              <a:rPr lang="en-US"/>
              <a:t>thruster test facility, PIVOINE</a:t>
            </a:r>
            <a:r>
              <a:rPr lang="fr-FR"/>
              <a:t>-2G</a:t>
            </a:r>
            <a:r>
              <a:rPr lang="en-US"/>
              <a:t>: academic and industrial research</a:t>
            </a:r>
            <a:endParaRPr lang="fr-FR"/>
          </a:p>
          <a:p>
            <a:pPr>
              <a:buFont typeface="Arial" pitchFamily="34" charset="0"/>
              <a:buChar char="•"/>
            </a:pPr>
            <a:endParaRPr lang="fr-FR"/>
          </a:p>
          <a:p>
            <a:pPr>
              <a:buFont typeface="Arial" pitchFamily="34" charset="0"/>
              <a:buChar char="•"/>
            </a:pPr>
            <a:r>
              <a:rPr lang="fr-FR"/>
              <a:t> </a:t>
            </a:r>
            <a:r>
              <a:rPr lang="en-US"/>
              <a:t>ST recruited in 2011: research focus = plasma laser diagnostics</a:t>
            </a:r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  <p:pic>
        <p:nvPicPr>
          <p:cNvPr id="11" name="Image 10" descr="icare at n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062" y="3143248"/>
            <a:ext cx="4155938" cy="31216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410" name="Picture 2" descr="B:\Documents\Administrative, assorted\Research\PPPL meeting May 2016\presentation files\Installation PIVOINE Propulsion Ionique pour Vols Orbitaux Interprétations et Nouvelles Expérienc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32124"/>
            <a:ext cx="2000264" cy="1511322"/>
          </a:xfrm>
          <a:prstGeom prst="rect">
            <a:avLst/>
          </a:prstGeom>
          <a:noFill/>
        </p:spPr>
      </p:pic>
      <p:pic>
        <p:nvPicPr>
          <p:cNvPr id="17411" name="Picture 3" descr="B:\Documents\Administrative, assorted\Research\PPPL meeting May 2016\presentation files\Copie de Laboratoire d'AEROTHERMIQUE . hall des souffleries, SR3, SR3, SH2 et SAPHI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786322"/>
            <a:ext cx="2013002" cy="1428760"/>
          </a:xfrm>
          <a:prstGeom prst="rect">
            <a:avLst/>
          </a:prstGeom>
          <a:noFill/>
        </p:spPr>
      </p:pic>
      <p:pic>
        <p:nvPicPr>
          <p:cNvPr id="17412" name="Picture 4" descr="B:\Documents\Administrative, assorted\Research\PPPL meeting May 2016\presentation files\Jet de CO2 excité par plasma en interaction avec une sphè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4786321"/>
            <a:ext cx="2118951" cy="1428761"/>
          </a:xfrm>
          <a:prstGeom prst="rect">
            <a:avLst/>
          </a:prstGeom>
          <a:noFill/>
        </p:spPr>
      </p:pic>
      <p:pic>
        <p:nvPicPr>
          <p:cNvPr id="17413" name="Picture 5" descr="B:\Documents\Administrative, assorted\Research\PPPL meeting May 2016\presentation files\plasma_ppsfle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3143248"/>
            <a:ext cx="2113676" cy="1500198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8786842" y="67151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844" y="142852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/>
              <a:t>Incoherent Thomson scattering diagnostic development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142844" y="928670"/>
            <a:ext cx="8786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  <a:p>
            <a:endParaRPr lang="fr-FR"/>
          </a:p>
          <a:p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42844" y="714356"/>
            <a:ext cx="8786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/>
              <a:t> THETIS optical bench development in progress</a:t>
            </a:r>
          </a:p>
          <a:p>
            <a:endParaRPr lang="fr-FR"/>
          </a:p>
          <a:p>
            <a:pPr lvl="1">
              <a:buFontTx/>
              <a:buChar char="-"/>
            </a:pPr>
            <a:r>
              <a:rPr lang="fr-FR"/>
              <a:t> requirements: access to large Te range, sensitivity and </a:t>
            </a:r>
            <a:r>
              <a:rPr lang="fr-FR" u="sng"/>
              <a:t>flexibility</a:t>
            </a:r>
          </a:p>
          <a:p>
            <a:pPr lvl="1">
              <a:buFontTx/>
              <a:buChar char="-"/>
            </a:pPr>
            <a:r>
              <a:rPr lang="fr-FR"/>
              <a:t> 2-stage development</a:t>
            </a:r>
          </a:p>
          <a:p>
            <a:pPr lvl="1">
              <a:buFontTx/>
              <a:buChar char="-"/>
            </a:pPr>
            <a:r>
              <a:rPr lang="fr-FR"/>
              <a:t> partnership with CEA (French </a:t>
            </a:r>
            <a:r>
              <a:rPr lang="fr-FR" smtClean="0"/>
              <a:t>Atomic </a:t>
            </a:r>
            <a:r>
              <a:rPr lang="fr-FR"/>
              <a:t>and </a:t>
            </a:r>
            <a:r>
              <a:rPr lang="fr-FR" smtClean="0"/>
              <a:t>Alternative Energy </a:t>
            </a:r>
            <a:r>
              <a:rPr lang="fr-FR"/>
              <a:t>C</a:t>
            </a:r>
            <a:r>
              <a:rPr lang="fr-FR" smtClean="0"/>
              <a:t>ommission</a:t>
            </a:r>
            <a:r>
              <a:rPr lang="fr-FR"/>
              <a:t>) 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à coins arrondis 24"/>
          <p:cNvSpPr/>
          <p:nvPr/>
        </p:nvSpPr>
        <p:spPr>
          <a:xfrm>
            <a:off x="5715008" y="2428868"/>
            <a:ext cx="1500198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test source</a:t>
            </a: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429256" y="3131106"/>
            <a:ext cx="3143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mtClean="0"/>
              <a:t>d</a:t>
            </a:r>
            <a:r>
              <a:rPr lang="fr-FR" smtClean="0"/>
              <a:t>iagnostic </a:t>
            </a:r>
            <a:r>
              <a:rPr lang="fr-FR" smtClean="0"/>
              <a:t>optimization</a:t>
            </a:r>
            <a:endParaRPr lang="en-US"/>
          </a:p>
        </p:txBody>
      </p:sp>
      <p:sp>
        <p:nvSpPr>
          <p:cNvPr id="37" name="Rectangle à coins arrondis 36"/>
          <p:cNvSpPr/>
          <p:nvPr/>
        </p:nvSpPr>
        <p:spPr>
          <a:xfrm>
            <a:off x="5643570" y="3857628"/>
            <a:ext cx="157163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Hall thruster</a:t>
            </a:r>
            <a:endParaRPr lang="en-US"/>
          </a:p>
        </p:txBody>
      </p:sp>
      <p:sp>
        <p:nvSpPr>
          <p:cNvPr id="38" name="Rectangle à coins arrondis 37"/>
          <p:cNvSpPr/>
          <p:nvPr/>
        </p:nvSpPr>
        <p:spPr>
          <a:xfrm>
            <a:off x="5643570" y="4386269"/>
            <a:ext cx="1571636" cy="685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Planar magnetron</a:t>
            </a:r>
            <a:endParaRPr lang="en-US"/>
          </a:p>
        </p:txBody>
      </p:sp>
      <p:sp>
        <p:nvSpPr>
          <p:cNvPr id="39" name="Rectangle à coins arrondis 38"/>
          <p:cNvSpPr/>
          <p:nvPr/>
        </p:nvSpPr>
        <p:spPr>
          <a:xfrm>
            <a:off x="5643570" y="5172087"/>
            <a:ext cx="1571636" cy="6858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ECR ion</a:t>
            </a:r>
          </a:p>
          <a:p>
            <a:pPr algn="ctr"/>
            <a:r>
              <a:rPr lang="fr-FR"/>
              <a:t>source</a:t>
            </a:r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358082" y="3855200"/>
            <a:ext cx="1569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/>
              <a:t>ICARE, Orléans</a:t>
            </a:r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358082" y="4559866"/>
            <a:ext cx="1276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/>
              <a:t>LPGP, Orsay</a:t>
            </a: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358082" y="5345684"/>
            <a:ext cx="12407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/>
              <a:t>CEA, Saclay</a:t>
            </a:r>
            <a:endParaRPr lang="en-US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428868"/>
            <a:ext cx="3919920" cy="321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1206471" y="5643578"/>
            <a:ext cx="34369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i="1"/>
              <a:t>May 2016, diagnostic setup in progress</a:t>
            </a:r>
            <a:endParaRPr lang="en-US" sz="1600" i="1"/>
          </a:p>
        </p:txBody>
      </p:sp>
      <p:sp>
        <p:nvSpPr>
          <p:cNvPr id="2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  <p:sp>
        <p:nvSpPr>
          <p:cNvPr id="24" name="Flèche vers le bas 23"/>
          <p:cNvSpPr/>
          <p:nvPr/>
        </p:nvSpPr>
        <p:spPr>
          <a:xfrm>
            <a:off x="6357950" y="2928934"/>
            <a:ext cx="142876" cy="21431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èche vers le bas 25"/>
          <p:cNvSpPr/>
          <p:nvPr/>
        </p:nvSpPr>
        <p:spPr>
          <a:xfrm>
            <a:off x="6357950" y="3500438"/>
            <a:ext cx="142876" cy="21431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844" y="142852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/>
              <a:t>ECR ion source		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142844" y="928670"/>
            <a:ext cx="8786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  <a:p>
            <a:endParaRPr lang="fr-FR"/>
          </a:p>
          <a:p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42844" y="4112319"/>
            <a:ext cx="90011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/>
              <a:t> </a:t>
            </a:r>
            <a:r>
              <a:rPr lang="en-US" smtClean="0"/>
              <a:t>2.45 GHz waves into </a:t>
            </a:r>
            <a:r>
              <a:rPr lang="en-US"/>
              <a:t>source chamber</a:t>
            </a:r>
          </a:p>
          <a:p>
            <a:pPr>
              <a:buFont typeface="Arial" pitchFamily="34" charset="0"/>
              <a:buChar char="•"/>
            </a:pPr>
            <a:r>
              <a:rPr lang="en-US"/>
              <a:t> magnets </a:t>
            </a:r>
            <a:r>
              <a:rPr lang="en-US" smtClean="0"/>
              <a:t>to </a:t>
            </a:r>
            <a:r>
              <a:rPr lang="en-US"/>
              <a:t>create resonance </a:t>
            </a:r>
            <a:r>
              <a:rPr lang="en-US" smtClean="0"/>
              <a:t>surface</a:t>
            </a:r>
            <a:endParaRPr lang="en-US"/>
          </a:p>
          <a:p>
            <a:pPr>
              <a:buFont typeface="Arial" pitchFamily="34" charset="0"/>
              <a:buChar char="•"/>
            </a:pPr>
            <a:r>
              <a:rPr lang="en-US"/>
              <a:t> neutral gas </a:t>
            </a:r>
            <a:r>
              <a:rPr lang="en-US" smtClean="0"/>
              <a:t>ionized </a:t>
            </a:r>
            <a:r>
              <a:rPr lang="en-US"/>
              <a:t>by the highly-energized </a:t>
            </a:r>
            <a:r>
              <a:rPr lang="en-US" smtClean="0"/>
              <a:t>electrons, ions </a:t>
            </a:r>
            <a:r>
              <a:rPr lang="en-US"/>
              <a:t>accelerated </a:t>
            </a:r>
            <a:r>
              <a:rPr lang="en-US" smtClean="0"/>
              <a:t>(</a:t>
            </a:r>
            <a:r>
              <a:rPr lang="en-US" smtClean="0"/>
              <a:t>40 </a:t>
            </a:r>
            <a:r>
              <a:rPr lang="en-US"/>
              <a:t>– 100 kV </a:t>
            </a:r>
            <a:r>
              <a:rPr lang="en-US" smtClean="0"/>
              <a:t>potential) </a:t>
            </a:r>
            <a:endParaRPr lang="en-US"/>
          </a:p>
          <a:p>
            <a:pPr>
              <a:buFont typeface="Arial" pitchFamily="34" charset="0"/>
              <a:buChar char="•"/>
            </a:pPr>
            <a:endParaRPr lang="en-US"/>
          </a:p>
          <a:p>
            <a:pPr>
              <a:buFont typeface="Wingdings 3"/>
              <a:buChar char="g"/>
            </a:pPr>
            <a:r>
              <a:rPr lang="en-US"/>
              <a:t>industrial applications: source chamber joined to a process chamber </a:t>
            </a:r>
          </a:p>
          <a:p>
            <a:pPr>
              <a:buFont typeface="Wingdings 3"/>
              <a:buChar char="g"/>
            </a:pPr>
            <a:r>
              <a:rPr lang="en-US"/>
              <a:t> accelerator applications: process chamber replaced with ion extraction stage.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5072034" y="3429000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ECR source for H+ </a:t>
            </a:r>
            <a:r>
              <a:rPr lang="fr-FR" smtClean="0"/>
              <a:t>production</a:t>
            </a:r>
            <a:endParaRPr lang="fr-FR"/>
          </a:p>
        </p:txBody>
      </p:sp>
      <p:sp>
        <p:nvSpPr>
          <p:cNvPr id="2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907478"/>
            <a:ext cx="4636838" cy="295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844" y="142852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/>
              <a:t>Why incoherent Thomson scattering?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71406" y="500042"/>
            <a:ext cx="8786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  <a:p>
            <a:endParaRPr lang="fr-FR"/>
          </a:p>
          <a:p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42844" y="1285860"/>
            <a:ext cx="92869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mtClean="0"/>
              <a:t> code development, evaluation of new sources and </a:t>
            </a:r>
            <a:r>
              <a:rPr lang="fr-FR" smtClean="0"/>
              <a:t>concepts:</a:t>
            </a:r>
          </a:p>
          <a:p>
            <a:pPr>
              <a:buFontTx/>
              <a:buChar char="-"/>
            </a:pPr>
            <a:endParaRPr lang="fr-FR" smtClean="0"/>
          </a:p>
          <a:p>
            <a:pPr>
              <a:buFont typeface="Arial" pitchFamily="34" charset="0"/>
              <a:buChar char="•"/>
            </a:pPr>
            <a:r>
              <a:rPr lang="fr-FR" smtClean="0"/>
              <a:t> </a:t>
            </a:r>
            <a:r>
              <a:rPr lang="fr-FR" smtClean="0"/>
              <a:t>wall-less Hall thruster (WLHT), magnetically-shielded Hall thrusters</a:t>
            </a:r>
            <a:endParaRPr lang="fr-FR" smtClean="0"/>
          </a:p>
          <a:p>
            <a:pPr>
              <a:buFontTx/>
              <a:buChar char="-"/>
            </a:pPr>
            <a:endParaRPr lang="fr-FR" smtClean="0"/>
          </a:p>
          <a:p>
            <a:pPr lvl="1">
              <a:buFontTx/>
              <a:buChar char="-"/>
            </a:pPr>
            <a:endParaRPr lang="fr-FR"/>
          </a:p>
        </p:txBody>
      </p:sp>
      <p:cxnSp>
        <p:nvCxnSpPr>
          <p:cNvPr id="6" name="Connecteur droit 5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à coins arrondis 36"/>
          <p:cNvSpPr/>
          <p:nvPr/>
        </p:nvSpPr>
        <p:spPr>
          <a:xfrm>
            <a:off x="142844" y="857232"/>
            <a:ext cx="1571636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Hall thruster</a:t>
            </a:r>
            <a:endParaRPr lang="en-US"/>
          </a:p>
        </p:txBody>
      </p:sp>
      <p:sp>
        <p:nvSpPr>
          <p:cNvPr id="38" name="Rectangle à coins arrondis 37"/>
          <p:cNvSpPr/>
          <p:nvPr/>
        </p:nvSpPr>
        <p:spPr>
          <a:xfrm>
            <a:off x="1785918" y="857232"/>
            <a:ext cx="2500330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Planar  magnetron</a:t>
            </a:r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142844" y="3218637"/>
            <a:ext cx="878687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/>
              <a:t> </a:t>
            </a:r>
            <a:r>
              <a:rPr lang="fr-FR" smtClean="0"/>
              <a:t>ongoing </a:t>
            </a:r>
            <a:r>
              <a:rPr lang="en-US" smtClean="0"/>
              <a:t>code </a:t>
            </a:r>
            <a:r>
              <a:rPr lang="en-US"/>
              <a:t>development and </a:t>
            </a:r>
            <a:r>
              <a:rPr lang="fr-FR"/>
              <a:t>optimization of plasma sources developed by CEA Saclay</a:t>
            </a:r>
          </a:p>
          <a:p>
            <a:endParaRPr lang="fr-FR"/>
          </a:p>
          <a:p>
            <a:pPr>
              <a:buFont typeface="Arial" pitchFamily="34" charset="0"/>
              <a:buChar char="•"/>
            </a:pPr>
            <a:r>
              <a:rPr lang="fr-FR"/>
              <a:t> national and international accelerator projects: </a:t>
            </a:r>
          </a:p>
          <a:p>
            <a:r>
              <a:rPr lang="fr-FR"/>
              <a:t>	- SPIRAL2 (</a:t>
            </a:r>
            <a:r>
              <a:rPr lang="fr-FR" i="1"/>
              <a:t>Système de production d'Ions Radioactifs en Ligne de 2</a:t>
            </a:r>
            <a:r>
              <a:rPr lang="en-US" i="1" baseline="30000"/>
              <a:t>ème</a:t>
            </a:r>
            <a:r>
              <a:rPr lang="en-US" i="1"/>
              <a:t> génération</a:t>
            </a:r>
            <a:r>
              <a:rPr lang="fr-FR" smtClean="0"/>
              <a:t>), 		Caen	</a:t>
            </a:r>
            <a:endParaRPr lang="fr-FR"/>
          </a:p>
          <a:p>
            <a:r>
              <a:rPr lang="fr-FR"/>
              <a:t>	- IFMIF (International Fusion Materials Irradiation </a:t>
            </a:r>
            <a:r>
              <a:rPr lang="fr-FR" smtClean="0"/>
              <a:t>Facility), Japan</a:t>
            </a:r>
            <a:endParaRPr lang="fr-FR"/>
          </a:p>
          <a:p>
            <a:r>
              <a:rPr lang="fr-FR"/>
              <a:t>	- FAIR (Facility for Antiproton and Ion </a:t>
            </a:r>
            <a:r>
              <a:rPr lang="fr-FR" smtClean="0"/>
              <a:t>Research), Germany</a:t>
            </a:r>
            <a:endParaRPr lang="fr-FR"/>
          </a:p>
          <a:p>
            <a:pPr>
              <a:buFont typeface="Arial" pitchFamily="34" charset="0"/>
              <a:buChar char="•"/>
            </a:pPr>
            <a:endParaRPr lang="fr-FR"/>
          </a:p>
          <a:p>
            <a:pPr>
              <a:buFont typeface="Arial" pitchFamily="34" charset="0"/>
              <a:buChar char="•"/>
            </a:pPr>
            <a:r>
              <a:rPr lang="fr-FR"/>
              <a:t> industrial ion sources (SILHI</a:t>
            </a:r>
            <a:r>
              <a:rPr lang="fr-FR">
                <a:latin typeface="Arial"/>
                <a:cs typeface="Arial"/>
              </a:rPr>
              <a:t>®</a:t>
            </a:r>
            <a:r>
              <a:rPr lang="fr-FR"/>
              <a:t> with Pantechnik)</a:t>
            </a:r>
          </a:p>
          <a:p>
            <a:endParaRPr lang="fr-FR"/>
          </a:p>
          <a:p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142844" y="2643182"/>
            <a:ext cx="1857388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ECR ion source</a:t>
            </a:r>
            <a:endParaRPr lang="en-US"/>
          </a:p>
        </p:txBody>
      </p:sp>
      <p:sp>
        <p:nvSpPr>
          <p:cNvPr id="2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844" y="142852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/>
              <a:t>Summary		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142844" y="928670"/>
            <a:ext cx="8786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  <a:p>
            <a:endParaRPr lang="fr-FR"/>
          </a:p>
          <a:p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42844" y="714356"/>
            <a:ext cx="87868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/>
              <a:t> </a:t>
            </a:r>
            <a:r>
              <a:rPr lang="en-US" smtClean="0"/>
              <a:t>many low </a:t>
            </a:r>
            <a:r>
              <a:rPr lang="en-US"/>
              <a:t>temperature plasma sources require advanced </a:t>
            </a:r>
            <a:r>
              <a:rPr lang="en-US" smtClean="0"/>
              <a:t>diagnostics</a:t>
            </a:r>
            <a:r>
              <a:rPr lang="en-US"/>
              <a:t>:</a:t>
            </a:r>
          </a:p>
          <a:p>
            <a:r>
              <a:rPr lang="en-US"/>
              <a:t>	- </a:t>
            </a:r>
            <a:r>
              <a:rPr lang="en-US" smtClean="0"/>
              <a:t>to improve our understanding </a:t>
            </a:r>
            <a:r>
              <a:rPr lang="en-US"/>
              <a:t>of anomalous electron transport</a:t>
            </a:r>
          </a:p>
          <a:p>
            <a:r>
              <a:rPr lang="en-US"/>
              <a:t>	</a:t>
            </a:r>
            <a:r>
              <a:rPr lang="fr-FR"/>
              <a:t>- </a:t>
            </a:r>
            <a:r>
              <a:rPr lang="fr-FR" smtClean="0"/>
              <a:t>for the determination </a:t>
            </a:r>
            <a:r>
              <a:rPr lang="fr-FR"/>
              <a:t>of </a:t>
            </a:r>
            <a:r>
              <a:rPr lang="en-US"/>
              <a:t>particle</a:t>
            </a:r>
            <a:r>
              <a:rPr lang="fr-FR"/>
              <a:t> p</a:t>
            </a:r>
            <a:r>
              <a:rPr lang="en-US" smtClean="0"/>
              <a:t>roperties</a:t>
            </a:r>
          </a:p>
          <a:p>
            <a:endParaRPr lang="en-US"/>
          </a:p>
          <a:p>
            <a:pPr>
              <a:buFont typeface="Arial" pitchFamily="34" charset="0"/>
              <a:buChar char="•"/>
            </a:pPr>
            <a:r>
              <a:rPr lang="en-US"/>
              <a:t> </a:t>
            </a:r>
            <a:r>
              <a:rPr lang="en-US" smtClean="0"/>
              <a:t>c</a:t>
            </a:r>
            <a:r>
              <a:rPr lang="en-US" smtClean="0"/>
              <a:t>ollective Thomson scattering has been newly applied to such sources:</a:t>
            </a:r>
          </a:p>
          <a:p>
            <a:r>
              <a:rPr lang="en-US" smtClean="0"/>
              <a:t>	</a:t>
            </a:r>
            <a:r>
              <a:rPr lang="en-US" smtClean="0"/>
              <a:t>- providing information on microturbulence</a:t>
            </a:r>
          </a:p>
          <a:p>
            <a:r>
              <a:rPr lang="fr-FR" smtClean="0"/>
              <a:t>	</a:t>
            </a:r>
            <a:r>
              <a:rPr lang="fr-FR" smtClean="0"/>
              <a:t>- validating codes</a:t>
            </a:r>
            <a:endParaRPr lang="en-US" smtClean="0"/>
          </a:p>
          <a:p>
            <a:r>
              <a:rPr lang="en-US" smtClean="0"/>
              <a:t>	</a:t>
            </a:r>
            <a:r>
              <a:rPr lang="en-US" smtClean="0"/>
              <a:t>- indicating ways in which theory must be modified and where codes fall short</a:t>
            </a:r>
          </a:p>
          <a:p>
            <a:endParaRPr lang="fr-FR" smtClean="0"/>
          </a:p>
          <a:p>
            <a:pPr>
              <a:buFont typeface="Arial" pitchFamily="34" charset="0"/>
              <a:buChar char="•"/>
            </a:pPr>
            <a:r>
              <a:rPr lang="fr-FR" smtClean="0"/>
              <a:t> a new incoherent Thomson scattering diagnostic would provide much-needed information 	on electron properties</a:t>
            </a:r>
          </a:p>
          <a:p>
            <a:pPr>
              <a:buFont typeface="Arial" pitchFamily="34" charset="0"/>
              <a:buChar char="•"/>
            </a:pPr>
            <a:endParaRPr lang="fr-FR" smtClean="0"/>
          </a:p>
          <a:p>
            <a:endParaRPr lang="en-US"/>
          </a:p>
          <a:p>
            <a:endParaRPr lang="fr-FR"/>
          </a:p>
        </p:txBody>
      </p:sp>
      <p:cxnSp>
        <p:nvCxnSpPr>
          <p:cNvPr id="6" name="Connecteur droit 5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1406" y="4143380"/>
            <a:ext cx="8786874" cy="40011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000" smtClean="0"/>
              <a:t>Some upcoming </a:t>
            </a:r>
            <a:r>
              <a:rPr lang="fr-FR" sz="2000"/>
              <a:t>and current work		</a:t>
            </a:r>
            <a:endParaRPr lang="en-US" sz="2000"/>
          </a:p>
        </p:txBody>
      </p:sp>
      <p:sp>
        <p:nvSpPr>
          <p:cNvPr id="10" name="ZoneTexte 9"/>
          <p:cNvSpPr txBox="1"/>
          <p:nvPr/>
        </p:nvSpPr>
        <p:spPr>
          <a:xfrm>
            <a:off x="214282" y="4786322"/>
            <a:ext cx="8786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mtClean="0">
                <a:sym typeface="Wingdings"/>
              </a:rPr>
              <a:t> studies </a:t>
            </a:r>
            <a:r>
              <a:rPr lang="fr-FR">
                <a:sym typeface="Wingdings"/>
              </a:rPr>
              <a:t>of spoke + microturbulence in wall-less </a:t>
            </a:r>
            <a:r>
              <a:rPr lang="fr-FR" smtClean="0">
                <a:sym typeface="Wingdings"/>
              </a:rPr>
              <a:t>thruster:</a:t>
            </a:r>
            <a:r>
              <a:rPr lang="fr-FR">
                <a:sym typeface="Wingdings"/>
              </a:rPr>
              <a:t>	</a:t>
            </a:r>
          </a:p>
          <a:p>
            <a:pPr lvl="1"/>
            <a:r>
              <a:rPr lang="fr-FR" smtClean="0">
                <a:sym typeface="Wingdings"/>
              </a:rPr>
              <a:t>- USAF </a:t>
            </a:r>
            <a:r>
              <a:rPr lang="fr-FR">
                <a:sym typeface="Wingdings"/>
              </a:rPr>
              <a:t>European Office of Aerospace Research and Development (EOARD) </a:t>
            </a:r>
            <a:r>
              <a:rPr lang="fr-FR" smtClean="0">
                <a:sym typeface="Wingdings"/>
              </a:rPr>
              <a:t>	contract (ICARE</a:t>
            </a:r>
            <a:r>
              <a:rPr lang="fr-FR">
                <a:sym typeface="Wingdings"/>
              </a:rPr>
              <a:t>, Greifswald and </a:t>
            </a:r>
            <a:r>
              <a:rPr lang="fr-FR" smtClean="0">
                <a:sym typeface="Wingdings"/>
              </a:rPr>
              <a:t>PPPL)</a:t>
            </a:r>
            <a:endParaRPr lang="fr-FR">
              <a:sym typeface="Wingdings"/>
            </a:endParaRPr>
          </a:p>
          <a:p>
            <a:pPr>
              <a:buFont typeface="Arial" pitchFamily="34" charset="0"/>
              <a:buChar char="•"/>
            </a:pPr>
            <a:r>
              <a:rPr lang="fr-FR"/>
              <a:t> magnetron studies </a:t>
            </a:r>
            <a:r>
              <a:rPr lang="fr-FR" smtClean="0"/>
              <a:t>coupled with </a:t>
            </a:r>
            <a:r>
              <a:rPr lang="fr-FR" i="1"/>
              <a:t>pseudo</a:t>
            </a:r>
            <a:r>
              <a:rPr lang="fr-FR"/>
              <a:t>-3D code developed at LPGP, </a:t>
            </a:r>
            <a:r>
              <a:rPr lang="fr-FR" smtClean="0"/>
              <a:t>Orsay</a:t>
            </a:r>
            <a:endParaRPr lang="fr-FR">
              <a:sym typeface="Wingdings"/>
            </a:endParaRPr>
          </a:p>
          <a:p>
            <a:pPr>
              <a:buFont typeface="Arial" pitchFamily="34" charset="0"/>
              <a:buChar char="•"/>
            </a:pPr>
            <a:r>
              <a:rPr lang="fr-FR" smtClean="0">
                <a:sym typeface="Wingdings"/>
              </a:rPr>
              <a:t> </a:t>
            </a:r>
            <a:r>
              <a:rPr lang="fr-FR" smtClean="0">
                <a:sym typeface="Wingdings"/>
              </a:rPr>
              <a:t>time-resolved analyses of microturbulence (ICOPS, June 2016)</a:t>
            </a:r>
            <a:endParaRPr lang="fr-FR">
              <a:sym typeface="Wingdings"/>
            </a:endParaRPr>
          </a:p>
          <a:p>
            <a:pPr lvl="1"/>
            <a:endParaRPr lang="fr-FR">
              <a:sym typeface="Wingdings"/>
            </a:endParaRPr>
          </a:p>
          <a:p>
            <a:pPr lvl="1"/>
            <a:endParaRPr lang="fr-FR">
              <a:sym typeface="Wingdings"/>
            </a:endParaRPr>
          </a:p>
          <a:p>
            <a:r>
              <a:rPr lang="fr-FR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14282" y="3143248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smtClean="0"/>
              <a:t>Supplementary </a:t>
            </a:r>
            <a:r>
              <a:rPr lang="fr-FR" sz="2800"/>
              <a:t>slides		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142844" y="928670"/>
            <a:ext cx="8786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  <a:p>
            <a:endParaRPr lang="fr-FR"/>
          </a:p>
          <a:p>
            <a:endParaRPr lang="fr-F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14282" y="214290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/>
              <a:t>PRAXIS bench design		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142844" y="928670"/>
            <a:ext cx="8786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  <a:p>
            <a:endParaRPr lang="fr-FR"/>
          </a:p>
          <a:p>
            <a:endParaRPr lang="fr-FR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00108"/>
            <a:ext cx="7520666" cy="38751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10" name="Connecteur droit 9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14282" y="214290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/>
              <a:t>PRAXIS </a:t>
            </a:r>
            <a:r>
              <a:rPr lang="fr-FR" sz="2800" smtClean="0"/>
              <a:t>electronics</a:t>
            </a:r>
            <a:r>
              <a:rPr lang="fr-FR" sz="2800"/>
              <a:t>		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142844" y="928670"/>
            <a:ext cx="8786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  <a:p>
            <a:endParaRPr lang="fr-FR"/>
          </a:p>
          <a:p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3400414" cy="236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2571744"/>
            <a:ext cx="5357850" cy="379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Connecteur droit 9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214282" y="714356"/>
            <a:ext cx="8786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 2"/>
              <a:buChar char="¡"/>
            </a:pPr>
            <a:r>
              <a:rPr lang="fr-FR" sz="2000" smtClean="0">
                <a:sym typeface="Wingdings"/>
              </a:rPr>
              <a:t> evidence that heating due to mode is correlated with current: azimuthal-radial 	simulations</a:t>
            </a:r>
            <a:endParaRPr lang="fr-FR" smtClean="0">
              <a:sym typeface="Wingding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571612"/>
            <a:ext cx="3861706" cy="417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ZoneTexte 11"/>
          <p:cNvSpPr txBox="1"/>
          <p:nvPr/>
        </p:nvSpPr>
        <p:spPr>
          <a:xfrm>
            <a:off x="4214810" y="2000240"/>
            <a:ext cx="3286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work by radial field</a:t>
            </a:r>
          </a:p>
          <a:p>
            <a:r>
              <a:rPr lang="fr-FR" smtClean="0"/>
              <a:t>work by azimuthal field</a:t>
            </a:r>
          </a:p>
          <a:p>
            <a:r>
              <a:rPr lang="fr-FR" smtClean="0"/>
              <a:t>axial current density</a:t>
            </a:r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4214810" y="4071942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electrostatic energy</a:t>
            </a:r>
            <a:endParaRPr lang="en-US"/>
          </a:p>
        </p:txBody>
      </p:sp>
      <p:cxnSp>
        <p:nvCxnSpPr>
          <p:cNvPr id="17" name="Connecteur droit 16"/>
          <p:cNvCxnSpPr/>
          <p:nvPr/>
        </p:nvCxnSpPr>
        <p:spPr>
          <a:xfrm>
            <a:off x="6643702" y="2143116"/>
            <a:ext cx="1428760" cy="1588"/>
          </a:xfrm>
          <a:prstGeom prst="line">
            <a:avLst/>
          </a:prstGeom>
          <a:ln w="57150">
            <a:solidFill>
              <a:srgbClr val="184BE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6643702" y="2428868"/>
            <a:ext cx="1428760" cy="1588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500034" y="5715016"/>
            <a:ext cx="821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- the evolution of system energy and current occurs on identical time scales to those 	of the instability</a:t>
            </a:r>
            <a:endParaRPr lang="en-US"/>
          </a:p>
        </p:txBody>
      </p:sp>
      <p:cxnSp>
        <p:nvCxnSpPr>
          <p:cNvPr id="20" name="Connecteur droit 19"/>
          <p:cNvCxnSpPr/>
          <p:nvPr/>
        </p:nvCxnSpPr>
        <p:spPr>
          <a:xfrm>
            <a:off x="6643702" y="2714620"/>
            <a:ext cx="1428760" cy="1588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571836" y="6143644"/>
            <a:ext cx="55721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b="1" smtClean="0">
                <a:solidFill>
                  <a:srgbClr val="184BEE"/>
                </a:solidFill>
                <a:sym typeface="Wingdings"/>
              </a:rPr>
              <a:t>Héron and Adam, Phys. Plasmas 20, 082313 (2013)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214282" y="214290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smtClean="0"/>
              <a:t>Numerical simulations: radial-azimuthal</a:t>
            </a:r>
            <a:r>
              <a:rPr lang="fr-FR" sz="2800"/>
              <a:t>	</a:t>
            </a:r>
            <a:endParaRPr lang="en-US" sz="2800"/>
          </a:p>
        </p:txBody>
      </p:sp>
      <p:cxnSp>
        <p:nvCxnSpPr>
          <p:cNvPr id="24" name="Connecteur droit 23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-32" y="571480"/>
            <a:ext cx="91440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endParaRPr lang="fr-FR"/>
          </a:p>
          <a:p>
            <a:endParaRPr lang="fr-FR"/>
          </a:p>
          <a:p>
            <a:endParaRPr lang="fr-FR" smtClean="0"/>
          </a:p>
          <a:p>
            <a:endParaRPr lang="fr-FR" smtClean="0"/>
          </a:p>
          <a:p>
            <a:endParaRPr lang="fr-FR" smtClean="0"/>
          </a:p>
          <a:p>
            <a:endParaRPr lang="fr-FR" smtClean="0"/>
          </a:p>
          <a:p>
            <a:endParaRPr lang="fr-FR"/>
          </a:p>
          <a:p>
            <a:pPr marL="342900" indent="-342900"/>
            <a:r>
              <a:rPr lang="fr-FR" smtClean="0"/>
              <a:t>▪ weak SEE, with electrons emitted from the wall roughly constant over the simulation time</a:t>
            </a:r>
          </a:p>
          <a:p>
            <a:pPr marL="342900" indent="-342900"/>
            <a:r>
              <a:rPr lang="fr-FR" smtClean="0"/>
              <a:t>▪ current increase due to development of ExB mode</a:t>
            </a:r>
          </a:p>
          <a:p>
            <a:pPr marL="342900" indent="-342900"/>
            <a:endParaRPr lang="fr-FR"/>
          </a:p>
          <a:p>
            <a:pPr marL="342900" indent="-342900"/>
            <a:r>
              <a:rPr lang="fr-FR" smtClean="0">
                <a:sym typeface="Wingdings 3"/>
              </a:rPr>
              <a:t> strong dependence of transport on Vd; higher currents expected with carbon velvet, if an increased Vd is achieved</a:t>
            </a:r>
            <a:endParaRPr lang="fr-FR" smtClean="0"/>
          </a:p>
          <a:p>
            <a:pPr marL="342900" indent="-342900"/>
            <a:endParaRPr lang="fr-FR" smtClean="0"/>
          </a:p>
          <a:p>
            <a:pPr marL="342900" indent="-342900"/>
            <a:endParaRPr lang="fr-FR" smtClean="0"/>
          </a:p>
          <a:p>
            <a:pPr marL="342900" indent="-342900"/>
            <a:endParaRPr lang="fr-FR" smtClean="0"/>
          </a:p>
          <a:p>
            <a:pPr marL="342900" indent="-342900"/>
            <a:endParaRPr lang="fr-FR" smtClean="0"/>
          </a:p>
          <a:p>
            <a:pPr marL="342900" indent="-342900"/>
            <a:endParaRPr lang="fr-FR" smtClean="0"/>
          </a:p>
          <a:p>
            <a:pPr marL="342900" indent="-342900"/>
            <a:endParaRPr lang="fr-FR" smtClean="0"/>
          </a:p>
          <a:p>
            <a:pPr marL="342900" indent="-342900"/>
            <a:endParaRPr lang="fr-FR" smtClean="0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57158" y="1142984"/>
            <a:ext cx="5286411" cy="6429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102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fr-FR" sz="1400" smtClean="0">
                <a:solidFill>
                  <a:srgbClr val="000000"/>
                </a:solidFill>
                <a:latin typeface="Calibri" charset="0"/>
                <a:cs typeface="Arial" pitchFamily="34" charset="0"/>
              </a:rPr>
              <a:t>Vd: </a:t>
            </a:r>
            <a:r>
              <a:rPr lang="fr-FR" sz="1400" b="1" smtClean="0">
                <a:solidFill>
                  <a:srgbClr val="0000FF"/>
                </a:solidFill>
                <a:latin typeface="Calibri" charset="0"/>
                <a:cs typeface="Arial" pitchFamily="34" charset="0"/>
              </a:rPr>
              <a:t>10</a:t>
            </a:r>
            <a:r>
              <a:rPr lang="fr-FR" sz="1400" b="1" baseline="30000" smtClean="0">
                <a:solidFill>
                  <a:srgbClr val="0000FF"/>
                </a:solidFill>
                <a:latin typeface="Calibri" charset="0"/>
                <a:cs typeface="Arial" pitchFamily="34" charset="0"/>
              </a:rPr>
              <a:t>6</a:t>
            </a:r>
            <a:r>
              <a:rPr lang="fr-FR" sz="1400" smtClean="0">
                <a:solidFill>
                  <a:srgbClr val="000000"/>
                </a:solidFill>
                <a:latin typeface="Calibri" charset="0"/>
                <a:cs typeface="Arial" pitchFamily="34" charset="0"/>
              </a:rPr>
              <a:t> – </a:t>
            </a:r>
            <a:r>
              <a:rPr lang="fr-FR" sz="1400" b="1" smtClean="0">
                <a:solidFill>
                  <a:srgbClr val="FF0000"/>
                </a:solidFill>
                <a:latin typeface="Calibri" charset="0"/>
                <a:cs typeface="Arial" pitchFamily="34" charset="0"/>
              </a:rPr>
              <a:t>1.5 x 10</a:t>
            </a:r>
            <a:r>
              <a:rPr lang="fr-FR" sz="1400" b="1" baseline="30000" smtClean="0">
                <a:solidFill>
                  <a:srgbClr val="FF0000"/>
                </a:solidFill>
                <a:latin typeface="Calibri" charset="0"/>
                <a:cs typeface="Arial" pitchFamily="34" charset="0"/>
              </a:rPr>
              <a:t>6</a:t>
            </a:r>
            <a:r>
              <a:rPr lang="fr-FR" sz="1400" b="1" smtClean="0">
                <a:solidFill>
                  <a:srgbClr val="FF0000"/>
                </a:solidFill>
                <a:latin typeface="Calibri" charset="0"/>
                <a:cs typeface="Arial" pitchFamily="34" charset="0"/>
              </a:rPr>
              <a:t> </a:t>
            </a:r>
            <a:r>
              <a:rPr lang="fr-FR" sz="1400" smtClean="0">
                <a:latin typeface="Calibri" charset="0"/>
              </a:rPr>
              <a:t>–</a:t>
            </a:r>
            <a:r>
              <a:rPr lang="fr-FR" sz="1400" smtClean="0">
                <a:solidFill>
                  <a:srgbClr val="00FF00"/>
                </a:solidFill>
                <a:latin typeface="Calibri" charset="0"/>
              </a:rPr>
              <a:t> </a:t>
            </a:r>
            <a:r>
              <a:rPr lang="fr-FR" sz="1400" b="1" smtClean="0">
                <a:latin typeface="Calibri" charset="0"/>
              </a:rPr>
              <a:t>2 x 10</a:t>
            </a:r>
            <a:r>
              <a:rPr lang="fr-FR" sz="1400" b="1" baseline="30000" smtClean="0">
                <a:latin typeface="Calibri" charset="0"/>
              </a:rPr>
              <a:t>6</a:t>
            </a:r>
            <a:r>
              <a:rPr lang="fr-FR" sz="1400" smtClean="0">
                <a:latin typeface="Calibri" charset="0"/>
              </a:rPr>
              <a:t> m/s      </a:t>
            </a:r>
            <a:r>
              <a:rPr lang="fr-FR" sz="1400" smtClean="0">
                <a:latin typeface="Calibri" charset="0"/>
                <a:cs typeface="Arial" pitchFamily="34" charset="0"/>
              </a:rPr>
              <a:t>(low </a:t>
            </a:r>
            <a:r>
              <a:rPr lang="fr-FR" sz="1400" smtClean="0">
                <a:latin typeface="Calibri" charset="0"/>
                <a:cs typeface="Arial" pitchFamily="34" charset="0"/>
                <a:sym typeface="Wingdings 3"/>
              </a:rPr>
              <a:t></a:t>
            </a:r>
            <a:r>
              <a:rPr lang="fr-FR" sz="1400" smtClean="0">
                <a:latin typeface="Calibri" charset="0"/>
                <a:cs typeface="Arial" pitchFamily="34" charset="0"/>
              </a:rPr>
              <a:t> high azimuthal drift velocity)</a:t>
            </a:r>
          </a:p>
          <a:p>
            <a:pPr>
              <a:lnSpc>
                <a:spcPct val="102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fr-FR" sz="1400" smtClean="0">
                <a:solidFill>
                  <a:srgbClr val="000000"/>
                </a:solidFill>
                <a:latin typeface="Calibri" charset="0"/>
                <a:cs typeface="Arial" pitchFamily="34" charset="0"/>
              </a:rPr>
              <a:t>ε* = 50 eV</a:t>
            </a:r>
            <a:endParaRPr lang="fr-FR" sz="1400" smtClean="0">
              <a:latin typeface="Calibri" charset="0"/>
              <a:cs typeface="Arial" pitchFamily="34" charset="0"/>
            </a:endParaRPr>
          </a:p>
          <a:p>
            <a:pPr>
              <a:lnSpc>
                <a:spcPct val="102000"/>
              </a:lnSpc>
              <a:tabLst>
                <a:tab pos="723900" algn="l"/>
                <a:tab pos="1447800" algn="l"/>
                <a:tab pos="2171700" algn="l"/>
              </a:tabLst>
            </a:pPr>
            <a:endParaRPr lang="fr-FR" sz="1400" smtClean="0">
              <a:latin typeface="Calibri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38965" y="978083"/>
            <a:ext cx="1737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400" smtClean="0">
                <a:sym typeface="Wingdings 3"/>
              </a:rPr>
              <a:t>ω</a:t>
            </a:r>
            <a:r>
              <a:rPr lang="fr-FR" sz="1400" baseline="-25000" smtClean="0">
                <a:sym typeface="Wingdings 3"/>
              </a:rPr>
              <a:t>p</a:t>
            </a:r>
            <a:r>
              <a:rPr lang="fr-FR" sz="1400" smtClean="0"/>
              <a:t>t = 10000 </a:t>
            </a:r>
            <a:r>
              <a:rPr lang="fr-FR" sz="1400" smtClean="0">
                <a:sym typeface="Wingdings 3"/>
              </a:rPr>
              <a:t></a:t>
            </a:r>
            <a:r>
              <a:rPr lang="fr-FR" sz="1400">
                <a:sym typeface="Wingdings 3"/>
              </a:rPr>
              <a:t> </a:t>
            </a:r>
            <a:r>
              <a:rPr lang="fr-FR" sz="1400" smtClean="0">
                <a:sym typeface="Wingdings 3"/>
              </a:rPr>
              <a:t>0.3 </a:t>
            </a:r>
            <a:r>
              <a:rPr lang="el-GR" sz="1400" smtClean="0">
                <a:sym typeface="Wingdings 3"/>
              </a:rPr>
              <a:t>μ</a:t>
            </a:r>
            <a:r>
              <a:rPr lang="fr-FR" sz="1400" smtClean="0">
                <a:sym typeface="Wingdings 3"/>
              </a:rPr>
              <a:t>s</a:t>
            </a:r>
            <a:endParaRPr lang="en-US" sz="1400"/>
          </a:p>
        </p:txBody>
      </p:sp>
      <p:sp>
        <p:nvSpPr>
          <p:cNvPr id="18" name="Rectangle 17"/>
          <p:cNvSpPr/>
          <p:nvPr/>
        </p:nvSpPr>
        <p:spPr>
          <a:xfrm rot="16200000">
            <a:off x="-666527" y="2464577"/>
            <a:ext cx="1702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mtClean="0"/>
              <a:t>axial current (A)</a:t>
            </a:r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5" y="1714488"/>
            <a:ext cx="319708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214282" y="214290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smtClean="0"/>
              <a:t>Numerical simulations: radial-azimuthal</a:t>
            </a:r>
            <a:r>
              <a:rPr lang="fr-FR" sz="2800"/>
              <a:t>	</a:t>
            </a:r>
            <a:endParaRPr lang="en-US" sz="2800"/>
          </a:p>
        </p:txBody>
      </p:sp>
      <p:cxnSp>
        <p:nvCxnSpPr>
          <p:cNvPr id="11" name="Connecteur droit 10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-32" y="571480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endParaRPr lang="fr-FR"/>
          </a:p>
          <a:p>
            <a:endParaRPr lang="fr-FR"/>
          </a:p>
          <a:p>
            <a:endParaRPr lang="fr-FR" smtClean="0"/>
          </a:p>
          <a:p>
            <a:endParaRPr lang="fr-FR" smtClean="0"/>
          </a:p>
          <a:p>
            <a:endParaRPr lang="fr-FR" smtClean="0"/>
          </a:p>
          <a:p>
            <a:endParaRPr lang="fr-FR" smtClean="0"/>
          </a:p>
          <a:p>
            <a:endParaRPr lang="fr-FR"/>
          </a:p>
          <a:p>
            <a:pPr marL="342900" indent="-342900"/>
            <a:r>
              <a:rPr lang="fr-FR" smtClean="0"/>
              <a:t>▪ start of simulation: transport dominated by ExB mode heating, independent of emissivity</a:t>
            </a:r>
          </a:p>
          <a:p>
            <a:pPr marL="342900" indent="-342900"/>
            <a:r>
              <a:rPr lang="fr-FR" smtClean="0"/>
              <a:t>▪ jumps in current: beam-plasma instability due to interaction between ExB mode and wall-emitted electrons</a:t>
            </a:r>
          </a:p>
          <a:p>
            <a:pPr marL="342900" indent="-342900"/>
            <a:endParaRPr lang="fr-FR" smtClean="0"/>
          </a:p>
          <a:p>
            <a:pPr marL="342900" indent="-342900">
              <a:buFontTx/>
              <a:buChar char="-"/>
            </a:pPr>
            <a:r>
              <a:rPr lang="fr-FR"/>
              <a:t>i</a:t>
            </a:r>
            <a:r>
              <a:rPr lang="fr-FR" smtClean="0"/>
              <a:t>n these simulations: higher mean currents are predicted with emissive materials, but the E-field does not evolve self-consistently (absence of axial direction)</a:t>
            </a:r>
          </a:p>
          <a:p>
            <a:pPr marL="342900" indent="-342900">
              <a:buFontTx/>
              <a:buChar char="-"/>
            </a:pPr>
            <a:r>
              <a:rPr lang="fr-FR" smtClean="0"/>
              <a:t>the true E profile obtained with carbon velvet creates conditions which increase electron transport</a:t>
            </a:r>
          </a:p>
          <a:p>
            <a:pPr marL="342900" indent="-342900"/>
            <a:r>
              <a:rPr lang="fr-FR" smtClean="0"/>
              <a:t> </a:t>
            </a:r>
          </a:p>
        </p:txBody>
      </p:sp>
      <p:pic>
        <p:nvPicPr>
          <p:cNvPr id="8196" name="Picture 4" descr="B:\Documents\Various article files\IEPC 2015\manuscript files\coura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787" y="1714488"/>
            <a:ext cx="3374396" cy="2357454"/>
          </a:xfrm>
          <a:prstGeom prst="rect">
            <a:avLst/>
          </a:prstGeom>
          <a:noFill/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57159" y="1357298"/>
            <a:ext cx="4857784" cy="6429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lnSpc>
                <a:spcPct val="102000"/>
              </a:lnSpc>
              <a:tabLst>
                <a:tab pos="723900" algn="l"/>
                <a:tab pos="1447800" algn="l"/>
                <a:tab pos="2171700" algn="l"/>
              </a:tabLst>
            </a:pPr>
            <a:r>
              <a:rPr lang="fr-FR" sz="1400">
                <a:solidFill>
                  <a:srgbClr val="000000"/>
                </a:solidFill>
                <a:latin typeface="Calibri" charset="0"/>
                <a:cs typeface="Arial" pitchFamily="34" charset="0"/>
              </a:rPr>
              <a:t>ε</a:t>
            </a:r>
            <a:r>
              <a:rPr lang="fr-FR" sz="1400" smtClean="0">
                <a:solidFill>
                  <a:srgbClr val="000000"/>
                </a:solidFill>
                <a:latin typeface="Calibri" charset="0"/>
                <a:cs typeface="Arial" pitchFamily="34" charset="0"/>
              </a:rPr>
              <a:t>*: </a:t>
            </a:r>
            <a:r>
              <a:rPr lang="fr-FR" sz="1400" b="1" smtClean="0">
                <a:solidFill>
                  <a:srgbClr val="000000"/>
                </a:solidFill>
                <a:latin typeface="Calibri" charset="0"/>
                <a:cs typeface="Arial" pitchFamily="34" charset="0"/>
              </a:rPr>
              <a:t>20</a:t>
            </a:r>
            <a:r>
              <a:rPr lang="fr-FR" sz="1400" smtClean="0">
                <a:solidFill>
                  <a:srgbClr val="000000"/>
                </a:solidFill>
                <a:latin typeface="Calibri" charset="0"/>
                <a:cs typeface="Arial" pitchFamily="34" charset="0"/>
              </a:rPr>
              <a:t> – </a:t>
            </a:r>
            <a:r>
              <a:rPr lang="fr-FR" sz="1400" b="1" smtClean="0">
                <a:solidFill>
                  <a:srgbClr val="00B050"/>
                </a:solidFill>
                <a:latin typeface="Calibri" charset="0"/>
              </a:rPr>
              <a:t>30</a:t>
            </a:r>
            <a:r>
              <a:rPr lang="fr-FR" sz="1400" smtClean="0">
                <a:solidFill>
                  <a:srgbClr val="00FF00"/>
                </a:solidFill>
                <a:latin typeface="Calibri" charset="0"/>
              </a:rPr>
              <a:t> </a:t>
            </a:r>
            <a:r>
              <a:rPr lang="fr-FR" sz="1400" smtClean="0">
                <a:latin typeface="Calibri" charset="0"/>
              </a:rPr>
              <a:t>–</a:t>
            </a:r>
            <a:r>
              <a:rPr lang="fr-FR" sz="1400" smtClean="0">
                <a:solidFill>
                  <a:srgbClr val="00FF00"/>
                </a:solidFill>
                <a:latin typeface="Calibri" charset="0"/>
              </a:rPr>
              <a:t> </a:t>
            </a:r>
            <a:r>
              <a:rPr lang="fr-FR" sz="1400" b="1" smtClean="0">
                <a:solidFill>
                  <a:srgbClr val="FF0000"/>
                </a:solidFill>
                <a:latin typeface="Calibri" charset="0"/>
              </a:rPr>
              <a:t>50</a:t>
            </a:r>
            <a:r>
              <a:rPr lang="fr-FR" sz="1400" smtClean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fr-FR" sz="1400" smtClean="0">
                <a:latin typeface="Calibri" charset="0"/>
              </a:rPr>
              <a:t>–</a:t>
            </a:r>
            <a:r>
              <a:rPr lang="fr-FR" sz="1400" smtClean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fr-FR" sz="1400" b="1" smtClean="0">
                <a:solidFill>
                  <a:srgbClr val="0000FF"/>
                </a:solidFill>
                <a:latin typeface="Calibri" charset="0"/>
              </a:rPr>
              <a:t>1000</a:t>
            </a:r>
            <a:r>
              <a:rPr lang="fr-FR" sz="1400" smtClean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fr-FR" sz="1400" smtClean="0">
                <a:latin typeface="Calibri" charset="0"/>
              </a:rPr>
              <a:t>eV      </a:t>
            </a:r>
            <a:r>
              <a:rPr lang="fr-FR" sz="1400" smtClean="0">
                <a:latin typeface="Calibri" charset="0"/>
                <a:cs typeface="Arial" pitchFamily="34" charset="0"/>
              </a:rPr>
              <a:t>(high </a:t>
            </a:r>
            <a:r>
              <a:rPr lang="fr-FR" sz="1400" smtClean="0">
                <a:latin typeface="Calibri" charset="0"/>
                <a:cs typeface="Arial" pitchFamily="34" charset="0"/>
                <a:sym typeface="Wingdings 3"/>
              </a:rPr>
              <a:t></a:t>
            </a:r>
            <a:r>
              <a:rPr lang="fr-FR" sz="1400" smtClean="0">
                <a:latin typeface="Calibri" charset="0"/>
                <a:cs typeface="Arial" pitchFamily="34" charset="0"/>
              </a:rPr>
              <a:t> low emissivity)</a:t>
            </a:r>
          </a:p>
        </p:txBody>
      </p:sp>
      <p:sp>
        <p:nvSpPr>
          <p:cNvPr id="9" name="Rectangle 8"/>
          <p:cNvSpPr/>
          <p:nvPr/>
        </p:nvSpPr>
        <p:spPr>
          <a:xfrm rot="16200000">
            <a:off x="-666530" y="2523892"/>
            <a:ext cx="1702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mtClean="0"/>
              <a:t>axial current (A)</a:t>
            </a:r>
            <a:endParaRPr lang="en-US"/>
          </a:p>
        </p:txBody>
      </p:sp>
      <p:cxnSp>
        <p:nvCxnSpPr>
          <p:cNvPr id="10" name="Connecteur droit avec flèche 9"/>
          <p:cNvCxnSpPr/>
          <p:nvPr/>
        </p:nvCxnSpPr>
        <p:spPr>
          <a:xfrm rot="10800000">
            <a:off x="2131197" y="2607780"/>
            <a:ext cx="285752" cy="21431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rot="10800000">
            <a:off x="1701827" y="2727174"/>
            <a:ext cx="285752" cy="214314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214282" y="214290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smtClean="0"/>
              <a:t>Numerical simulations: radial-azimuthal</a:t>
            </a:r>
            <a:r>
              <a:rPr lang="fr-FR" sz="2800"/>
              <a:t>	</a:t>
            </a:r>
            <a:endParaRPr lang="en-US" sz="2800"/>
          </a:p>
        </p:txBody>
      </p:sp>
      <p:cxnSp>
        <p:nvCxnSpPr>
          <p:cNvPr id="13" name="Connecteur droit 12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844" y="142852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/>
              <a:t>Today’s talk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42844" y="714356"/>
            <a:ext cx="87868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000"/>
              <a:t> </a:t>
            </a:r>
            <a:r>
              <a:rPr lang="fr-FR" sz="2000" smtClean="0"/>
              <a:t>Collective </a:t>
            </a:r>
            <a:r>
              <a:rPr lang="fr-FR" sz="2000"/>
              <a:t>Thomson scattering for low-temperature plasma studies</a:t>
            </a:r>
            <a:endParaRPr lang="en-US" sz="2000"/>
          </a:p>
          <a:p>
            <a:pPr lvl="2"/>
            <a:endParaRPr lang="en-US" sz="2000"/>
          </a:p>
          <a:p>
            <a:pPr lvl="2"/>
            <a:r>
              <a:rPr lang="en-US" sz="2000" smtClean="0">
                <a:sym typeface="Wingdings 3"/>
              </a:rPr>
              <a:t> </a:t>
            </a:r>
            <a:r>
              <a:rPr lang="en-US" sz="2000" smtClean="0"/>
              <a:t>Hall </a:t>
            </a:r>
            <a:r>
              <a:rPr lang="en-US" sz="2000"/>
              <a:t>thruster research context</a:t>
            </a:r>
            <a:endParaRPr lang="fr-FR" sz="2000"/>
          </a:p>
          <a:p>
            <a:pPr lvl="2"/>
            <a:r>
              <a:rPr lang="en-US" sz="2000" smtClean="0">
                <a:sym typeface="Wingdings 3"/>
              </a:rPr>
              <a:t> </a:t>
            </a:r>
            <a:r>
              <a:rPr lang="fr-FR" sz="2000" smtClean="0"/>
              <a:t>PRAXIS </a:t>
            </a:r>
            <a:r>
              <a:rPr lang="fr-FR" sz="2000" smtClean="0"/>
              <a:t>diagnostic </a:t>
            </a:r>
            <a:r>
              <a:rPr lang="fr-FR" sz="2000"/>
              <a:t>development and features</a:t>
            </a:r>
          </a:p>
          <a:p>
            <a:pPr lvl="2"/>
            <a:r>
              <a:rPr lang="en-US" sz="2000" smtClean="0">
                <a:sym typeface="Wingdings 3"/>
              </a:rPr>
              <a:t> </a:t>
            </a:r>
            <a:r>
              <a:rPr lang="en-US" sz="2000" smtClean="0"/>
              <a:t>some </a:t>
            </a:r>
            <a:r>
              <a:rPr lang="fr-FR" sz="2000"/>
              <a:t>insights</a:t>
            </a:r>
            <a:endParaRPr lang="en-US" sz="2000"/>
          </a:p>
          <a:p>
            <a:pPr lvl="2"/>
            <a:endParaRPr lang="fr-FR" sz="2000"/>
          </a:p>
          <a:p>
            <a:pPr lvl="2"/>
            <a:r>
              <a:rPr lang="en-US" sz="2000" smtClean="0">
                <a:sym typeface="Wingdings 3"/>
              </a:rPr>
              <a:t> </a:t>
            </a:r>
            <a:r>
              <a:rPr lang="en-US" sz="2000" smtClean="0"/>
              <a:t>planar </a:t>
            </a:r>
            <a:r>
              <a:rPr lang="en-US" sz="2000"/>
              <a:t>magnetron </a:t>
            </a:r>
            <a:r>
              <a:rPr lang="en-US" sz="2000" smtClean="0"/>
              <a:t>research context</a:t>
            </a:r>
            <a:endParaRPr lang="en-US" sz="2000"/>
          </a:p>
          <a:p>
            <a:pPr lvl="2"/>
            <a:r>
              <a:rPr lang="en-US" sz="2000" smtClean="0">
                <a:sym typeface="Wingdings 3"/>
              </a:rPr>
              <a:t> </a:t>
            </a:r>
            <a:r>
              <a:rPr lang="en-US" sz="2000" smtClean="0"/>
              <a:t>new </a:t>
            </a:r>
            <a:r>
              <a:rPr lang="en-US" sz="2000" smtClean="0"/>
              <a:t>diagnostic </a:t>
            </a:r>
            <a:r>
              <a:rPr lang="en-US" sz="2000"/>
              <a:t>implementation</a:t>
            </a:r>
          </a:p>
          <a:p>
            <a:pPr lvl="2"/>
            <a:r>
              <a:rPr lang="en-US" sz="2000" smtClean="0">
                <a:sym typeface="Wingdings 3"/>
              </a:rPr>
              <a:t> </a:t>
            </a:r>
            <a:r>
              <a:rPr lang="en-US" sz="2000" smtClean="0"/>
              <a:t>recent </a:t>
            </a:r>
            <a:r>
              <a:rPr lang="en-US" sz="2000"/>
              <a:t>insights</a:t>
            </a:r>
            <a:endParaRPr lang="fr-FR" sz="2000"/>
          </a:p>
          <a:p>
            <a:pPr lvl="2"/>
            <a:endParaRPr lang="fr-FR" sz="2000"/>
          </a:p>
          <a:p>
            <a:pPr>
              <a:buFont typeface="Arial" pitchFamily="34" charset="0"/>
              <a:buChar char="•"/>
            </a:pPr>
            <a:r>
              <a:rPr lang="fr-FR" sz="2000"/>
              <a:t> Incoherent Thomson scattering diagnostic development</a:t>
            </a:r>
          </a:p>
          <a:p>
            <a:pPr marL="1257300" lvl="2" indent="-342900"/>
            <a:r>
              <a:rPr lang="en-US" sz="2000" smtClean="0">
                <a:sym typeface="Wingdings 3"/>
              </a:rPr>
              <a:t> </a:t>
            </a:r>
            <a:r>
              <a:rPr lang="en-US" sz="2000" smtClean="0"/>
              <a:t>p</a:t>
            </a:r>
            <a:r>
              <a:rPr lang="fr-FR" sz="2000"/>
              <a:t>lanned implementations and investigations: </a:t>
            </a:r>
            <a:r>
              <a:rPr lang="fr-FR" sz="2000" smtClean="0"/>
              <a:t>thruster</a:t>
            </a:r>
            <a:r>
              <a:rPr lang="fr-FR" sz="2000"/>
              <a:t>, </a:t>
            </a:r>
            <a:r>
              <a:rPr lang="fr-FR" sz="2000" smtClean="0"/>
              <a:t>magnetron</a:t>
            </a:r>
            <a:r>
              <a:rPr lang="en-US" sz="2000" smtClean="0"/>
              <a:t> </a:t>
            </a:r>
            <a:r>
              <a:rPr lang="fr-FR" sz="2000" smtClean="0"/>
              <a:t>and </a:t>
            </a:r>
            <a:r>
              <a:rPr lang="fr-FR" sz="2000"/>
              <a:t>ECR sources</a:t>
            </a:r>
            <a:endParaRPr lang="en-US" sz="2000"/>
          </a:p>
          <a:p>
            <a:pPr lvl="2"/>
            <a:endParaRPr lang="en-US" sz="2000"/>
          </a:p>
          <a:p>
            <a:pPr>
              <a:buFont typeface="Arial" pitchFamily="34" charset="0"/>
              <a:buChar char="•"/>
            </a:pPr>
            <a:r>
              <a:rPr lang="fr-FR" sz="2000"/>
              <a:t> </a:t>
            </a:r>
            <a:r>
              <a:rPr lang="en-US" sz="2000"/>
              <a:t>Concluding </a:t>
            </a:r>
            <a:r>
              <a:rPr lang="en-US" sz="2000" smtClean="0"/>
              <a:t>remarks on upcoming and in-progress studies</a:t>
            </a:r>
          </a:p>
          <a:p>
            <a:pPr lvl="2"/>
            <a:endParaRPr lang="en-US" sz="2000"/>
          </a:p>
          <a:p>
            <a:pPr lvl="2"/>
            <a:endParaRPr lang="en-US" sz="1600" i="1">
              <a:ea typeface="Arial Unicode MS" pitchFamily="34" charset="-128"/>
            </a:endParaRPr>
          </a:p>
        </p:txBody>
      </p:sp>
      <p:cxnSp>
        <p:nvCxnSpPr>
          <p:cNvPr id="9" name="Connecteur droit 4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42844" y="5550115"/>
            <a:ext cx="51459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smtClean="0">
                <a:solidFill>
                  <a:srgbClr val="184BEE"/>
                </a:solidFill>
                <a:sym typeface="Wingdings"/>
              </a:rPr>
              <a:t>S. P. Gary and J. J. Sanderson, J. Plasma Phys. 4, 739 (1970)</a:t>
            </a:r>
            <a:endParaRPr lang="en-US" sz="1600" b="1">
              <a:solidFill>
                <a:srgbClr val="184BEE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740774"/>
            <a:ext cx="5429288" cy="480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214282" y="214290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smtClean="0"/>
              <a:t>Instability generation</a:t>
            </a:r>
            <a:r>
              <a:rPr lang="fr-FR" sz="2800"/>
              <a:t>		</a:t>
            </a:r>
            <a:endParaRPr lang="en-US" sz="2800"/>
          </a:p>
        </p:txBody>
      </p:sp>
      <p:cxnSp>
        <p:nvCxnSpPr>
          <p:cNvPr id="13" name="Connecteur droit 12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785794"/>
            <a:ext cx="5715040" cy="438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4812188"/>
            <a:ext cx="3571836" cy="162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oneTexte 10"/>
          <p:cNvSpPr txBox="1"/>
          <p:nvPr/>
        </p:nvSpPr>
        <p:spPr>
          <a:xfrm>
            <a:off x="214282" y="214290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smtClean="0"/>
              <a:t>Parameters relevant to presented data</a:t>
            </a:r>
            <a:r>
              <a:rPr lang="fr-FR" sz="2800"/>
              <a:t>		</a:t>
            </a:r>
            <a:endParaRPr lang="en-US" sz="2800"/>
          </a:p>
        </p:txBody>
      </p:sp>
      <p:cxnSp>
        <p:nvCxnSpPr>
          <p:cNvPr id="14" name="Connecteur droit 13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552976"/>
            <a:ext cx="7639126" cy="280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928794" y="1500174"/>
            <a:ext cx="85725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b="1" smtClean="0"/>
              <a:t>300 V</a:t>
            </a:r>
            <a:endParaRPr lang="en-US" sz="1600"/>
          </a:p>
        </p:txBody>
      </p:sp>
      <p:sp>
        <p:nvSpPr>
          <p:cNvPr id="11" name="Rectangle 10"/>
          <p:cNvSpPr/>
          <p:nvPr/>
        </p:nvSpPr>
        <p:spPr>
          <a:xfrm>
            <a:off x="5857884" y="1571612"/>
            <a:ext cx="85725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b="1" smtClean="0"/>
              <a:t>800 V</a:t>
            </a:r>
            <a:endParaRPr lang="en-US" sz="1600"/>
          </a:p>
        </p:txBody>
      </p:sp>
      <p:sp>
        <p:nvSpPr>
          <p:cNvPr id="12" name="ZoneTexte 11"/>
          <p:cNvSpPr txBox="1"/>
          <p:nvPr/>
        </p:nvSpPr>
        <p:spPr>
          <a:xfrm>
            <a:off x="214282" y="4481934"/>
            <a:ext cx="87868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 2"/>
              <a:buChar char="¡"/>
            </a:pPr>
            <a:r>
              <a:rPr lang="fr-FR" sz="2000" smtClean="0"/>
              <a:t> increased axial localization of instability at higher Ud</a:t>
            </a:r>
          </a:p>
          <a:p>
            <a:pPr>
              <a:buFont typeface="Wingdings 2"/>
              <a:buChar char="¡"/>
            </a:pPr>
            <a:endParaRPr lang="fr-FR" sz="2000"/>
          </a:p>
          <a:p>
            <a:pPr>
              <a:buFont typeface="Wingdings 2"/>
              <a:buChar char="¡"/>
            </a:pPr>
            <a:r>
              <a:rPr lang="fr-FR" sz="2000" smtClean="0"/>
              <a:t> increased wavenumber localization</a:t>
            </a:r>
          </a:p>
          <a:p>
            <a:endParaRPr lang="fr-FR" sz="2000" i="1" smtClean="0"/>
          </a:p>
          <a:p>
            <a:endParaRPr lang="en-US" sz="2000" i="1" smtClean="0"/>
          </a:p>
        </p:txBody>
      </p:sp>
      <p:sp>
        <p:nvSpPr>
          <p:cNvPr id="13" name="ZoneTexte 12"/>
          <p:cNvSpPr txBox="1"/>
          <p:nvPr/>
        </p:nvSpPr>
        <p:spPr>
          <a:xfrm>
            <a:off x="214282" y="814312"/>
            <a:ext cx="878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 2"/>
              <a:buChar char="¡"/>
            </a:pPr>
            <a:r>
              <a:rPr lang="fr-FR" sz="2000" smtClean="0"/>
              <a:t> E (V/m) as a function of wavenumber and axial location</a:t>
            </a:r>
            <a:endParaRPr lang="en-US" sz="2000" i="1" smtClean="0"/>
          </a:p>
        </p:txBody>
      </p:sp>
      <p:sp>
        <p:nvSpPr>
          <p:cNvPr id="15" name="Rectangle 14"/>
          <p:cNvSpPr/>
          <p:nvPr/>
        </p:nvSpPr>
        <p:spPr>
          <a:xfrm>
            <a:off x="7143768" y="1214422"/>
            <a:ext cx="1643106" cy="338554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fr-FR" sz="1600" b="1" smtClean="0"/>
              <a:t>Héron and Adam</a:t>
            </a:r>
            <a:endParaRPr lang="en-US" sz="1600"/>
          </a:p>
        </p:txBody>
      </p:sp>
      <p:sp>
        <p:nvSpPr>
          <p:cNvPr id="14" name="ZoneTexte 13"/>
          <p:cNvSpPr txBox="1"/>
          <p:nvPr/>
        </p:nvSpPr>
        <p:spPr>
          <a:xfrm>
            <a:off x="214282" y="214290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smtClean="0"/>
              <a:t>Simulations: parametric investigations</a:t>
            </a:r>
            <a:r>
              <a:rPr lang="fr-FR" sz="2800"/>
              <a:t>		</a:t>
            </a:r>
            <a:endParaRPr lang="en-US" sz="2800"/>
          </a:p>
        </p:txBody>
      </p:sp>
      <p:cxnSp>
        <p:nvCxnSpPr>
          <p:cNvPr id="18" name="Connecteur droit 17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214282" y="814312"/>
            <a:ext cx="878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 2"/>
              <a:buChar char="¡"/>
            </a:pPr>
            <a:r>
              <a:rPr lang="fr-FR" sz="2000" smtClean="0"/>
              <a:t> relationship between accelerating E, fluctuating E – azimuthal-axial simulations</a:t>
            </a:r>
            <a:endParaRPr lang="en-US" sz="2000" i="1" smtClean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551424"/>
            <a:ext cx="2857520" cy="194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1071538" y="1285860"/>
            <a:ext cx="150019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b="1" smtClean="0"/>
              <a:t>accelerating E</a:t>
            </a:r>
            <a:endParaRPr lang="en-US" sz="1600"/>
          </a:p>
        </p:txBody>
      </p:sp>
      <p:sp>
        <p:nvSpPr>
          <p:cNvPr id="15" name="Rectangle 14"/>
          <p:cNvSpPr/>
          <p:nvPr/>
        </p:nvSpPr>
        <p:spPr>
          <a:xfrm>
            <a:off x="7143768" y="1785926"/>
            <a:ext cx="1643106" cy="338554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fr-FR" sz="1600" b="1" smtClean="0"/>
              <a:t>Héron and Adam</a:t>
            </a:r>
            <a:endParaRPr lang="en-US" sz="160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4478" y="1536032"/>
            <a:ext cx="2807786" cy="202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4572000" y="1357298"/>
            <a:ext cx="1500198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b="1" smtClean="0"/>
              <a:t>ECDI field</a:t>
            </a:r>
            <a:endParaRPr lang="en-US" sz="1600"/>
          </a:p>
        </p:txBody>
      </p:sp>
      <p:sp>
        <p:nvSpPr>
          <p:cNvPr id="17" name="Rectangle 16"/>
          <p:cNvSpPr/>
          <p:nvPr/>
        </p:nvSpPr>
        <p:spPr>
          <a:xfrm>
            <a:off x="6572264" y="3000372"/>
            <a:ext cx="1928794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b="1" smtClean="0"/>
              <a:t>300 – </a:t>
            </a:r>
            <a:r>
              <a:rPr lang="fr-FR" sz="1600" b="1" smtClean="0">
                <a:solidFill>
                  <a:srgbClr val="184BEE"/>
                </a:solidFill>
              </a:rPr>
              <a:t>600</a:t>
            </a:r>
            <a:r>
              <a:rPr lang="fr-FR" sz="1600" b="1" smtClean="0"/>
              <a:t> – </a:t>
            </a:r>
            <a:r>
              <a:rPr lang="fr-FR" sz="1600" b="1" smtClean="0">
                <a:solidFill>
                  <a:srgbClr val="FF0000"/>
                </a:solidFill>
              </a:rPr>
              <a:t>800</a:t>
            </a:r>
            <a:r>
              <a:rPr lang="fr-FR" sz="1600" b="1" smtClean="0"/>
              <a:t> V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4143380"/>
            <a:ext cx="2718365" cy="1962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1000100" y="3857628"/>
            <a:ext cx="2143140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b="1" smtClean="0"/>
              <a:t>electron density</a:t>
            </a:r>
            <a:endParaRPr lang="en-US" sz="1600"/>
          </a:p>
        </p:txBody>
      </p:sp>
      <p:sp>
        <p:nvSpPr>
          <p:cNvPr id="19" name="ZoneTexte 18"/>
          <p:cNvSpPr txBox="1"/>
          <p:nvPr/>
        </p:nvSpPr>
        <p:spPr>
          <a:xfrm>
            <a:off x="214282" y="214290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smtClean="0"/>
              <a:t>Simulations: parametric investigations</a:t>
            </a:r>
            <a:r>
              <a:rPr lang="fr-FR" sz="2800"/>
              <a:t>		</a:t>
            </a:r>
            <a:endParaRPr lang="en-US" sz="2800"/>
          </a:p>
        </p:txBody>
      </p:sp>
      <p:cxnSp>
        <p:nvCxnSpPr>
          <p:cNvPr id="22" name="Connecteur droit 21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ZoneTexte 37"/>
          <p:cNvSpPr txBox="1"/>
          <p:nvPr/>
        </p:nvSpPr>
        <p:spPr>
          <a:xfrm>
            <a:off x="214282" y="714356"/>
            <a:ext cx="87868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 2"/>
              <a:buChar char="¡"/>
            </a:pPr>
            <a:r>
              <a:rPr lang="fr-FR" sz="2000" smtClean="0"/>
              <a:t> 2013 simulations show that the mode influences, and is influenced by, wall 	emission</a:t>
            </a:r>
          </a:p>
          <a:p>
            <a:pPr>
              <a:buFont typeface="Wingdings 2"/>
              <a:buChar char="¡"/>
            </a:pPr>
            <a:endParaRPr lang="fr-FR" sz="2000"/>
          </a:p>
          <a:p>
            <a:pPr>
              <a:buFont typeface="Wingdings 2"/>
              <a:buChar char="¡"/>
            </a:pPr>
            <a:r>
              <a:rPr lang="fr-FR" sz="2000"/>
              <a:t> </a:t>
            </a:r>
            <a:r>
              <a:rPr lang="fr-FR" sz="2000" smtClean="0"/>
              <a:t>new experiments using low-emission carbon velvet, following past studies*</a:t>
            </a:r>
          </a:p>
          <a:p>
            <a:pPr>
              <a:buFont typeface="Wingdings 2"/>
              <a:buChar char="¡"/>
            </a:pPr>
            <a:endParaRPr lang="fr-FR" sz="2000"/>
          </a:p>
          <a:p>
            <a:pPr>
              <a:buFont typeface="Wingdings 2"/>
              <a:buChar char="¡"/>
            </a:pPr>
            <a:r>
              <a:rPr lang="fr-FR" sz="2000" smtClean="0"/>
              <a:t> in the presence of non-emissive material, mode features substantially altered:</a:t>
            </a:r>
          </a:p>
          <a:p>
            <a:pPr lvl="2">
              <a:buFontTx/>
              <a:buChar char="-"/>
            </a:pPr>
            <a:r>
              <a:rPr lang="fr-FR" smtClean="0">
                <a:sym typeface="Wingdings"/>
              </a:rPr>
              <a:t> E field shifted into channel</a:t>
            </a:r>
          </a:p>
          <a:p>
            <a:pPr lvl="2">
              <a:buFontTx/>
              <a:buChar char="-"/>
            </a:pPr>
            <a:r>
              <a:rPr lang="fr-FR">
                <a:sym typeface="Wingdings"/>
              </a:rPr>
              <a:t> </a:t>
            </a:r>
            <a:r>
              <a:rPr lang="fr-FR" smtClean="0">
                <a:sym typeface="Wingdings"/>
              </a:rPr>
              <a:t>mode follows E field into region of high azimuthal drift</a:t>
            </a:r>
          </a:p>
          <a:p>
            <a:pPr lvl="2">
              <a:buFontTx/>
              <a:buChar char="-"/>
            </a:pPr>
            <a:r>
              <a:rPr lang="fr-FR">
                <a:sym typeface="Wingdings"/>
              </a:rPr>
              <a:t> </a:t>
            </a:r>
            <a:r>
              <a:rPr lang="fr-FR" smtClean="0">
                <a:sym typeface="Wingdings"/>
              </a:rPr>
              <a:t>anomalous mobility inside the channel should increase, even when a large contribution of the wall emission has been suppressed</a:t>
            </a:r>
          </a:p>
          <a:p>
            <a:pPr lvl="2"/>
            <a:endParaRPr lang="fr-FR">
              <a:sym typeface="Wingdings"/>
            </a:endParaRPr>
          </a:p>
          <a:p>
            <a:pPr lvl="2"/>
            <a:endParaRPr lang="fr-FR">
              <a:sym typeface="Wingdings"/>
            </a:endParaRPr>
          </a:p>
          <a:p>
            <a:pPr lvl="1">
              <a:buFontTx/>
              <a:buChar char="-"/>
            </a:pPr>
            <a:endParaRPr lang="fr-FR" smtClean="0">
              <a:sym typeface="Wingdings"/>
            </a:endParaRPr>
          </a:p>
          <a:p>
            <a:pPr lvl="1"/>
            <a:endParaRPr lang="fr-FR" smtClean="0">
              <a:sym typeface="Wingdings"/>
            </a:endParaRPr>
          </a:p>
        </p:txBody>
      </p:sp>
      <p:pic>
        <p:nvPicPr>
          <p:cNvPr id="19" name="Picture 3" descr="F:\CAMPAIGN 2013\PPS1350\photos\freshly-mounted carbon velvet\CIMG51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922581" y="4507179"/>
            <a:ext cx="1754164" cy="1169442"/>
          </a:xfrm>
          <a:prstGeom prst="rect">
            <a:avLst/>
          </a:prstGeom>
          <a:noFill/>
        </p:spPr>
      </p:pic>
      <p:cxnSp>
        <p:nvCxnSpPr>
          <p:cNvPr id="20" name="Connecteur droit avec flèche 19"/>
          <p:cNvCxnSpPr/>
          <p:nvPr/>
        </p:nvCxnSpPr>
        <p:spPr bwMode="auto">
          <a:xfrm rot="10800000">
            <a:off x="5931944" y="4754536"/>
            <a:ext cx="714380" cy="1588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ZoneTexte 20"/>
          <p:cNvSpPr txBox="1"/>
          <p:nvPr/>
        </p:nvSpPr>
        <p:spPr>
          <a:xfrm>
            <a:off x="6646324" y="4611660"/>
            <a:ext cx="1817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smtClean="0"/>
              <a:t>BNSiO2 chamber</a:t>
            </a:r>
            <a:endParaRPr lang="en-US" sz="1200"/>
          </a:p>
        </p:txBody>
      </p:sp>
      <p:cxnSp>
        <p:nvCxnSpPr>
          <p:cNvPr id="22" name="Connecteur droit avec flèche 21"/>
          <p:cNvCxnSpPr/>
          <p:nvPr/>
        </p:nvCxnSpPr>
        <p:spPr bwMode="auto">
          <a:xfrm rot="10800000">
            <a:off x="6146258" y="5326040"/>
            <a:ext cx="500066" cy="1588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ZoneTexte 22"/>
          <p:cNvSpPr txBox="1"/>
          <p:nvPr/>
        </p:nvSpPr>
        <p:spPr>
          <a:xfrm>
            <a:off x="6717762" y="5183164"/>
            <a:ext cx="2071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smtClean="0"/>
              <a:t>carbon velvet (8 mm wide)</a:t>
            </a:r>
            <a:endParaRPr lang="en-US" sz="1200"/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499" y="3786190"/>
            <a:ext cx="4444691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24"/>
          <p:cNvSpPr/>
          <p:nvPr/>
        </p:nvSpPr>
        <p:spPr>
          <a:xfrm>
            <a:off x="4503586" y="6215082"/>
            <a:ext cx="4569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sz="1600" b="1" baseline="30000">
                <a:solidFill>
                  <a:srgbClr val="184BEE"/>
                </a:solidFill>
              </a:rPr>
              <a:t>*</a:t>
            </a:r>
            <a:r>
              <a:rPr lang="fr-FR" sz="1600" b="1" smtClean="0">
                <a:solidFill>
                  <a:srgbClr val="184BEE"/>
                </a:solidFill>
              </a:rPr>
              <a:t>Raitses et al., J. Appl. Phys. 99, 036103 (2006)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14282" y="214290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smtClean="0"/>
              <a:t>Carbon velvet investigations</a:t>
            </a:r>
            <a:r>
              <a:rPr lang="fr-FR" sz="2800"/>
              <a:t>		</a:t>
            </a:r>
            <a:endParaRPr lang="en-US" sz="2800"/>
          </a:p>
        </p:txBody>
      </p:sp>
      <p:cxnSp>
        <p:nvCxnSpPr>
          <p:cNvPr id="16" name="Connecteur droit 15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844" y="142852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/>
              <a:t>PRAXIS thruster implementation: some key results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142844" y="714356"/>
            <a:ext cx="87868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fr-FR"/>
          </a:p>
          <a:p>
            <a:pPr marL="342900" indent="-342900"/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pPr lvl="2"/>
            <a:endParaRPr lang="fr-FR"/>
          </a:p>
          <a:p>
            <a:pPr lvl="2"/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à coins arrondis 23"/>
          <p:cNvSpPr/>
          <p:nvPr/>
        </p:nvSpPr>
        <p:spPr>
          <a:xfrm>
            <a:off x="142844" y="857232"/>
            <a:ext cx="8786874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/>
              <a:t>Studies on the influence of wall emission on instability features </a:t>
            </a:r>
            <a:endParaRPr lang="en-US"/>
          </a:p>
        </p:txBody>
      </p:sp>
      <p:sp>
        <p:nvSpPr>
          <p:cNvPr id="18" name="ZoneTexte 17"/>
          <p:cNvSpPr txBox="1"/>
          <p:nvPr/>
        </p:nvSpPr>
        <p:spPr>
          <a:xfrm>
            <a:off x="0" y="1357298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000"/>
              <a:t> recent </a:t>
            </a:r>
            <a:r>
              <a:rPr lang="fr-FR" sz="2000" b="1"/>
              <a:t>azimuthal-radial</a:t>
            </a:r>
            <a:r>
              <a:rPr lang="fr-FR" sz="2000"/>
              <a:t> simulations</a:t>
            </a:r>
            <a:r>
              <a:rPr lang="fr-FR" sz="2000" baseline="30000"/>
              <a:t>1</a:t>
            </a:r>
            <a:r>
              <a:rPr lang="fr-FR" sz="2000"/>
              <a:t> show the mode contributes to the electron </a:t>
            </a:r>
            <a:r>
              <a:rPr lang="fr-FR" sz="2000" smtClean="0"/>
              <a:t>	current </a:t>
            </a:r>
            <a:r>
              <a:rPr lang="fr-FR" sz="2000"/>
              <a:t>in two ways:</a:t>
            </a:r>
          </a:p>
          <a:p>
            <a:pPr lvl="1"/>
            <a:r>
              <a:rPr lang="fr-FR" sz="2000" smtClean="0"/>
              <a:t>- heating </a:t>
            </a:r>
            <a:r>
              <a:rPr lang="fr-FR" sz="2000"/>
              <a:t>of electrons in all directions</a:t>
            </a:r>
          </a:p>
          <a:p>
            <a:pPr lvl="1">
              <a:buFontTx/>
              <a:buChar char="-"/>
            </a:pPr>
            <a:r>
              <a:rPr lang="fr-FR" sz="2000" smtClean="0"/>
              <a:t> via </a:t>
            </a:r>
            <a:r>
              <a:rPr lang="fr-FR" sz="2000"/>
              <a:t>increased wall emission due to radial heating </a:t>
            </a:r>
            <a:endParaRPr lang="fr-FR" sz="2000" smtClean="0"/>
          </a:p>
          <a:p>
            <a:pPr lvl="1">
              <a:buFontTx/>
              <a:buChar char="-"/>
            </a:pPr>
            <a:endParaRPr lang="fr-FR" sz="2000" smtClean="0"/>
          </a:p>
          <a:p>
            <a:pPr lvl="1"/>
            <a:r>
              <a:rPr lang="fr-FR" sz="2000" smtClean="0">
                <a:sym typeface="Wingdings 3"/>
              </a:rPr>
              <a:t>	 </a:t>
            </a:r>
            <a:r>
              <a:rPr lang="fr-FR" sz="2000" smtClean="0">
                <a:sym typeface="Wingdings 3"/>
              </a:rPr>
              <a:t>higher-emissivity </a:t>
            </a:r>
            <a:r>
              <a:rPr lang="fr-FR" sz="2000" smtClean="0">
                <a:sym typeface="Wingdings 3"/>
              </a:rPr>
              <a:t>materials expected to produce higher electron currents</a:t>
            </a:r>
            <a:endParaRPr lang="fr-FR" sz="2000" smtClean="0"/>
          </a:p>
          <a:p>
            <a:pPr lvl="1"/>
            <a:endParaRPr lang="fr-FR" sz="2000">
              <a:solidFill>
                <a:srgbClr val="C00000"/>
              </a:solidFill>
            </a:endParaRPr>
          </a:p>
          <a:p>
            <a:pPr lvl="1"/>
            <a:r>
              <a:rPr lang="fr-FR" sz="2000" smtClean="0">
                <a:solidFill>
                  <a:srgbClr val="C00000"/>
                </a:solidFill>
              </a:rPr>
              <a:t>But can these effects be studied experimentally? </a:t>
            </a:r>
          </a:p>
          <a:p>
            <a:pPr lvl="1"/>
            <a:endParaRPr lang="fr-FR" sz="2000"/>
          </a:p>
          <a:p>
            <a:pPr>
              <a:buFont typeface="Arial" pitchFamily="34" charset="0"/>
              <a:buChar char="•"/>
            </a:pPr>
            <a:r>
              <a:rPr lang="fr-FR" sz="2000"/>
              <a:t> </a:t>
            </a:r>
            <a:r>
              <a:rPr lang="fr-FR" sz="2000" smtClean="0"/>
              <a:t>idea: comparisons of microturbulence features and electron currents with and 	without wall emission </a:t>
            </a:r>
          </a:p>
          <a:p>
            <a:pPr lvl="1"/>
            <a:endParaRPr lang="fr-FR" sz="2000" smtClean="0"/>
          </a:p>
          <a:p>
            <a:pPr lvl="1"/>
            <a:r>
              <a:rPr lang="fr-FR" sz="2000" smtClean="0">
                <a:sym typeface="Wingdings 3"/>
              </a:rPr>
              <a:t>	 </a:t>
            </a:r>
            <a:r>
              <a:rPr lang="fr-FR" sz="2000" smtClean="0"/>
              <a:t>standard </a:t>
            </a:r>
            <a:r>
              <a:rPr lang="fr-FR" sz="2000"/>
              <a:t>thruster wall material (BNSiO</a:t>
            </a:r>
            <a:r>
              <a:rPr lang="fr-FR" sz="2000" baseline="-25000"/>
              <a:t>2</a:t>
            </a:r>
            <a:r>
              <a:rPr lang="fr-FR" sz="2000"/>
              <a:t>) </a:t>
            </a:r>
            <a:r>
              <a:rPr lang="fr-FR" sz="2000" smtClean="0"/>
              <a:t>versus </a:t>
            </a:r>
            <a:r>
              <a:rPr lang="fr-FR" sz="2000"/>
              <a:t>non-emissive material </a:t>
            </a:r>
            <a:r>
              <a:rPr lang="fr-FR" sz="2000" smtClean="0"/>
              <a:t>		(</a:t>
            </a:r>
            <a:r>
              <a:rPr lang="fr-FR" sz="2000"/>
              <a:t>carbon </a:t>
            </a:r>
            <a:r>
              <a:rPr lang="fr-FR" sz="2000" smtClean="0"/>
              <a:t>velvet)</a:t>
            </a:r>
            <a:r>
              <a:rPr lang="fr-FR" sz="2000" baseline="30000" smtClean="0"/>
              <a:t>2</a:t>
            </a:r>
            <a:endParaRPr lang="fr-FR" sz="2000" baseline="30000"/>
          </a:p>
        </p:txBody>
      </p:sp>
      <p:sp>
        <p:nvSpPr>
          <p:cNvPr id="20" name="Rectangle 19"/>
          <p:cNvSpPr/>
          <p:nvPr/>
        </p:nvSpPr>
        <p:spPr>
          <a:xfrm>
            <a:off x="4500562" y="6072206"/>
            <a:ext cx="46434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400" i="1" baseline="30000"/>
              <a:t>1</a:t>
            </a:r>
            <a:r>
              <a:rPr lang="fr-FR" sz="1400" i="1"/>
              <a:t>Héron and Adam., Phys. Plasmas 20, 0823133 (2013)</a:t>
            </a:r>
          </a:p>
          <a:p>
            <a:pPr lvl="1"/>
            <a:r>
              <a:rPr lang="fr-FR" sz="1400" i="1" baseline="30000"/>
              <a:t>2</a:t>
            </a:r>
            <a:r>
              <a:rPr lang="fr-FR" sz="1400" i="1"/>
              <a:t>Raitses et al., J. Appl. Phys. 99, 036103 (2006)</a:t>
            </a:r>
          </a:p>
        </p:txBody>
      </p:sp>
      <p:sp>
        <p:nvSpPr>
          <p:cNvPr id="2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</a:t>
            </a:r>
            <a:r>
              <a:rPr lang="en-US" sz="1600" i="1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844" y="142852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/>
              <a:t>PRAXIS thruster implementation: some key results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142844" y="714356"/>
            <a:ext cx="87868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fr-FR"/>
          </a:p>
          <a:p>
            <a:pPr marL="342900" indent="-342900"/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pPr lvl="2"/>
            <a:endParaRPr lang="fr-FR"/>
          </a:p>
          <a:p>
            <a:pPr lvl="2"/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à coins arrondis 23"/>
          <p:cNvSpPr/>
          <p:nvPr/>
        </p:nvSpPr>
        <p:spPr>
          <a:xfrm>
            <a:off x="142844" y="857232"/>
            <a:ext cx="8786874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/>
              <a:t>Studies on the influence of wall emission on instability features </a:t>
            </a:r>
            <a:endParaRPr lang="en-US"/>
          </a:p>
        </p:txBody>
      </p:sp>
      <p:pic>
        <p:nvPicPr>
          <p:cNvPr id="9" name="Picture 3" descr="F:\CAMPAIGN 2013\PPS1350\photos\freshly-mounted carbon velvet\CIMG51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64863" y="1863973"/>
            <a:ext cx="1754164" cy="1169442"/>
          </a:xfrm>
          <a:prstGeom prst="rect">
            <a:avLst/>
          </a:prstGeom>
          <a:noFill/>
        </p:spPr>
      </p:pic>
      <p:cxnSp>
        <p:nvCxnSpPr>
          <p:cNvPr id="10" name="Connecteur droit avec flèche 9"/>
          <p:cNvCxnSpPr/>
          <p:nvPr/>
        </p:nvCxnSpPr>
        <p:spPr bwMode="auto">
          <a:xfrm rot="10800000">
            <a:off x="1574226" y="2111330"/>
            <a:ext cx="714380" cy="1588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ZoneTexte 10"/>
          <p:cNvSpPr txBox="1"/>
          <p:nvPr/>
        </p:nvSpPr>
        <p:spPr>
          <a:xfrm>
            <a:off x="2288606" y="1968454"/>
            <a:ext cx="18177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/>
              <a:t>BNSiO2 chamber</a:t>
            </a:r>
            <a:endParaRPr lang="en-US" sz="1200"/>
          </a:p>
        </p:txBody>
      </p:sp>
      <p:cxnSp>
        <p:nvCxnSpPr>
          <p:cNvPr id="12" name="Connecteur droit avec flèche 11"/>
          <p:cNvCxnSpPr/>
          <p:nvPr/>
        </p:nvCxnSpPr>
        <p:spPr bwMode="auto">
          <a:xfrm rot="10800000">
            <a:off x="1788540" y="2682834"/>
            <a:ext cx="500066" cy="1588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ZoneTexte 12"/>
          <p:cNvSpPr txBox="1"/>
          <p:nvPr/>
        </p:nvSpPr>
        <p:spPr>
          <a:xfrm>
            <a:off x="2428860" y="2500306"/>
            <a:ext cx="2071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/>
              <a:t>carbon velvet</a:t>
            </a:r>
            <a:endParaRPr lang="en-US" sz="1200"/>
          </a:p>
        </p:txBody>
      </p:sp>
      <p:sp>
        <p:nvSpPr>
          <p:cNvPr id="15" name="Rectangle 14"/>
          <p:cNvSpPr/>
          <p:nvPr/>
        </p:nvSpPr>
        <p:spPr>
          <a:xfrm>
            <a:off x="357158" y="3500438"/>
            <a:ext cx="42148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 3"/>
              <a:buChar char="g"/>
            </a:pPr>
            <a:r>
              <a:rPr lang="fr-FR" smtClean="0">
                <a:sym typeface="Wingdings 3"/>
              </a:rPr>
              <a:t>higher electron currents observed despite reduction in emission</a:t>
            </a:r>
          </a:p>
          <a:p>
            <a:pPr marL="342900" indent="-342900"/>
            <a:endParaRPr lang="fr-FR" smtClean="0">
              <a:sym typeface="Wingdings 3"/>
            </a:endParaRPr>
          </a:p>
          <a:p>
            <a:pPr marL="342900" indent="-342900">
              <a:buFont typeface="Wingdings 3"/>
              <a:buChar char="g"/>
            </a:pPr>
            <a:r>
              <a:rPr lang="fr-FR" smtClean="0"/>
              <a:t>retreat of E maximum into channel increases drift velocity, and favors higher ECDI amplitudes</a:t>
            </a:r>
            <a:endParaRPr lang="fr-FR"/>
          </a:p>
          <a:p>
            <a:pPr marL="342900" indent="-342900"/>
            <a:endParaRPr lang="fr-FR"/>
          </a:p>
          <a:p>
            <a:pPr marL="342900" indent="-342900">
              <a:buFont typeface="Wingdings 3"/>
              <a:buChar char="g"/>
            </a:pPr>
            <a:r>
              <a:rPr lang="fr-FR" b="1"/>
              <a:t>this effect is missed in radial-azimuthal </a:t>
            </a:r>
            <a:r>
              <a:rPr lang="fr-FR" b="1" smtClean="0"/>
              <a:t>simulations, </a:t>
            </a:r>
            <a:r>
              <a:rPr lang="fr-FR" b="1" smtClean="0"/>
              <a:t>where E is imposed</a:t>
            </a:r>
            <a:endParaRPr lang="fr-FR" b="1"/>
          </a:p>
        </p:txBody>
      </p:sp>
      <p:sp>
        <p:nvSpPr>
          <p:cNvPr id="2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  <p:sp>
        <p:nvSpPr>
          <p:cNvPr id="22" name="Rectangle 21"/>
          <p:cNvSpPr/>
          <p:nvPr/>
        </p:nvSpPr>
        <p:spPr>
          <a:xfrm rot="16200000">
            <a:off x="3986311" y="2443053"/>
            <a:ext cx="17956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drift velocity (m/s)</a:t>
            </a:r>
            <a:endParaRPr lang="en-US" sz="16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3384" y="3846490"/>
            <a:ext cx="3486212" cy="236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6009760" y="3775052"/>
            <a:ext cx="19054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smtClean="0"/>
              <a:t>f</a:t>
            </a:r>
            <a:r>
              <a:rPr lang="fr-FR" sz="1600" smtClean="0"/>
              <a:t>orm factor variation</a:t>
            </a:r>
            <a:endParaRPr lang="en-US" sz="160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9136" y="1643050"/>
            <a:ext cx="3229078" cy="1991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9"/>
          <p:cNvSpPr/>
          <p:nvPr/>
        </p:nvSpPr>
        <p:spPr>
          <a:xfrm>
            <a:off x="7272276" y="2571744"/>
            <a:ext cx="8114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smtClean="0"/>
              <a:t>BNSiO2</a:t>
            </a:r>
            <a:endParaRPr lang="en-US" sz="1600"/>
          </a:p>
        </p:txBody>
      </p:sp>
      <p:sp>
        <p:nvSpPr>
          <p:cNvPr id="18" name="Rectangle 17"/>
          <p:cNvSpPr/>
          <p:nvPr/>
        </p:nvSpPr>
        <p:spPr>
          <a:xfrm>
            <a:off x="6343582" y="1714488"/>
            <a:ext cx="13111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smtClean="0"/>
              <a:t>carbon velvet</a:t>
            </a: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-32" y="778165"/>
            <a:ext cx="91440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>
                <a:sym typeface="Wingdings 2"/>
              </a:rPr>
              <a:t> </a:t>
            </a:r>
            <a:r>
              <a:rPr lang="fr-FR" smtClean="0"/>
              <a:t>discharge current (Id) features</a:t>
            </a:r>
          </a:p>
          <a:p>
            <a:endParaRPr lang="fr-FR"/>
          </a:p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endParaRPr lang="fr-FR"/>
          </a:p>
          <a:p>
            <a:pPr marL="342900" indent="-342900"/>
            <a:r>
              <a:rPr lang="fr-FR" smtClean="0"/>
              <a:t>▪ higher mean Id with carbon velvet, despite the absence of wall emission</a:t>
            </a:r>
          </a:p>
          <a:p>
            <a:r>
              <a:rPr lang="fr-FR" smtClean="0"/>
              <a:t>▪ more pronounced Id fluctuations with velvet</a:t>
            </a:r>
          </a:p>
          <a:p>
            <a:endParaRPr lang="fr-FR"/>
          </a:p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pPr lvl="1"/>
            <a:endParaRPr lang="fr-FR"/>
          </a:p>
          <a:p>
            <a:pPr lvl="1"/>
            <a:endParaRPr lang="fr-FR" smtClean="0"/>
          </a:p>
          <a:p>
            <a:pPr lvl="1"/>
            <a:endParaRPr lang="fr-FR"/>
          </a:p>
          <a:p>
            <a:pPr lvl="1"/>
            <a:endParaRPr lang="fr-FR" smtClean="0"/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489" y="1190257"/>
            <a:ext cx="3540617" cy="216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3" y="1190256"/>
            <a:ext cx="3702929" cy="216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-32" y="4013208"/>
            <a:ext cx="91440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fr-FR" sz="1600" smtClean="0"/>
              <a:t>The higher currents encountered are not aberrations: consider results from </a:t>
            </a:r>
            <a:r>
              <a:rPr lang="fr-FR" sz="1600" b="1" smtClean="0"/>
              <a:t>azimuthal-axial</a:t>
            </a:r>
            <a:r>
              <a:rPr lang="fr-FR" sz="1600" smtClean="0"/>
              <a:t> simulations</a:t>
            </a:r>
          </a:p>
          <a:p>
            <a:pPr marL="342900" indent="-342900"/>
            <a:endParaRPr lang="fr-FR" sz="1600" smtClean="0"/>
          </a:p>
          <a:p>
            <a:pPr marL="342900" indent="-342900"/>
            <a:r>
              <a:rPr lang="fr-FR" sz="1600"/>
              <a:t>		</a:t>
            </a:r>
            <a:r>
              <a:rPr lang="fr-FR" sz="1600" smtClean="0"/>
              <a:t> </a:t>
            </a:r>
            <a:endParaRPr lang="fr-FR" sz="1600"/>
          </a:p>
          <a:p>
            <a:endParaRPr lang="fr-FR" sz="1600" smtClean="0"/>
          </a:p>
          <a:p>
            <a:endParaRPr lang="fr-FR" sz="1600"/>
          </a:p>
          <a:p>
            <a:endParaRPr lang="fr-FR" sz="1600" smtClean="0"/>
          </a:p>
          <a:p>
            <a:endParaRPr lang="fr-FR" sz="1600" smtClean="0"/>
          </a:p>
          <a:p>
            <a:endParaRPr lang="fr-FR" sz="1600"/>
          </a:p>
          <a:p>
            <a:endParaRPr lang="fr-FR" sz="1600" smtClean="0"/>
          </a:p>
          <a:p>
            <a:pPr lvl="1"/>
            <a:endParaRPr lang="fr-FR"/>
          </a:p>
          <a:p>
            <a:pPr lvl="1"/>
            <a:endParaRPr lang="fr-FR" smtClean="0"/>
          </a:p>
          <a:p>
            <a:pPr lvl="1"/>
            <a:endParaRPr lang="fr-FR"/>
          </a:p>
          <a:p>
            <a:pPr lvl="1"/>
            <a:endParaRPr lang="fr-FR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40" y="4357694"/>
            <a:ext cx="2014534" cy="1976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2500298" y="4366447"/>
            <a:ext cx="13573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smtClean="0">
                <a:solidFill>
                  <a:srgbClr val="FF0000"/>
                </a:solidFill>
              </a:rPr>
              <a:t>total  current (A)</a:t>
            </a:r>
            <a:endParaRPr lang="en-US" sz="1200" b="1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00298" y="5214950"/>
            <a:ext cx="13573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smtClean="0"/>
              <a:t>ion current</a:t>
            </a:r>
            <a:endParaRPr lang="en-US" sz="1200" b="1"/>
          </a:p>
        </p:txBody>
      </p:sp>
      <p:sp>
        <p:nvSpPr>
          <p:cNvPr id="13" name="Rectangle 12"/>
          <p:cNvSpPr/>
          <p:nvPr/>
        </p:nvSpPr>
        <p:spPr>
          <a:xfrm>
            <a:off x="2500298" y="5429264"/>
            <a:ext cx="13573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smtClean="0">
                <a:solidFill>
                  <a:srgbClr val="0000FF"/>
                </a:solidFill>
              </a:rPr>
              <a:t>electron current</a:t>
            </a:r>
            <a:endParaRPr lang="en-US" sz="1200" b="1">
              <a:solidFill>
                <a:srgbClr val="00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29058" y="4716860"/>
            <a:ext cx="52149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fr-FR" sz="1600" smtClean="0"/>
              <a:t> ▪ these simulations can be considered to model the non-emissive case</a:t>
            </a:r>
          </a:p>
          <a:p>
            <a:pPr marL="342900" indent="-342900"/>
            <a:r>
              <a:rPr lang="fr-FR" sz="1600" smtClean="0"/>
              <a:t> ▪ the increase in Id is due to the increased electron current arising from the ExB mode, with the ion current remaining flat as Ud increases</a:t>
            </a:r>
          </a:p>
          <a:p>
            <a:pPr marL="342900" indent="-342900"/>
            <a:r>
              <a:rPr lang="fr-FR" sz="1600"/>
              <a:t>	</a:t>
            </a:r>
            <a:endParaRPr lang="fr-FR" sz="1600" smtClean="0"/>
          </a:p>
        </p:txBody>
      </p:sp>
      <p:sp>
        <p:nvSpPr>
          <p:cNvPr id="15" name="Rectangle 14"/>
          <p:cNvSpPr/>
          <p:nvPr/>
        </p:nvSpPr>
        <p:spPr>
          <a:xfrm rot="16200000">
            <a:off x="-20080" y="5092122"/>
            <a:ext cx="8885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smtClean="0"/>
              <a:t>current (A)</a:t>
            </a:r>
            <a:endParaRPr lang="en-US" sz="1200"/>
          </a:p>
        </p:txBody>
      </p:sp>
      <p:sp>
        <p:nvSpPr>
          <p:cNvPr id="17" name="Rectangle 16"/>
          <p:cNvSpPr/>
          <p:nvPr/>
        </p:nvSpPr>
        <p:spPr>
          <a:xfrm>
            <a:off x="714348" y="6296044"/>
            <a:ext cx="19288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smtClean="0"/>
              <a:t>discharge voltage Ud (V)</a:t>
            </a:r>
            <a:endParaRPr lang="en-US" sz="1200"/>
          </a:p>
        </p:txBody>
      </p:sp>
      <p:sp>
        <p:nvSpPr>
          <p:cNvPr id="18" name="Rectangle 17"/>
          <p:cNvSpPr/>
          <p:nvPr/>
        </p:nvSpPr>
        <p:spPr>
          <a:xfrm>
            <a:off x="8001024" y="794547"/>
            <a:ext cx="7858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smtClean="0"/>
              <a:t>3.5 mg/s </a:t>
            </a:r>
            <a:endParaRPr lang="en-US" sz="1200"/>
          </a:p>
        </p:txBody>
      </p:sp>
      <p:sp>
        <p:nvSpPr>
          <p:cNvPr id="20" name="ZoneTexte 19"/>
          <p:cNvSpPr txBox="1"/>
          <p:nvPr/>
        </p:nvSpPr>
        <p:spPr>
          <a:xfrm>
            <a:off x="214282" y="214290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smtClean="0"/>
              <a:t>Carbon velvet investigations</a:t>
            </a:r>
            <a:r>
              <a:rPr lang="fr-FR" sz="2800"/>
              <a:t>		</a:t>
            </a:r>
            <a:endParaRPr lang="en-US" sz="2800"/>
          </a:p>
        </p:txBody>
      </p:sp>
      <p:cxnSp>
        <p:nvCxnSpPr>
          <p:cNvPr id="21" name="Connecteur droit 20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-32" y="740327"/>
            <a:ext cx="9144000" cy="10618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ym typeface="Wingdings 2"/>
              </a:rPr>
              <a:t></a:t>
            </a:r>
            <a:r>
              <a:rPr lang="fr-FR" smtClean="0">
                <a:sym typeface="Wingdings 2"/>
              </a:rPr>
              <a:t> </a:t>
            </a:r>
            <a:r>
              <a:rPr lang="fr-FR" smtClean="0"/>
              <a:t>ExB mode features: fluctuation intensity</a:t>
            </a:r>
          </a:p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endParaRPr lang="fr-FR"/>
          </a:p>
          <a:p>
            <a:pPr marL="342900" indent="-342900"/>
            <a:r>
              <a:rPr lang="fr-FR" smtClean="0"/>
              <a:t>▪ higher observed ExB mode amplitudes with BNSiO2</a:t>
            </a:r>
          </a:p>
          <a:p>
            <a:pPr marL="342900" indent="-342900"/>
            <a:r>
              <a:rPr lang="fr-FR" smtClean="0"/>
              <a:t>▪ high amplitudes for carbon velvet are missed (located inside the channel)</a:t>
            </a:r>
          </a:p>
          <a:p>
            <a:pPr marL="342900" indent="-342900"/>
            <a:endParaRPr lang="fr-FR"/>
          </a:p>
          <a:p>
            <a:pPr marL="342900" indent="-342900"/>
            <a:r>
              <a:rPr lang="fr-FR" smtClean="0">
                <a:sym typeface="Wingdings 3"/>
              </a:rPr>
              <a:t> </a:t>
            </a:r>
            <a:r>
              <a:rPr lang="fr-FR">
                <a:sym typeface="Wingdings 3"/>
              </a:rPr>
              <a:t>m</a:t>
            </a:r>
            <a:r>
              <a:rPr lang="fr-FR" smtClean="0"/>
              <a:t>ode amplitudes observed are consistent with the shifted E field</a:t>
            </a:r>
          </a:p>
          <a:p>
            <a:pPr marL="342900" indent="-342900"/>
            <a:endParaRPr lang="fr-FR" smtClean="0"/>
          </a:p>
          <a:p>
            <a:pPr marL="342900" indent="-342900"/>
            <a:endParaRPr lang="fr-FR"/>
          </a:p>
          <a:p>
            <a:pPr marL="342900" indent="-342900"/>
            <a:endParaRPr lang="fr-FR" smtClean="0"/>
          </a:p>
          <a:p>
            <a:pPr marL="342900" indent="-342900"/>
            <a:endParaRPr lang="fr-FR" smtClean="0"/>
          </a:p>
          <a:p>
            <a:pPr marL="342900" indent="-342900"/>
            <a:endParaRPr lang="fr-FR" smtClean="0"/>
          </a:p>
          <a:p>
            <a:pPr marL="342900" indent="-342900"/>
            <a:endParaRPr lang="fr-FR" smtClean="0"/>
          </a:p>
          <a:p>
            <a:pPr marL="342900" indent="-342900"/>
            <a:endParaRPr lang="fr-FR" smtClean="0"/>
          </a:p>
          <a:p>
            <a:endParaRPr lang="fr-FR"/>
          </a:p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endParaRPr lang="fr-FR"/>
          </a:p>
          <a:p>
            <a:endParaRPr lang="fr-FR" smtClean="0"/>
          </a:p>
          <a:p>
            <a:pPr lvl="1"/>
            <a:endParaRPr lang="fr-FR"/>
          </a:p>
          <a:p>
            <a:pPr lvl="1"/>
            <a:endParaRPr lang="fr-FR" smtClean="0"/>
          </a:p>
          <a:p>
            <a:pPr lvl="1"/>
            <a:endParaRPr lang="fr-FR"/>
          </a:p>
          <a:p>
            <a:pPr lvl="1"/>
            <a:endParaRPr lang="fr-FR" smtClean="0"/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" y="1357298"/>
            <a:ext cx="4444691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1141" y="1285859"/>
            <a:ext cx="3819949" cy="259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20"/>
          <p:cNvSpPr/>
          <p:nvPr/>
        </p:nvSpPr>
        <p:spPr>
          <a:xfrm>
            <a:off x="8072462" y="1142984"/>
            <a:ext cx="7858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smtClean="0"/>
              <a:t>150 V </a:t>
            </a:r>
            <a:endParaRPr lang="en-US" sz="1200"/>
          </a:p>
        </p:txBody>
      </p:sp>
      <p:sp>
        <p:nvSpPr>
          <p:cNvPr id="8" name="ZoneTexte 7"/>
          <p:cNvSpPr txBox="1"/>
          <p:nvPr/>
        </p:nvSpPr>
        <p:spPr>
          <a:xfrm>
            <a:off x="214282" y="214290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smtClean="0"/>
              <a:t>Carbon velvet investigations</a:t>
            </a:r>
            <a:r>
              <a:rPr lang="fr-FR" sz="2800"/>
              <a:t>		</a:t>
            </a:r>
            <a:endParaRPr lang="en-US" sz="2800"/>
          </a:p>
        </p:txBody>
      </p:sp>
      <p:cxnSp>
        <p:nvCxnSpPr>
          <p:cNvPr id="10" name="Connecteur droit 9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ZoneTexte 37"/>
          <p:cNvSpPr txBox="1"/>
          <p:nvPr/>
        </p:nvSpPr>
        <p:spPr>
          <a:xfrm>
            <a:off x="142844" y="714356"/>
            <a:ext cx="87868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smtClean="0">
                <a:sym typeface="Wingdings 2"/>
              </a:rPr>
              <a:t> </a:t>
            </a:r>
            <a:r>
              <a:rPr lang="fr-FR" sz="2000" smtClean="0"/>
              <a:t>regime comparison: </a:t>
            </a:r>
            <a:endParaRPr lang="fr-FR" sz="2000">
              <a:sym typeface="Wingdings 2"/>
            </a:endParaRPr>
          </a:p>
          <a:p>
            <a:r>
              <a:rPr lang="fr-FR" sz="2000" smtClean="0">
                <a:sym typeface="Wingdings 2"/>
              </a:rPr>
              <a:t>	- mean discharge current </a:t>
            </a:r>
            <a:r>
              <a:rPr lang="el-GR" sz="2000" smtClean="0">
                <a:sym typeface="Wingdings 2"/>
              </a:rPr>
              <a:t>μ</a:t>
            </a:r>
            <a:r>
              <a:rPr lang="fr-FR" sz="2000" smtClean="0">
                <a:sym typeface="Wingdings 2"/>
              </a:rPr>
              <a:t>Id, standard deviation </a:t>
            </a:r>
            <a:r>
              <a:rPr lang="el-GR" sz="2000" smtClean="0">
                <a:latin typeface="Calibri"/>
                <a:sym typeface="Wingdings 2"/>
              </a:rPr>
              <a:t>σ</a:t>
            </a:r>
            <a:r>
              <a:rPr lang="fr-FR" sz="2000" smtClean="0">
                <a:latin typeface="Calibri"/>
                <a:sym typeface="Wingdings 2"/>
              </a:rPr>
              <a:t>Id</a:t>
            </a:r>
          </a:p>
          <a:p>
            <a:r>
              <a:rPr lang="fr-FR" sz="2000">
                <a:latin typeface="Calibri"/>
                <a:sym typeface="Wingdings 2"/>
              </a:rPr>
              <a:t>	</a:t>
            </a:r>
            <a:r>
              <a:rPr lang="fr-FR" sz="2000" smtClean="0">
                <a:latin typeface="Calibri"/>
                <a:sym typeface="Wingdings 2"/>
              </a:rPr>
              <a:t>- mode fluctuation intensity S(k)</a:t>
            </a:r>
            <a:endParaRPr lang="fr-FR" sz="2000" smtClean="0">
              <a:sym typeface="Wingdings 2"/>
            </a:endParaRPr>
          </a:p>
          <a:p>
            <a:pPr>
              <a:buFont typeface="Wingdings 2"/>
              <a:buChar char="u"/>
            </a:pPr>
            <a:endParaRPr lang="fr-FR" sz="2000">
              <a:sym typeface="Wingdings 2"/>
            </a:endParaRPr>
          </a:p>
          <a:p>
            <a:pPr>
              <a:buFont typeface="Wingdings 2"/>
              <a:buChar char="u"/>
            </a:pPr>
            <a:endParaRPr lang="fr-FR" sz="2000" smtClean="0">
              <a:sym typeface="Wingdings 2"/>
            </a:endParaRPr>
          </a:p>
          <a:p>
            <a:pPr>
              <a:buFont typeface="Wingdings 2"/>
              <a:buChar char="u"/>
            </a:pPr>
            <a:endParaRPr lang="fr-FR" sz="2000">
              <a:sym typeface="Wingdings 2"/>
            </a:endParaRPr>
          </a:p>
          <a:p>
            <a:endParaRPr lang="fr-FR" sz="2000"/>
          </a:p>
        </p:txBody>
      </p:sp>
      <p:sp>
        <p:nvSpPr>
          <p:cNvPr id="12" name="ZoneTexte 11"/>
          <p:cNvSpPr txBox="1"/>
          <p:nvPr/>
        </p:nvSpPr>
        <p:spPr>
          <a:xfrm>
            <a:off x="142844" y="5539949"/>
            <a:ext cx="87868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2000" smtClean="0">
                <a:sym typeface="Wingdings 2"/>
              </a:rPr>
              <a:t> variations similar for mode intensity and discharge current fluctuation at low Ud</a:t>
            </a:r>
          </a:p>
          <a:p>
            <a:pPr>
              <a:buFontTx/>
              <a:buChar char="-"/>
            </a:pPr>
            <a:r>
              <a:rPr lang="fr-FR" sz="2000">
                <a:sym typeface="Wingdings 2"/>
              </a:rPr>
              <a:t> </a:t>
            </a:r>
            <a:r>
              <a:rPr lang="fr-FR" sz="2000" smtClean="0">
                <a:sym typeface="Wingdings 2"/>
              </a:rPr>
              <a:t>mean discharge current less sensitive to variations in mode intensity</a:t>
            </a:r>
            <a:endParaRPr lang="fr-FR" sz="2000">
              <a:sym typeface="Wingdings 2"/>
            </a:endParaRPr>
          </a:p>
          <a:p>
            <a:pPr>
              <a:buFont typeface="Wingdings 2"/>
              <a:buChar char="u"/>
            </a:pPr>
            <a:endParaRPr lang="fr-FR" sz="2000" smtClean="0">
              <a:sym typeface="Wingdings 2"/>
            </a:endParaRPr>
          </a:p>
          <a:p>
            <a:pPr>
              <a:buFont typeface="Wingdings 2"/>
              <a:buChar char="u"/>
            </a:pPr>
            <a:endParaRPr lang="fr-FR" sz="2000">
              <a:sym typeface="Wingdings 2"/>
            </a:endParaRPr>
          </a:p>
          <a:p>
            <a:endParaRPr lang="fr-FR" sz="2000"/>
          </a:p>
        </p:txBody>
      </p:sp>
      <p:grpSp>
        <p:nvGrpSpPr>
          <p:cNvPr id="2" name="Groupe 13"/>
          <p:cNvGrpSpPr/>
          <p:nvPr/>
        </p:nvGrpSpPr>
        <p:grpSpPr>
          <a:xfrm>
            <a:off x="642910" y="1785926"/>
            <a:ext cx="6039816" cy="3396740"/>
            <a:chOff x="642910" y="1785926"/>
            <a:chExt cx="6039816" cy="3396740"/>
          </a:xfrm>
        </p:grpSpPr>
        <p:grpSp>
          <p:nvGrpSpPr>
            <p:cNvPr id="3" name="Groupe 10"/>
            <p:cNvGrpSpPr/>
            <p:nvPr/>
          </p:nvGrpSpPr>
          <p:grpSpPr>
            <a:xfrm>
              <a:off x="714348" y="1785926"/>
              <a:ext cx="5968378" cy="3396740"/>
              <a:chOff x="714348" y="1785926"/>
              <a:chExt cx="5968378" cy="3396740"/>
            </a:xfrm>
          </p:grpSpPr>
          <p:pic>
            <p:nvPicPr>
              <p:cNvPr id="17411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14348" y="1785926"/>
                <a:ext cx="5968378" cy="3396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4071934" y="4548249"/>
                <a:ext cx="155682" cy="951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642910" y="2786058"/>
              <a:ext cx="357190" cy="10715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214282" y="214290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smtClean="0"/>
              <a:t>Carbon velvet investigations</a:t>
            </a:r>
            <a:r>
              <a:rPr lang="fr-FR" sz="2800"/>
              <a:t>		</a:t>
            </a:r>
            <a:endParaRPr lang="en-US" sz="2800"/>
          </a:p>
        </p:txBody>
      </p:sp>
      <p:cxnSp>
        <p:nvCxnSpPr>
          <p:cNvPr id="15" name="Connecteur droit 14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844" y="142852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/>
              <a:t>The Hall thruster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142844" y="714356"/>
            <a:ext cx="8786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endParaRPr lang="fr-FR"/>
          </a:p>
          <a:p>
            <a:pPr lvl="2"/>
            <a:endParaRPr lang="fr-FR"/>
          </a:p>
          <a:p>
            <a:pPr lvl="2"/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42844" y="785794"/>
            <a:ext cx="87868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>
                <a:sym typeface="Wingdings"/>
              </a:rPr>
              <a:t> </a:t>
            </a:r>
            <a:r>
              <a:rPr lang="fr-FR" smtClean="0">
                <a:sym typeface="Wingdings"/>
              </a:rPr>
              <a:t>current applications</a:t>
            </a:r>
            <a:r>
              <a:rPr lang="fr-FR">
                <a:sym typeface="Wingdings"/>
              </a:rPr>
              <a:t>: satellite attitude control and positioning; space </a:t>
            </a:r>
            <a:r>
              <a:rPr lang="fr-FR" smtClean="0">
                <a:sym typeface="Wingdings"/>
              </a:rPr>
              <a:t>missions </a:t>
            </a:r>
          </a:p>
          <a:p>
            <a:r>
              <a:rPr lang="fr-FR" smtClean="0">
                <a:sym typeface="Wingdings"/>
              </a:rPr>
              <a:t>	(SMART-1, ESA)</a:t>
            </a:r>
          </a:p>
          <a:p>
            <a:pPr>
              <a:buFont typeface="Arial" pitchFamily="34" charset="0"/>
              <a:buChar char="•"/>
            </a:pPr>
            <a:r>
              <a:rPr lang="fr-FR" smtClean="0">
                <a:sym typeface="Wingdings"/>
              </a:rPr>
              <a:t> more ambitious missions planned: ARM (Asteroid Recovery Mission, NASA)</a:t>
            </a:r>
            <a:endParaRPr lang="fr-FR">
              <a:sym typeface="Wingdings"/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3002" y="1857364"/>
            <a:ext cx="3107494" cy="30384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1" name="ZoneTexte 30"/>
          <p:cNvSpPr txBox="1"/>
          <p:nvPr/>
        </p:nvSpPr>
        <p:spPr>
          <a:xfrm>
            <a:off x="142844" y="5000636"/>
            <a:ext cx="8786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/>
              <a:t> </a:t>
            </a:r>
            <a:r>
              <a:rPr lang="fr-FR" smtClean="0"/>
              <a:t>radial B, axial E</a:t>
            </a:r>
          </a:p>
          <a:p>
            <a:pPr>
              <a:buFont typeface="Arial" pitchFamily="34" charset="0"/>
              <a:buChar char="•"/>
            </a:pPr>
            <a:r>
              <a:rPr lang="fr-FR" smtClean="0"/>
              <a:t> magnetized </a:t>
            </a:r>
            <a:r>
              <a:rPr lang="fr-FR"/>
              <a:t>electrons with azimuthal drift</a:t>
            </a:r>
            <a:r>
              <a:rPr lang="en-US"/>
              <a:t>; </a:t>
            </a:r>
            <a:r>
              <a:rPr lang="fr-FR"/>
              <a:t>unmagnetized ions</a:t>
            </a:r>
          </a:p>
          <a:p>
            <a:pPr>
              <a:buFont typeface="Arial" pitchFamily="34" charset="0"/>
              <a:buChar char="•"/>
            </a:pPr>
            <a:r>
              <a:rPr lang="fr-FR"/>
              <a:t> </a:t>
            </a:r>
            <a:r>
              <a:rPr lang="fr-FR" smtClean="0"/>
              <a:t>n</a:t>
            </a:r>
            <a:r>
              <a:rPr lang="fr-FR" baseline="-25000" smtClean="0"/>
              <a:t>e</a:t>
            </a:r>
            <a:r>
              <a:rPr lang="fr-FR" smtClean="0"/>
              <a:t>: </a:t>
            </a:r>
            <a:r>
              <a:rPr lang="fr-FR"/>
              <a:t>10</a:t>
            </a:r>
            <a:r>
              <a:rPr lang="fr-FR" baseline="30000"/>
              <a:t>16</a:t>
            </a:r>
            <a:r>
              <a:rPr lang="fr-FR"/>
              <a:t> – 10</a:t>
            </a:r>
            <a:r>
              <a:rPr lang="fr-FR" baseline="30000"/>
              <a:t>18</a:t>
            </a:r>
            <a:r>
              <a:rPr lang="fr-FR"/>
              <a:t> </a:t>
            </a:r>
            <a:r>
              <a:rPr lang="fr-FR" smtClean="0"/>
              <a:t>m</a:t>
            </a:r>
            <a:r>
              <a:rPr lang="fr-FR" baseline="30000" smtClean="0"/>
              <a:t>-3</a:t>
            </a:r>
            <a:r>
              <a:rPr lang="fr-FR" smtClean="0"/>
              <a:t>; T</a:t>
            </a:r>
            <a:r>
              <a:rPr lang="fr-FR" baseline="-25000" smtClean="0"/>
              <a:t>e</a:t>
            </a:r>
            <a:r>
              <a:rPr lang="fr-FR" smtClean="0"/>
              <a:t> =  1 eV to 80 eV</a:t>
            </a:r>
            <a:endParaRPr lang="fr-FR"/>
          </a:p>
        </p:txBody>
      </p:sp>
      <p:pic>
        <p:nvPicPr>
          <p:cNvPr id="3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2285992"/>
            <a:ext cx="3643338" cy="26557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5323121" y="1928802"/>
            <a:ext cx="2820779" cy="35719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57347" rIns="90000" bIns="45000"/>
          <a:lstStyle/>
          <a:p>
            <a:pPr>
              <a:tabLst>
                <a:tab pos="723900" algn="l"/>
                <a:tab pos="1447800" algn="l"/>
                <a:tab pos="2171700" algn="l"/>
              </a:tabLst>
            </a:pPr>
            <a:r>
              <a:rPr lang="fr-FR" sz="1400" b="1">
                <a:solidFill>
                  <a:srgbClr val="000000"/>
                </a:solidFill>
              </a:rPr>
              <a:t>L. Garrigues, </a:t>
            </a:r>
            <a:r>
              <a:rPr lang="fr-FR" sz="1400" b="1" smtClean="0">
                <a:solidFill>
                  <a:srgbClr val="000000"/>
                </a:solidFill>
              </a:rPr>
              <a:t>LAPLACE (Toulouse)</a:t>
            </a:r>
            <a:endParaRPr lang="fr-FR" sz="1400" b="1">
              <a:solidFill>
                <a:srgbClr val="000000"/>
              </a:solidFill>
            </a:endParaRPr>
          </a:p>
        </p:txBody>
      </p:sp>
      <p:sp>
        <p:nvSpPr>
          <p:cNvPr id="36" name="Rectangle à coins arrondis 35"/>
          <p:cNvSpPr/>
          <p:nvPr/>
        </p:nvSpPr>
        <p:spPr>
          <a:xfrm>
            <a:off x="214282" y="6000768"/>
            <a:ext cx="8429684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/>
              <a:t>Anomalously high electron mobility at exit plane, in the absence of collisions – why?</a:t>
            </a:r>
            <a:endParaRPr lang="en-US"/>
          </a:p>
        </p:txBody>
      </p:sp>
      <p:sp>
        <p:nvSpPr>
          <p:cNvPr id="2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ZoneTexte 37"/>
          <p:cNvSpPr txBox="1"/>
          <p:nvPr/>
        </p:nvSpPr>
        <p:spPr>
          <a:xfrm>
            <a:off x="142844" y="857232"/>
            <a:ext cx="878687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 2"/>
              <a:buChar char="¡"/>
            </a:pPr>
            <a:r>
              <a:rPr lang="fr-FR" sz="2000" smtClean="0"/>
              <a:t> attempt to associate regimes of high mode amplitude to those of high mean 	discharge current/discharge current fluctuation</a:t>
            </a:r>
          </a:p>
          <a:p>
            <a:pPr>
              <a:buFont typeface="Wingdings 2"/>
              <a:buChar char="¡"/>
            </a:pPr>
            <a:endParaRPr lang="fr-FR" sz="2000"/>
          </a:p>
          <a:p>
            <a:r>
              <a:rPr lang="fr-FR" sz="2000" u="sng" smtClean="0"/>
              <a:t>challenges</a:t>
            </a:r>
            <a:r>
              <a:rPr lang="fr-FR" sz="2000" smtClean="0"/>
              <a:t>: </a:t>
            </a:r>
          </a:p>
          <a:p>
            <a:r>
              <a:rPr lang="fr-FR" sz="2000"/>
              <a:t>	</a:t>
            </a:r>
            <a:r>
              <a:rPr lang="fr-FR" sz="2000" smtClean="0"/>
              <a:t>- increase in electron current a fraction of the discharge current </a:t>
            </a:r>
          </a:p>
          <a:p>
            <a:r>
              <a:rPr lang="fr-FR" sz="2000">
                <a:sym typeface="Wingdings"/>
              </a:rPr>
              <a:t>	</a:t>
            </a:r>
            <a:r>
              <a:rPr lang="fr-FR" sz="2000" smtClean="0">
                <a:sym typeface="Wingdings"/>
              </a:rPr>
              <a:t>- very precise measurements of ion current required</a:t>
            </a:r>
          </a:p>
          <a:p>
            <a:endParaRPr lang="fr-FR" smtClean="0">
              <a:sym typeface="Wingdings"/>
            </a:endParaRPr>
          </a:p>
          <a:p>
            <a:endParaRPr lang="fr-FR" smtClean="0">
              <a:sym typeface="Wingdings"/>
            </a:endParaRPr>
          </a:p>
          <a:p>
            <a:endParaRPr lang="fr-FR">
              <a:sym typeface="Wingdings"/>
            </a:endParaRPr>
          </a:p>
          <a:p>
            <a:pPr>
              <a:buFont typeface="Wingdings 2"/>
              <a:buChar char="¡"/>
            </a:pPr>
            <a:r>
              <a:rPr lang="fr-FR" sz="2000" smtClean="0"/>
              <a:t> </a:t>
            </a:r>
            <a:r>
              <a:rPr lang="fr-FR" sz="2000" b="1" smtClean="0"/>
              <a:t>direct correlation of scattered signal amplitude with discharge current variation</a:t>
            </a:r>
          </a:p>
          <a:p>
            <a:pPr>
              <a:buFont typeface="Wingdings 2"/>
              <a:buChar char="¡"/>
            </a:pPr>
            <a:endParaRPr lang="fr-FR" sz="2000"/>
          </a:p>
          <a:p>
            <a:r>
              <a:rPr lang="fr-FR" sz="2000" u="sng"/>
              <a:t>c</a:t>
            </a:r>
            <a:r>
              <a:rPr lang="fr-FR" sz="2000" u="sng" smtClean="0"/>
              <a:t>hallenges</a:t>
            </a:r>
            <a:r>
              <a:rPr lang="fr-FR" sz="2000" smtClean="0"/>
              <a:t>:</a:t>
            </a:r>
          </a:p>
          <a:p>
            <a:r>
              <a:rPr lang="fr-FR" sz="2000"/>
              <a:t>	</a:t>
            </a:r>
            <a:r>
              <a:rPr lang="fr-FR" sz="2000" smtClean="0"/>
              <a:t>- increased constraints on signal to noise ratio </a:t>
            </a:r>
          </a:p>
          <a:p>
            <a:pPr lvl="1"/>
            <a:endParaRPr lang="fr-FR" smtClean="0">
              <a:sym typeface="Wingding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14282" y="214290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smtClean="0"/>
              <a:t>Demonstrating role of mode in transport experimentally</a:t>
            </a:r>
            <a:r>
              <a:rPr lang="fr-FR" sz="2800"/>
              <a:t>	</a:t>
            </a:r>
            <a:endParaRPr lang="en-US" sz="2800"/>
          </a:p>
        </p:txBody>
      </p:sp>
      <p:cxnSp>
        <p:nvCxnSpPr>
          <p:cNvPr id="11" name="Connecteur droit 10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5964" y="1285860"/>
            <a:ext cx="2733757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313763"/>
            <a:ext cx="2857520" cy="4972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ZoneTexte 37"/>
          <p:cNvSpPr txBox="1"/>
          <p:nvPr/>
        </p:nvSpPr>
        <p:spPr>
          <a:xfrm>
            <a:off x="142844" y="714356"/>
            <a:ext cx="87868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smtClean="0">
                <a:sym typeface="Wingdings 2"/>
              </a:rPr>
              <a:t>  t</a:t>
            </a:r>
            <a:r>
              <a:rPr lang="fr-FR" sz="2000" smtClean="0"/>
              <a:t>ime variation of mode amplitude and discharge current: absolute signal </a:t>
            </a:r>
            <a:endParaRPr lang="fr-FR" sz="2000">
              <a:sym typeface="Wingdings 2"/>
            </a:endParaRPr>
          </a:p>
          <a:p>
            <a:r>
              <a:rPr lang="fr-FR" sz="2000" smtClean="0">
                <a:sym typeface="Wingdings 2"/>
              </a:rPr>
              <a:t>	</a:t>
            </a:r>
            <a:endParaRPr lang="fr-FR" sz="2000">
              <a:sym typeface="Wingdings 2"/>
            </a:endParaRPr>
          </a:p>
          <a:p>
            <a:pPr>
              <a:buFont typeface="Wingdings 2"/>
              <a:buChar char="u"/>
            </a:pPr>
            <a:endParaRPr lang="fr-FR" sz="2000" smtClean="0">
              <a:sym typeface="Wingdings 2"/>
            </a:endParaRPr>
          </a:p>
          <a:p>
            <a:pPr>
              <a:buFont typeface="Wingdings 2"/>
              <a:buChar char="u"/>
            </a:pPr>
            <a:endParaRPr lang="fr-FR" sz="2000">
              <a:sym typeface="Wingdings 2"/>
            </a:endParaRPr>
          </a:p>
          <a:p>
            <a:endParaRPr lang="fr-FR" sz="2000"/>
          </a:p>
        </p:txBody>
      </p:sp>
      <p:sp>
        <p:nvSpPr>
          <p:cNvPr id="12" name="ZoneTexte 11"/>
          <p:cNvSpPr txBox="1"/>
          <p:nvPr/>
        </p:nvSpPr>
        <p:spPr>
          <a:xfrm>
            <a:off x="6072198" y="1903951"/>
            <a:ext cx="30003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smtClean="0">
                <a:sym typeface="Wingdings 2"/>
              </a:rPr>
              <a:t>110 V</a:t>
            </a:r>
          </a:p>
          <a:p>
            <a:pPr>
              <a:buFontTx/>
              <a:buChar char="-"/>
            </a:pPr>
            <a:r>
              <a:rPr lang="fr-FR" smtClean="0">
                <a:sym typeface="Wingdings 2"/>
              </a:rPr>
              <a:t> mode appears in « packets » due to axial oscillation of electric field and fixed position of observation volume</a:t>
            </a:r>
          </a:p>
          <a:p>
            <a:endParaRPr lang="fr-FR" sz="2000" smtClean="0">
              <a:sym typeface="Wingdings 2"/>
            </a:endParaRPr>
          </a:p>
          <a:p>
            <a:r>
              <a:rPr lang="fr-FR" sz="2000" u="sng" smtClean="0">
                <a:sym typeface="Wingdings 2"/>
              </a:rPr>
              <a:t>320 V</a:t>
            </a:r>
          </a:p>
          <a:p>
            <a:pPr>
              <a:buFontTx/>
              <a:buChar char="-"/>
            </a:pPr>
            <a:r>
              <a:rPr lang="fr-FR" smtClean="0">
                <a:sym typeface="Wingdings 2"/>
              </a:rPr>
              <a:t> mode shows low-frequency breathing mode modulation</a:t>
            </a:r>
          </a:p>
          <a:p>
            <a:endParaRPr lang="fr-FR" smtClean="0">
              <a:sym typeface="Wingdings 2"/>
            </a:endParaRPr>
          </a:p>
          <a:p>
            <a:pPr>
              <a:buFontTx/>
              <a:buChar char="-"/>
            </a:pPr>
            <a:r>
              <a:rPr lang="fr-FR">
                <a:sym typeface="Wingdings 2"/>
              </a:rPr>
              <a:t> </a:t>
            </a:r>
            <a:r>
              <a:rPr lang="fr-FR" smtClean="0">
                <a:sym typeface="Wingdings 2"/>
              </a:rPr>
              <a:t>mode in phase with discharge current</a:t>
            </a:r>
          </a:p>
          <a:p>
            <a:pPr>
              <a:buFontTx/>
              <a:buChar char="-"/>
            </a:pPr>
            <a:endParaRPr lang="fr-FR" sz="2000">
              <a:sym typeface="Wingdings 2"/>
            </a:endParaRPr>
          </a:p>
          <a:p>
            <a:endParaRPr lang="fr-FR" sz="2000" smtClean="0">
              <a:sym typeface="Wingdings 2"/>
            </a:endParaRPr>
          </a:p>
          <a:p>
            <a:pPr>
              <a:buFont typeface="Wingdings 2"/>
              <a:buChar char="u"/>
            </a:pPr>
            <a:endParaRPr lang="fr-FR" sz="2000">
              <a:sym typeface="Wingdings 2"/>
            </a:endParaRPr>
          </a:p>
          <a:p>
            <a:endParaRPr lang="fr-FR" sz="2000"/>
          </a:p>
        </p:txBody>
      </p:sp>
      <p:sp>
        <p:nvSpPr>
          <p:cNvPr id="14" name="Rectangle 13"/>
          <p:cNvSpPr/>
          <p:nvPr/>
        </p:nvSpPr>
        <p:spPr>
          <a:xfrm>
            <a:off x="5715008" y="6143644"/>
            <a:ext cx="17145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400" b="1" smtClean="0"/>
              <a:t>x 10</a:t>
            </a:r>
            <a:r>
              <a:rPr lang="fr-FR" sz="1400" b="1" baseline="30000" smtClean="0"/>
              <a:t>7</a:t>
            </a:r>
            <a:r>
              <a:rPr lang="fr-FR" sz="1400" b="1" smtClean="0"/>
              <a:t> Hz</a:t>
            </a:r>
            <a:endParaRPr lang="en-US" sz="1400" b="1"/>
          </a:p>
        </p:txBody>
      </p:sp>
      <p:sp>
        <p:nvSpPr>
          <p:cNvPr id="13" name="Rectangle 12"/>
          <p:cNvSpPr/>
          <p:nvPr/>
        </p:nvSpPr>
        <p:spPr>
          <a:xfrm>
            <a:off x="1000100" y="1214422"/>
            <a:ext cx="85725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b="1" smtClean="0"/>
              <a:t>110 V</a:t>
            </a:r>
            <a:endParaRPr lang="en-US" sz="1600"/>
          </a:p>
        </p:txBody>
      </p:sp>
      <p:sp>
        <p:nvSpPr>
          <p:cNvPr id="17" name="Rectangle 16"/>
          <p:cNvSpPr/>
          <p:nvPr/>
        </p:nvSpPr>
        <p:spPr>
          <a:xfrm>
            <a:off x="4429124" y="1214422"/>
            <a:ext cx="857256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600" b="1" smtClean="0"/>
              <a:t>320 V</a:t>
            </a:r>
            <a:endParaRPr lang="en-US" sz="1600"/>
          </a:p>
        </p:txBody>
      </p:sp>
      <p:sp>
        <p:nvSpPr>
          <p:cNvPr id="18" name="Rectangle 17"/>
          <p:cNvSpPr/>
          <p:nvPr/>
        </p:nvSpPr>
        <p:spPr>
          <a:xfrm>
            <a:off x="785786" y="6121619"/>
            <a:ext cx="17145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400" b="1" smtClean="0"/>
              <a:t>Frequency</a:t>
            </a:r>
            <a:endParaRPr lang="en-US" sz="1400" b="1"/>
          </a:p>
        </p:txBody>
      </p:sp>
      <p:sp>
        <p:nvSpPr>
          <p:cNvPr id="19" name="Rectangle 18"/>
          <p:cNvSpPr/>
          <p:nvPr/>
        </p:nvSpPr>
        <p:spPr>
          <a:xfrm>
            <a:off x="2357422" y="6121619"/>
            <a:ext cx="92869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400" b="1" smtClean="0"/>
              <a:t>x 10</a:t>
            </a:r>
            <a:r>
              <a:rPr lang="fr-FR" sz="1400" b="1" baseline="30000" smtClean="0"/>
              <a:t>7</a:t>
            </a:r>
            <a:r>
              <a:rPr lang="fr-FR" sz="1400" b="1" smtClean="0"/>
              <a:t> Hz</a:t>
            </a:r>
            <a:endParaRPr lang="en-US" sz="1400" b="1"/>
          </a:p>
        </p:txBody>
      </p:sp>
      <p:sp>
        <p:nvSpPr>
          <p:cNvPr id="20" name="Rectangle 19"/>
          <p:cNvSpPr/>
          <p:nvPr/>
        </p:nvSpPr>
        <p:spPr>
          <a:xfrm>
            <a:off x="4286248" y="6143644"/>
            <a:ext cx="17145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400" b="1" smtClean="0"/>
              <a:t>Frequency</a:t>
            </a:r>
            <a:endParaRPr lang="en-US" sz="1400" b="1"/>
          </a:p>
        </p:txBody>
      </p:sp>
      <p:sp>
        <p:nvSpPr>
          <p:cNvPr id="21" name="Rectangle 20"/>
          <p:cNvSpPr/>
          <p:nvPr/>
        </p:nvSpPr>
        <p:spPr>
          <a:xfrm rot="16200000">
            <a:off x="-560522" y="3132236"/>
            <a:ext cx="17145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400" b="1" smtClean="0"/>
              <a:t>Time</a:t>
            </a:r>
            <a:endParaRPr lang="en-US" sz="1400" b="1"/>
          </a:p>
        </p:txBody>
      </p:sp>
      <p:sp>
        <p:nvSpPr>
          <p:cNvPr id="22" name="Rectangle 21"/>
          <p:cNvSpPr/>
          <p:nvPr/>
        </p:nvSpPr>
        <p:spPr>
          <a:xfrm rot="16200000">
            <a:off x="2439873" y="3132236"/>
            <a:ext cx="17145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400" b="1" smtClean="0"/>
              <a:t>Time</a:t>
            </a:r>
            <a:endParaRPr lang="en-US" sz="1400" b="1"/>
          </a:p>
        </p:txBody>
      </p:sp>
      <p:sp>
        <p:nvSpPr>
          <p:cNvPr id="23" name="Rectangle 22"/>
          <p:cNvSpPr/>
          <p:nvPr/>
        </p:nvSpPr>
        <p:spPr>
          <a:xfrm>
            <a:off x="285720" y="1263835"/>
            <a:ext cx="85725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400" b="1" smtClean="0"/>
              <a:t>x 10</a:t>
            </a:r>
            <a:r>
              <a:rPr lang="fr-FR" sz="1400" b="1" baseline="30000" smtClean="0"/>
              <a:t>-4</a:t>
            </a:r>
            <a:r>
              <a:rPr lang="fr-FR" sz="1400" b="1" smtClean="0"/>
              <a:t> s</a:t>
            </a:r>
            <a:endParaRPr lang="en-US" sz="1400" b="1"/>
          </a:p>
        </p:txBody>
      </p:sp>
      <p:sp>
        <p:nvSpPr>
          <p:cNvPr id="24" name="Rectangle 23"/>
          <p:cNvSpPr/>
          <p:nvPr/>
        </p:nvSpPr>
        <p:spPr>
          <a:xfrm>
            <a:off x="3371104" y="1282535"/>
            <a:ext cx="85725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1400" b="1" smtClean="0"/>
              <a:t>x 10</a:t>
            </a:r>
            <a:r>
              <a:rPr lang="fr-FR" sz="1400" b="1" baseline="30000" smtClean="0"/>
              <a:t>-4</a:t>
            </a:r>
            <a:r>
              <a:rPr lang="fr-FR" sz="1400" b="1" smtClean="0"/>
              <a:t> s</a:t>
            </a:r>
            <a:endParaRPr lang="en-US" sz="1400" b="1"/>
          </a:p>
        </p:txBody>
      </p:sp>
      <p:sp>
        <p:nvSpPr>
          <p:cNvPr id="28" name="ZoneTexte 27"/>
          <p:cNvSpPr txBox="1"/>
          <p:nvPr/>
        </p:nvSpPr>
        <p:spPr>
          <a:xfrm>
            <a:off x="214282" y="214290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 smtClean="0"/>
              <a:t>Demonstrating role of mode in transport experimentally</a:t>
            </a:r>
            <a:r>
              <a:rPr lang="fr-FR" sz="2800"/>
              <a:t>	</a:t>
            </a:r>
            <a:endParaRPr lang="en-US" sz="2800"/>
          </a:p>
        </p:txBody>
      </p:sp>
      <p:cxnSp>
        <p:nvCxnSpPr>
          <p:cNvPr id="29" name="Connecteur droit 28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844" y="142852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/>
              <a:t>Hall thruster research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142844" y="714356"/>
            <a:ext cx="8786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endParaRPr lang="fr-FR"/>
          </a:p>
          <a:p>
            <a:pPr lvl="2"/>
            <a:endParaRPr lang="fr-FR"/>
          </a:p>
          <a:p>
            <a:pPr lvl="2"/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à coins arrondis 11"/>
          <p:cNvSpPr/>
          <p:nvPr/>
        </p:nvSpPr>
        <p:spPr>
          <a:xfrm>
            <a:off x="142844" y="857232"/>
            <a:ext cx="3714776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/>
              <a:t>Plasma </a:t>
            </a:r>
            <a:r>
              <a:rPr lang="fr-FR" smtClean="0"/>
              <a:t>instabilities</a:t>
            </a:r>
            <a:r>
              <a:rPr lang="fr-FR" baseline="30000" smtClean="0"/>
              <a:t>1</a:t>
            </a:r>
            <a:r>
              <a:rPr lang="fr-FR" smtClean="0"/>
              <a:t> </a:t>
            </a:r>
            <a:r>
              <a:rPr lang="fr-FR"/>
              <a:t>likely a factor</a:t>
            </a:r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285992"/>
            <a:ext cx="2143140" cy="125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ZoneTexte 13"/>
          <p:cNvSpPr txBox="1"/>
          <p:nvPr/>
        </p:nvSpPr>
        <p:spPr>
          <a:xfrm>
            <a:off x="357190" y="4523440"/>
            <a:ext cx="857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>
                <a:sym typeface="Wingdings"/>
              </a:rPr>
              <a:t> appearance of </a:t>
            </a:r>
            <a:r>
              <a:rPr lang="fr-FR" smtClean="0">
                <a:sym typeface="Wingdings"/>
              </a:rPr>
              <a:t>mm-scale and sub mm-scale </a:t>
            </a:r>
            <a:r>
              <a:rPr lang="fr-FR">
                <a:sym typeface="Wingdings"/>
              </a:rPr>
              <a:t>azimuthal electric field</a:t>
            </a:r>
          </a:p>
          <a:p>
            <a:pPr>
              <a:buFontTx/>
              <a:buChar char="-"/>
            </a:pPr>
            <a:r>
              <a:rPr lang="fr-FR">
                <a:sym typeface="Wingdings"/>
              </a:rPr>
              <a:t> linear, discrete dispersion relation</a:t>
            </a:r>
          </a:p>
          <a:p>
            <a:pPr>
              <a:buFontTx/>
              <a:buChar char="-"/>
            </a:pPr>
            <a:r>
              <a:rPr lang="fr-FR">
                <a:sym typeface="Wingdings"/>
              </a:rPr>
              <a:t> </a:t>
            </a:r>
            <a:r>
              <a:rPr lang="fr-FR" u="sng">
                <a:sym typeface="Wingdings"/>
              </a:rPr>
              <a:t>mode associated with high level of electron </a:t>
            </a:r>
            <a:r>
              <a:rPr lang="fr-FR" u="sng" smtClean="0">
                <a:sym typeface="Wingdings"/>
              </a:rPr>
              <a:t>transport</a:t>
            </a:r>
            <a:endParaRPr lang="fr-FR" u="sng">
              <a:sym typeface="Wingding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233190"/>
            <a:ext cx="276278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1571604" y="3376198"/>
            <a:ext cx="77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>
                <a:sym typeface="Wingdings"/>
              </a:rPr>
              <a:t>x (cm)</a:t>
            </a:r>
            <a:endParaRPr lang="en-US" b="1"/>
          </a:p>
        </p:txBody>
      </p:sp>
      <p:cxnSp>
        <p:nvCxnSpPr>
          <p:cNvPr id="17" name="Connecteur droit 16"/>
          <p:cNvCxnSpPr/>
          <p:nvPr/>
        </p:nvCxnSpPr>
        <p:spPr>
          <a:xfrm rot="16200000" flipH="1">
            <a:off x="1515228" y="2919351"/>
            <a:ext cx="1477138" cy="71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928794" y="1947438"/>
            <a:ext cx="8138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>
                <a:sym typeface="Wingdings"/>
              </a:rPr>
              <a:t>exit plane</a:t>
            </a:r>
            <a:endParaRPr lang="en-US" sz="1200" b="1"/>
          </a:p>
        </p:txBody>
      </p:sp>
      <p:sp>
        <p:nvSpPr>
          <p:cNvPr id="19" name="Rectangle 18"/>
          <p:cNvSpPr/>
          <p:nvPr/>
        </p:nvSpPr>
        <p:spPr>
          <a:xfrm rot="16200000">
            <a:off x="-23724" y="2661818"/>
            <a:ext cx="821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>
                <a:sym typeface="Wingdings"/>
              </a:rPr>
              <a:t>Θ</a:t>
            </a:r>
            <a:r>
              <a:rPr lang="fr-FR" b="1">
                <a:sym typeface="Wingdings"/>
              </a:rPr>
              <a:t> (cm)</a:t>
            </a:r>
            <a:endParaRPr lang="en-US" b="1"/>
          </a:p>
        </p:txBody>
      </p:sp>
      <p:grpSp>
        <p:nvGrpSpPr>
          <p:cNvPr id="2" name="Groupe 19"/>
          <p:cNvGrpSpPr/>
          <p:nvPr/>
        </p:nvGrpSpPr>
        <p:grpSpPr>
          <a:xfrm>
            <a:off x="3242026" y="2147088"/>
            <a:ext cx="2839694" cy="1800614"/>
            <a:chOff x="3242026" y="2557080"/>
            <a:chExt cx="2839694" cy="1800614"/>
          </a:xfrm>
        </p:grpSpPr>
        <p:sp>
          <p:nvSpPr>
            <p:cNvPr id="21" name="Rectangle 20"/>
            <p:cNvSpPr/>
            <p:nvPr/>
          </p:nvSpPr>
          <p:spPr>
            <a:xfrm>
              <a:off x="3242026" y="3000372"/>
              <a:ext cx="2584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>
                  <a:sym typeface="Wingdings"/>
                </a:rPr>
                <a:t>f</a:t>
              </a:r>
              <a:endParaRPr lang="en-US" b="1"/>
            </a:p>
          </p:txBody>
        </p:sp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81370" y="2557080"/>
              <a:ext cx="2447952" cy="1800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Rectangle 22"/>
            <p:cNvSpPr/>
            <p:nvPr/>
          </p:nvSpPr>
          <p:spPr>
            <a:xfrm>
              <a:off x="5786446" y="3500438"/>
              <a:ext cx="2952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>
                  <a:sym typeface="Wingdings"/>
                </a:rPr>
                <a:t>k</a:t>
              </a:r>
              <a:endParaRPr lang="en-US" b="1"/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1285852" y="4162016"/>
            <a:ext cx="1231427" cy="33855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lvl="1"/>
            <a:r>
              <a:rPr lang="fr-FR" sz="1600" b="1">
                <a:sym typeface="Wingdings"/>
              </a:rPr>
              <a:t>electric field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4143372" y="4162016"/>
            <a:ext cx="956096" cy="33855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lvl="1"/>
            <a:r>
              <a:rPr lang="fr-FR" sz="1600" b="1">
                <a:sym typeface="Wingdings"/>
              </a:rPr>
              <a:t>potential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42844" y="1357298"/>
            <a:ext cx="8786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>
                <a:sym typeface="Wingdings"/>
              </a:rPr>
              <a:t> 2D self-consistent particle-in-cell </a:t>
            </a:r>
            <a:r>
              <a:rPr lang="fr-FR" smtClean="0">
                <a:sym typeface="Wingdings"/>
              </a:rPr>
              <a:t>simulations</a:t>
            </a:r>
            <a:r>
              <a:rPr lang="fr-FR" baseline="30000" smtClean="0">
                <a:sym typeface="Wingdings"/>
              </a:rPr>
              <a:t>2</a:t>
            </a:r>
            <a:r>
              <a:rPr lang="fr-FR" smtClean="0">
                <a:sym typeface="Wingdings"/>
              </a:rPr>
              <a:t>,  </a:t>
            </a:r>
            <a:r>
              <a:rPr lang="fr-FR">
                <a:sym typeface="Wingdings"/>
              </a:rPr>
              <a:t>azimuthal-axial </a:t>
            </a:r>
            <a:r>
              <a:rPr lang="fr-FR" smtClean="0">
                <a:sym typeface="Wingdings"/>
              </a:rPr>
              <a:t>geometry: </a:t>
            </a:r>
          </a:p>
          <a:p>
            <a:r>
              <a:rPr lang="fr-FR" smtClean="0">
                <a:sym typeface="Wingdings"/>
              </a:rPr>
              <a:t>	Adam, Héron and Laval</a:t>
            </a:r>
            <a:endParaRPr lang="fr-FR">
              <a:sym typeface="Wingding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29124" y="6072206"/>
            <a:ext cx="4714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400" i="1" smtClean="0">
                <a:sym typeface="Wingdings"/>
              </a:rPr>
              <a:t>1. Yoshikawa and Rose, Phys. Fluids 5, 334 (1962)</a:t>
            </a:r>
          </a:p>
          <a:p>
            <a:pPr lvl="1"/>
            <a:r>
              <a:rPr lang="fr-FR" sz="1400" i="1" smtClean="0">
                <a:sym typeface="Wingdings"/>
              </a:rPr>
              <a:t>2. </a:t>
            </a:r>
            <a:r>
              <a:rPr lang="fr-FR" sz="1400" i="1">
                <a:sym typeface="Wingdings"/>
              </a:rPr>
              <a:t>Adam, Héron and Laval, Phys. Plasmas 11, 295 (2004)</a:t>
            </a:r>
          </a:p>
        </p:txBody>
      </p:sp>
      <p:sp>
        <p:nvSpPr>
          <p:cNvPr id="3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928670"/>
            <a:ext cx="4000496" cy="350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142844" y="142852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/>
              <a:t>Hall thruster research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142844" y="714356"/>
            <a:ext cx="8786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endParaRPr lang="fr-FR"/>
          </a:p>
          <a:p>
            <a:pPr lvl="2"/>
            <a:endParaRPr lang="fr-FR"/>
          </a:p>
          <a:p>
            <a:pPr lvl="2"/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à coins arrondis 11"/>
          <p:cNvSpPr/>
          <p:nvPr/>
        </p:nvSpPr>
        <p:spPr>
          <a:xfrm>
            <a:off x="142844" y="857232"/>
            <a:ext cx="4286280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Electron cyclotron drift instability (ECDI)</a:t>
            </a:r>
            <a:endParaRPr lang="en-US"/>
          </a:p>
        </p:txBody>
      </p:sp>
      <p:sp>
        <p:nvSpPr>
          <p:cNvPr id="29" name="ZoneTexte 28"/>
          <p:cNvSpPr txBox="1"/>
          <p:nvPr/>
        </p:nvSpPr>
        <p:spPr>
          <a:xfrm>
            <a:off x="-32" y="1392873"/>
            <a:ext cx="878687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000">
                <a:sym typeface="Wingdings"/>
              </a:rPr>
              <a:t> excited when Bernstein electron cyclotron </a:t>
            </a:r>
            <a:endParaRPr lang="fr-FR" sz="2000" smtClean="0">
              <a:sym typeface="Wingdings"/>
            </a:endParaRPr>
          </a:p>
          <a:p>
            <a:r>
              <a:rPr lang="fr-FR" sz="2000" smtClean="0">
                <a:sym typeface="Wingdings"/>
              </a:rPr>
              <a:t>	mode </a:t>
            </a:r>
            <a:r>
              <a:rPr lang="fr-FR" sz="2000">
                <a:sym typeface="Wingdings"/>
              </a:rPr>
              <a:t>couples to </a:t>
            </a:r>
            <a:r>
              <a:rPr lang="fr-FR" sz="2000" smtClean="0">
                <a:sym typeface="Wingdings"/>
              </a:rPr>
              <a:t>the ion </a:t>
            </a:r>
            <a:r>
              <a:rPr lang="fr-FR" sz="2000">
                <a:sym typeface="Wingdings"/>
              </a:rPr>
              <a:t>acoustic </a:t>
            </a:r>
            <a:r>
              <a:rPr lang="fr-FR" sz="2000" smtClean="0">
                <a:sym typeface="Wingdings"/>
              </a:rPr>
              <a:t>mode</a:t>
            </a:r>
            <a:r>
              <a:rPr lang="fr-FR" sz="2000" baseline="30000" smtClean="0">
                <a:sym typeface="Wingdings"/>
              </a:rPr>
              <a:t>1</a:t>
            </a:r>
          </a:p>
          <a:p>
            <a:endParaRPr lang="fr-FR" sz="2000">
              <a:sym typeface="Wingdings"/>
            </a:endParaRPr>
          </a:p>
          <a:p>
            <a:endParaRPr lang="fr-FR" sz="2000" smtClean="0">
              <a:sym typeface="Wingdings"/>
            </a:endParaRPr>
          </a:p>
          <a:p>
            <a:endParaRPr lang="fr-FR" sz="2000">
              <a:sym typeface="Wingdings"/>
            </a:endParaRPr>
          </a:p>
          <a:p>
            <a:pPr>
              <a:buFont typeface="Arial" pitchFamily="34" charset="0"/>
              <a:buChar char="•"/>
            </a:pPr>
            <a:r>
              <a:rPr lang="fr-FR" sz="2000">
                <a:sym typeface="Wingdings"/>
              </a:rPr>
              <a:t> early appearances as first major instability </a:t>
            </a:r>
            <a:endParaRPr lang="fr-FR" sz="2000" smtClean="0">
              <a:sym typeface="Wingdings"/>
            </a:endParaRPr>
          </a:p>
          <a:p>
            <a:r>
              <a:rPr lang="fr-FR" sz="2000" smtClean="0">
                <a:sym typeface="Wingdings"/>
              </a:rPr>
              <a:t>	explaining </a:t>
            </a:r>
            <a:r>
              <a:rPr lang="fr-FR" sz="2000">
                <a:sym typeface="Wingdings"/>
              </a:rPr>
              <a:t>cross-field transport</a:t>
            </a:r>
          </a:p>
          <a:p>
            <a:pPr lvl="1"/>
            <a:endParaRPr lang="fr-FR" smtClean="0">
              <a:sym typeface="Wingdings"/>
            </a:endParaRPr>
          </a:p>
          <a:p>
            <a:pPr lvl="1"/>
            <a:endParaRPr lang="fr-FR" smtClean="0">
              <a:sym typeface="Wingdings"/>
            </a:endParaRPr>
          </a:p>
          <a:p>
            <a:pPr lvl="1"/>
            <a:endParaRPr lang="fr-FR" smtClean="0">
              <a:sym typeface="Wingdings"/>
            </a:endParaRPr>
          </a:p>
          <a:p>
            <a:pPr lvl="1"/>
            <a:endParaRPr lang="fr-FR">
              <a:sym typeface="Wingdings"/>
            </a:endParaRPr>
          </a:p>
          <a:p>
            <a:pPr>
              <a:buFont typeface="Arial" pitchFamily="34" charset="0"/>
              <a:buChar char="•"/>
            </a:pPr>
            <a:r>
              <a:rPr lang="fr-FR" sz="2000">
                <a:sym typeface="Wingdings"/>
              </a:rPr>
              <a:t> numerous early numerical and theoretical studies concerning </a:t>
            </a:r>
            <a:r>
              <a:rPr lang="en-US" sz="2000">
                <a:sym typeface="Wingdings"/>
              </a:rPr>
              <a:t>this instability</a:t>
            </a:r>
            <a:r>
              <a:rPr lang="fr-FR" sz="2000">
                <a:sym typeface="Wingdings"/>
              </a:rPr>
              <a:t>:</a:t>
            </a:r>
          </a:p>
          <a:p>
            <a:pPr lvl="1">
              <a:buFontTx/>
              <a:buChar char="-"/>
            </a:pPr>
            <a:r>
              <a:rPr lang="fr-FR" sz="1600">
                <a:sym typeface="Wingdings"/>
              </a:rPr>
              <a:t> Gary and </a:t>
            </a:r>
            <a:r>
              <a:rPr lang="fr-FR" sz="1600" smtClean="0">
                <a:sym typeface="Wingdings"/>
              </a:rPr>
              <a:t>Sanderson </a:t>
            </a:r>
            <a:r>
              <a:rPr lang="fr-FR" sz="1600">
                <a:sym typeface="Wingdings"/>
              </a:rPr>
              <a:t>(1970</a:t>
            </a:r>
            <a:r>
              <a:rPr lang="fr-FR" sz="1600" smtClean="0">
                <a:sym typeface="Wingdings"/>
              </a:rPr>
              <a:t>); Gary (1970)</a:t>
            </a:r>
            <a:endParaRPr lang="fr-FR" sz="1600">
              <a:sym typeface="Wingdings"/>
            </a:endParaRPr>
          </a:p>
          <a:p>
            <a:pPr lvl="1">
              <a:buFontTx/>
              <a:buChar char="-"/>
            </a:pPr>
            <a:r>
              <a:rPr lang="fr-FR" sz="1600">
                <a:sym typeface="Wingdings"/>
              </a:rPr>
              <a:t> Forslund et al., </a:t>
            </a:r>
            <a:r>
              <a:rPr lang="fr-FR" sz="1600" smtClean="0">
                <a:sym typeface="Wingdings"/>
              </a:rPr>
              <a:t>(1970, 1971, 1972)</a:t>
            </a:r>
            <a:endParaRPr lang="fr-FR" sz="1600">
              <a:sym typeface="Wingdings"/>
            </a:endParaRPr>
          </a:p>
          <a:p>
            <a:pPr lvl="1">
              <a:buFontTx/>
              <a:buChar char="-"/>
            </a:pPr>
            <a:r>
              <a:rPr lang="fr-FR" sz="1600">
                <a:sym typeface="Wingdings"/>
              </a:rPr>
              <a:t> </a:t>
            </a:r>
            <a:r>
              <a:rPr lang="fr-FR" sz="1600" smtClean="0">
                <a:sym typeface="Wingdings"/>
              </a:rPr>
              <a:t>Wong </a:t>
            </a:r>
            <a:r>
              <a:rPr lang="fr-FR" sz="1600">
                <a:sym typeface="Wingdings"/>
              </a:rPr>
              <a:t>(1970)</a:t>
            </a:r>
          </a:p>
          <a:p>
            <a:pPr lvl="1">
              <a:buFontTx/>
              <a:buChar char="-"/>
            </a:pPr>
            <a:r>
              <a:rPr lang="fr-FR" sz="1600">
                <a:sym typeface="Wingdings"/>
              </a:rPr>
              <a:t> Lampe et </a:t>
            </a:r>
            <a:r>
              <a:rPr lang="fr-FR" sz="1600" smtClean="0">
                <a:sym typeface="Wingdings"/>
              </a:rPr>
              <a:t>al., (1971, 1972</a:t>
            </a:r>
            <a:r>
              <a:rPr lang="fr-FR" sz="1600">
                <a:sym typeface="Wingdings"/>
              </a:rPr>
              <a:t>)</a:t>
            </a:r>
          </a:p>
          <a:p>
            <a:pPr lvl="1">
              <a:buFontTx/>
              <a:buChar char="-"/>
            </a:pPr>
            <a:r>
              <a:rPr lang="fr-FR" sz="1600">
                <a:sym typeface="Wingdings"/>
              </a:rPr>
              <a:t> </a:t>
            </a:r>
            <a:r>
              <a:rPr lang="fr-FR" sz="1600" smtClean="0">
                <a:sym typeface="Wingdings"/>
              </a:rPr>
              <a:t>Lashmore-Davies (1970</a:t>
            </a:r>
            <a:r>
              <a:rPr lang="fr-FR" sz="1600">
                <a:sym typeface="Wingdings"/>
              </a:rPr>
              <a:t>)</a:t>
            </a:r>
          </a:p>
          <a:p>
            <a:pPr lvl="1"/>
            <a:endParaRPr lang="fr-FR" sz="1600">
              <a:sym typeface="Wingdings"/>
            </a:endParaRPr>
          </a:p>
          <a:p>
            <a:pPr lvl="1"/>
            <a:endParaRPr lang="fr-FR" sz="1600">
              <a:sym typeface="Wingdings"/>
            </a:endParaRPr>
          </a:p>
          <a:p>
            <a:pPr lvl="1"/>
            <a:endParaRPr lang="fr-FR" sz="1600">
              <a:sym typeface="Wingdings"/>
            </a:endParaRPr>
          </a:p>
          <a:p>
            <a:endParaRPr lang="fr-FR" sz="2000">
              <a:sym typeface="Wingdings"/>
            </a:endParaRPr>
          </a:p>
        </p:txBody>
      </p:sp>
      <p:sp>
        <p:nvSpPr>
          <p:cNvPr id="2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29124" y="6264495"/>
            <a:ext cx="52864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400" i="1" smtClean="0">
                <a:sym typeface="Wingdings"/>
              </a:rPr>
              <a:t> 1. Gary and Sanderson, J. Plasma Physics, 4, 739 (1970)</a:t>
            </a:r>
            <a:endParaRPr lang="fr-FR" sz="1400" i="1">
              <a:sym typeface="Wingdin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844" y="142852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/>
              <a:t>Collective Thomson scattering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142844" y="4351479"/>
            <a:ext cx="8786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/>
              <a:t> </a:t>
            </a:r>
            <a:r>
              <a:rPr lang="en-US" smtClean="0"/>
              <a:t>ST</a:t>
            </a:r>
            <a:r>
              <a:rPr lang="fr-FR" smtClean="0"/>
              <a:t> </a:t>
            </a:r>
            <a:r>
              <a:rPr lang="fr-FR"/>
              <a:t>PhD thesis (2009): </a:t>
            </a:r>
            <a:r>
              <a:rPr lang="fr-FR" i="1">
                <a:sym typeface="Wingdings"/>
              </a:rPr>
              <a:t>Instabilities, Transport and Turbulence in Tokamaks </a:t>
            </a:r>
            <a:r>
              <a:rPr lang="fr-FR">
                <a:sym typeface="Wingdings"/>
              </a:rPr>
              <a:t>team</a:t>
            </a:r>
          </a:p>
          <a:p>
            <a:r>
              <a:rPr lang="fr-FR">
                <a:sym typeface="Wingdings"/>
              </a:rPr>
              <a:t>		Plasma Physics Laboratory</a:t>
            </a:r>
          </a:p>
          <a:p>
            <a:pPr lvl="1"/>
            <a:r>
              <a:rPr lang="fr-FR">
                <a:sym typeface="Wingdings"/>
              </a:rPr>
              <a:t>		Ecole Polytechnique, Palaiseau</a:t>
            </a:r>
            <a:endParaRPr lang="fr-FR"/>
          </a:p>
          <a:p>
            <a:endParaRPr lang="fr-FR"/>
          </a:p>
          <a:p>
            <a:r>
              <a:rPr lang="fr-FR" smtClean="0">
                <a:sym typeface="Wingdings 3"/>
              </a:rPr>
              <a:t> </a:t>
            </a:r>
            <a:r>
              <a:rPr lang="fr-FR" smtClean="0"/>
              <a:t>Design </a:t>
            </a:r>
            <a:r>
              <a:rPr lang="fr-FR"/>
              <a:t>and development of a new collective Thomson scattering tool for Hall thruster </a:t>
            </a:r>
            <a:r>
              <a:rPr lang="fr-FR" smtClean="0"/>
              <a:t>	microturbulence </a:t>
            </a:r>
            <a:r>
              <a:rPr lang="fr-FR"/>
              <a:t>investigations</a:t>
            </a:r>
          </a:p>
          <a:p>
            <a:pPr lvl="2"/>
            <a:endParaRPr lang="fr-FR"/>
          </a:p>
          <a:p>
            <a:pPr lvl="2"/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à coins arrondis 28"/>
          <p:cNvSpPr/>
          <p:nvPr/>
        </p:nvSpPr>
        <p:spPr>
          <a:xfrm>
            <a:off x="142844" y="1063154"/>
            <a:ext cx="2071702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Questions posed</a:t>
            </a: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238380" y="928670"/>
            <a:ext cx="6691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mtClean="0"/>
              <a:t> is the ECDI a factor in thruster plasmas</a:t>
            </a:r>
            <a:r>
              <a:rPr lang="en-US"/>
              <a:t>?</a:t>
            </a:r>
            <a:endParaRPr lang="fr-FR"/>
          </a:p>
          <a:p>
            <a:pPr>
              <a:buFont typeface="Arial" pitchFamily="34" charset="0"/>
              <a:buChar char="•"/>
            </a:pPr>
            <a:r>
              <a:rPr lang="fr-FR"/>
              <a:t> can </a:t>
            </a:r>
            <a:r>
              <a:rPr lang="fr-FR" smtClean="0"/>
              <a:t>numerical </a:t>
            </a:r>
            <a:r>
              <a:rPr lang="fr-FR"/>
              <a:t>code results </a:t>
            </a:r>
            <a:r>
              <a:rPr lang="fr-FR" smtClean="0"/>
              <a:t>regarding microturbulence be </a:t>
            </a:r>
            <a:r>
              <a:rPr lang="fr-FR"/>
              <a:t>validated?</a:t>
            </a:r>
          </a:p>
        </p:txBody>
      </p:sp>
      <p:pic>
        <p:nvPicPr>
          <p:cNvPr id="32" name="Image 31" descr="tore supra west upgra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653" y="1857364"/>
            <a:ext cx="3324313" cy="2380758"/>
          </a:xfrm>
          <a:prstGeom prst="rect">
            <a:avLst/>
          </a:prstGeom>
        </p:spPr>
      </p:pic>
      <p:pic>
        <p:nvPicPr>
          <p:cNvPr id="33" name="Image 32" descr="pps5000 im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536281" y="1857364"/>
            <a:ext cx="3286148" cy="2382380"/>
          </a:xfrm>
          <a:prstGeom prst="rect">
            <a:avLst/>
          </a:prstGeom>
        </p:spPr>
      </p:pic>
      <p:sp>
        <p:nvSpPr>
          <p:cNvPr id="2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</a:t>
            </a:r>
            <a:r>
              <a:rPr lang="en-US" sz="1600" i="1" smtClean="0">
                <a:ea typeface="Arial Unicode MS" pitchFamily="34" charset="-128"/>
                <a:cs typeface="Arial Unicode MS" pitchFamily="34" charset="-128"/>
              </a:rPr>
              <a:t>PPPL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844" y="142852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/>
              <a:t>Collective Thomson scattering</a:t>
            </a:r>
            <a:r>
              <a:rPr lang="en-US" sz="2800"/>
              <a:t>: p</a:t>
            </a:r>
            <a:r>
              <a:rPr lang="fr-FR" sz="2800"/>
              <a:t>rinciple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142844" y="714356"/>
            <a:ext cx="87868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/>
              <a:t> length scales scanned &gt; Debye </a:t>
            </a:r>
            <a:r>
              <a:rPr lang="fr-FR" smtClean="0"/>
              <a:t>length</a:t>
            </a:r>
            <a:endParaRPr lang="fr-FR"/>
          </a:p>
          <a:p>
            <a:pPr marL="342900" indent="-342900"/>
            <a:r>
              <a:rPr lang="fr-FR"/>
              <a:t>	 	</a:t>
            </a:r>
            <a:r>
              <a:rPr lang="fr-FR">
                <a:sym typeface="Wingdings 3"/>
              </a:rPr>
              <a:t> </a:t>
            </a:r>
            <a:r>
              <a:rPr lang="fr-FR"/>
              <a:t>correlated fluctuations become visible</a:t>
            </a:r>
          </a:p>
          <a:p>
            <a:pPr marL="342900" indent="-342900"/>
            <a:endParaRPr lang="fr-FR"/>
          </a:p>
          <a:p>
            <a:pPr marL="342900" indent="-342900"/>
            <a:endParaRPr lang="fr-FR"/>
          </a:p>
          <a:p>
            <a:pPr marL="342900" indent="-342900"/>
            <a:endParaRPr lang="fr-FR"/>
          </a:p>
          <a:p>
            <a:pPr marL="342900" indent="-342900"/>
            <a:endParaRPr lang="fr-FR"/>
          </a:p>
          <a:p>
            <a:pPr marL="342900" indent="-342900"/>
            <a:endParaRPr lang="fr-FR"/>
          </a:p>
          <a:p>
            <a:pPr marL="342900" indent="-342900"/>
            <a:endParaRPr lang="fr-FR"/>
          </a:p>
          <a:p>
            <a:pPr marL="342900" indent="-342900"/>
            <a:endParaRPr lang="fr-FR"/>
          </a:p>
          <a:p>
            <a:pPr marL="342900" indent="-342900"/>
            <a:endParaRPr lang="fr-FR"/>
          </a:p>
          <a:p>
            <a:pPr>
              <a:buFont typeface="Arial" pitchFamily="34" charset="0"/>
              <a:buChar char="•"/>
            </a:pPr>
            <a:r>
              <a:rPr lang="fr-FR">
                <a:sym typeface="Wingdings"/>
              </a:rPr>
              <a:t> the diagnostic measures </a:t>
            </a:r>
            <a:r>
              <a:rPr lang="fr-FR" u="sng">
                <a:sym typeface="Wingdings"/>
              </a:rPr>
              <a:t>electron density fluctuations</a:t>
            </a:r>
            <a:r>
              <a:rPr lang="fr-FR">
                <a:sym typeface="Wingdings"/>
              </a:rPr>
              <a:t> associated with the instability</a:t>
            </a:r>
          </a:p>
          <a:p>
            <a:pPr>
              <a:buFont typeface="Wingdings 2"/>
              <a:buChar char="¡"/>
            </a:pPr>
            <a:endParaRPr lang="fr-FR">
              <a:sym typeface="Wingdings"/>
            </a:endParaRPr>
          </a:p>
          <a:p>
            <a:pPr>
              <a:buFont typeface="Arial" pitchFamily="34" charset="0"/>
              <a:buChar char="•"/>
            </a:pPr>
            <a:r>
              <a:rPr lang="fr-FR">
                <a:sym typeface="Wingdings"/>
              </a:rPr>
              <a:t> the observation wave vector </a:t>
            </a:r>
            <a:r>
              <a:rPr lang="fr-FR" b="1">
                <a:sym typeface="Wingdings"/>
              </a:rPr>
              <a:t>k</a:t>
            </a:r>
            <a:r>
              <a:rPr lang="fr-FR">
                <a:sym typeface="Wingdings"/>
              </a:rPr>
              <a:t> properties can be varied for sophisticated studies </a:t>
            </a:r>
            <a:r>
              <a:rPr lang="en-US">
                <a:sym typeface="Wingdings"/>
              </a:rPr>
              <a:t>of</a:t>
            </a:r>
            <a:r>
              <a:rPr lang="fr-FR">
                <a:sym typeface="Wingdings"/>
              </a:rPr>
              <a:t> mode </a:t>
            </a:r>
            <a:r>
              <a:rPr lang="en-US">
                <a:sym typeface="Wingdings"/>
              </a:rPr>
              <a:t>	</a:t>
            </a:r>
            <a:r>
              <a:rPr lang="fr-FR" smtClean="0">
                <a:sym typeface="Wingdings"/>
              </a:rPr>
              <a:t>properties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00174"/>
            <a:ext cx="6143668" cy="170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60" y="2214554"/>
            <a:ext cx="4143340" cy="89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844" y="142852"/>
            <a:ext cx="8786874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800"/>
              <a:t>PRAXIS features</a:t>
            </a:r>
            <a:endParaRPr lang="en-US" sz="2800"/>
          </a:p>
        </p:txBody>
      </p:sp>
      <p:sp>
        <p:nvSpPr>
          <p:cNvPr id="7" name="ZoneTexte 6"/>
          <p:cNvSpPr txBox="1"/>
          <p:nvPr/>
        </p:nvSpPr>
        <p:spPr>
          <a:xfrm>
            <a:off x="142844" y="714356"/>
            <a:ext cx="8786874" cy="1228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smtClean="0"/>
              <a:t>PRAXIS</a:t>
            </a:r>
            <a:r>
              <a:rPr lang="fr-FR"/>
              <a:t>: </a:t>
            </a:r>
            <a:r>
              <a:rPr lang="fr-FR" smtClean="0"/>
              <a:t>PRopulsion </a:t>
            </a:r>
            <a:r>
              <a:rPr lang="fr-FR"/>
              <a:t>Analysis eXperiments via Infrared Scattering</a:t>
            </a:r>
          </a:p>
          <a:p>
            <a:pPr>
              <a:buFont typeface="Arial" pitchFamily="34" charset="0"/>
              <a:buChar char="•"/>
            </a:pPr>
            <a:endParaRPr lang="fr-FR"/>
          </a:p>
          <a:p>
            <a:pPr>
              <a:buFont typeface="Arial" pitchFamily="34" charset="0"/>
              <a:buChar char="•"/>
            </a:pPr>
            <a:r>
              <a:rPr lang="fr-FR"/>
              <a:t> access to </a:t>
            </a:r>
            <a:r>
              <a:rPr lang="fr-FR" smtClean="0"/>
              <a:t>Larmor radius-scale electron </a:t>
            </a:r>
            <a:r>
              <a:rPr lang="fr-FR"/>
              <a:t>density </a:t>
            </a:r>
            <a:r>
              <a:rPr lang="fr-FR" smtClean="0"/>
              <a:t>fluctuations: 0.4 </a:t>
            </a:r>
            <a:r>
              <a:rPr lang="fr-FR"/>
              <a:t>– 2 mm</a:t>
            </a:r>
          </a:p>
          <a:p>
            <a:endParaRPr lang="fr-FR"/>
          </a:p>
          <a:p>
            <a:pPr>
              <a:buFont typeface="Arial" pitchFamily="34" charset="0"/>
              <a:buChar char="•"/>
            </a:pPr>
            <a:r>
              <a:rPr lang="fr-FR"/>
              <a:t> </a:t>
            </a:r>
            <a:r>
              <a:rPr lang="fr-FR" smtClean="0"/>
              <a:t>variable </a:t>
            </a:r>
            <a:r>
              <a:rPr lang="fr-FR"/>
              <a:t>wave vector </a:t>
            </a:r>
            <a:r>
              <a:rPr lang="fr-FR" smtClean="0"/>
              <a:t>orientation</a:t>
            </a:r>
            <a:endParaRPr lang="fr-FR"/>
          </a:p>
          <a:p>
            <a:endParaRPr lang="fr-FR"/>
          </a:p>
          <a:p>
            <a:pPr>
              <a:buFont typeface="Arial" pitchFamily="34" charset="0"/>
              <a:buChar char="•"/>
            </a:pPr>
            <a:r>
              <a:rPr lang="fr-FR"/>
              <a:t> </a:t>
            </a:r>
            <a:r>
              <a:rPr lang="fr-FR" smtClean="0"/>
              <a:t>signal maximization </a:t>
            </a:r>
            <a:r>
              <a:rPr lang="fr-FR"/>
              <a:t>(factor 10</a:t>
            </a:r>
            <a:r>
              <a:rPr lang="fr-FR" baseline="30000"/>
              <a:t>3</a:t>
            </a:r>
            <a:r>
              <a:rPr lang="fr-FR"/>
              <a:t> compared to similar diagnostic used for toroidal plasma </a:t>
            </a:r>
            <a:r>
              <a:rPr lang="fr-FR" smtClean="0"/>
              <a:t>	studies</a:t>
            </a:r>
            <a:r>
              <a:rPr lang="fr-FR"/>
              <a:t>)</a:t>
            </a:r>
          </a:p>
          <a:p>
            <a:pPr lvl="2"/>
            <a:r>
              <a:rPr lang="fr-FR"/>
              <a:t>- high incident laser power (&gt; 40 W) + beam quality</a:t>
            </a:r>
          </a:p>
          <a:p>
            <a:pPr lvl="2">
              <a:buFontTx/>
              <a:buChar char="-"/>
            </a:pPr>
            <a:r>
              <a:rPr lang="fr-FR"/>
              <a:t> low-loss </a:t>
            </a:r>
            <a:r>
              <a:rPr lang="fr-FR" smtClean="0"/>
              <a:t>optics</a:t>
            </a:r>
            <a:endParaRPr lang="fr-FR"/>
          </a:p>
          <a:p>
            <a:pPr lvl="2"/>
            <a:endParaRPr lang="fr-FR"/>
          </a:p>
          <a:p>
            <a:pPr>
              <a:buFont typeface="Arial" pitchFamily="34" charset="0"/>
              <a:buChar char="•"/>
            </a:pPr>
            <a:r>
              <a:rPr lang="fr-FR"/>
              <a:t> standard heterodyne detection scheme</a:t>
            </a:r>
          </a:p>
          <a:p>
            <a:r>
              <a:rPr lang="fr-FR"/>
              <a:t>	- mixing of plasma-scattered signal with reference ‘local oscillator’</a:t>
            </a:r>
          </a:p>
          <a:p>
            <a:endParaRPr lang="fr-FR"/>
          </a:p>
          <a:p>
            <a:pPr>
              <a:buFont typeface="Arial" pitchFamily="34" charset="0"/>
              <a:buChar char="•"/>
            </a:pPr>
            <a:r>
              <a:rPr lang="fr-FR"/>
              <a:t> high acquisition quality</a:t>
            </a:r>
          </a:p>
          <a:p>
            <a:pPr lvl="2">
              <a:buFontTx/>
              <a:buChar char="-"/>
            </a:pPr>
            <a:r>
              <a:rPr lang="fr-FR"/>
              <a:t> </a:t>
            </a:r>
            <a:r>
              <a:rPr lang="fr-FR" smtClean="0"/>
              <a:t>very large </a:t>
            </a:r>
            <a:r>
              <a:rPr lang="fr-FR"/>
              <a:t>sample depth: several million points per channel</a:t>
            </a:r>
          </a:p>
          <a:p>
            <a:pPr lvl="2">
              <a:buFontTx/>
              <a:buChar char="-"/>
            </a:pPr>
            <a:r>
              <a:rPr lang="fr-FR"/>
              <a:t> high sample rate: 100 MHz</a:t>
            </a:r>
          </a:p>
          <a:p>
            <a:pPr lvl="2">
              <a:buFontTx/>
              <a:buChar char="-"/>
            </a:pPr>
            <a:r>
              <a:rPr lang="fr-FR"/>
              <a:t> 12-bit vertical resolution</a:t>
            </a:r>
          </a:p>
          <a:p>
            <a:pPr lvl="2">
              <a:buFontTx/>
              <a:buChar char="-"/>
            </a:pPr>
            <a:endParaRPr lang="fr-FR"/>
          </a:p>
          <a:p>
            <a:pPr lvl="2"/>
            <a:endParaRPr lang="fr-FR"/>
          </a:p>
          <a:p>
            <a:pPr lvl="2"/>
            <a:endParaRPr lang="fr-FR"/>
          </a:p>
          <a:p>
            <a:pPr lvl="2"/>
            <a:endParaRPr lang="fr-FR"/>
          </a:p>
          <a:p>
            <a:pPr lvl="2"/>
            <a:endParaRPr lang="fr-FR"/>
          </a:p>
          <a:p>
            <a:pPr lvl="2"/>
            <a:endParaRPr lang="fr-FR"/>
          </a:p>
          <a:p>
            <a:pPr lvl="2">
              <a:buFontTx/>
              <a:buChar char="-"/>
            </a:pPr>
            <a:endParaRPr lang="fr-FR"/>
          </a:p>
          <a:p>
            <a:pPr lvl="2"/>
            <a:endParaRPr lang="fr-FR"/>
          </a:p>
          <a:p>
            <a:pPr lvl="2">
              <a:buFontTx/>
              <a:buChar char="-"/>
            </a:pPr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pPr marL="342900" indent="-342900"/>
            <a:endParaRPr lang="fr-FR"/>
          </a:p>
          <a:p>
            <a:pPr marL="342900" indent="-342900"/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endParaRPr lang="fr-FR"/>
          </a:p>
          <a:p>
            <a:pPr lvl="2"/>
            <a:endParaRPr lang="fr-FR"/>
          </a:p>
          <a:p>
            <a:pPr lvl="2"/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>
            <a:off x="142844" y="6572272"/>
            <a:ext cx="878687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5"/>
          <p:cNvSpPr txBox="1"/>
          <p:nvPr/>
        </p:nvSpPr>
        <p:spPr>
          <a:xfrm>
            <a:off x="142844" y="6542278"/>
            <a:ext cx="900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S. Tsikata	</a:t>
            </a:r>
            <a:r>
              <a:rPr lang="en-US" sz="1600" i="1">
                <a:ea typeface="Arial Unicode MS" pitchFamily="34" charset="-128"/>
                <a:cs typeface="Arial Unicode MS" pitchFamily="34" charset="-128"/>
              </a:rPr>
              <a:t>						PPPL, May 9, 2016						</a:t>
            </a:r>
            <a:r>
              <a:rPr lang="fr-FR" sz="1600" i="1">
                <a:ea typeface="Arial Unicode MS" pitchFamily="34" charset="-128"/>
                <a:cs typeface="Arial Unicode MS" pitchFamily="34" charset="-128"/>
              </a:rPr>
              <a:t>		             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12726</TotalTime>
  <Words>2129</Words>
  <Application>Microsoft Office PowerPoint</Application>
  <PresentationFormat>Affichage à l'écran (4:3)</PresentationFormat>
  <Paragraphs>702</Paragraphs>
  <Slides>41</Slides>
  <Notes>13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2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praxis</dc:creator>
  <cp:lastModifiedBy>praxis</cp:lastModifiedBy>
  <cp:revision>63</cp:revision>
  <dcterms:created xsi:type="dcterms:W3CDTF">2016-04-25T13:54:22Z</dcterms:created>
  <dcterms:modified xsi:type="dcterms:W3CDTF">2016-05-09T16:41:36Z</dcterms:modified>
</cp:coreProperties>
</file>