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November 22,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November 22,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1586"/>
            <a:ext cx="7848600" cy="727239"/>
          </a:xfrm>
        </p:spPr>
        <p:txBody>
          <a:bodyPr/>
          <a:lstStyle/>
          <a:p>
            <a:r>
              <a:rPr lang="en-US" sz="3200" dirty="0" smtClean="0"/>
              <a:t>PAC Preparation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732519"/>
          </a:xfrm>
        </p:spPr>
        <p:txBody>
          <a:bodyPr/>
          <a:lstStyle/>
          <a:p>
            <a:r>
              <a:rPr lang="en-US" dirty="0" smtClean="0"/>
              <a:t>PAC Meeting: Jan. 9-10,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4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PAC presentations will focus on mission and impact of NSTX-U program, taking into account world ST program. Each presentation should be structured to address: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will STs and NSTX-U address critical fusion science issues?</a:t>
            </a:r>
          </a:p>
          <a:p>
            <a:pPr lvl="1"/>
            <a:r>
              <a:rPr lang="en-US" dirty="0" smtClean="0"/>
              <a:t>Identify 1 to 2 most impactful contributions in your research area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New science and understanding since original design of NSTX-U (2009) and/or start of last Five Year Plan (2014)</a:t>
            </a:r>
          </a:p>
          <a:p>
            <a:pPr lvl="1"/>
            <a:r>
              <a:rPr lang="en-US" dirty="0" smtClean="0"/>
              <a:t>Impact of this on near/medium term research (2020 </a:t>
            </a:r>
            <a:r>
              <a:rPr lang="mr-IN" dirty="0" smtClean="0"/>
              <a:t>–</a:t>
            </a:r>
            <a:r>
              <a:rPr lang="en-US" dirty="0" smtClean="0"/>
              <a:t> 2025)</a:t>
            </a:r>
          </a:p>
          <a:p>
            <a:pPr lvl="1"/>
            <a:r>
              <a:rPr lang="en-US" dirty="0" smtClean="0"/>
              <a:t>Impact on long term research (2025 </a:t>
            </a:r>
            <a:r>
              <a:rPr lang="mr-IN" dirty="0" smtClean="0"/>
              <a:t>–</a:t>
            </a:r>
            <a:r>
              <a:rPr lang="en-US" dirty="0" smtClean="0"/>
              <a:t> 2030)</a:t>
            </a:r>
          </a:p>
          <a:p>
            <a:pPr lvl="1"/>
            <a:r>
              <a:rPr lang="en-US" dirty="0" smtClean="0"/>
              <a:t>(Assume similar visions to Five Year Plans, but are there any changes that this new understanding point to?)</a:t>
            </a:r>
          </a:p>
          <a:p>
            <a:endParaRPr lang="en-US" dirty="0"/>
          </a:p>
          <a:p>
            <a:r>
              <a:rPr lang="en-US" dirty="0" smtClean="0"/>
              <a:t>How will NSTX-U be world-leading in your research area when we resume ops in 2020?</a:t>
            </a:r>
          </a:p>
          <a:p>
            <a:pPr lvl="1"/>
            <a:r>
              <a:rPr lang="en-US" dirty="0" smtClean="0"/>
              <a:t>With respect to present, proposed and expected capabilities of STs world-wide (MAST-U, QUEST, Pegasus,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6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376"/>
            <a:ext cx="8229600" cy="4851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Presentations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smtClean="0"/>
              <a:t>~6 hours; </a:t>
            </a:r>
            <a:r>
              <a:rPr lang="en-US" sz="2400" dirty="0" smtClean="0"/>
              <a:t>½ + ½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562"/>
            <a:ext cx="8229600" cy="54584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Activities since last PAC (1/17)</a:t>
            </a:r>
          </a:p>
          <a:p>
            <a:pPr lvl="1"/>
            <a:r>
              <a:rPr lang="en-US" sz="1600" dirty="0" smtClean="0"/>
              <a:t>Recovery (Gerhardt) </a:t>
            </a:r>
            <a:r>
              <a:rPr lang="mr-IN" sz="1600" dirty="0" smtClean="0"/>
              <a:t>–</a:t>
            </a:r>
            <a:r>
              <a:rPr lang="en-US" sz="1600" dirty="0" smtClean="0"/>
              <a:t> 15+15 min</a:t>
            </a:r>
          </a:p>
          <a:p>
            <a:pPr lvl="1"/>
            <a:r>
              <a:rPr lang="en-US" sz="1600" dirty="0" smtClean="0"/>
              <a:t>Science results, including collaborations (Kaye) </a:t>
            </a:r>
            <a:r>
              <a:rPr lang="mr-IN" sz="1600" dirty="0" smtClean="0"/>
              <a:t>–</a:t>
            </a:r>
            <a:r>
              <a:rPr lang="en-US" sz="1600" dirty="0" smtClean="0"/>
              <a:t> 15+15 min</a:t>
            </a:r>
          </a:p>
          <a:p>
            <a:r>
              <a:rPr lang="en-US" sz="2000" dirty="0" smtClean="0"/>
              <a:t>How STs/NSTX-U contributes to FES mission goals (Menard) </a:t>
            </a:r>
            <a:r>
              <a:rPr lang="mr-IN" sz="2000" dirty="0" smtClean="0"/>
              <a:t>–</a:t>
            </a:r>
            <a:r>
              <a:rPr lang="en-US" sz="2000" dirty="0" smtClean="0"/>
              <a:t> 20+20 min</a:t>
            </a:r>
          </a:p>
          <a:p>
            <a:r>
              <a:rPr lang="en-US" sz="2000" dirty="0" smtClean="0"/>
              <a:t>Transport (</a:t>
            </a:r>
            <a:r>
              <a:rPr lang="en-US" sz="2000" dirty="0" err="1" smtClean="0"/>
              <a:t>Guttenfelder</a:t>
            </a:r>
            <a:r>
              <a:rPr lang="en-US" sz="2000" dirty="0" smtClean="0"/>
              <a:t>) 20+20 min</a:t>
            </a:r>
          </a:p>
          <a:p>
            <a:pPr lvl="1"/>
            <a:r>
              <a:rPr lang="en-US" sz="1600" dirty="0"/>
              <a:t>U</a:t>
            </a:r>
            <a:r>
              <a:rPr lang="en-US" sz="1600" dirty="0" smtClean="0"/>
              <a:t>nique </a:t>
            </a:r>
            <a:r>
              <a:rPr lang="en-US" sz="1600" dirty="0"/>
              <a:t>physics regime and diagnostic capabilities - electron transport at high beta, low nu*, access high </a:t>
            </a:r>
            <a:r>
              <a:rPr lang="en-US" sz="1600" dirty="0" err="1"/>
              <a:t>Te</a:t>
            </a:r>
            <a:r>
              <a:rPr lang="en-US" sz="1600" dirty="0"/>
              <a:t> regimes with central HHFW e-heating (point back to work on ETG, high-k scattering, RS regimes, future:  new high-k and turbulence diagnostic capabilities</a:t>
            </a:r>
            <a:r>
              <a:rPr lang="en-US" sz="1600" dirty="0" smtClean="0"/>
              <a:t>); theory contributions</a:t>
            </a:r>
          </a:p>
          <a:p>
            <a:r>
              <a:rPr lang="en-US" sz="2000" dirty="0" smtClean="0"/>
              <a:t>Energetic Particles (</a:t>
            </a:r>
            <a:r>
              <a:rPr lang="en-US" sz="2000" dirty="0" err="1" smtClean="0"/>
              <a:t>Podesta</a:t>
            </a:r>
            <a:r>
              <a:rPr lang="en-US" sz="2000" dirty="0" smtClean="0"/>
              <a:t>) 20+20 min</a:t>
            </a:r>
          </a:p>
          <a:p>
            <a:pPr lvl="1"/>
            <a:r>
              <a:rPr lang="en-US" sz="1600" dirty="0"/>
              <a:t>U</a:t>
            </a:r>
            <a:r>
              <a:rPr lang="en-US" sz="1600" dirty="0" smtClean="0"/>
              <a:t>nique</a:t>
            </a:r>
            <a:r>
              <a:rPr lang="en-US" sz="1600" dirty="0"/>
              <a:t>, flexible well-diagnosed device to develop predictive capability for AE instabilities and EP transport for burning plasmas – point to new GAE and TAE results from NSTX-</a:t>
            </a:r>
            <a:r>
              <a:rPr lang="en-US" sz="1600" dirty="0" smtClean="0"/>
              <a:t>U, theory/modeling, predictions</a:t>
            </a:r>
          </a:p>
          <a:p>
            <a:r>
              <a:rPr lang="en-US" sz="2000" dirty="0" smtClean="0"/>
              <a:t>MHD (</a:t>
            </a:r>
            <a:r>
              <a:rPr lang="en-US" sz="2000" dirty="0" err="1" smtClean="0"/>
              <a:t>Sabbagh</a:t>
            </a:r>
            <a:r>
              <a:rPr lang="en-US" sz="2000" dirty="0" smtClean="0"/>
              <a:t>) 20+20 min</a:t>
            </a:r>
          </a:p>
          <a:p>
            <a:pPr lvl="1"/>
            <a:r>
              <a:rPr lang="en-US" sz="1600" dirty="0"/>
              <a:t>U</a:t>
            </a:r>
            <a:r>
              <a:rPr lang="en-US" sz="1600" dirty="0" smtClean="0"/>
              <a:t>nique </a:t>
            </a:r>
            <a:r>
              <a:rPr lang="en-US" sz="1600" dirty="0"/>
              <a:t>access to RWM passive stabilization at low-A, low collisionality – complements DIII-D, goes beyond MAST-U </a:t>
            </a:r>
            <a:r>
              <a:rPr lang="en-US" sz="1600" dirty="0" smtClean="0"/>
              <a:t>capabilities. Broaden to </a:t>
            </a:r>
            <a:r>
              <a:rPr lang="en-US" sz="1600" dirty="0"/>
              <a:t>NTV/</a:t>
            </a:r>
            <a:r>
              <a:rPr lang="en-US" sz="1600" dirty="0" smtClean="0"/>
              <a:t>3D, disruption forecasting, mitigation </a:t>
            </a:r>
          </a:p>
        </p:txBody>
      </p:sp>
    </p:spTree>
    <p:extLst>
      <p:ext uri="{BB962C8B-B14F-4D97-AF65-F5344CB8AC3E}">
        <p14:creationId xmlns:p14="http://schemas.microsoft.com/office/powerpoint/2010/main" val="50381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376"/>
            <a:ext cx="8229600" cy="4851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Presentations (cont’d)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562"/>
            <a:ext cx="8229600" cy="545843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Boundary </a:t>
            </a:r>
            <a:r>
              <a:rPr lang="mr-IN" sz="2000" dirty="0" smtClean="0"/>
              <a:t>–</a:t>
            </a:r>
            <a:r>
              <a:rPr lang="en-US" sz="2000" dirty="0" smtClean="0"/>
              <a:t> TBD (40+40)</a:t>
            </a:r>
            <a:endParaRPr lang="en-US" sz="2000" dirty="0" smtClean="0"/>
          </a:p>
          <a:p>
            <a:pPr lvl="1"/>
            <a:r>
              <a:rPr lang="en-US" sz="1600" dirty="0" smtClean="0"/>
              <a:t>Pedestal - </a:t>
            </a:r>
            <a:r>
              <a:rPr lang="en-US" sz="1600" dirty="0"/>
              <a:t>high(</a:t>
            </a:r>
            <a:r>
              <a:rPr lang="en-US" sz="1600" dirty="0" err="1"/>
              <a:t>er</a:t>
            </a:r>
            <a:r>
              <a:rPr lang="en-US" sz="1600" dirty="0"/>
              <a:t>) pedestals – break off KBM branch / wider-higher pedestals (QH, some instability</a:t>
            </a:r>
            <a:r>
              <a:rPr lang="en-US" sz="1600" dirty="0" smtClean="0"/>
              <a:t>) </a:t>
            </a:r>
          </a:p>
          <a:p>
            <a:pPr lvl="1"/>
            <a:r>
              <a:rPr lang="en-US" sz="1600" dirty="0" smtClean="0"/>
              <a:t>PFC - </a:t>
            </a:r>
            <a:r>
              <a:rPr lang="en-US" sz="1600" dirty="0"/>
              <a:t>Challenging PFCs at full current and power, test SOL width scaling (XGC results) and implications for </a:t>
            </a:r>
            <a:r>
              <a:rPr lang="en-US" sz="1600" dirty="0" smtClean="0"/>
              <a:t>ITER </a:t>
            </a:r>
            <a:endParaRPr lang="en-US" sz="1600" dirty="0" smtClean="0"/>
          </a:p>
          <a:p>
            <a:pPr lvl="1"/>
            <a:r>
              <a:rPr lang="en-US" sz="1600" dirty="0" smtClean="0"/>
              <a:t>Liquid </a:t>
            </a:r>
            <a:r>
              <a:rPr lang="en-US" sz="1600" dirty="0" smtClean="0"/>
              <a:t>Metals - </a:t>
            </a:r>
            <a:r>
              <a:rPr lang="en-US" sz="1600" dirty="0"/>
              <a:t>Near-term test Li-wall pumping for low-recycling regimes, </a:t>
            </a:r>
            <a:r>
              <a:rPr lang="en-US" sz="1600" dirty="0" err="1"/>
              <a:t>Uliter</a:t>
            </a:r>
            <a:r>
              <a:rPr lang="en-US" sz="1600" dirty="0"/>
              <a:t>, transition to high-Z tiles and Li coatings, then flowing LM.  HHFW for high-Z impurity expulsion </a:t>
            </a:r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2000" dirty="0" smtClean="0"/>
              <a:t>Non</a:t>
            </a:r>
            <a:r>
              <a:rPr lang="en-US" sz="2000" dirty="0" smtClean="0"/>
              <a:t>-inductive sustainment </a:t>
            </a:r>
          </a:p>
          <a:p>
            <a:pPr lvl="1"/>
            <a:r>
              <a:rPr lang="en-US" sz="1600" dirty="0" smtClean="0"/>
              <a:t>Control, scenarios (</a:t>
            </a:r>
            <a:r>
              <a:rPr lang="en-US" sz="1600" dirty="0" err="1" smtClean="0"/>
              <a:t>Battaglia</a:t>
            </a:r>
            <a:r>
              <a:rPr lang="en-US" sz="1600" dirty="0" smtClean="0"/>
              <a:t>) 15+15 min</a:t>
            </a:r>
          </a:p>
          <a:p>
            <a:pPr lvl="1"/>
            <a:r>
              <a:rPr lang="en-US" sz="1600" dirty="0" smtClean="0"/>
              <a:t>Non-inductive start-up and ramp-up (Raman?) 15+15 min</a:t>
            </a:r>
          </a:p>
          <a:p>
            <a:pPr lvl="2"/>
            <a:endParaRPr lang="en-US" sz="1600" dirty="0"/>
          </a:p>
          <a:p>
            <a:pPr marL="548640" lvl="2" indent="0">
              <a:buNone/>
            </a:pPr>
            <a:endParaRPr lang="en-US" sz="1600" dirty="0"/>
          </a:p>
          <a:p>
            <a:r>
              <a:rPr lang="en-US" dirty="0" smtClean="0"/>
              <a:t>Only ~2 </a:t>
            </a:r>
            <a:r>
              <a:rPr lang="mr-IN" dirty="0" smtClean="0"/>
              <a:t>–</a:t>
            </a:r>
            <a:r>
              <a:rPr lang="en-US" dirty="0" smtClean="0"/>
              <a:t> 3 working weeks before </a:t>
            </a:r>
            <a:r>
              <a:rPr lang="en-US" dirty="0" smtClean="0"/>
              <a:t>PAC Meeting</a:t>
            </a:r>
          </a:p>
          <a:p>
            <a:endParaRPr lang="en-US" dirty="0"/>
          </a:p>
          <a:p>
            <a:r>
              <a:rPr lang="en-US" dirty="0" smtClean="0"/>
              <a:t>Dry </a:t>
            </a:r>
            <a:r>
              <a:rPr lang="en-US" dirty="0" smtClean="0"/>
              <a:t>runs (plan for 2 </a:t>
            </a:r>
            <a:r>
              <a:rPr lang="en-US" dirty="0" smtClean="0"/>
              <a:t>each)</a:t>
            </a:r>
            <a:endParaRPr lang="en-US" dirty="0" smtClean="0"/>
          </a:p>
          <a:p>
            <a:pPr lvl="1"/>
            <a:r>
              <a:rPr lang="en-US" dirty="0" smtClean="0"/>
              <a:t>Week of 12/18</a:t>
            </a:r>
          </a:p>
          <a:p>
            <a:pPr lvl="1"/>
            <a:r>
              <a:rPr lang="en-US" dirty="0" smtClean="0"/>
              <a:t>Week of 1/2</a:t>
            </a:r>
          </a:p>
        </p:txBody>
      </p:sp>
    </p:spTree>
    <p:extLst>
      <p:ext uri="{BB962C8B-B14F-4D97-AF65-F5344CB8AC3E}">
        <p14:creationId xmlns:p14="http://schemas.microsoft.com/office/powerpoint/2010/main" val="1024361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8644</TotalTime>
  <Words>557</Words>
  <Application>Microsoft Macintosh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PAC Preparation</vt:lpstr>
      <vt:lpstr>PAC presentations will focus on mission and impact of NSTX-U program, taking into account world ST program. Each presentation should be structured to address:</vt:lpstr>
      <vt:lpstr>Proposed Presentations – ~6 hours; ½ + ½ </vt:lpstr>
      <vt:lpstr>Proposed Presentations (cont’d)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room annex remodeling</dc:title>
  <dc:creator>Stanley M. Kaye</dc:creator>
  <cp:lastModifiedBy>Stanley M. Kaye</cp:lastModifiedBy>
  <cp:revision>11</cp:revision>
  <dcterms:created xsi:type="dcterms:W3CDTF">2017-11-13T14:42:45Z</dcterms:created>
  <dcterms:modified xsi:type="dcterms:W3CDTF">2017-11-27T19:14:30Z</dcterms:modified>
</cp:coreProperties>
</file>