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784" r:id="rId2"/>
    <p:sldId id="777" r:id="rId3"/>
    <p:sldId id="688" r:id="rId4"/>
    <p:sldId id="719" r:id="rId5"/>
    <p:sldId id="720" r:id="rId6"/>
    <p:sldId id="797" r:id="rId7"/>
    <p:sldId id="768" r:id="rId8"/>
    <p:sldId id="792" r:id="rId9"/>
    <p:sldId id="767" r:id="rId10"/>
    <p:sldId id="788" r:id="rId11"/>
    <p:sldId id="793" r:id="rId12"/>
    <p:sldId id="795" r:id="rId13"/>
    <p:sldId id="769" r:id="rId14"/>
    <p:sldId id="796" r:id="rId15"/>
    <p:sldId id="746" r:id="rId16"/>
    <p:sldId id="787" r:id="rId17"/>
    <p:sldId id="747" r:id="rId18"/>
    <p:sldId id="757" r:id="rId19"/>
    <p:sldId id="776" r:id="rId20"/>
    <p:sldId id="748" r:id="rId21"/>
    <p:sldId id="789" r:id="rId22"/>
    <p:sldId id="761" r:id="rId23"/>
    <p:sldId id="798" r:id="rId24"/>
    <p:sldId id="790" r:id="rId25"/>
    <p:sldId id="791" r:id="rId26"/>
  </p:sldIdLst>
  <p:sldSz cx="9144000" cy="6858000" type="screen4x3"/>
  <p:notesSz cx="6797675" cy="9872663"/>
  <p:defaultTextStyle>
    <a:defPPr>
      <a:defRPr lang="en-US"/>
    </a:defPPr>
    <a:lvl1pPr algn="l" rtl="0" eaLnBrk="0" fontAlgn="base" hangingPunct="0">
      <a:spcBef>
        <a:spcPct val="0"/>
      </a:spcBef>
      <a:spcAft>
        <a:spcPct val="0"/>
      </a:spcAft>
      <a:defRPr sz="3200" kern="1200">
        <a:solidFill>
          <a:schemeClr val="tx2"/>
        </a:solidFill>
        <a:latin typeface="Arial" charset="0"/>
        <a:ea typeface="+mn-ea"/>
        <a:cs typeface="+mn-cs"/>
      </a:defRPr>
    </a:lvl1pPr>
    <a:lvl2pPr marL="457200" algn="l" rtl="0" eaLnBrk="0" fontAlgn="base" hangingPunct="0">
      <a:spcBef>
        <a:spcPct val="0"/>
      </a:spcBef>
      <a:spcAft>
        <a:spcPct val="0"/>
      </a:spcAft>
      <a:defRPr sz="3200" kern="1200">
        <a:solidFill>
          <a:schemeClr val="tx2"/>
        </a:solidFill>
        <a:latin typeface="Arial" charset="0"/>
        <a:ea typeface="+mn-ea"/>
        <a:cs typeface="+mn-cs"/>
      </a:defRPr>
    </a:lvl2pPr>
    <a:lvl3pPr marL="914400" algn="l" rtl="0" eaLnBrk="0" fontAlgn="base" hangingPunct="0">
      <a:spcBef>
        <a:spcPct val="0"/>
      </a:spcBef>
      <a:spcAft>
        <a:spcPct val="0"/>
      </a:spcAft>
      <a:defRPr sz="3200" kern="1200">
        <a:solidFill>
          <a:schemeClr val="tx2"/>
        </a:solidFill>
        <a:latin typeface="Arial" charset="0"/>
        <a:ea typeface="+mn-ea"/>
        <a:cs typeface="+mn-cs"/>
      </a:defRPr>
    </a:lvl3pPr>
    <a:lvl4pPr marL="1371600" algn="l" rtl="0" eaLnBrk="0" fontAlgn="base" hangingPunct="0">
      <a:spcBef>
        <a:spcPct val="0"/>
      </a:spcBef>
      <a:spcAft>
        <a:spcPct val="0"/>
      </a:spcAft>
      <a:defRPr sz="3200" kern="1200">
        <a:solidFill>
          <a:schemeClr val="tx2"/>
        </a:solidFill>
        <a:latin typeface="Arial" charset="0"/>
        <a:ea typeface="+mn-ea"/>
        <a:cs typeface="+mn-cs"/>
      </a:defRPr>
    </a:lvl4pPr>
    <a:lvl5pPr marL="1828800" algn="l" rtl="0" eaLnBrk="0" fontAlgn="base" hangingPunct="0">
      <a:spcBef>
        <a:spcPct val="0"/>
      </a:spcBef>
      <a:spcAft>
        <a:spcPct val="0"/>
      </a:spcAft>
      <a:defRPr sz="3200" kern="1200">
        <a:solidFill>
          <a:schemeClr val="tx2"/>
        </a:solidFill>
        <a:latin typeface="Arial" charset="0"/>
        <a:ea typeface="+mn-ea"/>
        <a:cs typeface="+mn-cs"/>
      </a:defRPr>
    </a:lvl5pPr>
    <a:lvl6pPr marL="2286000" algn="l" defTabSz="914400" rtl="0" eaLnBrk="1" latinLnBrk="0" hangingPunct="1">
      <a:defRPr sz="3200" kern="1200">
        <a:solidFill>
          <a:schemeClr val="tx2"/>
        </a:solidFill>
        <a:latin typeface="Arial" charset="0"/>
        <a:ea typeface="+mn-ea"/>
        <a:cs typeface="+mn-cs"/>
      </a:defRPr>
    </a:lvl6pPr>
    <a:lvl7pPr marL="2743200" algn="l" defTabSz="914400" rtl="0" eaLnBrk="1" latinLnBrk="0" hangingPunct="1">
      <a:defRPr sz="3200" kern="1200">
        <a:solidFill>
          <a:schemeClr val="tx2"/>
        </a:solidFill>
        <a:latin typeface="Arial" charset="0"/>
        <a:ea typeface="+mn-ea"/>
        <a:cs typeface="+mn-cs"/>
      </a:defRPr>
    </a:lvl7pPr>
    <a:lvl8pPr marL="3200400" algn="l" defTabSz="914400" rtl="0" eaLnBrk="1" latinLnBrk="0" hangingPunct="1">
      <a:defRPr sz="3200" kern="1200">
        <a:solidFill>
          <a:schemeClr val="tx2"/>
        </a:solidFill>
        <a:latin typeface="Arial" charset="0"/>
        <a:ea typeface="+mn-ea"/>
        <a:cs typeface="+mn-cs"/>
      </a:defRPr>
    </a:lvl8pPr>
    <a:lvl9pPr marL="3657600" algn="l" defTabSz="914400" rtl="0" eaLnBrk="1" latinLnBrk="0" hangingPunct="1">
      <a:defRPr sz="32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guide id="3" pos="2980" userDrawn="1">
          <p15:clr>
            <a:srgbClr val="A4A3A4"/>
          </p15:clr>
        </p15:guide>
        <p15:guide id="4" orient="horz" pos="226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3900"/>
    <a:srgbClr val="0000FF"/>
    <a:srgbClr val="00B050"/>
    <a:srgbClr val="00AF4E"/>
    <a:srgbClr val="A637FF"/>
    <a:srgbClr val="009900"/>
    <a:srgbClr val="00CCFF"/>
    <a:srgbClr val="FFFF66"/>
    <a:srgbClr val="FF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3979" autoAdjust="0"/>
  </p:normalViewPr>
  <p:slideViewPr>
    <p:cSldViewPr snapToGrid="0">
      <p:cViewPr varScale="1">
        <p:scale>
          <a:sx n="108" d="100"/>
          <a:sy n="108" d="100"/>
        </p:scale>
        <p:origin x="1626" y="114"/>
      </p:cViewPr>
      <p:guideLst>
        <p:guide orient="horz" pos="2184"/>
        <p:guide pos="2880"/>
        <p:guide pos="2980"/>
        <p:guide orient="horz" pos="2260"/>
      </p:guideLst>
    </p:cSldViewPr>
  </p:slideViewPr>
  <p:outlineViewPr>
    <p:cViewPr>
      <p:scale>
        <a:sx n="33" d="100"/>
        <a:sy n="33" d="100"/>
      </p:scale>
      <p:origin x="0" y="-238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822" y="96"/>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318997" y="9460397"/>
            <a:ext cx="410204" cy="3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4863" rIns="91326" bIns="44863" anchor="ctr">
            <a:spAutoFit/>
          </a:bodyPr>
          <a:lstStyle>
            <a:lvl1pPr defTabSz="922338">
              <a:defRPr sz="3200">
                <a:solidFill>
                  <a:schemeClr val="tx2"/>
                </a:solidFill>
                <a:latin typeface="Arial" charset="0"/>
              </a:defRPr>
            </a:lvl1pPr>
            <a:lvl2pPr marL="742950" indent="-285750" defTabSz="922338">
              <a:defRPr sz="3200">
                <a:solidFill>
                  <a:schemeClr val="tx2"/>
                </a:solidFill>
                <a:latin typeface="Arial" charset="0"/>
              </a:defRPr>
            </a:lvl2pPr>
            <a:lvl3pPr marL="1143000" indent="-228600" defTabSz="922338">
              <a:defRPr sz="3200">
                <a:solidFill>
                  <a:schemeClr val="tx2"/>
                </a:solidFill>
                <a:latin typeface="Arial" charset="0"/>
              </a:defRPr>
            </a:lvl3pPr>
            <a:lvl4pPr marL="1600200" indent="-228600" defTabSz="922338">
              <a:defRPr sz="3200">
                <a:solidFill>
                  <a:schemeClr val="tx2"/>
                </a:solidFill>
                <a:latin typeface="Arial" charset="0"/>
              </a:defRPr>
            </a:lvl4pPr>
            <a:lvl5pPr marL="2057400" indent="-228600" defTabSz="922338">
              <a:defRPr sz="3200">
                <a:solidFill>
                  <a:schemeClr val="tx2"/>
                </a:solidFill>
                <a:latin typeface="Arial" charset="0"/>
              </a:defRPr>
            </a:lvl5pPr>
            <a:lvl6pPr marL="2514600" indent="-228600" defTabSz="922338" eaLnBrk="0" fontAlgn="base" hangingPunct="0">
              <a:spcBef>
                <a:spcPct val="0"/>
              </a:spcBef>
              <a:spcAft>
                <a:spcPct val="0"/>
              </a:spcAft>
              <a:defRPr sz="3200">
                <a:solidFill>
                  <a:schemeClr val="tx2"/>
                </a:solidFill>
                <a:latin typeface="Arial" charset="0"/>
              </a:defRPr>
            </a:lvl6pPr>
            <a:lvl7pPr marL="2971800" indent="-228600" defTabSz="922338" eaLnBrk="0" fontAlgn="base" hangingPunct="0">
              <a:spcBef>
                <a:spcPct val="0"/>
              </a:spcBef>
              <a:spcAft>
                <a:spcPct val="0"/>
              </a:spcAft>
              <a:defRPr sz="3200">
                <a:solidFill>
                  <a:schemeClr val="tx2"/>
                </a:solidFill>
                <a:latin typeface="Arial" charset="0"/>
              </a:defRPr>
            </a:lvl7pPr>
            <a:lvl8pPr marL="3429000" indent="-228600" defTabSz="922338" eaLnBrk="0" fontAlgn="base" hangingPunct="0">
              <a:spcBef>
                <a:spcPct val="0"/>
              </a:spcBef>
              <a:spcAft>
                <a:spcPct val="0"/>
              </a:spcAft>
              <a:defRPr sz="3200">
                <a:solidFill>
                  <a:schemeClr val="tx2"/>
                </a:solidFill>
                <a:latin typeface="Arial" charset="0"/>
              </a:defRPr>
            </a:lvl8pPr>
            <a:lvl9pPr marL="3886200" indent="-228600" defTabSz="922338" eaLnBrk="0" fontAlgn="base" hangingPunct="0">
              <a:spcBef>
                <a:spcPct val="0"/>
              </a:spcBef>
              <a:spcAft>
                <a:spcPct val="0"/>
              </a:spcAft>
              <a:defRPr sz="3200">
                <a:solidFill>
                  <a:schemeClr val="tx2"/>
                </a:solidFill>
                <a:latin typeface="Arial" charset="0"/>
              </a:defRPr>
            </a:lvl9pPr>
          </a:lstStyle>
          <a:p>
            <a:pPr algn="r">
              <a:defRPr/>
            </a:pPr>
            <a:fld id="{81AD0D17-99BC-42C1-A6A2-073441937F10}" type="slidenum">
              <a:rPr lang="en-US" altLang="en-US" sz="1400" smtClean="0"/>
              <a:pPr algn="r">
                <a:defRPr/>
              </a:pPr>
              <a:t>‹#›</a:t>
            </a:fld>
            <a:endParaRPr lang="en-US" altLang="en-US" sz="1400" smtClean="0"/>
          </a:p>
        </p:txBody>
      </p:sp>
    </p:spTree>
    <p:extLst>
      <p:ext uri="{BB962C8B-B14F-4D97-AF65-F5344CB8AC3E}">
        <p14:creationId xmlns:p14="http://schemas.microsoft.com/office/powerpoint/2010/main" val="429302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5734" y="4689857"/>
            <a:ext cx="4986207" cy="444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6" tIns="44863" rIns="91326" bIns="4486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1" name="Rectangle 3"/>
          <p:cNvSpPr>
            <a:spLocks noGrp="1" noRot="1" noChangeAspect="1" noChangeArrowheads="1" noTextEdit="1"/>
          </p:cNvSpPr>
          <p:nvPr>
            <p:ph type="sldImg" idx="2"/>
          </p:nvPr>
        </p:nvSpPr>
        <p:spPr bwMode="auto">
          <a:xfrm>
            <a:off x="930275" y="738188"/>
            <a:ext cx="4937125" cy="37036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8" name="Rectangle 4"/>
          <p:cNvSpPr>
            <a:spLocks noChangeArrowheads="1"/>
          </p:cNvSpPr>
          <p:nvPr/>
        </p:nvSpPr>
        <p:spPr bwMode="auto">
          <a:xfrm>
            <a:off x="6318997" y="9461247"/>
            <a:ext cx="410205" cy="3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6" tIns="44863" rIns="91326" bIns="44863" anchor="ctr">
            <a:spAutoFit/>
          </a:bodyPr>
          <a:lstStyle>
            <a:lvl1pPr defTabSz="922338">
              <a:defRPr sz="3200">
                <a:solidFill>
                  <a:schemeClr val="tx2"/>
                </a:solidFill>
                <a:latin typeface="Arial" charset="0"/>
              </a:defRPr>
            </a:lvl1pPr>
            <a:lvl2pPr marL="742950" indent="-285750" defTabSz="922338">
              <a:defRPr sz="3200">
                <a:solidFill>
                  <a:schemeClr val="tx2"/>
                </a:solidFill>
                <a:latin typeface="Arial" charset="0"/>
              </a:defRPr>
            </a:lvl2pPr>
            <a:lvl3pPr marL="1143000" indent="-228600" defTabSz="922338">
              <a:defRPr sz="3200">
                <a:solidFill>
                  <a:schemeClr val="tx2"/>
                </a:solidFill>
                <a:latin typeface="Arial" charset="0"/>
              </a:defRPr>
            </a:lvl3pPr>
            <a:lvl4pPr marL="1600200" indent="-228600" defTabSz="922338">
              <a:defRPr sz="3200">
                <a:solidFill>
                  <a:schemeClr val="tx2"/>
                </a:solidFill>
                <a:latin typeface="Arial" charset="0"/>
              </a:defRPr>
            </a:lvl4pPr>
            <a:lvl5pPr marL="2057400" indent="-228600" defTabSz="922338">
              <a:defRPr sz="3200">
                <a:solidFill>
                  <a:schemeClr val="tx2"/>
                </a:solidFill>
                <a:latin typeface="Arial" charset="0"/>
              </a:defRPr>
            </a:lvl5pPr>
            <a:lvl6pPr marL="2514600" indent="-228600" defTabSz="922338" eaLnBrk="0" fontAlgn="base" hangingPunct="0">
              <a:spcBef>
                <a:spcPct val="0"/>
              </a:spcBef>
              <a:spcAft>
                <a:spcPct val="0"/>
              </a:spcAft>
              <a:defRPr sz="3200">
                <a:solidFill>
                  <a:schemeClr val="tx2"/>
                </a:solidFill>
                <a:latin typeface="Arial" charset="0"/>
              </a:defRPr>
            </a:lvl6pPr>
            <a:lvl7pPr marL="2971800" indent="-228600" defTabSz="922338" eaLnBrk="0" fontAlgn="base" hangingPunct="0">
              <a:spcBef>
                <a:spcPct val="0"/>
              </a:spcBef>
              <a:spcAft>
                <a:spcPct val="0"/>
              </a:spcAft>
              <a:defRPr sz="3200">
                <a:solidFill>
                  <a:schemeClr val="tx2"/>
                </a:solidFill>
                <a:latin typeface="Arial" charset="0"/>
              </a:defRPr>
            </a:lvl7pPr>
            <a:lvl8pPr marL="3429000" indent="-228600" defTabSz="922338" eaLnBrk="0" fontAlgn="base" hangingPunct="0">
              <a:spcBef>
                <a:spcPct val="0"/>
              </a:spcBef>
              <a:spcAft>
                <a:spcPct val="0"/>
              </a:spcAft>
              <a:defRPr sz="3200">
                <a:solidFill>
                  <a:schemeClr val="tx2"/>
                </a:solidFill>
                <a:latin typeface="Arial" charset="0"/>
              </a:defRPr>
            </a:lvl8pPr>
            <a:lvl9pPr marL="3886200" indent="-228600" defTabSz="922338" eaLnBrk="0" fontAlgn="base" hangingPunct="0">
              <a:spcBef>
                <a:spcPct val="0"/>
              </a:spcBef>
              <a:spcAft>
                <a:spcPct val="0"/>
              </a:spcAft>
              <a:defRPr sz="3200">
                <a:solidFill>
                  <a:schemeClr val="tx2"/>
                </a:solidFill>
                <a:latin typeface="Arial" charset="0"/>
              </a:defRPr>
            </a:lvl9pPr>
          </a:lstStyle>
          <a:p>
            <a:pPr algn="r">
              <a:defRPr/>
            </a:pPr>
            <a:fld id="{0A1E32D2-39C9-42C6-90F4-1D27D4942F5C}" type="slidenum">
              <a:rPr lang="en-US" altLang="en-US" sz="1400" smtClean="0"/>
              <a:pPr algn="r">
                <a:defRPr/>
              </a:pPr>
              <a:t>‹#›</a:t>
            </a:fld>
            <a:endParaRPr lang="en-US" altLang="en-US" sz="1400" smtClean="0"/>
          </a:p>
        </p:txBody>
      </p:sp>
    </p:spTree>
    <p:extLst>
      <p:ext uri="{BB962C8B-B14F-4D97-AF65-F5344CB8AC3E}">
        <p14:creationId xmlns:p14="http://schemas.microsoft.com/office/powerpoint/2010/main" val="3281972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endParaRPr lang="en-US" altLang="en-US" dirty="0" smtClean="0">
              <a:latin typeface="Arial" charset="0"/>
            </a:endParaRPr>
          </a:p>
        </p:txBody>
      </p:sp>
    </p:spTree>
    <p:extLst>
      <p:ext uri="{BB962C8B-B14F-4D97-AF65-F5344CB8AC3E}">
        <p14:creationId xmlns:p14="http://schemas.microsoft.com/office/powerpoint/2010/main" val="2611252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 partial kinetic approach for total pressure,</a:t>
            </a:r>
            <a:r>
              <a:rPr lang="en-US" baseline="0" dirty="0" smtClean="0"/>
              <a:t> that allow a greater flexibility in pressure profile shape. </a:t>
            </a:r>
          </a:p>
          <a:p>
            <a:r>
              <a:rPr lang="en-US" baseline="0" dirty="0" smtClean="0"/>
              <a:t>The electron pressure profile is calculated by electron temperature and density from TS </a:t>
            </a:r>
            <a:r>
              <a:rPr lang="en-US" baseline="0" dirty="0" smtClean="0"/>
              <a:t>data; However, there </a:t>
            </a:r>
            <a:r>
              <a:rPr lang="en-US" baseline="0" dirty="0" smtClean="0"/>
              <a:t>is no ion density measurement right </a:t>
            </a:r>
            <a:r>
              <a:rPr lang="en-US" baseline="0" dirty="0" smtClean="0"/>
              <a:t>now, we estimate the ion density by the electron density. So that the ion pressure was estimated from the electron density and ion temperature from CES;</a:t>
            </a:r>
            <a:endParaRPr lang="en-US" baseline="0" dirty="0" smtClean="0"/>
          </a:p>
          <a:p>
            <a:r>
              <a:rPr lang="en-US" baseline="0" dirty="0" smtClean="0"/>
              <a:t>They have a good consistency in the overall trend of change</a:t>
            </a:r>
            <a:endParaRPr lang="en-US" dirty="0"/>
          </a:p>
        </p:txBody>
      </p:sp>
    </p:spTree>
    <p:extLst>
      <p:ext uri="{BB962C8B-B14F-4D97-AF65-F5344CB8AC3E}">
        <p14:creationId xmlns:p14="http://schemas.microsoft.com/office/powerpoint/2010/main" val="260177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a:t>
            </a:r>
            <a:r>
              <a:rPr lang="en-US" baseline="0" dirty="0" err="1" smtClean="0"/>
              <a:t>comparision</a:t>
            </a:r>
            <a:r>
              <a:rPr lang="en-US" baseline="0" dirty="0" smtClean="0"/>
              <a:t> of the magnetic surface for the same time point at last slide. They are quite similar to each other, the plasma boundary has the same poloidal flux value. There are also some difference in the  Z-axis position and Low </a:t>
            </a:r>
            <a:r>
              <a:rPr lang="en-US" altLang="zh-CN" baseline="0" dirty="0" smtClean="0"/>
              <a:t>triangle</a:t>
            </a:r>
            <a:endParaRPr lang="en-US" dirty="0"/>
          </a:p>
        </p:txBody>
      </p:sp>
    </p:spTree>
    <p:extLst>
      <p:ext uri="{BB962C8B-B14F-4D97-AF65-F5344CB8AC3E}">
        <p14:creationId xmlns:p14="http://schemas.microsoft.com/office/powerpoint/2010/main" val="45838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The two</a:t>
            </a:r>
            <a:r>
              <a:rPr lang="en-US" baseline="0" dirty="0" smtClean="0"/>
              <a:t> list of pictures is the comparison of the equilibria result between magnetic only and Kinetic equilibrium reconstruction. We use the </a:t>
            </a:r>
            <a:r>
              <a:rPr lang="en-US" baseline="0" dirty="0" err="1" smtClean="0"/>
              <a:t>clostest</a:t>
            </a:r>
            <a:r>
              <a:rPr lang="en-US" baseline="0" dirty="0" smtClean="0"/>
              <a:t> time point in the same </a:t>
            </a:r>
            <a:r>
              <a:rPr lang="en-US" baseline="0" dirty="0" smtClean="0"/>
              <a:t>shot to compare. </a:t>
            </a:r>
            <a:r>
              <a:rPr lang="en-US" baseline="0" dirty="0" smtClean="0"/>
              <a:t>Because we use a 7 order polynomial basic function in our model, the pressure and q profile has a quite </a:t>
            </a:r>
            <a:r>
              <a:rPr lang="en-US" baseline="0" dirty="0" err="1" smtClean="0"/>
              <a:t>flexiability</a:t>
            </a:r>
            <a:r>
              <a:rPr lang="en-US" baseline="0" dirty="0" smtClean="0"/>
              <a:t> especially at the plasma boundary.</a:t>
            </a:r>
            <a:endParaRPr lang="en-US" dirty="0"/>
          </a:p>
        </p:txBody>
      </p:sp>
    </p:spTree>
    <p:extLst>
      <p:ext uri="{BB962C8B-B14F-4D97-AF65-F5344CB8AC3E}">
        <p14:creationId xmlns:p14="http://schemas.microsoft.com/office/powerpoint/2010/main" val="40904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[title],</a:t>
            </a:r>
            <a:r>
              <a:rPr lang="en-US" baseline="0" dirty="0" smtClean="0"/>
              <a:t> and which is important to </a:t>
            </a:r>
            <a:r>
              <a:rPr lang="en-US" altLang="zh-CN" sz="2400" dirty="0" smtClean="0"/>
              <a:t>support continuous operation of high beta KSTAR tokamak plasmas. I draw</a:t>
            </a:r>
            <a:r>
              <a:rPr lang="en-US" altLang="zh-CN" sz="2400" baseline="0" dirty="0" smtClean="0"/>
              <a:t> my different case on the </a:t>
            </a:r>
            <a:r>
              <a:rPr lang="en-US" altLang="zh-CN" sz="2400" baseline="0" dirty="0" err="1" smtClean="0"/>
              <a:t>noralized</a:t>
            </a:r>
            <a:r>
              <a:rPr lang="en-US" altLang="zh-CN" sz="2400" baseline="0" dirty="0" smtClean="0"/>
              <a:t> beta versus plasma inductance map. And These two purple square line are the predicted  n=1 mode with-wall limit and no-wall limit. For the  left-upper shots exceeded these limits, the n=1 mode will be unstable. In my talk I will show you the </a:t>
            </a:r>
            <a:r>
              <a:rPr lang="en-US" altLang="zh-CN" sz="2400" baseline="0" dirty="0" err="1" smtClean="0"/>
              <a:t>equlibiria</a:t>
            </a:r>
            <a:r>
              <a:rPr lang="en-US" altLang="zh-CN" sz="2400" baseline="0" dirty="0" smtClean="0"/>
              <a:t> result for these five shots with [], these name are used in KSTAR for easily describing the operation regime.</a:t>
            </a:r>
            <a:endParaRPr lang="en-US" altLang="zh-CN" sz="2400" dirty="0" smtClean="0"/>
          </a:p>
          <a:p>
            <a:endParaRPr lang="en-US" dirty="0"/>
          </a:p>
        </p:txBody>
      </p:sp>
    </p:spTree>
    <p:extLst>
      <p:ext uri="{BB962C8B-B14F-4D97-AF65-F5344CB8AC3E}">
        <p14:creationId xmlns:p14="http://schemas.microsoft.com/office/powerpoint/2010/main" val="407727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shots also have high [non-], which concludes the beam[1],[2] , and [title]. You have seen the map of [non] </a:t>
            </a:r>
            <a:r>
              <a:rPr lang="en-US" baseline="0" dirty="0" smtClean="0"/>
              <a:t>verse electron density </a:t>
            </a:r>
            <a:r>
              <a:rPr lang="en-US" baseline="0" dirty="0" smtClean="0"/>
              <a:t>in the last talk. and </a:t>
            </a:r>
            <a:r>
              <a:rPr lang="en-US" dirty="0" smtClean="0"/>
              <a:t>I marked</a:t>
            </a:r>
            <a:r>
              <a:rPr lang="en-US" baseline="0" dirty="0" smtClean="0"/>
              <a:t> my examples on the same map.</a:t>
            </a:r>
            <a:endParaRPr lang="en-US" dirty="0"/>
          </a:p>
        </p:txBody>
      </p:sp>
    </p:spTree>
    <p:extLst>
      <p:ext uri="{BB962C8B-B14F-4D97-AF65-F5344CB8AC3E}">
        <p14:creationId xmlns:p14="http://schemas.microsoft.com/office/powerpoint/2010/main" val="147526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comes the equilibria results. We have seen [title]. These figure are the time </a:t>
            </a:r>
            <a:r>
              <a:rPr lang="en-US" baseline="0" dirty="0" err="1" smtClean="0"/>
              <a:t>evalution</a:t>
            </a:r>
            <a:r>
              <a:rPr lang="en-US" baseline="0" dirty="0" smtClean="0"/>
              <a:t> of Fit error[…]. As we can see that it has an low value in fit error and stable value in the other parameters. These large spikes on the lines are </a:t>
            </a:r>
            <a:r>
              <a:rPr lang="en-US" baseline="0" dirty="0" err="1" smtClean="0"/>
              <a:t>normaly</a:t>
            </a:r>
            <a:r>
              <a:rPr lang="en-US" baseline="0" dirty="0" smtClean="0"/>
              <a:t> un-</a:t>
            </a:r>
            <a:r>
              <a:rPr lang="en-US" baseline="0" dirty="0" err="1" smtClean="0"/>
              <a:t>phyics</a:t>
            </a:r>
            <a:r>
              <a:rPr lang="en-US" baseline="0" dirty="0" smtClean="0"/>
              <a:t> due to the bad convergence, but some time point like the time round 6s, the fit error is quite small, we think that contains real physics.</a:t>
            </a:r>
            <a:endParaRPr lang="en-US" dirty="0"/>
          </a:p>
        </p:txBody>
      </p:sp>
    </p:spTree>
    <p:extLst>
      <p:ext uri="{BB962C8B-B14F-4D97-AF65-F5344CB8AC3E}">
        <p14:creationId xmlns:p14="http://schemas.microsoft.com/office/powerpoint/2010/main" val="339467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plasma </a:t>
            </a:r>
            <a:r>
              <a:rPr lang="en-US" baseline="0" dirty="0" err="1" smtClean="0"/>
              <a:t>sureface</a:t>
            </a:r>
            <a:r>
              <a:rPr lang="en-US" baseline="0" dirty="0" smtClean="0"/>
              <a:t>, global parameters ,pitch angle and pressure profile at t=3s time slice of the same shots  in last slide. We can see the reconstructed pitch angle has great consistency with the measure pitch angle. </a:t>
            </a:r>
          </a:p>
          <a:p>
            <a:r>
              <a:rPr lang="en-US" baseline="0" dirty="0" smtClean="0"/>
              <a:t>The pressure profile has relatively bad consistency. We believe that the electron density was over-estimated in the 2017 campaign according to what we see in these shots pressure profile.</a:t>
            </a:r>
            <a:endParaRPr lang="en-US" dirty="0"/>
          </a:p>
        </p:txBody>
      </p:sp>
    </p:spTree>
    <p:extLst>
      <p:ext uri="{BB962C8B-B14F-4D97-AF65-F5344CB8AC3E}">
        <p14:creationId xmlns:p14="http://schemas.microsoft.com/office/powerpoint/2010/main" val="365027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DCON calculation using our kinetic equilibria input at these time region.</a:t>
            </a:r>
            <a:endParaRPr lang="en-US" dirty="0"/>
          </a:p>
        </p:txBody>
      </p:sp>
    </p:spTree>
    <p:extLst>
      <p:ext uri="{BB962C8B-B14F-4D97-AF65-F5344CB8AC3E}">
        <p14:creationId xmlns:p14="http://schemas.microsoft.com/office/powerpoint/2010/main" val="128280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t>
            </a:r>
            <a:r>
              <a:rPr lang="en-US" dirty="0" err="1" smtClean="0"/>
              <a:t>openration</a:t>
            </a:r>
            <a:r>
              <a:rPr lang="en-US" dirty="0" smtClean="0"/>
              <a:t> </a:t>
            </a:r>
            <a:r>
              <a:rPr lang="en-US" dirty="0" err="1" smtClean="0"/>
              <a:t>regiem</a:t>
            </a:r>
            <a:r>
              <a:rPr lang="en-US" dirty="0" smtClean="0"/>
              <a:t> conversion from ITB to h and L mode</a:t>
            </a:r>
            <a:r>
              <a:rPr lang="en-US" baseline="0" dirty="0" smtClean="0"/>
              <a:t> in this shot. We compared  the q and pressure profile at these two time slices. We can see a pedestal at the boundary in the H mode.  And the ITB had a low shear q profile</a:t>
            </a:r>
            <a:endParaRPr lang="en-US" dirty="0"/>
          </a:p>
        </p:txBody>
      </p:sp>
    </p:spTree>
    <p:extLst>
      <p:ext uri="{BB962C8B-B14F-4D97-AF65-F5344CB8AC3E}">
        <p14:creationId xmlns:p14="http://schemas.microsoft.com/office/powerpoint/2010/main" val="3872313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dirty="0" smtClean="0"/>
              <a:t>Sustained high </a:t>
            </a:r>
            <a:r>
              <a:rPr lang="el-GR" altLang="ko-KR" b="1" kern="0" dirty="0" smtClean="0">
                <a:solidFill>
                  <a:schemeClr val="tx1"/>
                </a:solidFill>
              </a:rPr>
              <a:t>β</a:t>
            </a:r>
            <a:r>
              <a:rPr lang="en-US" altLang="ko-KR" b="1" kern="0" baseline="-25000" dirty="0" smtClean="0">
                <a:solidFill>
                  <a:schemeClr val="tx1"/>
                </a:solidFill>
              </a:rPr>
              <a:t>n</a:t>
            </a:r>
            <a:r>
              <a:rPr lang="en-US" kern="0" dirty="0" smtClean="0"/>
              <a:t> plasma is examined using kinetic equilibrium reconstructions. The</a:t>
            </a:r>
            <a:r>
              <a:rPr lang="en-US" kern="0" baseline="0" dirty="0" smtClean="0"/>
              <a:t> High beta N is reduced by an MHD </a:t>
            </a:r>
            <a:r>
              <a:rPr lang="en-US" kern="0" baseline="0" dirty="0" smtClean="0"/>
              <a:t>rotating </a:t>
            </a:r>
            <a:r>
              <a:rPr lang="en-US" kern="0" baseline="0" dirty="0" smtClean="0"/>
              <a:t>mode. We can understand the stability of theses plasmas for </a:t>
            </a:r>
            <a:r>
              <a:rPr lang="en-US" kern="0" baseline="0" dirty="0" err="1" smtClean="0"/>
              <a:t>furure</a:t>
            </a:r>
            <a:r>
              <a:rPr lang="en-US" kern="0" baseline="0" dirty="0" smtClean="0"/>
              <a:t> avoidance of this mode. This shot will be examined by YS. Park in talk tomorrow.</a:t>
            </a:r>
            <a:endParaRPr lang="en-US" kern="0" dirty="0" smtClean="0"/>
          </a:p>
          <a:p>
            <a:endParaRPr lang="en-US" dirty="0"/>
          </a:p>
        </p:txBody>
      </p:sp>
    </p:spTree>
    <p:extLst>
      <p:ext uri="{BB962C8B-B14F-4D97-AF65-F5344CB8AC3E}">
        <p14:creationId xmlns:p14="http://schemas.microsoft.com/office/powerpoint/2010/main" val="27092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a:t>
            </a:r>
            <a:endParaRPr lang="en-US" dirty="0"/>
          </a:p>
        </p:txBody>
      </p:sp>
    </p:spTree>
    <p:extLst>
      <p:ext uri="{BB962C8B-B14F-4D97-AF65-F5344CB8AC3E}">
        <p14:creationId xmlns:p14="http://schemas.microsoft.com/office/powerpoint/2010/main" val="184609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kern="0" dirty="0" smtClean="0"/>
              <a:t>This is another example of high poloidal beta mode, these figure show the time </a:t>
            </a:r>
            <a:r>
              <a:rPr lang="en-US" kern="0" dirty="0" err="1" smtClean="0"/>
              <a:t>evalution</a:t>
            </a:r>
            <a:r>
              <a:rPr lang="en-US" kern="0" dirty="0" smtClean="0"/>
              <a:t> [t equals</a:t>
            </a:r>
            <a:r>
              <a:rPr lang="en-US" kern="0" baseline="0" dirty="0" smtClean="0"/>
              <a:t> to 3, 6s and 10.5s</a:t>
            </a:r>
            <a:r>
              <a:rPr lang="en-US" kern="0" dirty="0" smtClean="0"/>
              <a:t>] of the pitch angle and q profiles.</a:t>
            </a:r>
            <a:r>
              <a:rPr lang="en-US" kern="0" baseline="0" dirty="0" smtClean="0"/>
              <a:t> [title], We think the low shear is due to the </a:t>
            </a:r>
            <a:r>
              <a:rPr lang="en-US" sz="1800" dirty="0" smtClean="0"/>
              <a:t>Edge bootstrap bump.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dirty="0" smtClean="0"/>
          </a:p>
        </p:txBody>
      </p:sp>
    </p:spTree>
    <p:extLst>
      <p:ext uri="{BB962C8B-B14F-4D97-AF65-F5344CB8AC3E}">
        <p14:creationId xmlns:p14="http://schemas.microsoft.com/office/powerpoint/2010/main" val="4025809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Poly </a:t>
            </a:r>
            <a:r>
              <a:rPr lang="en-US" dirty="0" err="1" smtClean="0"/>
              <a:t>krou</a:t>
            </a:r>
            <a:r>
              <a:rPr lang="en-US" baseline="0" dirty="0" smtClean="0"/>
              <a:t> meter; </a:t>
            </a:r>
            <a:r>
              <a:rPr lang="en-US" sz="1200" b="1" dirty="0" smtClean="0"/>
              <a:t>In-vessel control coils(IVCC)</a:t>
            </a:r>
          </a:p>
          <a:p>
            <a:endParaRPr lang="en-US" dirty="0"/>
          </a:p>
        </p:txBody>
      </p:sp>
    </p:spTree>
    <p:extLst>
      <p:ext uri="{BB962C8B-B14F-4D97-AF65-F5344CB8AC3E}">
        <p14:creationId xmlns:p14="http://schemas.microsoft.com/office/powerpoint/2010/main" val="134734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Simplified, model/</a:t>
            </a:r>
            <a:r>
              <a:rPr lang="en-US" dirty="0" err="1" smtClean="0"/>
              <a:t>maodl</a:t>
            </a:r>
            <a:r>
              <a:rPr lang="en-US" dirty="0" smtClean="0"/>
              <a:t>/</a:t>
            </a:r>
            <a:endParaRPr lang="en-US" dirty="0"/>
          </a:p>
        </p:txBody>
      </p:sp>
    </p:spTree>
    <p:extLst>
      <p:ext uri="{BB962C8B-B14F-4D97-AF65-F5344CB8AC3E}">
        <p14:creationId xmlns:p14="http://schemas.microsoft.com/office/powerpoint/2010/main" val="181905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altLang="en-US" dirty="0" smtClean="0"/>
              <a:t>To</a:t>
            </a:r>
            <a:r>
              <a:rPr lang="en-US" altLang="en-US" baseline="0" dirty="0" smtClean="0"/>
              <a:t> fully model the 3D effects</a:t>
            </a:r>
            <a:endParaRPr lang="en-US" altLang="en-US" dirty="0"/>
          </a:p>
        </p:txBody>
      </p:sp>
    </p:spTree>
    <p:extLst>
      <p:ext uri="{BB962C8B-B14F-4D97-AF65-F5344CB8AC3E}">
        <p14:creationId xmlns:p14="http://schemas.microsoft.com/office/powerpoint/2010/main" val="398465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Stabilizing/</a:t>
            </a:r>
            <a:r>
              <a:rPr lang="en-US" dirty="0" err="1" smtClean="0"/>
              <a:t>s’teibl</a:t>
            </a:r>
            <a:r>
              <a:rPr lang="en-US" baseline="0" dirty="0" smtClean="0"/>
              <a:t> </a:t>
            </a:r>
            <a:r>
              <a:rPr lang="en-US" baseline="0" dirty="0" err="1" smtClean="0"/>
              <a:t>laizing</a:t>
            </a:r>
            <a:r>
              <a:rPr lang="en-US" baseline="0" dirty="0" smtClean="0"/>
              <a:t>/</a:t>
            </a:r>
            <a:endParaRPr lang="en-US" dirty="0"/>
          </a:p>
        </p:txBody>
      </p:sp>
    </p:spTree>
    <p:extLst>
      <p:ext uri="{BB962C8B-B14F-4D97-AF65-F5344CB8AC3E}">
        <p14:creationId xmlns:p14="http://schemas.microsoft.com/office/powerpoint/2010/main" val="298774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392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plenty of eddy current flowing/f </a:t>
            </a:r>
            <a:r>
              <a:rPr lang="en-US" baseline="0" dirty="0" err="1" smtClean="0"/>
              <a:t>louing</a:t>
            </a:r>
            <a:r>
              <a:rPr lang="en-US" baseline="0" dirty="0" smtClean="0"/>
              <a:t>/ in these conductive structures.</a:t>
            </a:r>
            <a:endParaRPr lang="en-US" dirty="0"/>
          </a:p>
        </p:txBody>
      </p:sp>
    </p:spTree>
    <p:extLst>
      <p:ext uri="{BB962C8B-B14F-4D97-AF65-F5344CB8AC3E}">
        <p14:creationId xmlns:p14="http://schemas.microsoft.com/office/powerpoint/2010/main" val="273081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right</a:t>
            </a:r>
            <a:r>
              <a:rPr lang="en-US" baseline="0" dirty="0" smtClean="0"/>
              <a:t>-hand picture indicates the position of these kinetic measurements at the </a:t>
            </a:r>
            <a:r>
              <a:rPr lang="en-US" baseline="0" dirty="0" err="1" smtClean="0"/>
              <a:t>midplane</a:t>
            </a:r>
            <a:r>
              <a:rPr lang="en-US" baseline="0" dirty="0" smtClean="0"/>
              <a:t> in KSTAR</a:t>
            </a:r>
            <a:endParaRPr lang="en-US" dirty="0"/>
          </a:p>
        </p:txBody>
      </p:sp>
    </p:spTree>
    <p:extLst>
      <p:ext uri="{BB962C8B-B14F-4D97-AF65-F5344CB8AC3E}">
        <p14:creationId xmlns:p14="http://schemas.microsoft.com/office/powerpoint/2010/main" val="126080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(Title), </a:t>
            </a:r>
            <a:r>
              <a:rPr lang="en-US" dirty="0" smtClean="0"/>
              <a:t>Here </a:t>
            </a:r>
            <a:r>
              <a:rPr lang="en-US" dirty="0" smtClean="0"/>
              <a:t>is an example of pitch</a:t>
            </a:r>
            <a:r>
              <a:rPr lang="en-US" baseline="0" dirty="0" smtClean="0"/>
              <a:t> angle. The triangle with tiny error bars are the measured data from </a:t>
            </a:r>
            <a:r>
              <a:rPr lang="en-US" baseline="0" dirty="0" smtClean="0"/>
              <a:t>MSE; </a:t>
            </a:r>
            <a:r>
              <a:rPr lang="en-US" baseline="0" dirty="0" smtClean="0"/>
              <a:t>Blue </a:t>
            </a:r>
            <a:r>
              <a:rPr lang="en-US" baseline="0" dirty="0" smtClean="0"/>
              <a:t>line; They </a:t>
            </a:r>
            <a:r>
              <a:rPr lang="en-US" baseline="0" dirty="0" smtClean="0"/>
              <a:t>have good </a:t>
            </a:r>
            <a:r>
              <a:rPr lang="en-US" baseline="0" dirty="0" smtClean="0"/>
              <a:t>consistence; As we can see in the safety factor figure, the </a:t>
            </a:r>
            <a:r>
              <a:rPr lang="en-US" baseline="0" dirty="0" smtClean="0"/>
              <a:t>q profile </a:t>
            </a:r>
            <a:r>
              <a:rPr lang="en-US" baseline="0" dirty="0" smtClean="0"/>
              <a:t>is fairly flexible </a:t>
            </a:r>
            <a:r>
              <a:rPr lang="en-US" baseline="0" dirty="0" smtClean="0"/>
              <a:t>in the kinetic equilibrium reconstruction.</a:t>
            </a:r>
            <a:endParaRPr lang="en-US" dirty="0"/>
          </a:p>
        </p:txBody>
      </p:sp>
    </p:spTree>
    <p:extLst>
      <p:ext uri="{BB962C8B-B14F-4D97-AF65-F5344CB8AC3E}">
        <p14:creationId xmlns:p14="http://schemas.microsoft.com/office/powerpoint/2010/main" val="393133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31613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88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8275" y="101600"/>
            <a:ext cx="1949450" cy="6180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9925" y="101600"/>
            <a:ext cx="5695950" cy="6180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613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1016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9925" y="800100"/>
            <a:ext cx="3810000" cy="5481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325" y="800100"/>
            <a:ext cx="3810000" cy="5481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5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9719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7331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800100"/>
            <a:ext cx="38100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325" y="800100"/>
            <a:ext cx="38100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95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083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91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69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80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066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177800" y="6535738"/>
            <a:ext cx="8801100" cy="63500"/>
            <a:chOff x="112" y="4117"/>
            <a:chExt cx="5544" cy="40"/>
          </a:xfrm>
        </p:grpSpPr>
        <p:sp>
          <p:nvSpPr>
            <p:cNvPr id="1036" name="Line 2"/>
            <p:cNvSpPr>
              <a:spLocks noChangeShapeType="1"/>
            </p:cNvSpPr>
            <p:nvPr/>
          </p:nvSpPr>
          <p:spPr bwMode="auto">
            <a:xfrm>
              <a:off x="112" y="4157"/>
              <a:ext cx="5544"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Line 3"/>
            <p:cNvSpPr>
              <a:spLocks noChangeShapeType="1"/>
            </p:cNvSpPr>
            <p:nvPr/>
          </p:nvSpPr>
          <p:spPr bwMode="auto">
            <a:xfrm>
              <a:off x="176" y="4117"/>
              <a:ext cx="5432" cy="0"/>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5"/>
          <p:cNvSpPr>
            <a:spLocks noGrp="1" noChangeArrowheads="1"/>
          </p:cNvSpPr>
          <p:nvPr>
            <p:ph type="title"/>
          </p:nvPr>
        </p:nvSpPr>
        <p:spPr bwMode="auto">
          <a:xfrm>
            <a:off x="695325" y="1016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8" name="Rectangle 6"/>
          <p:cNvSpPr>
            <a:spLocks noGrp="1" noChangeArrowheads="1"/>
          </p:cNvSpPr>
          <p:nvPr>
            <p:ph type="body" idx="1"/>
          </p:nvPr>
        </p:nvSpPr>
        <p:spPr bwMode="auto">
          <a:xfrm>
            <a:off x="669925" y="800100"/>
            <a:ext cx="7772400" cy="548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1029" name="Group 9"/>
          <p:cNvGrpSpPr>
            <a:grpSpLocks/>
          </p:cNvGrpSpPr>
          <p:nvPr/>
        </p:nvGrpSpPr>
        <p:grpSpPr bwMode="auto">
          <a:xfrm>
            <a:off x="165100" y="165100"/>
            <a:ext cx="8801100" cy="63500"/>
            <a:chOff x="104" y="104"/>
            <a:chExt cx="5544" cy="40"/>
          </a:xfrm>
        </p:grpSpPr>
        <p:sp>
          <p:nvSpPr>
            <p:cNvPr id="1034" name="Line 7"/>
            <p:cNvSpPr>
              <a:spLocks noChangeShapeType="1"/>
            </p:cNvSpPr>
            <p:nvPr/>
          </p:nvSpPr>
          <p:spPr bwMode="auto">
            <a:xfrm>
              <a:off x="104" y="104"/>
              <a:ext cx="5544" cy="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8"/>
            <p:cNvSpPr>
              <a:spLocks noChangeShapeType="1"/>
            </p:cNvSpPr>
            <p:nvPr/>
          </p:nvSpPr>
          <p:spPr bwMode="auto">
            <a:xfrm>
              <a:off x="168" y="144"/>
              <a:ext cx="5432" cy="0"/>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30" name="Picture 49" descr="kstar_soft_lo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3550" y="6429375"/>
            <a:ext cx="15843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50"/>
          <p:cNvSpPr>
            <a:spLocks noChangeArrowheads="1"/>
          </p:cNvSpPr>
          <p:nvPr userDrawn="1"/>
        </p:nvSpPr>
        <p:spPr bwMode="auto">
          <a:xfrm>
            <a:off x="9517063" y="1065213"/>
            <a:ext cx="536575" cy="74612"/>
          </a:xfrm>
          <a:prstGeom prst="rect">
            <a:avLst/>
          </a:prstGeom>
          <a:gradFill rotWithShape="0">
            <a:gsLst>
              <a:gs pos="0">
                <a:srgbClr val="FF66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2"/>
                </a:solidFill>
                <a:latin typeface="Arial" charset="0"/>
              </a:defRPr>
            </a:lvl1pPr>
            <a:lvl2pPr marL="742950" indent="-285750">
              <a:defRPr sz="3200">
                <a:solidFill>
                  <a:schemeClr val="tx2"/>
                </a:solidFill>
                <a:latin typeface="Arial" charset="0"/>
              </a:defRPr>
            </a:lvl2pPr>
            <a:lvl3pPr marL="1143000" indent="-228600">
              <a:defRPr sz="3200">
                <a:solidFill>
                  <a:schemeClr val="tx2"/>
                </a:solidFill>
                <a:latin typeface="Arial" charset="0"/>
              </a:defRPr>
            </a:lvl3pPr>
            <a:lvl4pPr marL="1600200" indent="-228600">
              <a:defRPr sz="3200">
                <a:solidFill>
                  <a:schemeClr val="tx2"/>
                </a:solidFill>
                <a:latin typeface="Arial" charset="0"/>
              </a:defRPr>
            </a:lvl4pPr>
            <a:lvl5pPr marL="2057400" indent="-228600">
              <a:defRPr sz="3200">
                <a:solidFill>
                  <a:schemeClr val="tx2"/>
                </a:solidFill>
                <a:latin typeface="Arial" charset="0"/>
              </a:defRPr>
            </a:lvl5pPr>
            <a:lvl6pPr marL="2514600" indent="-228600" eaLnBrk="0" fontAlgn="base" hangingPunct="0">
              <a:spcBef>
                <a:spcPct val="0"/>
              </a:spcBef>
              <a:spcAft>
                <a:spcPct val="0"/>
              </a:spcAft>
              <a:defRPr sz="3200">
                <a:solidFill>
                  <a:schemeClr val="tx2"/>
                </a:solidFill>
                <a:latin typeface="Arial" charset="0"/>
              </a:defRPr>
            </a:lvl6pPr>
            <a:lvl7pPr marL="2971800" indent="-228600" eaLnBrk="0" fontAlgn="base" hangingPunct="0">
              <a:spcBef>
                <a:spcPct val="0"/>
              </a:spcBef>
              <a:spcAft>
                <a:spcPct val="0"/>
              </a:spcAft>
              <a:defRPr sz="3200">
                <a:solidFill>
                  <a:schemeClr val="tx2"/>
                </a:solidFill>
                <a:latin typeface="Arial" charset="0"/>
              </a:defRPr>
            </a:lvl7pPr>
            <a:lvl8pPr marL="3429000" indent="-228600" eaLnBrk="0" fontAlgn="base" hangingPunct="0">
              <a:spcBef>
                <a:spcPct val="0"/>
              </a:spcBef>
              <a:spcAft>
                <a:spcPct val="0"/>
              </a:spcAft>
              <a:defRPr sz="3200">
                <a:solidFill>
                  <a:schemeClr val="tx2"/>
                </a:solidFill>
                <a:latin typeface="Arial" charset="0"/>
              </a:defRPr>
            </a:lvl8pPr>
            <a:lvl9pPr marL="3886200" indent="-228600" eaLnBrk="0" fontAlgn="base" hangingPunct="0">
              <a:spcBef>
                <a:spcPct val="0"/>
              </a:spcBef>
              <a:spcAft>
                <a:spcPct val="0"/>
              </a:spcAft>
              <a:defRPr sz="3200">
                <a:solidFill>
                  <a:schemeClr val="tx2"/>
                </a:solidFill>
                <a:latin typeface="Arial" charset="0"/>
              </a:defRPr>
            </a:lvl9pPr>
          </a:lstStyle>
          <a:p>
            <a:pPr>
              <a:defRPr/>
            </a:pPr>
            <a:endParaRPr lang="en-US" altLang="en-US" smtClean="0"/>
          </a:p>
        </p:txBody>
      </p:sp>
      <p:sp>
        <p:nvSpPr>
          <p:cNvPr id="21" name="Slide Number Placeholder 1"/>
          <p:cNvSpPr txBox="1">
            <a:spLocks noGrp="1"/>
          </p:cNvSpPr>
          <p:nvPr userDrawn="1"/>
        </p:nvSpPr>
        <p:spPr bwMode="auto">
          <a:xfrm>
            <a:off x="8343900" y="6653213"/>
            <a:ext cx="762000" cy="152400"/>
          </a:xfrm>
          <a:prstGeom prst="rect">
            <a:avLst/>
          </a:prstGeom>
          <a:noFill/>
          <a:ln>
            <a:miter lim="800000"/>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defRPr/>
            </a:pPr>
            <a:fld id="{97B10845-F245-45CB-BFEA-21A244093FD7}" type="slidenum">
              <a:rPr lang="en-US" sz="900" b="1" smtClean="0">
                <a:solidFill>
                  <a:srgbClr val="00CCFF"/>
                </a:solidFill>
                <a:latin typeface="Helvetica" pitchFamily="34" charset="0"/>
                <a:ea typeface="MS PGothic" pitchFamily="34" charset="-128"/>
              </a:rPr>
              <a:pPr algn="r">
                <a:defRPr/>
              </a:pPr>
              <a:t>‹#›</a:t>
            </a:fld>
            <a:endParaRPr lang="en-US" sz="900" b="1" smtClean="0">
              <a:solidFill>
                <a:srgbClr val="00CCFF"/>
              </a:solidFill>
              <a:latin typeface="Helvetica" pitchFamily="34" charset="0"/>
              <a:ea typeface="MS PGothic" pitchFamily="34" charset="-128"/>
            </a:endParaRPr>
          </a:p>
        </p:txBody>
      </p:sp>
      <p:sp>
        <p:nvSpPr>
          <p:cNvPr id="2" name="Text Box 46"/>
          <p:cNvSpPr txBox="1">
            <a:spLocks noChangeArrowheads="1"/>
          </p:cNvSpPr>
          <p:nvPr userDrawn="1"/>
        </p:nvSpPr>
        <p:spPr bwMode="auto">
          <a:xfrm>
            <a:off x="1969756" y="6586891"/>
            <a:ext cx="708522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2"/>
                </a:solidFill>
                <a:latin typeface="Arial" pitchFamily="34" charset="0"/>
              </a:defRPr>
            </a:lvl1pPr>
            <a:lvl2pPr marL="742950" indent="-285750">
              <a:defRPr sz="3200">
                <a:solidFill>
                  <a:schemeClr val="tx2"/>
                </a:solidFill>
                <a:latin typeface="Arial" pitchFamily="34" charset="0"/>
              </a:defRPr>
            </a:lvl2pPr>
            <a:lvl3pPr marL="1143000" indent="-228600">
              <a:defRPr sz="3200">
                <a:solidFill>
                  <a:schemeClr val="tx2"/>
                </a:solidFill>
                <a:latin typeface="Arial" pitchFamily="34" charset="0"/>
              </a:defRPr>
            </a:lvl3pPr>
            <a:lvl4pPr marL="1600200" indent="-228600">
              <a:defRPr sz="3200">
                <a:solidFill>
                  <a:schemeClr val="tx2"/>
                </a:solidFill>
                <a:latin typeface="Arial" pitchFamily="34" charset="0"/>
              </a:defRPr>
            </a:lvl4pPr>
            <a:lvl5pPr marL="2057400" indent="-228600">
              <a:defRPr sz="3200">
                <a:solidFill>
                  <a:schemeClr val="tx2"/>
                </a:solidFill>
                <a:latin typeface="Arial" pitchFamily="34" charset="0"/>
              </a:defRPr>
            </a:lvl5pPr>
            <a:lvl6pPr marL="2514600" indent="-228600" eaLnBrk="0" fontAlgn="base" hangingPunct="0">
              <a:spcBef>
                <a:spcPct val="0"/>
              </a:spcBef>
              <a:spcAft>
                <a:spcPct val="0"/>
              </a:spcAft>
              <a:defRPr sz="3200">
                <a:solidFill>
                  <a:schemeClr val="tx2"/>
                </a:solidFill>
                <a:latin typeface="Arial" pitchFamily="34" charset="0"/>
              </a:defRPr>
            </a:lvl6pPr>
            <a:lvl7pPr marL="2971800" indent="-228600" eaLnBrk="0" fontAlgn="base" hangingPunct="0">
              <a:spcBef>
                <a:spcPct val="0"/>
              </a:spcBef>
              <a:spcAft>
                <a:spcPct val="0"/>
              </a:spcAft>
              <a:defRPr sz="3200">
                <a:solidFill>
                  <a:schemeClr val="tx2"/>
                </a:solidFill>
                <a:latin typeface="Arial" pitchFamily="34" charset="0"/>
              </a:defRPr>
            </a:lvl7pPr>
            <a:lvl8pPr marL="3429000" indent="-228600" eaLnBrk="0" fontAlgn="base" hangingPunct="0">
              <a:spcBef>
                <a:spcPct val="0"/>
              </a:spcBef>
              <a:spcAft>
                <a:spcPct val="0"/>
              </a:spcAft>
              <a:defRPr sz="3200">
                <a:solidFill>
                  <a:schemeClr val="tx2"/>
                </a:solidFill>
                <a:latin typeface="Arial" pitchFamily="34" charset="0"/>
              </a:defRPr>
            </a:lvl8pPr>
            <a:lvl9pPr marL="3886200" indent="-228600" eaLnBrk="0" fontAlgn="base" hangingPunct="0">
              <a:spcBef>
                <a:spcPct val="0"/>
              </a:spcBef>
              <a:spcAft>
                <a:spcPct val="0"/>
              </a:spcAft>
              <a:defRPr sz="3200">
                <a:solidFill>
                  <a:schemeClr val="tx2"/>
                </a:solidFill>
                <a:latin typeface="Arial" pitchFamily="34" charset="0"/>
              </a:defRPr>
            </a:lvl9pPr>
          </a:lstStyle>
          <a:p>
            <a:pPr>
              <a:defRPr/>
            </a:pPr>
            <a:r>
              <a:rPr lang="en-US" sz="900" b="1" dirty="0" smtClean="0">
                <a:solidFill>
                  <a:srgbClr val="00CCFF"/>
                </a:solidFill>
                <a:latin typeface="Helvetica" pitchFamily="34" charset="0"/>
              </a:rPr>
              <a:t>Kinetic equilibrium</a:t>
            </a:r>
            <a:r>
              <a:rPr lang="en-US" sz="900" b="1" baseline="0" dirty="0" smtClean="0">
                <a:solidFill>
                  <a:srgbClr val="00CCFF"/>
                </a:solidFill>
                <a:latin typeface="Helvetica" pitchFamily="34" charset="0"/>
              </a:rPr>
              <a:t> reconstruction of KSTAR plasmas including internal pitch angle profile measurement </a:t>
            </a:r>
            <a:endParaRPr lang="en-US" sz="900" b="1" dirty="0" smtClean="0">
              <a:solidFill>
                <a:srgbClr val="00CCFF"/>
              </a:solidFill>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3200" u="sng">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Helvetica" pitchFamily="34" charset="0"/>
        </a:defRPr>
      </a:lvl2pPr>
      <a:lvl3pPr algn="ctr" rtl="0" eaLnBrk="0" fontAlgn="base" hangingPunct="0">
        <a:spcBef>
          <a:spcPct val="0"/>
        </a:spcBef>
        <a:spcAft>
          <a:spcPct val="0"/>
        </a:spcAft>
        <a:defRPr sz="3200" u="sng">
          <a:solidFill>
            <a:schemeClr val="tx2"/>
          </a:solidFill>
          <a:latin typeface="Helvetica" pitchFamily="34" charset="0"/>
        </a:defRPr>
      </a:lvl3pPr>
      <a:lvl4pPr algn="ctr" rtl="0" eaLnBrk="0" fontAlgn="base" hangingPunct="0">
        <a:spcBef>
          <a:spcPct val="0"/>
        </a:spcBef>
        <a:spcAft>
          <a:spcPct val="0"/>
        </a:spcAft>
        <a:defRPr sz="3200" u="sng">
          <a:solidFill>
            <a:schemeClr val="tx2"/>
          </a:solidFill>
          <a:latin typeface="Helvetica" pitchFamily="34" charset="0"/>
        </a:defRPr>
      </a:lvl4pPr>
      <a:lvl5pPr algn="ctr" rtl="0" eaLnBrk="0" fontAlgn="base" hangingPunct="0">
        <a:spcBef>
          <a:spcPct val="0"/>
        </a:spcBef>
        <a:spcAft>
          <a:spcPct val="0"/>
        </a:spcAft>
        <a:defRPr sz="3200" u="sng">
          <a:solidFill>
            <a:schemeClr val="tx2"/>
          </a:solidFill>
          <a:latin typeface="Helvetica" pitchFamily="34" charset="0"/>
        </a:defRPr>
      </a:lvl5pPr>
      <a:lvl6pPr marL="457200" algn="ctr" rtl="0" eaLnBrk="0" fontAlgn="base" hangingPunct="0">
        <a:spcBef>
          <a:spcPct val="0"/>
        </a:spcBef>
        <a:spcAft>
          <a:spcPct val="0"/>
        </a:spcAft>
        <a:defRPr sz="3200" u="sng">
          <a:solidFill>
            <a:schemeClr val="tx2"/>
          </a:solidFill>
          <a:latin typeface="Helvetica" pitchFamily="34" charset="0"/>
        </a:defRPr>
      </a:lvl6pPr>
      <a:lvl7pPr marL="914400" algn="ctr" rtl="0" eaLnBrk="0" fontAlgn="base" hangingPunct="0">
        <a:spcBef>
          <a:spcPct val="0"/>
        </a:spcBef>
        <a:spcAft>
          <a:spcPct val="0"/>
        </a:spcAft>
        <a:defRPr sz="3200" u="sng">
          <a:solidFill>
            <a:schemeClr val="tx2"/>
          </a:solidFill>
          <a:latin typeface="Helvetica" pitchFamily="34" charset="0"/>
        </a:defRPr>
      </a:lvl7pPr>
      <a:lvl8pPr marL="1371600" algn="ctr" rtl="0" eaLnBrk="0" fontAlgn="base" hangingPunct="0">
        <a:spcBef>
          <a:spcPct val="0"/>
        </a:spcBef>
        <a:spcAft>
          <a:spcPct val="0"/>
        </a:spcAft>
        <a:defRPr sz="3200" u="sng">
          <a:solidFill>
            <a:schemeClr val="tx2"/>
          </a:solidFill>
          <a:latin typeface="Helvetica" pitchFamily="34" charset="0"/>
        </a:defRPr>
      </a:lvl8pPr>
      <a:lvl9pPr marL="1828800" algn="ctr" rtl="0" eaLnBrk="0" fontAlgn="base" hangingPunct="0">
        <a:spcBef>
          <a:spcPct val="0"/>
        </a:spcBef>
        <a:spcAft>
          <a:spcPct val="0"/>
        </a:spcAft>
        <a:defRPr sz="3200" u="sng">
          <a:solidFill>
            <a:schemeClr val="tx2"/>
          </a:solidFill>
          <a:latin typeface="Helvetica" pitchFamily="34" charset="0"/>
        </a:defRPr>
      </a:lvl9pPr>
    </p:titleStyle>
    <p:body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U4C77leOi.jpg"/>
          <p:cNvPicPr>
            <a:picLocks noChangeAspect="1"/>
          </p:cNvPicPr>
          <p:nvPr/>
        </p:nvPicPr>
        <p:blipFill>
          <a:blip r:embed="rId3" cstate="print"/>
          <a:srcRect r="8993" b="7660"/>
          <a:stretch>
            <a:fillRect/>
          </a:stretch>
        </p:blipFill>
        <p:spPr>
          <a:xfrm>
            <a:off x="5071730" y="3654416"/>
            <a:ext cx="4003611" cy="2649815"/>
          </a:xfrm>
          <a:prstGeom prst="rect">
            <a:avLst/>
          </a:prstGeom>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68" y="4777816"/>
            <a:ext cx="1659636" cy="61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cu_fontoutline.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071" y="5554189"/>
            <a:ext cx="3373102" cy="63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0151" y="4900792"/>
            <a:ext cx="1407255" cy="720514"/>
          </a:xfrm>
          <a:prstGeom prst="rect">
            <a:avLst/>
          </a:prstGeom>
        </p:spPr>
      </p:pic>
      <p:sp>
        <p:nvSpPr>
          <p:cNvPr id="2051" name="Text Box 3"/>
          <p:cNvSpPr txBox="1">
            <a:spLocks noChangeArrowheads="1"/>
          </p:cNvSpPr>
          <p:nvPr/>
        </p:nvSpPr>
        <p:spPr bwMode="auto">
          <a:xfrm>
            <a:off x="310445" y="1991510"/>
            <a:ext cx="8452302" cy="248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80000"/>
              </a:lnSpc>
              <a:spcBef>
                <a:spcPct val="70000"/>
              </a:spcBef>
              <a:buClr>
                <a:srgbClr val="F70606"/>
              </a:buClr>
              <a:buSzPct val="150000"/>
              <a:buChar char="•"/>
              <a:defRPr sz="2400">
                <a:solidFill>
                  <a:schemeClr val="accent1"/>
                </a:solidFill>
                <a:latin typeface="Arial" charset="0"/>
              </a:defRPr>
            </a:lvl1pPr>
            <a:lvl2pPr marL="742950" indent="-285750">
              <a:lnSpc>
                <a:spcPct val="80000"/>
              </a:lnSpc>
              <a:spcBef>
                <a:spcPct val="50000"/>
              </a:spcBef>
              <a:buClr>
                <a:srgbClr val="5FCAFA"/>
              </a:buClr>
              <a:buSzPct val="80000"/>
              <a:buFont typeface="Wingdings" pitchFamily="2" charset="2"/>
              <a:buChar char="q"/>
              <a:defRPr sz="2000">
                <a:solidFill>
                  <a:schemeClr val="tx1"/>
                </a:solidFill>
                <a:latin typeface="Arial" charset="0"/>
              </a:defRPr>
            </a:lvl2pPr>
            <a:lvl3pPr marL="1143000" indent="-228600">
              <a:lnSpc>
                <a:spcPct val="80000"/>
              </a:lnSpc>
              <a:spcBef>
                <a:spcPct val="50000"/>
              </a:spcBef>
              <a:buClr>
                <a:srgbClr val="F70606"/>
              </a:buClr>
              <a:buSzPct val="150000"/>
              <a:buChar char="•"/>
              <a:defRPr>
                <a:solidFill>
                  <a:schemeClr val="tx1"/>
                </a:solidFill>
                <a:latin typeface="Arial" charset="0"/>
              </a:defRPr>
            </a:lvl3pPr>
            <a:lvl4pPr marL="1600200" indent="-228600">
              <a:lnSpc>
                <a:spcPct val="80000"/>
              </a:lnSpc>
              <a:spcBef>
                <a:spcPct val="50000"/>
              </a:spcBef>
              <a:buClr>
                <a:srgbClr val="5FCAFA"/>
              </a:buClr>
              <a:buSzPct val="80000"/>
              <a:buFont typeface="Wingdings" pitchFamily="2" charset="2"/>
              <a:buChar char="q"/>
              <a:defRPr sz="1600">
                <a:solidFill>
                  <a:schemeClr val="tx1"/>
                </a:solidFill>
                <a:latin typeface="Arial" charset="0"/>
              </a:defRPr>
            </a:lvl4pPr>
            <a:lvl5pPr marL="2057400" indent="-228600">
              <a:lnSpc>
                <a:spcPct val="80000"/>
              </a:lnSpc>
              <a:spcBef>
                <a:spcPct val="50000"/>
              </a:spcBef>
              <a:buClr>
                <a:srgbClr val="F70606"/>
              </a:buClr>
              <a:buSzPct val="100000"/>
              <a:buChar char="»"/>
              <a:defRPr sz="1600">
                <a:solidFill>
                  <a:schemeClr val="tx1"/>
                </a:solidFill>
                <a:latin typeface="Arial" charset="0"/>
              </a:defRPr>
            </a:lvl5pPr>
            <a:lvl6pPr marL="2514600" indent="-228600" eaLnBrk="0" fontAlgn="base" hangingPunct="0">
              <a:lnSpc>
                <a:spcPct val="80000"/>
              </a:lnSpc>
              <a:spcBef>
                <a:spcPct val="50000"/>
              </a:spcBef>
              <a:spcAft>
                <a:spcPct val="0"/>
              </a:spcAft>
              <a:buClr>
                <a:srgbClr val="F70606"/>
              </a:buClr>
              <a:buSzPct val="100000"/>
              <a:buChar char="»"/>
              <a:defRPr sz="1600">
                <a:solidFill>
                  <a:schemeClr val="tx1"/>
                </a:solidFill>
                <a:latin typeface="Arial" charset="0"/>
              </a:defRPr>
            </a:lvl6pPr>
            <a:lvl7pPr marL="2971800" indent="-228600" eaLnBrk="0" fontAlgn="base" hangingPunct="0">
              <a:lnSpc>
                <a:spcPct val="80000"/>
              </a:lnSpc>
              <a:spcBef>
                <a:spcPct val="50000"/>
              </a:spcBef>
              <a:spcAft>
                <a:spcPct val="0"/>
              </a:spcAft>
              <a:buClr>
                <a:srgbClr val="F70606"/>
              </a:buClr>
              <a:buSzPct val="100000"/>
              <a:buChar char="»"/>
              <a:defRPr sz="1600">
                <a:solidFill>
                  <a:schemeClr val="tx1"/>
                </a:solidFill>
                <a:latin typeface="Arial" charset="0"/>
              </a:defRPr>
            </a:lvl7pPr>
            <a:lvl8pPr marL="3429000" indent="-228600" eaLnBrk="0" fontAlgn="base" hangingPunct="0">
              <a:lnSpc>
                <a:spcPct val="80000"/>
              </a:lnSpc>
              <a:spcBef>
                <a:spcPct val="50000"/>
              </a:spcBef>
              <a:spcAft>
                <a:spcPct val="0"/>
              </a:spcAft>
              <a:buClr>
                <a:srgbClr val="F70606"/>
              </a:buClr>
              <a:buSzPct val="100000"/>
              <a:buChar char="»"/>
              <a:defRPr sz="1600">
                <a:solidFill>
                  <a:schemeClr val="tx1"/>
                </a:solidFill>
                <a:latin typeface="Arial" charset="0"/>
              </a:defRPr>
            </a:lvl8pPr>
            <a:lvl9pPr marL="3886200" indent="-228600" eaLnBrk="0" fontAlgn="base" hangingPunct="0">
              <a:lnSpc>
                <a:spcPct val="80000"/>
              </a:lnSpc>
              <a:spcBef>
                <a:spcPct val="50000"/>
              </a:spcBef>
              <a:spcAft>
                <a:spcPct val="0"/>
              </a:spcAft>
              <a:buClr>
                <a:srgbClr val="F70606"/>
              </a:buClr>
              <a:buSzPct val="100000"/>
              <a:buChar char="»"/>
              <a:defRPr sz="1600">
                <a:solidFill>
                  <a:schemeClr val="tx1"/>
                </a:solidFill>
                <a:latin typeface="Arial" charset="0"/>
              </a:defRPr>
            </a:lvl9pPr>
          </a:lstStyle>
          <a:p>
            <a:pPr algn="ctr">
              <a:lnSpc>
                <a:spcPct val="100000"/>
              </a:lnSpc>
              <a:spcBef>
                <a:spcPct val="0"/>
              </a:spcBef>
              <a:buClrTx/>
              <a:buSzTx/>
              <a:buFontTx/>
              <a:buNone/>
            </a:pPr>
            <a:r>
              <a:rPr lang="en-US" altLang="en-US" sz="2000" dirty="0" smtClean="0">
                <a:latin typeface="Helvetica" pitchFamily="34" charset="0"/>
              </a:rPr>
              <a:t>Y.Z. Jiang</a:t>
            </a:r>
            <a:r>
              <a:rPr lang="en-US" altLang="en-US" sz="2000" baseline="30000" dirty="0" smtClean="0">
                <a:latin typeface="Helvetica" pitchFamily="34" charset="0"/>
              </a:rPr>
              <a:t>1</a:t>
            </a:r>
            <a:r>
              <a:rPr lang="en-US" altLang="en-US" sz="2000" dirty="0" smtClean="0">
                <a:latin typeface="Helvetica" pitchFamily="34" charset="0"/>
              </a:rPr>
              <a:t>, S.A</a:t>
            </a:r>
            <a:r>
              <a:rPr lang="en-US" altLang="en-US" sz="2000" dirty="0">
                <a:latin typeface="Helvetica" pitchFamily="34" charset="0"/>
              </a:rPr>
              <a:t>. Sabbagh</a:t>
            </a:r>
            <a:r>
              <a:rPr lang="en-US" altLang="en-US" sz="2000" baseline="30000" dirty="0">
                <a:latin typeface="Helvetica" pitchFamily="34" charset="0"/>
              </a:rPr>
              <a:t>1</a:t>
            </a:r>
            <a:r>
              <a:rPr lang="en-US" altLang="en-US" sz="2000" dirty="0">
                <a:latin typeface="Helvetica" pitchFamily="34" charset="0"/>
              </a:rPr>
              <a:t>, Y.-S. Park</a:t>
            </a:r>
            <a:r>
              <a:rPr lang="en-US" altLang="en-US" sz="2000" baseline="30000" dirty="0">
                <a:latin typeface="Helvetica" pitchFamily="34" charset="0"/>
              </a:rPr>
              <a:t>1</a:t>
            </a:r>
            <a:r>
              <a:rPr lang="en-US" altLang="en-US" sz="2000" dirty="0">
                <a:latin typeface="Helvetica" pitchFamily="34" charset="0"/>
              </a:rPr>
              <a:t>, </a:t>
            </a:r>
            <a:r>
              <a:rPr lang="en-US" altLang="en-US" sz="2000" dirty="0" smtClean="0">
                <a:latin typeface="Helvetica" pitchFamily="34" charset="0"/>
              </a:rPr>
              <a:t>J.H. Ahn</a:t>
            </a:r>
            <a:r>
              <a:rPr lang="en-US" altLang="en-US" sz="2000" baseline="30000" dirty="0" smtClean="0">
                <a:latin typeface="Helvetica" pitchFamily="34" charset="0"/>
              </a:rPr>
              <a:t>1</a:t>
            </a:r>
            <a:r>
              <a:rPr lang="en-US" altLang="en-US" sz="2000" dirty="0" smtClean="0">
                <a:latin typeface="Helvetica" pitchFamily="34" charset="0"/>
              </a:rPr>
              <a:t>,</a:t>
            </a:r>
            <a:br>
              <a:rPr lang="en-US" altLang="en-US" sz="2000" dirty="0" smtClean="0">
                <a:latin typeface="Helvetica" pitchFamily="34" charset="0"/>
              </a:rPr>
            </a:br>
            <a:r>
              <a:rPr lang="en-US" altLang="en-US" sz="2000" dirty="0" smtClean="0">
                <a:latin typeface="Helvetica" pitchFamily="34" charset="0"/>
              </a:rPr>
              <a:t> J.W. Berkery</a:t>
            </a:r>
            <a:r>
              <a:rPr lang="en-US" altLang="en-US" sz="2000" baseline="30000" dirty="0" smtClean="0">
                <a:latin typeface="Helvetica" pitchFamily="34" charset="0"/>
              </a:rPr>
              <a:t>1</a:t>
            </a:r>
            <a:r>
              <a:rPr lang="en-US" altLang="en-US" sz="2000" dirty="0" smtClean="0">
                <a:latin typeface="Helvetica" pitchFamily="34" charset="0"/>
              </a:rPr>
              <a:t> and </a:t>
            </a:r>
            <a:r>
              <a:rPr lang="en-US" altLang="zh-CN" sz="2000" dirty="0">
                <a:latin typeface="Helvetica" pitchFamily="34" charset="0"/>
              </a:rPr>
              <a:t>J</a:t>
            </a:r>
            <a:r>
              <a:rPr lang="en-US" altLang="en-US" sz="2000" dirty="0" smtClean="0">
                <a:latin typeface="Helvetica" pitchFamily="34" charset="0"/>
              </a:rPr>
              <a:t>. Ko</a:t>
            </a:r>
            <a:r>
              <a:rPr lang="en-US" altLang="en-US" sz="2000" baseline="30000" dirty="0" smtClean="0">
                <a:latin typeface="Helvetica" pitchFamily="34" charset="0"/>
              </a:rPr>
              <a:t>2</a:t>
            </a:r>
          </a:p>
          <a:p>
            <a:pPr algn="ctr">
              <a:lnSpc>
                <a:spcPct val="100000"/>
              </a:lnSpc>
              <a:spcBef>
                <a:spcPct val="0"/>
              </a:spcBef>
              <a:buClrTx/>
              <a:buSzTx/>
              <a:buFontTx/>
              <a:buNone/>
            </a:pPr>
            <a:endParaRPr lang="en-US" altLang="en-US" sz="1600" dirty="0">
              <a:solidFill>
                <a:schemeClr val="tx1"/>
              </a:solidFill>
            </a:endParaRPr>
          </a:p>
          <a:p>
            <a:pPr algn="ctr">
              <a:lnSpc>
                <a:spcPct val="105000"/>
              </a:lnSpc>
              <a:spcBef>
                <a:spcPct val="0"/>
              </a:spcBef>
              <a:buFontTx/>
              <a:buNone/>
            </a:pPr>
            <a:r>
              <a:rPr lang="en-US" altLang="en-US" sz="1600" i="1" baseline="30000" dirty="0">
                <a:solidFill>
                  <a:schemeClr val="tx1"/>
                </a:solidFill>
              </a:rPr>
              <a:t>1</a:t>
            </a:r>
            <a:r>
              <a:rPr lang="en-US" altLang="en-US" sz="1600" i="1" dirty="0">
                <a:solidFill>
                  <a:schemeClr val="tx1"/>
                </a:solidFill>
              </a:rPr>
              <a:t>Department of Applied Physics, Columbia University, New York, NY, USA</a:t>
            </a:r>
          </a:p>
          <a:p>
            <a:pPr algn="ctr">
              <a:lnSpc>
                <a:spcPct val="105000"/>
              </a:lnSpc>
              <a:spcBef>
                <a:spcPct val="0"/>
              </a:spcBef>
              <a:buFontTx/>
              <a:buNone/>
            </a:pPr>
            <a:r>
              <a:rPr lang="en-US" altLang="en-US" sz="1600" i="1" baseline="30000" dirty="0">
                <a:solidFill>
                  <a:schemeClr val="tx1"/>
                </a:solidFill>
              </a:rPr>
              <a:t>2</a:t>
            </a:r>
            <a:r>
              <a:rPr lang="en-US" altLang="en-US" sz="1600" i="1" dirty="0">
                <a:solidFill>
                  <a:schemeClr val="tx1"/>
                </a:solidFill>
              </a:rPr>
              <a:t>National Fusion Research Institute, Daejeon, </a:t>
            </a:r>
            <a:r>
              <a:rPr lang="en-US" altLang="en-US" sz="1600" i="1" dirty="0" smtClean="0">
                <a:solidFill>
                  <a:schemeClr val="tx1"/>
                </a:solidFill>
              </a:rPr>
              <a:t>Korea</a:t>
            </a:r>
          </a:p>
          <a:p>
            <a:pPr algn="ctr">
              <a:lnSpc>
                <a:spcPct val="105000"/>
              </a:lnSpc>
              <a:spcBef>
                <a:spcPct val="0"/>
              </a:spcBef>
              <a:buFontTx/>
              <a:buNone/>
            </a:pPr>
            <a:endParaRPr lang="en-US" altLang="en-US" sz="1600" i="1" dirty="0">
              <a:solidFill>
                <a:schemeClr val="tx1"/>
              </a:solidFill>
            </a:endParaRPr>
          </a:p>
          <a:p>
            <a:pPr algn="ctr">
              <a:lnSpc>
                <a:spcPct val="105000"/>
              </a:lnSpc>
              <a:spcBef>
                <a:spcPct val="0"/>
              </a:spcBef>
              <a:buFontTx/>
              <a:buNone/>
            </a:pPr>
            <a:r>
              <a:rPr lang="en-US" altLang="en-US" sz="1600" b="1" i="1" dirty="0" smtClean="0">
                <a:solidFill>
                  <a:srgbClr val="FF0000"/>
                </a:solidFill>
              </a:rPr>
              <a:t> NSTX-U </a:t>
            </a:r>
            <a:r>
              <a:rPr lang="en-US" altLang="en-US" sz="1600" b="1" i="1" dirty="0">
                <a:solidFill>
                  <a:srgbClr val="FF0000"/>
                </a:solidFill>
              </a:rPr>
              <a:t>P</a:t>
            </a:r>
            <a:r>
              <a:rPr lang="en-US" altLang="en-US" sz="1600" b="1" i="1" dirty="0" smtClean="0">
                <a:solidFill>
                  <a:srgbClr val="FF0000"/>
                </a:solidFill>
              </a:rPr>
              <a:t>hysics </a:t>
            </a:r>
            <a:r>
              <a:rPr lang="en-US" altLang="en-US" sz="1600" b="1" i="1" dirty="0">
                <a:solidFill>
                  <a:srgbClr val="FF0000"/>
                </a:solidFill>
              </a:rPr>
              <a:t>M</a:t>
            </a:r>
            <a:r>
              <a:rPr lang="en-US" altLang="en-US" sz="1600" b="1" i="1" dirty="0" smtClean="0">
                <a:solidFill>
                  <a:srgbClr val="FF0000"/>
                </a:solidFill>
              </a:rPr>
              <a:t>eeting </a:t>
            </a:r>
            <a:endParaRPr lang="en-US" altLang="en-US" sz="1000" b="1" dirty="0">
              <a:solidFill>
                <a:srgbClr val="FF0000"/>
              </a:solidFill>
            </a:endParaRPr>
          </a:p>
          <a:p>
            <a:pPr algn="ctr">
              <a:lnSpc>
                <a:spcPct val="100000"/>
              </a:lnSpc>
              <a:spcBef>
                <a:spcPct val="0"/>
              </a:spcBef>
              <a:buClrTx/>
              <a:buSzTx/>
              <a:buFontTx/>
              <a:buNone/>
            </a:pPr>
            <a:r>
              <a:rPr lang="en-US" altLang="en-US" sz="1600" dirty="0" smtClean="0">
                <a:solidFill>
                  <a:schemeClr val="tx1"/>
                </a:solidFill>
              </a:rPr>
              <a:t>November 29th, 2017</a:t>
            </a:r>
            <a:endParaRPr lang="en-US" altLang="en-US" sz="1600" dirty="0">
              <a:solidFill>
                <a:schemeClr val="tx1"/>
              </a:solidFill>
            </a:endParaRPr>
          </a:p>
          <a:p>
            <a:pPr algn="ctr">
              <a:lnSpc>
                <a:spcPct val="100000"/>
              </a:lnSpc>
              <a:spcBef>
                <a:spcPct val="0"/>
              </a:spcBef>
              <a:buClrTx/>
              <a:buSzTx/>
              <a:buFontTx/>
              <a:buNone/>
            </a:pPr>
            <a:r>
              <a:rPr lang="en-US" altLang="en-US" sz="1600" dirty="0" smtClean="0"/>
              <a:t>PPPL, Princeton, NJ</a:t>
            </a:r>
            <a:endParaRPr lang="en-US" altLang="en-US" sz="1600" dirty="0"/>
          </a:p>
        </p:txBody>
      </p:sp>
      <p:sp>
        <p:nvSpPr>
          <p:cNvPr id="10" name="Rectangle 9"/>
          <p:cNvSpPr/>
          <p:nvPr/>
        </p:nvSpPr>
        <p:spPr>
          <a:xfrm>
            <a:off x="3565128" y="6213452"/>
            <a:ext cx="5426827" cy="307777"/>
          </a:xfrm>
          <a:prstGeom prst="rect">
            <a:avLst/>
          </a:prstGeom>
        </p:spPr>
        <p:txBody>
          <a:bodyPr wrap="square">
            <a:spAutoFit/>
          </a:bodyPr>
          <a:lstStyle/>
          <a:p>
            <a:pPr algn="r" eaLnBrk="1" hangingPunct="1"/>
            <a:r>
              <a:rPr lang="en-US" sz="1400" b="1" i="1" dirty="0">
                <a:solidFill>
                  <a:srgbClr val="1822CD"/>
                </a:solidFill>
                <a:latin typeface="Helvetica" charset="0"/>
                <a:cs typeface="Arial" pitchFamily="34" charset="0"/>
              </a:rPr>
              <a:t>S</a:t>
            </a:r>
            <a:r>
              <a:rPr lang="en-US" sz="1400" b="1" i="1" dirty="0" smtClean="0">
                <a:solidFill>
                  <a:srgbClr val="1822CD"/>
                </a:solidFill>
                <a:latin typeface="Helvetica" charset="0"/>
                <a:cs typeface="Arial" pitchFamily="34" charset="0"/>
              </a:rPr>
              <a:t>upported by US </a:t>
            </a:r>
            <a:r>
              <a:rPr lang="en-US" sz="1400" b="1" i="1" dirty="0">
                <a:solidFill>
                  <a:srgbClr val="1822CD"/>
                </a:solidFill>
                <a:latin typeface="Helvetica" charset="0"/>
                <a:cs typeface="Arial" pitchFamily="34" charset="0"/>
              </a:rPr>
              <a:t>DOE </a:t>
            </a:r>
            <a:r>
              <a:rPr lang="en-US" sz="1400" b="1" i="1" dirty="0" smtClean="0">
                <a:solidFill>
                  <a:srgbClr val="1822CD"/>
                </a:solidFill>
                <a:latin typeface="Helvetica" charset="0"/>
                <a:cs typeface="Arial" pitchFamily="34" charset="0"/>
              </a:rPr>
              <a:t>grant DE-SC0016614</a:t>
            </a:r>
            <a:endParaRPr lang="en-US" altLang="en-US" sz="1400" b="1" i="1" dirty="0">
              <a:solidFill>
                <a:srgbClr val="1822CD"/>
              </a:solidFill>
              <a:latin typeface="Helvetica" charset="0"/>
              <a:cs typeface="Arial" pitchFamily="34" charset="0"/>
            </a:endParaRPr>
          </a:p>
        </p:txBody>
      </p:sp>
      <p:sp>
        <p:nvSpPr>
          <p:cNvPr id="11" name="Title 1"/>
          <p:cNvSpPr>
            <a:spLocks noGrp="1"/>
          </p:cNvSpPr>
          <p:nvPr>
            <p:ph type="title"/>
          </p:nvPr>
        </p:nvSpPr>
        <p:spPr>
          <a:xfrm>
            <a:off x="225041" y="535015"/>
            <a:ext cx="8733064" cy="1028565"/>
          </a:xfrm>
        </p:spPr>
        <p:txBody>
          <a:bodyPr/>
          <a:lstStyle/>
          <a:p>
            <a:r>
              <a:rPr lang="en-US" dirty="0"/>
              <a:t>Kinetic equilibrium reconstruction of KSTAR plasmas including internal pitch angle </a:t>
            </a:r>
            <a:br>
              <a:rPr lang="en-US" dirty="0"/>
            </a:br>
            <a:r>
              <a:rPr lang="en-US" dirty="0"/>
              <a:t>profile measurement</a:t>
            </a:r>
          </a:p>
        </p:txBody>
      </p:sp>
    </p:spTree>
    <p:extLst>
      <p:ext uri="{BB962C8B-B14F-4D97-AF65-F5344CB8AC3E}">
        <p14:creationId xmlns:p14="http://schemas.microsoft.com/office/powerpoint/2010/main" val="28709738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9757" t="35722" r="23399" b="33833"/>
          <a:stretch/>
        </p:blipFill>
        <p:spPr>
          <a:xfrm>
            <a:off x="1421605" y="2179065"/>
            <a:ext cx="2806823" cy="3284332"/>
          </a:xfrm>
          <a:prstGeom prst="rect">
            <a:avLst/>
          </a:prstGeom>
        </p:spPr>
      </p:pic>
      <p:sp>
        <p:nvSpPr>
          <p:cNvPr id="2" name="Title 1"/>
          <p:cNvSpPr>
            <a:spLocks noGrp="1"/>
          </p:cNvSpPr>
          <p:nvPr>
            <p:ph type="title"/>
          </p:nvPr>
        </p:nvSpPr>
        <p:spPr>
          <a:xfrm>
            <a:off x="315942" y="206294"/>
            <a:ext cx="8549640" cy="1104488"/>
          </a:xfrm>
        </p:spPr>
        <p:txBody>
          <a:bodyPr/>
          <a:lstStyle/>
          <a:p>
            <a:r>
              <a:rPr lang="en-US" dirty="0" smtClean="0"/>
              <a:t>Motional </a:t>
            </a:r>
            <a:r>
              <a:rPr lang="en-US" dirty="0" smtClean="0"/>
              <a:t>stark </a:t>
            </a:r>
            <a:r>
              <a:rPr lang="en-US" dirty="0"/>
              <a:t>e</a:t>
            </a:r>
            <a:r>
              <a:rPr lang="en-US" dirty="0" smtClean="0"/>
              <a:t>ffect </a:t>
            </a:r>
            <a:r>
              <a:rPr lang="en-US" dirty="0"/>
              <a:t>d</a:t>
            </a:r>
            <a:r>
              <a:rPr lang="en-US" dirty="0" smtClean="0"/>
              <a:t>ata </a:t>
            </a:r>
            <a:r>
              <a:rPr lang="en-US" dirty="0"/>
              <a:t>p</a:t>
            </a:r>
            <a:r>
              <a:rPr lang="en-US" dirty="0" smtClean="0"/>
              <a:t>rovides </a:t>
            </a:r>
            <a:r>
              <a:rPr lang="en-US" dirty="0"/>
              <a:t>c</a:t>
            </a:r>
            <a:r>
              <a:rPr lang="en-US" dirty="0" smtClean="0"/>
              <a:t>onstraint to </a:t>
            </a:r>
            <a:r>
              <a:rPr lang="en-US" altLang="zh-CN" dirty="0" smtClean="0"/>
              <a:t>improve accuracy of </a:t>
            </a:r>
            <a:r>
              <a:rPr lang="en-US" dirty="0" smtClean="0"/>
              <a:t>q-profile</a:t>
            </a:r>
            <a:endParaRPr lang="en-US" dirty="0"/>
          </a:p>
        </p:txBody>
      </p:sp>
      <p:grpSp>
        <p:nvGrpSpPr>
          <p:cNvPr id="4" name="Group 3"/>
          <p:cNvGrpSpPr/>
          <p:nvPr/>
        </p:nvGrpSpPr>
        <p:grpSpPr>
          <a:xfrm>
            <a:off x="230901" y="1689052"/>
            <a:ext cx="4254923" cy="4339940"/>
            <a:chOff x="521905" y="2933812"/>
            <a:chExt cx="2791046" cy="3234397"/>
          </a:xfrm>
        </p:grpSpPr>
        <p:sp>
          <p:nvSpPr>
            <p:cNvPr id="10" name="TextBox 9"/>
            <p:cNvSpPr txBox="1"/>
            <p:nvPr/>
          </p:nvSpPr>
          <p:spPr>
            <a:xfrm>
              <a:off x="1122463" y="5732398"/>
              <a:ext cx="2190488" cy="435811"/>
            </a:xfrm>
            <a:prstGeom prst="rect">
              <a:avLst/>
            </a:prstGeom>
            <a:noFill/>
          </p:spPr>
          <p:txBody>
            <a:bodyPr wrap="none" rtlCol="0">
              <a:spAutoFit/>
            </a:bodyPr>
            <a:lstStyle/>
            <a:p>
              <a:pPr algn="ctr"/>
              <a:r>
                <a:rPr lang="en-US" sz="1600" dirty="0" smtClean="0"/>
                <a:t>1.7     1.8     1.9     2.0     2.1     2.2</a:t>
              </a:r>
            </a:p>
            <a:p>
              <a:pPr algn="ctr"/>
              <a:r>
                <a:rPr lang="en-US" sz="1600" b="1" dirty="0" smtClean="0"/>
                <a:t>R (m)</a:t>
              </a:r>
              <a:endParaRPr lang="en-US" sz="1600" b="1" dirty="0"/>
            </a:p>
          </p:txBody>
        </p:sp>
        <p:sp>
          <p:nvSpPr>
            <p:cNvPr id="6" name="TextBox 5"/>
            <p:cNvSpPr txBox="1"/>
            <p:nvPr/>
          </p:nvSpPr>
          <p:spPr>
            <a:xfrm>
              <a:off x="521905" y="2933812"/>
              <a:ext cx="778312" cy="3041508"/>
            </a:xfrm>
            <a:prstGeom prst="rect">
              <a:avLst/>
            </a:prstGeom>
            <a:noFill/>
          </p:spPr>
          <p:txBody>
            <a:bodyPr wrap="square" rtlCol="0">
              <a:spAutoFit/>
            </a:bodyPr>
            <a:lstStyle/>
            <a:p>
              <a:pPr algn="r">
                <a:lnSpc>
                  <a:spcPct val="270000"/>
                </a:lnSpc>
              </a:pPr>
              <a:r>
                <a:rPr lang="en-US" sz="1600" dirty="0" smtClean="0"/>
                <a:t>0.10</a:t>
              </a:r>
            </a:p>
            <a:p>
              <a:pPr algn="r">
                <a:lnSpc>
                  <a:spcPct val="270000"/>
                </a:lnSpc>
              </a:pPr>
              <a:r>
                <a:rPr lang="en-US" sz="1600" dirty="0" smtClean="0"/>
                <a:t>0.05</a:t>
              </a:r>
            </a:p>
            <a:p>
              <a:pPr algn="r">
                <a:lnSpc>
                  <a:spcPct val="270000"/>
                </a:lnSpc>
              </a:pPr>
              <a:r>
                <a:rPr lang="en-US" sz="1600" dirty="0" smtClean="0"/>
                <a:t>0.00</a:t>
              </a:r>
            </a:p>
            <a:p>
              <a:pPr algn="r">
                <a:lnSpc>
                  <a:spcPct val="270000"/>
                </a:lnSpc>
              </a:pPr>
              <a:r>
                <a:rPr lang="en-US" sz="1600" dirty="0" smtClean="0"/>
                <a:t>-0.05</a:t>
              </a:r>
            </a:p>
            <a:p>
              <a:pPr algn="r">
                <a:lnSpc>
                  <a:spcPct val="270000"/>
                </a:lnSpc>
              </a:pPr>
              <a:r>
                <a:rPr lang="en-US" sz="1600" dirty="0" smtClean="0"/>
                <a:t>-0.10</a:t>
              </a:r>
            </a:p>
            <a:p>
              <a:pPr algn="r">
                <a:lnSpc>
                  <a:spcPct val="270000"/>
                </a:lnSpc>
              </a:pPr>
              <a:r>
                <a:rPr lang="en-US" sz="1600" dirty="0" smtClean="0"/>
                <a:t>-0.15</a:t>
              </a:r>
              <a:endParaRPr lang="en-US" sz="1600" dirty="0"/>
            </a:p>
          </p:txBody>
        </p:sp>
        <p:sp>
          <p:nvSpPr>
            <p:cNvPr id="7" name="TextBox 6"/>
            <p:cNvSpPr txBox="1"/>
            <p:nvPr/>
          </p:nvSpPr>
          <p:spPr>
            <a:xfrm>
              <a:off x="1547911" y="3010432"/>
              <a:ext cx="1395552" cy="275249"/>
            </a:xfrm>
            <a:prstGeom prst="rect">
              <a:avLst/>
            </a:prstGeom>
            <a:noFill/>
          </p:spPr>
          <p:txBody>
            <a:bodyPr wrap="none" rtlCol="0">
              <a:spAutoFit/>
            </a:bodyPr>
            <a:lstStyle/>
            <a:p>
              <a:r>
                <a:rPr lang="en-US" sz="1800" b="1" dirty="0" smtClean="0"/>
                <a:t>Pitch angle at z=0</a:t>
              </a:r>
              <a:endParaRPr lang="en-US" sz="1800" b="1" dirty="0"/>
            </a:p>
          </p:txBody>
        </p:sp>
        <p:sp>
          <p:nvSpPr>
            <p:cNvPr id="8" name="TextBox 7"/>
            <p:cNvSpPr txBox="1"/>
            <p:nvPr/>
          </p:nvSpPr>
          <p:spPr>
            <a:xfrm rot="16200000">
              <a:off x="324467" y="4419903"/>
              <a:ext cx="945214" cy="222077"/>
            </a:xfrm>
            <a:prstGeom prst="rect">
              <a:avLst/>
            </a:prstGeom>
            <a:noFill/>
          </p:spPr>
          <p:txBody>
            <a:bodyPr wrap="none" rtlCol="0">
              <a:spAutoFit/>
            </a:bodyPr>
            <a:lstStyle/>
            <a:p>
              <a:r>
                <a:rPr lang="en-US" sz="1600" b="1" dirty="0" smtClean="0"/>
                <a:t>Angle (rad)</a:t>
              </a:r>
              <a:endParaRPr lang="en-US" sz="1600" b="1" dirty="0"/>
            </a:p>
          </p:txBody>
        </p:sp>
      </p:grpSp>
      <p:sp>
        <p:nvSpPr>
          <p:cNvPr id="28" name="TextBox 27"/>
          <p:cNvSpPr txBox="1"/>
          <p:nvPr/>
        </p:nvSpPr>
        <p:spPr>
          <a:xfrm>
            <a:off x="5477164" y="5384181"/>
            <a:ext cx="3075709" cy="584775"/>
          </a:xfrm>
          <a:prstGeom prst="rect">
            <a:avLst/>
          </a:prstGeom>
          <a:noFill/>
        </p:spPr>
        <p:txBody>
          <a:bodyPr wrap="square" rtlCol="0">
            <a:spAutoFit/>
          </a:bodyPr>
          <a:lstStyle/>
          <a:p>
            <a:pPr algn="dist"/>
            <a:r>
              <a:rPr lang="en-US" sz="1600" dirty="0" smtClean="0"/>
              <a:t>0.0    0.2    0.4    0.6    0.8    1.0</a:t>
            </a:r>
          </a:p>
          <a:p>
            <a:pPr algn="ctr"/>
            <a:r>
              <a:rPr lang="en-US" altLang="en-US" sz="1600" b="1" dirty="0" err="1" smtClean="0">
                <a:latin typeface="Symbol" pitchFamily="18" charset="2"/>
              </a:rPr>
              <a:t>y</a:t>
            </a:r>
            <a:r>
              <a:rPr lang="en-US" altLang="en-US" sz="1600" b="1" baseline="-25000" dirty="0" err="1"/>
              <a:t>N</a:t>
            </a:r>
            <a:endParaRPr lang="en-US" sz="1600" b="1" dirty="0"/>
          </a:p>
        </p:txBody>
      </p:sp>
      <p:sp>
        <p:nvSpPr>
          <p:cNvPr id="29" name="TextBox 28"/>
          <p:cNvSpPr txBox="1"/>
          <p:nvPr/>
        </p:nvSpPr>
        <p:spPr>
          <a:xfrm>
            <a:off x="4465775" y="1471999"/>
            <a:ext cx="1186529" cy="4327338"/>
          </a:xfrm>
          <a:prstGeom prst="rect">
            <a:avLst/>
          </a:prstGeom>
          <a:noFill/>
        </p:spPr>
        <p:txBody>
          <a:bodyPr wrap="square" rtlCol="0">
            <a:spAutoFit/>
          </a:bodyPr>
          <a:lstStyle/>
          <a:p>
            <a:pPr algn="r">
              <a:lnSpc>
                <a:spcPct val="430000"/>
              </a:lnSpc>
            </a:pPr>
            <a:r>
              <a:rPr lang="en-US" sz="1600" dirty="0" smtClean="0"/>
              <a:t>15</a:t>
            </a:r>
          </a:p>
          <a:p>
            <a:pPr algn="r">
              <a:lnSpc>
                <a:spcPct val="430000"/>
              </a:lnSpc>
            </a:pPr>
            <a:r>
              <a:rPr lang="en-US" sz="1600" dirty="0" smtClean="0"/>
              <a:t>10</a:t>
            </a:r>
          </a:p>
          <a:p>
            <a:pPr algn="r">
              <a:lnSpc>
                <a:spcPct val="430000"/>
              </a:lnSpc>
            </a:pPr>
            <a:r>
              <a:rPr lang="en-US" sz="1600" dirty="0" smtClean="0"/>
              <a:t>5</a:t>
            </a:r>
          </a:p>
          <a:p>
            <a:pPr algn="r">
              <a:lnSpc>
                <a:spcPct val="430000"/>
              </a:lnSpc>
            </a:pPr>
            <a:r>
              <a:rPr lang="en-US" sz="1600" dirty="0"/>
              <a:t>0</a:t>
            </a:r>
          </a:p>
        </p:txBody>
      </p:sp>
      <p:sp>
        <p:nvSpPr>
          <p:cNvPr id="30" name="TextBox 29"/>
          <p:cNvSpPr txBox="1"/>
          <p:nvPr/>
        </p:nvSpPr>
        <p:spPr>
          <a:xfrm rot="16200000">
            <a:off x="4961322" y="3547362"/>
            <a:ext cx="309700" cy="338554"/>
          </a:xfrm>
          <a:prstGeom prst="rect">
            <a:avLst/>
          </a:prstGeom>
          <a:noFill/>
        </p:spPr>
        <p:txBody>
          <a:bodyPr wrap="none" rtlCol="0">
            <a:spAutoFit/>
          </a:bodyPr>
          <a:lstStyle/>
          <a:p>
            <a:r>
              <a:rPr lang="en-US" sz="1600" b="1" dirty="0"/>
              <a:t>q</a:t>
            </a:r>
          </a:p>
        </p:txBody>
      </p:sp>
      <p:sp>
        <p:nvSpPr>
          <p:cNvPr id="31" name="TextBox 30"/>
          <p:cNvSpPr txBox="1"/>
          <p:nvPr/>
        </p:nvSpPr>
        <p:spPr>
          <a:xfrm>
            <a:off x="6223873" y="1824189"/>
            <a:ext cx="1582484" cy="369332"/>
          </a:xfrm>
          <a:prstGeom prst="rect">
            <a:avLst/>
          </a:prstGeom>
          <a:noFill/>
        </p:spPr>
        <p:txBody>
          <a:bodyPr wrap="none" rtlCol="0">
            <a:spAutoFit/>
          </a:bodyPr>
          <a:lstStyle/>
          <a:p>
            <a:r>
              <a:rPr lang="en-US" sz="1800" b="1" dirty="0" smtClean="0"/>
              <a:t>Safety factor</a:t>
            </a:r>
            <a:endParaRPr lang="en-US" sz="1800" b="1" dirty="0"/>
          </a:p>
        </p:txBody>
      </p:sp>
      <p:sp>
        <p:nvSpPr>
          <p:cNvPr id="15" name="TextBox 14"/>
          <p:cNvSpPr txBox="1"/>
          <p:nvPr/>
        </p:nvSpPr>
        <p:spPr>
          <a:xfrm>
            <a:off x="3121893" y="2438400"/>
            <a:ext cx="951344" cy="584775"/>
          </a:xfrm>
          <a:prstGeom prst="rect">
            <a:avLst/>
          </a:prstGeom>
          <a:noFill/>
        </p:spPr>
        <p:txBody>
          <a:bodyPr wrap="square" rtlCol="0">
            <a:spAutoFit/>
          </a:bodyPr>
          <a:lstStyle/>
          <a:p>
            <a:r>
              <a:rPr lang="zh-CN" altLang="en-US" sz="1600" dirty="0" smtClean="0"/>
              <a:t>△  </a:t>
            </a:r>
            <a:r>
              <a:rPr lang="en-US" altLang="zh-CN" sz="1600" dirty="0" smtClean="0"/>
              <a:t>data</a:t>
            </a:r>
          </a:p>
          <a:p>
            <a:r>
              <a:rPr lang="en-US" altLang="zh-CN" sz="1600" dirty="0" smtClean="0">
                <a:solidFill>
                  <a:srgbClr val="00CCFF"/>
                </a:solidFill>
              </a:rPr>
              <a:t>—</a:t>
            </a:r>
            <a:r>
              <a:rPr lang="en-US" altLang="zh-CN" sz="1600" dirty="0" smtClean="0"/>
              <a:t> fitted</a:t>
            </a:r>
            <a:endParaRPr lang="en-US" sz="1600" dirty="0"/>
          </a:p>
        </p:txBody>
      </p:sp>
      <p:pic>
        <p:nvPicPr>
          <p:cNvPr id="5" name="Picture 4"/>
          <p:cNvPicPr>
            <a:picLocks noChangeAspect="1"/>
          </p:cNvPicPr>
          <p:nvPr/>
        </p:nvPicPr>
        <p:blipFill rotWithShape="1">
          <a:blip r:embed="rId4"/>
          <a:srcRect l="36650" t="34848" r="22713" b="32414"/>
          <a:stretch/>
        </p:blipFill>
        <p:spPr>
          <a:xfrm>
            <a:off x="5607073" y="2190864"/>
            <a:ext cx="2814320" cy="3210560"/>
          </a:xfrm>
          <a:prstGeom prst="rect">
            <a:avLst/>
          </a:prstGeom>
        </p:spPr>
      </p:pic>
      <p:sp>
        <p:nvSpPr>
          <p:cNvPr id="16" name="TextBox 15"/>
          <p:cNvSpPr txBox="1"/>
          <p:nvPr/>
        </p:nvSpPr>
        <p:spPr>
          <a:xfrm>
            <a:off x="7547757" y="2327611"/>
            <a:ext cx="800219" cy="584775"/>
          </a:xfrm>
          <a:prstGeom prst="rect">
            <a:avLst/>
          </a:prstGeom>
          <a:noFill/>
        </p:spPr>
        <p:txBody>
          <a:bodyPr wrap="none" rtlCol="0">
            <a:spAutoFit/>
          </a:bodyPr>
          <a:lstStyle/>
          <a:p>
            <a:r>
              <a:rPr lang="en-US" sz="1600" dirty="0" smtClean="0">
                <a:solidFill>
                  <a:schemeClr val="tx1"/>
                </a:solidFill>
              </a:rPr>
              <a:t>16325</a:t>
            </a:r>
          </a:p>
          <a:p>
            <a:r>
              <a:rPr lang="en-US" sz="1600" dirty="0" smtClean="0">
                <a:solidFill>
                  <a:schemeClr val="tx1"/>
                </a:solidFill>
              </a:rPr>
              <a:t>5.986s</a:t>
            </a:r>
            <a:endParaRPr lang="en-US" sz="1600" dirty="0">
              <a:solidFill>
                <a:schemeClr val="tx1"/>
              </a:solidFill>
            </a:endParaRPr>
          </a:p>
        </p:txBody>
      </p:sp>
      <p:sp>
        <p:nvSpPr>
          <p:cNvPr id="17" name="TextBox 16"/>
          <p:cNvSpPr txBox="1"/>
          <p:nvPr/>
        </p:nvSpPr>
        <p:spPr>
          <a:xfrm>
            <a:off x="1651865" y="4698225"/>
            <a:ext cx="800219" cy="584775"/>
          </a:xfrm>
          <a:prstGeom prst="rect">
            <a:avLst/>
          </a:prstGeom>
          <a:noFill/>
        </p:spPr>
        <p:txBody>
          <a:bodyPr wrap="none" rtlCol="0">
            <a:spAutoFit/>
          </a:bodyPr>
          <a:lstStyle/>
          <a:p>
            <a:r>
              <a:rPr lang="en-US" sz="1600" dirty="0" smtClean="0">
                <a:solidFill>
                  <a:schemeClr val="tx1"/>
                </a:solidFill>
              </a:rPr>
              <a:t>16325</a:t>
            </a:r>
          </a:p>
          <a:p>
            <a:r>
              <a:rPr lang="en-US" sz="1600" dirty="0" smtClean="0">
                <a:solidFill>
                  <a:schemeClr val="tx1"/>
                </a:solidFill>
              </a:rPr>
              <a:t>5.986s</a:t>
            </a:r>
            <a:endParaRPr lang="en-US" sz="1600" dirty="0">
              <a:solidFill>
                <a:schemeClr val="tx1"/>
              </a:solidFill>
            </a:endParaRPr>
          </a:p>
        </p:txBody>
      </p:sp>
    </p:spTree>
    <p:extLst>
      <p:ext uri="{BB962C8B-B14F-4D97-AF65-F5344CB8AC3E}">
        <p14:creationId xmlns:p14="http://schemas.microsoft.com/office/powerpoint/2010/main" val="977360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117475" y="276703"/>
            <a:ext cx="8909050" cy="685800"/>
          </a:xfrm>
        </p:spPr>
        <p:txBody>
          <a:bodyPr/>
          <a:lstStyle/>
          <a:p>
            <a:r>
              <a:rPr lang="en-US" altLang="en-US" sz="2800" dirty="0"/>
              <a:t>“Partial kinetic” </a:t>
            </a:r>
            <a:r>
              <a:rPr lang="en-US" altLang="en-US" sz="2800" dirty="0" smtClean="0"/>
              <a:t>ap</a:t>
            </a:r>
            <a:r>
              <a:rPr lang="en-US" altLang="en-US" sz="2800" dirty="0"/>
              <a:t>p</a:t>
            </a:r>
            <a:r>
              <a:rPr lang="en-US" altLang="en-US" sz="2800" dirty="0" smtClean="0"/>
              <a:t>roach for total pressure to allow greater flexibility in profile shape</a:t>
            </a:r>
            <a:endParaRPr lang="en-US" altLang="en-US" sz="2800" dirty="0"/>
          </a:p>
        </p:txBody>
      </p:sp>
      <p:sp>
        <p:nvSpPr>
          <p:cNvPr id="70" name="Rectangle 3"/>
          <p:cNvSpPr txBox="1">
            <a:spLocks noChangeArrowheads="1"/>
          </p:cNvSpPr>
          <p:nvPr/>
        </p:nvSpPr>
        <p:spPr bwMode="auto">
          <a:xfrm>
            <a:off x="585926" y="1100049"/>
            <a:ext cx="8367574" cy="193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lvl="0">
              <a:defRPr/>
            </a:pPr>
            <a:r>
              <a:rPr lang="en-US" altLang="en-US" sz="2000" kern="0" dirty="0" smtClean="0">
                <a:solidFill>
                  <a:srgbClr val="0000FF"/>
                </a:solidFill>
                <a:latin typeface="Arial"/>
              </a:rPr>
              <a:t>Electron Pressure </a:t>
            </a:r>
            <a:r>
              <a:rPr lang="en-US" altLang="en-US" sz="2000" kern="0" dirty="0" err="1" smtClean="0">
                <a:solidFill>
                  <a:srgbClr val="0000FF"/>
                </a:solidFill>
                <a:latin typeface="Arial"/>
              </a:rPr>
              <a:t>P</a:t>
            </a:r>
            <a:r>
              <a:rPr lang="en-US" altLang="en-US" sz="2000" kern="0" baseline="-25000" dirty="0" err="1">
                <a:solidFill>
                  <a:srgbClr val="0000FF"/>
                </a:solidFill>
              </a:rPr>
              <a:t>e</a:t>
            </a:r>
            <a:r>
              <a:rPr lang="en-US" altLang="en-US" sz="2000" kern="0" dirty="0" smtClean="0">
                <a:solidFill>
                  <a:srgbClr val="0000FF"/>
                </a:solidFill>
                <a:latin typeface="Arial"/>
              </a:rPr>
              <a:t> </a:t>
            </a:r>
            <a:r>
              <a:rPr lang="zh-CN" altLang="en-US" sz="2000" kern="0" dirty="0" smtClean="0">
                <a:solidFill>
                  <a:srgbClr val="0000FF"/>
                </a:solidFill>
                <a:latin typeface="Arial"/>
              </a:rPr>
              <a:t>← </a:t>
            </a:r>
            <a:r>
              <a:rPr lang="en-US" altLang="zh-CN" sz="2000" kern="0" dirty="0" smtClean="0">
                <a:solidFill>
                  <a:srgbClr val="0000FF"/>
                </a:solidFill>
                <a:latin typeface="Arial"/>
              </a:rPr>
              <a:t>2</a:t>
            </a:r>
            <a:r>
              <a:rPr lang="en-US" altLang="en-US" sz="2000" kern="0" dirty="0" smtClean="0">
                <a:solidFill>
                  <a:srgbClr val="0000FF"/>
                </a:solidFill>
                <a:latin typeface="Arial"/>
              </a:rPr>
              <a:t>7</a:t>
            </a:r>
            <a:r>
              <a:rPr kumimoji="0" lang="en-US" altLang="en-US" sz="2000" b="0" i="0" u="none" strike="noStrike" kern="0" cap="none" spc="0" normalizeH="0" baseline="0" noProof="0" dirty="0" smtClean="0">
                <a:ln>
                  <a:noFill/>
                </a:ln>
                <a:solidFill>
                  <a:srgbClr val="0000FF"/>
                </a:solidFill>
                <a:effectLst/>
                <a:uLnTx/>
                <a:uFillTx/>
                <a:latin typeface="Arial"/>
              </a:rPr>
              <a:t> Thomson scattering (</a:t>
            </a:r>
            <a:r>
              <a:rPr lang="en-US" altLang="zh-CN" sz="2000" kern="0" dirty="0" err="1" smtClean="0">
                <a:solidFill>
                  <a:srgbClr val="0000FF"/>
                </a:solidFill>
              </a:rPr>
              <a:t>T</a:t>
            </a:r>
            <a:r>
              <a:rPr lang="en-US" altLang="en-US" sz="2000" kern="0" baseline="-25000" dirty="0" err="1" smtClean="0">
                <a:solidFill>
                  <a:srgbClr val="0000FF"/>
                </a:solidFill>
              </a:rPr>
              <a:t>e</a:t>
            </a:r>
            <a:r>
              <a:rPr lang="en-US" altLang="zh-CN" sz="2000" kern="0" dirty="0" smtClean="0">
                <a:solidFill>
                  <a:srgbClr val="0000FF"/>
                </a:solidFill>
              </a:rPr>
              <a:t> &amp; N</a:t>
            </a:r>
            <a:r>
              <a:rPr lang="en-US" altLang="en-US" sz="2000" kern="0" baseline="-25000" dirty="0" smtClean="0">
                <a:solidFill>
                  <a:srgbClr val="0000FF"/>
                </a:solidFill>
              </a:rPr>
              <a:t>e</a:t>
            </a:r>
            <a:r>
              <a:rPr kumimoji="0" lang="en-US" altLang="zh-CN" sz="2000" b="0" i="0" u="none" strike="noStrike" kern="0" cap="none" spc="0" normalizeH="0" baseline="0" noProof="0" dirty="0" smtClean="0">
                <a:ln>
                  <a:noFill/>
                </a:ln>
                <a:solidFill>
                  <a:srgbClr val="0000FF"/>
                </a:solidFill>
                <a:effectLst/>
                <a:uLnTx/>
                <a:uFillTx/>
                <a:latin typeface="Arial"/>
              </a:rPr>
              <a:t>)</a:t>
            </a:r>
            <a:r>
              <a:rPr kumimoji="0" lang="en-US" altLang="en-US" sz="2000" b="0" i="0" u="none" strike="noStrike" kern="0" cap="none" spc="0" normalizeH="0" baseline="0" noProof="0" dirty="0" smtClean="0">
                <a:ln>
                  <a:noFill/>
                </a:ln>
                <a:solidFill>
                  <a:srgbClr val="0000FF"/>
                </a:solidFill>
                <a:effectLst/>
                <a:uLnTx/>
                <a:uFillTx/>
                <a:latin typeface="Arial"/>
              </a:rPr>
              <a:t> </a:t>
            </a:r>
            <a:endParaRPr lang="en-US" altLang="en-US" sz="2000" kern="0" noProof="0" dirty="0" smtClean="0">
              <a:solidFill>
                <a:srgbClr val="0000FF"/>
              </a:solidFill>
              <a:latin typeface="Arial"/>
            </a:endParaRPr>
          </a:p>
          <a:p>
            <a:pPr lvl="0">
              <a:defRPr/>
            </a:pPr>
            <a:r>
              <a:rPr kumimoji="0" lang="en-US" altLang="en-US" sz="2000" b="0" i="0" u="none" strike="noStrike" kern="0" cap="none" spc="0" normalizeH="0" baseline="0" noProof="0" dirty="0" smtClean="0">
                <a:ln>
                  <a:noFill/>
                </a:ln>
                <a:solidFill>
                  <a:srgbClr val="0000FF"/>
                </a:solidFill>
                <a:effectLst/>
                <a:uLnTx/>
                <a:uFillTx/>
                <a:latin typeface="Arial"/>
              </a:rPr>
              <a:t>Ion</a:t>
            </a:r>
            <a:r>
              <a:rPr kumimoji="0" lang="en-US" altLang="en-US" sz="2000" b="0" i="0" u="none" strike="noStrike" kern="0" cap="none" spc="0" normalizeH="0" noProof="0" dirty="0" smtClean="0">
                <a:ln>
                  <a:noFill/>
                </a:ln>
                <a:solidFill>
                  <a:srgbClr val="0000FF"/>
                </a:solidFill>
                <a:effectLst/>
                <a:uLnTx/>
                <a:uFillTx/>
                <a:latin typeface="Arial"/>
              </a:rPr>
              <a:t> Pressure P</a:t>
            </a:r>
            <a:r>
              <a:rPr kumimoji="0" lang="en-US" altLang="en-US" sz="2000" b="0" i="0" u="none" strike="noStrike" kern="0" cap="none" spc="0" normalizeH="0" baseline="-25000" noProof="0" dirty="0" smtClean="0">
                <a:ln>
                  <a:noFill/>
                </a:ln>
                <a:solidFill>
                  <a:srgbClr val="0000FF"/>
                </a:solidFill>
                <a:effectLst/>
                <a:uLnTx/>
                <a:uFillTx/>
                <a:latin typeface="Arial"/>
              </a:rPr>
              <a:t>i</a:t>
            </a:r>
            <a:r>
              <a:rPr kumimoji="0" lang="en-US" altLang="en-US" sz="2000" b="0" i="0" u="none" strike="noStrike" kern="0" cap="none" spc="0" normalizeH="0" noProof="0" dirty="0" smtClean="0">
                <a:ln>
                  <a:noFill/>
                </a:ln>
                <a:solidFill>
                  <a:srgbClr val="0000FF"/>
                </a:solidFill>
                <a:effectLst/>
                <a:uLnTx/>
                <a:uFillTx/>
                <a:latin typeface="Arial"/>
              </a:rPr>
              <a:t> </a:t>
            </a:r>
            <a:r>
              <a:rPr kumimoji="0" lang="zh-CN" altLang="en-US" sz="2000" b="0" i="0" u="none" strike="noStrike" kern="0" cap="none" spc="0" normalizeH="0" noProof="0" dirty="0" smtClean="0">
                <a:ln>
                  <a:noFill/>
                </a:ln>
                <a:solidFill>
                  <a:srgbClr val="0000FF"/>
                </a:solidFill>
                <a:effectLst/>
                <a:uLnTx/>
                <a:uFillTx/>
                <a:latin typeface="Arial"/>
              </a:rPr>
              <a:t>← </a:t>
            </a:r>
            <a:r>
              <a:rPr kumimoji="0" lang="en-US" altLang="en-US" sz="2000" b="0" i="0" u="none" strike="noStrike" kern="0" cap="none" spc="0" normalizeH="0" baseline="0" noProof="0" dirty="0" smtClean="0">
                <a:ln>
                  <a:noFill/>
                </a:ln>
                <a:solidFill>
                  <a:srgbClr val="0000FF"/>
                </a:solidFill>
                <a:effectLst/>
                <a:uLnTx/>
                <a:uFillTx/>
                <a:latin typeface="Arial"/>
              </a:rPr>
              <a:t>32 CES</a:t>
            </a:r>
            <a:r>
              <a:rPr kumimoji="0" lang="en-US" altLang="en-US" sz="2000" b="0" i="0" u="none" strike="noStrike" kern="0" cap="none" spc="0" normalizeH="0" noProof="0" dirty="0" smtClean="0">
                <a:ln>
                  <a:noFill/>
                </a:ln>
                <a:solidFill>
                  <a:srgbClr val="0000FF"/>
                </a:solidFill>
                <a:effectLst/>
                <a:uLnTx/>
                <a:uFillTx/>
                <a:latin typeface="Arial"/>
              </a:rPr>
              <a:t> (</a:t>
            </a:r>
            <a:r>
              <a:rPr kumimoji="0" lang="en-US" altLang="en-US" sz="2000" b="0" i="0" u="none" strike="noStrike" kern="0" cap="none" spc="0" normalizeH="0" noProof="0" dirty="0" err="1" smtClean="0">
                <a:ln>
                  <a:noFill/>
                </a:ln>
                <a:solidFill>
                  <a:srgbClr val="0000FF"/>
                </a:solidFill>
                <a:effectLst/>
                <a:uLnTx/>
                <a:uFillTx/>
                <a:latin typeface="Arial"/>
              </a:rPr>
              <a:t>T</a:t>
            </a:r>
            <a:r>
              <a:rPr kumimoji="0" lang="en-US" altLang="en-US" sz="2000" b="0" i="0" u="none" strike="noStrike" kern="0" cap="none" spc="0" normalizeH="0" baseline="-25000" noProof="0" dirty="0" err="1" smtClean="0">
                <a:ln>
                  <a:noFill/>
                </a:ln>
                <a:solidFill>
                  <a:srgbClr val="0000FF"/>
                </a:solidFill>
                <a:effectLst/>
                <a:uLnTx/>
                <a:uFillTx/>
                <a:latin typeface="Arial"/>
              </a:rPr>
              <a:t>i</a:t>
            </a:r>
            <a:r>
              <a:rPr kumimoji="0" lang="en-US" altLang="en-US" sz="2000" b="0" i="0" u="none" strike="noStrike" kern="0" cap="none" spc="0" normalizeH="0" noProof="0" dirty="0" smtClean="0">
                <a:ln>
                  <a:noFill/>
                </a:ln>
                <a:solidFill>
                  <a:srgbClr val="0000FF"/>
                </a:solidFill>
                <a:effectLst/>
                <a:uLnTx/>
                <a:uFillTx/>
                <a:latin typeface="Arial"/>
              </a:rPr>
              <a:t> &amp; N</a:t>
            </a:r>
            <a:r>
              <a:rPr kumimoji="0" lang="en-US" altLang="en-US" sz="2000" b="0" i="0" u="none" strike="noStrike" kern="0" cap="none" spc="0" normalizeH="0" baseline="-25000" noProof="0" dirty="0" smtClean="0">
                <a:ln>
                  <a:noFill/>
                </a:ln>
                <a:solidFill>
                  <a:srgbClr val="0000FF"/>
                </a:solidFill>
                <a:effectLst/>
                <a:uLnTx/>
                <a:uFillTx/>
                <a:latin typeface="Arial"/>
              </a:rPr>
              <a:t>i</a:t>
            </a:r>
            <a:r>
              <a:rPr kumimoji="0" lang="en-US" altLang="en-US" sz="2000" b="0" i="0" u="none" strike="noStrike" kern="0" cap="none" spc="0" normalizeH="0" noProof="0" dirty="0" smtClean="0">
                <a:ln>
                  <a:noFill/>
                </a:ln>
                <a:solidFill>
                  <a:srgbClr val="0000FF"/>
                </a:solidFill>
                <a:effectLst/>
                <a:uLnTx/>
                <a:uFillTx/>
                <a:latin typeface="Arial"/>
              </a:rPr>
              <a:t> estimated from N</a:t>
            </a:r>
            <a:r>
              <a:rPr lang="en-US" altLang="en-US" sz="2000" kern="0" baseline="-25000" dirty="0">
                <a:solidFill>
                  <a:srgbClr val="0000FF"/>
                </a:solidFill>
              </a:rPr>
              <a:t>e</a:t>
            </a:r>
            <a:r>
              <a:rPr kumimoji="0" lang="en-US" altLang="en-US" sz="2000" b="0" i="0" u="none" strike="noStrike" kern="0" cap="none" spc="0" normalizeH="0" noProof="0" dirty="0" smtClean="0">
                <a:ln>
                  <a:noFill/>
                </a:ln>
                <a:solidFill>
                  <a:srgbClr val="0000FF"/>
                </a:solidFill>
                <a:effectLst/>
                <a:uLnTx/>
                <a:uFillTx/>
                <a:latin typeface="Arial"/>
              </a:rPr>
              <a:t>) </a:t>
            </a:r>
          </a:p>
          <a:p>
            <a:pPr lvl="0">
              <a:defRPr/>
            </a:pPr>
            <a:r>
              <a:rPr lang="en-US" altLang="en-US" sz="2200" kern="0" dirty="0" smtClean="0">
                <a:latin typeface="Arial"/>
              </a:rPr>
              <a:t>Fast particle pressure </a:t>
            </a:r>
            <a:r>
              <a:rPr lang="en-US" altLang="zh-CN" sz="2200" kern="0" dirty="0" err="1" smtClean="0">
                <a:latin typeface="Arial"/>
              </a:rPr>
              <a:t>P</a:t>
            </a:r>
            <a:r>
              <a:rPr lang="en-US" altLang="zh-CN" sz="2200" kern="0" baseline="-25000" dirty="0" err="1" smtClean="0">
                <a:latin typeface="Arial"/>
              </a:rPr>
              <a:t>fast</a:t>
            </a:r>
            <a:r>
              <a:rPr lang="en-US" altLang="zh-CN" sz="2200" kern="0" baseline="-25000" dirty="0" smtClean="0">
                <a:latin typeface="Arial"/>
              </a:rPr>
              <a:t> </a:t>
            </a:r>
            <a:r>
              <a:rPr lang="zh-CN" altLang="en-US" sz="2200" kern="0" dirty="0" smtClean="0">
                <a:latin typeface="Arial"/>
              </a:rPr>
              <a:t> </a:t>
            </a:r>
            <a:r>
              <a:rPr lang="en-US" altLang="zh-CN" sz="2200" kern="0" dirty="0" smtClean="0">
                <a:latin typeface="Arial"/>
              </a:rPr>
              <a:t>is based on </a:t>
            </a:r>
            <a:r>
              <a:rPr lang="en-US" altLang="zh-CN" sz="2200" kern="0" dirty="0" err="1" smtClean="0">
                <a:latin typeface="Arial"/>
              </a:rPr>
              <a:t>P</a:t>
            </a:r>
            <a:r>
              <a:rPr lang="en-US" altLang="zh-CN" sz="2200" kern="0" baseline="-25000" dirty="0" err="1" smtClean="0">
                <a:latin typeface="Arial"/>
              </a:rPr>
              <a:t>e</a:t>
            </a:r>
            <a:r>
              <a:rPr lang="en-US" altLang="zh-CN" sz="2200" kern="0" dirty="0" smtClean="0">
                <a:latin typeface="Arial"/>
              </a:rPr>
              <a:t> with 100% error bar</a:t>
            </a:r>
            <a:endParaRPr lang="en-US" altLang="en-US" sz="2200" kern="0" dirty="0">
              <a:latin typeface="Arial"/>
            </a:endParaRPr>
          </a:p>
          <a:p>
            <a:pPr lvl="0">
              <a:defRPr/>
            </a:pPr>
            <a:r>
              <a:rPr kumimoji="0" lang="en-US" altLang="en-US" sz="2200" b="0" i="0" u="none" strike="noStrike" kern="0" cap="none" spc="0" normalizeH="0" baseline="0" noProof="0" dirty="0" smtClean="0">
                <a:ln>
                  <a:noFill/>
                </a:ln>
                <a:effectLst/>
                <a:uLnTx/>
                <a:uFillTx/>
                <a:latin typeface="Arial"/>
              </a:rPr>
              <a:t>Total pressure </a:t>
            </a:r>
            <a:r>
              <a:rPr kumimoji="0" lang="en-US" altLang="en-US" sz="2200" b="0" i="0" u="none" strike="noStrike" kern="0" cap="none" spc="0" normalizeH="0" baseline="0" noProof="0" dirty="0" err="1" smtClean="0">
                <a:ln>
                  <a:noFill/>
                </a:ln>
                <a:effectLst/>
                <a:uLnTx/>
                <a:uFillTx/>
                <a:latin typeface="Arial"/>
              </a:rPr>
              <a:t>P</a:t>
            </a:r>
            <a:r>
              <a:rPr kumimoji="0" lang="en-US" altLang="en-US" sz="2200" b="0" i="0" u="none" strike="noStrike" kern="0" cap="none" spc="0" normalizeH="0" baseline="-25000" noProof="0" dirty="0" err="1" smtClean="0">
                <a:ln>
                  <a:noFill/>
                </a:ln>
                <a:effectLst/>
                <a:uLnTx/>
                <a:uFillTx/>
                <a:latin typeface="Arial"/>
              </a:rPr>
              <a:t>tot</a:t>
            </a:r>
            <a:r>
              <a:rPr kumimoji="0" lang="en-US" altLang="en-US" sz="2200" b="0" i="0" u="none" strike="noStrike" kern="0" cap="none" spc="0" normalizeH="0" baseline="0" noProof="0" dirty="0" smtClean="0">
                <a:ln>
                  <a:noFill/>
                </a:ln>
                <a:effectLst/>
                <a:uLnTx/>
                <a:uFillTx/>
                <a:latin typeface="Arial"/>
              </a:rPr>
              <a:t> = </a:t>
            </a:r>
            <a:r>
              <a:rPr kumimoji="0" lang="en-US" altLang="en-US" sz="2200" b="0" i="0" u="none" strike="noStrike" kern="0" cap="none" spc="0" normalizeH="0" baseline="0" noProof="0" dirty="0" err="1" smtClean="0">
                <a:ln>
                  <a:noFill/>
                </a:ln>
                <a:effectLst/>
                <a:uLnTx/>
                <a:uFillTx/>
                <a:latin typeface="Arial"/>
              </a:rPr>
              <a:t>P</a:t>
            </a:r>
            <a:r>
              <a:rPr kumimoji="0" lang="en-US" altLang="en-US" sz="2200" b="0" i="0" u="none" strike="noStrike" kern="0" cap="none" spc="0" normalizeH="0" baseline="-25000" noProof="0" dirty="0" err="1" smtClean="0">
                <a:ln>
                  <a:noFill/>
                </a:ln>
                <a:effectLst/>
                <a:uLnTx/>
                <a:uFillTx/>
                <a:latin typeface="Arial"/>
              </a:rPr>
              <a:t>e</a:t>
            </a:r>
            <a:r>
              <a:rPr kumimoji="0" lang="en-US" altLang="en-US" sz="2200" b="0" i="0" u="none" strike="noStrike" kern="0" cap="none" spc="0" normalizeH="0" baseline="0" noProof="0" dirty="0" smtClean="0">
                <a:ln>
                  <a:noFill/>
                </a:ln>
                <a:effectLst/>
                <a:uLnTx/>
                <a:uFillTx/>
                <a:latin typeface="Arial"/>
              </a:rPr>
              <a:t> + “P</a:t>
            </a:r>
            <a:r>
              <a:rPr kumimoji="0" lang="en-US" altLang="en-US" sz="2200" b="0" i="0" u="none" strike="noStrike" kern="0" cap="none" spc="0" normalizeH="0" baseline="-25000" noProof="0" dirty="0" smtClean="0">
                <a:ln>
                  <a:noFill/>
                </a:ln>
                <a:effectLst/>
                <a:uLnTx/>
                <a:uFillTx/>
                <a:latin typeface="Arial"/>
              </a:rPr>
              <a:t>i</a:t>
            </a:r>
            <a:r>
              <a:rPr kumimoji="0" lang="en-US" altLang="en-US" sz="2200" b="0" i="0" u="none" strike="noStrike" kern="0" cap="none" spc="0" normalizeH="0" baseline="0" noProof="0" dirty="0" smtClean="0">
                <a:ln>
                  <a:noFill/>
                </a:ln>
                <a:effectLst/>
                <a:uLnTx/>
                <a:uFillTx/>
                <a:latin typeface="Arial"/>
              </a:rPr>
              <a:t>” + “</a:t>
            </a:r>
            <a:r>
              <a:rPr kumimoji="0" lang="en-US" altLang="en-US" sz="2200" b="0" i="0" u="none" strike="noStrike" kern="0" cap="none" spc="0" normalizeH="0" baseline="0" noProof="0" dirty="0" err="1" smtClean="0">
                <a:ln>
                  <a:noFill/>
                </a:ln>
                <a:effectLst/>
                <a:uLnTx/>
                <a:uFillTx/>
                <a:latin typeface="Arial"/>
              </a:rPr>
              <a:t>P</a:t>
            </a:r>
            <a:r>
              <a:rPr kumimoji="0" lang="en-US" altLang="en-US" sz="2200" b="0" i="0" u="none" strike="noStrike" kern="0" cap="none" spc="0" normalizeH="0" baseline="-25000" noProof="0" dirty="0" err="1" smtClean="0">
                <a:ln>
                  <a:noFill/>
                </a:ln>
                <a:effectLst/>
                <a:uLnTx/>
                <a:uFillTx/>
                <a:latin typeface="Arial"/>
              </a:rPr>
              <a:t>fast</a:t>
            </a:r>
            <a:r>
              <a:rPr kumimoji="0" lang="en-US" altLang="en-US" sz="2200" b="0" i="0" u="none" strike="noStrike" kern="0" cap="none" spc="0" normalizeH="0" baseline="0" noProof="0" dirty="0" smtClean="0">
                <a:ln>
                  <a:noFill/>
                </a:ln>
                <a:effectLst/>
                <a:uLnTx/>
                <a:uFillTx/>
                <a:latin typeface="Arial"/>
              </a:rPr>
              <a:t>”</a:t>
            </a:r>
            <a:r>
              <a:rPr kumimoji="0" lang="en-US" altLang="en-US" sz="2200" b="0" i="0" u="none" strike="noStrike" kern="0" cap="none" spc="0" normalizeH="0" noProof="0" dirty="0" smtClean="0">
                <a:ln>
                  <a:noFill/>
                </a:ln>
                <a:effectLst/>
                <a:uLnTx/>
                <a:uFillTx/>
                <a:latin typeface="Arial"/>
              </a:rPr>
              <a:t> with </a:t>
            </a:r>
            <a:r>
              <a:rPr kumimoji="0" lang="en-US" altLang="en-US" sz="2200" b="0" i="0" u="none" strike="noStrike" kern="0" cap="none" spc="0" normalizeH="0" baseline="0" noProof="0" dirty="0" smtClean="0">
                <a:ln>
                  <a:noFill/>
                </a:ln>
                <a:effectLst/>
                <a:uLnTx/>
                <a:uFillTx/>
                <a:latin typeface="Arial"/>
              </a:rPr>
              <a:t>large total error</a:t>
            </a:r>
          </a:p>
          <a:p>
            <a:pPr marL="342900" marR="0" lvl="0" indent="-342900" algn="l" defTabSz="914400" rtl="0" eaLnBrk="0" fontAlgn="base" latinLnBrk="0" hangingPunct="0">
              <a:lnSpc>
                <a:spcPct val="80000"/>
              </a:lnSpc>
              <a:spcBef>
                <a:spcPct val="70000"/>
              </a:spcBef>
              <a:spcAft>
                <a:spcPct val="0"/>
              </a:spcAft>
              <a:buClr>
                <a:srgbClr val="F70606"/>
              </a:buClr>
              <a:buSzPct val="150000"/>
              <a:buFontTx/>
              <a:buChar char="•"/>
              <a:tabLst/>
              <a:defRPr/>
            </a:pPr>
            <a:endParaRPr kumimoji="0" lang="en-US" altLang="en-US" sz="2000" b="0" i="0" u="none" strike="noStrike" kern="0" cap="none" spc="0" normalizeH="0" baseline="0" noProof="0" dirty="0" smtClean="0">
              <a:ln>
                <a:noFill/>
              </a:ln>
              <a:solidFill>
                <a:srgbClr val="0000FF"/>
              </a:solidFill>
              <a:effectLst/>
              <a:uLnTx/>
              <a:uFillTx/>
              <a:latin typeface="Arial"/>
              <a:ea typeface="+mn-ea"/>
              <a:cs typeface="+mn-cs"/>
            </a:endParaRPr>
          </a:p>
        </p:txBody>
      </p:sp>
      <p:grpSp>
        <p:nvGrpSpPr>
          <p:cNvPr id="6" name="Group 5"/>
          <p:cNvGrpSpPr/>
          <p:nvPr/>
        </p:nvGrpSpPr>
        <p:grpSpPr>
          <a:xfrm>
            <a:off x="-36499" y="2994952"/>
            <a:ext cx="3296935" cy="3525196"/>
            <a:chOff x="379138" y="2764049"/>
            <a:chExt cx="3296935" cy="3525196"/>
          </a:xfrm>
        </p:grpSpPr>
        <p:pic>
          <p:nvPicPr>
            <p:cNvPr id="3" name="Picture 2"/>
            <p:cNvPicPr>
              <a:picLocks noChangeAspect="1"/>
            </p:cNvPicPr>
            <p:nvPr/>
          </p:nvPicPr>
          <p:blipFill rotWithShape="1">
            <a:blip r:embed="rId3"/>
            <a:srcRect l="24474" t="42722" r="38264" b="26301"/>
            <a:stretch/>
          </p:blipFill>
          <p:spPr>
            <a:xfrm>
              <a:off x="1237673" y="3011053"/>
              <a:ext cx="2346038" cy="2761675"/>
            </a:xfrm>
            <a:prstGeom prst="rect">
              <a:avLst/>
            </a:prstGeom>
          </p:spPr>
        </p:pic>
        <p:sp>
          <p:nvSpPr>
            <p:cNvPr id="47" name="TextBox 46"/>
            <p:cNvSpPr txBox="1"/>
            <p:nvPr/>
          </p:nvSpPr>
          <p:spPr>
            <a:xfrm>
              <a:off x="1112982" y="5704470"/>
              <a:ext cx="2563091" cy="584775"/>
            </a:xfrm>
            <a:prstGeom prst="rect">
              <a:avLst/>
            </a:prstGeom>
            <a:noFill/>
          </p:spPr>
          <p:txBody>
            <a:bodyPr wrap="square" rtlCol="0">
              <a:spAutoFit/>
            </a:bodyPr>
            <a:lstStyle/>
            <a:p>
              <a:pPr algn="dist"/>
              <a:r>
                <a:rPr lang="en-US" sz="1600" dirty="0" smtClean="0"/>
                <a:t>1.8  1.9  2.0  2.1  2.2  2.3</a:t>
              </a:r>
            </a:p>
            <a:p>
              <a:pPr algn="ctr"/>
              <a:r>
                <a:rPr lang="en-US" sz="1600" b="1" dirty="0" smtClean="0"/>
                <a:t>R (m)</a:t>
              </a:r>
              <a:endParaRPr lang="en-US" sz="1600" b="1" dirty="0"/>
            </a:p>
          </p:txBody>
        </p:sp>
        <p:sp>
          <p:nvSpPr>
            <p:cNvPr id="51" name="TextBox 50"/>
            <p:cNvSpPr txBox="1"/>
            <p:nvPr/>
          </p:nvSpPr>
          <p:spPr>
            <a:xfrm>
              <a:off x="803933" y="2764049"/>
              <a:ext cx="498630" cy="3194721"/>
            </a:xfrm>
            <a:prstGeom prst="rect">
              <a:avLst/>
            </a:prstGeom>
            <a:noFill/>
          </p:spPr>
          <p:txBody>
            <a:bodyPr wrap="square" rtlCol="0">
              <a:spAutoFit/>
            </a:bodyPr>
            <a:lstStyle/>
            <a:p>
              <a:pPr algn="r">
                <a:lnSpc>
                  <a:spcPct val="180000"/>
                </a:lnSpc>
              </a:pPr>
              <a:r>
                <a:rPr lang="en-US" sz="1600" dirty="0" smtClean="0"/>
                <a:t>3.0</a:t>
              </a:r>
            </a:p>
            <a:p>
              <a:pPr algn="r">
                <a:lnSpc>
                  <a:spcPct val="180000"/>
                </a:lnSpc>
              </a:pPr>
              <a:r>
                <a:rPr lang="en-US" sz="1600" dirty="0" smtClean="0"/>
                <a:t>2.5</a:t>
              </a:r>
            </a:p>
            <a:p>
              <a:pPr algn="r">
                <a:lnSpc>
                  <a:spcPct val="180000"/>
                </a:lnSpc>
              </a:pPr>
              <a:r>
                <a:rPr lang="en-US" sz="1600" dirty="0" smtClean="0"/>
                <a:t>2.0</a:t>
              </a:r>
            </a:p>
            <a:p>
              <a:pPr algn="r">
                <a:lnSpc>
                  <a:spcPct val="180000"/>
                </a:lnSpc>
              </a:pPr>
              <a:r>
                <a:rPr lang="en-US" sz="1600" dirty="0" smtClean="0"/>
                <a:t>1.5</a:t>
              </a:r>
            </a:p>
            <a:p>
              <a:pPr algn="r">
                <a:lnSpc>
                  <a:spcPct val="180000"/>
                </a:lnSpc>
              </a:pPr>
              <a:r>
                <a:rPr lang="en-US" sz="1600" dirty="0" smtClean="0"/>
                <a:t>1.0</a:t>
              </a:r>
            </a:p>
            <a:p>
              <a:pPr algn="r">
                <a:lnSpc>
                  <a:spcPct val="180000"/>
                </a:lnSpc>
              </a:pPr>
              <a:r>
                <a:rPr lang="en-US" sz="1600" dirty="0" smtClean="0"/>
                <a:t>0.5</a:t>
              </a:r>
            </a:p>
            <a:p>
              <a:pPr algn="r">
                <a:lnSpc>
                  <a:spcPct val="180000"/>
                </a:lnSpc>
              </a:pPr>
              <a:r>
                <a:rPr lang="en-US" sz="1600" dirty="0" smtClean="0"/>
                <a:t>0.0</a:t>
              </a:r>
              <a:endParaRPr lang="en-US" sz="1600" dirty="0"/>
            </a:p>
          </p:txBody>
        </p:sp>
        <p:sp>
          <p:nvSpPr>
            <p:cNvPr id="52" name="TextBox 51"/>
            <p:cNvSpPr txBox="1"/>
            <p:nvPr/>
          </p:nvSpPr>
          <p:spPr>
            <a:xfrm rot="16200000">
              <a:off x="-35769" y="3887780"/>
              <a:ext cx="1365346" cy="535531"/>
            </a:xfrm>
            <a:prstGeom prst="rect">
              <a:avLst/>
            </a:prstGeom>
            <a:noFill/>
          </p:spPr>
          <p:txBody>
            <a:bodyPr wrap="square" rtlCol="0">
              <a:spAutoFit/>
            </a:bodyPr>
            <a:lstStyle/>
            <a:p>
              <a:pPr>
                <a:lnSpc>
                  <a:spcPct val="180000"/>
                </a:lnSpc>
              </a:pPr>
              <a:r>
                <a:rPr lang="en-US" sz="1600" b="1" dirty="0" err="1" smtClean="0"/>
                <a:t>P</a:t>
              </a:r>
              <a:r>
                <a:rPr lang="en-US" sz="1600" b="1" baseline="-25000" dirty="0" err="1" smtClean="0"/>
                <a:t>e</a:t>
              </a:r>
              <a:r>
                <a:rPr lang="en-US" sz="1600" b="1" baseline="-25000" dirty="0" smtClean="0"/>
                <a:t> </a:t>
              </a:r>
              <a:r>
                <a:rPr lang="en-US" sz="1600" b="1" dirty="0" smtClean="0"/>
                <a:t>(10</a:t>
              </a:r>
              <a:r>
                <a:rPr lang="en-US" sz="1600" b="1" baseline="30000" dirty="0" smtClean="0"/>
                <a:t>4</a:t>
              </a:r>
              <a:r>
                <a:rPr lang="en-US" sz="1600" b="1" dirty="0"/>
                <a:t>P</a:t>
              </a:r>
              <a:r>
                <a:rPr lang="en-US" sz="1600" b="1" dirty="0" smtClean="0"/>
                <a:t>a)</a:t>
              </a:r>
              <a:endParaRPr lang="en-US" sz="1600" b="1" dirty="0"/>
            </a:p>
          </p:txBody>
        </p:sp>
      </p:grpSp>
      <p:grpSp>
        <p:nvGrpSpPr>
          <p:cNvPr id="7" name="Group 6"/>
          <p:cNvGrpSpPr/>
          <p:nvPr/>
        </p:nvGrpSpPr>
        <p:grpSpPr>
          <a:xfrm>
            <a:off x="2988406" y="2911825"/>
            <a:ext cx="3121448" cy="3626796"/>
            <a:chOff x="3551825" y="2731721"/>
            <a:chExt cx="3121448" cy="3626796"/>
          </a:xfrm>
        </p:grpSpPr>
        <p:pic>
          <p:nvPicPr>
            <p:cNvPr id="5" name="Picture 4"/>
            <p:cNvPicPr>
              <a:picLocks noChangeAspect="1"/>
            </p:cNvPicPr>
            <p:nvPr/>
          </p:nvPicPr>
          <p:blipFill rotWithShape="1">
            <a:blip r:embed="rId4"/>
            <a:srcRect l="24473" t="41997" r="38558" b="27130"/>
            <a:stretch/>
          </p:blipFill>
          <p:spPr>
            <a:xfrm>
              <a:off x="4248727" y="3075705"/>
              <a:ext cx="2327564" cy="2752435"/>
            </a:xfrm>
            <a:prstGeom prst="rect">
              <a:avLst/>
            </a:prstGeom>
          </p:spPr>
        </p:pic>
        <p:sp>
          <p:nvSpPr>
            <p:cNvPr id="56" name="TextBox 55"/>
            <p:cNvSpPr txBox="1"/>
            <p:nvPr/>
          </p:nvSpPr>
          <p:spPr>
            <a:xfrm>
              <a:off x="4110182" y="5773742"/>
              <a:ext cx="2563091" cy="584775"/>
            </a:xfrm>
            <a:prstGeom prst="rect">
              <a:avLst/>
            </a:prstGeom>
            <a:noFill/>
          </p:spPr>
          <p:txBody>
            <a:bodyPr wrap="square" rtlCol="0">
              <a:spAutoFit/>
            </a:bodyPr>
            <a:lstStyle/>
            <a:p>
              <a:pPr algn="dist"/>
              <a:r>
                <a:rPr lang="en-US" sz="1600" dirty="0" smtClean="0"/>
                <a:t>1.8  1.9  2.0  2.1  2.2  2.3</a:t>
              </a:r>
            </a:p>
            <a:p>
              <a:pPr algn="ctr"/>
              <a:r>
                <a:rPr lang="en-US" sz="1600" b="1" dirty="0" smtClean="0"/>
                <a:t>R (m)</a:t>
              </a:r>
              <a:endParaRPr lang="en-US" sz="1600" b="1" dirty="0"/>
            </a:p>
          </p:txBody>
        </p:sp>
        <p:sp>
          <p:nvSpPr>
            <p:cNvPr id="59" name="TextBox 58"/>
            <p:cNvSpPr txBox="1"/>
            <p:nvPr/>
          </p:nvSpPr>
          <p:spPr>
            <a:xfrm>
              <a:off x="3801131" y="2731721"/>
              <a:ext cx="498630" cy="3342453"/>
            </a:xfrm>
            <a:prstGeom prst="rect">
              <a:avLst/>
            </a:prstGeom>
            <a:noFill/>
          </p:spPr>
          <p:txBody>
            <a:bodyPr wrap="square" rtlCol="0">
              <a:spAutoFit/>
            </a:bodyPr>
            <a:lstStyle/>
            <a:p>
              <a:pPr algn="r">
                <a:lnSpc>
                  <a:spcPct val="220000"/>
                </a:lnSpc>
              </a:pPr>
              <a:r>
                <a:rPr lang="en-US" sz="1600" dirty="0"/>
                <a:t>5</a:t>
              </a:r>
              <a:endParaRPr lang="en-US" sz="1600" dirty="0" smtClean="0"/>
            </a:p>
            <a:p>
              <a:pPr algn="r">
                <a:lnSpc>
                  <a:spcPct val="220000"/>
                </a:lnSpc>
              </a:pPr>
              <a:r>
                <a:rPr lang="en-US" sz="1600" dirty="0" smtClean="0"/>
                <a:t>4</a:t>
              </a:r>
            </a:p>
            <a:p>
              <a:pPr algn="r">
                <a:lnSpc>
                  <a:spcPct val="220000"/>
                </a:lnSpc>
              </a:pPr>
              <a:r>
                <a:rPr lang="en-US" sz="1600" dirty="0"/>
                <a:t>3</a:t>
              </a:r>
              <a:endParaRPr lang="en-US" sz="1600" dirty="0" smtClean="0"/>
            </a:p>
            <a:p>
              <a:pPr algn="r">
                <a:lnSpc>
                  <a:spcPct val="220000"/>
                </a:lnSpc>
              </a:pPr>
              <a:r>
                <a:rPr lang="en-US" sz="1600" dirty="0"/>
                <a:t>2</a:t>
              </a:r>
              <a:endParaRPr lang="en-US" sz="1600" dirty="0" smtClean="0"/>
            </a:p>
            <a:p>
              <a:pPr algn="r">
                <a:lnSpc>
                  <a:spcPct val="220000"/>
                </a:lnSpc>
              </a:pPr>
              <a:r>
                <a:rPr lang="en-US" sz="1600" dirty="0" smtClean="0"/>
                <a:t>1</a:t>
              </a:r>
            </a:p>
            <a:p>
              <a:pPr algn="r">
                <a:lnSpc>
                  <a:spcPct val="220000"/>
                </a:lnSpc>
              </a:pPr>
              <a:r>
                <a:rPr lang="en-US" sz="1600" dirty="0" smtClean="0"/>
                <a:t>0</a:t>
              </a:r>
              <a:endParaRPr lang="en-US" sz="1600" dirty="0"/>
            </a:p>
          </p:txBody>
        </p:sp>
        <p:sp>
          <p:nvSpPr>
            <p:cNvPr id="60" name="TextBox 59"/>
            <p:cNvSpPr txBox="1"/>
            <p:nvPr/>
          </p:nvSpPr>
          <p:spPr>
            <a:xfrm rot="16200000">
              <a:off x="3136918" y="3929343"/>
              <a:ext cx="1365346" cy="535531"/>
            </a:xfrm>
            <a:prstGeom prst="rect">
              <a:avLst/>
            </a:prstGeom>
            <a:noFill/>
          </p:spPr>
          <p:txBody>
            <a:bodyPr wrap="square" rtlCol="0">
              <a:spAutoFit/>
            </a:bodyPr>
            <a:lstStyle/>
            <a:p>
              <a:pPr>
                <a:lnSpc>
                  <a:spcPct val="180000"/>
                </a:lnSpc>
              </a:pPr>
              <a:r>
                <a:rPr lang="en-US" sz="1600" b="1" dirty="0" err="1" smtClean="0"/>
                <a:t>T</a:t>
              </a:r>
              <a:r>
                <a:rPr lang="en-US" sz="1600" b="1" baseline="-25000" dirty="0" err="1" smtClean="0"/>
                <a:t>i</a:t>
              </a:r>
              <a:r>
                <a:rPr lang="en-US" sz="1600" b="1" baseline="-25000" dirty="0" smtClean="0"/>
                <a:t>  </a:t>
              </a:r>
              <a:r>
                <a:rPr lang="en-US" sz="1600" b="1" dirty="0" smtClean="0"/>
                <a:t>(10</a:t>
              </a:r>
              <a:r>
                <a:rPr lang="en-US" sz="1600" b="1" baseline="30000" dirty="0" smtClean="0"/>
                <a:t>3</a:t>
              </a:r>
              <a:r>
                <a:rPr lang="en-US" sz="1600" b="1" dirty="0" smtClean="0"/>
                <a:t>eV)</a:t>
              </a:r>
              <a:endParaRPr lang="en-US" sz="1600" b="1" dirty="0"/>
            </a:p>
          </p:txBody>
        </p:sp>
      </p:grpSp>
      <p:grpSp>
        <p:nvGrpSpPr>
          <p:cNvPr id="19" name="Group 18"/>
          <p:cNvGrpSpPr/>
          <p:nvPr/>
        </p:nvGrpSpPr>
        <p:grpSpPr>
          <a:xfrm>
            <a:off x="6069671" y="3214101"/>
            <a:ext cx="3157456" cy="3333683"/>
            <a:chOff x="3534859" y="554997"/>
            <a:chExt cx="3157456" cy="3333683"/>
          </a:xfrm>
        </p:grpSpPr>
        <p:grpSp>
          <p:nvGrpSpPr>
            <p:cNvPr id="20" name="Group 19"/>
            <p:cNvGrpSpPr/>
            <p:nvPr/>
          </p:nvGrpSpPr>
          <p:grpSpPr>
            <a:xfrm>
              <a:off x="3534859" y="855341"/>
              <a:ext cx="3157456" cy="3033339"/>
              <a:chOff x="3596273" y="3372655"/>
              <a:chExt cx="3157456" cy="3033339"/>
            </a:xfrm>
          </p:grpSpPr>
          <p:sp>
            <p:nvSpPr>
              <p:cNvPr id="22" name="TextBox 21"/>
              <p:cNvSpPr txBox="1"/>
              <p:nvPr/>
            </p:nvSpPr>
            <p:spPr>
              <a:xfrm>
                <a:off x="4049142" y="5821219"/>
                <a:ext cx="2704587" cy="584775"/>
              </a:xfrm>
              <a:prstGeom prst="rect">
                <a:avLst/>
              </a:prstGeom>
              <a:noFill/>
            </p:spPr>
            <p:txBody>
              <a:bodyPr wrap="none" rtlCol="0">
                <a:spAutoFit/>
              </a:bodyPr>
              <a:lstStyle/>
              <a:p>
                <a:pPr algn="just"/>
                <a:r>
                  <a:rPr lang="en-US" sz="1600" dirty="0" smtClean="0"/>
                  <a:t>1.8  1.9   2.0   2.1   2.2   2.3</a:t>
                </a:r>
              </a:p>
              <a:p>
                <a:pPr algn="ctr"/>
                <a:r>
                  <a:rPr lang="en-US" sz="1600" b="1" dirty="0" smtClean="0"/>
                  <a:t>R (m)</a:t>
                </a:r>
                <a:endParaRPr lang="en-US" sz="1600" b="1" dirty="0"/>
              </a:p>
            </p:txBody>
          </p:sp>
          <p:sp>
            <p:nvSpPr>
              <p:cNvPr id="24" name="TextBox 23"/>
              <p:cNvSpPr txBox="1"/>
              <p:nvPr/>
            </p:nvSpPr>
            <p:spPr>
              <a:xfrm rot="16200000">
                <a:off x="2594011" y="4374917"/>
                <a:ext cx="2343077" cy="338554"/>
              </a:xfrm>
              <a:prstGeom prst="rect">
                <a:avLst/>
              </a:prstGeom>
              <a:noFill/>
            </p:spPr>
            <p:txBody>
              <a:bodyPr wrap="none" rtlCol="0">
                <a:spAutoFit/>
              </a:bodyPr>
              <a:lstStyle/>
              <a:p>
                <a:r>
                  <a:rPr lang="en-US" sz="1600" b="1" dirty="0" smtClean="0"/>
                  <a:t>Total Pressure (10</a:t>
                </a:r>
                <a:r>
                  <a:rPr lang="en-US" sz="1600" b="1" baseline="30000" dirty="0" smtClean="0"/>
                  <a:t>4</a:t>
                </a:r>
                <a:r>
                  <a:rPr lang="en-US" sz="1600" b="1" dirty="0"/>
                  <a:t>P</a:t>
                </a:r>
                <a:r>
                  <a:rPr lang="en-US" sz="1600" b="1" dirty="0" smtClean="0"/>
                  <a:t>a)</a:t>
                </a:r>
                <a:endParaRPr lang="en-US" sz="1600" b="1" dirty="0"/>
              </a:p>
            </p:txBody>
          </p:sp>
        </p:grpSp>
        <p:pic>
          <p:nvPicPr>
            <p:cNvPr id="21" name="Picture 20"/>
            <p:cNvPicPr>
              <a:picLocks/>
            </p:cNvPicPr>
            <p:nvPr/>
          </p:nvPicPr>
          <p:blipFill rotWithShape="1">
            <a:blip r:embed="rId5"/>
            <a:srcRect l="24767" t="46620" r="38851" b="22922"/>
            <a:stretch/>
          </p:blipFill>
          <p:spPr>
            <a:xfrm>
              <a:off x="4206642" y="554997"/>
              <a:ext cx="2331720" cy="2816352"/>
            </a:xfrm>
            <a:prstGeom prst="rect">
              <a:avLst/>
            </a:prstGeom>
          </p:spPr>
        </p:pic>
      </p:grpSp>
      <p:sp>
        <p:nvSpPr>
          <p:cNvPr id="26" name="TextBox 25"/>
          <p:cNvSpPr txBox="1"/>
          <p:nvPr/>
        </p:nvSpPr>
        <p:spPr>
          <a:xfrm>
            <a:off x="5103094" y="3385127"/>
            <a:ext cx="951344" cy="338554"/>
          </a:xfrm>
          <a:prstGeom prst="rect">
            <a:avLst/>
          </a:prstGeom>
          <a:noFill/>
        </p:spPr>
        <p:txBody>
          <a:bodyPr wrap="square" rtlCol="0">
            <a:spAutoFit/>
          </a:bodyPr>
          <a:lstStyle/>
          <a:p>
            <a:r>
              <a:rPr lang="zh-CN" altLang="en-US" sz="1600" dirty="0" smtClean="0"/>
              <a:t>△  </a:t>
            </a:r>
            <a:r>
              <a:rPr lang="en-US" altLang="zh-CN" sz="1600" dirty="0" smtClean="0"/>
              <a:t>data</a:t>
            </a:r>
          </a:p>
        </p:txBody>
      </p:sp>
      <p:sp>
        <p:nvSpPr>
          <p:cNvPr id="27" name="TextBox 26"/>
          <p:cNvSpPr txBox="1"/>
          <p:nvPr/>
        </p:nvSpPr>
        <p:spPr>
          <a:xfrm>
            <a:off x="2165931" y="3385127"/>
            <a:ext cx="951344" cy="338554"/>
          </a:xfrm>
          <a:prstGeom prst="rect">
            <a:avLst/>
          </a:prstGeom>
          <a:noFill/>
        </p:spPr>
        <p:txBody>
          <a:bodyPr wrap="square" rtlCol="0">
            <a:spAutoFit/>
          </a:bodyPr>
          <a:lstStyle/>
          <a:p>
            <a:r>
              <a:rPr lang="zh-CN" altLang="en-US" sz="1600" dirty="0" smtClean="0"/>
              <a:t>△  </a:t>
            </a:r>
            <a:r>
              <a:rPr lang="en-US" altLang="zh-CN" sz="1600" dirty="0" smtClean="0"/>
              <a:t>data</a:t>
            </a:r>
          </a:p>
        </p:txBody>
      </p:sp>
      <p:sp>
        <p:nvSpPr>
          <p:cNvPr id="25" name="TextBox 24"/>
          <p:cNvSpPr txBox="1"/>
          <p:nvPr/>
        </p:nvSpPr>
        <p:spPr>
          <a:xfrm>
            <a:off x="696963" y="2942681"/>
            <a:ext cx="2614818" cy="338554"/>
          </a:xfrm>
          <a:prstGeom prst="rect">
            <a:avLst/>
          </a:prstGeom>
          <a:noFill/>
        </p:spPr>
        <p:txBody>
          <a:bodyPr wrap="none" rtlCol="0">
            <a:spAutoFit/>
          </a:bodyPr>
          <a:lstStyle/>
          <a:p>
            <a:r>
              <a:rPr lang="en-US" sz="1600" b="1" dirty="0" smtClean="0"/>
              <a:t>Electron pressure profile</a:t>
            </a:r>
            <a:endParaRPr lang="en-US" sz="1600" b="1" dirty="0"/>
          </a:p>
        </p:txBody>
      </p:sp>
      <p:sp>
        <p:nvSpPr>
          <p:cNvPr id="28" name="TextBox 27"/>
          <p:cNvSpPr txBox="1"/>
          <p:nvPr/>
        </p:nvSpPr>
        <p:spPr>
          <a:xfrm>
            <a:off x="3682210" y="2960610"/>
            <a:ext cx="2422458" cy="338554"/>
          </a:xfrm>
          <a:prstGeom prst="rect">
            <a:avLst/>
          </a:prstGeom>
          <a:noFill/>
        </p:spPr>
        <p:txBody>
          <a:bodyPr wrap="none" rtlCol="0">
            <a:spAutoFit/>
          </a:bodyPr>
          <a:lstStyle/>
          <a:p>
            <a:r>
              <a:rPr lang="en-US" sz="1600" b="1" dirty="0" smtClean="0"/>
              <a:t>Ion temperature profile</a:t>
            </a:r>
            <a:endParaRPr lang="en-US" sz="1600" b="1" dirty="0"/>
          </a:p>
        </p:txBody>
      </p:sp>
      <p:sp>
        <p:nvSpPr>
          <p:cNvPr id="29" name="TextBox 28"/>
          <p:cNvSpPr txBox="1"/>
          <p:nvPr/>
        </p:nvSpPr>
        <p:spPr>
          <a:xfrm>
            <a:off x="6760007" y="2933716"/>
            <a:ext cx="2280561" cy="338554"/>
          </a:xfrm>
          <a:prstGeom prst="rect">
            <a:avLst/>
          </a:prstGeom>
          <a:noFill/>
        </p:spPr>
        <p:txBody>
          <a:bodyPr wrap="none" rtlCol="0">
            <a:spAutoFit/>
          </a:bodyPr>
          <a:lstStyle/>
          <a:p>
            <a:r>
              <a:rPr lang="en-US" sz="1600" b="1" dirty="0" smtClean="0"/>
              <a:t>Total Pressure profile</a:t>
            </a:r>
            <a:endParaRPr lang="en-US" sz="1600" b="1" dirty="0"/>
          </a:p>
        </p:txBody>
      </p:sp>
      <p:grpSp>
        <p:nvGrpSpPr>
          <p:cNvPr id="30" name="Group 29"/>
          <p:cNvGrpSpPr/>
          <p:nvPr/>
        </p:nvGrpSpPr>
        <p:grpSpPr>
          <a:xfrm>
            <a:off x="6265213" y="2798614"/>
            <a:ext cx="2807960" cy="3482631"/>
            <a:chOff x="2415204" y="309343"/>
            <a:chExt cx="2807960" cy="3482631"/>
          </a:xfrm>
        </p:grpSpPr>
        <p:grpSp>
          <p:nvGrpSpPr>
            <p:cNvPr id="31" name="Group 30"/>
            <p:cNvGrpSpPr/>
            <p:nvPr/>
          </p:nvGrpSpPr>
          <p:grpSpPr>
            <a:xfrm>
              <a:off x="2415204" y="309343"/>
              <a:ext cx="1458209" cy="3482631"/>
              <a:chOff x="2476618" y="2826657"/>
              <a:chExt cx="1458209" cy="3482631"/>
            </a:xfrm>
          </p:grpSpPr>
          <p:sp>
            <p:nvSpPr>
              <p:cNvPr id="34" name="TextBox 33"/>
              <p:cNvSpPr txBox="1"/>
              <p:nvPr/>
            </p:nvSpPr>
            <p:spPr>
              <a:xfrm flipH="1">
                <a:off x="2476618" y="2826657"/>
                <a:ext cx="506115" cy="3482631"/>
              </a:xfrm>
              <a:prstGeom prst="rect">
                <a:avLst/>
              </a:prstGeom>
              <a:noFill/>
            </p:spPr>
            <p:txBody>
              <a:bodyPr wrap="square" rtlCol="0">
                <a:spAutoFit/>
              </a:bodyPr>
              <a:lstStyle/>
              <a:p>
                <a:pPr algn="r">
                  <a:lnSpc>
                    <a:spcPct val="229000"/>
                  </a:lnSpc>
                </a:pPr>
                <a:r>
                  <a:rPr lang="en-US" sz="1600" dirty="0" smtClean="0"/>
                  <a:t>10</a:t>
                </a:r>
              </a:p>
              <a:p>
                <a:pPr algn="r">
                  <a:lnSpc>
                    <a:spcPct val="229000"/>
                  </a:lnSpc>
                </a:pPr>
                <a:r>
                  <a:rPr lang="en-US" sz="1600" dirty="0"/>
                  <a:t>8</a:t>
                </a:r>
                <a:endParaRPr lang="en-US" sz="1600" dirty="0" smtClean="0"/>
              </a:p>
              <a:p>
                <a:pPr algn="r">
                  <a:lnSpc>
                    <a:spcPct val="229000"/>
                  </a:lnSpc>
                </a:pPr>
                <a:r>
                  <a:rPr lang="en-US" sz="1600" dirty="0"/>
                  <a:t>6</a:t>
                </a:r>
                <a:endParaRPr lang="en-US" sz="1600" dirty="0" smtClean="0"/>
              </a:p>
              <a:p>
                <a:pPr algn="r">
                  <a:lnSpc>
                    <a:spcPct val="229000"/>
                  </a:lnSpc>
                </a:pPr>
                <a:r>
                  <a:rPr lang="en-US" sz="1600" dirty="0"/>
                  <a:t>4</a:t>
                </a:r>
                <a:endParaRPr lang="en-US" sz="1600" dirty="0" smtClean="0"/>
              </a:p>
              <a:p>
                <a:pPr algn="r">
                  <a:lnSpc>
                    <a:spcPct val="229000"/>
                  </a:lnSpc>
                </a:pPr>
                <a:r>
                  <a:rPr lang="en-US" sz="1600" dirty="0"/>
                  <a:t>2</a:t>
                </a:r>
                <a:endParaRPr lang="en-US" sz="1600" dirty="0" smtClean="0"/>
              </a:p>
              <a:p>
                <a:pPr algn="r">
                  <a:lnSpc>
                    <a:spcPct val="229000"/>
                  </a:lnSpc>
                </a:pPr>
                <a:r>
                  <a:rPr lang="en-US" sz="1600" dirty="0" smtClean="0"/>
                  <a:t>0</a:t>
                </a:r>
              </a:p>
            </p:txBody>
          </p:sp>
          <p:sp>
            <p:nvSpPr>
              <p:cNvPr id="35" name="TextBox 34"/>
              <p:cNvSpPr txBox="1"/>
              <p:nvPr/>
            </p:nvSpPr>
            <p:spPr>
              <a:xfrm rot="16200000">
                <a:off x="2594011" y="4374917"/>
                <a:ext cx="2343077" cy="338554"/>
              </a:xfrm>
              <a:prstGeom prst="rect">
                <a:avLst/>
              </a:prstGeom>
              <a:noFill/>
            </p:spPr>
            <p:txBody>
              <a:bodyPr wrap="none" rtlCol="0">
                <a:spAutoFit/>
              </a:bodyPr>
              <a:lstStyle/>
              <a:p>
                <a:r>
                  <a:rPr lang="en-US" sz="1600" b="1" dirty="0" smtClean="0"/>
                  <a:t>Total Pressure (10</a:t>
                </a:r>
                <a:r>
                  <a:rPr lang="en-US" sz="1600" b="1" baseline="30000" dirty="0" smtClean="0"/>
                  <a:t>4</a:t>
                </a:r>
                <a:r>
                  <a:rPr lang="en-US" sz="1600" b="1" dirty="0"/>
                  <a:t>P</a:t>
                </a:r>
                <a:r>
                  <a:rPr lang="en-US" sz="1600" b="1" dirty="0" smtClean="0"/>
                  <a:t>a)</a:t>
                </a:r>
                <a:endParaRPr lang="en-US" sz="1600" b="1" dirty="0"/>
              </a:p>
            </p:txBody>
          </p:sp>
        </p:grpSp>
        <p:pic>
          <p:nvPicPr>
            <p:cNvPr id="32" name="Picture 31"/>
            <p:cNvPicPr>
              <a:picLocks/>
            </p:cNvPicPr>
            <p:nvPr/>
          </p:nvPicPr>
          <p:blipFill rotWithShape="1">
            <a:blip r:embed="rId5"/>
            <a:srcRect l="24822" t="46620" r="38851" b="28140"/>
            <a:stretch/>
          </p:blipFill>
          <p:spPr>
            <a:xfrm>
              <a:off x="2894919" y="722895"/>
              <a:ext cx="2328245" cy="2775680"/>
            </a:xfrm>
            <a:prstGeom prst="rect">
              <a:avLst/>
            </a:prstGeom>
          </p:spPr>
        </p:pic>
      </p:grpSp>
      <p:sp>
        <p:nvSpPr>
          <p:cNvPr id="36" name="TextBox 35"/>
          <p:cNvSpPr txBox="1"/>
          <p:nvPr/>
        </p:nvSpPr>
        <p:spPr>
          <a:xfrm>
            <a:off x="944201" y="5263379"/>
            <a:ext cx="800219" cy="584775"/>
          </a:xfrm>
          <a:prstGeom prst="rect">
            <a:avLst/>
          </a:prstGeom>
          <a:noFill/>
        </p:spPr>
        <p:txBody>
          <a:bodyPr wrap="none" rtlCol="0">
            <a:spAutoFit/>
          </a:bodyPr>
          <a:lstStyle/>
          <a:p>
            <a:r>
              <a:rPr lang="en-US" sz="1600" dirty="0" smtClean="0">
                <a:solidFill>
                  <a:schemeClr val="tx1"/>
                </a:solidFill>
              </a:rPr>
              <a:t>16325</a:t>
            </a:r>
          </a:p>
          <a:p>
            <a:r>
              <a:rPr lang="en-US" sz="1600" dirty="0" smtClean="0">
                <a:solidFill>
                  <a:schemeClr val="tx1"/>
                </a:solidFill>
              </a:rPr>
              <a:t>4.555s</a:t>
            </a:r>
            <a:endParaRPr lang="en-US" sz="1600" dirty="0">
              <a:solidFill>
                <a:schemeClr val="tx1"/>
              </a:solidFill>
            </a:endParaRPr>
          </a:p>
        </p:txBody>
      </p:sp>
      <p:sp>
        <p:nvSpPr>
          <p:cNvPr id="37" name="TextBox 36"/>
          <p:cNvSpPr txBox="1"/>
          <p:nvPr/>
        </p:nvSpPr>
        <p:spPr>
          <a:xfrm>
            <a:off x="3820249" y="5320909"/>
            <a:ext cx="800219" cy="584775"/>
          </a:xfrm>
          <a:prstGeom prst="rect">
            <a:avLst/>
          </a:prstGeom>
          <a:noFill/>
        </p:spPr>
        <p:txBody>
          <a:bodyPr wrap="none" rtlCol="0">
            <a:spAutoFit/>
          </a:bodyPr>
          <a:lstStyle/>
          <a:p>
            <a:r>
              <a:rPr lang="en-US" sz="1600" dirty="0" smtClean="0">
                <a:solidFill>
                  <a:schemeClr val="tx1"/>
                </a:solidFill>
              </a:rPr>
              <a:t>16325</a:t>
            </a:r>
          </a:p>
          <a:p>
            <a:r>
              <a:rPr lang="en-US" sz="1600" dirty="0" smtClean="0">
                <a:solidFill>
                  <a:schemeClr val="tx1"/>
                </a:solidFill>
              </a:rPr>
              <a:t>4.555s</a:t>
            </a:r>
            <a:endParaRPr lang="en-US" sz="1600" dirty="0">
              <a:solidFill>
                <a:schemeClr val="tx1"/>
              </a:solidFill>
            </a:endParaRPr>
          </a:p>
        </p:txBody>
      </p:sp>
      <p:sp>
        <p:nvSpPr>
          <p:cNvPr id="38" name="TextBox 37"/>
          <p:cNvSpPr txBox="1"/>
          <p:nvPr/>
        </p:nvSpPr>
        <p:spPr>
          <a:xfrm>
            <a:off x="6751451" y="5320909"/>
            <a:ext cx="800219" cy="584775"/>
          </a:xfrm>
          <a:prstGeom prst="rect">
            <a:avLst/>
          </a:prstGeom>
          <a:noFill/>
        </p:spPr>
        <p:txBody>
          <a:bodyPr wrap="none" rtlCol="0">
            <a:spAutoFit/>
          </a:bodyPr>
          <a:lstStyle/>
          <a:p>
            <a:r>
              <a:rPr lang="en-US" sz="1600" dirty="0" smtClean="0">
                <a:solidFill>
                  <a:schemeClr val="tx1"/>
                </a:solidFill>
              </a:rPr>
              <a:t>16325</a:t>
            </a:r>
          </a:p>
          <a:p>
            <a:r>
              <a:rPr lang="en-US" sz="1600" dirty="0" smtClean="0">
                <a:solidFill>
                  <a:schemeClr val="tx1"/>
                </a:solidFill>
              </a:rPr>
              <a:t>4.555s</a:t>
            </a:r>
            <a:endParaRPr lang="en-US" sz="1600" dirty="0">
              <a:solidFill>
                <a:schemeClr val="tx1"/>
              </a:solidFill>
            </a:endParaRPr>
          </a:p>
        </p:txBody>
      </p:sp>
      <p:sp>
        <p:nvSpPr>
          <p:cNvPr id="4" name="TextBox 3"/>
          <p:cNvSpPr txBox="1"/>
          <p:nvPr/>
        </p:nvSpPr>
        <p:spPr>
          <a:xfrm>
            <a:off x="8002156" y="3360854"/>
            <a:ext cx="951344" cy="584775"/>
          </a:xfrm>
          <a:prstGeom prst="rect">
            <a:avLst/>
          </a:prstGeom>
          <a:noFill/>
        </p:spPr>
        <p:txBody>
          <a:bodyPr wrap="square" rtlCol="0">
            <a:spAutoFit/>
          </a:bodyPr>
          <a:lstStyle/>
          <a:p>
            <a:r>
              <a:rPr lang="zh-CN" altLang="en-US" sz="1600" dirty="0" smtClean="0"/>
              <a:t>△  </a:t>
            </a:r>
            <a:r>
              <a:rPr lang="en-US" altLang="zh-CN" sz="1600" dirty="0" smtClean="0"/>
              <a:t>data</a:t>
            </a:r>
          </a:p>
          <a:p>
            <a:r>
              <a:rPr lang="en-US" altLang="zh-CN" sz="1600" dirty="0" smtClean="0">
                <a:solidFill>
                  <a:srgbClr val="00CCFF"/>
                </a:solidFill>
              </a:rPr>
              <a:t>—</a:t>
            </a:r>
            <a:r>
              <a:rPr lang="en-US" altLang="zh-CN" sz="1600" dirty="0" smtClean="0"/>
              <a:t> fitted</a:t>
            </a:r>
            <a:endParaRPr lang="en-US" sz="1600" dirty="0"/>
          </a:p>
        </p:txBody>
      </p:sp>
      <p:grpSp>
        <p:nvGrpSpPr>
          <p:cNvPr id="11" name="Group 10"/>
          <p:cNvGrpSpPr/>
          <p:nvPr/>
        </p:nvGrpSpPr>
        <p:grpSpPr>
          <a:xfrm>
            <a:off x="4804867" y="3315116"/>
            <a:ext cx="1332609" cy="2638730"/>
            <a:chOff x="4804867" y="3315116"/>
            <a:chExt cx="1332609" cy="2638730"/>
          </a:xfrm>
        </p:grpSpPr>
        <p:cxnSp>
          <p:nvCxnSpPr>
            <p:cNvPr id="8" name="Straight Connector 7"/>
            <p:cNvCxnSpPr/>
            <p:nvPr/>
          </p:nvCxnSpPr>
          <p:spPr bwMode="auto">
            <a:xfrm>
              <a:off x="5663392" y="3315116"/>
              <a:ext cx="0" cy="2638730"/>
            </a:xfrm>
            <a:prstGeom prst="line">
              <a:avLst/>
            </a:prstGeom>
            <a:ln w="9525" cap="flat" cmpd="sng" algn="ctr">
              <a:solidFill>
                <a:schemeClr val="bg1">
                  <a:lumMod val="65000"/>
                </a:schemeClr>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sp>
          <p:nvSpPr>
            <p:cNvPr id="10" name="TextBox 9"/>
            <p:cNvSpPr txBox="1"/>
            <p:nvPr/>
          </p:nvSpPr>
          <p:spPr>
            <a:xfrm>
              <a:off x="4804867" y="4156623"/>
              <a:ext cx="1332609" cy="364837"/>
            </a:xfrm>
            <a:prstGeom prst="rect">
              <a:avLst/>
            </a:prstGeom>
            <a:noFill/>
          </p:spPr>
          <p:txBody>
            <a:bodyPr wrap="square" rtlCol="0">
              <a:spAutoFit/>
            </a:bodyPr>
            <a:lstStyle/>
            <a:p>
              <a:r>
                <a:rPr lang="en-US" sz="1800" dirty="0" smtClean="0">
                  <a:solidFill>
                    <a:schemeClr val="bg1">
                      <a:lumMod val="65000"/>
                    </a:schemeClr>
                  </a:solidFill>
                </a:rPr>
                <a:t>boundary</a:t>
              </a:r>
              <a:endParaRPr lang="en-US" sz="1800" dirty="0">
                <a:solidFill>
                  <a:schemeClr val="bg1">
                    <a:lumMod val="65000"/>
                  </a:schemeClr>
                </a:solidFill>
              </a:endParaRPr>
            </a:p>
          </p:txBody>
        </p:sp>
      </p:grpSp>
      <p:cxnSp>
        <p:nvCxnSpPr>
          <p:cNvPr id="41" name="Straight Connector 40"/>
          <p:cNvCxnSpPr/>
          <p:nvPr/>
        </p:nvCxnSpPr>
        <p:spPr bwMode="auto">
          <a:xfrm>
            <a:off x="8819088" y="3258334"/>
            <a:ext cx="0" cy="2638730"/>
          </a:xfrm>
          <a:prstGeom prst="line">
            <a:avLst/>
          </a:prstGeom>
          <a:ln w="9525" cap="flat" cmpd="sng" algn="ctr">
            <a:solidFill>
              <a:schemeClr val="bg1">
                <a:lumMod val="65000"/>
              </a:schemeClr>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sp>
        <p:nvSpPr>
          <p:cNvPr id="42" name="TextBox 41"/>
          <p:cNvSpPr txBox="1"/>
          <p:nvPr/>
        </p:nvSpPr>
        <p:spPr>
          <a:xfrm>
            <a:off x="7960562" y="4247325"/>
            <a:ext cx="1332609" cy="364837"/>
          </a:xfrm>
          <a:prstGeom prst="rect">
            <a:avLst/>
          </a:prstGeom>
          <a:noFill/>
        </p:spPr>
        <p:txBody>
          <a:bodyPr wrap="square" rtlCol="0">
            <a:spAutoFit/>
          </a:bodyPr>
          <a:lstStyle/>
          <a:p>
            <a:r>
              <a:rPr lang="en-US" sz="1800" dirty="0" smtClean="0">
                <a:solidFill>
                  <a:schemeClr val="bg1">
                    <a:lumMod val="65000"/>
                  </a:schemeClr>
                </a:solidFill>
              </a:rPr>
              <a:t>boundary</a:t>
            </a:r>
            <a:endParaRPr lang="en-US" sz="1800" dirty="0">
              <a:solidFill>
                <a:schemeClr val="bg1">
                  <a:lumMod val="65000"/>
                </a:schemeClr>
              </a:solidFill>
            </a:endParaRPr>
          </a:p>
        </p:txBody>
      </p:sp>
      <p:cxnSp>
        <p:nvCxnSpPr>
          <p:cNvPr id="43" name="Straight Connector 42"/>
          <p:cNvCxnSpPr/>
          <p:nvPr/>
        </p:nvCxnSpPr>
        <p:spPr bwMode="auto">
          <a:xfrm>
            <a:off x="2894714" y="3281300"/>
            <a:ext cx="0" cy="2638730"/>
          </a:xfrm>
          <a:prstGeom prst="line">
            <a:avLst/>
          </a:prstGeom>
          <a:ln w="9525" cap="flat" cmpd="sng" algn="ctr">
            <a:solidFill>
              <a:schemeClr val="bg1">
                <a:lumMod val="65000"/>
              </a:schemeClr>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1987027" y="4122807"/>
            <a:ext cx="1332609" cy="364837"/>
          </a:xfrm>
          <a:prstGeom prst="rect">
            <a:avLst/>
          </a:prstGeom>
          <a:noFill/>
        </p:spPr>
        <p:txBody>
          <a:bodyPr wrap="square" rtlCol="0">
            <a:spAutoFit/>
          </a:bodyPr>
          <a:lstStyle/>
          <a:p>
            <a:r>
              <a:rPr lang="en-US" sz="1800" dirty="0" smtClean="0">
                <a:solidFill>
                  <a:schemeClr val="bg1">
                    <a:lumMod val="65000"/>
                  </a:schemeClr>
                </a:solidFill>
              </a:rPr>
              <a:t>boundary</a:t>
            </a:r>
            <a:endParaRPr lang="en-US" sz="1800" dirty="0">
              <a:solidFill>
                <a:schemeClr val="bg1">
                  <a:lumMod val="65000"/>
                </a:schemeClr>
              </a:solidFill>
            </a:endParaRPr>
          </a:p>
        </p:txBody>
      </p:sp>
    </p:spTree>
    <p:extLst>
      <p:ext uri="{BB962C8B-B14F-4D97-AF65-F5344CB8AC3E}">
        <p14:creationId xmlns:p14="http://schemas.microsoft.com/office/powerpoint/2010/main" val="2569614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25915831"/>
              </p:ext>
            </p:extLst>
          </p:nvPr>
        </p:nvGraphicFramePr>
        <p:xfrm>
          <a:off x="3041099" y="1197605"/>
          <a:ext cx="2990778" cy="5279840"/>
        </p:xfrm>
        <a:graphic>
          <a:graphicData uri="http://schemas.openxmlformats.org/drawingml/2006/table">
            <a:tbl>
              <a:tblPr firstRow="1" bandCol="1">
                <a:tableStyleId>{5C22544A-7EE6-4342-B048-85BDC9FD1C3A}</a:tableStyleId>
              </a:tblPr>
              <a:tblGrid>
                <a:gridCol w="996926">
                  <a:extLst>
                    <a:ext uri="{9D8B030D-6E8A-4147-A177-3AD203B41FA5}">
                      <a16:colId xmlns:a16="http://schemas.microsoft.com/office/drawing/2014/main" val="749911923"/>
                    </a:ext>
                  </a:extLst>
                </a:gridCol>
                <a:gridCol w="996926">
                  <a:extLst>
                    <a:ext uri="{9D8B030D-6E8A-4147-A177-3AD203B41FA5}">
                      <a16:colId xmlns:a16="http://schemas.microsoft.com/office/drawing/2014/main" val="3328253428"/>
                    </a:ext>
                  </a:extLst>
                </a:gridCol>
                <a:gridCol w="996926">
                  <a:extLst>
                    <a:ext uri="{9D8B030D-6E8A-4147-A177-3AD203B41FA5}">
                      <a16:colId xmlns:a16="http://schemas.microsoft.com/office/drawing/2014/main" val="3128225667"/>
                    </a:ext>
                  </a:extLst>
                </a:gridCol>
              </a:tblGrid>
              <a:tr h="511254">
                <a:tc>
                  <a:txBody>
                    <a:bodyPr/>
                    <a:lstStyle/>
                    <a:p>
                      <a:pPr algn="ctr"/>
                      <a:r>
                        <a:rPr lang="en-US" sz="1400" dirty="0" smtClean="0"/>
                        <a:t>Magnetic only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Global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Para.</a:t>
                      </a:r>
                      <a:endParaRPr lang="en-US" sz="1400" dirty="0"/>
                    </a:p>
                  </a:txBody>
                  <a:tcPr/>
                </a:tc>
                <a:tc>
                  <a:txBody>
                    <a:bodyPr/>
                    <a:lstStyle/>
                    <a:p>
                      <a:pPr algn="ctr"/>
                      <a:r>
                        <a:rPr lang="en-US" sz="1400" dirty="0" smtClean="0"/>
                        <a:t>Kinetic</a:t>
                      </a:r>
                    </a:p>
                    <a:p>
                      <a:pPr algn="ctr"/>
                      <a:r>
                        <a:rPr lang="en-US" sz="1400" dirty="0" smtClean="0"/>
                        <a:t>+MSE</a:t>
                      </a:r>
                      <a:endParaRPr lang="en-US" sz="1400" dirty="0"/>
                    </a:p>
                  </a:txBody>
                  <a:tcPr/>
                </a:tc>
                <a:extLst>
                  <a:ext uri="{0D108BD9-81ED-4DB2-BD59-A6C34878D82A}">
                    <a16:rowId xmlns:a16="http://schemas.microsoft.com/office/drawing/2014/main" val="1086044243"/>
                  </a:ext>
                </a:extLst>
              </a:tr>
              <a:tr h="432880">
                <a:tc>
                  <a:txBody>
                    <a:bodyPr/>
                    <a:lstStyle/>
                    <a:p>
                      <a:pPr algn="ctr"/>
                      <a:r>
                        <a:rPr lang="en-US" sz="1800" dirty="0" smtClean="0"/>
                        <a:t>223.9</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smtClean="0">
                          <a:latin typeface="Symbol" pitchFamily="18" charset="2"/>
                        </a:rPr>
                        <a:t>c</a:t>
                      </a:r>
                      <a:r>
                        <a:rPr lang="en-US" sz="1800" baseline="30000" dirty="0" smtClean="0"/>
                        <a:t>2</a:t>
                      </a:r>
                      <a:r>
                        <a:rPr lang="en-US" sz="1800" b="1" dirty="0" smtClean="0"/>
                        <a:t>  </a:t>
                      </a:r>
                      <a:endParaRPr lang="en-US" sz="1800" dirty="0"/>
                    </a:p>
                  </a:txBody>
                  <a:tcPr/>
                </a:tc>
                <a:tc>
                  <a:txBody>
                    <a:bodyPr/>
                    <a:lstStyle/>
                    <a:p>
                      <a:pPr algn="ctr"/>
                      <a:r>
                        <a:rPr lang="en-US" sz="1800" dirty="0" smtClean="0"/>
                        <a:t>202.4</a:t>
                      </a:r>
                      <a:endParaRPr lang="en-US" sz="1800" dirty="0"/>
                    </a:p>
                  </a:txBody>
                  <a:tcPr/>
                </a:tc>
                <a:extLst>
                  <a:ext uri="{0D108BD9-81ED-4DB2-BD59-A6C34878D82A}">
                    <a16:rowId xmlns:a16="http://schemas.microsoft.com/office/drawing/2014/main" val="2539704700"/>
                  </a:ext>
                </a:extLst>
              </a:tr>
              <a:tr h="432880">
                <a:tc>
                  <a:txBody>
                    <a:bodyPr/>
                    <a:lstStyle/>
                    <a:p>
                      <a:pPr algn="ctr"/>
                      <a:r>
                        <a:rPr lang="en-US" sz="1800" dirty="0" smtClean="0"/>
                        <a:t>1.87</a:t>
                      </a:r>
                      <a:endParaRPr lang="en-US" sz="1800" dirty="0"/>
                    </a:p>
                  </a:txBody>
                  <a:tcPr/>
                </a:tc>
                <a:tc>
                  <a:txBody>
                    <a:bodyPr/>
                    <a:lstStyle/>
                    <a:p>
                      <a:pPr algn="ctr"/>
                      <a:r>
                        <a:rPr lang="en-US" sz="1800" dirty="0" err="1" smtClean="0"/>
                        <a:t>R</a:t>
                      </a:r>
                      <a:r>
                        <a:rPr lang="en-US" sz="1800" baseline="-25000" dirty="0" err="1" smtClean="0"/>
                        <a:t>axis</a:t>
                      </a:r>
                      <a:r>
                        <a:rPr lang="en-US" sz="1800" dirty="0" smtClean="0"/>
                        <a:t>(m)</a:t>
                      </a:r>
                      <a:endParaRPr lang="en-US" sz="1800" dirty="0"/>
                    </a:p>
                  </a:txBody>
                  <a:tcPr/>
                </a:tc>
                <a:tc>
                  <a:txBody>
                    <a:bodyPr/>
                    <a:lstStyle/>
                    <a:p>
                      <a:pPr algn="ctr"/>
                      <a:r>
                        <a:rPr lang="en-US" sz="1800" dirty="0" smtClean="0"/>
                        <a:t>1.861</a:t>
                      </a:r>
                      <a:endParaRPr lang="en-US" sz="1800" dirty="0"/>
                    </a:p>
                  </a:txBody>
                  <a:tcPr/>
                </a:tc>
                <a:extLst>
                  <a:ext uri="{0D108BD9-81ED-4DB2-BD59-A6C34878D82A}">
                    <a16:rowId xmlns:a16="http://schemas.microsoft.com/office/drawing/2014/main" val="3447760976"/>
                  </a:ext>
                </a:extLst>
              </a:tr>
              <a:tr h="432880">
                <a:tc>
                  <a:txBody>
                    <a:bodyPr/>
                    <a:lstStyle/>
                    <a:p>
                      <a:pPr algn="ctr"/>
                      <a:r>
                        <a:rPr lang="en-US" sz="1800" dirty="0" smtClean="0">
                          <a:solidFill>
                            <a:srgbClr val="FF0000"/>
                          </a:solidFill>
                        </a:rPr>
                        <a:t>-0.026</a:t>
                      </a:r>
                      <a:endParaRPr lang="en-US" sz="1800" dirty="0">
                        <a:solidFill>
                          <a:srgbClr val="FF0000"/>
                        </a:solidFill>
                      </a:endParaRPr>
                    </a:p>
                  </a:txBody>
                  <a:tcPr/>
                </a:tc>
                <a:tc>
                  <a:txBody>
                    <a:bodyPr/>
                    <a:lstStyle/>
                    <a:p>
                      <a:pPr algn="ctr"/>
                      <a:r>
                        <a:rPr lang="en-US" sz="1800" dirty="0" err="1" smtClean="0">
                          <a:solidFill>
                            <a:srgbClr val="FF0000"/>
                          </a:solidFill>
                        </a:rPr>
                        <a:t>Z</a:t>
                      </a:r>
                      <a:r>
                        <a:rPr lang="en-US" sz="1800" baseline="-25000" dirty="0" err="1" smtClean="0">
                          <a:solidFill>
                            <a:srgbClr val="FF0000"/>
                          </a:solidFill>
                        </a:rPr>
                        <a:t>axis</a:t>
                      </a:r>
                      <a:r>
                        <a:rPr lang="en-US" sz="1800" dirty="0" smtClean="0">
                          <a:solidFill>
                            <a:srgbClr val="FF0000"/>
                          </a:solidFill>
                        </a:rPr>
                        <a:t>(m)</a:t>
                      </a:r>
                      <a:endParaRPr lang="en-US" sz="1800" dirty="0">
                        <a:solidFill>
                          <a:srgbClr val="FF0000"/>
                        </a:solidFill>
                      </a:endParaRPr>
                    </a:p>
                  </a:txBody>
                  <a:tcPr/>
                </a:tc>
                <a:tc>
                  <a:txBody>
                    <a:bodyPr/>
                    <a:lstStyle/>
                    <a:p>
                      <a:pPr algn="ctr"/>
                      <a:r>
                        <a:rPr lang="en-US" sz="1800" dirty="0" smtClean="0">
                          <a:solidFill>
                            <a:srgbClr val="FF0000"/>
                          </a:solidFill>
                        </a:rPr>
                        <a:t>-0.07</a:t>
                      </a:r>
                      <a:endParaRPr lang="en-US" sz="1800" dirty="0">
                        <a:solidFill>
                          <a:srgbClr val="FF0000"/>
                        </a:solidFill>
                      </a:endParaRPr>
                    </a:p>
                  </a:txBody>
                  <a:tcPr/>
                </a:tc>
                <a:extLst>
                  <a:ext uri="{0D108BD9-81ED-4DB2-BD59-A6C34878D82A}">
                    <a16:rowId xmlns:a16="http://schemas.microsoft.com/office/drawing/2014/main" val="1356091804"/>
                  </a:ext>
                </a:extLst>
              </a:tr>
              <a:tr h="432880">
                <a:tc>
                  <a:txBody>
                    <a:bodyPr/>
                    <a:lstStyle/>
                    <a:p>
                      <a:pPr algn="ctr"/>
                      <a:r>
                        <a:rPr lang="en-US" sz="1800" dirty="0" smtClean="0"/>
                        <a:t>1.704</a:t>
                      </a:r>
                      <a:endParaRPr lang="en-US" sz="1800" dirty="0"/>
                    </a:p>
                  </a:txBody>
                  <a:tcPr/>
                </a:tc>
                <a:tc>
                  <a:txBody>
                    <a:bodyPr/>
                    <a:lstStyle/>
                    <a:p>
                      <a:pPr algn="ctr"/>
                      <a:r>
                        <a:rPr lang="en-US" sz="1800" dirty="0" err="1" smtClean="0"/>
                        <a:t>elong</a:t>
                      </a:r>
                      <a:endParaRPr lang="en-US" sz="1800" dirty="0"/>
                    </a:p>
                  </a:txBody>
                  <a:tcPr/>
                </a:tc>
                <a:tc>
                  <a:txBody>
                    <a:bodyPr/>
                    <a:lstStyle/>
                    <a:p>
                      <a:pPr algn="ctr"/>
                      <a:r>
                        <a:rPr lang="en-US" sz="1800" dirty="0" smtClean="0"/>
                        <a:t>1.682</a:t>
                      </a:r>
                      <a:endParaRPr lang="en-US" sz="1800" dirty="0"/>
                    </a:p>
                  </a:txBody>
                  <a:tcPr/>
                </a:tc>
                <a:extLst>
                  <a:ext uri="{0D108BD9-81ED-4DB2-BD59-A6C34878D82A}">
                    <a16:rowId xmlns:a16="http://schemas.microsoft.com/office/drawing/2014/main" val="2507643585"/>
                  </a:ext>
                </a:extLst>
              </a:tr>
              <a:tr h="432880">
                <a:tc>
                  <a:txBody>
                    <a:bodyPr/>
                    <a:lstStyle/>
                    <a:p>
                      <a:pPr algn="ctr"/>
                      <a:r>
                        <a:rPr lang="en-US" sz="1800" dirty="0" smtClean="0"/>
                        <a:t>0.578</a:t>
                      </a:r>
                      <a:endParaRPr lang="en-US" sz="1800" dirty="0"/>
                    </a:p>
                  </a:txBody>
                  <a:tcPr/>
                </a:tc>
                <a:tc>
                  <a:txBody>
                    <a:bodyPr/>
                    <a:lstStyle/>
                    <a:p>
                      <a:pPr algn="ctr"/>
                      <a:r>
                        <a:rPr lang="en-US" altLang="zh-CN" sz="1800" dirty="0" err="1" smtClean="0"/>
                        <a:t>δ</a:t>
                      </a:r>
                      <a:r>
                        <a:rPr lang="en-US" sz="1800" baseline="-25000" dirty="0" err="1" smtClean="0"/>
                        <a:t>u</a:t>
                      </a:r>
                      <a:endParaRPr lang="en-US" sz="1800" baseline="-25000" dirty="0"/>
                    </a:p>
                  </a:txBody>
                  <a:tcPr/>
                </a:tc>
                <a:tc>
                  <a:txBody>
                    <a:bodyPr/>
                    <a:lstStyle/>
                    <a:p>
                      <a:pPr algn="ctr"/>
                      <a:r>
                        <a:rPr lang="en-US" sz="1800" dirty="0" smtClean="0"/>
                        <a:t>0.540</a:t>
                      </a:r>
                      <a:endParaRPr lang="en-US" sz="1800" dirty="0"/>
                    </a:p>
                  </a:txBody>
                  <a:tcPr/>
                </a:tc>
                <a:extLst>
                  <a:ext uri="{0D108BD9-81ED-4DB2-BD59-A6C34878D82A}">
                    <a16:rowId xmlns:a16="http://schemas.microsoft.com/office/drawing/2014/main" val="1792809288"/>
                  </a:ext>
                </a:extLst>
              </a:tr>
              <a:tr h="432880">
                <a:tc>
                  <a:txBody>
                    <a:bodyPr/>
                    <a:lstStyle/>
                    <a:p>
                      <a:pPr algn="ctr"/>
                      <a:r>
                        <a:rPr lang="en-US" sz="1800" dirty="0" smtClean="0">
                          <a:solidFill>
                            <a:srgbClr val="FF0000"/>
                          </a:solidFill>
                        </a:rPr>
                        <a:t>0.578</a:t>
                      </a:r>
                      <a:endParaRPr lang="en-US" sz="1800" dirty="0">
                        <a:solidFill>
                          <a:srgbClr val="FF0000"/>
                        </a:solidFill>
                      </a:endParaRPr>
                    </a:p>
                  </a:txBody>
                  <a:tcPr/>
                </a:tc>
                <a:tc>
                  <a:txBody>
                    <a:bodyPr/>
                    <a:lstStyle/>
                    <a:p>
                      <a:pPr algn="ctr"/>
                      <a:r>
                        <a:rPr lang="en-US" altLang="zh-CN" sz="1800" dirty="0" err="1" smtClean="0">
                          <a:solidFill>
                            <a:srgbClr val="FF0000"/>
                          </a:solidFill>
                        </a:rPr>
                        <a:t>δ</a:t>
                      </a:r>
                      <a:r>
                        <a:rPr lang="en-US" altLang="zh-CN" sz="1800" baseline="-25000" dirty="0" err="1" smtClean="0">
                          <a:solidFill>
                            <a:srgbClr val="FF0000"/>
                          </a:solidFill>
                        </a:rPr>
                        <a:t>L</a:t>
                      </a:r>
                      <a:endParaRPr lang="en-US" sz="1800" baseline="-25000" dirty="0">
                        <a:solidFill>
                          <a:srgbClr val="FF0000"/>
                        </a:solidFill>
                      </a:endParaRPr>
                    </a:p>
                  </a:txBody>
                  <a:tcPr/>
                </a:tc>
                <a:tc>
                  <a:txBody>
                    <a:bodyPr/>
                    <a:lstStyle/>
                    <a:p>
                      <a:pPr algn="ctr"/>
                      <a:r>
                        <a:rPr lang="en-US" sz="1800" dirty="0" smtClean="0">
                          <a:solidFill>
                            <a:srgbClr val="FF0000"/>
                          </a:solidFill>
                        </a:rPr>
                        <a:t>0.801</a:t>
                      </a:r>
                      <a:endParaRPr lang="en-US" sz="1800" dirty="0">
                        <a:solidFill>
                          <a:srgbClr val="FF0000"/>
                        </a:solidFill>
                      </a:endParaRPr>
                    </a:p>
                  </a:txBody>
                  <a:tcPr/>
                </a:tc>
                <a:extLst>
                  <a:ext uri="{0D108BD9-81ED-4DB2-BD59-A6C34878D82A}">
                    <a16:rowId xmlns:a16="http://schemas.microsoft.com/office/drawing/2014/main" val="1128619929"/>
                  </a:ext>
                </a:extLst>
              </a:tr>
              <a:tr h="432880">
                <a:tc>
                  <a:txBody>
                    <a:bodyPr/>
                    <a:lstStyle/>
                    <a:p>
                      <a:pPr algn="ctr"/>
                      <a:r>
                        <a:rPr lang="en-US" sz="1800" dirty="0" smtClean="0"/>
                        <a:t>1.066</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dirty="0" smtClean="0"/>
                        <a:t>β</a:t>
                      </a:r>
                      <a:r>
                        <a:rPr lang="en-US" sz="1800" b="0" baseline="-25000" dirty="0" smtClean="0"/>
                        <a:t>T</a:t>
                      </a:r>
                    </a:p>
                  </a:txBody>
                  <a:tcPr/>
                </a:tc>
                <a:tc>
                  <a:txBody>
                    <a:bodyPr/>
                    <a:lstStyle/>
                    <a:p>
                      <a:pPr algn="ctr"/>
                      <a:r>
                        <a:rPr lang="en-US" sz="1800" dirty="0" smtClean="0"/>
                        <a:t>0.854</a:t>
                      </a:r>
                      <a:endParaRPr lang="en-US" sz="1800" dirty="0"/>
                    </a:p>
                  </a:txBody>
                  <a:tcPr/>
                </a:tc>
                <a:extLst>
                  <a:ext uri="{0D108BD9-81ED-4DB2-BD59-A6C34878D82A}">
                    <a16:rowId xmlns:a16="http://schemas.microsoft.com/office/drawing/2014/main" val="2414563634"/>
                  </a:ext>
                </a:extLst>
              </a:tr>
              <a:tr h="432880">
                <a:tc>
                  <a:txBody>
                    <a:bodyPr/>
                    <a:lstStyle/>
                    <a:p>
                      <a:pPr algn="ctr"/>
                      <a:r>
                        <a:rPr lang="en-US" sz="1800" dirty="0" smtClean="0"/>
                        <a:t>1.948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dirty="0" smtClean="0"/>
                        <a:t>β</a:t>
                      </a:r>
                      <a:r>
                        <a:rPr lang="en-US" sz="1800" b="0" baseline="-25000" dirty="0" smtClean="0"/>
                        <a:t>p</a:t>
                      </a:r>
                    </a:p>
                  </a:txBody>
                  <a:tcPr/>
                </a:tc>
                <a:tc>
                  <a:txBody>
                    <a:bodyPr/>
                    <a:lstStyle/>
                    <a:p>
                      <a:pPr algn="ctr"/>
                      <a:r>
                        <a:rPr lang="en-US" sz="1800" dirty="0" smtClean="0"/>
                        <a:t>1.855</a:t>
                      </a:r>
                    </a:p>
                  </a:txBody>
                  <a:tcPr/>
                </a:tc>
                <a:extLst>
                  <a:ext uri="{0D108BD9-81ED-4DB2-BD59-A6C34878D82A}">
                    <a16:rowId xmlns:a16="http://schemas.microsoft.com/office/drawing/2014/main" val="3303094080"/>
                  </a:ext>
                </a:extLst>
              </a:tr>
              <a:tr h="432880">
                <a:tc>
                  <a:txBody>
                    <a:bodyPr/>
                    <a:lstStyle/>
                    <a:p>
                      <a:pPr algn="ctr"/>
                      <a:r>
                        <a:rPr lang="en-US" sz="1800" dirty="0" smtClean="0"/>
                        <a:t>2.054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dirty="0" smtClean="0"/>
                        <a:t>β</a:t>
                      </a:r>
                      <a:r>
                        <a:rPr lang="en-US" sz="1800" b="0" baseline="-25000" dirty="0" smtClean="0"/>
                        <a:t>n</a:t>
                      </a:r>
                    </a:p>
                  </a:txBody>
                  <a:tcPr/>
                </a:tc>
                <a:tc>
                  <a:txBody>
                    <a:bodyPr/>
                    <a:lstStyle/>
                    <a:p>
                      <a:pPr algn="ctr"/>
                      <a:r>
                        <a:rPr lang="en-US" sz="1800" dirty="0" smtClean="0"/>
                        <a:t>1.925</a:t>
                      </a:r>
                    </a:p>
                  </a:txBody>
                  <a:tcPr/>
                </a:tc>
                <a:extLst>
                  <a:ext uri="{0D108BD9-81ED-4DB2-BD59-A6C34878D82A}">
                    <a16:rowId xmlns:a16="http://schemas.microsoft.com/office/drawing/2014/main" val="92960019"/>
                  </a:ext>
                </a:extLst>
              </a:tr>
              <a:tr h="432880">
                <a:tc>
                  <a:txBody>
                    <a:bodyPr/>
                    <a:lstStyle/>
                    <a:p>
                      <a:pPr algn="ctr"/>
                      <a:r>
                        <a:rPr lang="en-US" sz="1800" dirty="0" smtClean="0"/>
                        <a:t>0.914</a:t>
                      </a:r>
                    </a:p>
                  </a:txBody>
                  <a:tcPr/>
                </a:tc>
                <a:tc>
                  <a:txBody>
                    <a:bodyPr/>
                    <a:lstStyle/>
                    <a:p>
                      <a:pPr algn="ctr"/>
                      <a:r>
                        <a:rPr lang="en-US" sz="1800" dirty="0" smtClean="0"/>
                        <a:t>li</a:t>
                      </a:r>
                      <a:endParaRPr lang="en-US" sz="1800" dirty="0"/>
                    </a:p>
                  </a:txBody>
                  <a:tcPr/>
                </a:tc>
                <a:tc>
                  <a:txBody>
                    <a:bodyPr/>
                    <a:lstStyle/>
                    <a:p>
                      <a:pPr algn="ctr"/>
                      <a:r>
                        <a:rPr lang="en-US" sz="1800" dirty="0" smtClean="0"/>
                        <a:t>1.045</a:t>
                      </a:r>
                    </a:p>
                  </a:txBody>
                  <a:tcPr/>
                </a:tc>
                <a:extLst>
                  <a:ext uri="{0D108BD9-81ED-4DB2-BD59-A6C34878D82A}">
                    <a16:rowId xmlns:a16="http://schemas.microsoft.com/office/drawing/2014/main" val="915463214"/>
                  </a:ext>
                </a:extLst>
              </a:tr>
              <a:tr h="432880">
                <a:tc>
                  <a:txBody>
                    <a:bodyPr/>
                    <a:lstStyle/>
                    <a:p>
                      <a:pPr algn="ctr"/>
                      <a:r>
                        <a:rPr lang="en-US" sz="1800" dirty="0" smtClean="0"/>
                        <a:t>5.95</a:t>
                      </a:r>
                    </a:p>
                  </a:txBody>
                  <a:tcPr/>
                </a:tc>
                <a:tc>
                  <a:txBody>
                    <a:bodyPr/>
                    <a:lstStyle/>
                    <a:p>
                      <a:pPr algn="ctr"/>
                      <a:r>
                        <a:rPr lang="en-US" sz="1800" dirty="0" smtClean="0"/>
                        <a:t>q</a:t>
                      </a:r>
                      <a:r>
                        <a:rPr lang="en-US" sz="1800" baseline="-25000" dirty="0" smtClean="0"/>
                        <a:t>95</a:t>
                      </a:r>
                      <a:endParaRPr lang="en-US" sz="1800" baseline="-25000" dirty="0"/>
                    </a:p>
                  </a:txBody>
                  <a:tcPr/>
                </a:tc>
                <a:tc>
                  <a:txBody>
                    <a:bodyPr/>
                    <a:lstStyle/>
                    <a:p>
                      <a:pPr algn="ctr"/>
                      <a:r>
                        <a:rPr lang="en-US" sz="1800" dirty="0" smtClean="0"/>
                        <a:t>6.39</a:t>
                      </a:r>
                    </a:p>
                  </a:txBody>
                  <a:tcPr/>
                </a:tc>
                <a:extLst>
                  <a:ext uri="{0D108BD9-81ED-4DB2-BD59-A6C34878D82A}">
                    <a16:rowId xmlns:a16="http://schemas.microsoft.com/office/drawing/2014/main" val="2954685041"/>
                  </a:ext>
                </a:extLst>
              </a:tr>
            </a:tbl>
          </a:graphicData>
        </a:graphic>
      </p:graphicFrame>
      <p:grpSp>
        <p:nvGrpSpPr>
          <p:cNvPr id="44" name="Group 43"/>
          <p:cNvGrpSpPr/>
          <p:nvPr/>
        </p:nvGrpSpPr>
        <p:grpSpPr>
          <a:xfrm>
            <a:off x="-349390" y="104684"/>
            <a:ext cx="3345587" cy="6219263"/>
            <a:chOff x="436823" y="-211155"/>
            <a:chExt cx="3345587" cy="6219263"/>
          </a:xfrm>
        </p:grpSpPr>
        <p:grpSp>
          <p:nvGrpSpPr>
            <p:cNvPr id="56" name="Group 55"/>
            <p:cNvGrpSpPr/>
            <p:nvPr/>
          </p:nvGrpSpPr>
          <p:grpSpPr>
            <a:xfrm>
              <a:off x="436823" y="-211155"/>
              <a:ext cx="3345587" cy="6219263"/>
              <a:chOff x="185811" y="246045"/>
              <a:chExt cx="3345587" cy="6219263"/>
            </a:xfrm>
          </p:grpSpPr>
          <p:grpSp>
            <p:nvGrpSpPr>
              <p:cNvPr id="58" name="Group 57"/>
              <p:cNvGrpSpPr/>
              <p:nvPr/>
            </p:nvGrpSpPr>
            <p:grpSpPr>
              <a:xfrm>
                <a:off x="185811" y="246045"/>
                <a:ext cx="849747" cy="5599780"/>
                <a:chOff x="3627441" y="2765080"/>
                <a:chExt cx="748147" cy="2730556"/>
              </a:xfrm>
            </p:grpSpPr>
            <p:sp>
              <p:nvSpPr>
                <p:cNvPr id="61" name="Rectangle 60"/>
                <p:cNvSpPr/>
                <p:nvPr/>
              </p:nvSpPr>
              <p:spPr bwMode="auto">
                <a:xfrm>
                  <a:off x="3627441" y="2765080"/>
                  <a:ext cx="748147" cy="2097574"/>
                </a:xfrm>
                <a:prstGeom prst="rect">
                  <a:avLst/>
                </a:prstGeom>
                <a:no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r">
                    <a:lnSpc>
                      <a:spcPct val="800000"/>
                    </a:lnSpc>
                  </a:pPr>
                  <a:r>
                    <a:rPr lang="en-US" sz="1600" dirty="0" smtClean="0">
                      <a:latin typeface="Arial" pitchFamily="34" charset="0"/>
                    </a:rPr>
                    <a:t>1</a:t>
                  </a:r>
                </a:p>
                <a:p>
                  <a:pPr algn="r">
                    <a:lnSpc>
                      <a:spcPct val="800000"/>
                    </a:lnSpc>
                  </a:pPr>
                  <a:r>
                    <a:rPr lang="en-US" sz="1600" dirty="0" smtClean="0">
                      <a:latin typeface="Arial" pitchFamily="34" charset="0"/>
                    </a:rPr>
                    <a:t>0</a:t>
                  </a:r>
                </a:p>
                <a:p>
                  <a:pPr algn="r">
                    <a:lnSpc>
                      <a:spcPct val="800000"/>
                    </a:lnSpc>
                  </a:pPr>
                  <a:r>
                    <a:rPr lang="en-US" sz="1600" dirty="0" smtClean="0">
                      <a:latin typeface="Arial" pitchFamily="34" charset="0"/>
                    </a:rPr>
                    <a:t>-1</a:t>
                  </a:r>
                  <a:endParaRPr lang="en-US" sz="1600" dirty="0">
                    <a:latin typeface="Arial" pitchFamily="34" charset="0"/>
                  </a:endParaRPr>
                </a:p>
              </p:txBody>
            </p:sp>
            <p:sp>
              <p:nvSpPr>
                <p:cNvPr id="62" name="Rounded Rectangle 61"/>
                <p:cNvSpPr/>
                <p:nvPr/>
              </p:nvSpPr>
              <p:spPr bwMode="auto">
                <a:xfrm rot="16200000">
                  <a:off x="3191133" y="4379191"/>
                  <a:ext cx="1810327" cy="422564"/>
                </a:xfrm>
                <a:prstGeom prst="roundRect">
                  <a:avLst/>
                </a:prstGeom>
                <a:no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600" b="1" dirty="0" smtClean="0">
                      <a:solidFill>
                        <a:schemeClr val="tx2"/>
                      </a:solidFill>
                      <a:latin typeface="Arial" pitchFamily="34" charset="0"/>
                    </a:rPr>
                    <a:t>Z </a:t>
                  </a:r>
                  <a:r>
                    <a:rPr lang="en-US" altLang="zh-CN" sz="1600" b="1" dirty="0" smtClean="0">
                      <a:solidFill>
                        <a:schemeClr val="tx2"/>
                      </a:solidFill>
                      <a:latin typeface="Arial" pitchFamily="34" charset="0"/>
                    </a:rPr>
                    <a:t>(m)</a:t>
                  </a:r>
                  <a:endParaRPr lang="en-US" sz="1600" b="1" dirty="0">
                    <a:solidFill>
                      <a:schemeClr val="tx2"/>
                    </a:solidFill>
                    <a:latin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2"/>
                    </a:solidFill>
                    <a:effectLst/>
                    <a:latin typeface="Arial" pitchFamily="34" charset="0"/>
                  </a:endParaRPr>
                </a:p>
              </p:txBody>
            </p:sp>
          </p:grpSp>
          <p:pic>
            <p:nvPicPr>
              <p:cNvPr id="59" name="Picture 58"/>
              <p:cNvPicPr>
                <a:picLocks noChangeAspect="1"/>
              </p:cNvPicPr>
              <p:nvPr/>
            </p:nvPicPr>
            <p:blipFill rotWithShape="1">
              <a:blip r:embed="rId3"/>
              <a:srcRect l="37311" t="41840" r="39851" b="20301"/>
              <a:stretch/>
            </p:blipFill>
            <p:spPr>
              <a:xfrm>
                <a:off x="1013012" y="1524502"/>
                <a:ext cx="2385827" cy="4392204"/>
              </a:xfrm>
              <a:prstGeom prst="rect">
                <a:avLst/>
              </a:prstGeom>
            </p:spPr>
          </p:pic>
          <p:sp>
            <p:nvSpPr>
              <p:cNvPr id="60" name="TextBox 59"/>
              <p:cNvSpPr txBox="1"/>
              <p:nvPr/>
            </p:nvSpPr>
            <p:spPr>
              <a:xfrm>
                <a:off x="841987" y="5880534"/>
                <a:ext cx="2689411" cy="584774"/>
              </a:xfrm>
              <a:prstGeom prst="rect">
                <a:avLst/>
              </a:prstGeom>
              <a:noFill/>
            </p:spPr>
            <p:txBody>
              <a:bodyPr wrap="square" rtlCol="0">
                <a:spAutoFit/>
              </a:bodyPr>
              <a:lstStyle/>
              <a:p>
                <a:pPr algn="dist"/>
                <a:r>
                  <a:rPr lang="en-US" sz="1600" dirty="0" smtClean="0"/>
                  <a:t>1.2        1.6        2.0        2.4</a:t>
                </a:r>
              </a:p>
              <a:p>
                <a:pPr algn="ctr"/>
                <a:r>
                  <a:rPr lang="en-US" sz="1600" b="1" dirty="0" smtClean="0"/>
                  <a:t>R (m)</a:t>
                </a:r>
                <a:endParaRPr lang="en-US" sz="1600" b="1" dirty="0"/>
              </a:p>
            </p:txBody>
          </p:sp>
        </p:grpSp>
        <p:sp>
          <p:nvSpPr>
            <p:cNvPr id="57" name="TextBox 56"/>
            <p:cNvSpPr txBox="1"/>
            <p:nvPr/>
          </p:nvSpPr>
          <p:spPr>
            <a:xfrm>
              <a:off x="2818886" y="1216895"/>
              <a:ext cx="800219" cy="584775"/>
            </a:xfrm>
            <a:prstGeom prst="rect">
              <a:avLst/>
            </a:prstGeom>
            <a:noFill/>
          </p:spPr>
          <p:txBody>
            <a:bodyPr wrap="none" rtlCol="0">
              <a:spAutoFit/>
            </a:bodyPr>
            <a:lstStyle/>
            <a:p>
              <a:r>
                <a:rPr lang="en-US" sz="1600" dirty="0" smtClean="0">
                  <a:solidFill>
                    <a:schemeClr val="bg1"/>
                  </a:solidFill>
                </a:rPr>
                <a:t>16325</a:t>
              </a:r>
            </a:p>
            <a:p>
              <a:r>
                <a:rPr lang="en-US" sz="1600" dirty="0" smtClean="0">
                  <a:solidFill>
                    <a:schemeClr val="bg1"/>
                  </a:solidFill>
                </a:rPr>
                <a:t>5.975s</a:t>
              </a:r>
              <a:endParaRPr lang="en-US" sz="1600" dirty="0">
                <a:solidFill>
                  <a:schemeClr val="bg1"/>
                </a:solidFill>
              </a:endParaRPr>
            </a:p>
          </p:txBody>
        </p:sp>
      </p:grpSp>
      <p:grpSp>
        <p:nvGrpSpPr>
          <p:cNvPr id="68" name="Group 67"/>
          <p:cNvGrpSpPr/>
          <p:nvPr/>
        </p:nvGrpSpPr>
        <p:grpSpPr>
          <a:xfrm>
            <a:off x="5945651" y="280524"/>
            <a:ext cx="3198346" cy="6321801"/>
            <a:chOff x="263557" y="210156"/>
            <a:chExt cx="3394038" cy="6255152"/>
          </a:xfrm>
        </p:grpSpPr>
        <p:pic>
          <p:nvPicPr>
            <p:cNvPr id="69" name="Picture 68"/>
            <p:cNvPicPr>
              <a:picLocks noChangeAspect="1"/>
            </p:cNvPicPr>
            <p:nvPr/>
          </p:nvPicPr>
          <p:blipFill rotWithShape="1">
            <a:blip r:embed="rId4"/>
            <a:srcRect l="33002" t="30562" r="25501" b="11068"/>
            <a:stretch/>
          </p:blipFill>
          <p:spPr>
            <a:xfrm>
              <a:off x="856649" y="754173"/>
              <a:ext cx="2612627" cy="5203865"/>
            </a:xfrm>
            <a:prstGeom prst="rect">
              <a:avLst/>
            </a:prstGeom>
          </p:spPr>
        </p:pic>
        <p:grpSp>
          <p:nvGrpSpPr>
            <p:cNvPr id="70" name="Group 69"/>
            <p:cNvGrpSpPr/>
            <p:nvPr/>
          </p:nvGrpSpPr>
          <p:grpSpPr>
            <a:xfrm>
              <a:off x="263557" y="210156"/>
              <a:ext cx="3394038" cy="6255152"/>
              <a:chOff x="6675313" y="2596594"/>
              <a:chExt cx="2318173" cy="3883959"/>
            </a:xfrm>
          </p:grpSpPr>
          <p:sp>
            <p:nvSpPr>
              <p:cNvPr id="71" name="TextBox 70"/>
              <p:cNvSpPr txBox="1"/>
              <p:nvPr/>
            </p:nvSpPr>
            <p:spPr>
              <a:xfrm>
                <a:off x="6757630" y="2596594"/>
                <a:ext cx="407185" cy="3802991"/>
              </a:xfrm>
              <a:prstGeom prst="rect">
                <a:avLst/>
              </a:prstGeom>
              <a:noFill/>
            </p:spPr>
            <p:txBody>
              <a:bodyPr wrap="square" rtlCol="0">
                <a:spAutoFit/>
              </a:bodyPr>
              <a:lstStyle/>
              <a:p>
                <a:pPr algn="r">
                  <a:lnSpc>
                    <a:spcPct val="350000"/>
                  </a:lnSpc>
                </a:pPr>
                <a:r>
                  <a:rPr lang="en-US" sz="1600" dirty="0" smtClean="0"/>
                  <a:t>1.5</a:t>
                </a:r>
              </a:p>
              <a:p>
                <a:pPr algn="r">
                  <a:lnSpc>
                    <a:spcPct val="350000"/>
                  </a:lnSpc>
                </a:pPr>
                <a:r>
                  <a:rPr lang="en-US" sz="1600" dirty="0" smtClean="0"/>
                  <a:t>1.0</a:t>
                </a:r>
              </a:p>
              <a:p>
                <a:pPr algn="r">
                  <a:lnSpc>
                    <a:spcPct val="350000"/>
                  </a:lnSpc>
                </a:pPr>
                <a:r>
                  <a:rPr lang="en-US" sz="1600" dirty="0" smtClean="0"/>
                  <a:t>0.5</a:t>
                </a:r>
              </a:p>
              <a:p>
                <a:pPr algn="r">
                  <a:lnSpc>
                    <a:spcPct val="350000"/>
                  </a:lnSpc>
                </a:pPr>
                <a:r>
                  <a:rPr lang="en-US" sz="1600" dirty="0" smtClean="0"/>
                  <a:t>0.0</a:t>
                </a:r>
              </a:p>
              <a:p>
                <a:pPr algn="r">
                  <a:lnSpc>
                    <a:spcPct val="350000"/>
                  </a:lnSpc>
                </a:pPr>
                <a:r>
                  <a:rPr lang="en-US" sz="1600" dirty="0" smtClean="0"/>
                  <a:t>-0.5</a:t>
                </a:r>
              </a:p>
              <a:p>
                <a:pPr algn="r">
                  <a:lnSpc>
                    <a:spcPct val="350000"/>
                  </a:lnSpc>
                </a:pPr>
                <a:r>
                  <a:rPr lang="en-US" sz="1600" dirty="0" smtClean="0"/>
                  <a:t>-1.0</a:t>
                </a:r>
              </a:p>
              <a:p>
                <a:pPr algn="r">
                  <a:lnSpc>
                    <a:spcPct val="350000"/>
                  </a:lnSpc>
                </a:pPr>
                <a:r>
                  <a:rPr lang="en-US" sz="1600" dirty="0" smtClean="0"/>
                  <a:t>-1.5</a:t>
                </a:r>
                <a:endParaRPr lang="en-US" sz="2000" dirty="0"/>
              </a:p>
            </p:txBody>
          </p:sp>
          <p:sp>
            <p:nvSpPr>
              <p:cNvPr id="72" name="TextBox 71"/>
              <p:cNvSpPr txBox="1"/>
              <p:nvPr/>
            </p:nvSpPr>
            <p:spPr>
              <a:xfrm>
                <a:off x="6952440" y="6117454"/>
                <a:ext cx="2041046" cy="363099"/>
              </a:xfrm>
              <a:prstGeom prst="rect">
                <a:avLst/>
              </a:prstGeom>
              <a:noFill/>
            </p:spPr>
            <p:txBody>
              <a:bodyPr wrap="square" rtlCol="0">
                <a:spAutoFit/>
              </a:bodyPr>
              <a:lstStyle/>
              <a:p>
                <a:pPr algn="dist"/>
                <a:r>
                  <a:rPr lang="en-US" sz="1600" dirty="0" smtClean="0"/>
                  <a:t>1.2        1.6        2.0        2.4</a:t>
                </a:r>
              </a:p>
              <a:p>
                <a:pPr algn="ctr"/>
                <a:r>
                  <a:rPr lang="en-US" sz="1600" b="1" dirty="0" smtClean="0"/>
                  <a:t>R (m)</a:t>
                </a:r>
                <a:endParaRPr lang="en-US" sz="1600" b="1" dirty="0"/>
              </a:p>
            </p:txBody>
          </p:sp>
          <p:sp>
            <p:nvSpPr>
              <p:cNvPr id="73" name="TextBox 72"/>
              <p:cNvSpPr txBox="1"/>
              <p:nvPr/>
            </p:nvSpPr>
            <p:spPr>
              <a:xfrm rot="16200000">
                <a:off x="6577332" y="4628391"/>
                <a:ext cx="427200" cy="231237"/>
              </a:xfrm>
              <a:prstGeom prst="rect">
                <a:avLst/>
              </a:prstGeom>
              <a:noFill/>
            </p:spPr>
            <p:txBody>
              <a:bodyPr wrap="none" rtlCol="0">
                <a:spAutoFit/>
              </a:bodyPr>
              <a:lstStyle/>
              <a:p>
                <a:r>
                  <a:rPr lang="en-US" sz="1600" b="1" dirty="0" smtClean="0"/>
                  <a:t>Z (m)</a:t>
                </a:r>
                <a:endParaRPr lang="en-US" sz="1600" b="1" dirty="0"/>
              </a:p>
            </p:txBody>
          </p:sp>
          <p:sp>
            <p:nvSpPr>
              <p:cNvPr id="74" name="TextBox 73"/>
              <p:cNvSpPr txBox="1"/>
              <p:nvPr/>
            </p:nvSpPr>
            <p:spPr>
              <a:xfrm>
                <a:off x="8245994" y="3012489"/>
                <a:ext cx="546560" cy="363099"/>
              </a:xfrm>
              <a:prstGeom prst="rect">
                <a:avLst/>
              </a:prstGeom>
              <a:noFill/>
            </p:spPr>
            <p:txBody>
              <a:bodyPr wrap="none" rtlCol="0">
                <a:spAutoFit/>
              </a:bodyPr>
              <a:lstStyle/>
              <a:p>
                <a:r>
                  <a:rPr lang="en-US" sz="1600" dirty="0" smtClean="0">
                    <a:solidFill>
                      <a:schemeClr val="bg1"/>
                    </a:solidFill>
                  </a:rPr>
                  <a:t>16325</a:t>
                </a:r>
              </a:p>
              <a:p>
                <a:r>
                  <a:rPr lang="en-US" sz="1600" dirty="0" smtClean="0">
                    <a:solidFill>
                      <a:schemeClr val="bg1"/>
                    </a:solidFill>
                  </a:rPr>
                  <a:t>5.986s</a:t>
                </a:r>
                <a:endParaRPr lang="en-US" sz="1600" dirty="0">
                  <a:solidFill>
                    <a:schemeClr val="bg1"/>
                  </a:solidFill>
                </a:endParaRPr>
              </a:p>
            </p:txBody>
          </p:sp>
        </p:grpSp>
      </p:grpSp>
      <p:sp>
        <p:nvSpPr>
          <p:cNvPr id="3" name="Left Arrow 2"/>
          <p:cNvSpPr/>
          <p:nvPr/>
        </p:nvSpPr>
        <p:spPr bwMode="auto">
          <a:xfrm>
            <a:off x="2429164" y="1004682"/>
            <a:ext cx="630407" cy="896082"/>
          </a:xfrm>
          <a:prstGeom prst="leftArrow">
            <a:avLst>
              <a:gd name="adj1" fmla="val 54989"/>
              <a:gd name="adj2" fmla="val 50000"/>
            </a:avLst>
          </a:prstGeom>
          <a:solidFill>
            <a:schemeClr val="accent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21" name="Left Arrow 20"/>
          <p:cNvSpPr/>
          <p:nvPr/>
        </p:nvSpPr>
        <p:spPr bwMode="auto">
          <a:xfrm rot="10800000">
            <a:off x="5878421" y="1004180"/>
            <a:ext cx="630407" cy="896082"/>
          </a:xfrm>
          <a:prstGeom prst="leftArrow">
            <a:avLst>
              <a:gd name="adj1" fmla="val 54989"/>
              <a:gd name="adj2" fmla="val 50000"/>
            </a:avLst>
          </a:prstGeom>
          <a:solidFill>
            <a:schemeClr val="accent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2" name="Title 1"/>
          <p:cNvSpPr>
            <a:spLocks noGrp="1"/>
          </p:cNvSpPr>
          <p:nvPr>
            <p:ph type="title"/>
          </p:nvPr>
        </p:nvSpPr>
        <p:spPr>
          <a:xfrm>
            <a:off x="695325" y="209358"/>
            <a:ext cx="7772400" cy="754380"/>
          </a:xfrm>
        </p:spPr>
        <p:txBody>
          <a:bodyPr/>
          <a:lstStyle/>
          <a:p>
            <a:r>
              <a:rPr lang="en-US" sz="2800" dirty="0"/>
              <a:t>Kinetic </a:t>
            </a:r>
            <a:r>
              <a:rPr lang="en-US" sz="2800" dirty="0" smtClean="0"/>
              <a:t>equilibria has similar global parameters </a:t>
            </a:r>
            <a:r>
              <a:rPr lang="en-US" sz="2800" dirty="0" smtClean="0"/>
              <a:t>to magnetic-only equilibria</a:t>
            </a:r>
            <a:endParaRPr lang="en-US" sz="2800" dirty="0"/>
          </a:p>
        </p:txBody>
      </p:sp>
    </p:spTree>
    <p:extLst>
      <p:ext uri="{BB962C8B-B14F-4D97-AF65-F5344CB8AC3E}">
        <p14:creationId xmlns:p14="http://schemas.microsoft.com/office/powerpoint/2010/main" val="4160287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05" y="178578"/>
            <a:ext cx="8549640" cy="1104488"/>
          </a:xfrm>
        </p:spPr>
        <p:txBody>
          <a:bodyPr/>
          <a:lstStyle/>
          <a:p>
            <a:r>
              <a:rPr lang="en-US" dirty="0" smtClean="0"/>
              <a:t>Kinetic equilibrium reconstruction with MSE produces substantial detail in P and q profiles</a:t>
            </a:r>
            <a:endParaRPr lang="en-US" dirty="0"/>
          </a:p>
        </p:txBody>
      </p:sp>
      <p:grpSp>
        <p:nvGrpSpPr>
          <p:cNvPr id="5" name="Group 4"/>
          <p:cNvGrpSpPr/>
          <p:nvPr/>
        </p:nvGrpSpPr>
        <p:grpSpPr>
          <a:xfrm>
            <a:off x="695325" y="987566"/>
            <a:ext cx="3290680" cy="5598883"/>
            <a:chOff x="796930" y="920047"/>
            <a:chExt cx="3290680" cy="5598883"/>
          </a:xfrm>
        </p:grpSpPr>
        <p:grpSp>
          <p:nvGrpSpPr>
            <p:cNvPr id="4" name="Group 3"/>
            <p:cNvGrpSpPr/>
            <p:nvPr/>
          </p:nvGrpSpPr>
          <p:grpSpPr>
            <a:xfrm>
              <a:off x="796930" y="920047"/>
              <a:ext cx="3290680" cy="5598883"/>
              <a:chOff x="108573" y="943124"/>
              <a:chExt cx="2963387" cy="5598883"/>
            </a:xfrm>
          </p:grpSpPr>
          <p:grpSp>
            <p:nvGrpSpPr>
              <p:cNvPr id="14" name="Group 13"/>
              <p:cNvGrpSpPr/>
              <p:nvPr/>
            </p:nvGrpSpPr>
            <p:grpSpPr>
              <a:xfrm>
                <a:off x="108573" y="943124"/>
                <a:ext cx="2963387" cy="5598883"/>
                <a:chOff x="517525" y="972427"/>
                <a:chExt cx="2833064" cy="5095065"/>
              </a:xfrm>
            </p:grpSpPr>
            <p:pic>
              <p:nvPicPr>
                <p:cNvPr id="29" name="Picture 28"/>
                <p:cNvPicPr>
                  <a:picLocks noChangeAspect="1"/>
                </p:cNvPicPr>
                <p:nvPr/>
              </p:nvPicPr>
              <p:blipFill rotWithShape="1">
                <a:blip r:embed="rId3"/>
                <a:srcRect l="36331" t="34522" r="22078" b="32522"/>
                <a:stretch/>
              </p:blipFill>
              <p:spPr>
                <a:xfrm>
                  <a:off x="1219220" y="1214426"/>
                  <a:ext cx="1967345" cy="2207491"/>
                </a:xfrm>
                <a:prstGeom prst="rect">
                  <a:avLst/>
                </a:prstGeom>
              </p:spPr>
            </p:pic>
            <p:grpSp>
              <p:nvGrpSpPr>
                <p:cNvPr id="11" name="Group 10"/>
                <p:cNvGrpSpPr/>
                <p:nvPr/>
              </p:nvGrpSpPr>
              <p:grpSpPr>
                <a:xfrm>
                  <a:off x="517525" y="972427"/>
                  <a:ext cx="2833064" cy="5095065"/>
                  <a:chOff x="-1846637" y="459801"/>
                  <a:chExt cx="2833064" cy="5095065"/>
                </a:xfrm>
              </p:grpSpPr>
              <p:grpSp>
                <p:nvGrpSpPr>
                  <p:cNvPr id="8" name="Group 7"/>
                  <p:cNvGrpSpPr/>
                  <p:nvPr/>
                </p:nvGrpSpPr>
                <p:grpSpPr>
                  <a:xfrm>
                    <a:off x="-1846637" y="459801"/>
                    <a:ext cx="2833064" cy="5095065"/>
                    <a:chOff x="-1846637" y="459801"/>
                    <a:chExt cx="2833064" cy="5095065"/>
                  </a:xfrm>
                </p:grpSpPr>
                <p:grpSp>
                  <p:nvGrpSpPr>
                    <p:cNvPr id="10" name="Group 9"/>
                    <p:cNvGrpSpPr/>
                    <p:nvPr/>
                  </p:nvGrpSpPr>
                  <p:grpSpPr>
                    <a:xfrm>
                      <a:off x="-1846637" y="459801"/>
                      <a:ext cx="2640087" cy="4853618"/>
                      <a:chOff x="3648361" y="714379"/>
                      <a:chExt cx="2640087" cy="4853618"/>
                    </a:xfrm>
                  </p:grpSpPr>
                  <p:pic>
                    <p:nvPicPr>
                      <p:cNvPr id="3" name="Picture 2"/>
                      <p:cNvPicPr>
                        <a:picLocks/>
                      </p:cNvPicPr>
                      <p:nvPr/>
                    </p:nvPicPr>
                    <p:blipFill rotWithShape="1">
                      <a:blip r:embed="rId4"/>
                      <a:srcRect l="36650" t="35017" r="22713" b="32453"/>
                      <a:stretch/>
                    </p:blipFill>
                    <p:spPr>
                      <a:xfrm>
                        <a:off x="4368208" y="3128909"/>
                        <a:ext cx="1920240" cy="2194560"/>
                      </a:xfrm>
                      <a:prstGeom prst="rect">
                        <a:avLst/>
                      </a:prstGeom>
                    </p:spPr>
                  </p:pic>
                  <p:grpSp>
                    <p:nvGrpSpPr>
                      <p:cNvPr id="16" name="Group 15"/>
                      <p:cNvGrpSpPr/>
                      <p:nvPr/>
                    </p:nvGrpSpPr>
                    <p:grpSpPr>
                      <a:xfrm>
                        <a:off x="3648361" y="3212724"/>
                        <a:ext cx="748147" cy="2355273"/>
                        <a:chOff x="3639124" y="3083415"/>
                        <a:chExt cx="748147" cy="2355273"/>
                      </a:xfrm>
                    </p:grpSpPr>
                    <p:sp>
                      <p:nvSpPr>
                        <p:cNvPr id="12" name="Rectangle 11"/>
                        <p:cNvSpPr/>
                        <p:nvPr/>
                      </p:nvSpPr>
                      <p:spPr bwMode="auto">
                        <a:xfrm>
                          <a:off x="3639124" y="3083415"/>
                          <a:ext cx="748147" cy="2355273"/>
                        </a:xfrm>
                        <a:prstGeom prst="rect">
                          <a:avLst/>
                        </a:prstGeom>
                        <a:no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r">
                            <a:lnSpc>
                              <a:spcPct val="200000"/>
                            </a:lnSpc>
                          </a:pPr>
                          <a:r>
                            <a:rPr lang="en-US" sz="1600" dirty="0" smtClean="0">
                              <a:latin typeface="Arial" pitchFamily="34" charset="0"/>
                            </a:rPr>
                            <a:t>8</a:t>
                          </a:r>
                        </a:p>
                        <a:p>
                          <a:pPr algn="r">
                            <a:lnSpc>
                              <a:spcPct val="200000"/>
                            </a:lnSpc>
                          </a:pPr>
                          <a:r>
                            <a:rPr lang="en-US" sz="1600" dirty="0">
                              <a:latin typeface="Arial" pitchFamily="34" charset="0"/>
                            </a:rPr>
                            <a:t>6</a:t>
                          </a:r>
                          <a:endParaRPr lang="en-US" sz="1600" dirty="0" smtClean="0">
                            <a:latin typeface="Arial" pitchFamily="34" charset="0"/>
                          </a:endParaRPr>
                        </a:p>
                        <a:p>
                          <a:pPr algn="r">
                            <a:lnSpc>
                              <a:spcPct val="200000"/>
                            </a:lnSpc>
                          </a:pPr>
                          <a:r>
                            <a:rPr lang="en-US" sz="1600" dirty="0" smtClean="0">
                              <a:latin typeface="Arial" pitchFamily="34" charset="0"/>
                            </a:rPr>
                            <a:t>4</a:t>
                          </a:r>
                        </a:p>
                        <a:p>
                          <a:pPr algn="r">
                            <a:lnSpc>
                              <a:spcPct val="200000"/>
                            </a:lnSpc>
                          </a:pPr>
                          <a:r>
                            <a:rPr lang="en-US" sz="1600" dirty="0" smtClean="0">
                              <a:latin typeface="Arial" pitchFamily="34" charset="0"/>
                            </a:rPr>
                            <a:t>2</a:t>
                          </a:r>
                        </a:p>
                        <a:p>
                          <a:pPr algn="r">
                            <a:lnSpc>
                              <a:spcPct val="200000"/>
                            </a:lnSpc>
                          </a:pPr>
                          <a:r>
                            <a:rPr lang="en-US" sz="1600" dirty="0">
                              <a:latin typeface="Arial" pitchFamily="34" charset="0"/>
                            </a:rPr>
                            <a:t>0</a:t>
                          </a:r>
                        </a:p>
                      </p:txBody>
                    </p:sp>
                    <p:sp>
                      <p:nvSpPr>
                        <p:cNvPr id="13" name="Rounded Rectangle 12"/>
                        <p:cNvSpPr/>
                        <p:nvPr/>
                      </p:nvSpPr>
                      <p:spPr bwMode="auto">
                        <a:xfrm rot="16200000">
                          <a:off x="3104571" y="3797304"/>
                          <a:ext cx="1810327" cy="422564"/>
                        </a:xfrm>
                        <a:prstGeom prst="roundRect">
                          <a:avLst/>
                        </a:prstGeom>
                        <a:no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tx2"/>
                              </a:solidFill>
                              <a:latin typeface="Arial" pitchFamily="34" charset="0"/>
                            </a:rPr>
                            <a:t>q</a:t>
                          </a:r>
                          <a:endParaRPr kumimoji="0" lang="en-US" sz="1600" b="1" i="0" u="none" strike="noStrike" cap="none" normalizeH="0" baseline="0" dirty="0" smtClean="0">
                            <a:ln>
                              <a:noFill/>
                            </a:ln>
                            <a:solidFill>
                              <a:schemeClr val="tx2"/>
                            </a:solidFill>
                            <a:effectLst/>
                            <a:latin typeface="Arial" pitchFamily="34" charset="0"/>
                          </a:endParaRPr>
                        </a:p>
                      </p:txBody>
                    </p:sp>
                  </p:grpSp>
                  <p:grpSp>
                    <p:nvGrpSpPr>
                      <p:cNvPr id="19" name="Group 18"/>
                      <p:cNvGrpSpPr/>
                      <p:nvPr/>
                    </p:nvGrpSpPr>
                    <p:grpSpPr>
                      <a:xfrm>
                        <a:off x="3652980" y="714379"/>
                        <a:ext cx="748147" cy="2355273"/>
                        <a:chOff x="3611416" y="3231289"/>
                        <a:chExt cx="748147" cy="2355273"/>
                      </a:xfrm>
                    </p:grpSpPr>
                    <p:sp>
                      <p:nvSpPr>
                        <p:cNvPr id="20" name="Rectangle 19"/>
                        <p:cNvSpPr/>
                        <p:nvPr/>
                      </p:nvSpPr>
                      <p:spPr bwMode="auto">
                        <a:xfrm>
                          <a:off x="3611416" y="3231289"/>
                          <a:ext cx="748147" cy="2355273"/>
                        </a:xfrm>
                        <a:prstGeom prst="rect">
                          <a:avLst/>
                        </a:prstGeom>
                        <a:no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r">
                            <a:lnSpc>
                              <a:spcPct val="229000"/>
                            </a:lnSpc>
                          </a:pPr>
                          <a:r>
                            <a:rPr lang="en-US" sz="1600" dirty="0" smtClean="0">
                              <a:latin typeface="Arial" pitchFamily="34" charset="0"/>
                            </a:rPr>
                            <a:t>8</a:t>
                          </a:r>
                        </a:p>
                        <a:p>
                          <a:pPr algn="r">
                            <a:lnSpc>
                              <a:spcPct val="229000"/>
                            </a:lnSpc>
                          </a:pPr>
                          <a:r>
                            <a:rPr lang="en-US" sz="1600" dirty="0">
                              <a:latin typeface="Arial" pitchFamily="34" charset="0"/>
                            </a:rPr>
                            <a:t>6</a:t>
                          </a:r>
                          <a:endParaRPr lang="en-US" sz="1600" dirty="0" smtClean="0">
                            <a:latin typeface="Arial" pitchFamily="34" charset="0"/>
                          </a:endParaRPr>
                        </a:p>
                        <a:p>
                          <a:pPr algn="r">
                            <a:lnSpc>
                              <a:spcPct val="229000"/>
                            </a:lnSpc>
                          </a:pPr>
                          <a:r>
                            <a:rPr lang="en-US" sz="1600" dirty="0" smtClean="0">
                              <a:latin typeface="Arial" pitchFamily="34" charset="0"/>
                            </a:rPr>
                            <a:t>4</a:t>
                          </a:r>
                        </a:p>
                        <a:p>
                          <a:pPr algn="r">
                            <a:lnSpc>
                              <a:spcPct val="229000"/>
                            </a:lnSpc>
                          </a:pPr>
                          <a:r>
                            <a:rPr lang="en-US" sz="1600" dirty="0" smtClean="0">
                              <a:latin typeface="Arial" pitchFamily="34" charset="0"/>
                            </a:rPr>
                            <a:t>2</a:t>
                          </a:r>
                        </a:p>
                        <a:p>
                          <a:pPr algn="r">
                            <a:lnSpc>
                              <a:spcPct val="229000"/>
                            </a:lnSpc>
                          </a:pPr>
                          <a:r>
                            <a:rPr lang="en-US" sz="1600" dirty="0">
                              <a:latin typeface="Arial" pitchFamily="34" charset="0"/>
                            </a:rPr>
                            <a:t>0</a:t>
                          </a:r>
                        </a:p>
                      </p:txBody>
                    </p:sp>
                    <p:sp>
                      <p:nvSpPr>
                        <p:cNvPr id="21" name="Rounded Rectangle 20"/>
                        <p:cNvSpPr/>
                        <p:nvPr/>
                      </p:nvSpPr>
                      <p:spPr bwMode="auto">
                        <a:xfrm rot="16200000">
                          <a:off x="3104571" y="4379191"/>
                          <a:ext cx="1810327" cy="422564"/>
                        </a:xfrm>
                        <a:prstGeom prst="roundRect">
                          <a:avLst/>
                        </a:prstGeom>
                        <a:no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600" b="1" dirty="0" smtClean="0">
                              <a:solidFill>
                                <a:schemeClr val="tx2"/>
                              </a:solidFill>
                              <a:latin typeface="Arial" pitchFamily="34" charset="0"/>
                            </a:rPr>
                            <a:t>P </a:t>
                          </a:r>
                          <a:r>
                            <a:rPr lang="en-US" altLang="zh-CN" sz="1600" dirty="0" smtClean="0">
                              <a:solidFill>
                                <a:schemeClr val="tx2"/>
                              </a:solidFill>
                              <a:latin typeface="Arial" pitchFamily="34" charset="0"/>
                            </a:rPr>
                            <a:t>(10</a:t>
                          </a:r>
                          <a:r>
                            <a:rPr lang="en-US" altLang="zh-CN" sz="1600" baseline="30000" dirty="0" smtClean="0">
                              <a:solidFill>
                                <a:schemeClr val="tx2"/>
                              </a:solidFill>
                              <a:latin typeface="Arial" pitchFamily="34" charset="0"/>
                            </a:rPr>
                            <a:t>4</a:t>
                          </a:r>
                          <a:r>
                            <a:rPr lang="en-US" altLang="zh-CN" sz="1600" dirty="0">
                              <a:solidFill>
                                <a:schemeClr val="tx2"/>
                              </a:solidFill>
                              <a:latin typeface="Arial" pitchFamily="34" charset="0"/>
                            </a:rPr>
                            <a:t>P</a:t>
                          </a:r>
                          <a:r>
                            <a:rPr lang="en-US" altLang="zh-CN" sz="1600" dirty="0" smtClean="0">
                              <a:solidFill>
                                <a:schemeClr val="tx2"/>
                              </a:solidFill>
                              <a:latin typeface="Arial" pitchFamily="34" charset="0"/>
                            </a:rPr>
                            <a:t>a</a:t>
                          </a:r>
                          <a:r>
                            <a:rPr lang="en-US" altLang="zh-CN" sz="1600" dirty="0">
                              <a:solidFill>
                                <a:schemeClr val="tx2"/>
                              </a:solidFill>
                              <a:latin typeface="Arial" pitchFamily="34" charset="0"/>
                            </a:rPr>
                            <a:t>)</a:t>
                          </a:r>
                          <a:endParaRPr lang="en-US" sz="1600" dirty="0">
                            <a:solidFill>
                              <a:schemeClr val="tx2"/>
                            </a:solidFill>
                            <a:latin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2"/>
                            </a:solidFill>
                            <a:effectLst/>
                            <a:latin typeface="Arial" pitchFamily="34" charset="0"/>
                          </a:endParaRPr>
                        </a:p>
                      </p:txBody>
                    </p:sp>
                  </p:grpSp>
                  <p:pic>
                    <p:nvPicPr>
                      <p:cNvPr id="7" name="Picture 6"/>
                      <p:cNvPicPr>
                        <a:picLocks noChangeAspect="1"/>
                      </p:cNvPicPr>
                      <p:nvPr/>
                    </p:nvPicPr>
                    <p:blipFill rotWithShape="1">
                      <a:blip r:embed="rId3"/>
                      <a:srcRect l="40107" t="34522" r="40345" b="33117"/>
                      <a:stretch/>
                    </p:blipFill>
                    <p:spPr>
                      <a:xfrm>
                        <a:off x="4401019" y="958776"/>
                        <a:ext cx="1865310" cy="2167650"/>
                      </a:xfrm>
                      <a:prstGeom prst="rect">
                        <a:avLst/>
                      </a:prstGeom>
                    </p:spPr>
                  </p:pic>
                </p:grpSp>
                <p:sp>
                  <p:nvSpPr>
                    <p:cNvPr id="33" name="TextBox 32"/>
                    <p:cNvSpPr txBox="1"/>
                    <p:nvPr/>
                  </p:nvSpPr>
                  <p:spPr>
                    <a:xfrm>
                      <a:off x="-1344397" y="5022713"/>
                      <a:ext cx="2330824" cy="532153"/>
                    </a:xfrm>
                    <a:prstGeom prst="rect">
                      <a:avLst/>
                    </a:prstGeom>
                    <a:noFill/>
                  </p:spPr>
                  <p:txBody>
                    <a:bodyPr wrap="square" rtlCol="0">
                      <a:spAutoFit/>
                    </a:bodyPr>
                    <a:lstStyle/>
                    <a:p>
                      <a:pPr algn="dist"/>
                      <a:r>
                        <a:rPr lang="en-US" sz="1600" dirty="0" smtClean="0"/>
                        <a:t>1.2   1.6    2.0   2.4 </a:t>
                      </a:r>
                    </a:p>
                    <a:p>
                      <a:pPr algn="ctr"/>
                      <a:r>
                        <a:rPr lang="en-US" sz="1600" b="1" dirty="0" smtClean="0"/>
                        <a:t>R (m)</a:t>
                      </a:r>
                      <a:endParaRPr lang="en-US" sz="1600" b="1" dirty="0"/>
                    </a:p>
                  </p:txBody>
                </p:sp>
              </p:grpSp>
              <p:sp>
                <p:nvSpPr>
                  <p:cNvPr id="35" name="TextBox 34"/>
                  <p:cNvSpPr txBox="1"/>
                  <p:nvPr/>
                </p:nvSpPr>
                <p:spPr>
                  <a:xfrm>
                    <a:off x="-973915" y="756671"/>
                    <a:ext cx="1504566" cy="308089"/>
                  </a:xfrm>
                  <a:prstGeom prst="rect">
                    <a:avLst/>
                  </a:prstGeom>
                  <a:noFill/>
                </p:spPr>
                <p:txBody>
                  <a:bodyPr wrap="none" rtlCol="0">
                    <a:spAutoFit/>
                  </a:bodyPr>
                  <a:lstStyle/>
                  <a:p>
                    <a:r>
                      <a:rPr lang="en-US" sz="1600" b="1" dirty="0" smtClean="0"/>
                      <a:t>Pressure profile</a:t>
                    </a:r>
                    <a:endParaRPr lang="en-US" sz="1600" b="1" dirty="0"/>
                  </a:p>
                </p:txBody>
              </p:sp>
            </p:grpSp>
          </p:grpSp>
          <p:pic>
            <p:nvPicPr>
              <p:cNvPr id="63" name="Picture 62"/>
              <p:cNvPicPr>
                <a:picLocks/>
              </p:cNvPicPr>
              <p:nvPr/>
            </p:nvPicPr>
            <p:blipFill rotWithShape="1">
              <a:blip r:embed="rId4"/>
              <a:srcRect l="40299" t="35017" r="41833" b="32453"/>
              <a:stretch/>
            </p:blipFill>
            <p:spPr>
              <a:xfrm>
                <a:off x="936361" y="3591210"/>
                <a:ext cx="1874572" cy="2398458"/>
              </a:xfrm>
              <a:prstGeom prst="rect">
                <a:avLst/>
              </a:prstGeom>
            </p:spPr>
          </p:pic>
        </p:grpSp>
        <p:sp>
          <p:nvSpPr>
            <p:cNvPr id="64" name="TextBox 63"/>
            <p:cNvSpPr txBox="1"/>
            <p:nvPr/>
          </p:nvSpPr>
          <p:spPr>
            <a:xfrm>
              <a:off x="2145005" y="3650186"/>
              <a:ext cx="1268296" cy="307777"/>
            </a:xfrm>
            <a:prstGeom prst="rect">
              <a:avLst/>
            </a:prstGeom>
            <a:noFill/>
          </p:spPr>
          <p:txBody>
            <a:bodyPr wrap="none" rtlCol="0">
              <a:spAutoFit/>
            </a:bodyPr>
            <a:lstStyle/>
            <a:p>
              <a:r>
                <a:rPr lang="en-US" sz="1400" b="1" dirty="0" smtClean="0"/>
                <a:t>Safety factor</a:t>
              </a:r>
              <a:endParaRPr lang="en-US" sz="1400" b="1" dirty="0"/>
            </a:p>
          </p:txBody>
        </p:sp>
      </p:grpSp>
      <p:grpSp>
        <p:nvGrpSpPr>
          <p:cNvPr id="9" name="Group 8"/>
          <p:cNvGrpSpPr/>
          <p:nvPr/>
        </p:nvGrpSpPr>
        <p:grpSpPr>
          <a:xfrm>
            <a:off x="5640396" y="955499"/>
            <a:ext cx="3227512" cy="5598886"/>
            <a:chOff x="5640396" y="872375"/>
            <a:chExt cx="3227512" cy="5598886"/>
          </a:xfrm>
        </p:grpSpPr>
        <p:grpSp>
          <p:nvGrpSpPr>
            <p:cNvPr id="6" name="Group 5"/>
            <p:cNvGrpSpPr/>
            <p:nvPr/>
          </p:nvGrpSpPr>
          <p:grpSpPr>
            <a:xfrm>
              <a:off x="5640396" y="872375"/>
              <a:ext cx="3227512" cy="5598886"/>
              <a:chOff x="5935960" y="782255"/>
              <a:chExt cx="3227512" cy="5598886"/>
            </a:xfrm>
          </p:grpSpPr>
          <p:grpSp>
            <p:nvGrpSpPr>
              <p:cNvPr id="17" name="Group 16"/>
              <p:cNvGrpSpPr/>
              <p:nvPr/>
            </p:nvGrpSpPr>
            <p:grpSpPr>
              <a:xfrm>
                <a:off x="6180071" y="1054729"/>
                <a:ext cx="2983401" cy="5326412"/>
                <a:chOff x="6677218" y="805022"/>
                <a:chExt cx="3085282" cy="5542975"/>
              </a:xfrm>
            </p:grpSpPr>
            <p:grpSp>
              <p:nvGrpSpPr>
                <p:cNvPr id="15" name="Group 14"/>
                <p:cNvGrpSpPr/>
                <p:nvPr/>
              </p:nvGrpSpPr>
              <p:grpSpPr>
                <a:xfrm>
                  <a:off x="6677218" y="805022"/>
                  <a:ext cx="3085282" cy="5542975"/>
                  <a:chOff x="5187083" y="805022"/>
                  <a:chExt cx="3085282" cy="5542975"/>
                </a:xfrm>
              </p:grpSpPr>
              <p:pic>
                <p:nvPicPr>
                  <p:cNvPr id="36" name="Picture 35"/>
                  <p:cNvPicPr>
                    <a:picLocks/>
                  </p:cNvPicPr>
                  <p:nvPr/>
                </p:nvPicPr>
                <p:blipFill rotWithShape="1">
                  <a:blip r:embed="rId5"/>
                  <a:srcRect l="36503" t="40501" r="23006" b="32414"/>
                  <a:stretch/>
                </p:blipFill>
                <p:spPr>
                  <a:xfrm>
                    <a:off x="5792883" y="3308553"/>
                    <a:ext cx="2276857" cy="2506125"/>
                  </a:xfrm>
                  <a:prstGeom prst="rect">
                    <a:avLst/>
                  </a:prstGeom>
                </p:spPr>
              </p:pic>
              <p:sp>
                <p:nvSpPr>
                  <p:cNvPr id="39" name="TextBox 38"/>
                  <p:cNvSpPr txBox="1"/>
                  <p:nvPr/>
                </p:nvSpPr>
                <p:spPr>
                  <a:xfrm rot="16200000">
                    <a:off x="4819829" y="1768326"/>
                    <a:ext cx="1109139" cy="350115"/>
                  </a:xfrm>
                  <a:prstGeom prst="rect">
                    <a:avLst/>
                  </a:prstGeom>
                  <a:noFill/>
                </p:spPr>
                <p:txBody>
                  <a:bodyPr wrap="none" rtlCol="0">
                    <a:spAutoFit/>
                  </a:bodyPr>
                  <a:lstStyle/>
                  <a:p>
                    <a:r>
                      <a:rPr lang="en-US" sz="1600" b="1" dirty="0" smtClean="0"/>
                      <a:t>P </a:t>
                    </a:r>
                    <a:r>
                      <a:rPr lang="en-US" sz="1600" dirty="0" smtClean="0"/>
                      <a:t>(10</a:t>
                    </a:r>
                    <a:r>
                      <a:rPr lang="en-US" sz="1600" baseline="30000" dirty="0" smtClean="0"/>
                      <a:t>4</a:t>
                    </a:r>
                    <a:r>
                      <a:rPr lang="en-US" sz="1600" dirty="0"/>
                      <a:t>P</a:t>
                    </a:r>
                    <a:r>
                      <a:rPr lang="en-US" sz="1600" dirty="0" smtClean="0"/>
                      <a:t>a)</a:t>
                    </a:r>
                    <a:endParaRPr lang="en-US" sz="1600" dirty="0"/>
                  </a:p>
                </p:txBody>
              </p:sp>
              <p:pic>
                <p:nvPicPr>
                  <p:cNvPr id="45" name="Picture 44"/>
                  <p:cNvPicPr>
                    <a:picLocks/>
                  </p:cNvPicPr>
                  <p:nvPr/>
                </p:nvPicPr>
                <p:blipFill rotWithShape="1">
                  <a:blip r:embed="rId6"/>
                  <a:srcRect l="36357" t="34641" r="22835" b="32715"/>
                  <a:stretch/>
                </p:blipFill>
                <p:spPr>
                  <a:xfrm>
                    <a:off x="5778546" y="805022"/>
                    <a:ext cx="2295144" cy="2521151"/>
                  </a:xfrm>
                  <a:prstGeom prst="rect">
                    <a:avLst/>
                  </a:prstGeom>
                </p:spPr>
              </p:pic>
              <p:grpSp>
                <p:nvGrpSpPr>
                  <p:cNvPr id="40" name="Group 39"/>
                  <p:cNvGrpSpPr/>
                  <p:nvPr/>
                </p:nvGrpSpPr>
                <p:grpSpPr>
                  <a:xfrm>
                    <a:off x="5187083" y="2899329"/>
                    <a:ext cx="3085282" cy="3448668"/>
                    <a:chOff x="3555663" y="3482764"/>
                    <a:chExt cx="3085282" cy="3448668"/>
                  </a:xfrm>
                </p:grpSpPr>
                <p:sp>
                  <p:nvSpPr>
                    <p:cNvPr id="41" name="TextBox 40"/>
                    <p:cNvSpPr txBox="1"/>
                    <p:nvPr/>
                  </p:nvSpPr>
                  <p:spPr>
                    <a:xfrm>
                      <a:off x="4008579" y="6354409"/>
                      <a:ext cx="2632366" cy="577023"/>
                    </a:xfrm>
                    <a:prstGeom prst="rect">
                      <a:avLst/>
                    </a:prstGeom>
                    <a:noFill/>
                  </p:spPr>
                  <p:txBody>
                    <a:bodyPr wrap="square" rtlCol="0">
                      <a:spAutoFit/>
                    </a:bodyPr>
                    <a:lstStyle/>
                    <a:p>
                      <a:pPr algn="dist"/>
                      <a:r>
                        <a:rPr lang="en-US" sz="1600" dirty="0" smtClean="0"/>
                        <a:t>1.2 1.4 1.6 1.8 2.0 2.2 2.4 </a:t>
                      </a:r>
                    </a:p>
                    <a:p>
                      <a:pPr algn="ctr"/>
                      <a:r>
                        <a:rPr lang="en-US" sz="1600" b="1" dirty="0" smtClean="0"/>
                        <a:t>R (m)</a:t>
                      </a:r>
                      <a:endParaRPr lang="en-US" sz="1600" b="1" dirty="0"/>
                    </a:p>
                  </p:txBody>
                </p:sp>
                <p:sp>
                  <p:nvSpPr>
                    <p:cNvPr id="42" name="TextBox 41"/>
                    <p:cNvSpPr txBox="1"/>
                    <p:nvPr/>
                  </p:nvSpPr>
                  <p:spPr>
                    <a:xfrm rot="16200000">
                      <a:off x="3539548" y="4696126"/>
                      <a:ext cx="382346" cy="350115"/>
                    </a:xfrm>
                    <a:prstGeom prst="rect">
                      <a:avLst/>
                    </a:prstGeom>
                    <a:noFill/>
                  </p:spPr>
                  <p:txBody>
                    <a:bodyPr wrap="none" rtlCol="0">
                      <a:spAutoFit/>
                    </a:bodyPr>
                    <a:lstStyle/>
                    <a:p>
                      <a:r>
                        <a:rPr lang="en-US" sz="1600" b="1" dirty="0" smtClean="0"/>
                        <a:t> q</a:t>
                      </a:r>
                      <a:endParaRPr lang="en-US" sz="1600" b="1" dirty="0"/>
                    </a:p>
                  </p:txBody>
                </p:sp>
                <p:sp>
                  <p:nvSpPr>
                    <p:cNvPr id="43" name="TextBox 42"/>
                    <p:cNvSpPr txBox="1"/>
                    <p:nvPr/>
                  </p:nvSpPr>
                  <p:spPr>
                    <a:xfrm>
                      <a:off x="3727240" y="3482764"/>
                      <a:ext cx="498630" cy="3170875"/>
                    </a:xfrm>
                    <a:prstGeom prst="rect">
                      <a:avLst/>
                    </a:prstGeom>
                    <a:noFill/>
                  </p:spPr>
                  <p:txBody>
                    <a:bodyPr wrap="square" rtlCol="0">
                      <a:spAutoFit/>
                    </a:bodyPr>
                    <a:lstStyle/>
                    <a:p>
                      <a:pPr algn="r">
                        <a:lnSpc>
                          <a:spcPct val="200000"/>
                        </a:lnSpc>
                      </a:pPr>
                      <a:endParaRPr lang="en-US" sz="1600" dirty="0" smtClean="0"/>
                    </a:p>
                    <a:p>
                      <a:pPr algn="r">
                        <a:lnSpc>
                          <a:spcPct val="200000"/>
                        </a:lnSpc>
                      </a:pPr>
                      <a:r>
                        <a:rPr lang="en-US" sz="1600" dirty="0" smtClean="0"/>
                        <a:t>8</a:t>
                      </a:r>
                    </a:p>
                    <a:p>
                      <a:pPr algn="r">
                        <a:lnSpc>
                          <a:spcPct val="200000"/>
                        </a:lnSpc>
                      </a:pPr>
                      <a:r>
                        <a:rPr lang="en-US" sz="1600" dirty="0" smtClean="0"/>
                        <a:t>6</a:t>
                      </a:r>
                    </a:p>
                    <a:p>
                      <a:pPr algn="r">
                        <a:lnSpc>
                          <a:spcPct val="200000"/>
                        </a:lnSpc>
                      </a:pPr>
                      <a:r>
                        <a:rPr lang="en-US" sz="1600" dirty="0" smtClean="0"/>
                        <a:t>4</a:t>
                      </a:r>
                    </a:p>
                    <a:p>
                      <a:pPr algn="r">
                        <a:lnSpc>
                          <a:spcPct val="200000"/>
                        </a:lnSpc>
                      </a:pPr>
                      <a:r>
                        <a:rPr lang="en-US" sz="1600" dirty="0" smtClean="0"/>
                        <a:t>2</a:t>
                      </a:r>
                    </a:p>
                    <a:p>
                      <a:pPr algn="r">
                        <a:lnSpc>
                          <a:spcPct val="200000"/>
                        </a:lnSpc>
                      </a:pPr>
                      <a:r>
                        <a:rPr lang="en-US" sz="1600" dirty="0"/>
                        <a:t>0</a:t>
                      </a:r>
                    </a:p>
                  </p:txBody>
                </p:sp>
              </p:grpSp>
            </p:grpSp>
            <p:sp>
              <p:nvSpPr>
                <p:cNvPr id="46" name="TextBox 45"/>
                <p:cNvSpPr txBox="1"/>
                <p:nvPr/>
              </p:nvSpPr>
              <p:spPr>
                <a:xfrm>
                  <a:off x="7542457" y="888660"/>
                  <a:ext cx="1807273" cy="334066"/>
                </a:xfrm>
                <a:prstGeom prst="rect">
                  <a:avLst/>
                </a:prstGeom>
                <a:noFill/>
              </p:spPr>
              <p:txBody>
                <a:bodyPr wrap="none" rtlCol="0">
                  <a:spAutoFit/>
                </a:bodyPr>
                <a:lstStyle/>
                <a:p>
                  <a:r>
                    <a:rPr lang="en-US" sz="1600" b="1" dirty="0" smtClean="0"/>
                    <a:t>Pressure profile</a:t>
                  </a:r>
                  <a:endParaRPr lang="en-US" sz="1600" b="1" dirty="0"/>
                </a:p>
              </p:txBody>
            </p:sp>
            <p:sp>
              <p:nvSpPr>
                <p:cNvPr id="47" name="TextBox 46"/>
                <p:cNvSpPr txBox="1"/>
                <p:nvPr/>
              </p:nvSpPr>
              <p:spPr>
                <a:xfrm>
                  <a:off x="7701954" y="3394854"/>
                  <a:ext cx="1477382" cy="334066"/>
                </a:xfrm>
                <a:prstGeom prst="rect">
                  <a:avLst/>
                </a:prstGeom>
                <a:noFill/>
              </p:spPr>
              <p:txBody>
                <a:bodyPr wrap="none" rtlCol="0">
                  <a:spAutoFit/>
                </a:bodyPr>
                <a:lstStyle/>
                <a:p>
                  <a:r>
                    <a:rPr lang="en-US" sz="1600" b="1" dirty="0" smtClean="0"/>
                    <a:t>Safety factor</a:t>
                  </a:r>
                  <a:endParaRPr lang="en-US" sz="1600" b="1" dirty="0"/>
                </a:p>
              </p:txBody>
            </p:sp>
          </p:grpSp>
          <p:pic>
            <p:nvPicPr>
              <p:cNvPr id="44" name="Picture 43"/>
              <p:cNvPicPr>
                <a:picLocks/>
              </p:cNvPicPr>
              <p:nvPr/>
            </p:nvPicPr>
            <p:blipFill rotWithShape="1">
              <a:blip r:embed="rId6"/>
              <a:srcRect l="36357" t="34641" r="22835" b="39467"/>
              <a:stretch/>
            </p:blipFill>
            <p:spPr>
              <a:xfrm>
                <a:off x="6752004" y="1091672"/>
                <a:ext cx="2219355" cy="2355735"/>
              </a:xfrm>
              <a:prstGeom prst="rect">
                <a:avLst/>
              </a:prstGeom>
            </p:spPr>
          </p:pic>
          <p:sp>
            <p:nvSpPr>
              <p:cNvPr id="48" name="Rectangle 47"/>
              <p:cNvSpPr/>
              <p:nvPr/>
            </p:nvSpPr>
            <p:spPr bwMode="auto">
              <a:xfrm>
                <a:off x="5935960" y="782255"/>
                <a:ext cx="868993" cy="2588171"/>
              </a:xfrm>
              <a:prstGeom prst="rect">
                <a:avLst/>
              </a:prstGeom>
              <a:no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r">
                  <a:lnSpc>
                    <a:spcPct val="229000"/>
                  </a:lnSpc>
                </a:pPr>
                <a:r>
                  <a:rPr lang="en-US" sz="1600" dirty="0" smtClean="0">
                    <a:latin typeface="Arial" pitchFamily="34" charset="0"/>
                  </a:rPr>
                  <a:t>8</a:t>
                </a:r>
              </a:p>
              <a:p>
                <a:pPr algn="r">
                  <a:lnSpc>
                    <a:spcPct val="229000"/>
                  </a:lnSpc>
                </a:pPr>
                <a:r>
                  <a:rPr lang="en-US" sz="1600" dirty="0">
                    <a:latin typeface="Arial" pitchFamily="34" charset="0"/>
                  </a:rPr>
                  <a:t>6</a:t>
                </a:r>
                <a:endParaRPr lang="en-US" sz="1600" dirty="0" smtClean="0">
                  <a:latin typeface="Arial" pitchFamily="34" charset="0"/>
                </a:endParaRPr>
              </a:p>
              <a:p>
                <a:pPr algn="r">
                  <a:lnSpc>
                    <a:spcPct val="229000"/>
                  </a:lnSpc>
                </a:pPr>
                <a:r>
                  <a:rPr lang="en-US" sz="1600" dirty="0" smtClean="0">
                    <a:latin typeface="Arial" pitchFamily="34" charset="0"/>
                  </a:rPr>
                  <a:t>4</a:t>
                </a:r>
              </a:p>
              <a:p>
                <a:pPr algn="r">
                  <a:lnSpc>
                    <a:spcPct val="229000"/>
                  </a:lnSpc>
                </a:pPr>
                <a:r>
                  <a:rPr lang="en-US" sz="1600" dirty="0" smtClean="0">
                    <a:latin typeface="Arial" pitchFamily="34" charset="0"/>
                  </a:rPr>
                  <a:t>2</a:t>
                </a:r>
              </a:p>
              <a:p>
                <a:pPr algn="r">
                  <a:lnSpc>
                    <a:spcPct val="229000"/>
                  </a:lnSpc>
                </a:pPr>
                <a:r>
                  <a:rPr lang="en-US" sz="1600" dirty="0">
                    <a:latin typeface="Arial" pitchFamily="34" charset="0"/>
                  </a:rPr>
                  <a:t>0</a:t>
                </a:r>
              </a:p>
            </p:txBody>
          </p:sp>
        </p:grpSp>
        <p:sp>
          <p:nvSpPr>
            <p:cNvPr id="49" name="TextBox 48"/>
            <p:cNvSpPr txBox="1"/>
            <p:nvPr/>
          </p:nvSpPr>
          <p:spPr>
            <a:xfrm>
              <a:off x="6692319" y="1207679"/>
              <a:ext cx="1747594" cy="338554"/>
            </a:xfrm>
            <a:prstGeom prst="rect">
              <a:avLst/>
            </a:prstGeom>
            <a:noFill/>
          </p:spPr>
          <p:txBody>
            <a:bodyPr wrap="none" rtlCol="0">
              <a:spAutoFit/>
            </a:bodyPr>
            <a:lstStyle/>
            <a:p>
              <a:r>
                <a:rPr lang="en-US" sz="1600" b="1" dirty="0" smtClean="0"/>
                <a:t>Pressure profile</a:t>
              </a:r>
              <a:endParaRPr lang="en-US" sz="1600" b="1" dirty="0"/>
            </a:p>
          </p:txBody>
        </p:sp>
      </p:grpSp>
      <p:sp>
        <p:nvSpPr>
          <p:cNvPr id="18" name="Right Arrow 17"/>
          <p:cNvSpPr/>
          <p:nvPr/>
        </p:nvSpPr>
        <p:spPr bwMode="auto">
          <a:xfrm>
            <a:off x="3998808" y="4786557"/>
            <a:ext cx="2279670" cy="1226655"/>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rPr>
              <a:t>Kinetic + MSE</a:t>
            </a:r>
          </a:p>
        </p:txBody>
      </p:sp>
      <p:sp>
        <p:nvSpPr>
          <p:cNvPr id="22" name="Left Arrow 21"/>
          <p:cNvSpPr/>
          <p:nvPr/>
        </p:nvSpPr>
        <p:spPr bwMode="auto">
          <a:xfrm>
            <a:off x="3531579" y="2253672"/>
            <a:ext cx="2191147" cy="1117600"/>
          </a:xfrm>
          <a:prstGeom prst="lef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50000"/>
              </a:lnSpc>
              <a:spcBef>
                <a:spcPct val="0"/>
              </a:spcBef>
              <a:spcAft>
                <a:spcPct val="0"/>
              </a:spcAft>
              <a:buClrTx/>
              <a:buSzTx/>
              <a:buFontTx/>
              <a:buNone/>
              <a:tabLst/>
            </a:pPr>
            <a:r>
              <a:rPr kumimoji="0" lang="en-US" altLang="zh-CN" sz="2000" b="0" i="0" u="none" strike="noStrike" cap="none" normalizeH="0" baseline="0" dirty="0" smtClean="0">
                <a:ln>
                  <a:noFill/>
                </a:ln>
                <a:solidFill>
                  <a:schemeClr val="bg1"/>
                </a:solidFill>
                <a:effectLst/>
                <a:latin typeface="Arial" pitchFamily="34" charset="0"/>
              </a:rPr>
              <a:t>Magnetic only</a:t>
            </a:r>
            <a:endParaRPr kumimoji="0" lang="en-US" sz="2000" b="0" i="0" u="none" strike="noStrike" cap="none" normalizeH="0" baseline="0" dirty="0" smtClean="0">
              <a:ln>
                <a:noFill/>
              </a:ln>
              <a:solidFill>
                <a:schemeClr val="bg1"/>
              </a:solidFill>
              <a:effectLst/>
              <a:latin typeface="Arial" pitchFamily="34" charset="0"/>
            </a:endParaRPr>
          </a:p>
        </p:txBody>
      </p:sp>
      <p:sp>
        <p:nvSpPr>
          <p:cNvPr id="50" name="TextBox 49"/>
          <p:cNvSpPr txBox="1"/>
          <p:nvPr/>
        </p:nvSpPr>
        <p:spPr>
          <a:xfrm>
            <a:off x="4129300" y="3161098"/>
            <a:ext cx="1821780" cy="338554"/>
          </a:xfrm>
          <a:prstGeom prst="rect">
            <a:avLst/>
          </a:prstGeom>
          <a:noFill/>
        </p:spPr>
        <p:txBody>
          <a:bodyPr wrap="square" rtlCol="0">
            <a:spAutoFit/>
          </a:bodyPr>
          <a:lstStyle/>
          <a:p>
            <a:r>
              <a:rPr lang="en-US" sz="1600" dirty="0" smtClean="0">
                <a:solidFill>
                  <a:schemeClr val="tx1"/>
                </a:solidFill>
              </a:rPr>
              <a:t>16325  5.975s</a:t>
            </a:r>
            <a:endParaRPr lang="en-US" sz="1600" dirty="0">
              <a:solidFill>
                <a:schemeClr val="tx1"/>
              </a:solidFill>
            </a:endParaRPr>
          </a:p>
        </p:txBody>
      </p:sp>
      <p:sp>
        <p:nvSpPr>
          <p:cNvPr id="51" name="TextBox 50"/>
          <p:cNvSpPr txBox="1"/>
          <p:nvPr/>
        </p:nvSpPr>
        <p:spPr>
          <a:xfrm flipH="1">
            <a:off x="4116033" y="4761415"/>
            <a:ext cx="1521231" cy="338246"/>
          </a:xfrm>
          <a:prstGeom prst="rect">
            <a:avLst/>
          </a:prstGeom>
          <a:noFill/>
        </p:spPr>
        <p:txBody>
          <a:bodyPr wrap="square" rtlCol="0">
            <a:spAutoFit/>
          </a:bodyPr>
          <a:lstStyle/>
          <a:p>
            <a:r>
              <a:rPr lang="en-US" sz="1600" dirty="0" smtClean="0">
                <a:solidFill>
                  <a:schemeClr val="tx1"/>
                </a:solidFill>
              </a:rPr>
              <a:t>16325  5.986s</a:t>
            </a:r>
            <a:endParaRPr lang="en-US" sz="1600" dirty="0">
              <a:solidFill>
                <a:schemeClr val="tx1"/>
              </a:solidFill>
            </a:endParaRPr>
          </a:p>
        </p:txBody>
      </p:sp>
    </p:spTree>
    <p:extLst>
      <p:ext uri="{BB962C8B-B14F-4D97-AF65-F5344CB8AC3E}">
        <p14:creationId xmlns:p14="http://schemas.microsoft.com/office/powerpoint/2010/main" val="2404256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12" y="1796902"/>
            <a:ext cx="8924090" cy="3752175"/>
          </a:xfrm>
        </p:spPr>
        <p:txBody>
          <a:bodyPr/>
          <a:lstStyle/>
          <a:p>
            <a:pPr marL="914400" lvl="1" indent="-457200">
              <a:spcBef>
                <a:spcPts val="3000"/>
              </a:spcBef>
              <a:buClr>
                <a:srgbClr val="C00000"/>
              </a:buClr>
              <a:buSzPct val="100000"/>
              <a:buFont typeface="+mj-lt"/>
              <a:buAutoNum type="arabicPeriod"/>
            </a:pPr>
            <a:r>
              <a:rPr lang="en-US" sz="2800" dirty="0" smtClean="0">
                <a:solidFill>
                  <a:schemeClr val="bg1">
                    <a:lumMod val="50000"/>
                  </a:schemeClr>
                </a:solidFill>
              </a:rPr>
              <a:t>Overview of kinetic equilibrium reconstruction</a:t>
            </a:r>
          </a:p>
          <a:p>
            <a:pPr marL="914400" lvl="1" indent="-457200">
              <a:spcBef>
                <a:spcPts val="3000"/>
              </a:spcBef>
              <a:buClr>
                <a:srgbClr val="C00000"/>
              </a:buClr>
              <a:buSzPct val="100000"/>
              <a:buFont typeface="+mj-lt"/>
              <a:buAutoNum type="arabicPeriod"/>
            </a:pPr>
            <a:r>
              <a:rPr lang="en-US" sz="2800" dirty="0" smtClean="0">
                <a:solidFill>
                  <a:schemeClr val="bg1">
                    <a:lumMod val="50000"/>
                  </a:schemeClr>
                </a:solidFill>
              </a:rPr>
              <a:t>KSTAR </a:t>
            </a:r>
            <a:r>
              <a:rPr lang="en-US" sz="2800" dirty="0">
                <a:solidFill>
                  <a:schemeClr val="bg1">
                    <a:lumMod val="50000"/>
                  </a:schemeClr>
                </a:solidFill>
              </a:rPr>
              <a:t>diagnostics </a:t>
            </a:r>
            <a:r>
              <a:rPr lang="en-US" sz="2800" dirty="0" smtClean="0">
                <a:solidFill>
                  <a:schemeClr val="bg1">
                    <a:lumMod val="50000"/>
                  </a:schemeClr>
                </a:solidFill>
              </a:rPr>
              <a:t>and model for </a:t>
            </a:r>
            <a:r>
              <a:rPr lang="en-US" sz="2800" dirty="0">
                <a:solidFill>
                  <a:schemeClr val="bg1">
                    <a:lumMod val="50000"/>
                  </a:schemeClr>
                </a:solidFill>
              </a:rPr>
              <a:t>kinetic equilibrium reconstructions</a:t>
            </a:r>
          </a:p>
          <a:p>
            <a:pPr marL="914400" lvl="1" indent="-457200">
              <a:spcBef>
                <a:spcPts val="3000"/>
              </a:spcBef>
              <a:buClr>
                <a:srgbClr val="C00000"/>
              </a:buClr>
              <a:buSzPct val="100000"/>
              <a:buFont typeface="+mj-lt"/>
              <a:buAutoNum type="arabicPeriod"/>
            </a:pPr>
            <a:r>
              <a:rPr lang="en-US" sz="2800" dirty="0" smtClean="0"/>
              <a:t>Reconstructed profiles and plasma parameters in various KSTAR operation </a:t>
            </a:r>
            <a:r>
              <a:rPr lang="en-US" sz="2800" dirty="0"/>
              <a:t>regimes</a:t>
            </a:r>
          </a:p>
          <a:p>
            <a:pPr marL="914400" lvl="1" indent="-457200">
              <a:spcBef>
                <a:spcPts val="3000"/>
              </a:spcBef>
              <a:buClr>
                <a:srgbClr val="C00000"/>
              </a:buClr>
              <a:buSzPct val="100000"/>
              <a:buFont typeface="+mj-lt"/>
              <a:buAutoNum type="arabicPeriod"/>
            </a:pPr>
            <a:r>
              <a:rPr lang="en-US" sz="2800" dirty="0" smtClean="0"/>
              <a:t>Initial determination of ideal MHD stability</a:t>
            </a:r>
          </a:p>
          <a:p>
            <a:pPr marL="914400" lvl="1" indent="-457200">
              <a:spcBef>
                <a:spcPts val="3000"/>
              </a:spcBef>
              <a:buClr>
                <a:srgbClr val="C00000"/>
              </a:buClr>
              <a:buSzPct val="100000"/>
              <a:buFont typeface="+mj-lt"/>
              <a:buAutoNum type="arabicPeriod"/>
            </a:pPr>
            <a:r>
              <a:rPr lang="en-US" sz="2800" dirty="0"/>
              <a:t>Collaborative improvement of equilibrium diagnostics</a:t>
            </a:r>
          </a:p>
          <a:p>
            <a:pPr marL="914400" lvl="1" indent="-457200">
              <a:spcBef>
                <a:spcPts val="3000"/>
              </a:spcBef>
              <a:buClr>
                <a:srgbClr val="C00000"/>
              </a:buClr>
              <a:buSzPct val="100000"/>
              <a:buFont typeface="+mj-lt"/>
              <a:buAutoNum type="arabicPeriod"/>
            </a:pPr>
            <a:endParaRPr lang="en-US" sz="2800" dirty="0"/>
          </a:p>
        </p:txBody>
      </p:sp>
      <p:sp>
        <p:nvSpPr>
          <p:cNvPr id="2" name="Title 1"/>
          <p:cNvSpPr>
            <a:spLocks noGrp="1"/>
          </p:cNvSpPr>
          <p:nvPr>
            <p:ph type="title"/>
          </p:nvPr>
        </p:nvSpPr>
        <p:spPr>
          <a:xfrm>
            <a:off x="225041" y="439320"/>
            <a:ext cx="8733064" cy="1028565"/>
          </a:xfrm>
        </p:spPr>
        <p:txBody>
          <a:bodyPr/>
          <a:lstStyle/>
          <a:p>
            <a:pPr algn="l"/>
            <a:r>
              <a:rPr lang="en-US" dirty="0" smtClean="0"/>
              <a:t>Outline</a:t>
            </a:r>
            <a:endParaRPr lang="en-US" dirty="0"/>
          </a:p>
        </p:txBody>
      </p:sp>
    </p:spTree>
    <p:extLst>
      <p:ext uri="{BB962C8B-B14F-4D97-AF65-F5344CB8AC3E}">
        <p14:creationId xmlns:p14="http://schemas.microsoft.com/office/powerpoint/2010/main" val="1177350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400"/>
          <a:stretch/>
        </p:blipFill>
        <p:spPr>
          <a:xfrm>
            <a:off x="150183" y="1182254"/>
            <a:ext cx="6373448" cy="5255491"/>
          </a:xfrm>
          <a:prstGeom prst="rect">
            <a:avLst/>
          </a:prstGeom>
        </p:spPr>
      </p:pic>
      <p:sp>
        <p:nvSpPr>
          <p:cNvPr id="2" name="Title 1"/>
          <p:cNvSpPr>
            <a:spLocks noGrp="1"/>
          </p:cNvSpPr>
          <p:nvPr>
            <p:ph type="title"/>
          </p:nvPr>
        </p:nvSpPr>
        <p:spPr>
          <a:xfrm>
            <a:off x="-120777" y="101600"/>
            <a:ext cx="9404604" cy="685800"/>
          </a:xfrm>
        </p:spPr>
        <p:txBody>
          <a:bodyPr/>
          <a:lstStyle/>
          <a:p>
            <a:r>
              <a:rPr lang="en-US" altLang="zh-CN" dirty="0" smtClean="0">
                <a:solidFill>
                  <a:schemeClr val="bg1"/>
                </a:solidFill>
              </a:rPr>
              <a:t>Kinetic Data </a:t>
            </a:r>
            <a:r>
              <a:rPr lang="en-US" altLang="zh-CN" dirty="0">
                <a:solidFill>
                  <a:schemeClr val="bg1"/>
                </a:solidFill>
              </a:rPr>
              <a:t>H</a:t>
            </a:r>
            <a:r>
              <a:rPr lang="en-US" altLang="zh-CN" dirty="0" smtClean="0">
                <a:solidFill>
                  <a:schemeClr val="bg1"/>
                </a:solidFill>
              </a:rPr>
              <a:t>elps to Identify </a:t>
            </a:r>
            <a:r>
              <a:rPr lang="en-US" altLang="zh-CN" dirty="0">
                <a:solidFill>
                  <a:schemeClr val="bg1"/>
                </a:solidFill>
              </a:rPr>
              <a:t>O</a:t>
            </a:r>
            <a:r>
              <a:rPr lang="en-US" altLang="zh-CN" dirty="0" smtClean="0">
                <a:solidFill>
                  <a:schemeClr val="bg1"/>
                </a:solidFill>
              </a:rPr>
              <a:t>peration </a:t>
            </a:r>
            <a:r>
              <a:rPr lang="en-US" altLang="zh-CN" dirty="0">
                <a:solidFill>
                  <a:schemeClr val="bg1"/>
                </a:solidFill>
              </a:rPr>
              <a:t>R</a:t>
            </a:r>
            <a:r>
              <a:rPr lang="en-US" altLang="zh-CN" dirty="0" smtClean="0">
                <a:solidFill>
                  <a:schemeClr val="bg1"/>
                </a:solidFill>
              </a:rPr>
              <a:t>egime</a:t>
            </a:r>
            <a:endParaRPr lang="en-GB" dirty="0">
              <a:solidFill>
                <a:schemeClr val="bg1"/>
              </a:solidFill>
            </a:endParaRPr>
          </a:p>
        </p:txBody>
      </p:sp>
      <p:sp>
        <p:nvSpPr>
          <p:cNvPr id="24" name="Rectangle 23"/>
          <p:cNvSpPr/>
          <p:nvPr/>
        </p:nvSpPr>
        <p:spPr>
          <a:xfrm>
            <a:off x="5085101" y="6269253"/>
            <a:ext cx="3978999" cy="307777"/>
          </a:xfrm>
          <a:prstGeom prst="rect">
            <a:avLst/>
          </a:prstGeom>
          <a:ln w="3175">
            <a:noFill/>
          </a:ln>
        </p:spPr>
        <p:txBody>
          <a:bodyPr wrap="square" lIns="45720" rIns="45720">
            <a:spAutoFit/>
          </a:bodyPr>
          <a:lstStyle>
            <a:defPPr>
              <a:defRPr lang="en-US"/>
            </a:defPPr>
            <a:lvl1pPr algn="l" rtl="0" eaLnBrk="0" fontAlgn="base" hangingPunct="0">
              <a:spcBef>
                <a:spcPct val="0"/>
              </a:spcBef>
              <a:spcAft>
                <a:spcPct val="0"/>
              </a:spcAft>
              <a:defRPr sz="3200" kern="1200">
                <a:solidFill>
                  <a:schemeClr val="tx2"/>
                </a:solidFill>
                <a:latin typeface="Arial" pitchFamily="34" charset="0"/>
                <a:ea typeface="+mn-ea"/>
                <a:cs typeface="+mn-cs"/>
              </a:defRPr>
            </a:lvl1pPr>
            <a:lvl2pPr marL="457200" algn="l" rtl="0" eaLnBrk="0" fontAlgn="base" hangingPunct="0">
              <a:spcBef>
                <a:spcPct val="0"/>
              </a:spcBef>
              <a:spcAft>
                <a:spcPct val="0"/>
              </a:spcAft>
              <a:defRPr sz="3200" kern="1200">
                <a:solidFill>
                  <a:schemeClr val="tx2"/>
                </a:solidFill>
                <a:latin typeface="Arial" pitchFamily="34" charset="0"/>
                <a:ea typeface="+mn-ea"/>
                <a:cs typeface="+mn-cs"/>
              </a:defRPr>
            </a:lvl2pPr>
            <a:lvl3pPr marL="914400" algn="l" rtl="0" eaLnBrk="0" fontAlgn="base" hangingPunct="0">
              <a:spcBef>
                <a:spcPct val="0"/>
              </a:spcBef>
              <a:spcAft>
                <a:spcPct val="0"/>
              </a:spcAft>
              <a:defRPr sz="3200" kern="1200">
                <a:solidFill>
                  <a:schemeClr val="tx2"/>
                </a:solidFill>
                <a:latin typeface="Arial" pitchFamily="34" charset="0"/>
                <a:ea typeface="+mn-ea"/>
                <a:cs typeface="+mn-cs"/>
              </a:defRPr>
            </a:lvl3pPr>
            <a:lvl4pPr marL="1371600" algn="l" rtl="0" eaLnBrk="0" fontAlgn="base" hangingPunct="0">
              <a:spcBef>
                <a:spcPct val="0"/>
              </a:spcBef>
              <a:spcAft>
                <a:spcPct val="0"/>
              </a:spcAft>
              <a:defRPr sz="3200" kern="1200">
                <a:solidFill>
                  <a:schemeClr val="tx2"/>
                </a:solidFill>
                <a:latin typeface="Arial" pitchFamily="34" charset="0"/>
                <a:ea typeface="+mn-ea"/>
                <a:cs typeface="+mn-cs"/>
              </a:defRPr>
            </a:lvl4pPr>
            <a:lvl5pPr marL="1828800" algn="l" rtl="0" eaLnBrk="0" fontAlgn="base" hangingPunct="0">
              <a:spcBef>
                <a:spcPct val="0"/>
              </a:spcBef>
              <a:spcAft>
                <a:spcPct val="0"/>
              </a:spcAft>
              <a:defRPr sz="3200" kern="1200">
                <a:solidFill>
                  <a:schemeClr val="tx2"/>
                </a:solidFill>
                <a:latin typeface="Arial" pitchFamily="34" charset="0"/>
                <a:ea typeface="+mn-ea"/>
                <a:cs typeface="+mn-cs"/>
              </a:defRPr>
            </a:lvl5pPr>
            <a:lvl6pPr marL="2286000" algn="l" defTabSz="914400" rtl="0" eaLnBrk="1" latinLnBrk="1" hangingPunct="1">
              <a:defRPr sz="3200" kern="1200">
                <a:solidFill>
                  <a:schemeClr val="tx2"/>
                </a:solidFill>
                <a:latin typeface="Arial" pitchFamily="34" charset="0"/>
                <a:ea typeface="+mn-ea"/>
                <a:cs typeface="+mn-cs"/>
              </a:defRPr>
            </a:lvl6pPr>
            <a:lvl7pPr marL="2743200" algn="l" defTabSz="914400" rtl="0" eaLnBrk="1" latinLnBrk="1" hangingPunct="1">
              <a:defRPr sz="3200" kern="1200">
                <a:solidFill>
                  <a:schemeClr val="tx2"/>
                </a:solidFill>
                <a:latin typeface="Arial" pitchFamily="34" charset="0"/>
                <a:ea typeface="+mn-ea"/>
                <a:cs typeface="+mn-cs"/>
              </a:defRPr>
            </a:lvl7pPr>
            <a:lvl8pPr marL="3200400" algn="l" defTabSz="914400" rtl="0" eaLnBrk="1" latinLnBrk="1" hangingPunct="1">
              <a:defRPr sz="3200" kern="1200">
                <a:solidFill>
                  <a:schemeClr val="tx2"/>
                </a:solidFill>
                <a:latin typeface="Arial" pitchFamily="34" charset="0"/>
                <a:ea typeface="+mn-ea"/>
                <a:cs typeface="+mn-cs"/>
              </a:defRPr>
            </a:lvl8pPr>
            <a:lvl9pPr marL="3657600" algn="l" defTabSz="914400" rtl="0" eaLnBrk="1" latinLnBrk="1" hangingPunct="1">
              <a:defRPr sz="3200" kern="1200">
                <a:solidFill>
                  <a:schemeClr val="tx2"/>
                </a:solidFill>
                <a:latin typeface="Arial" pitchFamily="34" charset="0"/>
                <a:ea typeface="+mn-ea"/>
                <a:cs typeface="+mn-cs"/>
              </a:defRPr>
            </a:lvl9pPr>
          </a:lstStyle>
          <a:p>
            <a:r>
              <a:rPr lang="en-US" altLang="ko-KR" sz="1400" dirty="0" smtClean="0">
                <a:solidFill>
                  <a:schemeClr val="accent1"/>
                </a:solidFill>
                <a:latin typeface="+mj-ea"/>
              </a:rPr>
              <a:t> </a:t>
            </a:r>
            <a:r>
              <a:rPr lang="en-US" altLang="ko-KR" sz="1400" dirty="0">
                <a:solidFill>
                  <a:schemeClr val="accent1"/>
                </a:solidFill>
                <a:latin typeface="+mj-ea"/>
              </a:rPr>
              <a:t>Y.S</a:t>
            </a:r>
            <a:r>
              <a:rPr lang="en-US" altLang="ko-KR" sz="1400" dirty="0" smtClean="0">
                <a:solidFill>
                  <a:schemeClr val="accent1"/>
                </a:solidFill>
                <a:latin typeface="+mj-ea"/>
              </a:rPr>
              <a:t>. Park, </a:t>
            </a:r>
            <a:r>
              <a:rPr lang="en-US" altLang="ko-KR" sz="1400" i="1" dirty="0" smtClean="0">
                <a:solidFill>
                  <a:schemeClr val="accent1"/>
                </a:solidFill>
                <a:latin typeface="+mj-ea"/>
              </a:rPr>
              <a:t>et al</a:t>
            </a:r>
            <a:r>
              <a:rPr lang="en-US" altLang="ko-KR" sz="1400" dirty="0" smtClean="0">
                <a:solidFill>
                  <a:schemeClr val="accent1"/>
                </a:solidFill>
                <a:latin typeface="+mj-ea"/>
              </a:rPr>
              <a:t>., </a:t>
            </a:r>
            <a:r>
              <a:rPr lang="en-US" altLang="ko-KR" sz="1400" dirty="0" err="1" smtClean="0">
                <a:solidFill>
                  <a:schemeClr val="accent1"/>
                </a:solidFill>
                <a:latin typeface="+mj-ea"/>
              </a:rPr>
              <a:t>Nucl</a:t>
            </a:r>
            <a:r>
              <a:rPr lang="en-US" altLang="ko-KR" sz="1400" dirty="0" smtClean="0">
                <a:solidFill>
                  <a:schemeClr val="accent1"/>
                </a:solidFill>
                <a:latin typeface="+mj-ea"/>
              </a:rPr>
              <a:t>. Fusion </a:t>
            </a:r>
            <a:r>
              <a:rPr lang="en-US" altLang="ko-KR" sz="1400" b="1" dirty="0" smtClean="0">
                <a:solidFill>
                  <a:schemeClr val="accent1"/>
                </a:solidFill>
                <a:latin typeface="+mj-ea"/>
              </a:rPr>
              <a:t>53</a:t>
            </a:r>
            <a:r>
              <a:rPr lang="en-US" altLang="ko-KR" sz="1400" dirty="0" smtClean="0">
                <a:solidFill>
                  <a:schemeClr val="accent1"/>
                </a:solidFill>
                <a:latin typeface="+mj-ea"/>
              </a:rPr>
              <a:t> (2013) 083029</a:t>
            </a:r>
            <a:endParaRPr lang="en-US" sz="1400" dirty="0">
              <a:solidFill>
                <a:schemeClr val="accent1"/>
              </a:solidFill>
            </a:endParaRPr>
          </a:p>
        </p:txBody>
      </p:sp>
      <p:sp>
        <p:nvSpPr>
          <p:cNvPr id="9" name="Title 1"/>
          <p:cNvSpPr txBox="1">
            <a:spLocks/>
          </p:cNvSpPr>
          <p:nvPr/>
        </p:nvSpPr>
        <p:spPr bwMode="auto">
          <a:xfrm>
            <a:off x="315942" y="206294"/>
            <a:ext cx="8549640" cy="110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3200" u="sng">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Helvetica" pitchFamily="34" charset="0"/>
              </a:defRPr>
            </a:lvl2pPr>
            <a:lvl3pPr algn="ctr" rtl="0" eaLnBrk="0" fontAlgn="base" hangingPunct="0">
              <a:spcBef>
                <a:spcPct val="0"/>
              </a:spcBef>
              <a:spcAft>
                <a:spcPct val="0"/>
              </a:spcAft>
              <a:defRPr sz="3200" u="sng">
                <a:solidFill>
                  <a:schemeClr val="tx2"/>
                </a:solidFill>
                <a:latin typeface="Helvetica" pitchFamily="34" charset="0"/>
              </a:defRPr>
            </a:lvl3pPr>
            <a:lvl4pPr algn="ctr" rtl="0" eaLnBrk="0" fontAlgn="base" hangingPunct="0">
              <a:spcBef>
                <a:spcPct val="0"/>
              </a:spcBef>
              <a:spcAft>
                <a:spcPct val="0"/>
              </a:spcAft>
              <a:defRPr sz="3200" u="sng">
                <a:solidFill>
                  <a:schemeClr val="tx2"/>
                </a:solidFill>
                <a:latin typeface="Helvetica" pitchFamily="34" charset="0"/>
              </a:defRPr>
            </a:lvl4pPr>
            <a:lvl5pPr algn="ctr" rtl="0" eaLnBrk="0" fontAlgn="base" hangingPunct="0">
              <a:spcBef>
                <a:spcPct val="0"/>
              </a:spcBef>
              <a:spcAft>
                <a:spcPct val="0"/>
              </a:spcAft>
              <a:defRPr sz="3200" u="sng">
                <a:solidFill>
                  <a:schemeClr val="tx2"/>
                </a:solidFill>
                <a:latin typeface="Helvetica" pitchFamily="34" charset="0"/>
              </a:defRPr>
            </a:lvl5pPr>
            <a:lvl6pPr marL="457200" algn="ctr" rtl="0" eaLnBrk="0" fontAlgn="base" hangingPunct="0">
              <a:spcBef>
                <a:spcPct val="0"/>
              </a:spcBef>
              <a:spcAft>
                <a:spcPct val="0"/>
              </a:spcAft>
              <a:defRPr sz="3200" u="sng">
                <a:solidFill>
                  <a:schemeClr val="tx2"/>
                </a:solidFill>
                <a:latin typeface="Helvetica" pitchFamily="34" charset="0"/>
              </a:defRPr>
            </a:lvl6pPr>
            <a:lvl7pPr marL="914400" algn="ctr" rtl="0" eaLnBrk="0" fontAlgn="base" hangingPunct="0">
              <a:spcBef>
                <a:spcPct val="0"/>
              </a:spcBef>
              <a:spcAft>
                <a:spcPct val="0"/>
              </a:spcAft>
              <a:defRPr sz="3200" u="sng">
                <a:solidFill>
                  <a:schemeClr val="tx2"/>
                </a:solidFill>
                <a:latin typeface="Helvetica" pitchFamily="34" charset="0"/>
              </a:defRPr>
            </a:lvl7pPr>
            <a:lvl8pPr marL="1371600" algn="ctr" rtl="0" eaLnBrk="0" fontAlgn="base" hangingPunct="0">
              <a:spcBef>
                <a:spcPct val="0"/>
              </a:spcBef>
              <a:spcAft>
                <a:spcPct val="0"/>
              </a:spcAft>
              <a:defRPr sz="3200" u="sng">
                <a:solidFill>
                  <a:schemeClr val="tx2"/>
                </a:solidFill>
                <a:latin typeface="Helvetica" pitchFamily="34" charset="0"/>
              </a:defRPr>
            </a:lvl8pPr>
            <a:lvl9pPr marL="1828800" algn="ctr" rtl="0" eaLnBrk="0" fontAlgn="base" hangingPunct="0">
              <a:spcBef>
                <a:spcPct val="0"/>
              </a:spcBef>
              <a:spcAft>
                <a:spcPct val="0"/>
              </a:spcAft>
              <a:defRPr sz="3200" u="sng">
                <a:solidFill>
                  <a:schemeClr val="tx2"/>
                </a:solidFill>
                <a:latin typeface="Helvetica" pitchFamily="34" charset="0"/>
              </a:defRPr>
            </a:lvl9pPr>
          </a:lstStyle>
          <a:p>
            <a:r>
              <a:rPr lang="en-US" kern="0" dirty="0" smtClean="0"/>
              <a:t>Initial k</a:t>
            </a:r>
            <a:r>
              <a:rPr lang="en-US" altLang="zh-CN" kern="0" dirty="0" smtClean="0"/>
              <a:t>inetic equilibrium w/ MSE are required for accurate </a:t>
            </a:r>
            <a:r>
              <a:rPr lang="en-US" altLang="zh-CN" kern="0" dirty="0"/>
              <a:t>s</a:t>
            </a:r>
            <a:r>
              <a:rPr lang="en-US" altLang="zh-CN" kern="0" dirty="0" smtClean="0"/>
              <a:t>tability </a:t>
            </a:r>
            <a:r>
              <a:rPr lang="en-US" altLang="zh-CN" kern="0" dirty="0"/>
              <a:t>a</a:t>
            </a:r>
            <a:r>
              <a:rPr lang="en-US" altLang="zh-CN" kern="0" dirty="0" smtClean="0"/>
              <a:t>nalysis</a:t>
            </a:r>
            <a:endParaRPr lang="en-US" kern="0" dirty="0"/>
          </a:p>
        </p:txBody>
      </p:sp>
      <p:sp>
        <p:nvSpPr>
          <p:cNvPr id="3" name="Content Placeholder 2"/>
          <p:cNvSpPr>
            <a:spLocks noGrp="1"/>
          </p:cNvSpPr>
          <p:nvPr>
            <p:ph sz="half" idx="1"/>
          </p:nvPr>
        </p:nvSpPr>
        <p:spPr>
          <a:xfrm>
            <a:off x="6410035" y="1446645"/>
            <a:ext cx="2805884" cy="3836555"/>
          </a:xfrm>
        </p:spPr>
        <p:txBody>
          <a:bodyPr/>
          <a:lstStyle/>
          <a:p>
            <a:pPr>
              <a:lnSpc>
                <a:spcPct val="100000"/>
              </a:lnSpc>
            </a:pPr>
            <a:r>
              <a:rPr lang="en-US" sz="2000" dirty="0" smtClean="0">
                <a:solidFill>
                  <a:srgbClr val="A637FF"/>
                </a:solidFill>
              </a:rPr>
              <a:t>18492</a:t>
            </a:r>
          </a:p>
          <a:p>
            <a:pPr lvl="1">
              <a:lnSpc>
                <a:spcPct val="100000"/>
              </a:lnSpc>
            </a:pPr>
            <a:r>
              <a:rPr lang="en-US" sz="1800" dirty="0" smtClean="0"/>
              <a:t>L-mode</a:t>
            </a:r>
          </a:p>
          <a:p>
            <a:pPr>
              <a:lnSpc>
                <a:spcPct val="100000"/>
              </a:lnSpc>
            </a:pPr>
            <a:r>
              <a:rPr lang="en-US" sz="2000" dirty="0" smtClean="0">
                <a:solidFill>
                  <a:srgbClr val="00B050"/>
                </a:solidFill>
              </a:rPr>
              <a:t>18476 &amp; 16498</a:t>
            </a:r>
            <a:endParaRPr lang="en-US" sz="2000" dirty="0">
              <a:solidFill>
                <a:srgbClr val="00B050"/>
              </a:solidFill>
            </a:endParaRPr>
          </a:p>
          <a:p>
            <a:pPr lvl="1">
              <a:lnSpc>
                <a:spcPct val="100000"/>
              </a:lnSpc>
            </a:pPr>
            <a:r>
              <a:rPr lang="en-US" sz="1800" dirty="0" smtClean="0"/>
              <a:t>Internal Transport Barrier </a:t>
            </a:r>
            <a:r>
              <a:rPr lang="en-US" sz="1800" b="1" dirty="0" smtClean="0"/>
              <a:t>(ITB)</a:t>
            </a:r>
          </a:p>
          <a:p>
            <a:pPr>
              <a:lnSpc>
                <a:spcPct val="100000"/>
              </a:lnSpc>
            </a:pPr>
            <a:r>
              <a:rPr lang="en-US" sz="2000" dirty="0" smtClean="0">
                <a:solidFill>
                  <a:srgbClr val="0000FF"/>
                </a:solidFill>
              </a:rPr>
              <a:t>16295</a:t>
            </a:r>
            <a:r>
              <a:rPr lang="en-US" sz="2400" dirty="0" smtClean="0"/>
              <a:t> </a:t>
            </a:r>
          </a:p>
          <a:p>
            <a:pPr lvl="1">
              <a:lnSpc>
                <a:spcPct val="100000"/>
              </a:lnSpc>
            </a:pPr>
            <a:r>
              <a:rPr lang="en-US" sz="1800" dirty="0" smtClean="0"/>
              <a:t>High </a:t>
            </a:r>
            <a:r>
              <a:rPr lang="el-GR" sz="1800" b="1" dirty="0"/>
              <a:t>β</a:t>
            </a:r>
            <a:r>
              <a:rPr lang="en-US" sz="1800" b="1" baseline="-25000" dirty="0" smtClean="0"/>
              <a:t>n</a:t>
            </a:r>
            <a:r>
              <a:rPr lang="en-US" sz="1800" dirty="0" smtClean="0"/>
              <a:t> mode</a:t>
            </a:r>
          </a:p>
          <a:p>
            <a:pPr>
              <a:lnSpc>
                <a:spcPct val="100000"/>
              </a:lnSpc>
            </a:pPr>
            <a:r>
              <a:rPr lang="en-US" sz="2000" dirty="0">
                <a:solidFill>
                  <a:srgbClr val="C53900"/>
                </a:solidFill>
              </a:rPr>
              <a:t>16325</a:t>
            </a:r>
          </a:p>
          <a:p>
            <a:pPr lvl="1">
              <a:lnSpc>
                <a:spcPct val="100000"/>
              </a:lnSpc>
            </a:pPr>
            <a:r>
              <a:rPr lang="en-US" sz="1800" dirty="0" smtClean="0"/>
              <a:t>High </a:t>
            </a:r>
            <a:r>
              <a:rPr lang="el-GR" sz="1800" b="1" dirty="0"/>
              <a:t>β</a:t>
            </a:r>
            <a:r>
              <a:rPr lang="en-US" sz="1800" b="1" baseline="-25000" dirty="0" smtClean="0"/>
              <a:t>p</a:t>
            </a:r>
            <a:r>
              <a:rPr lang="en-US" sz="1800" dirty="0" smtClean="0"/>
              <a:t> mode</a:t>
            </a:r>
          </a:p>
          <a:p>
            <a:pPr lvl="1">
              <a:lnSpc>
                <a:spcPct val="100000"/>
              </a:lnSpc>
            </a:pPr>
            <a:r>
              <a:rPr lang="en-US" sz="1800" dirty="0" smtClean="0"/>
              <a:t>Edge bootstrap bump</a:t>
            </a:r>
            <a:endParaRPr lang="en-US" sz="1800" dirty="0"/>
          </a:p>
        </p:txBody>
      </p:sp>
      <p:sp>
        <p:nvSpPr>
          <p:cNvPr id="15" name="Text Box 32"/>
          <p:cNvSpPr txBox="1">
            <a:spLocks noChangeArrowheads="1"/>
          </p:cNvSpPr>
          <p:nvPr/>
        </p:nvSpPr>
        <p:spPr bwMode="auto">
          <a:xfrm>
            <a:off x="794237" y="6115364"/>
            <a:ext cx="1598576" cy="307777"/>
          </a:xfrm>
          <a:prstGeom prst="rect">
            <a:avLst/>
          </a:prstGeom>
          <a:noFill/>
          <a:ln w="12700">
            <a:noFill/>
            <a:miter lim="800000"/>
            <a:headEnd/>
            <a:tailEnd/>
          </a:ln>
        </p:spPr>
        <p:txBody>
          <a:bodyPr wrap="square">
            <a:spAutoFit/>
          </a:bodyPr>
          <a:lstStyle/>
          <a:p>
            <a:pPr algn="ctr"/>
            <a:r>
              <a:rPr lang="en-US" sz="1400" dirty="0" smtClean="0">
                <a:solidFill>
                  <a:srgbClr val="008080"/>
                </a:solidFill>
                <a:latin typeface="Calibri" pitchFamily="34" charset="0"/>
              </a:rPr>
              <a:t>See </a:t>
            </a:r>
            <a:r>
              <a:rPr lang="en-US" sz="1400" dirty="0" smtClean="0">
                <a:solidFill>
                  <a:srgbClr val="008080"/>
                </a:solidFill>
                <a:latin typeface="Calibri" pitchFamily="34" charset="0"/>
              </a:rPr>
              <a:t>Y.S</a:t>
            </a:r>
            <a:r>
              <a:rPr lang="en-US" sz="1400" dirty="0" smtClean="0">
                <a:solidFill>
                  <a:srgbClr val="008080"/>
                </a:solidFill>
                <a:latin typeface="Calibri" pitchFamily="34" charset="0"/>
              </a:rPr>
              <a:t>. Park’s talk</a:t>
            </a:r>
            <a:endParaRPr lang="en-US" sz="1400" b="1" dirty="0">
              <a:solidFill>
                <a:srgbClr val="008080"/>
              </a:solidFill>
              <a:latin typeface="Calibri" pitchFamily="34" charset="0"/>
            </a:endParaRPr>
          </a:p>
        </p:txBody>
      </p:sp>
      <p:sp>
        <p:nvSpPr>
          <p:cNvPr id="23" name="Diamond 22"/>
          <p:cNvSpPr/>
          <p:nvPr/>
        </p:nvSpPr>
        <p:spPr bwMode="auto">
          <a:xfrm>
            <a:off x="6462491" y="1502980"/>
            <a:ext cx="173935" cy="231913"/>
          </a:xfrm>
          <a:prstGeom prst="diamond">
            <a:avLst/>
          </a:prstGeom>
          <a:solidFill>
            <a:schemeClr val="bg2">
              <a:lumMod val="7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
        <p:nvSpPr>
          <p:cNvPr id="25" name="Diamond 24"/>
          <p:cNvSpPr/>
          <p:nvPr/>
        </p:nvSpPr>
        <p:spPr bwMode="auto">
          <a:xfrm>
            <a:off x="6152554" y="4295838"/>
            <a:ext cx="173935" cy="231913"/>
          </a:xfrm>
          <a:prstGeom prst="diamond">
            <a:avLst/>
          </a:prstGeom>
          <a:solidFill>
            <a:schemeClr val="bg2">
              <a:lumMod val="75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
        <p:nvSpPr>
          <p:cNvPr id="26" name="Rectangle 25"/>
          <p:cNvSpPr/>
          <p:nvPr/>
        </p:nvSpPr>
        <p:spPr bwMode="auto">
          <a:xfrm>
            <a:off x="6480584" y="2464684"/>
            <a:ext cx="158123" cy="158123"/>
          </a:xfrm>
          <a:prstGeom prst="rect">
            <a:avLst/>
          </a:prstGeom>
          <a:solidFill>
            <a:srgbClr val="00B050"/>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
        <p:nvSpPr>
          <p:cNvPr id="27" name="Rectangle 26"/>
          <p:cNvSpPr/>
          <p:nvPr/>
        </p:nvSpPr>
        <p:spPr bwMode="auto">
          <a:xfrm>
            <a:off x="4228832" y="4415056"/>
            <a:ext cx="158123" cy="158123"/>
          </a:xfrm>
          <a:prstGeom prst="rect">
            <a:avLst/>
          </a:prstGeom>
          <a:solidFill>
            <a:srgbClr val="00B050"/>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
        <p:nvSpPr>
          <p:cNvPr id="28" name="Rectangle 27"/>
          <p:cNvSpPr/>
          <p:nvPr/>
        </p:nvSpPr>
        <p:spPr bwMode="auto">
          <a:xfrm>
            <a:off x="4627808" y="4464716"/>
            <a:ext cx="158123" cy="158123"/>
          </a:xfrm>
          <a:prstGeom prst="rect">
            <a:avLst/>
          </a:prstGeom>
          <a:solidFill>
            <a:srgbClr val="00B050"/>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
        <p:nvSpPr>
          <p:cNvPr id="29" name="Multiply 28"/>
          <p:cNvSpPr/>
          <p:nvPr/>
        </p:nvSpPr>
        <p:spPr bwMode="auto">
          <a:xfrm>
            <a:off x="4508727" y="2815577"/>
            <a:ext cx="289892" cy="263538"/>
          </a:xfrm>
          <a:prstGeom prst="mathMultiply">
            <a:avLst/>
          </a:prstGeom>
          <a:solidFill>
            <a:schemeClr val="accent1"/>
          </a:solidFill>
          <a:ln w="12700" cap="flat" cmpd="sng" algn="ctr">
            <a:solidFill>
              <a:schemeClr val="accent3">
                <a:lumMod val="50000"/>
              </a:schemeClr>
            </a:solid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
        <p:nvSpPr>
          <p:cNvPr id="30" name="Multiply 29"/>
          <p:cNvSpPr/>
          <p:nvPr/>
        </p:nvSpPr>
        <p:spPr bwMode="auto">
          <a:xfrm>
            <a:off x="6438556" y="3717990"/>
            <a:ext cx="289892" cy="263538"/>
          </a:xfrm>
          <a:prstGeom prst="mathMultiply">
            <a:avLst/>
          </a:prstGeom>
          <a:solidFill>
            <a:schemeClr val="accent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
        <p:nvSpPr>
          <p:cNvPr id="31" name="Oval 30"/>
          <p:cNvSpPr/>
          <p:nvPr/>
        </p:nvSpPr>
        <p:spPr bwMode="auto">
          <a:xfrm>
            <a:off x="6491586" y="4714149"/>
            <a:ext cx="158123" cy="143748"/>
          </a:xfrm>
          <a:prstGeom prst="ellipse">
            <a:avLst/>
          </a:prstGeom>
          <a:solidFill>
            <a:schemeClr val="accent2">
              <a:lumMod val="7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
        <p:nvSpPr>
          <p:cNvPr id="32" name="Oval 31"/>
          <p:cNvSpPr/>
          <p:nvPr/>
        </p:nvSpPr>
        <p:spPr bwMode="auto">
          <a:xfrm>
            <a:off x="4005898" y="3526095"/>
            <a:ext cx="173935" cy="173935"/>
          </a:xfrm>
          <a:prstGeom prst="ellipse">
            <a:avLst/>
          </a:prstGeom>
          <a:solidFill>
            <a:schemeClr val="accent2">
              <a:lumMod val="75000"/>
            </a:schemeClr>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Tree>
    <p:extLst>
      <p:ext uri="{BB962C8B-B14F-4D97-AF65-F5344CB8AC3E}">
        <p14:creationId xmlns:p14="http://schemas.microsoft.com/office/powerpoint/2010/main" val="227349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29" y="431587"/>
            <a:ext cx="8247687" cy="685800"/>
          </a:xfrm>
        </p:spPr>
        <p:txBody>
          <a:bodyPr/>
          <a:lstStyle/>
          <a:p>
            <a:r>
              <a:rPr lang="en-US" altLang="zh-CN" dirty="0" smtClean="0">
                <a:solidFill>
                  <a:schemeClr val="tx1"/>
                </a:solidFill>
              </a:rPr>
              <a:t>Kinetic reconstructions were performed on plasmas with high-non-inductive fraction</a:t>
            </a:r>
            <a:endParaRPr lang="en-GB" dirty="0">
              <a:solidFill>
                <a:schemeClr val="tx1"/>
              </a:solidFill>
            </a:endParaRPr>
          </a:p>
        </p:txBody>
      </p:sp>
      <p:sp>
        <p:nvSpPr>
          <p:cNvPr id="19" name="Text Box 32"/>
          <p:cNvSpPr txBox="1">
            <a:spLocks noChangeArrowheads="1"/>
          </p:cNvSpPr>
          <p:nvPr/>
        </p:nvSpPr>
        <p:spPr bwMode="auto">
          <a:xfrm>
            <a:off x="1877369" y="6206757"/>
            <a:ext cx="3426691" cy="307777"/>
          </a:xfrm>
          <a:prstGeom prst="rect">
            <a:avLst/>
          </a:prstGeom>
          <a:noFill/>
          <a:ln w="12700">
            <a:noFill/>
            <a:miter lim="800000"/>
            <a:headEnd/>
            <a:tailEnd/>
          </a:ln>
        </p:spPr>
        <p:txBody>
          <a:bodyPr wrap="square">
            <a:spAutoFit/>
          </a:bodyPr>
          <a:lstStyle/>
          <a:p>
            <a:pPr algn="ctr"/>
            <a:r>
              <a:rPr lang="en-US" sz="1400" dirty="0" smtClean="0">
                <a:solidFill>
                  <a:srgbClr val="008080"/>
                </a:solidFill>
                <a:latin typeface="Calibri" pitchFamily="34" charset="0"/>
              </a:rPr>
              <a:t>See </a:t>
            </a:r>
            <a:r>
              <a:rPr lang="en-US" sz="1400" dirty="0" smtClean="0">
                <a:solidFill>
                  <a:srgbClr val="008080"/>
                </a:solidFill>
                <a:latin typeface="Calibri" pitchFamily="34" charset="0"/>
              </a:rPr>
              <a:t>J.H</a:t>
            </a:r>
            <a:r>
              <a:rPr lang="en-US" sz="1400" dirty="0" smtClean="0">
                <a:solidFill>
                  <a:srgbClr val="008080"/>
                </a:solidFill>
                <a:latin typeface="Calibri" pitchFamily="34" charset="0"/>
              </a:rPr>
              <a:t>. </a:t>
            </a:r>
            <a:r>
              <a:rPr lang="en-US" sz="1400" dirty="0" err="1" smtClean="0">
                <a:solidFill>
                  <a:srgbClr val="008080"/>
                </a:solidFill>
                <a:latin typeface="Calibri" pitchFamily="34" charset="0"/>
              </a:rPr>
              <a:t>Ahn’s</a:t>
            </a:r>
            <a:r>
              <a:rPr lang="en-US" sz="1400" dirty="0" smtClean="0">
                <a:solidFill>
                  <a:srgbClr val="008080"/>
                </a:solidFill>
                <a:latin typeface="Calibri" pitchFamily="34" charset="0"/>
              </a:rPr>
              <a:t> talk</a:t>
            </a:r>
            <a:endParaRPr lang="en-US" sz="1400" b="1" dirty="0">
              <a:solidFill>
                <a:srgbClr val="008080"/>
              </a:solidFill>
              <a:latin typeface="Calibri"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8287"/>
          <a:stretch/>
        </p:blipFill>
        <p:spPr>
          <a:xfrm>
            <a:off x="2617576" y="1580615"/>
            <a:ext cx="6279844" cy="4559800"/>
          </a:xfrm>
          <a:prstGeom prst="rect">
            <a:avLst/>
          </a:prstGeom>
        </p:spPr>
      </p:pic>
      <p:sp>
        <p:nvSpPr>
          <p:cNvPr id="14" name="Rectangle 13"/>
          <p:cNvSpPr/>
          <p:nvPr/>
        </p:nvSpPr>
        <p:spPr>
          <a:xfrm>
            <a:off x="7917382" y="3670870"/>
            <a:ext cx="1226618" cy="584775"/>
          </a:xfrm>
          <a:prstGeom prst="rect">
            <a:avLst/>
          </a:prstGeom>
        </p:spPr>
        <p:txBody>
          <a:bodyPr wrap="none">
            <a:spAutoFit/>
          </a:bodyPr>
          <a:lstStyle/>
          <a:p>
            <a:r>
              <a:rPr lang="en-GB" dirty="0" smtClean="0">
                <a:solidFill>
                  <a:schemeClr val="bg2">
                    <a:lumMod val="75000"/>
                  </a:schemeClr>
                </a:solidFill>
                <a:latin typeface="Calibri" panose="020F0502020204030204" pitchFamily="34" charset="0"/>
                <a:cs typeface="Calibri" panose="020F0502020204030204" pitchFamily="34" charset="0"/>
              </a:rPr>
              <a:t>18492</a:t>
            </a:r>
            <a:endParaRPr lang="en-US" dirty="0"/>
          </a:p>
        </p:txBody>
      </p:sp>
      <p:sp>
        <p:nvSpPr>
          <p:cNvPr id="76" name="Rectangle 75"/>
          <p:cNvSpPr/>
          <p:nvPr/>
        </p:nvSpPr>
        <p:spPr>
          <a:xfrm>
            <a:off x="4042312" y="1840357"/>
            <a:ext cx="1226618" cy="584775"/>
          </a:xfrm>
          <a:prstGeom prst="rect">
            <a:avLst/>
          </a:prstGeom>
        </p:spPr>
        <p:txBody>
          <a:bodyPr wrap="none">
            <a:spAutoFit/>
          </a:bodyPr>
          <a:lstStyle/>
          <a:p>
            <a:r>
              <a:rPr lang="en-GB" dirty="0" smtClean="0">
                <a:solidFill>
                  <a:srgbClr val="00AF4E"/>
                </a:solidFill>
                <a:latin typeface="Calibri" panose="020F0502020204030204" pitchFamily="34" charset="0"/>
                <a:cs typeface="Calibri" panose="020F0502020204030204" pitchFamily="34" charset="0"/>
              </a:rPr>
              <a:t>16498</a:t>
            </a:r>
            <a:endParaRPr lang="en-US" dirty="0">
              <a:solidFill>
                <a:srgbClr val="00AF4E"/>
              </a:solidFill>
            </a:endParaRPr>
          </a:p>
        </p:txBody>
      </p:sp>
      <p:sp>
        <p:nvSpPr>
          <p:cNvPr id="77" name="Rectangle 76"/>
          <p:cNvSpPr/>
          <p:nvPr/>
        </p:nvSpPr>
        <p:spPr>
          <a:xfrm>
            <a:off x="8037250" y="2927706"/>
            <a:ext cx="1226618" cy="584775"/>
          </a:xfrm>
          <a:prstGeom prst="rect">
            <a:avLst/>
          </a:prstGeom>
        </p:spPr>
        <p:txBody>
          <a:bodyPr wrap="none">
            <a:spAutoFit/>
          </a:bodyPr>
          <a:lstStyle/>
          <a:p>
            <a:r>
              <a:rPr lang="en-GB" dirty="0" smtClean="0">
                <a:solidFill>
                  <a:srgbClr val="00AF4E"/>
                </a:solidFill>
                <a:latin typeface="Calibri" panose="020F0502020204030204" pitchFamily="34" charset="0"/>
                <a:cs typeface="Calibri" panose="020F0502020204030204" pitchFamily="34" charset="0"/>
              </a:rPr>
              <a:t>18476</a:t>
            </a:r>
            <a:endParaRPr lang="en-US" dirty="0">
              <a:solidFill>
                <a:srgbClr val="00AF4E"/>
              </a:solidFill>
            </a:endParaRPr>
          </a:p>
        </p:txBody>
      </p:sp>
      <p:sp>
        <p:nvSpPr>
          <p:cNvPr id="78" name="Multiply 77"/>
          <p:cNvSpPr/>
          <p:nvPr/>
        </p:nvSpPr>
        <p:spPr bwMode="auto">
          <a:xfrm>
            <a:off x="6474666" y="2877895"/>
            <a:ext cx="180000" cy="180000"/>
          </a:xfrm>
          <a:prstGeom prst="mathMultiply">
            <a:avLst/>
          </a:prstGeom>
          <a:solidFill>
            <a:schemeClr val="accent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2"/>
              </a:solidFill>
              <a:effectLst/>
              <a:latin typeface="Arial" pitchFamily="34" charset="0"/>
            </a:endParaRPr>
          </a:p>
        </p:txBody>
      </p:sp>
      <p:sp>
        <p:nvSpPr>
          <p:cNvPr id="79" name="Rectangle 78"/>
          <p:cNvSpPr/>
          <p:nvPr/>
        </p:nvSpPr>
        <p:spPr>
          <a:xfrm>
            <a:off x="5353980" y="1929401"/>
            <a:ext cx="1226618" cy="584775"/>
          </a:xfrm>
          <a:prstGeom prst="rect">
            <a:avLst/>
          </a:prstGeom>
        </p:spPr>
        <p:txBody>
          <a:bodyPr wrap="none">
            <a:spAutoFit/>
          </a:bodyPr>
          <a:lstStyle/>
          <a:p>
            <a:r>
              <a:rPr lang="en-GB" dirty="0" smtClean="0">
                <a:solidFill>
                  <a:srgbClr val="C53900"/>
                </a:solidFill>
                <a:latin typeface="Calibri" panose="020F0502020204030204" pitchFamily="34" charset="0"/>
                <a:cs typeface="Calibri" panose="020F0502020204030204" pitchFamily="34" charset="0"/>
              </a:rPr>
              <a:t>16325</a:t>
            </a:r>
            <a:endParaRPr lang="en-US" dirty="0">
              <a:solidFill>
                <a:srgbClr val="C53900"/>
              </a:solidFill>
            </a:endParaRPr>
          </a:p>
        </p:txBody>
      </p:sp>
      <p:sp>
        <p:nvSpPr>
          <p:cNvPr id="81" name="Rectangle 80"/>
          <p:cNvSpPr/>
          <p:nvPr/>
        </p:nvSpPr>
        <p:spPr>
          <a:xfrm>
            <a:off x="6862569" y="2379751"/>
            <a:ext cx="1226618" cy="584775"/>
          </a:xfrm>
          <a:prstGeom prst="rect">
            <a:avLst/>
          </a:prstGeom>
        </p:spPr>
        <p:txBody>
          <a:bodyPr wrap="none">
            <a:spAutoFit/>
          </a:bodyPr>
          <a:lstStyle/>
          <a:p>
            <a:r>
              <a:rPr lang="en-GB" dirty="0" smtClean="0">
                <a:solidFill>
                  <a:srgbClr val="0000FF"/>
                </a:solidFill>
                <a:latin typeface="Calibri" panose="020F0502020204030204" pitchFamily="34" charset="0"/>
                <a:cs typeface="Calibri" panose="020F0502020204030204" pitchFamily="34" charset="0"/>
              </a:rPr>
              <a:t>16295</a:t>
            </a:r>
            <a:endParaRPr lang="en-US" dirty="0">
              <a:solidFill>
                <a:srgbClr val="0000FF"/>
              </a:solidFill>
            </a:endParaRPr>
          </a:p>
        </p:txBody>
      </p:sp>
      <p:cxnSp>
        <p:nvCxnSpPr>
          <p:cNvPr id="82" name="Straight Arrow Connector 81"/>
          <p:cNvCxnSpPr/>
          <p:nvPr/>
        </p:nvCxnSpPr>
        <p:spPr bwMode="auto">
          <a:xfrm flipH="1">
            <a:off x="5619964" y="2404153"/>
            <a:ext cx="61645" cy="205483"/>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a:endCxn id="76" idx="2"/>
          </p:cNvCxnSpPr>
          <p:nvPr/>
        </p:nvCxnSpPr>
        <p:spPr bwMode="auto">
          <a:xfrm>
            <a:off x="4623371" y="2270589"/>
            <a:ext cx="32250" cy="154543"/>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p:cNvCxnSpPr/>
          <p:nvPr/>
        </p:nvCxnSpPr>
        <p:spPr bwMode="auto">
          <a:xfrm flipH="1">
            <a:off x="6596009" y="2743200"/>
            <a:ext cx="277402" cy="143838"/>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Arrow Connector 87"/>
          <p:cNvCxnSpPr/>
          <p:nvPr/>
        </p:nvCxnSpPr>
        <p:spPr bwMode="auto">
          <a:xfrm flipH="1" flipV="1">
            <a:off x="8065213" y="3133618"/>
            <a:ext cx="174661" cy="92467"/>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Arrow Connector 89"/>
          <p:cNvCxnSpPr/>
          <p:nvPr/>
        </p:nvCxnSpPr>
        <p:spPr bwMode="auto">
          <a:xfrm flipH="1" flipV="1">
            <a:off x="7911101" y="3935002"/>
            <a:ext cx="133564" cy="102742"/>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Content Placeholder 2"/>
          <p:cNvSpPr>
            <a:spLocks noGrp="1"/>
          </p:cNvSpPr>
          <p:nvPr>
            <p:ph sz="half" idx="1"/>
          </p:nvPr>
        </p:nvSpPr>
        <p:spPr>
          <a:xfrm>
            <a:off x="170328" y="1749280"/>
            <a:ext cx="2689413" cy="5108720"/>
          </a:xfrm>
        </p:spPr>
        <p:txBody>
          <a:bodyPr/>
          <a:lstStyle/>
          <a:p>
            <a:pPr>
              <a:lnSpc>
                <a:spcPct val="100000"/>
              </a:lnSpc>
            </a:pPr>
            <a:r>
              <a:rPr lang="en-US" dirty="0" smtClean="0"/>
              <a:t>Non-inductive fraction :</a:t>
            </a:r>
          </a:p>
          <a:p>
            <a:pPr lvl="1">
              <a:lnSpc>
                <a:spcPct val="100000"/>
              </a:lnSpc>
            </a:pPr>
            <a:r>
              <a:rPr lang="en-US" dirty="0" smtClean="0"/>
              <a:t>Beam-driven </a:t>
            </a:r>
            <a:endParaRPr lang="en-US" dirty="0" smtClean="0"/>
          </a:p>
          <a:p>
            <a:pPr lvl="1">
              <a:lnSpc>
                <a:spcPct val="100000"/>
              </a:lnSpc>
            </a:pPr>
            <a:r>
              <a:rPr lang="en-US" dirty="0" smtClean="0"/>
              <a:t>Bootstrap</a:t>
            </a:r>
          </a:p>
          <a:p>
            <a:pPr>
              <a:lnSpc>
                <a:spcPct val="100000"/>
              </a:lnSpc>
            </a:pPr>
            <a:r>
              <a:rPr lang="en-US" dirty="0" smtClean="0"/>
              <a:t>Non-inductive fraction is very important for stable high beta steady state operation</a:t>
            </a:r>
            <a:endParaRPr lang="en-US" dirty="0"/>
          </a:p>
        </p:txBody>
      </p:sp>
    </p:spTree>
    <p:extLst>
      <p:ext uri="{BB962C8B-B14F-4D97-AF65-F5344CB8AC3E}">
        <p14:creationId xmlns:p14="http://schemas.microsoft.com/office/powerpoint/2010/main" val="3001152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347405"/>
            <a:ext cx="7772400" cy="685800"/>
          </a:xfrm>
        </p:spPr>
        <p:txBody>
          <a:bodyPr/>
          <a:lstStyle/>
          <a:p>
            <a:r>
              <a:rPr lang="en-US" dirty="0" smtClean="0"/>
              <a:t>Good convergence in KSTAR kinetic equilibrium reconstruction for L-mode</a:t>
            </a:r>
            <a:endParaRPr lang="en-US" dirty="0"/>
          </a:p>
        </p:txBody>
      </p:sp>
      <p:pic>
        <p:nvPicPr>
          <p:cNvPr id="7" name="Picture 6"/>
          <p:cNvPicPr>
            <a:picLocks noChangeAspect="1"/>
          </p:cNvPicPr>
          <p:nvPr/>
        </p:nvPicPr>
        <p:blipFill rotWithShape="1">
          <a:blip r:embed="rId3"/>
          <a:srcRect l="36686" t="34829" r="21861" b="32265"/>
          <a:stretch/>
        </p:blipFill>
        <p:spPr>
          <a:xfrm>
            <a:off x="2245775" y="1245178"/>
            <a:ext cx="2156901" cy="2424545"/>
          </a:xfrm>
          <a:prstGeom prst="rect">
            <a:avLst/>
          </a:prstGeom>
        </p:spPr>
      </p:pic>
      <p:pic>
        <p:nvPicPr>
          <p:cNvPr id="13" name="Picture 12"/>
          <p:cNvPicPr>
            <a:picLocks noChangeAspect="1"/>
          </p:cNvPicPr>
          <p:nvPr/>
        </p:nvPicPr>
        <p:blipFill rotWithShape="1">
          <a:blip r:embed="rId4"/>
          <a:srcRect l="36686" t="35157" r="21711" b="32372"/>
          <a:stretch/>
        </p:blipFill>
        <p:spPr>
          <a:xfrm>
            <a:off x="2246601" y="3629585"/>
            <a:ext cx="2164774" cy="2392546"/>
          </a:xfrm>
          <a:prstGeom prst="rect">
            <a:avLst/>
          </a:prstGeom>
        </p:spPr>
      </p:pic>
      <p:sp>
        <p:nvSpPr>
          <p:cNvPr id="21" name="TextBox 20"/>
          <p:cNvSpPr txBox="1"/>
          <p:nvPr/>
        </p:nvSpPr>
        <p:spPr>
          <a:xfrm>
            <a:off x="2114420" y="5977046"/>
            <a:ext cx="2424062" cy="584775"/>
          </a:xfrm>
          <a:prstGeom prst="rect">
            <a:avLst/>
          </a:prstGeom>
          <a:noFill/>
        </p:spPr>
        <p:txBody>
          <a:bodyPr wrap="none" rtlCol="0">
            <a:spAutoFit/>
          </a:bodyPr>
          <a:lstStyle/>
          <a:p>
            <a:pPr algn="ctr"/>
            <a:r>
              <a:rPr lang="en-US" sz="1600" dirty="0" smtClean="0"/>
              <a:t>0     2     4     6     8    10</a:t>
            </a:r>
          </a:p>
          <a:p>
            <a:pPr algn="ctr"/>
            <a:r>
              <a:rPr lang="en-US" sz="1600" b="1" dirty="0" smtClean="0"/>
              <a:t>Time (s)</a:t>
            </a:r>
            <a:endParaRPr lang="en-US" sz="1600" b="1" dirty="0"/>
          </a:p>
        </p:txBody>
      </p:sp>
      <p:grpSp>
        <p:nvGrpSpPr>
          <p:cNvPr id="25" name="Group 24"/>
          <p:cNvGrpSpPr/>
          <p:nvPr/>
        </p:nvGrpSpPr>
        <p:grpSpPr>
          <a:xfrm>
            <a:off x="1150123" y="932604"/>
            <a:ext cx="1118586" cy="2911695"/>
            <a:chOff x="1150123" y="932604"/>
            <a:chExt cx="1118586" cy="2911695"/>
          </a:xfrm>
        </p:grpSpPr>
        <p:sp>
          <p:nvSpPr>
            <p:cNvPr id="23" name="TextBox 22"/>
            <p:cNvSpPr txBox="1"/>
            <p:nvPr/>
          </p:nvSpPr>
          <p:spPr>
            <a:xfrm>
              <a:off x="1150123" y="932604"/>
              <a:ext cx="1118586" cy="2911695"/>
            </a:xfrm>
            <a:prstGeom prst="rect">
              <a:avLst/>
            </a:prstGeom>
            <a:noFill/>
          </p:spPr>
          <p:txBody>
            <a:bodyPr wrap="square" rtlCol="0">
              <a:spAutoFit/>
            </a:bodyPr>
            <a:lstStyle/>
            <a:p>
              <a:pPr algn="r">
                <a:lnSpc>
                  <a:spcPct val="229000"/>
                </a:lnSpc>
              </a:pPr>
              <a:r>
                <a:rPr lang="en-US" sz="1600" dirty="0" smtClean="0"/>
                <a:t>800</a:t>
              </a:r>
            </a:p>
            <a:p>
              <a:pPr algn="r">
                <a:lnSpc>
                  <a:spcPct val="229000"/>
                </a:lnSpc>
              </a:pPr>
              <a:r>
                <a:rPr lang="en-US" sz="1600" dirty="0" smtClean="0"/>
                <a:t>600</a:t>
              </a:r>
            </a:p>
            <a:p>
              <a:pPr algn="r">
                <a:lnSpc>
                  <a:spcPct val="229000"/>
                </a:lnSpc>
              </a:pPr>
              <a:r>
                <a:rPr lang="en-US" sz="1600" dirty="0" smtClean="0"/>
                <a:t>400</a:t>
              </a:r>
            </a:p>
            <a:p>
              <a:pPr algn="r">
                <a:lnSpc>
                  <a:spcPct val="229000"/>
                </a:lnSpc>
              </a:pPr>
              <a:r>
                <a:rPr lang="en-US" sz="1600" dirty="0" smtClean="0"/>
                <a:t>200</a:t>
              </a:r>
            </a:p>
            <a:p>
              <a:pPr algn="r">
                <a:lnSpc>
                  <a:spcPct val="229000"/>
                </a:lnSpc>
              </a:pPr>
              <a:r>
                <a:rPr lang="en-US" sz="1600" dirty="0" smtClean="0"/>
                <a:t>0</a:t>
              </a:r>
            </a:p>
          </p:txBody>
        </p:sp>
        <p:sp>
          <p:nvSpPr>
            <p:cNvPr id="24" name="TextBox 23"/>
            <p:cNvSpPr txBox="1"/>
            <p:nvPr/>
          </p:nvSpPr>
          <p:spPr>
            <a:xfrm rot="16200000">
              <a:off x="409603" y="2259598"/>
              <a:ext cx="2381250" cy="338554"/>
            </a:xfrm>
            <a:prstGeom prst="rect">
              <a:avLst/>
            </a:prstGeom>
            <a:noFill/>
          </p:spPr>
          <p:txBody>
            <a:bodyPr wrap="square" rtlCol="0">
              <a:spAutoFit/>
            </a:bodyPr>
            <a:lstStyle/>
            <a:p>
              <a:pPr algn="ctr"/>
              <a:r>
                <a:rPr lang="el-GR" sz="1600" b="1" dirty="0" smtClean="0"/>
                <a:t>χ</a:t>
              </a:r>
              <a:r>
                <a:rPr lang="en-US" sz="1600" baseline="30000" dirty="0" smtClean="0"/>
                <a:t>2</a:t>
              </a:r>
              <a:endParaRPr lang="en-US" sz="1600" baseline="30000" dirty="0"/>
            </a:p>
          </p:txBody>
        </p:sp>
      </p:grpSp>
      <p:sp>
        <p:nvSpPr>
          <p:cNvPr id="30" name="TextBox 29"/>
          <p:cNvSpPr txBox="1"/>
          <p:nvPr/>
        </p:nvSpPr>
        <p:spPr>
          <a:xfrm rot="16200000">
            <a:off x="4273288" y="4640848"/>
            <a:ext cx="2381250" cy="338554"/>
          </a:xfrm>
          <a:prstGeom prst="rect">
            <a:avLst/>
          </a:prstGeom>
          <a:noFill/>
        </p:spPr>
        <p:txBody>
          <a:bodyPr wrap="square" rtlCol="0">
            <a:spAutoFit/>
          </a:bodyPr>
          <a:lstStyle/>
          <a:p>
            <a:pPr algn="ctr"/>
            <a:r>
              <a:rPr lang="el-GR" sz="1600" b="1" dirty="0" smtClean="0"/>
              <a:t>β</a:t>
            </a:r>
            <a:r>
              <a:rPr lang="en-US" sz="1600" b="1" baseline="-25000" dirty="0" smtClean="0"/>
              <a:t>n</a:t>
            </a:r>
            <a:endParaRPr lang="en-US" sz="1600" baseline="-25000" dirty="0"/>
          </a:p>
        </p:txBody>
      </p:sp>
      <p:sp>
        <p:nvSpPr>
          <p:cNvPr id="31" name="TextBox 30"/>
          <p:cNvSpPr txBox="1"/>
          <p:nvPr/>
        </p:nvSpPr>
        <p:spPr>
          <a:xfrm>
            <a:off x="1733550" y="3419474"/>
            <a:ext cx="514350" cy="2751522"/>
          </a:xfrm>
          <a:prstGeom prst="rect">
            <a:avLst/>
          </a:prstGeom>
          <a:noFill/>
        </p:spPr>
        <p:txBody>
          <a:bodyPr wrap="square" rtlCol="0">
            <a:spAutoFit/>
          </a:bodyPr>
          <a:lstStyle/>
          <a:p>
            <a:pPr algn="r">
              <a:lnSpc>
                <a:spcPct val="180000"/>
              </a:lnSpc>
            </a:pPr>
            <a:r>
              <a:rPr lang="en-US" sz="1600" dirty="0" smtClean="0"/>
              <a:t>5</a:t>
            </a:r>
          </a:p>
          <a:p>
            <a:pPr algn="r">
              <a:lnSpc>
                <a:spcPct val="180000"/>
              </a:lnSpc>
            </a:pPr>
            <a:r>
              <a:rPr lang="en-US" sz="1600" dirty="0" smtClean="0"/>
              <a:t>4</a:t>
            </a:r>
          </a:p>
          <a:p>
            <a:pPr algn="r">
              <a:lnSpc>
                <a:spcPct val="180000"/>
              </a:lnSpc>
            </a:pPr>
            <a:r>
              <a:rPr lang="en-US" sz="1600" dirty="0"/>
              <a:t>3</a:t>
            </a:r>
            <a:endParaRPr lang="en-US" sz="1600" dirty="0" smtClean="0"/>
          </a:p>
          <a:p>
            <a:pPr algn="r">
              <a:lnSpc>
                <a:spcPct val="180000"/>
              </a:lnSpc>
            </a:pPr>
            <a:r>
              <a:rPr lang="en-US" sz="1600" dirty="0" smtClean="0"/>
              <a:t>2</a:t>
            </a:r>
          </a:p>
          <a:p>
            <a:pPr algn="r">
              <a:lnSpc>
                <a:spcPct val="180000"/>
              </a:lnSpc>
            </a:pPr>
            <a:r>
              <a:rPr lang="en-US" sz="1600" dirty="0" smtClean="0"/>
              <a:t>1</a:t>
            </a:r>
          </a:p>
          <a:p>
            <a:pPr algn="r">
              <a:lnSpc>
                <a:spcPct val="180000"/>
              </a:lnSpc>
            </a:pPr>
            <a:r>
              <a:rPr lang="en-US" sz="1600" dirty="0"/>
              <a:t>0</a:t>
            </a:r>
            <a:endParaRPr lang="en-US" sz="1600" dirty="0" smtClean="0"/>
          </a:p>
        </p:txBody>
      </p:sp>
      <p:sp>
        <p:nvSpPr>
          <p:cNvPr id="32" name="TextBox 31"/>
          <p:cNvSpPr txBox="1"/>
          <p:nvPr/>
        </p:nvSpPr>
        <p:spPr>
          <a:xfrm rot="16200000">
            <a:off x="463288" y="4669423"/>
            <a:ext cx="2381250" cy="338554"/>
          </a:xfrm>
          <a:prstGeom prst="rect">
            <a:avLst/>
          </a:prstGeom>
          <a:noFill/>
        </p:spPr>
        <p:txBody>
          <a:bodyPr wrap="square" rtlCol="0">
            <a:spAutoFit/>
          </a:bodyPr>
          <a:lstStyle/>
          <a:p>
            <a:pPr algn="ctr"/>
            <a:r>
              <a:rPr lang="en-US" sz="1600" b="1" dirty="0" smtClean="0"/>
              <a:t>l</a:t>
            </a:r>
            <a:r>
              <a:rPr lang="en-US" sz="1600" b="1" baseline="-25000" dirty="0" smtClean="0"/>
              <a:t>i</a:t>
            </a:r>
            <a:r>
              <a:rPr lang="en-US" sz="1600" b="1" dirty="0" smtClean="0"/>
              <a:t> </a:t>
            </a:r>
            <a:endParaRPr lang="en-US" sz="1600" baseline="30000" dirty="0"/>
          </a:p>
        </p:txBody>
      </p:sp>
      <p:grpSp>
        <p:nvGrpSpPr>
          <p:cNvPr id="37" name="Group 36"/>
          <p:cNvGrpSpPr/>
          <p:nvPr/>
        </p:nvGrpSpPr>
        <p:grpSpPr>
          <a:xfrm>
            <a:off x="5229225" y="875454"/>
            <a:ext cx="2927128" cy="2911695"/>
            <a:chOff x="5238750" y="875454"/>
            <a:chExt cx="2927128" cy="2911695"/>
          </a:xfrm>
        </p:grpSpPr>
        <p:pic>
          <p:nvPicPr>
            <p:cNvPr id="3" name="Picture 2"/>
            <p:cNvPicPr>
              <a:picLocks noChangeAspect="1"/>
            </p:cNvPicPr>
            <p:nvPr/>
          </p:nvPicPr>
          <p:blipFill rotWithShape="1">
            <a:blip r:embed="rId5"/>
            <a:srcRect l="36687" t="34936" r="22011" b="32265"/>
            <a:stretch/>
          </p:blipFill>
          <p:spPr>
            <a:xfrm>
              <a:off x="6016848" y="1234826"/>
              <a:ext cx="2149030" cy="2416675"/>
            </a:xfrm>
            <a:prstGeom prst="rect">
              <a:avLst/>
            </a:prstGeom>
          </p:spPr>
        </p:pic>
        <p:grpSp>
          <p:nvGrpSpPr>
            <p:cNvPr id="26" name="Group 25"/>
            <p:cNvGrpSpPr/>
            <p:nvPr/>
          </p:nvGrpSpPr>
          <p:grpSpPr>
            <a:xfrm>
              <a:off x="5238750" y="875454"/>
              <a:ext cx="792334" cy="2911695"/>
              <a:chOff x="1225202" y="827829"/>
              <a:chExt cx="1118586" cy="2911695"/>
            </a:xfrm>
          </p:grpSpPr>
          <p:sp>
            <p:nvSpPr>
              <p:cNvPr id="27" name="TextBox 26"/>
              <p:cNvSpPr txBox="1"/>
              <p:nvPr/>
            </p:nvSpPr>
            <p:spPr>
              <a:xfrm>
                <a:off x="1225202" y="827829"/>
                <a:ext cx="1118586" cy="2911695"/>
              </a:xfrm>
              <a:prstGeom prst="rect">
                <a:avLst/>
              </a:prstGeom>
              <a:noFill/>
            </p:spPr>
            <p:txBody>
              <a:bodyPr wrap="square" rtlCol="0">
                <a:spAutoFit/>
              </a:bodyPr>
              <a:lstStyle/>
              <a:p>
                <a:pPr algn="r">
                  <a:lnSpc>
                    <a:spcPct val="229000"/>
                  </a:lnSpc>
                </a:pPr>
                <a:r>
                  <a:rPr lang="en-US" sz="1600" dirty="0"/>
                  <a:t>4</a:t>
                </a:r>
                <a:endParaRPr lang="en-US" sz="1600" dirty="0" smtClean="0"/>
              </a:p>
              <a:p>
                <a:pPr algn="r">
                  <a:lnSpc>
                    <a:spcPct val="229000"/>
                  </a:lnSpc>
                </a:pPr>
                <a:r>
                  <a:rPr lang="en-US" sz="1600" dirty="0"/>
                  <a:t>3</a:t>
                </a:r>
                <a:endParaRPr lang="en-US" sz="1600" dirty="0" smtClean="0"/>
              </a:p>
              <a:p>
                <a:pPr algn="r">
                  <a:lnSpc>
                    <a:spcPct val="229000"/>
                  </a:lnSpc>
                </a:pPr>
                <a:r>
                  <a:rPr lang="en-US" sz="1600" dirty="0" smtClean="0"/>
                  <a:t>2</a:t>
                </a:r>
              </a:p>
              <a:p>
                <a:pPr algn="r">
                  <a:lnSpc>
                    <a:spcPct val="229000"/>
                  </a:lnSpc>
                </a:pPr>
                <a:r>
                  <a:rPr lang="en-US" sz="1600" dirty="0"/>
                  <a:t>1</a:t>
                </a:r>
                <a:endParaRPr lang="en-US" sz="1600" dirty="0" smtClean="0"/>
              </a:p>
              <a:p>
                <a:pPr algn="r">
                  <a:lnSpc>
                    <a:spcPct val="229000"/>
                  </a:lnSpc>
                </a:pPr>
                <a:r>
                  <a:rPr lang="en-US" sz="1600" dirty="0" smtClean="0"/>
                  <a:t>0</a:t>
                </a:r>
              </a:p>
            </p:txBody>
          </p:sp>
          <p:sp>
            <p:nvSpPr>
              <p:cNvPr id="28" name="TextBox 27"/>
              <p:cNvSpPr txBox="1"/>
              <p:nvPr/>
            </p:nvSpPr>
            <p:spPr>
              <a:xfrm rot="16200000">
                <a:off x="406241" y="2189896"/>
                <a:ext cx="2381250" cy="477957"/>
              </a:xfrm>
              <a:prstGeom prst="rect">
                <a:avLst/>
              </a:prstGeom>
              <a:noFill/>
            </p:spPr>
            <p:txBody>
              <a:bodyPr wrap="square" rtlCol="0">
                <a:spAutoFit/>
              </a:bodyPr>
              <a:lstStyle/>
              <a:p>
                <a:pPr algn="ctr"/>
                <a:r>
                  <a:rPr lang="en-US" sz="1600" b="1" dirty="0" err="1" smtClean="0"/>
                  <a:t>Wtot</a:t>
                </a:r>
                <a:r>
                  <a:rPr lang="en-US" sz="1600" b="1" dirty="0" smtClean="0"/>
                  <a:t> (10</a:t>
                </a:r>
                <a:r>
                  <a:rPr lang="en-US" sz="1600" b="1" baseline="30000" dirty="0" smtClean="0"/>
                  <a:t>5</a:t>
                </a:r>
                <a:r>
                  <a:rPr lang="en-US" sz="1600" b="1" dirty="0" smtClean="0"/>
                  <a:t>J) </a:t>
                </a:r>
                <a:endParaRPr lang="en-US" sz="1600" baseline="30000" dirty="0"/>
              </a:p>
            </p:txBody>
          </p:sp>
        </p:grpSp>
        <p:sp>
          <p:nvSpPr>
            <p:cNvPr id="33" name="TextBox 32"/>
            <p:cNvSpPr txBox="1"/>
            <p:nvPr/>
          </p:nvSpPr>
          <p:spPr>
            <a:xfrm>
              <a:off x="5969537" y="3294229"/>
              <a:ext cx="681597" cy="307777"/>
            </a:xfrm>
            <a:prstGeom prst="rect">
              <a:avLst/>
            </a:prstGeom>
            <a:noFill/>
          </p:spPr>
          <p:txBody>
            <a:bodyPr wrap="none" rtlCol="0">
              <a:spAutoFit/>
            </a:bodyPr>
            <a:lstStyle/>
            <a:p>
              <a:r>
                <a:rPr lang="en-US" sz="1400" dirty="0" smtClean="0">
                  <a:solidFill>
                    <a:schemeClr val="accent1"/>
                  </a:solidFill>
                </a:rPr>
                <a:t>18492</a:t>
              </a:r>
            </a:p>
          </p:txBody>
        </p:sp>
      </p:grpSp>
      <p:grpSp>
        <p:nvGrpSpPr>
          <p:cNvPr id="38" name="Group 37"/>
          <p:cNvGrpSpPr/>
          <p:nvPr/>
        </p:nvGrpSpPr>
        <p:grpSpPr>
          <a:xfrm>
            <a:off x="5238750" y="3313854"/>
            <a:ext cx="3062107" cy="3219392"/>
            <a:chOff x="5238750" y="3313854"/>
            <a:chExt cx="3062107" cy="3219392"/>
          </a:xfrm>
        </p:grpSpPr>
        <p:pic>
          <p:nvPicPr>
            <p:cNvPr id="10" name="Picture 9"/>
            <p:cNvPicPr>
              <a:picLocks noChangeAspect="1"/>
            </p:cNvPicPr>
            <p:nvPr/>
          </p:nvPicPr>
          <p:blipFill rotWithShape="1">
            <a:blip r:embed="rId6"/>
            <a:srcRect l="36082" t="35309" r="21710" b="32479"/>
            <a:stretch/>
          </p:blipFill>
          <p:spPr>
            <a:xfrm>
              <a:off x="5983708" y="3619500"/>
              <a:ext cx="2196261" cy="2373496"/>
            </a:xfrm>
            <a:prstGeom prst="rect">
              <a:avLst/>
            </a:prstGeom>
          </p:spPr>
        </p:pic>
        <p:sp>
          <p:nvSpPr>
            <p:cNvPr id="22" name="TextBox 21"/>
            <p:cNvSpPr txBox="1"/>
            <p:nvPr/>
          </p:nvSpPr>
          <p:spPr>
            <a:xfrm>
              <a:off x="5876795" y="5948471"/>
              <a:ext cx="2424062" cy="584775"/>
            </a:xfrm>
            <a:prstGeom prst="rect">
              <a:avLst/>
            </a:prstGeom>
            <a:noFill/>
          </p:spPr>
          <p:txBody>
            <a:bodyPr wrap="none" rtlCol="0">
              <a:spAutoFit/>
            </a:bodyPr>
            <a:lstStyle/>
            <a:p>
              <a:pPr algn="ctr"/>
              <a:r>
                <a:rPr lang="en-US" sz="1600" dirty="0" smtClean="0"/>
                <a:t>0     2     4     6     8    10</a:t>
              </a:r>
            </a:p>
            <a:p>
              <a:pPr algn="ctr"/>
              <a:r>
                <a:rPr lang="en-US" sz="1600" b="1" dirty="0" smtClean="0"/>
                <a:t>Time (s)</a:t>
              </a:r>
              <a:endParaRPr lang="en-US" sz="1600" b="1" dirty="0"/>
            </a:p>
          </p:txBody>
        </p:sp>
        <p:sp>
          <p:nvSpPr>
            <p:cNvPr id="29" name="TextBox 28"/>
            <p:cNvSpPr txBox="1"/>
            <p:nvPr/>
          </p:nvSpPr>
          <p:spPr>
            <a:xfrm>
              <a:off x="5238750" y="3313854"/>
              <a:ext cx="792334" cy="2911695"/>
            </a:xfrm>
            <a:prstGeom prst="rect">
              <a:avLst/>
            </a:prstGeom>
            <a:noFill/>
          </p:spPr>
          <p:txBody>
            <a:bodyPr wrap="square" rtlCol="0">
              <a:spAutoFit/>
            </a:bodyPr>
            <a:lstStyle/>
            <a:p>
              <a:pPr algn="r">
                <a:lnSpc>
                  <a:spcPct val="229000"/>
                </a:lnSpc>
              </a:pPr>
              <a:r>
                <a:rPr lang="en-US" sz="1600" dirty="0" smtClean="0"/>
                <a:t>2.0</a:t>
              </a:r>
            </a:p>
            <a:p>
              <a:pPr algn="r">
                <a:lnSpc>
                  <a:spcPct val="229000"/>
                </a:lnSpc>
              </a:pPr>
              <a:r>
                <a:rPr lang="en-US" sz="1600" dirty="0" smtClean="0"/>
                <a:t>1.5</a:t>
              </a:r>
            </a:p>
            <a:p>
              <a:pPr algn="r">
                <a:lnSpc>
                  <a:spcPct val="229000"/>
                </a:lnSpc>
              </a:pPr>
              <a:r>
                <a:rPr lang="en-US" sz="1600" dirty="0" smtClean="0"/>
                <a:t>1.0</a:t>
              </a:r>
            </a:p>
            <a:p>
              <a:pPr algn="r">
                <a:lnSpc>
                  <a:spcPct val="229000"/>
                </a:lnSpc>
              </a:pPr>
              <a:r>
                <a:rPr lang="en-US" sz="1600" dirty="0" smtClean="0"/>
                <a:t>0.5</a:t>
              </a:r>
            </a:p>
            <a:p>
              <a:pPr algn="r">
                <a:lnSpc>
                  <a:spcPct val="229000"/>
                </a:lnSpc>
              </a:pPr>
              <a:r>
                <a:rPr lang="en-US" sz="1600" dirty="0" smtClean="0"/>
                <a:t>0.0</a:t>
              </a:r>
            </a:p>
          </p:txBody>
        </p:sp>
        <p:sp>
          <p:nvSpPr>
            <p:cNvPr id="34" name="TextBox 33"/>
            <p:cNvSpPr txBox="1"/>
            <p:nvPr/>
          </p:nvSpPr>
          <p:spPr>
            <a:xfrm>
              <a:off x="5971779" y="5692849"/>
              <a:ext cx="681597" cy="307777"/>
            </a:xfrm>
            <a:prstGeom prst="rect">
              <a:avLst/>
            </a:prstGeom>
            <a:noFill/>
          </p:spPr>
          <p:txBody>
            <a:bodyPr wrap="none" rtlCol="0">
              <a:spAutoFit/>
            </a:bodyPr>
            <a:lstStyle/>
            <a:p>
              <a:r>
                <a:rPr lang="en-US" sz="1400" dirty="0" smtClean="0">
                  <a:solidFill>
                    <a:schemeClr val="accent1"/>
                  </a:solidFill>
                </a:rPr>
                <a:t>18492</a:t>
              </a:r>
            </a:p>
          </p:txBody>
        </p:sp>
      </p:grpSp>
      <p:sp>
        <p:nvSpPr>
          <p:cNvPr id="35" name="TextBox 34"/>
          <p:cNvSpPr txBox="1"/>
          <p:nvPr/>
        </p:nvSpPr>
        <p:spPr>
          <a:xfrm>
            <a:off x="2203240" y="3356982"/>
            <a:ext cx="681597" cy="307777"/>
          </a:xfrm>
          <a:prstGeom prst="rect">
            <a:avLst/>
          </a:prstGeom>
          <a:noFill/>
        </p:spPr>
        <p:txBody>
          <a:bodyPr wrap="none" rtlCol="0">
            <a:spAutoFit/>
          </a:bodyPr>
          <a:lstStyle/>
          <a:p>
            <a:r>
              <a:rPr lang="en-US" sz="1400" dirty="0" smtClean="0">
                <a:solidFill>
                  <a:schemeClr val="accent1"/>
                </a:solidFill>
              </a:rPr>
              <a:t>18492</a:t>
            </a:r>
          </a:p>
        </p:txBody>
      </p:sp>
      <p:sp>
        <p:nvSpPr>
          <p:cNvPr id="36" name="TextBox 35"/>
          <p:cNvSpPr txBox="1"/>
          <p:nvPr/>
        </p:nvSpPr>
        <p:spPr>
          <a:xfrm>
            <a:off x="2192595" y="5720303"/>
            <a:ext cx="681597" cy="307777"/>
          </a:xfrm>
          <a:prstGeom prst="rect">
            <a:avLst/>
          </a:prstGeom>
          <a:noFill/>
        </p:spPr>
        <p:txBody>
          <a:bodyPr wrap="none" rtlCol="0">
            <a:spAutoFit/>
          </a:bodyPr>
          <a:lstStyle/>
          <a:p>
            <a:r>
              <a:rPr lang="en-US" sz="1400" dirty="0" smtClean="0">
                <a:solidFill>
                  <a:schemeClr val="accent1"/>
                </a:solidFill>
              </a:rPr>
              <a:t>18492</a:t>
            </a:r>
          </a:p>
        </p:txBody>
      </p:sp>
      <p:sp>
        <p:nvSpPr>
          <p:cNvPr id="39" name="TextBox 38"/>
          <p:cNvSpPr txBox="1"/>
          <p:nvPr/>
        </p:nvSpPr>
        <p:spPr>
          <a:xfrm>
            <a:off x="6151884" y="3620660"/>
            <a:ext cx="1770036" cy="338554"/>
          </a:xfrm>
          <a:prstGeom prst="rect">
            <a:avLst/>
          </a:prstGeom>
          <a:noFill/>
        </p:spPr>
        <p:txBody>
          <a:bodyPr wrap="none" rtlCol="0">
            <a:spAutoFit/>
          </a:bodyPr>
          <a:lstStyle/>
          <a:p>
            <a:r>
              <a:rPr lang="en-US" sz="1600" b="1" dirty="0" smtClean="0"/>
              <a:t>Normalized beta</a:t>
            </a:r>
            <a:endParaRPr lang="en-US" sz="1600" b="1" dirty="0"/>
          </a:p>
        </p:txBody>
      </p:sp>
      <p:sp>
        <p:nvSpPr>
          <p:cNvPr id="40" name="TextBox 39"/>
          <p:cNvSpPr txBox="1"/>
          <p:nvPr/>
        </p:nvSpPr>
        <p:spPr>
          <a:xfrm>
            <a:off x="5999484" y="1245014"/>
            <a:ext cx="2073773" cy="338554"/>
          </a:xfrm>
          <a:prstGeom prst="rect">
            <a:avLst/>
          </a:prstGeom>
          <a:noFill/>
        </p:spPr>
        <p:txBody>
          <a:bodyPr wrap="none" rtlCol="0">
            <a:spAutoFit/>
          </a:bodyPr>
          <a:lstStyle/>
          <a:p>
            <a:r>
              <a:rPr lang="en-US" sz="1600" b="1" dirty="0" smtClean="0"/>
              <a:t>Total stored energy</a:t>
            </a:r>
            <a:endParaRPr lang="en-US" sz="1600" b="1" dirty="0"/>
          </a:p>
        </p:txBody>
      </p:sp>
      <p:sp>
        <p:nvSpPr>
          <p:cNvPr id="41" name="TextBox 40"/>
          <p:cNvSpPr txBox="1"/>
          <p:nvPr/>
        </p:nvSpPr>
        <p:spPr>
          <a:xfrm>
            <a:off x="2270167" y="3674449"/>
            <a:ext cx="2090637" cy="584775"/>
          </a:xfrm>
          <a:prstGeom prst="rect">
            <a:avLst/>
          </a:prstGeom>
          <a:noFill/>
        </p:spPr>
        <p:txBody>
          <a:bodyPr wrap="none" rtlCol="0">
            <a:spAutoFit/>
          </a:bodyPr>
          <a:lstStyle/>
          <a:p>
            <a:pPr algn="ctr"/>
            <a:r>
              <a:rPr lang="en-US" sz="1600" b="1" dirty="0" smtClean="0"/>
              <a:t>Normalized internal</a:t>
            </a:r>
            <a:br>
              <a:rPr lang="en-US" sz="1600" b="1" dirty="0" smtClean="0"/>
            </a:br>
            <a:r>
              <a:rPr lang="en-US" sz="1600" b="1" dirty="0" smtClean="0"/>
              <a:t>inductance</a:t>
            </a:r>
            <a:endParaRPr lang="en-US" sz="1600" b="1" dirty="0"/>
          </a:p>
        </p:txBody>
      </p:sp>
      <p:sp>
        <p:nvSpPr>
          <p:cNvPr id="42" name="TextBox 41"/>
          <p:cNvSpPr txBox="1"/>
          <p:nvPr/>
        </p:nvSpPr>
        <p:spPr>
          <a:xfrm>
            <a:off x="2861836" y="1289837"/>
            <a:ext cx="973343" cy="338554"/>
          </a:xfrm>
          <a:prstGeom prst="rect">
            <a:avLst/>
          </a:prstGeom>
          <a:noFill/>
        </p:spPr>
        <p:txBody>
          <a:bodyPr wrap="none" rtlCol="0">
            <a:spAutoFit/>
          </a:bodyPr>
          <a:lstStyle/>
          <a:p>
            <a:r>
              <a:rPr lang="en-US" sz="1600" b="1" dirty="0" smtClean="0">
                <a:solidFill>
                  <a:schemeClr val="accent1"/>
                </a:solidFill>
              </a:rPr>
              <a:t>Fit error</a:t>
            </a:r>
            <a:endParaRPr lang="en-US" sz="1600" b="1" dirty="0">
              <a:solidFill>
                <a:schemeClr val="accent1"/>
              </a:solidFill>
            </a:endParaRPr>
          </a:p>
        </p:txBody>
      </p:sp>
    </p:spTree>
    <p:extLst>
      <p:ext uri="{BB962C8B-B14F-4D97-AF65-F5344CB8AC3E}">
        <p14:creationId xmlns:p14="http://schemas.microsoft.com/office/powerpoint/2010/main" val="4096178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t>
            </a:r>
            <a:r>
              <a:rPr lang="en-US" dirty="0" smtClean="0"/>
              <a:t>consistency </a:t>
            </a:r>
            <a:r>
              <a:rPr lang="en-US" dirty="0" smtClean="0"/>
              <a:t>with</a:t>
            </a:r>
            <a:r>
              <a:rPr lang="en-US" dirty="0" smtClean="0"/>
              <a:t> </a:t>
            </a:r>
            <a:r>
              <a:rPr lang="en-US" dirty="0" smtClean="0"/>
              <a:t>field pitch angle</a:t>
            </a:r>
            <a:endParaRPr lang="en-US" dirty="0"/>
          </a:p>
        </p:txBody>
      </p:sp>
      <p:grpSp>
        <p:nvGrpSpPr>
          <p:cNvPr id="7" name="Group 6"/>
          <p:cNvGrpSpPr/>
          <p:nvPr/>
        </p:nvGrpSpPr>
        <p:grpSpPr>
          <a:xfrm>
            <a:off x="47627" y="238124"/>
            <a:ext cx="3210100" cy="5955989"/>
            <a:chOff x="-38098" y="238124"/>
            <a:chExt cx="3210100" cy="5955989"/>
          </a:xfrm>
        </p:grpSpPr>
        <p:sp>
          <p:nvSpPr>
            <p:cNvPr id="14" name="TextBox 13"/>
            <p:cNvSpPr txBox="1"/>
            <p:nvPr/>
          </p:nvSpPr>
          <p:spPr>
            <a:xfrm>
              <a:off x="167682" y="238124"/>
              <a:ext cx="537167" cy="5955989"/>
            </a:xfrm>
            <a:prstGeom prst="rect">
              <a:avLst/>
            </a:prstGeom>
            <a:noFill/>
          </p:spPr>
          <p:txBody>
            <a:bodyPr wrap="square" rtlCol="0">
              <a:spAutoFit/>
            </a:bodyPr>
            <a:lstStyle/>
            <a:p>
              <a:pPr algn="r">
                <a:lnSpc>
                  <a:spcPct val="350000"/>
                </a:lnSpc>
              </a:pPr>
              <a:r>
                <a:rPr lang="en-US" sz="1600" dirty="0" smtClean="0"/>
                <a:t>1.51.0</a:t>
              </a:r>
            </a:p>
            <a:p>
              <a:pPr algn="r">
                <a:lnSpc>
                  <a:spcPct val="350000"/>
                </a:lnSpc>
              </a:pPr>
              <a:r>
                <a:rPr lang="en-US" sz="1600" dirty="0" smtClean="0"/>
                <a:t>0.5</a:t>
              </a:r>
            </a:p>
            <a:p>
              <a:pPr algn="r">
                <a:lnSpc>
                  <a:spcPct val="350000"/>
                </a:lnSpc>
              </a:pPr>
              <a:r>
                <a:rPr lang="en-US" sz="1600" dirty="0" smtClean="0"/>
                <a:t>0.0</a:t>
              </a:r>
            </a:p>
            <a:p>
              <a:pPr algn="r">
                <a:lnSpc>
                  <a:spcPct val="350000"/>
                </a:lnSpc>
              </a:pPr>
              <a:r>
                <a:rPr lang="en-US" sz="1600" dirty="0" smtClean="0"/>
                <a:t>-0.5</a:t>
              </a:r>
            </a:p>
            <a:p>
              <a:pPr algn="r">
                <a:lnSpc>
                  <a:spcPct val="350000"/>
                </a:lnSpc>
              </a:pPr>
              <a:r>
                <a:rPr lang="en-US" sz="1600" dirty="0" smtClean="0"/>
                <a:t>-1.0</a:t>
              </a:r>
            </a:p>
            <a:p>
              <a:pPr algn="r">
                <a:lnSpc>
                  <a:spcPct val="350000"/>
                </a:lnSpc>
              </a:pPr>
              <a:r>
                <a:rPr lang="en-US" sz="1600" dirty="0" smtClean="0"/>
                <a:t>-1.5</a:t>
              </a:r>
              <a:endParaRPr lang="en-US" sz="1600" dirty="0"/>
            </a:p>
          </p:txBody>
        </p:sp>
        <p:sp>
          <p:nvSpPr>
            <p:cNvPr id="16" name="TextBox 15"/>
            <p:cNvSpPr txBox="1"/>
            <p:nvPr/>
          </p:nvSpPr>
          <p:spPr>
            <a:xfrm rot="16200000">
              <a:off x="-285692" y="2924119"/>
              <a:ext cx="833741" cy="338554"/>
            </a:xfrm>
            <a:prstGeom prst="rect">
              <a:avLst/>
            </a:prstGeom>
            <a:noFill/>
          </p:spPr>
          <p:txBody>
            <a:bodyPr wrap="square" rtlCol="0">
              <a:spAutoFit/>
            </a:bodyPr>
            <a:lstStyle/>
            <a:p>
              <a:r>
                <a:rPr lang="en-US" sz="1600" b="1" dirty="0" smtClean="0"/>
                <a:t>Z (m)</a:t>
              </a:r>
              <a:endParaRPr lang="en-US" sz="1600" b="1" dirty="0"/>
            </a:p>
          </p:txBody>
        </p:sp>
        <p:sp>
          <p:nvSpPr>
            <p:cNvPr id="21" name="TextBox 20"/>
            <p:cNvSpPr txBox="1"/>
            <p:nvPr/>
          </p:nvSpPr>
          <p:spPr>
            <a:xfrm>
              <a:off x="2450330" y="983016"/>
              <a:ext cx="721672" cy="523220"/>
            </a:xfrm>
            <a:prstGeom prst="rect">
              <a:avLst/>
            </a:prstGeom>
            <a:noFill/>
          </p:spPr>
          <p:txBody>
            <a:bodyPr wrap="none" rtlCol="0">
              <a:spAutoFit/>
            </a:bodyPr>
            <a:lstStyle/>
            <a:p>
              <a:r>
                <a:rPr lang="en-US" sz="1400" dirty="0" smtClean="0">
                  <a:solidFill>
                    <a:schemeClr val="bg1"/>
                  </a:solidFill>
                </a:rPr>
                <a:t>18492</a:t>
              </a:r>
            </a:p>
            <a:p>
              <a:r>
                <a:rPr lang="en-US" sz="1400" dirty="0" smtClean="0">
                  <a:solidFill>
                    <a:schemeClr val="bg1"/>
                  </a:solidFill>
                </a:rPr>
                <a:t>2.992s</a:t>
              </a:r>
              <a:endParaRPr lang="en-US" sz="1400" dirty="0">
                <a:solidFill>
                  <a:schemeClr val="bg1"/>
                </a:solidFill>
              </a:endParaRPr>
            </a:p>
          </p:txBody>
        </p:sp>
      </p:grpSp>
      <p:grpSp>
        <p:nvGrpSpPr>
          <p:cNvPr id="8" name="Group 7"/>
          <p:cNvGrpSpPr/>
          <p:nvPr/>
        </p:nvGrpSpPr>
        <p:grpSpPr>
          <a:xfrm>
            <a:off x="3161138" y="421849"/>
            <a:ext cx="3272974" cy="3401370"/>
            <a:chOff x="2942063" y="774274"/>
            <a:chExt cx="3272974" cy="3401370"/>
          </a:xfrm>
        </p:grpSpPr>
        <p:grpSp>
          <p:nvGrpSpPr>
            <p:cNvPr id="24" name="Group 23"/>
            <p:cNvGrpSpPr/>
            <p:nvPr/>
          </p:nvGrpSpPr>
          <p:grpSpPr>
            <a:xfrm>
              <a:off x="2942063" y="774274"/>
              <a:ext cx="3272974" cy="3401370"/>
              <a:chOff x="199841" y="2942855"/>
              <a:chExt cx="3272974" cy="3401370"/>
            </a:xfrm>
          </p:grpSpPr>
          <p:sp>
            <p:nvSpPr>
              <p:cNvPr id="30" name="TextBox 29"/>
              <p:cNvSpPr txBox="1"/>
              <p:nvPr/>
            </p:nvSpPr>
            <p:spPr>
              <a:xfrm>
                <a:off x="1108065" y="5759450"/>
                <a:ext cx="2364750" cy="584775"/>
              </a:xfrm>
              <a:prstGeom prst="rect">
                <a:avLst/>
              </a:prstGeom>
              <a:noFill/>
            </p:spPr>
            <p:txBody>
              <a:bodyPr wrap="none" rtlCol="0">
                <a:spAutoFit/>
              </a:bodyPr>
              <a:lstStyle/>
              <a:p>
                <a:pPr algn="ctr"/>
                <a:r>
                  <a:rPr lang="en-US" sz="1600" dirty="0" smtClean="0"/>
                  <a:t>1.7      1.9      2.1      2.3</a:t>
                </a:r>
              </a:p>
              <a:p>
                <a:pPr algn="ctr"/>
                <a:r>
                  <a:rPr lang="en-US" sz="1600" b="1" dirty="0" smtClean="0"/>
                  <a:t>R (m)</a:t>
                </a:r>
                <a:endParaRPr lang="en-US" sz="1600" b="1" dirty="0"/>
              </a:p>
            </p:txBody>
          </p:sp>
          <p:sp>
            <p:nvSpPr>
              <p:cNvPr id="26" name="TextBox 25"/>
              <p:cNvSpPr txBox="1"/>
              <p:nvPr/>
            </p:nvSpPr>
            <p:spPr>
              <a:xfrm>
                <a:off x="199841" y="2942855"/>
                <a:ext cx="1118586" cy="3046988"/>
              </a:xfrm>
              <a:prstGeom prst="rect">
                <a:avLst/>
              </a:prstGeom>
              <a:noFill/>
            </p:spPr>
            <p:txBody>
              <a:bodyPr wrap="square" rtlCol="0">
                <a:spAutoFit/>
              </a:bodyPr>
              <a:lstStyle/>
              <a:p>
                <a:pPr algn="r">
                  <a:lnSpc>
                    <a:spcPct val="300000"/>
                  </a:lnSpc>
                </a:pPr>
                <a:r>
                  <a:rPr lang="en-US" sz="1600" dirty="0" smtClean="0"/>
                  <a:t>0.15</a:t>
                </a:r>
              </a:p>
              <a:p>
                <a:pPr algn="r">
                  <a:lnSpc>
                    <a:spcPct val="300000"/>
                  </a:lnSpc>
                </a:pPr>
                <a:r>
                  <a:rPr lang="en-US" sz="1600" dirty="0" smtClean="0"/>
                  <a:t>0.05</a:t>
                </a:r>
              </a:p>
              <a:p>
                <a:pPr algn="r">
                  <a:lnSpc>
                    <a:spcPct val="300000"/>
                  </a:lnSpc>
                </a:pPr>
                <a:r>
                  <a:rPr lang="en-US" sz="1600" dirty="0" smtClean="0"/>
                  <a:t>-0.05</a:t>
                </a:r>
              </a:p>
              <a:p>
                <a:pPr algn="r">
                  <a:lnSpc>
                    <a:spcPct val="300000"/>
                  </a:lnSpc>
                </a:pPr>
                <a:r>
                  <a:rPr lang="en-US" sz="1600" dirty="0" smtClean="0"/>
                  <a:t>-0.15</a:t>
                </a:r>
                <a:endParaRPr lang="en-US" sz="2000" dirty="0"/>
              </a:p>
            </p:txBody>
          </p:sp>
          <p:sp>
            <p:nvSpPr>
              <p:cNvPr id="28" name="TextBox 27"/>
              <p:cNvSpPr txBox="1"/>
              <p:nvPr/>
            </p:nvSpPr>
            <p:spPr>
              <a:xfrm rot="16200000">
                <a:off x="72948" y="4382315"/>
                <a:ext cx="1268296" cy="338554"/>
              </a:xfrm>
              <a:prstGeom prst="rect">
                <a:avLst/>
              </a:prstGeom>
              <a:noFill/>
            </p:spPr>
            <p:txBody>
              <a:bodyPr wrap="none" rtlCol="0">
                <a:spAutoFit/>
              </a:bodyPr>
              <a:lstStyle/>
              <a:p>
                <a:r>
                  <a:rPr lang="en-US" sz="1600" b="1" dirty="0"/>
                  <a:t>A</a:t>
                </a:r>
                <a:r>
                  <a:rPr lang="en-US" sz="1600" b="1" dirty="0" smtClean="0"/>
                  <a:t>ngle (rad)</a:t>
                </a:r>
                <a:endParaRPr lang="en-US" sz="1600" b="1" dirty="0"/>
              </a:p>
            </p:txBody>
          </p:sp>
        </p:grpSp>
        <p:pic>
          <p:nvPicPr>
            <p:cNvPr id="39" name="Picture 38"/>
            <p:cNvPicPr>
              <a:picLocks noChangeAspect="1"/>
            </p:cNvPicPr>
            <p:nvPr/>
          </p:nvPicPr>
          <p:blipFill rotWithShape="1">
            <a:blip r:embed="rId3"/>
            <a:srcRect l="39561" t="35577" r="23374" b="33761"/>
            <a:stretch/>
          </p:blipFill>
          <p:spPr>
            <a:xfrm>
              <a:off x="3982749" y="1162483"/>
              <a:ext cx="2121477" cy="2485160"/>
            </a:xfrm>
            <a:prstGeom prst="rect">
              <a:avLst/>
            </a:prstGeom>
          </p:spPr>
        </p:pic>
      </p:grpSp>
      <p:grpSp>
        <p:nvGrpSpPr>
          <p:cNvPr id="41" name="Group 40"/>
          <p:cNvGrpSpPr/>
          <p:nvPr/>
        </p:nvGrpSpPr>
        <p:grpSpPr>
          <a:xfrm>
            <a:off x="3483769" y="3174756"/>
            <a:ext cx="2997294" cy="3377729"/>
            <a:chOff x="6169819" y="774456"/>
            <a:chExt cx="2997294" cy="3377729"/>
          </a:xfrm>
        </p:grpSpPr>
        <p:pic>
          <p:nvPicPr>
            <p:cNvPr id="5" name="Picture 4"/>
            <p:cNvPicPr>
              <a:picLocks noChangeAspect="1"/>
            </p:cNvPicPr>
            <p:nvPr/>
          </p:nvPicPr>
          <p:blipFill rotWithShape="1">
            <a:blip r:embed="rId4"/>
            <a:srcRect l="39562" t="35149" r="23222" b="33654"/>
            <a:stretch/>
          </p:blipFill>
          <p:spPr>
            <a:xfrm>
              <a:off x="6869256" y="1088448"/>
              <a:ext cx="2130137" cy="2528455"/>
            </a:xfrm>
            <a:prstGeom prst="rect">
              <a:avLst/>
            </a:prstGeom>
          </p:spPr>
        </p:pic>
        <p:grpSp>
          <p:nvGrpSpPr>
            <p:cNvPr id="31" name="Group 30"/>
            <p:cNvGrpSpPr/>
            <p:nvPr/>
          </p:nvGrpSpPr>
          <p:grpSpPr>
            <a:xfrm>
              <a:off x="6169819" y="774456"/>
              <a:ext cx="2997294" cy="3377729"/>
              <a:chOff x="3596272" y="2969671"/>
              <a:chExt cx="2997294" cy="3377729"/>
            </a:xfrm>
          </p:grpSpPr>
          <p:sp>
            <p:nvSpPr>
              <p:cNvPr id="37" name="TextBox 36"/>
              <p:cNvSpPr txBox="1"/>
              <p:nvPr/>
            </p:nvSpPr>
            <p:spPr>
              <a:xfrm>
                <a:off x="4062104" y="5762625"/>
                <a:ext cx="2531462" cy="584775"/>
              </a:xfrm>
              <a:prstGeom prst="rect">
                <a:avLst/>
              </a:prstGeom>
              <a:noFill/>
            </p:spPr>
            <p:txBody>
              <a:bodyPr wrap="none" rtlCol="0">
                <a:spAutoFit/>
              </a:bodyPr>
              <a:lstStyle/>
              <a:p>
                <a:pPr algn="ctr"/>
                <a:r>
                  <a:rPr lang="en-US" sz="1600" dirty="0" smtClean="0"/>
                  <a:t>1.8  1.9  2.0  2.1  2.2  2.3</a:t>
                </a:r>
              </a:p>
              <a:p>
                <a:pPr algn="ctr"/>
                <a:r>
                  <a:rPr lang="en-US" sz="1600" b="1" dirty="0" smtClean="0"/>
                  <a:t>R (m)</a:t>
                </a:r>
                <a:endParaRPr lang="en-US" sz="1600" b="1" dirty="0"/>
              </a:p>
            </p:txBody>
          </p:sp>
          <p:sp>
            <p:nvSpPr>
              <p:cNvPr id="34" name="TextBox 33"/>
              <p:cNvSpPr txBox="1"/>
              <p:nvPr/>
            </p:nvSpPr>
            <p:spPr>
              <a:xfrm>
                <a:off x="3760578" y="2969671"/>
                <a:ext cx="600023" cy="3046988"/>
              </a:xfrm>
              <a:prstGeom prst="rect">
                <a:avLst/>
              </a:prstGeom>
              <a:noFill/>
            </p:spPr>
            <p:txBody>
              <a:bodyPr wrap="square" rtlCol="0">
                <a:spAutoFit/>
              </a:bodyPr>
              <a:lstStyle/>
              <a:p>
                <a:pPr algn="r">
                  <a:lnSpc>
                    <a:spcPct val="200000"/>
                  </a:lnSpc>
                </a:pPr>
                <a:r>
                  <a:rPr lang="en-US" sz="1600" dirty="0" smtClean="0"/>
                  <a:t>2.0</a:t>
                </a:r>
              </a:p>
              <a:p>
                <a:pPr algn="r">
                  <a:lnSpc>
                    <a:spcPct val="200000"/>
                  </a:lnSpc>
                </a:pPr>
                <a:r>
                  <a:rPr lang="en-US" sz="1600" dirty="0" smtClean="0"/>
                  <a:t>1.5</a:t>
                </a:r>
              </a:p>
              <a:p>
                <a:pPr algn="r">
                  <a:lnSpc>
                    <a:spcPct val="200000"/>
                  </a:lnSpc>
                </a:pPr>
                <a:r>
                  <a:rPr lang="en-US" sz="1600" dirty="0" smtClean="0"/>
                  <a:t>1.0</a:t>
                </a:r>
              </a:p>
              <a:p>
                <a:pPr algn="r">
                  <a:lnSpc>
                    <a:spcPct val="200000"/>
                  </a:lnSpc>
                </a:pPr>
                <a:r>
                  <a:rPr lang="en-US" sz="1600" dirty="0" smtClean="0"/>
                  <a:t>5.0</a:t>
                </a:r>
              </a:p>
              <a:p>
                <a:pPr algn="r">
                  <a:lnSpc>
                    <a:spcPct val="200000"/>
                  </a:lnSpc>
                </a:pPr>
                <a:r>
                  <a:rPr lang="en-US" sz="1600" dirty="0" smtClean="0"/>
                  <a:t>0.0</a:t>
                </a:r>
              </a:p>
              <a:p>
                <a:pPr algn="r">
                  <a:lnSpc>
                    <a:spcPct val="200000"/>
                  </a:lnSpc>
                </a:pPr>
                <a:r>
                  <a:rPr lang="en-US" sz="1600" dirty="0" smtClean="0"/>
                  <a:t>-5.0</a:t>
                </a:r>
              </a:p>
            </p:txBody>
          </p:sp>
          <p:sp>
            <p:nvSpPr>
              <p:cNvPr id="35" name="TextBox 34"/>
              <p:cNvSpPr txBox="1"/>
              <p:nvPr/>
            </p:nvSpPr>
            <p:spPr>
              <a:xfrm rot="16200000">
                <a:off x="2594010" y="4374917"/>
                <a:ext cx="2343077" cy="338554"/>
              </a:xfrm>
              <a:prstGeom prst="rect">
                <a:avLst/>
              </a:prstGeom>
              <a:noFill/>
            </p:spPr>
            <p:txBody>
              <a:bodyPr wrap="none" rtlCol="0">
                <a:spAutoFit/>
              </a:bodyPr>
              <a:lstStyle/>
              <a:p>
                <a:r>
                  <a:rPr lang="en-US" sz="1600" b="1" dirty="0" smtClean="0"/>
                  <a:t>Total Pressure (10</a:t>
                </a:r>
                <a:r>
                  <a:rPr lang="en-US" sz="1600" b="1" baseline="30000" dirty="0" smtClean="0"/>
                  <a:t>5</a:t>
                </a:r>
                <a:r>
                  <a:rPr lang="en-US" sz="1600" b="1" dirty="0"/>
                  <a:t>P</a:t>
                </a:r>
                <a:r>
                  <a:rPr lang="en-US" sz="1600" b="1" dirty="0" smtClean="0"/>
                  <a:t>a)</a:t>
                </a:r>
                <a:endParaRPr lang="en-US" sz="1600" b="1" dirty="0"/>
              </a:p>
            </p:txBody>
          </p:sp>
        </p:grpSp>
      </p:grpSp>
      <p:graphicFrame>
        <p:nvGraphicFramePr>
          <p:cNvPr id="42" name="Table 41"/>
          <p:cNvGraphicFramePr>
            <a:graphicFrameLocks noGrp="1"/>
          </p:cNvGraphicFramePr>
          <p:nvPr>
            <p:extLst>
              <p:ext uri="{D42A27DB-BD31-4B8C-83A1-F6EECF244321}">
                <p14:modId xmlns:p14="http://schemas.microsoft.com/office/powerpoint/2010/main" val="902330027"/>
              </p:ext>
            </p:extLst>
          </p:nvPr>
        </p:nvGraphicFramePr>
        <p:xfrm>
          <a:off x="6715124" y="819147"/>
          <a:ext cx="2181226" cy="5532120"/>
        </p:xfrm>
        <a:graphic>
          <a:graphicData uri="http://schemas.openxmlformats.org/drawingml/2006/table">
            <a:tbl>
              <a:tblPr firstCol="1">
                <a:tableStyleId>{5C22544A-7EE6-4342-B048-85BDC9FD1C3A}</a:tableStyleId>
              </a:tblPr>
              <a:tblGrid>
                <a:gridCol w="1090613">
                  <a:extLst>
                    <a:ext uri="{9D8B030D-6E8A-4147-A177-3AD203B41FA5}">
                      <a16:colId xmlns:a16="http://schemas.microsoft.com/office/drawing/2014/main" val="3328253428"/>
                    </a:ext>
                  </a:extLst>
                </a:gridCol>
                <a:gridCol w="1090613">
                  <a:extLst>
                    <a:ext uri="{9D8B030D-6E8A-4147-A177-3AD203B41FA5}">
                      <a16:colId xmlns:a16="http://schemas.microsoft.com/office/drawing/2014/main" val="3128225667"/>
                    </a:ext>
                  </a:extLst>
                </a:gridCol>
              </a:tblGrid>
              <a:tr h="502920">
                <a:tc>
                  <a:txBody>
                    <a:bodyPr/>
                    <a:lstStyle/>
                    <a:p>
                      <a:pPr algn="ctr"/>
                      <a:r>
                        <a:rPr lang="en-US" altLang="en-US" dirty="0" smtClean="0">
                          <a:latin typeface="Symbol" pitchFamily="18" charset="2"/>
                        </a:rPr>
                        <a:t>c</a:t>
                      </a:r>
                      <a:r>
                        <a:rPr lang="en-US" sz="1800" baseline="30000" dirty="0" smtClean="0"/>
                        <a:t>2</a:t>
                      </a:r>
                      <a:r>
                        <a:rPr lang="en-US" sz="1800" b="1" dirty="0" smtClean="0"/>
                        <a:t> </a:t>
                      </a:r>
                      <a:endParaRPr lang="en-US" dirty="0"/>
                    </a:p>
                  </a:txBody>
                  <a:tcPr/>
                </a:tc>
                <a:tc>
                  <a:txBody>
                    <a:bodyPr/>
                    <a:lstStyle/>
                    <a:p>
                      <a:pPr algn="ctr"/>
                      <a:r>
                        <a:rPr lang="en-US" dirty="0" smtClean="0"/>
                        <a:t>207.9</a:t>
                      </a:r>
                      <a:endParaRPr lang="en-US" dirty="0"/>
                    </a:p>
                  </a:txBody>
                  <a:tcPr/>
                </a:tc>
                <a:extLst>
                  <a:ext uri="{0D108BD9-81ED-4DB2-BD59-A6C34878D82A}">
                    <a16:rowId xmlns:a16="http://schemas.microsoft.com/office/drawing/2014/main" val="2539704700"/>
                  </a:ext>
                </a:extLst>
              </a:tr>
              <a:tr h="502920">
                <a:tc>
                  <a:txBody>
                    <a:bodyPr/>
                    <a:lstStyle/>
                    <a:p>
                      <a:pPr algn="ctr"/>
                      <a:r>
                        <a:rPr lang="en-US" dirty="0" err="1" smtClean="0"/>
                        <a:t>R</a:t>
                      </a:r>
                      <a:r>
                        <a:rPr lang="en-US" baseline="-25000" dirty="0" err="1" smtClean="0"/>
                        <a:t>axis</a:t>
                      </a:r>
                      <a:r>
                        <a:rPr lang="en-US" dirty="0" smtClean="0"/>
                        <a:t>(m)</a:t>
                      </a:r>
                      <a:endParaRPr lang="en-US" dirty="0"/>
                    </a:p>
                  </a:txBody>
                  <a:tcPr/>
                </a:tc>
                <a:tc>
                  <a:txBody>
                    <a:bodyPr/>
                    <a:lstStyle/>
                    <a:p>
                      <a:pPr algn="ctr"/>
                      <a:r>
                        <a:rPr lang="en-US" dirty="0" smtClean="0"/>
                        <a:t>1.80</a:t>
                      </a:r>
                      <a:endParaRPr lang="en-US" dirty="0"/>
                    </a:p>
                  </a:txBody>
                  <a:tcPr/>
                </a:tc>
                <a:extLst>
                  <a:ext uri="{0D108BD9-81ED-4DB2-BD59-A6C34878D82A}">
                    <a16:rowId xmlns:a16="http://schemas.microsoft.com/office/drawing/2014/main" val="3447760976"/>
                  </a:ext>
                </a:extLst>
              </a:tr>
              <a:tr h="502920">
                <a:tc>
                  <a:txBody>
                    <a:bodyPr/>
                    <a:lstStyle/>
                    <a:p>
                      <a:pPr algn="ctr"/>
                      <a:r>
                        <a:rPr lang="en-US" dirty="0" err="1" smtClean="0"/>
                        <a:t>Z</a:t>
                      </a:r>
                      <a:r>
                        <a:rPr lang="en-US" baseline="-25000" dirty="0" err="1" smtClean="0"/>
                        <a:t>axis</a:t>
                      </a:r>
                      <a:r>
                        <a:rPr lang="en-US" dirty="0" smtClean="0"/>
                        <a:t>(m)</a:t>
                      </a:r>
                      <a:endParaRPr lang="en-US" dirty="0"/>
                    </a:p>
                  </a:txBody>
                  <a:tcPr/>
                </a:tc>
                <a:tc>
                  <a:txBody>
                    <a:bodyPr/>
                    <a:lstStyle/>
                    <a:p>
                      <a:pPr algn="ctr"/>
                      <a:r>
                        <a:rPr lang="en-US" dirty="0" smtClean="0"/>
                        <a:t>-0.17</a:t>
                      </a:r>
                      <a:endParaRPr lang="en-US" dirty="0"/>
                    </a:p>
                  </a:txBody>
                  <a:tcPr/>
                </a:tc>
                <a:extLst>
                  <a:ext uri="{0D108BD9-81ED-4DB2-BD59-A6C34878D82A}">
                    <a16:rowId xmlns:a16="http://schemas.microsoft.com/office/drawing/2014/main" val="1356091804"/>
                  </a:ext>
                </a:extLst>
              </a:tr>
              <a:tr h="502920">
                <a:tc>
                  <a:txBody>
                    <a:bodyPr/>
                    <a:lstStyle/>
                    <a:p>
                      <a:pPr algn="ctr"/>
                      <a:r>
                        <a:rPr lang="en-US" dirty="0" err="1" smtClean="0"/>
                        <a:t>elong</a:t>
                      </a:r>
                      <a:endParaRPr lang="en-US" dirty="0"/>
                    </a:p>
                  </a:txBody>
                  <a:tcPr/>
                </a:tc>
                <a:tc>
                  <a:txBody>
                    <a:bodyPr/>
                    <a:lstStyle/>
                    <a:p>
                      <a:pPr algn="ctr"/>
                      <a:r>
                        <a:rPr lang="en-US" dirty="0" smtClean="0"/>
                        <a:t>1.374</a:t>
                      </a:r>
                      <a:endParaRPr lang="en-US" dirty="0"/>
                    </a:p>
                  </a:txBody>
                  <a:tcPr/>
                </a:tc>
                <a:extLst>
                  <a:ext uri="{0D108BD9-81ED-4DB2-BD59-A6C34878D82A}">
                    <a16:rowId xmlns:a16="http://schemas.microsoft.com/office/drawing/2014/main" val="2507643585"/>
                  </a:ext>
                </a:extLst>
              </a:tr>
              <a:tr h="502920">
                <a:tc>
                  <a:txBody>
                    <a:bodyPr/>
                    <a:lstStyle/>
                    <a:p>
                      <a:pPr algn="ctr"/>
                      <a:r>
                        <a:rPr lang="en-US" altLang="zh-CN" dirty="0" err="1" smtClean="0"/>
                        <a:t>δ</a:t>
                      </a:r>
                      <a:r>
                        <a:rPr lang="en-US" baseline="-25000" dirty="0" err="1" smtClean="0"/>
                        <a:t>u</a:t>
                      </a:r>
                      <a:endParaRPr lang="en-US" baseline="-25000" dirty="0"/>
                    </a:p>
                  </a:txBody>
                  <a:tcPr/>
                </a:tc>
                <a:tc>
                  <a:txBody>
                    <a:bodyPr/>
                    <a:lstStyle/>
                    <a:p>
                      <a:pPr algn="ctr"/>
                      <a:r>
                        <a:rPr lang="en-US" dirty="0" smtClean="0"/>
                        <a:t>0.232</a:t>
                      </a:r>
                      <a:endParaRPr lang="en-US" dirty="0"/>
                    </a:p>
                  </a:txBody>
                  <a:tcPr/>
                </a:tc>
                <a:extLst>
                  <a:ext uri="{0D108BD9-81ED-4DB2-BD59-A6C34878D82A}">
                    <a16:rowId xmlns:a16="http://schemas.microsoft.com/office/drawing/2014/main" val="1792809288"/>
                  </a:ext>
                </a:extLst>
              </a:tr>
              <a:tr h="502920">
                <a:tc>
                  <a:txBody>
                    <a:bodyPr/>
                    <a:lstStyle/>
                    <a:p>
                      <a:pPr algn="ctr"/>
                      <a:r>
                        <a:rPr lang="en-US" altLang="zh-CN" dirty="0" err="1" smtClean="0"/>
                        <a:t>δ</a:t>
                      </a:r>
                      <a:r>
                        <a:rPr lang="en-US" altLang="zh-CN" baseline="-25000" dirty="0" err="1" smtClean="0"/>
                        <a:t>L</a:t>
                      </a:r>
                      <a:endParaRPr lang="en-US" baseline="-25000" dirty="0"/>
                    </a:p>
                  </a:txBody>
                  <a:tcPr/>
                </a:tc>
                <a:tc>
                  <a:txBody>
                    <a:bodyPr/>
                    <a:lstStyle/>
                    <a:p>
                      <a:pPr algn="ctr"/>
                      <a:r>
                        <a:rPr lang="en-US" dirty="0" smtClean="0"/>
                        <a:t>0.271</a:t>
                      </a:r>
                      <a:endParaRPr lang="en-US" dirty="0"/>
                    </a:p>
                  </a:txBody>
                  <a:tcPr/>
                </a:tc>
                <a:extLst>
                  <a:ext uri="{0D108BD9-81ED-4DB2-BD59-A6C34878D82A}">
                    <a16:rowId xmlns:a16="http://schemas.microsoft.com/office/drawing/2014/main" val="1128619929"/>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dirty="0" smtClean="0"/>
                        <a:t>β</a:t>
                      </a:r>
                      <a:r>
                        <a:rPr lang="en-US" sz="1800" b="0" baseline="-25000" dirty="0" smtClean="0"/>
                        <a:t>T</a:t>
                      </a:r>
                    </a:p>
                  </a:txBody>
                  <a:tcPr/>
                </a:tc>
                <a:tc>
                  <a:txBody>
                    <a:bodyPr/>
                    <a:lstStyle/>
                    <a:p>
                      <a:pPr algn="ctr"/>
                      <a:r>
                        <a:rPr lang="en-US" dirty="0" smtClean="0"/>
                        <a:t>0.779</a:t>
                      </a:r>
                      <a:endParaRPr lang="en-US" dirty="0"/>
                    </a:p>
                  </a:txBody>
                  <a:tcPr/>
                </a:tc>
                <a:extLst>
                  <a:ext uri="{0D108BD9-81ED-4DB2-BD59-A6C34878D82A}">
                    <a16:rowId xmlns:a16="http://schemas.microsoft.com/office/drawing/2014/main" val="2414563634"/>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dirty="0" smtClean="0"/>
                        <a:t>β</a:t>
                      </a:r>
                      <a:r>
                        <a:rPr lang="en-US" sz="1800" b="0" baseline="-25000" dirty="0" smtClean="0"/>
                        <a:t>p</a:t>
                      </a:r>
                    </a:p>
                  </a:txBody>
                  <a:tcPr/>
                </a:tc>
                <a:tc>
                  <a:txBody>
                    <a:bodyPr/>
                    <a:lstStyle/>
                    <a:p>
                      <a:pPr algn="ctr"/>
                      <a:r>
                        <a:rPr lang="en-US" dirty="0" smtClean="0"/>
                        <a:t>1.302</a:t>
                      </a:r>
                    </a:p>
                  </a:txBody>
                  <a:tcPr/>
                </a:tc>
                <a:extLst>
                  <a:ext uri="{0D108BD9-81ED-4DB2-BD59-A6C34878D82A}">
                    <a16:rowId xmlns:a16="http://schemas.microsoft.com/office/drawing/2014/main" val="3303094080"/>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dirty="0" smtClean="0"/>
                        <a:t>β</a:t>
                      </a:r>
                      <a:r>
                        <a:rPr lang="en-US" sz="1800" b="0" baseline="-25000" dirty="0" smtClean="0"/>
                        <a:t>n</a:t>
                      </a:r>
                    </a:p>
                  </a:txBody>
                  <a:tcPr/>
                </a:tc>
                <a:tc>
                  <a:txBody>
                    <a:bodyPr/>
                    <a:lstStyle/>
                    <a:p>
                      <a:pPr algn="ctr"/>
                      <a:r>
                        <a:rPr lang="en-US" dirty="0" smtClean="0"/>
                        <a:t>1.693</a:t>
                      </a:r>
                    </a:p>
                  </a:txBody>
                  <a:tcPr/>
                </a:tc>
                <a:extLst>
                  <a:ext uri="{0D108BD9-81ED-4DB2-BD59-A6C34878D82A}">
                    <a16:rowId xmlns:a16="http://schemas.microsoft.com/office/drawing/2014/main" val="92960019"/>
                  </a:ext>
                </a:extLst>
              </a:tr>
              <a:tr h="502920">
                <a:tc>
                  <a:txBody>
                    <a:bodyPr/>
                    <a:lstStyle/>
                    <a:p>
                      <a:pPr algn="ctr"/>
                      <a:r>
                        <a:rPr lang="en-US" dirty="0" smtClean="0"/>
                        <a:t>li</a:t>
                      </a:r>
                      <a:endParaRPr lang="en-US" dirty="0"/>
                    </a:p>
                  </a:txBody>
                  <a:tcPr/>
                </a:tc>
                <a:tc>
                  <a:txBody>
                    <a:bodyPr/>
                    <a:lstStyle/>
                    <a:p>
                      <a:pPr algn="ctr"/>
                      <a:r>
                        <a:rPr lang="en-US" dirty="0" smtClean="0"/>
                        <a:t>1.392</a:t>
                      </a:r>
                    </a:p>
                  </a:txBody>
                  <a:tcPr/>
                </a:tc>
                <a:extLst>
                  <a:ext uri="{0D108BD9-81ED-4DB2-BD59-A6C34878D82A}">
                    <a16:rowId xmlns:a16="http://schemas.microsoft.com/office/drawing/2014/main" val="915463214"/>
                  </a:ext>
                </a:extLst>
              </a:tr>
              <a:tr h="502920">
                <a:tc>
                  <a:txBody>
                    <a:bodyPr/>
                    <a:lstStyle/>
                    <a:p>
                      <a:pPr algn="ctr"/>
                      <a:r>
                        <a:rPr lang="en-US" dirty="0" smtClean="0"/>
                        <a:t>q</a:t>
                      </a:r>
                      <a:r>
                        <a:rPr lang="en-US" baseline="-25000" dirty="0" smtClean="0"/>
                        <a:t>95</a:t>
                      </a:r>
                      <a:endParaRPr lang="en-US" baseline="-25000" dirty="0"/>
                    </a:p>
                  </a:txBody>
                  <a:tcPr/>
                </a:tc>
                <a:tc>
                  <a:txBody>
                    <a:bodyPr/>
                    <a:lstStyle/>
                    <a:p>
                      <a:pPr algn="ctr"/>
                      <a:r>
                        <a:rPr lang="en-US" dirty="0" smtClean="0"/>
                        <a:t>4.814</a:t>
                      </a:r>
                    </a:p>
                  </a:txBody>
                  <a:tcPr/>
                </a:tc>
                <a:extLst>
                  <a:ext uri="{0D108BD9-81ED-4DB2-BD59-A6C34878D82A}">
                    <a16:rowId xmlns:a16="http://schemas.microsoft.com/office/drawing/2014/main" val="2954685041"/>
                  </a:ext>
                </a:extLst>
              </a:tr>
            </a:tbl>
          </a:graphicData>
        </a:graphic>
      </p:graphicFrame>
      <p:sp>
        <p:nvSpPr>
          <p:cNvPr id="43" name="TextBox 42"/>
          <p:cNvSpPr txBox="1"/>
          <p:nvPr/>
        </p:nvSpPr>
        <p:spPr>
          <a:xfrm>
            <a:off x="5229225" y="1780615"/>
            <a:ext cx="960519" cy="584775"/>
          </a:xfrm>
          <a:prstGeom prst="rect">
            <a:avLst/>
          </a:prstGeom>
          <a:noFill/>
        </p:spPr>
        <p:txBody>
          <a:bodyPr wrap="none" rtlCol="0">
            <a:spAutoFit/>
          </a:bodyPr>
          <a:lstStyle/>
          <a:p>
            <a:r>
              <a:rPr lang="zh-CN" altLang="en-US" sz="1600" dirty="0" smtClean="0"/>
              <a:t>△  </a:t>
            </a:r>
            <a:r>
              <a:rPr lang="en-US" altLang="zh-CN" sz="1600" dirty="0"/>
              <a:t>I</a:t>
            </a:r>
            <a:r>
              <a:rPr lang="en-US" altLang="zh-CN" sz="1600" dirty="0" smtClean="0"/>
              <a:t>nput</a:t>
            </a:r>
          </a:p>
          <a:p>
            <a:r>
              <a:rPr lang="en-US" altLang="zh-CN" sz="1600" dirty="0" smtClean="0">
                <a:solidFill>
                  <a:srgbClr val="00CCFF"/>
                </a:solidFill>
              </a:rPr>
              <a:t>—</a:t>
            </a:r>
            <a:r>
              <a:rPr lang="en-US" altLang="zh-CN" sz="1600" dirty="0" smtClean="0"/>
              <a:t> Fitted</a:t>
            </a:r>
            <a:endParaRPr lang="en-US" sz="1600" dirty="0"/>
          </a:p>
        </p:txBody>
      </p:sp>
      <p:sp>
        <p:nvSpPr>
          <p:cNvPr id="45" name="TextBox 44"/>
          <p:cNvSpPr txBox="1"/>
          <p:nvPr/>
        </p:nvSpPr>
        <p:spPr>
          <a:xfrm>
            <a:off x="4468906" y="5307666"/>
            <a:ext cx="960519" cy="584775"/>
          </a:xfrm>
          <a:prstGeom prst="rect">
            <a:avLst/>
          </a:prstGeom>
          <a:noFill/>
        </p:spPr>
        <p:txBody>
          <a:bodyPr wrap="none" rtlCol="0">
            <a:spAutoFit/>
          </a:bodyPr>
          <a:lstStyle/>
          <a:p>
            <a:r>
              <a:rPr lang="zh-CN" altLang="en-US" sz="1600" dirty="0" smtClean="0"/>
              <a:t>△  </a:t>
            </a:r>
            <a:r>
              <a:rPr lang="en-US" altLang="zh-CN" sz="1600" dirty="0"/>
              <a:t>I</a:t>
            </a:r>
            <a:r>
              <a:rPr lang="en-US" altLang="zh-CN" sz="1600" dirty="0" smtClean="0"/>
              <a:t>nput</a:t>
            </a:r>
          </a:p>
          <a:p>
            <a:r>
              <a:rPr lang="en-US" altLang="zh-CN" sz="1600" dirty="0" smtClean="0">
                <a:solidFill>
                  <a:srgbClr val="00CCFF"/>
                </a:solidFill>
              </a:rPr>
              <a:t>—</a:t>
            </a:r>
            <a:r>
              <a:rPr lang="en-US" altLang="zh-CN" sz="1600" dirty="0" smtClean="0"/>
              <a:t> Fitted</a:t>
            </a:r>
            <a:endParaRPr lang="en-US" sz="1600" dirty="0"/>
          </a:p>
        </p:txBody>
      </p:sp>
      <p:pic>
        <p:nvPicPr>
          <p:cNvPr id="3" name="Picture 2"/>
          <p:cNvPicPr>
            <a:picLocks noChangeAspect="1"/>
          </p:cNvPicPr>
          <p:nvPr/>
        </p:nvPicPr>
        <p:blipFill rotWithShape="1">
          <a:blip r:embed="rId5"/>
          <a:srcRect l="36528" t="8914" r="22312" b="32570"/>
          <a:stretch/>
        </p:blipFill>
        <p:spPr>
          <a:xfrm>
            <a:off x="734695" y="753612"/>
            <a:ext cx="2582246" cy="5198137"/>
          </a:xfrm>
          <a:prstGeom prst="rect">
            <a:avLst/>
          </a:prstGeom>
        </p:spPr>
      </p:pic>
      <p:sp>
        <p:nvSpPr>
          <p:cNvPr id="25" name="TextBox 24"/>
          <p:cNvSpPr txBox="1"/>
          <p:nvPr/>
        </p:nvSpPr>
        <p:spPr>
          <a:xfrm>
            <a:off x="669301" y="5880534"/>
            <a:ext cx="2988297" cy="584774"/>
          </a:xfrm>
          <a:prstGeom prst="rect">
            <a:avLst/>
          </a:prstGeom>
          <a:noFill/>
        </p:spPr>
        <p:txBody>
          <a:bodyPr wrap="square" rtlCol="0">
            <a:spAutoFit/>
          </a:bodyPr>
          <a:lstStyle/>
          <a:p>
            <a:pPr algn="dist"/>
            <a:r>
              <a:rPr lang="en-US" sz="1600" dirty="0" smtClean="0"/>
              <a:t>1.2        1.6        2.0        2.4</a:t>
            </a:r>
          </a:p>
          <a:p>
            <a:pPr algn="ctr"/>
            <a:r>
              <a:rPr lang="en-US" sz="1600" b="1" dirty="0" smtClean="0"/>
              <a:t>R (m)</a:t>
            </a:r>
            <a:endParaRPr lang="en-US" sz="1600" b="1" dirty="0"/>
          </a:p>
        </p:txBody>
      </p:sp>
      <p:sp>
        <p:nvSpPr>
          <p:cNvPr id="27" name="TextBox 26"/>
          <p:cNvSpPr txBox="1"/>
          <p:nvPr/>
        </p:nvSpPr>
        <p:spPr>
          <a:xfrm>
            <a:off x="4663742" y="859531"/>
            <a:ext cx="1279517" cy="338554"/>
          </a:xfrm>
          <a:prstGeom prst="rect">
            <a:avLst/>
          </a:prstGeom>
          <a:noFill/>
        </p:spPr>
        <p:txBody>
          <a:bodyPr wrap="none" rtlCol="0">
            <a:spAutoFit/>
          </a:bodyPr>
          <a:lstStyle/>
          <a:p>
            <a:r>
              <a:rPr lang="en-US" sz="1600" b="1" dirty="0" smtClean="0"/>
              <a:t>Pitch angle</a:t>
            </a:r>
            <a:endParaRPr lang="en-US" sz="1600" b="1" dirty="0"/>
          </a:p>
        </p:txBody>
      </p:sp>
      <p:sp>
        <p:nvSpPr>
          <p:cNvPr id="29" name="TextBox 28"/>
          <p:cNvSpPr txBox="1"/>
          <p:nvPr/>
        </p:nvSpPr>
        <p:spPr>
          <a:xfrm>
            <a:off x="4430659" y="3557908"/>
            <a:ext cx="1747594" cy="338554"/>
          </a:xfrm>
          <a:prstGeom prst="rect">
            <a:avLst/>
          </a:prstGeom>
          <a:noFill/>
        </p:spPr>
        <p:txBody>
          <a:bodyPr wrap="none" rtlCol="0">
            <a:spAutoFit/>
          </a:bodyPr>
          <a:lstStyle/>
          <a:p>
            <a:r>
              <a:rPr lang="en-US" sz="1600" b="1" dirty="0" smtClean="0"/>
              <a:t>Pressure profile</a:t>
            </a:r>
            <a:endParaRPr lang="en-US" sz="1600" b="1" dirty="0"/>
          </a:p>
        </p:txBody>
      </p:sp>
      <p:sp>
        <p:nvSpPr>
          <p:cNvPr id="32" name="TextBox 31"/>
          <p:cNvSpPr txBox="1"/>
          <p:nvPr/>
        </p:nvSpPr>
        <p:spPr>
          <a:xfrm>
            <a:off x="2360258" y="927818"/>
            <a:ext cx="886781" cy="584775"/>
          </a:xfrm>
          <a:prstGeom prst="rect">
            <a:avLst/>
          </a:prstGeom>
          <a:noFill/>
        </p:spPr>
        <p:txBody>
          <a:bodyPr wrap="none" rtlCol="0">
            <a:spAutoFit/>
          </a:bodyPr>
          <a:lstStyle/>
          <a:p>
            <a:r>
              <a:rPr lang="en-US" sz="1600" b="1" dirty="0" smtClean="0">
                <a:solidFill>
                  <a:schemeClr val="bg1"/>
                </a:solidFill>
              </a:rPr>
              <a:t>18492</a:t>
            </a:r>
            <a:endParaRPr lang="en-US" sz="1600" b="1" dirty="0">
              <a:solidFill>
                <a:schemeClr val="bg1"/>
              </a:solidFill>
            </a:endParaRPr>
          </a:p>
          <a:p>
            <a:r>
              <a:rPr lang="en-US" sz="1600" b="1" dirty="0" smtClean="0">
                <a:solidFill>
                  <a:schemeClr val="bg1"/>
                </a:solidFill>
              </a:rPr>
              <a:t>t=2.992</a:t>
            </a:r>
          </a:p>
        </p:txBody>
      </p:sp>
    </p:spTree>
    <p:extLst>
      <p:ext uri="{BB962C8B-B14F-4D97-AF65-F5344CB8AC3E}">
        <p14:creationId xmlns:p14="http://schemas.microsoft.com/office/powerpoint/2010/main" val="1955426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10253" y="1501451"/>
            <a:ext cx="2952900" cy="4260545"/>
          </a:xfrm>
        </p:spPr>
        <p:txBody>
          <a:bodyPr/>
          <a:lstStyle/>
          <a:p>
            <a:pPr>
              <a:lnSpc>
                <a:spcPct val="100000"/>
              </a:lnSpc>
            </a:pPr>
            <a:r>
              <a:rPr lang="en-US" sz="2000" dirty="0" smtClean="0"/>
              <a:t>DCON stability calculations of ideal </a:t>
            </a:r>
            <a:r>
              <a:rPr lang="el-GR" sz="2000" dirty="0" smtClean="0"/>
              <a:t>δ</a:t>
            </a:r>
            <a:r>
              <a:rPr lang="en-US" sz="2000" dirty="0" smtClean="0"/>
              <a:t>W indicate whether plasmas are above or below the no-wall beta limit</a:t>
            </a:r>
          </a:p>
          <a:p>
            <a:pPr>
              <a:lnSpc>
                <a:spcPct val="100000"/>
              </a:lnSpc>
            </a:pPr>
            <a:r>
              <a:rPr lang="en-US" sz="2000" dirty="0"/>
              <a:t>A</a:t>
            </a:r>
            <a:r>
              <a:rPr lang="en-US" sz="2000" dirty="0" smtClean="0"/>
              <a:t>nalysis of new KSTAR kinetic equilibria indicates ideal stability (below no-wall limit) during later phase (as expected)</a:t>
            </a:r>
          </a:p>
        </p:txBody>
      </p:sp>
      <p:sp>
        <p:nvSpPr>
          <p:cNvPr id="20" name="TextBox 19"/>
          <p:cNvSpPr txBox="1"/>
          <p:nvPr/>
        </p:nvSpPr>
        <p:spPr>
          <a:xfrm>
            <a:off x="3337496" y="1284985"/>
            <a:ext cx="792334" cy="2456057"/>
          </a:xfrm>
          <a:prstGeom prst="rect">
            <a:avLst/>
          </a:prstGeom>
          <a:noFill/>
        </p:spPr>
        <p:txBody>
          <a:bodyPr wrap="square" rtlCol="0">
            <a:spAutoFit/>
          </a:bodyPr>
          <a:lstStyle/>
          <a:p>
            <a:pPr algn="r">
              <a:lnSpc>
                <a:spcPct val="160000"/>
              </a:lnSpc>
            </a:pPr>
            <a:r>
              <a:rPr lang="en-US" sz="1600" dirty="0"/>
              <a:t>4</a:t>
            </a:r>
          </a:p>
          <a:p>
            <a:pPr algn="r">
              <a:lnSpc>
                <a:spcPct val="160000"/>
              </a:lnSpc>
            </a:pPr>
            <a:r>
              <a:rPr lang="en-US" sz="1600" dirty="0"/>
              <a:t>3</a:t>
            </a:r>
          </a:p>
          <a:p>
            <a:pPr algn="r">
              <a:lnSpc>
                <a:spcPct val="160000"/>
              </a:lnSpc>
            </a:pPr>
            <a:r>
              <a:rPr lang="en-US" sz="1600" dirty="0"/>
              <a:t>2</a:t>
            </a:r>
          </a:p>
          <a:p>
            <a:pPr algn="r">
              <a:lnSpc>
                <a:spcPct val="160000"/>
              </a:lnSpc>
            </a:pPr>
            <a:r>
              <a:rPr lang="en-US" sz="1600" dirty="0"/>
              <a:t>1</a:t>
            </a:r>
          </a:p>
          <a:p>
            <a:pPr algn="r">
              <a:lnSpc>
                <a:spcPct val="160000"/>
              </a:lnSpc>
            </a:pPr>
            <a:r>
              <a:rPr lang="en-US" sz="1600" dirty="0"/>
              <a:t>0</a:t>
            </a:r>
          </a:p>
          <a:p>
            <a:pPr algn="r">
              <a:lnSpc>
                <a:spcPct val="160000"/>
              </a:lnSpc>
            </a:pPr>
            <a:r>
              <a:rPr lang="en-US" altLang="zh-CN" sz="1600" dirty="0"/>
              <a:t>-1</a:t>
            </a:r>
            <a:endParaRPr lang="en-US" sz="1600" dirty="0"/>
          </a:p>
        </p:txBody>
      </p:sp>
      <p:grpSp>
        <p:nvGrpSpPr>
          <p:cNvPr id="3" name="Group 2"/>
          <p:cNvGrpSpPr/>
          <p:nvPr/>
        </p:nvGrpSpPr>
        <p:grpSpPr>
          <a:xfrm>
            <a:off x="3596291" y="1222043"/>
            <a:ext cx="5133223" cy="2848838"/>
            <a:chOff x="3744079" y="1222043"/>
            <a:chExt cx="5133223" cy="2848838"/>
          </a:xfrm>
        </p:grpSpPr>
        <p:pic>
          <p:nvPicPr>
            <p:cNvPr id="18" name="Picture 17"/>
            <p:cNvPicPr>
              <a:picLocks noChangeAspect="1"/>
            </p:cNvPicPr>
            <p:nvPr/>
          </p:nvPicPr>
          <p:blipFill rotWithShape="1">
            <a:blip r:embed="rId3"/>
            <a:srcRect l="21558" t="39530" r="5949" b="36858"/>
            <a:stretch/>
          </p:blipFill>
          <p:spPr>
            <a:xfrm>
              <a:off x="4219576" y="1485855"/>
              <a:ext cx="4564209" cy="2105026"/>
            </a:xfrm>
            <a:prstGeom prst="rect">
              <a:avLst/>
            </a:prstGeom>
          </p:spPr>
        </p:pic>
        <p:sp>
          <p:nvSpPr>
            <p:cNvPr id="5" name="TextBox 4"/>
            <p:cNvSpPr txBox="1"/>
            <p:nvPr/>
          </p:nvSpPr>
          <p:spPr>
            <a:xfrm>
              <a:off x="4597281" y="2703679"/>
              <a:ext cx="662361" cy="461665"/>
            </a:xfrm>
            <a:prstGeom prst="rect">
              <a:avLst/>
            </a:prstGeom>
            <a:noFill/>
          </p:spPr>
          <p:txBody>
            <a:bodyPr wrap="none" rtlCol="0">
              <a:spAutoFit/>
            </a:bodyPr>
            <a:lstStyle/>
            <a:p>
              <a:r>
                <a:rPr lang="en-US" sz="2400" dirty="0" smtClean="0">
                  <a:solidFill>
                    <a:srgbClr val="FF0000"/>
                  </a:solidFill>
                </a:rPr>
                <a:t>ITB</a:t>
              </a:r>
              <a:endParaRPr lang="en-US" sz="2400" dirty="0">
                <a:solidFill>
                  <a:srgbClr val="FF0000"/>
                </a:solidFill>
              </a:endParaRPr>
            </a:p>
          </p:txBody>
        </p:sp>
        <p:sp>
          <p:nvSpPr>
            <p:cNvPr id="12" name="TextBox 11"/>
            <p:cNvSpPr txBox="1"/>
            <p:nvPr/>
          </p:nvSpPr>
          <p:spPr>
            <a:xfrm>
              <a:off x="5693450" y="2685749"/>
              <a:ext cx="2257349" cy="461665"/>
            </a:xfrm>
            <a:prstGeom prst="rect">
              <a:avLst/>
            </a:prstGeom>
            <a:noFill/>
          </p:spPr>
          <p:txBody>
            <a:bodyPr wrap="none" rtlCol="0">
              <a:spAutoFit/>
            </a:bodyPr>
            <a:lstStyle/>
            <a:p>
              <a:r>
                <a:rPr lang="en-US" sz="2400" dirty="0" smtClean="0">
                  <a:solidFill>
                    <a:srgbClr val="FF0000"/>
                  </a:solidFill>
                </a:rPr>
                <a:t>Limited plasma</a:t>
              </a:r>
              <a:endParaRPr lang="en-US" sz="2400" dirty="0">
                <a:solidFill>
                  <a:srgbClr val="FF0000"/>
                </a:solidFill>
              </a:endParaRPr>
            </a:p>
          </p:txBody>
        </p:sp>
        <p:grpSp>
          <p:nvGrpSpPr>
            <p:cNvPr id="15" name="Group 14"/>
            <p:cNvGrpSpPr/>
            <p:nvPr/>
          </p:nvGrpSpPr>
          <p:grpSpPr>
            <a:xfrm>
              <a:off x="4086097" y="3486106"/>
              <a:ext cx="4791205" cy="584775"/>
              <a:chOff x="2685920" y="3943350"/>
              <a:chExt cx="4791205" cy="584775"/>
            </a:xfrm>
          </p:grpSpPr>
          <p:sp>
            <p:nvSpPr>
              <p:cNvPr id="16" name="TextBox 15"/>
              <p:cNvSpPr txBox="1"/>
              <p:nvPr/>
            </p:nvSpPr>
            <p:spPr>
              <a:xfrm>
                <a:off x="2685920" y="3943350"/>
                <a:ext cx="4791205" cy="584775"/>
              </a:xfrm>
              <a:prstGeom prst="rect">
                <a:avLst/>
              </a:prstGeom>
              <a:noFill/>
            </p:spPr>
            <p:txBody>
              <a:bodyPr wrap="square" rtlCol="0">
                <a:spAutoFit/>
              </a:bodyPr>
              <a:lstStyle/>
              <a:p>
                <a:pPr algn="dist"/>
                <a:r>
                  <a:rPr lang="en-US" sz="1600" dirty="0"/>
                  <a:t>0     2     4     6     8    10</a:t>
                </a:r>
              </a:p>
              <a:p>
                <a:pPr algn="dist"/>
                <a:endParaRPr lang="en-US" sz="1600" dirty="0"/>
              </a:p>
            </p:txBody>
          </p:sp>
          <p:sp>
            <p:nvSpPr>
              <p:cNvPr id="17" name="Rectangle 16"/>
              <p:cNvSpPr/>
              <p:nvPr/>
            </p:nvSpPr>
            <p:spPr>
              <a:xfrm>
                <a:off x="4589108" y="4155788"/>
                <a:ext cx="861133" cy="338554"/>
              </a:xfrm>
              <a:prstGeom prst="rect">
                <a:avLst/>
              </a:prstGeom>
            </p:spPr>
            <p:txBody>
              <a:bodyPr wrap="none">
                <a:spAutoFit/>
              </a:bodyPr>
              <a:lstStyle/>
              <a:p>
                <a:pPr algn="ctr"/>
                <a:r>
                  <a:rPr lang="en-US" sz="1600" b="1" dirty="0"/>
                  <a:t>Time (s)</a:t>
                </a:r>
              </a:p>
            </p:txBody>
          </p:sp>
        </p:grpSp>
        <p:sp>
          <p:nvSpPr>
            <p:cNvPr id="19" name="Rectangle 18"/>
            <p:cNvSpPr/>
            <p:nvPr/>
          </p:nvSpPr>
          <p:spPr>
            <a:xfrm>
              <a:off x="5052187" y="1222043"/>
              <a:ext cx="3173497" cy="338554"/>
            </a:xfrm>
            <a:prstGeom prst="rect">
              <a:avLst/>
            </a:prstGeom>
          </p:spPr>
          <p:txBody>
            <a:bodyPr wrap="none">
              <a:spAutoFit/>
            </a:bodyPr>
            <a:lstStyle/>
            <a:p>
              <a:pPr algn="ctr"/>
              <a:r>
                <a:rPr lang="en-US" sz="1600" b="1" dirty="0"/>
                <a:t>Plasma total stored energy vs. time</a:t>
              </a:r>
            </a:p>
          </p:txBody>
        </p:sp>
        <p:sp>
          <p:nvSpPr>
            <p:cNvPr id="21" name="TextBox 20"/>
            <p:cNvSpPr txBox="1"/>
            <p:nvPr/>
          </p:nvSpPr>
          <p:spPr>
            <a:xfrm rot="16200000">
              <a:off x="2722731" y="2402428"/>
              <a:ext cx="2381250" cy="338554"/>
            </a:xfrm>
            <a:prstGeom prst="rect">
              <a:avLst/>
            </a:prstGeom>
            <a:noFill/>
          </p:spPr>
          <p:txBody>
            <a:bodyPr wrap="square" rtlCol="0">
              <a:spAutoFit/>
            </a:bodyPr>
            <a:lstStyle/>
            <a:p>
              <a:pPr algn="ctr"/>
              <a:r>
                <a:rPr lang="en-US" sz="1600" b="1" dirty="0"/>
                <a:t>Stored energy (10</a:t>
              </a:r>
              <a:r>
                <a:rPr lang="en-US" sz="1600" b="1" baseline="30000" dirty="0"/>
                <a:t>5</a:t>
              </a:r>
              <a:r>
                <a:rPr lang="en-US" sz="1600" b="1" dirty="0"/>
                <a:t>J) </a:t>
              </a:r>
              <a:endParaRPr lang="en-US" sz="1600" baseline="30000" dirty="0"/>
            </a:p>
          </p:txBody>
        </p:sp>
        <p:sp>
          <p:nvSpPr>
            <p:cNvPr id="14" name="Content Placeholder 2"/>
            <p:cNvSpPr txBox="1">
              <a:spLocks/>
            </p:cNvSpPr>
            <p:nvPr/>
          </p:nvSpPr>
          <p:spPr bwMode="auto">
            <a:xfrm>
              <a:off x="7467883" y="1560597"/>
              <a:ext cx="1379832" cy="68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72000" rIns="90488" bIns="7200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Calibri" panose="020F0502020204030204" pitchFamily="34" charset="0"/>
                  <a:ea typeface="+mn-ea"/>
                  <a:cs typeface="Calibri" panose="020F0502020204030204" pitchFamily="34" charset="0"/>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Calibri" panose="020F0502020204030204" pitchFamily="34" charset="0"/>
                  <a:cs typeface="Calibri" panose="020F0502020204030204" pitchFamily="34" charset="0"/>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marL="0" indent="0" algn="ctr">
                <a:lnSpc>
                  <a:spcPct val="100000"/>
                </a:lnSpc>
                <a:spcBef>
                  <a:spcPts val="0"/>
                </a:spcBef>
                <a:buFontTx/>
                <a:buNone/>
              </a:pPr>
              <a:r>
                <a:rPr lang="en-US" sz="1800" kern="0" dirty="0" smtClean="0"/>
                <a:t>KSTAR</a:t>
              </a:r>
            </a:p>
            <a:p>
              <a:pPr marL="0" indent="0" algn="ctr">
                <a:lnSpc>
                  <a:spcPct val="100000"/>
                </a:lnSpc>
                <a:spcBef>
                  <a:spcPts val="0"/>
                </a:spcBef>
                <a:buFontTx/>
                <a:buNone/>
              </a:pPr>
              <a:r>
                <a:rPr lang="en-US" sz="1800" kern="0" dirty="0" smtClean="0"/>
                <a:t>18476</a:t>
              </a:r>
            </a:p>
          </p:txBody>
        </p:sp>
      </p:grpSp>
      <p:sp>
        <p:nvSpPr>
          <p:cNvPr id="2" name="Title 1"/>
          <p:cNvSpPr>
            <a:spLocks noGrp="1"/>
          </p:cNvSpPr>
          <p:nvPr>
            <p:ph type="title"/>
          </p:nvPr>
        </p:nvSpPr>
        <p:spPr>
          <a:xfrm>
            <a:off x="259380" y="375984"/>
            <a:ext cx="8549640" cy="685800"/>
          </a:xfrm>
        </p:spPr>
        <p:txBody>
          <a:bodyPr/>
          <a:lstStyle/>
          <a:p>
            <a:r>
              <a:rPr lang="en-US" dirty="0" smtClean="0"/>
              <a:t>Ideal stability </a:t>
            </a:r>
            <a:r>
              <a:rPr lang="en-US" dirty="0" smtClean="0"/>
              <a:t>of </a:t>
            </a:r>
            <a:r>
              <a:rPr lang="en-US" dirty="0" smtClean="0"/>
              <a:t>new kinetic equilibria is examined by DCON</a:t>
            </a:r>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4332" y="4114707"/>
            <a:ext cx="4572000" cy="200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32"/>
          <p:cNvSpPr txBox="1">
            <a:spLocks noChangeArrowheads="1"/>
          </p:cNvSpPr>
          <p:nvPr/>
        </p:nvSpPr>
        <p:spPr bwMode="auto">
          <a:xfrm>
            <a:off x="0" y="6138055"/>
            <a:ext cx="4597281" cy="307777"/>
          </a:xfrm>
          <a:prstGeom prst="rect">
            <a:avLst/>
          </a:prstGeom>
          <a:noFill/>
          <a:ln w="12700">
            <a:noFill/>
            <a:miter lim="800000"/>
            <a:headEnd/>
            <a:tailEnd/>
          </a:ln>
        </p:spPr>
        <p:txBody>
          <a:bodyPr wrap="square">
            <a:spAutoFit/>
          </a:bodyPr>
          <a:lstStyle/>
          <a:p>
            <a:pPr algn="ctr"/>
            <a:r>
              <a:rPr lang="en-US" sz="1400" dirty="0">
                <a:solidFill>
                  <a:srgbClr val="008080"/>
                </a:solidFill>
                <a:latin typeface="Calibri" pitchFamily="34" charset="0"/>
              </a:rPr>
              <a:t>DCON: [A. H. </a:t>
            </a:r>
            <a:r>
              <a:rPr lang="en-US" sz="1400" dirty="0" err="1" smtClean="0">
                <a:solidFill>
                  <a:srgbClr val="008080"/>
                </a:solidFill>
                <a:latin typeface="Calibri" pitchFamily="34" charset="0"/>
              </a:rPr>
              <a:t>Glasser</a:t>
            </a:r>
            <a:r>
              <a:rPr lang="en-US" sz="1400" dirty="0" smtClean="0">
                <a:solidFill>
                  <a:srgbClr val="008080"/>
                </a:solidFill>
                <a:latin typeface="Calibri" pitchFamily="34" charset="0"/>
              </a:rPr>
              <a:t>, Physics </a:t>
            </a:r>
            <a:r>
              <a:rPr lang="en-US" sz="1400" dirty="0">
                <a:solidFill>
                  <a:srgbClr val="008080"/>
                </a:solidFill>
                <a:latin typeface="Calibri" pitchFamily="34" charset="0"/>
              </a:rPr>
              <a:t>of Plasmas 23, 072505 (2016</a:t>
            </a:r>
            <a:r>
              <a:rPr lang="en-US" sz="1400" dirty="0" smtClean="0">
                <a:solidFill>
                  <a:srgbClr val="008080"/>
                </a:solidFill>
                <a:latin typeface="Calibri" pitchFamily="34" charset="0"/>
              </a:rPr>
              <a:t>)</a:t>
            </a:r>
            <a:r>
              <a:rPr lang="en-US" sz="1400" b="0" i="0" dirty="0" smtClean="0">
                <a:solidFill>
                  <a:srgbClr val="008080"/>
                </a:solidFill>
                <a:latin typeface="Calibri" pitchFamily="34" charset="0"/>
              </a:rPr>
              <a:t>]</a:t>
            </a:r>
            <a:endParaRPr lang="en-US" sz="1400" b="0" i="0" dirty="0">
              <a:solidFill>
                <a:srgbClr val="008080"/>
              </a:solidFill>
              <a:latin typeface="Calibri" pitchFamily="34" charset="0"/>
            </a:endParaRPr>
          </a:p>
        </p:txBody>
      </p:sp>
      <p:cxnSp>
        <p:nvCxnSpPr>
          <p:cNvPr id="22" name="Straight Arrow Connector 21"/>
          <p:cNvCxnSpPr/>
          <p:nvPr/>
        </p:nvCxnSpPr>
        <p:spPr bwMode="auto">
          <a:xfrm flipH="1">
            <a:off x="4780674" y="3527487"/>
            <a:ext cx="627680" cy="680668"/>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7198409" y="3527487"/>
            <a:ext cx="1340603" cy="680668"/>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32"/>
          <p:cNvSpPr txBox="1">
            <a:spLocks noChangeArrowheads="1"/>
          </p:cNvSpPr>
          <p:nvPr/>
        </p:nvSpPr>
        <p:spPr bwMode="auto">
          <a:xfrm>
            <a:off x="5154977" y="6133706"/>
            <a:ext cx="3426691" cy="307777"/>
          </a:xfrm>
          <a:prstGeom prst="rect">
            <a:avLst/>
          </a:prstGeom>
          <a:noFill/>
          <a:ln w="12700">
            <a:noFill/>
            <a:miter lim="800000"/>
            <a:headEnd/>
            <a:tailEnd/>
          </a:ln>
        </p:spPr>
        <p:txBody>
          <a:bodyPr wrap="square">
            <a:spAutoFit/>
          </a:bodyPr>
          <a:lstStyle/>
          <a:p>
            <a:pPr algn="ctr"/>
            <a:r>
              <a:rPr lang="en-US" sz="1400" dirty="0" smtClean="0">
                <a:solidFill>
                  <a:srgbClr val="008080"/>
                </a:solidFill>
                <a:latin typeface="Calibri" pitchFamily="34" charset="0"/>
              </a:rPr>
              <a:t>See also Y.S. Park and J.H. </a:t>
            </a:r>
            <a:r>
              <a:rPr lang="en-US" sz="1400" dirty="0" err="1" smtClean="0">
                <a:solidFill>
                  <a:srgbClr val="008080"/>
                </a:solidFill>
                <a:latin typeface="Calibri" pitchFamily="34" charset="0"/>
              </a:rPr>
              <a:t>Ahn’s</a:t>
            </a:r>
            <a:r>
              <a:rPr lang="en-US" sz="1400" dirty="0" smtClean="0">
                <a:solidFill>
                  <a:srgbClr val="008080"/>
                </a:solidFill>
                <a:latin typeface="Calibri" pitchFamily="34" charset="0"/>
              </a:rPr>
              <a:t> talk</a:t>
            </a:r>
          </a:p>
        </p:txBody>
      </p:sp>
    </p:spTree>
    <p:extLst>
      <p:ext uri="{BB962C8B-B14F-4D97-AF65-F5344CB8AC3E}">
        <p14:creationId xmlns:p14="http://schemas.microsoft.com/office/powerpoint/2010/main" val="17325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41" y="439320"/>
            <a:ext cx="8733064" cy="1028565"/>
          </a:xfrm>
        </p:spPr>
        <p:txBody>
          <a:bodyPr/>
          <a:lstStyle/>
          <a:p>
            <a:r>
              <a:rPr lang="en-US" dirty="0"/>
              <a:t>Kinetic equilibrium reconstruction of KSTAR plasmas including internal pitch angle </a:t>
            </a:r>
            <a:br>
              <a:rPr lang="en-US" dirty="0"/>
            </a:br>
            <a:r>
              <a:rPr lang="en-US" dirty="0"/>
              <a:t>profile </a:t>
            </a:r>
            <a:r>
              <a:rPr lang="en-US" dirty="0" smtClean="0"/>
              <a:t>has begun</a:t>
            </a:r>
            <a:endParaRPr lang="en-US" dirty="0"/>
          </a:p>
        </p:txBody>
      </p:sp>
      <p:sp>
        <p:nvSpPr>
          <p:cNvPr id="3" name="Content Placeholder 2"/>
          <p:cNvSpPr>
            <a:spLocks noGrp="1"/>
          </p:cNvSpPr>
          <p:nvPr>
            <p:ph idx="1"/>
          </p:nvPr>
        </p:nvSpPr>
        <p:spPr>
          <a:xfrm>
            <a:off x="53158" y="1687076"/>
            <a:ext cx="8984512" cy="5016382"/>
          </a:xfrm>
        </p:spPr>
        <p:txBody>
          <a:bodyPr/>
          <a:lstStyle/>
          <a:p>
            <a:pPr>
              <a:lnSpc>
                <a:spcPct val="100000"/>
              </a:lnSpc>
            </a:pPr>
            <a:r>
              <a:rPr lang="en-US" sz="2800" dirty="0" smtClean="0"/>
              <a:t>Motivation</a:t>
            </a:r>
          </a:p>
          <a:p>
            <a:pPr marL="457200" lvl="1" indent="0">
              <a:lnSpc>
                <a:spcPct val="100000"/>
              </a:lnSpc>
              <a:buNone/>
            </a:pPr>
            <a:r>
              <a:rPr lang="en-US" altLang="zh-CN" sz="2400" dirty="0" smtClean="0"/>
              <a:t>Requirement for accurate stability analysis and disruption prediction to support continuous operation of high beta KSTAR tokamak plasmas</a:t>
            </a:r>
          </a:p>
          <a:p>
            <a:pPr>
              <a:lnSpc>
                <a:spcPct val="100000"/>
              </a:lnSpc>
            </a:pPr>
            <a:r>
              <a:rPr lang="en-US" sz="2800" dirty="0" smtClean="0"/>
              <a:t>Goals</a:t>
            </a:r>
          </a:p>
          <a:p>
            <a:pPr lvl="1">
              <a:lnSpc>
                <a:spcPct val="100000"/>
              </a:lnSpc>
            </a:pPr>
            <a:r>
              <a:rPr lang="en-US" sz="2400" dirty="0" smtClean="0"/>
              <a:t>Built accurate kinetic equilibrium reconstruction of KSTAR plasmas</a:t>
            </a:r>
          </a:p>
          <a:p>
            <a:pPr lvl="1">
              <a:lnSpc>
                <a:spcPct val="100000"/>
              </a:lnSpc>
            </a:pPr>
            <a:r>
              <a:rPr lang="en-US" sz="2400" dirty="0" smtClean="0"/>
              <a:t>Provided input for initial plasma stability evaluation</a:t>
            </a:r>
            <a:r>
              <a:rPr lang="en-US" sz="1800" baseline="30000" dirty="0" smtClean="0">
                <a:solidFill>
                  <a:schemeClr val="accent1"/>
                </a:solidFill>
              </a:rPr>
              <a:t>1</a:t>
            </a:r>
            <a:r>
              <a:rPr lang="en-US" sz="2400" dirty="0" smtClean="0"/>
              <a:t> and disruption event characterization and forecasting (DECAF)</a:t>
            </a:r>
            <a:r>
              <a:rPr lang="en-US" sz="1800" baseline="30000" dirty="0" smtClean="0">
                <a:solidFill>
                  <a:schemeClr val="accent1"/>
                </a:solidFill>
              </a:rPr>
              <a:t>2</a:t>
            </a:r>
            <a:endParaRPr lang="en-US" sz="1800" baseline="30000" dirty="0">
              <a:solidFill>
                <a:schemeClr val="accent1"/>
              </a:solidFill>
            </a:endParaRPr>
          </a:p>
          <a:p>
            <a:pPr marL="0" indent="0">
              <a:lnSpc>
                <a:spcPct val="100000"/>
              </a:lnSpc>
              <a:buNone/>
            </a:pPr>
            <a:endParaRPr lang="en-US" sz="2800" u="sng" dirty="0" smtClean="0">
              <a:solidFill>
                <a:srgbClr val="009900"/>
              </a:solidFill>
            </a:endParaRPr>
          </a:p>
        </p:txBody>
      </p:sp>
      <p:sp>
        <p:nvSpPr>
          <p:cNvPr id="6" name="Rectangle 5"/>
          <p:cNvSpPr/>
          <p:nvPr/>
        </p:nvSpPr>
        <p:spPr>
          <a:xfrm>
            <a:off x="444514" y="5947037"/>
            <a:ext cx="8593156" cy="830997"/>
          </a:xfrm>
          <a:prstGeom prst="rect">
            <a:avLst/>
          </a:prstGeom>
        </p:spPr>
        <p:txBody>
          <a:bodyPr wrap="square">
            <a:spAutoFit/>
          </a:bodyPr>
          <a:lstStyle/>
          <a:p>
            <a:pPr marL="0" indent="0" algn="r">
              <a:lnSpc>
                <a:spcPct val="100000"/>
              </a:lnSpc>
              <a:spcBef>
                <a:spcPts val="600"/>
              </a:spcBef>
              <a:buNone/>
            </a:pPr>
            <a:r>
              <a:rPr lang="en-US" sz="1600" baseline="30000" dirty="0">
                <a:solidFill>
                  <a:schemeClr val="accent1"/>
                </a:solidFill>
              </a:rPr>
              <a:t>1</a:t>
            </a:r>
            <a:r>
              <a:rPr lang="en-US" sz="1600" dirty="0">
                <a:solidFill>
                  <a:schemeClr val="accent1"/>
                </a:solidFill>
              </a:rPr>
              <a:t> Y.S. Park, S.A. </a:t>
            </a:r>
            <a:r>
              <a:rPr lang="en-US" sz="1600" dirty="0" err="1">
                <a:solidFill>
                  <a:schemeClr val="accent1"/>
                </a:solidFill>
              </a:rPr>
              <a:t>Sabbagh</a:t>
            </a:r>
            <a:r>
              <a:rPr lang="en-US" sz="1600" dirty="0">
                <a:solidFill>
                  <a:schemeClr val="accent1"/>
                </a:solidFill>
              </a:rPr>
              <a:t>, J.W. </a:t>
            </a:r>
            <a:r>
              <a:rPr lang="en-US" sz="1600" dirty="0" err="1">
                <a:solidFill>
                  <a:schemeClr val="accent1"/>
                </a:solidFill>
              </a:rPr>
              <a:t>Berkery</a:t>
            </a:r>
            <a:r>
              <a:rPr lang="en-US" sz="1600" dirty="0">
                <a:solidFill>
                  <a:schemeClr val="accent1"/>
                </a:solidFill>
              </a:rPr>
              <a:t>, et al., </a:t>
            </a:r>
            <a:r>
              <a:rPr lang="en-US" sz="1600" dirty="0" err="1">
                <a:solidFill>
                  <a:schemeClr val="accent1"/>
                </a:solidFill>
              </a:rPr>
              <a:t>Nucl</a:t>
            </a:r>
            <a:r>
              <a:rPr lang="en-US" sz="1600" dirty="0">
                <a:solidFill>
                  <a:schemeClr val="accent1"/>
                </a:solidFill>
              </a:rPr>
              <a:t>. Fusion </a:t>
            </a:r>
            <a:r>
              <a:rPr lang="en-US" sz="1600" b="1" dirty="0">
                <a:solidFill>
                  <a:schemeClr val="accent1"/>
                </a:solidFill>
              </a:rPr>
              <a:t>51 </a:t>
            </a:r>
            <a:r>
              <a:rPr lang="en-US" sz="1600" dirty="0">
                <a:solidFill>
                  <a:schemeClr val="accent1"/>
                </a:solidFill>
              </a:rPr>
              <a:t>(2011) 053001</a:t>
            </a:r>
          </a:p>
          <a:p>
            <a:pPr marL="0" indent="0" algn="r">
              <a:lnSpc>
                <a:spcPct val="100000"/>
              </a:lnSpc>
              <a:spcBef>
                <a:spcPts val="0"/>
              </a:spcBef>
              <a:buNone/>
            </a:pPr>
            <a:r>
              <a:rPr lang="en-US" sz="1600" baseline="30000" dirty="0">
                <a:solidFill>
                  <a:schemeClr val="accent1"/>
                </a:solidFill>
              </a:rPr>
              <a:t>2</a:t>
            </a:r>
            <a:r>
              <a:rPr lang="en-US" sz="1600" dirty="0">
                <a:solidFill>
                  <a:schemeClr val="accent1"/>
                </a:solidFill>
              </a:rPr>
              <a:t> S.A. </a:t>
            </a:r>
            <a:r>
              <a:rPr lang="en-US" sz="1600" dirty="0" err="1">
                <a:solidFill>
                  <a:schemeClr val="accent1"/>
                </a:solidFill>
              </a:rPr>
              <a:t>Sabbagh</a:t>
            </a:r>
            <a:r>
              <a:rPr lang="en-US" sz="1600" dirty="0">
                <a:solidFill>
                  <a:schemeClr val="accent1"/>
                </a:solidFill>
              </a:rPr>
              <a:t>, A.C. Sontag, J.M . </a:t>
            </a:r>
            <a:r>
              <a:rPr lang="en-US" sz="1600" dirty="0" err="1">
                <a:solidFill>
                  <a:schemeClr val="accent1"/>
                </a:solidFill>
              </a:rPr>
              <a:t>Bialek</a:t>
            </a:r>
            <a:r>
              <a:rPr lang="en-US" sz="1600" dirty="0">
                <a:solidFill>
                  <a:schemeClr val="accent1"/>
                </a:solidFill>
              </a:rPr>
              <a:t>, et al., </a:t>
            </a:r>
            <a:r>
              <a:rPr lang="en-US" sz="1600" dirty="0" err="1">
                <a:solidFill>
                  <a:schemeClr val="accent1"/>
                </a:solidFill>
              </a:rPr>
              <a:t>Nucl</a:t>
            </a:r>
            <a:r>
              <a:rPr lang="en-US" sz="1600" dirty="0">
                <a:solidFill>
                  <a:schemeClr val="accent1"/>
                </a:solidFill>
              </a:rPr>
              <a:t>. Fusion 46 (2006) 635</a:t>
            </a:r>
            <a:r>
              <a:rPr lang="en-US" sz="1600" dirty="0" smtClean="0">
                <a:solidFill>
                  <a:schemeClr val="accent1"/>
                </a:solidFill>
              </a:rPr>
              <a:t>.</a:t>
            </a:r>
          </a:p>
          <a:p>
            <a:pPr marL="0" indent="0" algn="r">
              <a:lnSpc>
                <a:spcPct val="100000"/>
              </a:lnSpc>
              <a:spcBef>
                <a:spcPts val="0"/>
              </a:spcBef>
              <a:buNone/>
            </a:pPr>
            <a:r>
              <a:rPr lang="en-US" sz="1600" dirty="0" smtClean="0">
                <a:solidFill>
                  <a:schemeClr val="accent1"/>
                </a:solidFill>
              </a:rPr>
              <a:t> </a:t>
            </a:r>
            <a:endParaRPr lang="en-US" sz="1600" dirty="0">
              <a:solidFill>
                <a:schemeClr val="accent1"/>
              </a:solidFill>
            </a:endParaRPr>
          </a:p>
        </p:txBody>
      </p:sp>
    </p:spTree>
    <p:extLst>
      <p:ext uri="{BB962C8B-B14F-4D97-AF65-F5344CB8AC3E}">
        <p14:creationId xmlns:p14="http://schemas.microsoft.com/office/powerpoint/2010/main" val="1810098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90" y="443299"/>
            <a:ext cx="8549640" cy="685800"/>
          </a:xfrm>
        </p:spPr>
        <p:txBody>
          <a:bodyPr/>
          <a:lstStyle/>
          <a:p>
            <a:r>
              <a:rPr lang="en-US" dirty="0"/>
              <a:t>Improvement in confinement is comparable to the H-mode in the discharge</a:t>
            </a:r>
          </a:p>
        </p:txBody>
      </p:sp>
      <p:grpSp>
        <p:nvGrpSpPr>
          <p:cNvPr id="5" name="그룹 5"/>
          <p:cNvGrpSpPr/>
          <p:nvPr/>
        </p:nvGrpSpPr>
        <p:grpSpPr>
          <a:xfrm>
            <a:off x="4884420" y="1653539"/>
            <a:ext cx="4389120" cy="4797953"/>
            <a:chOff x="914400" y="1447800"/>
            <a:chExt cx="5943600" cy="4876800"/>
          </a:xfrm>
        </p:grpSpPr>
        <p:grpSp>
          <p:nvGrpSpPr>
            <p:cNvPr id="6" name="그룹 6"/>
            <p:cNvGrpSpPr/>
            <p:nvPr/>
          </p:nvGrpSpPr>
          <p:grpSpPr>
            <a:xfrm>
              <a:off x="914400" y="1447800"/>
              <a:ext cx="5943600" cy="4876800"/>
              <a:chOff x="2282783" y="1447800"/>
              <a:chExt cx="6172200" cy="4856812"/>
            </a:xfrm>
          </p:grpSpPr>
          <p:pic>
            <p:nvPicPr>
              <p:cNvPr id="11" name="그림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783" y="1447800"/>
                <a:ext cx="6172200" cy="4856812"/>
              </a:xfrm>
              <a:prstGeom prst="rect">
                <a:avLst/>
              </a:prstGeom>
            </p:spPr>
          </p:pic>
          <p:sp>
            <p:nvSpPr>
              <p:cNvPr id="12" name="직사각형 12"/>
              <p:cNvSpPr/>
              <p:nvPr/>
            </p:nvSpPr>
            <p:spPr>
              <a:xfrm>
                <a:off x="3733800" y="1936220"/>
                <a:ext cx="1016316" cy="3631609"/>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직사각형 13"/>
              <p:cNvSpPr/>
              <p:nvPr/>
            </p:nvSpPr>
            <p:spPr>
              <a:xfrm>
                <a:off x="5652986" y="1936220"/>
                <a:ext cx="1967013" cy="3626380"/>
              </a:xfrm>
              <a:prstGeom prst="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p:cNvSpPr txBox="1"/>
              <p:nvPr/>
            </p:nvSpPr>
            <p:spPr>
              <a:xfrm>
                <a:off x="3989336" y="2940053"/>
                <a:ext cx="515479" cy="339525"/>
              </a:xfrm>
              <a:prstGeom prst="rect">
                <a:avLst/>
              </a:prstGeom>
              <a:noFill/>
            </p:spPr>
            <p:txBody>
              <a:bodyPr wrap="none" rtlCol="0">
                <a:spAutoFit/>
              </a:bodyPr>
              <a:lstStyle/>
              <a:p>
                <a:r>
                  <a:rPr lang="en-US" altLang="ko-KR" sz="1200" dirty="0" smtClean="0"/>
                  <a:t>ITB</a:t>
                </a:r>
                <a:endParaRPr lang="ko-KR" altLang="en-US" sz="1200" dirty="0"/>
              </a:p>
            </p:txBody>
          </p:sp>
          <p:sp>
            <p:nvSpPr>
              <p:cNvPr id="15" name="TextBox 14"/>
              <p:cNvSpPr txBox="1"/>
              <p:nvPr/>
            </p:nvSpPr>
            <p:spPr>
              <a:xfrm>
                <a:off x="4838506" y="2932998"/>
                <a:ext cx="930976" cy="339525"/>
              </a:xfrm>
              <a:prstGeom prst="rect">
                <a:avLst/>
              </a:prstGeom>
              <a:noFill/>
            </p:spPr>
            <p:txBody>
              <a:bodyPr wrap="none" rtlCol="0">
                <a:spAutoFit/>
              </a:bodyPr>
              <a:lstStyle/>
              <a:p>
                <a:r>
                  <a:rPr lang="en-US" altLang="ko-KR" sz="1200" dirty="0" smtClean="0"/>
                  <a:t>H-mode</a:t>
                </a:r>
                <a:endParaRPr lang="ko-KR" altLang="en-US" sz="1200" dirty="0"/>
              </a:p>
            </p:txBody>
          </p:sp>
          <p:sp>
            <p:nvSpPr>
              <p:cNvPr id="16" name="TextBox 15"/>
              <p:cNvSpPr txBox="1"/>
              <p:nvPr/>
            </p:nvSpPr>
            <p:spPr>
              <a:xfrm>
                <a:off x="6344868" y="2932998"/>
                <a:ext cx="887695" cy="339525"/>
              </a:xfrm>
              <a:prstGeom prst="rect">
                <a:avLst/>
              </a:prstGeom>
              <a:noFill/>
            </p:spPr>
            <p:txBody>
              <a:bodyPr wrap="none" rtlCol="0">
                <a:spAutoFit/>
              </a:bodyPr>
              <a:lstStyle/>
              <a:p>
                <a:r>
                  <a:rPr lang="en-US" altLang="ko-KR" sz="1200" dirty="0" smtClean="0"/>
                  <a:t>L-mode</a:t>
                </a:r>
                <a:endParaRPr lang="ko-KR" altLang="en-US" sz="1200" dirty="0"/>
              </a:p>
            </p:txBody>
          </p:sp>
          <p:sp>
            <p:nvSpPr>
              <p:cNvPr id="17" name="직사각형 17"/>
              <p:cNvSpPr/>
              <p:nvPr/>
            </p:nvSpPr>
            <p:spPr>
              <a:xfrm>
                <a:off x="4750118" y="1937184"/>
                <a:ext cx="902869" cy="3625416"/>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7" name="직선 연결선 7"/>
            <p:cNvCxnSpPr/>
            <p:nvPr/>
          </p:nvCxnSpPr>
          <p:spPr>
            <a:xfrm flipV="1">
              <a:off x="2994369" y="1932407"/>
              <a:ext cx="0" cy="368133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직선 연결선 8"/>
            <p:cNvCxnSpPr/>
            <p:nvPr/>
          </p:nvCxnSpPr>
          <p:spPr>
            <a:xfrm flipV="1">
              <a:off x="4007000" y="1933376"/>
              <a:ext cx="8742" cy="3680363"/>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0121" y="4800600"/>
              <a:ext cx="380232" cy="276999"/>
            </a:xfrm>
            <a:prstGeom prst="rect">
              <a:avLst/>
            </a:prstGeom>
            <a:noFill/>
          </p:spPr>
          <p:txBody>
            <a:bodyPr wrap="none" rtlCol="0">
              <a:spAutoFit/>
            </a:bodyPr>
            <a:lstStyle/>
            <a:p>
              <a:r>
                <a:rPr lang="en-US" altLang="ko-KR" sz="1200" dirty="0" smtClean="0"/>
                <a:t>2.5</a:t>
              </a:r>
              <a:endParaRPr lang="ko-KR" altLang="en-US" sz="1200" dirty="0"/>
            </a:p>
          </p:txBody>
        </p:sp>
        <p:sp>
          <p:nvSpPr>
            <p:cNvPr id="10" name="TextBox 9"/>
            <p:cNvSpPr txBox="1"/>
            <p:nvPr/>
          </p:nvSpPr>
          <p:spPr>
            <a:xfrm>
              <a:off x="3845905" y="4800599"/>
              <a:ext cx="538777" cy="281551"/>
            </a:xfrm>
            <a:prstGeom prst="rect">
              <a:avLst/>
            </a:prstGeom>
            <a:noFill/>
          </p:spPr>
          <p:txBody>
            <a:bodyPr wrap="none" rtlCol="0">
              <a:spAutoFit/>
            </a:bodyPr>
            <a:lstStyle/>
            <a:p>
              <a:r>
                <a:rPr lang="en-US" altLang="ko-KR" sz="1200" dirty="0" smtClean="0"/>
                <a:t>4.8</a:t>
              </a:r>
              <a:endParaRPr lang="ko-KR" altLang="en-US" sz="1200" dirty="0"/>
            </a:p>
          </p:txBody>
        </p:sp>
      </p:grpSp>
      <p:sp>
        <p:nvSpPr>
          <p:cNvPr id="23" name="Rectangle 22"/>
          <p:cNvSpPr/>
          <p:nvPr/>
        </p:nvSpPr>
        <p:spPr>
          <a:xfrm>
            <a:off x="6210300" y="6196197"/>
            <a:ext cx="2438400" cy="307777"/>
          </a:xfrm>
          <a:prstGeom prst="rect">
            <a:avLst/>
          </a:prstGeom>
          <a:ln w="3175">
            <a:noFill/>
          </a:ln>
        </p:spPr>
        <p:txBody>
          <a:bodyPr wrap="square" lIns="45720" rIns="45720">
            <a:spAutoFit/>
          </a:bodyPr>
          <a:lstStyle>
            <a:defPPr>
              <a:defRPr lang="en-US"/>
            </a:defPPr>
            <a:lvl1pPr algn="l" rtl="0" eaLnBrk="0" fontAlgn="base" hangingPunct="0">
              <a:spcBef>
                <a:spcPct val="0"/>
              </a:spcBef>
              <a:spcAft>
                <a:spcPct val="0"/>
              </a:spcAft>
              <a:defRPr sz="3200" kern="1200">
                <a:solidFill>
                  <a:schemeClr val="tx2"/>
                </a:solidFill>
                <a:latin typeface="Arial" pitchFamily="34" charset="0"/>
                <a:ea typeface="+mn-ea"/>
                <a:cs typeface="+mn-cs"/>
              </a:defRPr>
            </a:lvl1pPr>
            <a:lvl2pPr marL="457200" algn="l" rtl="0" eaLnBrk="0" fontAlgn="base" hangingPunct="0">
              <a:spcBef>
                <a:spcPct val="0"/>
              </a:spcBef>
              <a:spcAft>
                <a:spcPct val="0"/>
              </a:spcAft>
              <a:defRPr sz="3200" kern="1200">
                <a:solidFill>
                  <a:schemeClr val="tx2"/>
                </a:solidFill>
                <a:latin typeface="Arial" pitchFamily="34" charset="0"/>
                <a:ea typeface="+mn-ea"/>
                <a:cs typeface="+mn-cs"/>
              </a:defRPr>
            </a:lvl2pPr>
            <a:lvl3pPr marL="914400" algn="l" rtl="0" eaLnBrk="0" fontAlgn="base" hangingPunct="0">
              <a:spcBef>
                <a:spcPct val="0"/>
              </a:spcBef>
              <a:spcAft>
                <a:spcPct val="0"/>
              </a:spcAft>
              <a:defRPr sz="3200" kern="1200">
                <a:solidFill>
                  <a:schemeClr val="tx2"/>
                </a:solidFill>
                <a:latin typeface="Arial" pitchFamily="34" charset="0"/>
                <a:ea typeface="+mn-ea"/>
                <a:cs typeface="+mn-cs"/>
              </a:defRPr>
            </a:lvl3pPr>
            <a:lvl4pPr marL="1371600" algn="l" rtl="0" eaLnBrk="0" fontAlgn="base" hangingPunct="0">
              <a:spcBef>
                <a:spcPct val="0"/>
              </a:spcBef>
              <a:spcAft>
                <a:spcPct val="0"/>
              </a:spcAft>
              <a:defRPr sz="3200" kern="1200">
                <a:solidFill>
                  <a:schemeClr val="tx2"/>
                </a:solidFill>
                <a:latin typeface="Arial" pitchFamily="34" charset="0"/>
                <a:ea typeface="+mn-ea"/>
                <a:cs typeface="+mn-cs"/>
              </a:defRPr>
            </a:lvl4pPr>
            <a:lvl5pPr marL="1828800" algn="l" rtl="0" eaLnBrk="0" fontAlgn="base" hangingPunct="0">
              <a:spcBef>
                <a:spcPct val="0"/>
              </a:spcBef>
              <a:spcAft>
                <a:spcPct val="0"/>
              </a:spcAft>
              <a:defRPr sz="3200" kern="1200">
                <a:solidFill>
                  <a:schemeClr val="tx2"/>
                </a:solidFill>
                <a:latin typeface="Arial" pitchFamily="34" charset="0"/>
                <a:ea typeface="+mn-ea"/>
                <a:cs typeface="+mn-cs"/>
              </a:defRPr>
            </a:lvl5pPr>
            <a:lvl6pPr marL="2286000" algn="l" defTabSz="914400" rtl="0" eaLnBrk="1" latinLnBrk="1" hangingPunct="1">
              <a:defRPr sz="3200" kern="1200">
                <a:solidFill>
                  <a:schemeClr val="tx2"/>
                </a:solidFill>
                <a:latin typeface="Arial" pitchFamily="34" charset="0"/>
                <a:ea typeface="+mn-ea"/>
                <a:cs typeface="+mn-cs"/>
              </a:defRPr>
            </a:lvl6pPr>
            <a:lvl7pPr marL="2743200" algn="l" defTabSz="914400" rtl="0" eaLnBrk="1" latinLnBrk="1" hangingPunct="1">
              <a:defRPr sz="3200" kern="1200">
                <a:solidFill>
                  <a:schemeClr val="tx2"/>
                </a:solidFill>
                <a:latin typeface="Arial" pitchFamily="34" charset="0"/>
                <a:ea typeface="+mn-ea"/>
                <a:cs typeface="+mn-cs"/>
              </a:defRPr>
            </a:lvl7pPr>
            <a:lvl8pPr marL="3200400" algn="l" defTabSz="914400" rtl="0" eaLnBrk="1" latinLnBrk="1" hangingPunct="1">
              <a:defRPr sz="3200" kern="1200">
                <a:solidFill>
                  <a:schemeClr val="tx2"/>
                </a:solidFill>
                <a:latin typeface="Arial" pitchFamily="34" charset="0"/>
                <a:ea typeface="+mn-ea"/>
                <a:cs typeface="+mn-cs"/>
              </a:defRPr>
            </a:lvl8pPr>
            <a:lvl9pPr marL="3657600" algn="l" defTabSz="914400" rtl="0" eaLnBrk="1" latinLnBrk="1" hangingPunct="1">
              <a:defRPr sz="3200" kern="1200">
                <a:solidFill>
                  <a:schemeClr val="tx2"/>
                </a:solidFill>
                <a:latin typeface="Arial" pitchFamily="34" charset="0"/>
                <a:ea typeface="+mn-ea"/>
                <a:cs typeface="+mn-cs"/>
              </a:defRPr>
            </a:lvl9pPr>
          </a:lstStyle>
          <a:p>
            <a:pPr algn="r"/>
            <a:r>
              <a:rPr lang="en-US" altLang="zh-CN" sz="1400" dirty="0" smtClean="0">
                <a:solidFill>
                  <a:schemeClr val="accent1"/>
                </a:solidFill>
                <a:latin typeface="+mj-ea"/>
              </a:rPr>
              <a:t>experiment by </a:t>
            </a:r>
            <a:r>
              <a:rPr lang="en-US" altLang="zh-CN" sz="1400" dirty="0" err="1" smtClean="0">
                <a:solidFill>
                  <a:schemeClr val="accent1"/>
                </a:solidFill>
                <a:latin typeface="+mj-ea"/>
              </a:rPr>
              <a:t>Jinil</a:t>
            </a:r>
            <a:r>
              <a:rPr lang="en-US" altLang="zh-CN" sz="1400" dirty="0" smtClean="0">
                <a:solidFill>
                  <a:schemeClr val="accent1"/>
                </a:solidFill>
                <a:latin typeface="+mj-ea"/>
              </a:rPr>
              <a:t> </a:t>
            </a:r>
            <a:r>
              <a:rPr lang="en-US" altLang="zh-CN" sz="1400" dirty="0">
                <a:solidFill>
                  <a:schemeClr val="accent1"/>
                </a:solidFill>
                <a:latin typeface="+mj-ea"/>
              </a:rPr>
              <a:t>J</a:t>
            </a:r>
            <a:r>
              <a:rPr lang="en-US" altLang="zh-CN" sz="1400" dirty="0" smtClean="0">
                <a:solidFill>
                  <a:schemeClr val="accent1"/>
                </a:solidFill>
                <a:latin typeface="+mj-ea"/>
              </a:rPr>
              <a:t>ung</a:t>
            </a:r>
            <a:endParaRPr lang="en-US" altLang="zh-CN" sz="1400" dirty="0">
              <a:solidFill>
                <a:schemeClr val="accent1"/>
              </a:solidFill>
              <a:latin typeface="+mj-ea"/>
            </a:endParaRPr>
          </a:p>
        </p:txBody>
      </p:sp>
      <p:sp>
        <p:nvSpPr>
          <p:cNvPr id="29" name="TextBox 28"/>
          <p:cNvSpPr txBox="1"/>
          <p:nvPr/>
        </p:nvSpPr>
        <p:spPr>
          <a:xfrm rot="16200000">
            <a:off x="-122511" y="2538810"/>
            <a:ext cx="1167307" cy="276999"/>
          </a:xfrm>
          <a:prstGeom prst="rect">
            <a:avLst/>
          </a:prstGeom>
          <a:noFill/>
        </p:spPr>
        <p:txBody>
          <a:bodyPr wrap="none" rtlCol="0">
            <a:spAutoFit/>
          </a:bodyPr>
          <a:lstStyle/>
          <a:p>
            <a:r>
              <a:rPr lang="en-US" sz="1200" b="1" dirty="0" err="1" smtClean="0"/>
              <a:t>Safty</a:t>
            </a:r>
            <a:r>
              <a:rPr lang="en-US" sz="1200" b="1" dirty="0" smtClean="0"/>
              <a:t> factor q</a:t>
            </a:r>
            <a:endParaRPr lang="en-US" sz="1200" b="1" dirty="0"/>
          </a:p>
        </p:txBody>
      </p:sp>
      <p:grpSp>
        <p:nvGrpSpPr>
          <p:cNvPr id="32" name="Group 31"/>
          <p:cNvGrpSpPr/>
          <p:nvPr/>
        </p:nvGrpSpPr>
        <p:grpSpPr>
          <a:xfrm>
            <a:off x="333200" y="3926541"/>
            <a:ext cx="2596577" cy="2379681"/>
            <a:chOff x="3675707" y="3209746"/>
            <a:chExt cx="2856232" cy="3167355"/>
          </a:xfrm>
        </p:grpSpPr>
        <p:sp>
          <p:nvSpPr>
            <p:cNvPr id="33" name="TextBox 32"/>
            <p:cNvSpPr txBox="1"/>
            <p:nvPr/>
          </p:nvSpPr>
          <p:spPr>
            <a:xfrm>
              <a:off x="4207553" y="5762625"/>
              <a:ext cx="2324386" cy="614476"/>
            </a:xfrm>
            <a:prstGeom prst="rect">
              <a:avLst/>
            </a:prstGeom>
            <a:noFill/>
          </p:spPr>
          <p:txBody>
            <a:bodyPr wrap="none" rtlCol="0">
              <a:spAutoFit/>
            </a:bodyPr>
            <a:lstStyle/>
            <a:p>
              <a:pPr algn="ctr"/>
              <a:r>
                <a:rPr lang="en-US" sz="1200" dirty="0" smtClean="0"/>
                <a:t>1.8   1.9   2.0   2.1   2.2   2.3</a:t>
              </a:r>
            </a:p>
            <a:p>
              <a:pPr algn="ctr"/>
              <a:r>
                <a:rPr lang="en-US" sz="1200" b="1" dirty="0" smtClean="0"/>
                <a:t>R (m)</a:t>
              </a:r>
              <a:endParaRPr lang="en-US" sz="1200" b="1" dirty="0"/>
            </a:p>
          </p:txBody>
        </p:sp>
        <p:sp>
          <p:nvSpPr>
            <p:cNvPr id="35" name="TextBox 34"/>
            <p:cNvSpPr txBox="1"/>
            <p:nvPr/>
          </p:nvSpPr>
          <p:spPr>
            <a:xfrm rot="16200000">
              <a:off x="2618182" y="4267271"/>
              <a:ext cx="2419750" cy="304699"/>
            </a:xfrm>
            <a:prstGeom prst="rect">
              <a:avLst/>
            </a:prstGeom>
            <a:noFill/>
          </p:spPr>
          <p:txBody>
            <a:bodyPr wrap="square" rtlCol="0">
              <a:spAutoFit/>
            </a:bodyPr>
            <a:lstStyle/>
            <a:p>
              <a:r>
                <a:rPr lang="en-US" sz="1200" b="1" dirty="0" smtClean="0"/>
                <a:t>Total Pressure (10</a:t>
              </a:r>
              <a:r>
                <a:rPr lang="en-US" sz="1200" b="1" baseline="30000" dirty="0" smtClean="0"/>
                <a:t>5</a:t>
              </a:r>
              <a:r>
                <a:rPr lang="en-US" sz="1200" b="1" dirty="0"/>
                <a:t>P</a:t>
              </a:r>
              <a:r>
                <a:rPr lang="en-US" sz="1200" b="1" dirty="0" smtClean="0"/>
                <a:t>a)</a:t>
              </a:r>
              <a:endParaRPr lang="en-US" sz="1200" b="1" dirty="0"/>
            </a:p>
          </p:txBody>
        </p:sp>
      </p:grpSp>
      <p:grpSp>
        <p:nvGrpSpPr>
          <p:cNvPr id="37" name="Group 36"/>
          <p:cNvGrpSpPr/>
          <p:nvPr/>
        </p:nvGrpSpPr>
        <p:grpSpPr>
          <a:xfrm>
            <a:off x="2859742" y="1414843"/>
            <a:ext cx="2518599" cy="2554964"/>
            <a:chOff x="841767" y="2891532"/>
            <a:chExt cx="2770457" cy="3400657"/>
          </a:xfrm>
        </p:grpSpPr>
        <p:sp>
          <p:nvSpPr>
            <p:cNvPr id="39" name="TextBox 38"/>
            <p:cNvSpPr txBox="1"/>
            <p:nvPr/>
          </p:nvSpPr>
          <p:spPr>
            <a:xfrm>
              <a:off x="1002185" y="5677713"/>
              <a:ext cx="2610039" cy="614476"/>
            </a:xfrm>
            <a:prstGeom prst="rect">
              <a:avLst/>
            </a:prstGeom>
            <a:noFill/>
          </p:spPr>
          <p:txBody>
            <a:bodyPr wrap="none" rtlCol="0">
              <a:spAutoFit/>
            </a:bodyPr>
            <a:lstStyle/>
            <a:p>
              <a:pPr algn="ctr"/>
              <a:r>
                <a:rPr lang="en-US" sz="1200" dirty="0" smtClean="0"/>
                <a:t>0.0   0.2    0.4    0.6    0.8    1.0  </a:t>
              </a:r>
            </a:p>
            <a:p>
              <a:pPr algn="ctr"/>
              <a:r>
                <a:rPr lang="en-US" altLang="en-US" sz="1200" b="1" dirty="0" err="1">
                  <a:latin typeface="Symbol" pitchFamily="18" charset="2"/>
                </a:rPr>
                <a:t>y</a:t>
              </a:r>
              <a:r>
                <a:rPr lang="en-US" altLang="en-US" sz="1200" b="1" baseline="-25000" dirty="0" err="1"/>
                <a:t>N</a:t>
              </a:r>
              <a:endParaRPr lang="en-US" sz="1200" b="1" dirty="0"/>
            </a:p>
          </p:txBody>
        </p:sp>
        <p:sp>
          <p:nvSpPr>
            <p:cNvPr id="40" name="TextBox 39"/>
            <p:cNvSpPr txBox="1"/>
            <p:nvPr/>
          </p:nvSpPr>
          <p:spPr>
            <a:xfrm>
              <a:off x="841767" y="2891532"/>
              <a:ext cx="476661" cy="3072380"/>
            </a:xfrm>
            <a:prstGeom prst="rect">
              <a:avLst/>
            </a:prstGeom>
            <a:noFill/>
          </p:spPr>
          <p:txBody>
            <a:bodyPr wrap="square" rtlCol="0">
              <a:spAutoFit/>
            </a:bodyPr>
            <a:lstStyle/>
            <a:p>
              <a:pPr algn="r">
                <a:lnSpc>
                  <a:spcPct val="300000"/>
                </a:lnSpc>
              </a:pPr>
              <a:r>
                <a:rPr lang="en-US" sz="1200" dirty="0" smtClean="0"/>
                <a:t>15</a:t>
              </a:r>
            </a:p>
            <a:p>
              <a:pPr algn="r">
                <a:lnSpc>
                  <a:spcPct val="300000"/>
                </a:lnSpc>
              </a:pPr>
              <a:r>
                <a:rPr lang="en-US" sz="1200" dirty="0" smtClean="0"/>
                <a:t>10</a:t>
              </a:r>
            </a:p>
            <a:p>
              <a:pPr algn="r">
                <a:lnSpc>
                  <a:spcPct val="300000"/>
                </a:lnSpc>
              </a:pPr>
              <a:r>
                <a:rPr lang="en-US" sz="1200" dirty="0" smtClean="0"/>
                <a:t>5</a:t>
              </a:r>
            </a:p>
            <a:p>
              <a:pPr algn="r">
                <a:lnSpc>
                  <a:spcPct val="300000"/>
                </a:lnSpc>
              </a:pPr>
              <a:r>
                <a:rPr lang="en-US" sz="1200" dirty="0"/>
                <a:t>0</a:t>
              </a:r>
            </a:p>
          </p:txBody>
        </p:sp>
      </p:grpSp>
      <p:grpSp>
        <p:nvGrpSpPr>
          <p:cNvPr id="44" name="Group 43"/>
          <p:cNvGrpSpPr/>
          <p:nvPr/>
        </p:nvGrpSpPr>
        <p:grpSpPr>
          <a:xfrm>
            <a:off x="2758440" y="3852846"/>
            <a:ext cx="2440544" cy="2445753"/>
            <a:chOff x="3822195" y="3101519"/>
            <a:chExt cx="2684598" cy="3255298"/>
          </a:xfrm>
        </p:grpSpPr>
        <p:sp>
          <p:nvSpPr>
            <p:cNvPr id="45" name="TextBox 44"/>
            <p:cNvSpPr txBox="1"/>
            <p:nvPr/>
          </p:nvSpPr>
          <p:spPr>
            <a:xfrm>
              <a:off x="4182406" y="5742341"/>
              <a:ext cx="2324387" cy="614476"/>
            </a:xfrm>
            <a:prstGeom prst="rect">
              <a:avLst/>
            </a:prstGeom>
            <a:noFill/>
          </p:spPr>
          <p:txBody>
            <a:bodyPr wrap="none" rtlCol="0">
              <a:spAutoFit/>
            </a:bodyPr>
            <a:lstStyle/>
            <a:p>
              <a:pPr algn="ctr"/>
              <a:r>
                <a:rPr lang="en-US" sz="1200" dirty="0"/>
                <a:t>1.8   1.9   2.0   2.1   2.2   2.3</a:t>
              </a:r>
            </a:p>
            <a:p>
              <a:pPr algn="ctr"/>
              <a:r>
                <a:rPr lang="en-US" sz="1200" b="1" dirty="0" smtClean="0"/>
                <a:t>R (m)</a:t>
              </a:r>
              <a:endParaRPr lang="en-US" sz="1200" b="1" dirty="0"/>
            </a:p>
          </p:txBody>
        </p:sp>
        <p:sp>
          <p:nvSpPr>
            <p:cNvPr id="46" name="TextBox 45"/>
            <p:cNvSpPr txBox="1"/>
            <p:nvPr/>
          </p:nvSpPr>
          <p:spPr>
            <a:xfrm>
              <a:off x="3822195" y="3101519"/>
              <a:ext cx="569976" cy="2875747"/>
            </a:xfrm>
            <a:prstGeom prst="rect">
              <a:avLst/>
            </a:prstGeom>
            <a:noFill/>
          </p:spPr>
          <p:txBody>
            <a:bodyPr wrap="square" rtlCol="0">
              <a:spAutoFit/>
            </a:bodyPr>
            <a:lstStyle/>
            <a:p>
              <a:pPr algn="r">
                <a:lnSpc>
                  <a:spcPct val="140000"/>
                </a:lnSpc>
              </a:pPr>
              <a:r>
                <a:rPr lang="en-US" sz="1200" dirty="0" smtClean="0"/>
                <a:t>1.2</a:t>
              </a:r>
            </a:p>
            <a:p>
              <a:pPr algn="r">
                <a:lnSpc>
                  <a:spcPct val="140000"/>
                </a:lnSpc>
              </a:pPr>
              <a:r>
                <a:rPr lang="en-US" sz="1200" dirty="0" smtClean="0"/>
                <a:t>1.0</a:t>
              </a:r>
            </a:p>
            <a:p>
              <a:pPr algn="r">
                <a:lnSpc>
                  <a:spcPct val="140000"/>
                </a:lnSpc>
              </a:pPr>
              <a:r>
                <a:rPr lang="en-US" sz="1200" dirty="0" smtClean="0"/>
                <a:t>0.8</a:t>
              </a:r>
            </a:p>
            <a:p>
              <a:pPr algn="r">
                <a:lnSpc>
                  <a:spcPct val="140000"/>
                </a:lnSpc>
              </a:pPr>
              <a:r>
                <a:rPr lang="en-US" sz="1200" dirty="0" smtClean="0"/>
                <a:t>0.6</a:t>
              </a:r>
            </a:p>
            <a:p>
              <a:pPr algn="r">
                <a:lnSpc>
                  <a:spcPct val="140000"/>
                </a:lnSpc>
              </a:pPr>
              <a:r>
                <a:rPr lang="en-US" sz="1200" dirty="0" smtClean="0"/>
                <a:t>0.4</a:t>
              </a:r>
            </a:p>
            <a:p>
              <a:pPr algn="r">
                <a:lnSpc>
                  <a:spcPct val="140000"/>
                </a:lnSpc>
              </a:pPr>
              <a:r>
                <a:rPr lang="en-US" sz="1200" dirty="0" smtClean="0"/>
                <a:t>2</a:t>
              </a:r>
            </a:p>
            <a:p>
              <a:pPr algn="r">
                <a:lnSpc>
                  <a:spcPct val="140000"/>
                </a:lnSpc>
              </a:pPr>
              <a:r>
                <a:rPr lang="en-US" sz="1200" dirty="0" smtClean="0"/>
                <a:t>0.0</a:t>
              </a:r>
            </a:p>
            <a:p>
              <a:pPr algn="r">
                <a:lnSpc>
                  <a:spcPct val="140000"/>
                </a:lnSpc>
              </a:pPr>
              <a:r>
                <a:rPr lang="en-US" sz="1200" dirty="0" smtClean="0"/>
                <a:t>-0.2</a:t>
              </a:r>
            </a:p>
          </p:txBody>
        </p:sp>
      </p:grpSp>
      <p:sp>
        <p:nvSpPr>
          <p:cNvPr id="38" name="TextBox 37"/>
          <p:cNvSpPr txBox="1"/>
          <p:nvPr/>
        </p:nvSpPr>
        <p:spPr>
          <a:xfrm>
            <a:off x="6322484" y="1761438"/>
            <a:ext cx="1613711" cy="338554"/>
          </a:xfrm>
          <a:prstGeom prst="rect">
            <a:avLst/>
          </a:prstGeom>
          <a:solidFill>
            <a:schemeClr val="bg1"/>
          </a:solidFill>
        </p:spPr>
        <p:txBody>
          <a:bodyPr wrap="none" rtlCol="0">
            <a:spAutoFit/>
          </a:bodyPr>
          <a:lstStyle/>
          <a:p>
            <a:r>
              <a:rPr lang="en-US" altLang="zh-CN" sz="1600" b="1" dirty="0" smtClean="0"/>
              <a:t>KSTAR #16498</a:t>
            </a:r>
            <a:endParaRPr lang="en-US" sz="1600" b="1" dirty="0"/>
          </a:p>
        </p:txBody>
      </p:sp>
      <p:pic>
        <p:nvPicPr>
          <p:cNvPr id="3" name="Picture 2"/>
          <p:cNvPicPr>
            <a:picLocks/>
          </p:cNvPicPr>
          <p:nvPr/>
        </p:nvPicPr>
        <p:blipFill rotWithShape="1">
          <a:blip r:embed="rId4"/>
          <a:srcRect l="39640" t="35147" r="23064" b="33733"/>
          <a:stretch/>
        </p:blipFill>
        <p:spPr>
          <a:xfrm>
            <a:off x="3223490" y="4017818"/>
            <a:ext cx="1828800" cy="1828800"/>
          </a:xfrm>
          <a:prstGeom prst="rect">
            <a:avLst/>
          </a:prstGeom>
        </p:spPr>
      </p:pic>
      <p:pic>
        <p:nvPicPr>
          <p:cNvPr id="4" name="Picture 3"/>
          <p:cNvPicPr>
            <a:picLocks/>
          </p:cNvPicPr>
          <p:nvPr/>
        </p:nvPicPr>
        <p:blipFill rotWithShape="1">
          <a:blip r:embed="rId5"/>
          <a:srcRect l="36740" t="34757" r="22235" b="32367"/>
          <a:stretch/>
        </p:blipFill>
        <p:spPr>
          <a:xfrm>
            <a:off x="3251199" y="1708727"/>
            <a:ext cx="1828800" cy="1828800"/>
          </a:xfrm>
          <a:prstGeom prst="rect">
            <a:avLst/>
          </a:prstGeom>
        </p:spPr>
      </p:pic>
      <p:pic>
        <p:nvPicPr>
          <p:cNvPr id="18" name="Picture 17"/>
          <p:cNvPicPr>
            <a:picLocks/>
          </p:cNvPicPr>
          <p:nvPr/>
        </p:nvPicPr>
        <p:blipFill rotWithShape="1">
          <a:blip r:embed="rId6"/>
          <a:srcRect l="36861" t="35087" r="22382" b="32382"/>
          <a:stretch/>
        </p:blipFill>
        <p:spPr>
          <a:xfrm>
            <a:off x="986116" y="1743075"/>
            <a:ext cx="1828800" cy="1828800"/>
          </a:xfrm>
          <a:prstGeom prst="rect">
            <a:avLst/>
          </a:prstGeom>
        </p:spPr>
      </p:pic>
      <p:sp>
        <p:nvSpPr>
          <p:cNvPr id="47" name="TextBox 46"/>
          <p:cNvSpPr txBox="1"/>
          <p:nvPr/>
        </p:nvSpPr>
        <p:spPr>
          <a:xfrm>
            <a:off x="782328" y="3517108"/>
            <a:ext cx="2372764" cy="461665"/>
          </a:xfrm>
          <a:prstGeom prst="rect">
            <a:avLst/>
          </a:prstGeom>
          <a:noFill/>
        </p:spPr>
        <p:txBody>
          <a:bodyPr wrap="none" rtlCol="0">
            <a:spAutoFit/>
          </a:bodyPr>
          <a:lstStyle/>
          <a:p>
            <a:pPr algn="ctr"/>
            <a:r>
              <a:rPr lang="en-US" sz="1200" dirty="0" smtClean="0"/>
              <a:t>0.0   0.2    0.4    0.6    0.8    1.0  </a:t>
            </a:r>
          </a:p>
          <a:p>
            <a:pPr algn="ctr"/>
            <a:r>
              <a:rPr lang="en-US" altLang="en-US" sz="1200" b="1" dirty="0" err="1" smtClean="0">
                <a:latin typeface="Symbol" pitchFamily="18" charset="2"/>
              </a:rPr>
              <a:t>y</a:t>
            </a:r>
            <a:r>
              <a:rPr lang="en-US" altLang="en-US" sz="1200" b="1" baseline="-25000" dirty="0" err="1" smtClean="0"/>
              <a:t>N</a:t>
            </a:r>
            <a:endParaRPr lang="en-US" sz="1200" b="1" dirty="0"/>
          </a:p>
        </p:txBody>
      </p:sp>
      <p:sp>
        <p:nvSpPr>
          <p:cNvPr id="50" name="TextBox 49"/>
          <p:cNvSpPr txBox="1"/>
          <p:nvPr/>
        </p:nvSpPr>
        <p:spPr>
          <a:xfrm>
            <a:off x="600635" y="1423808"/>
            <a:ext cx="433328" cy="2308325"/>
          </a:xfrm>
          <a:prstGeom prst="rect">
            <a:avLst/>
          </a:prstGeom>
          <a:noFill/>
        </p:spPr>
        <p:txBody>
          <a:bodyPr wrap="square" rtlCol="0">
            <a:spAutoFit/>
          </a:bodyPr>
          <a:lstStyle/>
          <a:p>
            <a:pPr algn="r">
              <a:lnSpc>
                <a:spcPct val="300000"/>
              </a:lnSpc>
            </a:pPr>
            <a:r>
              <a:rPr lang="en-US" sz="1200" dirty="0" smtClean="0"/>
              <a:t>15</a:t>
            </a:r>
          </a:p>
          <a:p>
            <a:pPr algn="r">
              <a:lnSpc>
                <a:spcPct val="300000"/>
              </a:lnSpc>
            </a:pPr>
            <a:r>
              <a:rPr lang="en-US" sz="1200" dirty="0" smtClean="0"/>
              <a:t>10</a:t>
            </a:r>
          </a:p>
          <a:p>
            <a:pPr algn="r">
              <a:lnSpc>
                <a:spcPct val="300000"/>
              </a:lnSpc>
            </a:pPr>
            <a:r>
              <a:rPr lang="en-US" sz="1200" dirty="0" smtClean="0"/>
              <a:t>5</a:t>
            </a:r>
          </a:p>
          <a:p>
            <a:pPr algn="r">
              <a:lnSpc>
                <a:spcPct val="300000"/>
              </a:lnSpc>
            </a:pPr>
            <a:r>
              <a:rPr lang="en-US" sz="1200" dirty="0"/>
              <a:t>0</a:t>
            </a:r>
          </a:p>
        </p:txBody>
      </p:sp>
      <p:pic>
        <p:nvPicPr>
          <p:cNvPr id="19" name="Picture 18"/>
          <p:cNvPicPr>
            <a:picLocks/>
          </p:cNvPicPr>
          <p:nvPr/>
        </p:nvPicPr>
        <p:blipFill rotWithShape="1">
          <a:blip r:embed="rId7"/>
          <a:srcRect l="24794" t="46165" r="38470" b="23346"/>
          <a:stretch/>
        </p:blipFill>
        <p:spPr>
          <a:xfrm>
            <a:off x="968189" y="3998258"/>
            <a:ext cx="1828800" cy="1828800"/>
          </a:xfrm>
          <a:prstGeom prst="rect">
            <a:avLst/>
          </a:prstGeom>
        </p:spPr>
      </p:pic>
      <p:pic>
        <p:nvPicPr>
          <p:cNvPr id="51" name="Picture 50"/>
          <p:cNvPicPr>
            <a:picLocks/>
          </p:cNvPicPr>
          <p:nvPr/>
        </p:nvPicPr>
        <p:blipFill rotWithShape="1">
          <a:blip r:embed="rId7"/>
          <a:srcRect l="24794" t="50350" r="38470" b="23345"/>
          <a:stretch/>
        </p:blipFill>
        <p:spPr>
          <a:xfrm>
            <a:off x="968190" y="4034118"/>
            <a:ext cx="1828800" cy="1792940"/>
          </a:xfrm>
          <a:prstGeom prst="rect">
            <a:avLst/>
          </a:prstGeom>
        </p:spPr>
      </p:pic>
      <p:sp>
        <p:nvSpPr>
          <p:cNvPr id="52" name="TextBox 51"/>
          <p:cNvSpPr txBox="1"/>
          <p:nvPr/>
        </p:nvSpPr>
        <p:spPr>
          <a:xfrm>
            <a:off x="1086825" y="1800825"/>
            <a:ext cx="1428596" cy="584775"/>
          </a:xfrm>
          <a:prstGeom prst="rect">
            <a:avLst/>
          </a:prstGeom>
          <a:noFill/>
        </p:spPr>
        <p:txBody>
          <a:bodyPr wrap="none" rtlCol="0">
            <a:spAutoFit/>
          </a:bodyPr>
          <a:lstStyle/>
          <a:p>
            <a:r>
              <a:rPr lang="en-US" sz="1600" b="1" dirty="0" smtClean="0"/>
              <a:t>Safety factor</a:t>
            </a:r>
          </a:p>
          <a:p>
            <a:r>
              <a:rPr lang="en-US" sz="1600" b="1" dirty="0"/>
              <a:t>t</a:t>
            </a:r>
            <a:r>
              <a:rPr lang="en-US" sz="1600" b="1" dirty="0" smtClean="0"/>
              <a:t> = 2.5s</a:t>
            </a:r>
            <a:endParaRPr lang="en-US" sz="1600" b="1" dirty="0"/>
          </a:p>
        </p:txBody>
      </p:sp>
      <p:sp>
        <p:nvSpPr>
          <p:cNvPr id="54" name="TextBox 53"/>
          <p:cNvSpPr txBox="1"/>
          <p:nvPr/>
        </p:nvSpPr>
        <p:spPr>
          <a:xfrm>
            <a:off x="3319036" y="1809790"/>
            <a:ext cx="1428596" cy="584775"/>
          </a:xfrm>
          <a:prstGeom prst="rect">
            <a:avLst/>
          </a:prstGeom>
          <a:noFill/>
        </p:spPr>
        <p:txBody>
          <a:bodyPr wrap="none" rtlCol="0">
            <a:spAutoFit/>
          </a:bodyPr>
          <a:lstStyle/>
          <a:p>
            <a:r>
              <a:rPr lang="en-US" sz="1600" b="1" dirty="0" smtClean="0"/>
              <a:t>Safety factor</a:t>
            </a:r>
          </a:p>
          <a:p>
            <a:r>
              <a:rPr lang="en-US" sz="1600" b="1" dirty="0"/>
              <a:t>t</a:t>
            </a:r>
            <a:r>
              <a:rPr lang="en-US" sz="1600" b="1" dirty="0" smtClean="0"/>
              <a:t> = 4.8s</a:t>
            </a:r>
            <a:endParaRPr lang="en-US" sz="1600" b="1" dirty="0"/>
          </a:p>
        </p:txBody>
      </p:sp>
      <p:sp>
        <p:nvSpPr>
          <p:cNvPr id="55" name="TextBox 54"/>
          <p:cNvSpPr txBox="1"/>
          <p:nvPr/>
        </p:nvSpPr>
        <p:spPr>
          <a:xfrm>
            <a:off x="1046452" y="4024073"/>
            <a:ext cx="1594475" cy="584775"/>
          </a:xfrm>
          <a:prstGeom prst="rect">
            <a:avLst/>
          </a:prstGeom>
          <a:noFill/>
        </p:spPr>
        <p:txBody>
          <a:bodyPr wrap="none" rtlCol="0">
            <a:spAutoFit/>
          </a:bodyPr>
          <a:lstStyle/>
          <a:p>
            <a:pPr algn="r"/>
            <a:r>
              <a:rPr lang="en-US" sz="1600" b="1" dirty="0" smtClean="0"/>
              <a:t>Total Pressure</a:t>
            </a:r>
          </a:p>
          <a:p>
            <a:pPr algn="r"/>
            <a:r>
              <a:rPr lang="en-US" sz="1600" b="1" dirty="0"/>
              <a:t>t</a:t>
            </a:r>
            <a:r>
              <a:rPr lang="en-US" sz="1600" b="1" dirty="0" smtClean="0"/>
              <a:t> = 2.5s</a:t>
            </a:r>
            <a:endParaRPr lang="en-US" sz="1600" b="1" dirty="0"/>
          </a:p>
        </p:txBody>
      </p:sp>
      <p:sp>
        <p:nvSpPr>
          <p:cNvPr id="56" name="TextBox 55"/>
          <p:cNvSpPr txBox="1"/>
          <p:nvPr/>
        </p:nvSpPr>
        <p:spPr>
          <a:xfrm>
            <a:off x="3350381" y="4059932"/>
            <a:ext cx="1594475" cy="584775"/>
          </a:xfrm>
          <a:prstGeom prst="rect">
            <a:avLst/>
          </a:prstGeom>
          <a:noFill/>
        </p:spPr>
        <p:txBody>
          <a:bodyPr wrap="none" rtlCol="0">
            <a:spAutoFit/>
          </a:bodyPr>
          <a:lstStyle/>
          <a:p>
            <a:pPr algn="r"/>
            <a:r>
              <a:rPr lang="en-US" sz="1600" b="1" dirty="0" smtClean="0"/>
              <a:t>Total Pressure</a:t>
            </a:r>
          </a:p>
          <a:p>
            <a:pPr algn="r"/>
            <a:r>
              <a:rPr lang="en-US" sz="1600" b="1" dirty="0"/>
              <a:t>t</a:t>
            </a:r>
            <a:r>
              <a:rPr lang="en-US" sz="1600" b="1" dirty="0" smtClean="0"/>
              <a:t> = 4.8s</a:t>
            </a:r>
            <a:endParaRPr lang="en-US" sz="1600" b="1" dirty="0"/>
          </a:p>
        </p:txBody>
      </p:sp>
      <p:sp>
        <p:nvSpPr>
          <p:cNvPr id="57" name="TextBox 56"/>
          <p:cNvSpPr txBox="1"/>
          <p:nvPr/>
        </p:nvSpPr>
        <p:spPr>
          <a:xfrm>
            <a:off x="499334" y="3834917"/>
            <a:ext cx="518160" cy="2160591"/>
          </a:xfrm>
          <a:prstGeom prst="rect">
            <a:avLst/>
          </a:prstGeom>
          <a:noFill/>
        </p:spPr>
        <p:txBody>
          <a:bodyPr wrap="square" rtlCol="0">
            <a:spAutoFit/>
          </a:bodyPr>
          <a:lstStyle/>
          <a:p>
            <a:pPr algn="r">
              <a:lnSpc>
                <a:spcPct val="140000"/>
              </a:lnSpc>
            </a:pPr>
            <a:r>
              <a:rPr lang="en-US" sz="1200" dirty="0" smtClean="0"/>
              <a:t>1.2</a:t>
            </a:r>
          </a:p>
          <a:p>
            <a:pPr algn="r">
              <a:lnSpc>
                <a:spcPct val="140000"/>
              </a:lnSpc>
            </a:pPr>
            <a:r>
              <a:rPr lang="en-US" sz="1200" dirty="0" smtClean="0"/>
              <a:t>1.0</a:t>
            </a:r>
          </a:p>
          <a:p>
            <a:pPr algn="r">
              <a:lnSpc>
                <a:spcPct val="140000"/>
              </a:lnSpc>
            </a:pPr>
            <a:r>
              <a:rPr lang="en-US" sz="1200" dirty="0" smtClean="0"/>
              <a:t>0.8</a:t>
            </a:r>
          </a:p>
          <a:p>
            <a:pPr algn="r">
              <a:lnSpc>
                <a:spcPct val="140000"/>
              </a:lnSpc>
            </a:pPr>
            <a:r>
              <a:rPr lang="en-US" sz="1200" dirty="0" smtClean="0"/>
              <a:t>0.6</a:t>
            </a:r>
          </a:p>
          <a:p>
            <a:pPr algn="r">
              <a:lnSpc>
                <a:spcPct val="140000"/>
              </a:lnSpc>
            </a:pPr>
            <a:r>
              <a:rPr lang="en-US" sz="1200" dirty="0" smtClean="0"/>
              <a:t>0.4</a:t>
            </a:r>
          </a:p>
          <a:p>
            <a:pPr algn="r">
              <a:lnSpc>
                <a:spcPct val="140000"/>
              </a:lnSpc>
            </a:pPr>
            <a:r>
              <a:rPr lang="en-US" sz="1200" dirty="0" smtClean="0"/>
              <a:t>2</a:t>
            </a:r>
          </a:p>
          <a:p>
            <a:pPr algn="r">
              <a:lnSpc>
                <a:spcPct val="140000"/>
              </a:lnSpc>
            </a:pPr>
            <a:r>
              <a:rPr lang="en-US" sz="1200" dirty="0" smtClean="0"/>
              <a:t>0.0</a:t>
            </a:r>
          </a:p>
          <a:p>
            <a:pPr algn="r">
              <a:lnSpc>
                <a:spcPct val="140000"/>
              </a:lnSpc>
            </a:pPr>
            <a:r>
              <a:rPr lang="en-US" sz="1200" dirty="0" smtClean="0"/>
              <a:t>-0.2</a:t>
            </a:r>
          </a:p>
        </p:txBody>
      </p:sp>
      <p:sp>
        <p:nvSpPr>
          <p:cNvPr id="58" name="TextBox 57"/>
          <p:cNvSpPr txBox="1"/>
          <p:nvPr/>
        </p:nvSpPr>
        <p:spPr>
          <a:xfrm>
            <a:off x="1077940" y="5217459"/>
            <a:ext cx="951344" cy="584775"/>
          </a:xfrm>
          <a:prstGeom prst="rect">
            <a:avLst/>
          </a:prstGeom>
          <a:noFill/>
        </p:spPr>
        <p:txBody>
          <a:bodyPr wrap="square" rtlCol="0">
            <a:spAutoFit/>
          </a:bodyPr>
          <a:lstStyle/>
          <a:p>
            <a:r>
              <a:rPr lang="zh-CN" altLang="en-US" sz="1600" dirty="0" smtClean="0"/>
              <a:t>△  </a:t>
            </a:r>
            <a:r>
              <a:rPr lang="en-US" altLang="zh-CN" sz="1600" dirty="0" smtClean="0"/>
              <a:t>data</a:t>
            </a:r>
          </a:p>
          <a:p>
            <a:r>
              <a:rPr lang="en-US" altLang="zh-CN" sz="1600" dirty="0" smtClean="0">
                <a:solidFill>
                  <a:srgbClr val="C00000"/>
                </a:solidFill>
              </a:rPr>
              <a:t>—</a:t>
            </a:r>
            <a:r>
              <a:rPr lang="en-US" altLang="zh-CN" sz="1600" dirty="0" smtClean="0"/>
              <a:t> fitted</a:t>
            </a:r>
            <a:endParaRPr lang="en-US" sz="1600" dirty="0"/>
          </a:p>
        </p:txBody>
      </p:sp>
      <p:sp>
        <p:nvSpPr>
          <p:cNvPr id="59" name="TextBox 58"/>
          <p:cNvSpPr txBox="1"/>
          <p:nvPr/>
        </p:nvSpPr>
        <p:spPr>
          <a:xfrm>
            <a:off x="3283258" y="5235388"/>
            <a:ext cx="951344" cy="584775"/>
          </a:xfrm>
          <a:prstGeom prst="rect">
            <a:avLst/>
          </a:prstGeom>
          <a:noFill/>
        </p:spPr>
        <p:txBody>
          <a:bodyPr wrap="square" rtlCol="0">
            <a:spAutoFit/>
          </a:bodyPr>
          <a:lstStyle/>
          <a:p>
            <a:r>
              <a:rPr lang="zh-CN" altLang="en-US" sz="1600" dirty="0" smtClean="0"/>
              <a:t>△  </a:t>
            </a:r>
            <a:r>
              <a:rPr lang="en-US" altLang="zh-CN" sz="1600" dirty="0" smtClean="0"/>
              <a:t>data</a:t>
            </a:r>
          </a:p>
          <a:p>
            <a:r>
              <a:rPr lang="en-US" altLang="zh-CN" sz="1600" dirty="0" smtClean="0">
                <a:solidFill>
                  <a:srgbClr val="C00000"/>
                </a:solidFill>
              </a:rPr>
              <a:t>—</a:t>
            </a:r>
            <a:r>
              <a:rPr lang="en-US" altLang="zh-CN" sz="1600" dirty="0" smtClean="0"/>
              <a:t> fitted</a:t>
            </a:r>
            <a:endParaRPr lang="en-US" sz="1600" dirty="0"/>
          </a:p>
        </p:txBody>
      </p:sp>
    </p:spTree>
    <p:extLst>
      <p:ext uri="{BB962C8B-B14F-4D97-AF65-F5344CB8AC3E}">
        <p14:creationId xmlns:p14="http://schemas.microsoft.com/office/powerpoint/2010/main" val="1849155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46185" y="481743"/>
            <a:ext cx="3771633" cy="5580009"/>
          </a:xfrm>
          <a:prstGeom prst="rect">
            <a:avLst/>
          </a:prstGeom>
        </p:spPr>
        <p:txBody>
          <a:bodyPr/>
          <a:lstStyle>
            <a:lvl1pPr algn="ctr" rtl="0" eaLnBrk="0" fontAlgn="base" hangingPunct="0">
              <a:spcBef>
                <a:spcPct val="0"/>
              </a:spcBef>
              <a:spcAft>
                <a:spcPct val="0"/>
              </a:spcAft>
              <a:defRPr sz="3200" u="sng">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Helvetica" pitchFamily="34" charset="0"/>
              </a:defRPr>
            </a:lvl2pPr>
            <a:lvl3pPr algn="ctr" rtl="0" eaLnBrk="0" fontAlgn="base" hangingPunct="0">
              <a:spcBef>
                <a:spcPct val="0"/>
              </a:spcBef>
              <a:spcAft>
                <a:spcPct val="0"/>
              </a:spcAft>
              <a:defRPr sz="3200" u="sng">
                <a:solidFill>
                  <a:schemeClr val="tx2"/>
                </a:solidFill>
                <a:latin typeface="Helvetica" pitchFamily="34" charset="0"/>
              </a:defRPr>
            </a:lvl3pPr>
            <a:lvl4pPr algn="ctr" rtl="0" eaLnBrk="0" fontAlgn="base" hangingPunct="0">
              <a:spcBef>
                <a:spcPct val="0"/>
              </a:spcBef>
              <a:spcAft>
                <a:spcPct val="0"/>
              </a:spcAft>
              <a:defRPr sz="3200" u="sng">
                <a:solidFill>
                  <a:schemeClr val="tx2"/>
                </a:solidFill>
                <a:latin typeface="Helvetica" pitchFamily="34" charset="0"/>
              </a:defRPr>
            </a:lvl4pPr>
            <a:lvl5pPr algn="ctr" rtl="0" eaLnBrk="0" fontAlgn="base" hangingPunct="0">
              <a:spcBef>
                <a:spcPct val="0"/>
              </a:spcBef>
              <a:spcAft>
                <a:spcPct val="0"/>
              </a:spcAft>
              <a:defRPr sz="3200" u="sng">
                <a:solidFill>
                  <a:schemeClr val="tx2"/>
                </a:solidFill>
                <a:latin typeface="Helvetica" pitchFamily="34" charset="0"/>
              </a:defRPr>
            </a:lvl5pPr>
            <a:lvl6pPr marL="457200" algn="ctr" rtl="0" eaLnBrk="0" fontAlgn="base" hangingPunct="0">
              <a:spcBef>
                <a:spcPct val="0"/>
              </a:spcBef>
              <a:spcAft>
                <a:spcPct val="0"/>
              </a:spcAft>
              <a:defRPr sz="3200" u="sng">
                <a:solidFill>
                  <a:schemeClr val="tx2"/>
                </a:solidFill>
                <a:latin typeface="Helvetica" pitchFamily="34" charset="0"/>
              </a:defRPr>
            </a:lvl6pPr>
            <a:lvl7pPr marL="914400" algn="ctr" rtl="0" eaLnBrk="0" fontAlgn="base" hangingPunct="0">
              <a:spcBef>
                <a:spcPct val="0"/>
              </a:spcBef>
              <a:spcAft>
                <a:spcPct val="0"/>
              </a:spcAft>
              <a:defRPr sz="3200" u="sng">
                <a:solidFill>
                  <a:schemeClr val="tx2"/>
                </a:solidFill>
                <a:latin typeface="Helvetica" pitchFamily="34" charset="0"/>
              </a:defRPr>
            </a:lvl7pPr>
            <a:lvl8pPr marL="1371600" algn="ctr" rtl="0" eaLnBrk="0" fontAlgn="base" hangingPunct="0">
              <a:spcBef>
                <a:spcPct val="0"/>
              </a:spcBef>
              <a:spcAft>
                <a:spcPct val="0"/>
              </a:spcAft>
              <a:defRPr sz="3200" u="sng">
                <a:solidFill>
                  <a:schemeClr val="tx2"/>
                </a:solidFill>
                <a:latin typeface="Helvetica" pitchFamily="34" charset="0"/>
              </a:defRPr>
            </a:lvl8pPr>
            <a:lvl9pPr marL="1828800" algn="ctr" rtl="0" eaLnBrk="0" fontAlgn="base" hangingPunct="0">
              <a:spcBef>
                <a:spcPct val="0"/>
              </a:spcBef>
              <a:spcAft>
                <a:spcPct val="0"/>
              </a:spcAft>
              <a:defRPr sz="3200" u="sng">
                <a:solidFill>
                  <a:schemeClr val="tx2"/>
                </a:solidFill>
                <a:latin typeface="Helvetica" pitchFamily="34" charset="0"/>
              </a:defRPr>
            </a:lvl9pPr>
          </a:lstStyle>
          <a:p>
            <a:pPr algn="l"/>
            <a:r>
              <a:rPr lang="en-US" kern="0" dirty="0" smtClean="0"/>
              <a:t>Present kinetic reconstructions will allow more accurate stability determination</a:t>
            </a:r>
            <a:endParaRPr lang="en-US" kern="0" dirty="0"/>
          </a:p>
        </p:txBody>
      </p:sp>
      <p:sp>
        <p:nvSpPr>
          <p:cNvPr id="11" name="Rectangle 10"/>
          <p:cNvSpPr/>
          <p:nvPr/>
        </p:nvSpPr>
        <p:spPr>
          <a:xfrm>
            <a:off x="7335284" y="1654123"/>
            <a:ext cx="1569660" cy="584775"/>
          </a:xfrm>
          <a:prstGeom prst="rect">
            <a:avLst/>
          </a:prstGeom>
        </p:spPr>
        <p:txBody>
          <a:bodyPr wrap="none">
            <a:spAutoFit/>
          </a:bodyPr>
          <a:lstStyle/>
          <a:p>
            <a:pPr marL="0" indent="0">
              <a:buNone/>
            </a:pPr>
            <a:r>
              <a:rPr lang="el-GR" altLang="ko-KR" b="1" dirty="0"/>
              <a:t>β</a:t>
            </a:r>
            <a:r>
              <a:rPr lang="en-US" altLang="ko-KR" b="1" baseline="-25000" dirty="0"/>
              <a:t>n</a:t>
            </a:r>
            <a:r>
              <a:rPr lang="en-US" dirty="0"/>
              <a:t> (&gt;3)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685"/>
          <a:stretch/>
        </p:blipFill>
        <p:spPr>
          <a:xfrm>
            <a:off x="3949568" y="280907"/>
            <a:ext cx="4984654" cy="6191813"/>
          </a:xfrm>
          <a:prstGeom prst="rect">
            <a:avLst/>
          </a:prstGeom>
        </p:spPr>
      </p:pic>
    </p:spTree>
    <p:extLst>
      <p:ext uri="{BB962C8B-B14F-4D97-AF65-F5344CB8AC3E}">
        <p14:creationId xmlns:p14="http://schemas.microsoft.com/office/powerpoint/2010/main" val="1671731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67806" y="1124292"/>
            <a:ext cx="1118586" cy="2456057"/>
          </a:xfrm>
          <a:prstGeom prst="rect">
            <a:avLst/>
          </a:prstGeom>
          <a:noFill/>
        </p:spPr>
        <p:txBody>
          <a:bodyPr wrap="square" rtlCol="0">
            <a:spAutoFit/>
          </a:bodyPr>
          <a:lstStyle/>
          <a:p>
            <a:pPr algn="r">
              <a:lnSpc>
                <a:spcPct val="160000"/>
              </a:lnSpc>
            </a:pPr>
            <a:r>
              <a:rPr lang="en-US" sz="1600" dirty="0" smtClean="0"/>
              <a:t>0.10</a:t>
            </a:r>
          </a:p>
          <a:p>
            <a:pPr algn="r">
              <a:lnSpc>
                <a:spcPct val="160000"/>
              </a:lnSpc>
            </a:pPr>
            <a:r>
              <a:rPr lang="en-US" sz="1600" dirty="0" smtClean="0"/>
              <a:t>0.05</a:t>
            </a:r>
          </a:p>
          <a:p>
            <a:pPr algn="r">
              <a:lnSpc>
                <a:spcPct val="160000"/>
              </a:lnSpc>
            </a:pPr>
            <a:r>
              <a:rPr lang="en-US" sz="1600" dirty="0" smtClean="0"/>
              <a:t>0.00</a:t>
            </a:r>
          </a:p>
          <a:p>
            <a:pPr algn="r">
              <a:lnSpc>
                <a:spcPct val="160000"/>
              </a:lnSpc>
            </a:pPr>
            <a:r>
              <a:rPr lang="en-US" sz="1600" dirty="0" smtClean="0"/>
              <a:t>-0.05</a:t>
            </a:r>
          </a:p>
          <a:p>
            <a:pPr algn="r">
              <a:lnSpc>
                <a:spcPct val="160000"/>
              </a:lnSpc>
            </a:pPr>
            <a:r>
              <a:rPr lang="en-US" sz="1600" dirty="0" smtClean="0"/>
              <a:t>-0.10</a:t>
            </a:r>
          </a:p>
          <a:p>
            <a:pPr algn="r">
              <a:lnSpc>
                <a:spcPct val="160000"/>
              </a:lnSpc>
            </a:pPr>
            <a:r>
              <a:rPr lang="en-US" sz="1600" dirty="0" smtClean="0"/>
              <a:t>-0.15</a:t>
            </a:r>
            <a:endParaRPr lang="en-US" sz="2000" dirty="0"/>
          </a:p>
        </p:txBody>
      </p:sp>
      <p:pic>
        <p:nvPicPr>
          <p:cNvPr id="70" name="Picture 69"/>
          <p:cNvPicPr>
            <a:picLocks/>
          </p:cNvPicPr>
          <p:nvPr/>
        </p:nvPicPr>
        <p:blipFill rotWithShape="1">
          <a:blip r:embed="rId3"/>
          <a:srcRect l="21383" t="42434" r="37718" b="44948"/>
          <a:stretch/>
        </p:blipFill>
        <p:spPr>
          <a:xfrm>
            <a:off x="6932836" y="3877006"/>
            <a:ext cx="2011680" cy="1012722"/>
          </a:xfrm>
          <a:prstGeom prst="rect">
            <a:avLst/>
          </a:prstGeom>
        </p:spPr>
      </p:pic>
      <p:pic>
        <p:nvPicPr>
          <p:cNvPr id="53" name="Picture 52"/>
          <p:cNvPicPr>
            <a:picLocks/>
          </p:cNvPicPr>
          <p:nvPr/>
        </p:nvPicPr>
        <p:blipFill rotWithShape="1">
          <a:blip r:embed="rId3"/>
          <a:srcRect l="21306" t="50827" r="37718" b="24602"/>
          <a:stretch/>
        </p:blipFill>
        <p:spPr>
          <a:xfrm>
            <a:off x="6921910" y="3942735"/>
            <a:ext cx="2015503" cy="1972079"/>
          </a:xfrm>
          <a:prstGeom prst="rect">
            <a:avLst/>
          </a:prstGeom>
        </p:spPr>
      </p:pic>
      <p:sp>
        <p:nvSpPr>
          <p:cNvPr id="55" name="TextBox 54"/>
          <p:cNvSpPr txBox="1"/>
          <p:nvPr/>
        </p:nvSpPr>
        <p:spPr>
          <a:xfrm>
            <a:off x="5870468" y="1107646"/>
            <a:ext cx="1118586" cy="2456057"/>
          </a:xfrm>
          <a:prstGeom prst="rect">
            <a:avLst/>
          </a:prstGeom>
          <a:noFill/>
        </p:spPr>
        <p:txBody>
          <a:bodyPr wrap="square" rtlCol="0">
            <a:spAutoFit/>
          </a:bodyPr>
          <a:lstStyle/>
          <a:p>
            <a:pPr algn="r">
              <a:lnSpc>
                <a:spcPct val="160000"/>
              </a:lnSpc>
            </a:pPr>
            <a:r>
              <a:rPr lang="en-US" sz="1600" dirty="0" smtClean="0"/>
              <a:t>0.10</a:t>
            </a:r>
          </a:p>
          <a:p>
            <a:pPr algn="r">
              <a:lnSpc>
                <a:spcPct val="160000"/>
              </a:lnSpc>
            </a:pPr>
            <a:r>
              <a:rPr lang="en-US" sz="1600" dirty="0" smtClean="0"/>
              <a:t>0.05</a:t>
            </a:r>
          </a:p>
          <a:p>
            <a:pPr algn="r">
              <a:lnSpc>
                <a:spcPct val="160000"/>
              </a:lnSpc>
            </a:pPr>
            <a:r>
              <a:rPr lang="en-US" sz="1600" dirty="0" smtClean="0"/>
              <a:t>0.00</a:t>
            </a:r>
          </a:p>
          <a:p>
            <a:pPr algn="r">
              <a:lnSpc>
                <a:spcPct val="160000"/>
              </a:lnSpc>
            </a:pPr>
            <a:r>
              <a:rPr lang="en-US" sz="1600" dirty="0" smtClean="0"/>
              <a:t>-0.05</a:t>
            </a:r>
          </a:p>
          <a:p>
            <a:pPr algn="r">
              <a:lnSpc>
                <a:spcPct val="160000"/>
              </a:lnSpc>
            </a:pPr>
            <a:r>
              <a:rPr lang="en-US" sz="1600" dirty="0" smtClean="0"/>
              <a:t>-0.10</a:t>
            </a:r>
          </a:p>
          <a:p>
            <a:pPr algn="r">
              <a:lnSpc>
                <a:spcPct val="160000"/>
              </a:lnSpc>
            </a:pPr>
            <a:r>
              <a:rPr lang="en-US" sz="1600" dirty="0" smtClean="0"/>
              <a:t>-0.15</a:t>
            </a:r>
            <a:endParaRPr lang="en-US" sz="2000" dirty="0"/>
          </a:p>
        </p:txBody>
      </p:sp>
      <p:pic>
        <p:nvPicPr>
          <p:cNvPr id="51" name="Picture 50"/>
          <p:cNvPicPr>
            <a:picLocks/>
          </p:cNvPicPr>
          <p:nvPr/>
        </p:nvPicPr>
        <p:blipFill rotWithShape="1">
          <a:blip r:embed="rId4"/>
          <a:srcRect l="24801" t="45696" r="38605" b="23720"/>
          <a:stretch/>
        </p:blipFill>
        <p:spPr>
          <a:xfrm>
            <a:off x="6934201" y="1354667"/>
            <a:ext cx="2011680" cy="2011680"/>
          </a:xfrm>
          <a:prstGeom prst="rect">
            <a:avLst/>
          </a:prstGeom>
        </p:spPr>
      </p:pic>
      <p:pic>
        <p:nvPicPr>
          <p:cNvPr id="48" name="Picture 47"/>
          <p:cNvPicPr>
            <a:picLocks/>
          </p:cNvPicPr>
          <p:nvPr/>
        </p:nvPicPr>
        <p:blipFill rotWithShape="1">
          <a:blip r:embed="rId5"/>
          <a:srcRect l="36650" t="34848" r="22713" b="32414"/>
          <a:stretch/>
        </p:blipFill>
        <p:spPr>
          <a:xfrm>
            <a:off x="3947607" y="3903135"/>
            <a:ext cx="2011680" cy="2011680"/>
          </a:xfrm>
          <a:prstGeom prst="rect">
            <a:avLst/>
          </a:prstGeom>
        </p:spPr>
      </p:pic>
      <p:pic>
        <p:nvPicPr>
          <p:cNvPr id="47" name="Picture 46"/>
          <p:cNvPicPr>
            <a:picLocks/>
          </p:cNvPicPr>
          <p:nvPr/>
        </p:nvPicPr>
        <p:blipFill rotWithShape="1">
          <a:blip r:embed="rId6"/>
          <a:srcRect l="24853" t="45631" r="38570" b="23694"/>
          <a:stretch/>
        </p:blipFill>
        <p:spPr>
          <a:xfrm>
            <a:off x="3970864" y="1354666"/>
            <a:ext cx="2011680" cy="2011680"/>
          </a:xfrm>
          <a:prstGeom prst="rect">
            <a:avLst/>
          </a:prstGeom>
        </p:spPr>
      </p:pic>
      <p:pic>
        <p:nvPicPr>
          <p:cNvPr id="22" name="Picture 21"/>
          <p:cNvPicPr>
            <a:picLocks/>
          </p:cNvPicPr>
          <p:nvPr/>
        </p:nvPicPr>
        <p:blipFill rotWithShape="1">
          <a:blip r:embed="rId7"/>
          <a:srcRect l="21626" t="24834" r="7236" b="22222"/>
          <a:stretch/>
        </p:blipFill>
        <p:spPr>
          <a:xfrm>
            <a:off x="1083733" y="3903135"/>
            <a:ext cx="2011680" cy="2011680"/>
          </a:xfrm>
          <a:prstGeom prst="rect">
            <a:avLst/>
          </a:prstGeom>
        </p:spPr>
      </p:pic>
      <p:grpSp>
        <p:nvGrpSpPr>
          <p:cNvPr id="35" name="Group 34"/>
          <p:cNvGrpSpPr/>
          <p:nvPr/>
        </p:nvGrpSpPr>
        <p:grpSpPr>
          <a:xfrm>
            <a:off x="6103701" y="1483784"/>
            <a:ext cx="3074167" cy="4947165"/>
            <a:chOff x="324115" y="1483784"/>
            <a:chExt cx="3074167" cy="4947165"/>
          </a:xfrm>
        </p:grpSpPr>
        <p:grpSp>
          <p:nvGrpSpPr>
            <p:cNvPr id="36" name="Group 35"/>
            <p:cNvGrpSpPr/>
            <p:nvPr/>
          </p:nvGrpSpPr>
          <p:grpSpPr>
            <a:xfrm>
              <a:off x="324115" y="2019635"/>
              <a:ext cx="3040299" cy="1913647"/>
              <a:chOff x="552718" y="2214371"/>
              <a:chExt cx="3040299" cy="1913647"/>
            </a:xfrm>
          </p:grpSpPr>
          <p:sp>
            <p:nvSpPr>
              <p:cNvPr id="44" name="TextBox 43"/>
              <p:cNvSpPr txBox="1"/>
              <p:nvPr/>
            </p:nvSpPr>
            <p:spPr>
              <a:xfrm>
                <a:off x="1119263" y="3543243"/>
                <a:ext cx="2473754" cy="584775"/>
              </a:xfrm>
              <a:prstGeom prst="rect">
                <a:avLst/>
              </a:prstGeom>
              <a:noFill/>
            </p:spPr>
            <p:txBody>
              <a:bodyPr wrap="none" rtlCol="0">
                <a:spAutoFit/>
              </a:bodyPr>
              <a:lstStyle/>
              <a:p>
                <a:pPr algn="dist"/>
                <a:r>
                  <a:rPr lang="en-US" sz="1600" dirty="0" smtClean="0"/>
                  <a:t>1.7  1.8  1.9  2.0  2.1  2.2</a:t>
                </a:r>
              </a:p>
              <a:p>
                <a:pPr algn="ctr"/>
                <a:r>
                  <a:rPr lang="en-US" sz="1600" b="1" dirty="0" smtClean="0"/>
                  <a:t>R (m)</a:t>
                </a:r>
                <a:endParaRPr lang="en-US" sz="1600" b="1" dirty="0"/>
              </a:p>
            </p:txBody>
          </p:sp>
          <p:sp>
            <p:nvSpPr>
              <p:cNvPr id="46" name="TextBox 45"/>
              <p:cNvSpPr txBox="1"/>
              <p:nvPr/>
            </p:nvSpPr>
            <p:spPr>
              <a:xfrm rot="16200000">
                <a:off x="372380" y="2394709"/>
                <a:ext cx="699230" cy="338554"/>
              </a:xfrm>
              <a:prstGeom prst="rect">
                <a:avLst/>
              </a:prstGeom>
              <a:noFill/>
            </p:spPr>
            <p:txBody>
              <a:bodyPr wrap="none" rtlCol="0">
                <a:spAutoFit/>
              </a:bodyPr>
              <a:lstStyle/>
              <a:p>
                <a:r>
                  <a:rPr lang="en-US" sz="1600" b="1" dirty="0" smtClean="0"/>
                  <a:t> </a:t>
                </a:r>
                <a:r>
                  <a:rPr lang="en-US" sz="1600" b="1" dirty="0" smtClean="0"/>
                  <a:t>(rad)</a:t>
                </a:r>
                <a:endParaRPr lang="en-US" sz="1600" b="1" dirty="0"/>
              </a:p>
            </p:txBody>
          </p:sp>
        </p:grpSp>
        <p:grpSp>
          <p:nvGrpSpPr>
            <p:cNvPr id="37" name="Group 36"/>
            <p:cNvGrpSpPr/>
            <p:nvPr/>
          </p:nvGrpSpPr>
          <p:grpSpPr>
            <a:xfrm>
              <a:off x="411844" y="4666219"/>
              <a:ext cx="2986438" cy="1764730"/>
              <a:chOff x="640447" y="4860955"/>
              <a:chExt cx="2986438" cy="1764730"/>
            </a:xfrm>
          </p:grpSpPr>
          <p:sp>
            <p:nvSpPr>
              <p:cNvPr id="40" name="TextBox 39"/>
              <p:cNvSpPr txBox="1"/>
              <p:nvPr/>
            </p:nvSpPr>
            <p:spPr>
              <a:xfrm>
                <a:off x="1153131" y="6040910"/>
                <a:ext cx="2473754" cy="584775"/>
              </a:xfrm>
              <a:prstGeom prst="rect">
                <a:avLst/>
              </a:prstGeom>
              <a:noFill/>
            </p:spPr>
            <p:txBody>
              <a:bodyPr wrap="none" rtlCol="0">
                <a:spAutoFit/>
              </a:bodyPr>
              <a:lstStyle/>
              <a:p>
                <a:pPr algn="dist"/>
                <a:r>
                  <a:rPr lang="en-US" sz="1600" dirty="0" smtClean="0"/>
                  <a:t>0.0  0.2  0.4  0.6  0.8  1.0</a:t>
                </a:r>
              </a:p>
              <a:p>
                <a:pPr algn="ctr"/>
                <a:r>
                  <a:rPr lang="en-US" altLang="en-US" sz="1600" b="1" dirty="0" err="1">
                    <a:latin typeface="Symbol" pitchFamily="18" charset="2"/>
                  </a:rPr>
                  <a:t>y</a:t>
                </a:r>
                <a:r>
                  <a:rPr lang="en-US" altLang="en-US" sz="1600" b="1" baseline="-25000" dirty="0" err="1"/>
                  <a:t>N</a:t>
                </a:r>
                <a:endParaRPr lang="en-US" sz="1600" b="1" dirty="0"/>
              </a:p>
            </p:txBody>
          </p:sp>
          <p:sp>
            <p:nvSpPr>
              <p:cNvPr id="41" name="TextBox 40"/>
              <p:cNvSpPr txBox="1"/>
              <p:nvPr/>
            </p:nvSpPr>
            <p:spPr>
              <a:xfrm rot="16200000">
                <a:off x="654874" y="4846528"/>
                <a:ext cx="309700" cy="338554"/>
              </a:xfrm>
              <a:prstGeom prst="rect">
                <a:avLst/>
              </a:prstGeom>
              <a:noFill/>
            </p:spPr>
            <p:txBody>
              <a:bodyPr wrap="none" rtlCol="0">
                <a:spAutoFit/>
              </a:bodyPr>
              <a:lstStyle/>
              <a:p>
                <a:r>
                  <a:rPr lang="en-US" sz="1600" b="1" dirty="0" smtClean="0"/>
                  <a:t>q</a:t>
                </a:r>
                <a:endParaRPr lang="en-US" sz="1600" b="1" dirty="0"/>
              </a:p>
            </p:txBody>
          </p:sp>
        </p:grpSp>
        <p:sp>
          <p:nvSpPr>
            <p:cNvPr id="38" name="TextBox 37"/>
            <p:cNvSpPr txBox="1"/>
            <p:nvPr/>
          </p:nvSpPr>
          <p:spPr>
            <a:xfrm>
              <a:off x="2130425" y="1483784"/>
              <a:ext cx="960519" cy="584775"/>
            </a:xfrm>
            <a:prstGeom prst="rect">
              <a:avLst/>
            </a:prstGeom>
            <a:noFill/>
          </p:spPr>
          <p:txBody>
            <a:bodyPr wrap="none" rtlCol="0">
              <a:spAutoFit/>
            </a:bodyPr>
            <a:lstStyle/>
            <a:p>
              <a:r>
                <a:rPr lang="zh-CN" altLang="en-US" sz="1600" dirty="0" smtClean="0"/>
                <a:t>△  </a:t>
              </a:r>
              <a:r>
                <a:rPr lang="en-US" altLang="zh-CN" sz="1600" dirty="0"/>
                <a:t>I</a:t>
              </a:r>
              <a:r>
                <a:rPr lang="en-US" altLang="zh-CN" sz="1600" dirty="0" smtClean="0"/>
                <a:t>nput</a:t>
              </a:r>
            </a:p>
            <a:p>
              <a:r>
                <a:rPr lang="en-US" altLang="zh-CN" sz="1600" dirty="0" smtClean="0">
                  <a:solidFill>
                    <a:srgbClr val="FF0000"/>
                  </a:solidFill>
                </a:rPr>
                <a:t>—</a:t>
              </a:r>
              <a:r>
                <a:rPr lang="en-US" altLang="zh-CN" sz="1600" dirty="0" smtClean="0"/>
                <a:t> Fitted</a:t>
              </a:r>
              <a:endParaRPr lang="en-US" sz="1600" dirty="0"/>
            </a:p>
          </p:txBody>
        </p:sp>
      </p:grpSp>
      <p:grpSp>
        <p:nvGrpSpPr>
          <p:cNvPr id="23" name="Group 22"/>
          <p:cNvGrpSpPr/>
          <p:nvPr/>
        </p:nvGrpSpPr>
        <p:grpSpPr>
          <a:xfrm>
            <a:off x="2915601" y="1141512"/>
            <a:ext cx="3302080" cy="5289437"/>
            <a:chOff x="62334" y="1141512"/>
            <a:chExt cx="3302080" cy="5289437"/>
          </a:xfrm>
        </p:grpSpPr>
        <p:grpSp>
          <p:nvGrpSpPr>
            <p:cNvPr id="24" name="Group 23"/>
            <p:cNvGrpSpPr/>
            <p:nvPr/>
          </p:nvGrpSpPr>
          <p:grpSpPr>
            <a:xfrm>
              <a:off x="62334" y="1141512"/>
              <a:ext cx="3302080" cy="2791770"/>
              <a:chOff x="290937" y="1336248"/>
              <a:chExt cx="3302080" cy="2791770"/>
            </a:xfrm>
          </p:grpSpPr>
          <p:sp>
            <p:nvSpPr>
              <p:cNvPr id="32" name="TextBox 31"/>
              <p:cNvSpPr txBox="1"/>
              <p:nvPr/>
            </p:nvSpPr>
            <p:spPr>
              <a:xfrm>
                <a:off x="1119263" y="3543243"/>
                <a:ext cx="2473754" cy="584775"/>
              </a:xfrm>
              <a:prstGeom prst="rect">
                <a:avLst/>
              </a:prstGeom>
              <a:noFill/>
            </p:spPr>
            <p:txBody>
              <a:bodyPr wrap="none" rtlCol="0">
                <a:spAutoFit/>
              </a:bodyPr>
              <a:lstStyle/>
              <a:p>
                <a:pPr algn="dist"/>
                <a:r>
                  <a:rPr lang="en-US" sz="1600" dirty="0" smtClean="0"/>
                  <a:t>1.7  1.8  1.9  2.0  2.1  2.2</a:t>
                </a:r>
              </a:p>
              <a:p>
                <a:pPr algn="ctr"/>
                <a:r>
                  <a:rPr lang="en-US" sz="1600" b="1" dirty="0" smtClean="0"/>
                  <a:t>R (m)</a:t>
                </a:r>
                <a:endParaRPr lang="en-US" sz="1600" b="1" dirty="0"/>
              </a:p>
            </p:txBody>
          </p:sp>
          <p:sp>
            <p:nvSpPr>
              <p:cNvPr id="33" name="TextBox 32"/>
              <p:cNvSpPr txBox="1"/>
              <p:nvPr/>
            </p:nvSpPr>
            <p:spPr>
              <a:xfrm>
                <a:off x="290937" y="1336248"/>
                <a:ext cx="1118586" cy="2456057"/>
              </a:xfrm>
              <a:prstGeom prst="rect">
                <a:avLst/>
              </a:prstGeom>
              <a:noFill/>
            </p:spPr>
            <p:txBody>
              <a:bodyPr wrap="square" rtlCol="0">
                <a:spAutoFit/>
              </a:bodyPr>
              <a:lstStyle/>
              <a:p>
                <a:pPr algn="r">
                  <a:lnSpc>
                    <a:spcPct val="160000"/>
                  </a:lnSpc>
                </a:pPr>
                <a:r>
                  <a:rPr lang="en-US" sz="1600" dirty="0" smtClean="0"/>
                  <a:t>0.10</a:t>
                </a:r>
              </a:p>
              <a:p>
                <a:pPr algn="r">
                  <a:lnSpc>
                    <a:spcPct val="160000"/>
                  </a:lnSpc>
                </a:pPr>
                <a:r>
                  <a:rPr lang="en-US" sz="1600" dirty="0" smtClean="0"/>
                  <a:t>0.05</a:t>
                </a:r>
              </a:p>
              <a:p>
                <a:pPr algn="r">
                  <a:lnSpc>
                    <a:spcPct val="160000"/>
                  </a:lnSpc>
                </a:pPr>
                <a:r>
                  <a:rPr lang="en-US" sz="1600" dirty="0" smtClean="0"/>
                  <a:t>0.00</a:t>
                </a:r>
              </a:p>
              <a:p>
                <a:pPr algn="r">
                  <a:lnSpc>
                    <a:spcPct val="160000"/>
                  </a:lnSpc>
                </a:pPr>
                <a:r>
                  <a:rPr lang="en-US" sz="1600" dirty="0" smtClean="0"/>
                  <a:t>-0.05</a:t>
                </a:r>
              </a:p>
              <a:p>
                <a:pPr algn="r">
                  <a:lnSpc>
                    <a:spcPct val="160000"/>
                  </a:lnSpc>
                </a:pPr>
                <a:r>
                  <a:rPr lang="en-US" sz="1600" dirty="0" smtClean="0"/>
                  <a:t>-0.10</a:t>
                </a:r>
              </a:p>
              <a:p>
                <a:pPr algn="r">
                  <a:lnSpc>
                    <a:spcPct val="160000"/>
                  </a:lnSpc>
                </a:pPr>
                <a:r>
                  <a:rPr lang="en-US" sz="1600" dirty="0" smtClean="0"/>
                  <a:t>-0.15</a:t>
                </a:r>
                <a:endParaRPr lang="en-US" sz="2000" dirty="0"/>
              </a:p>
            </p:txBody>
          </p:sp>
          <p:sp>
            <p:nvSpPr>
              <p:cNvPr id="34" name="TextBox 33"/>
              <p:cNvSpPr txBox="1"/>
              <p:nvPr/>
            </p:nvSpPr>
            <p:spPr>
              <a:xfrm rot="16200000">
                <a:off x="350432" y="2394709"/>
                <a:ext cx="641522" cy="338554"/>
              </a:xfrm>
              <a:prstGeom prst="rect">
                <a:avLst/>
              </a:prstGeom>
              <a:noFill/>
            </p:spPr>
            <p:txBody>
              <a:bodyPr wrap="none" rtlCol="0">
                <a:spAutoFit/>
              </a:bodyPr>
              <a:lstStyle/>
              <a:p>
                <a:r>
                  <a:rPr lang="en-US" sz="1600" b="1" dirty="0" smtClean="0"/>
                  <a:t>(rad</a:t>
                </a:r>
                <a:r>
                  <a:rPr lang="en-US" sz="1600" b="1" dirty="0" smtClean="0"/>
                  <a:t>)</a:t>
                </a:r>
                <a:endParaRPr lang="en-US" sz="1600" b="1" dirty="0"/>
              </a:p>
            </p:txBody>
          </p:sp>
        </p:grpSp>
        <p:grpSp>
          <p:nvGrpSpPr>
            <p:cNvPr id="25" name="Group 24"/>
            <p:cNvGrpSpPr/>
            <p:nvPr/>
          </p:nvGrpSpPr>
          <p:grpSpPr>
            <a:xfrm>
              <a:off x="386443" y="4666219"/>
              <a:ext cx="2977971" cy="1764730"/>
              <a:chOff x="615046" y="4860955"/>
              <a:chExt cx="2977971" cy="1764730"/>
            </a:xfrm>
          </p:grpSpPr>
          <p:sp>
            <p:nvSpPr>
              <p:cNvPr id="28" name="TextBox 27"/>
              <p:cNvSpPr txBox="1"/>
              <p:nvPr/>
            </p:nvSpPr>
            <p:spPr>
              <a:xfrm>
                <a:off x="1119263" y="6040910"/>
                <a:ext cx="2473754" cy="584775"/>
              </a:xfrm>
              <a:prstGeom prst="rect">
                <a:avLst/>
              </a:prstGeom>
              <a:noFill/>
            </p:spPr>
            <p:txBody>
              <a:bodyPr wrap="none" rtlCol="0">
                <a:spAutoFit/>
              </a:bodyPr>
              <a:lstStyle/>
              <a:p>
                <a:pPr algn="dist"/>
                <a:r>
                  <a:rPr lang="en-US" sz="1600" dirty="0" smtClean="0"/>
                  <a:t>0.0  0.2  0.4  0.6  0.8  1.0</a:t>
                </a:r>
              </a:p>
              <a:p>
                <a:pPr algn="ctr"/>
                <a:r>
                  <a:rPr lang="en-US" altLang="en-US" sz="1600" b="1" dirty="0" err="1">
                    <a:latin typeface="Symbol" pitchFamily="18" charset="2"/>
                  </a:rPr>
                  <a:t>y</a:t>
                </a:r>
                <a:r>
                  <a:rPr lang="en-US" altLang="en-US" sz="1600" b="1" baseline="-25000" dirty="0" err="1"/>
                  <a:t>N</a:t>
                </a:r>
                <a:endParaRPr lang="en-US" sz="1600" b="1" dirty="0"/>
              </a:p>
            </p:txBody>
          </p:sp>
          <p:sp>
            <p:nvSpPr>
              <p:cNvPr id="29" name="TextBox 28"/>
              <p:cNvSpPr txBox="1"/>
              <p:nvPr/>
            </p:nvSpPr>
            <p:spPr>
              <a:xfrm rot="16200000">
                <a:off x="629473" y="4846528"/>
                <a:ext cx="309700" cy="338554"/>
              </a:xfrm>
              <a:prstGeom prst="rect">
                <a:avLst/>
              </a:prstGeom>
              <a:noFill/>
            </p:spPr>
            <p:txBody>
              <a:bodyPr wrap="none" rtlCol="0">
                <a:spAutoFit/>
              </a:bodyPr>
              <a:lstStyle/>
              <a:p>
                <a:r>
                  <a:rPr lang="en-US" sz="1600" b="1" dirty="0" smtClean="0"/>
                  <a:t>q</a:t>
                </a:r>
                <a:endParaRPr lang="en-US" sz="1600" b="1" dirty="0"/>
              </a:p>
            </p:txBody>
          </p:sp>
        </p:grpSp>
        <p:sp>
          <p:nvSpPr>
            <p:cNvPr id="26" name="TextBox 25"/>
            <p:cNvSpPr txBox="1"/>
            <p:nvPr/>
          </p:nvSpPr>
          <p:spPr>
            <a:xfrm>
              <a:off x="2130425" y="1483784"/>
              <a:ext cx="960519" cy="584775"/>
            </a:xfrm>
            <a:prstGeom prst="rect">
              <a:avLst/>
            </a:prstGeom>
            <a:noFill/>
          </p:spPr>
          <p:txBody>
            <a:bodyPr wrap="none" rtlCol="0">
              <a:spAutoFit/>
            </a:bodyPr>
            <a:lstStyle/>
            <a:p>
              <a:r>
                <a:rPr lang="zh-CN" altLang="en-US" sz="1600" dirty="0" smtClean="0"/>
                <a:t>△  </a:t>
              </a:r>
              <a:r>
                <a:rPr lang="en-US" altLang="zh-CN" sz="1600" dirty="0"/>
                <a:t>I</a:t>
              </a:r>
              <a:r>
                <a:rPr lang="en-US" altLang="zh-CN" sz="1600" dirty="0" smtClean="0"/>
                <a:t>nput</a:t>
              </a:r>
            </a:p>
            <a:p>
              <a:r>
                <a:rPr lang="en-US" altLang="zh-CN" sz="1600" dirty="0" smtClean="0">
                  <a:solidFill>
                    <a:srgbClr val="FF0000"/>
                  </a:solidFill>
                </a:rPr>
                <a:t>—</a:t>
              </a:r>
              <a:r>
                <a:rPr lang="en-US" altLang="zh-CN" sz="1600" dirty="0" smtClean="0"/>
                <a:t> Fitted</a:t>
              </a:r>
              <a:endParaRPr lang="en-US" sz="1600" dirty="0"/>
            </a:p>
          </p:txBody>
        </p:sp>
      </p:grpSp>
      <p:sp>
        <p:nvSpPr>
          <p:cNvPr id="2" name="Title 1"/>
          <p:cNvSpPr>
            <a:spLocks noGrp="1"/>
          </p:cNvSpPr>
          <p:nvPr>
            <p:ph type="title"/>
          </p:nvPr>
        </p:nvSpPr>
        <p:spPr>
          <a:xfrm>
            <a:off x="695325" y="101599"/>
            <a:ext cx="7999942" cy="1210733"/>
          </a:xfrm>
        </p:spPr>
        <p:txBody>
          <a:bodyPr/>
          <a:lstStyle/>
          <a:p>
            <a:r>
              <a:rPr lang="en-US" dirty="0" smtClean="0"/>
              <a:t>Kinetic equilibria with MSE shows evolution of q-profile to low shear at high q</a:t>
            </a:r>
            <a:endParaRPr lang="en-US" dirty="0"/>
          </a:p>
        </p:txBody>
      </p:sp>
      <p:grpSp>
        <p:nvGrpSpPr>
          <p:cNvPr id="19" name="Group 18"/>
          <p:cNvGrpSpPr/>
          <p:nvPr/>
        </p:nvGrpSpPr>
        <p:grpSpPr>
          <a:xfrm>
            <a:off x="273313" y="1366516"/>
            <a:ext cx="3091101" cy="5064433"/>
            <a:chOff x="273313" y="1366516"/>
            <a:chExt cx="3091101" cy="5064433"/>
          </a:xfrm>
        </p:grpSpPr>
        <p:grpSp>
          <p:nvGrpSpPr>
            <p:cNvPr id="7" name="Group 6"/>
            <p:cNvGrpSpPr/>
            <p:nvPr/>
          </p:nvGrpSpPr>
          <p:grpSpPr>
            <a:xfrm>
              <a:off x="273313" y="1366516"/>
              <a:ext cx="3091101" cy="2566766"/>
              <a:chOff x="501916" y="1561252"/>
              <a:chExt cx="3091101" cy="2566766"/>
            </a:xfrm>
          </p:grpSpPr>
          <p:pic>
            <p:nvPicPr>
              <p:cNvPr id="5" name="Picture 4"/>
              <p:cNvPicPr>
                <a:picLocks/>
              </p:cNvPicPr>
              <p:nvPr/>
            </p:nvPicPr>
            <p:blipFill rotWithShape="1">
              <a:blip r:embed="rId8"/>
              <a:srcRect l="28633" t="33056" r="44587" b="23912"/>
              <a:stretch/>
            </p:blipFill>
            <p:spPr>
              <a:xfrm rot="10800000">
                <a:off x="1329796" y="1561252"/>
                <a:ext cx="2014537" cy="2011680"/>
              </a:xfrm>
              <a:prstGeom prst="rect">
                <a:avLst/>
              </a:prstGeom>
            </p:spPr>
          </p:pic>
          <p:sp>
            <p:nvSpPr>
              <p:cNvPr id="11" name="TextBox 10"/>
              <p:cNvSpPr txBox="1"/>
              <p:nvPr/>
            </p:nvSpPr>
            <p:spPr>
              <a:xfrm>
                <a:off x="1119263" y="3543243"/>
                <a:ext cx="2473754" cy="584775"/>
              </a:xfrm>
              <a:prstGeom prst="rect">
                <a:avLst/>
              </a:prstGeom>
              <a:noFill/>
            </p:spPr>
            <p:txBody>
              <a:bodyPr wrap="none" rtlCol="0">
                <a:spAutoFit/>
              </a:bodyPr>
              <a:lstStyle/>
              <a:p>
                <a:pPr algn="dist"/>
                <a:r>
                  <a:rPr lang="en-US" sz="1600" dirty="0" smtClean="0"/>
                  <a:t>1.7  1.8  1.9  2.0  2.1  2.2</a:t>
                </a:r>
              </a:p>
              <a:p>
                <a:pPr algn="ctr"/>
                <a:r>
                  <a:rPr lang="en-US" sz="1600" b="1" dirty="0" smtClean="0"/>
                  <a:t>R (m)</a:t>
                </a:r>
                <a:endParaRPr lang="en-US" sz="1600" b="1" dirty="0"/>
              </a:p>
            </p:txBody>
          </p:sp>
          <p:sp>
            <p:nvSpPr>
              <p:cNvPr id="14" name="TextBox 13"/>
              <p:cNvSpPr txBox="1"/>
              <p:nvPr/>
            </p:nvSpPr>
            <p:spPr>
              <a:xfrm rot="16200000">
                <a:off x="321578" y="2394709"/>
                <a:ext cx="699230" cy="338554"/>
              </a:xfrm>
              <a:prstGeom prst="rect">
                <a:avLst/>
              </a:prstGeom>
              <a:noFill/>
            </p:spPr>
            <p:txBody>
              <a:bodyPr wrap="none" rtlCol="0">
                <a:spAutoFit/>
              </a:bodyPr>
              <a:lstStyle/>
              <a:p>
                <a:r>
                  <a:rPr lang="en-US" sz="1600" b="1" dirty="0" smtClean="0"/>
                  <a:t> </a:t>
                </a:r>
                <a:r>
                  <a:rPr lang="en-US" sz="1600" b="1" dirty="0" smtClean="0"/>
                  <a:t>(rad)</a:t>
                </a:r>
                <a:endParaRPr lang="en-US" sz="1600" b="1" dirty="0"/>
              </a:p>
            </p:txBody>
          </p:sp>
        </p:grpSp>
        <p:grpSp>
          <p:nvGrpSpPr>
            <p:cNvPr id="16" name="Group 15"/>
            <p:cNvGrpSpPr/>
            <p:nvPr/>
          </p:nvGrpSpPr>
          <p:grpSpPr>
            <a:xfrm>
              <a:off x="335642" y="3462866"/>
              <a:ext cx="3028772" cy="2968083"/>
              <a:chOff x="564245" y="3657602"/>
              <a:chExt cx="3028772" cy="2968083"/>
            </a:xfrm>
          </p:grpSpPr>
          <p:sp>
            <p:nvSpPr>
              <p:cNvPr id="15" name="TextBox 14"/>
              <p:cNvSpPr txBox="1"/>
              <p:nvPr/>
            </p:nvSpPr>
            <p:spPr>
              <a:xfrm>
                <a:off x="1119263" y="6040910"/>
                <a:ext cx="2473754" cy="584775"/>
              </a:xfrm>
              <a:prstGeom prst="rect">
                <a:avLst/>
              </a:prstGeom>
              <a:noFill/>
            </p:spPr>
            <p:txBody>
              <a:bodyPr wrap="none" rtlCol="0">
                <a:spAutoFit/>
              </a:bodyPr>
              <a:lstStyle/>
              <a:p>
                <a:pPr algn="dist"/>
                <a:r>
                  <a:rPr lang="en-US" sz="1600" dirty="0" smtClean="0"/>
                  <a:t>0.0  0.2  0.4  0.6  0.8  1.0</a:t>
                </a:r>
              </a:p>
              <a:p>
                <a:pPr algn="ctr"/>
                <a:r>
                  <a:rPr lang="en-US" altLang="en-US" sz="1600" b="1" dirty="0" err="1">
                    <a:latin typeface="Symbol" pitchFamily="18" charset="2"/>
                  </a:rPr>
                  <a:t>y</a:t>
                </a:r>
                <a:r>
                  <a:rPr lang="en-US" altLang="en-US" sz="1600" b="1" baseline="-25000" dirty="0" err="1"/>
                  <a:t>N</a:t>
                </a:r>
                <a:endParaRPr lang="en-US" sz="1600" b="1" dirty="0"/>
              </a:p>
            </p:txBody>
          </p:sp>
          <p:sp>
            <p:nvSpPr>
              <p:cNvPr id="17" name="TextBox 16"/>
              <p:cNvSpPr txBox="1"/>
              <p:nvPr/>
            </p:nvSpPr>
            <p:spPr>
              <a:xfrm rot="16200000">
                <a:off x="578672" y="4846528"/>
                <a:ext cx="309700" cy="338554"/>
              </a:xfrm>
              <a:prstGeom prst="rect">
                <a:avLst/>
              </a:prstGeom>
              <a:noFill/>
            </p:spPr>
            <p:txBody>
              <a:bodyPr wrap="none" rtlCol="0">
                <a:spAutoFit/>
              </a:bodyPr>
              <a:lstStyle/>
              <a:p>
                <a:r>
                  <a:rPr lang="en-US" sz="1600" b="1" dirty="0" smtClean="0"/>
                  <a:t>q</a:t>
                </a:r>
                <a:endParaRPr lang="en-US" sz="1600" b="1" dirty="0"/>
              </a:p>
            </p:txBody>
          </p:sp>
          <p:sp>
            <p:nvSpPr>
              <p:cNvPr id="18" name="TextBox 17"/>
              <p:cNvSpPr txBox="1"/>
              <p:nvPr/>
            </p:nvSpPr>
            <p:spPr>
              <a:xfrm>
                <a:off x="840107" y="3657602"/>
                <a:ext cx="497629" cy="2751522"/>
              </a:xfrm>
              <a:prstGeom prst="rect">
                <a:avLst/>
              </a:prstGeom>
              <a:noFill/>
            </p:spPr>
            <p:txBody>
              <a:bodyPr wrap="square" rtlCol="0">
                <a:spAutoFit/>
              </a:bodyPr>
              <a:lstStyle/>
              <a:p>
                <a:pPr algn="r">
                  <a:lnSpc>
                    <a:spcPct val="270000"/>
                  </a:lnSpc>
                </a:pPr>
                <a:r>
                  <a:rPr lang="en-US" sz="1600" dirty="0" smtClean="0"/>
                  <a:t>15</a:t>
                </a:r>
              </a:p>
              <a:p>
                <a:pPr algn="r">
                  <a:lnSpc>
                    <a:spcPct val="270000"/>
                  </a:lnSpc>
                </a:pPr>
                <a:r>
                  <a:rPr lang="en-US" sz="1600" dirty="0" smtClean="0"/>
                  <a:t>10</a:t>
                </a:r>
              </a:p>
              <a:p>
                <a:pPr algn="r">
                  <a:lnSpc>
                    <a:spcPct val="270000"/>
                  </a:lnSpc>
                </a:pPr>
                <a:r>
                  <a:rPr lang="en-US" sz="1600" dirty="0"/>
                  <a:t>5</a:t>
                </a:r>
                <a:endParaRPr lang="en-US" sz="1600" dirty="0" smtClean="0"/>
              </a:p>
              <a:p>
                <a:pPr algn="r">
                  <a:lnSpc>
                    <a:spcPct val="270000"/>
                  </a:lnSpc>
                </a:pPr>
                <a:r>
                  <a:rPr lang="en-US" sz="1600" dirty="0"/>
                  <a:t>0</a:t>
                </a:r>
              </a:p>
            </p:txBody>
          </p:sp>
        </p:grpSp>
        <p:sp>
          <p:nvSpPr>
            <p:cNvPr id="20" name="TextBox 19"/>
            <p:cNvSpPr txBox="1"/>
            <p:nvPr/>
          </p:nvSpPr>
          <p:spPr>
            <a:xfrm>
              <a:off x="2130425" y="1483784"/>
              <a:ext cx="960519" cy="584775"/>
            </a:xfrm>
            <a:prstGeom prst="rect">
              <a:avLst/>
            </a:prstGeom>
            <a:noFill/>
          </p:spPr>
          <p:txBody>
            <a:bodyPr wrap="none" rtlCol="0">
              <a:spAutoFit/>
            </a:bodyPr>
            <a:lstStyle/>
            <a:p>
              <a:r>
                <a:rPr lang="zh-CN" altLang="en-US" sz="1600" dirty="0" smtClean="0"/>
                <a:t>△  </a:t>
              </a:r>
              <a:r>
                <a:rPr lang="en-US" altLang="zh-CN" sz="1600" dirty="0"/>
                <a:t>I</a:t>
              </a:r>
              <a:r>
                <a:rPr lang="en-US" altLang="zh-CN" sz="1600" dirty="0" smtClean="0"/>
                <a:t>nput</a:t>
              </a:r>
            </a:p>
            <a:p>
              <a:r>
                <a:rPr lang="en-US" altLang="zh-CN" sz="1600" dirty="0" smtClean="0">
                  <a:solidFill>
                    <a:srgbClr val="FF0000"/>
                  </a:solidFill>
                </a:rPr>
                <a:t>—</a:t>
              </a:r>
              <a:r>
                <a:rPr lang="en-US" altLang="zh-CN" sz="1600" dirty="0" smtClean="0"/>
                <a:t> Fitted</a:t>
              </a:r>
              <a:endParaRPr lang="en-US" sz="1600" dirty="0"/>
            </a:p>
          </p:txBody>
        </p:sp>
      </p:grpSp>
      <p:sp>
        <p:nvSpPr>
          <p:cNvPr id="21" name="TextBox 20"/>
          <p:cNvSpPr txBox="1"/>
          <p:nvPr/>
        </p:nvSpPr>
        <p:spPr>
          <a:xfrm>
            <a:off x="1159246" y="3939119"/>
            <a:ext cx="1338828" cy="584775"/>
          </a:xfrm>
          <a:prstGeom prst="rect">
            <a:avLst/>
          </a:prstGeom>
          <a:noFill/>
        </p:spPr>
        <p:txBody>
          <a:bodyPr wrap="none" rtlCol="0">
            <a:spAutoFit/>
          </a:bodyPr>
          <a:lstStyle/>
          <a:p>
            <a:r>
              <a:rPr lang="en-US" sz="1600" dirty="0" smtClean="0">
                <a:solidFill>
                  <a:schemeClr val="accent1"/>
                </a:solidFill>
              </a:rPr>
              <a:t>Safety factor</a:t>
            </a:r>
          </a:p>
          <a:p>
            <a:r>
              <a:rPr lang="en-US" sz="1600" dirty="0" smtClean="0">
                <a:solidFill>
                  <a:schemeClr val="accent1"/>
                </a:solidFill>
              </a:rPr>
              <a:t>t </a:t>
            </a:r>
            <a:r>
              <a:rPr lang="en-US" altLang="zh-CN" sz="1600" dirty="0" smtClean="0">
                <a:solidFill>
                  <a:schemeClr val="accent1"/>
                </a:solidFill>
              </a:rPr>
              <a:t>= 2.985s</a:t>
            </a:r>
            <a:endParaRPr lang="en-US" sz="1600" dirty="0">
              <a:solidFill>
                <a:schemeClr val="accent1"/>
              </a:solidFill>
            </a:endParaRPr>
          </a:p>
        </p:txBody>
      </p:sp>
      <p:sp>
        <p:nvSpPr>
          <p:cNvPr id="49" name="TextBox 48"/>
          <p:cNvSpPr txBox="1"/>
          <p:nvPr/>
        </p:nvSpPr>
        <p:spPr>
          <a:xfrm>
            <a:off x="3498637" y="3437466"/>
            <a:ext cx="497629" cy="2751522"/>
          </a:xfrm>
          <a:prstGeom prst="rect">
            <a:avLst/>
          </a:prstGeom>
          <a:noFill/>
        </p:spPr>
        <p:txBody>
          <a:bodyPr wrap="square" rtlCol="0">
            <a:spAutoFit/>
          </a:bodyPr>
          <a:lstStyle/>
          <a:p>
            <a:pPr algn="r">
              <a:lnSpc>
                <a:spcPct val="270000"/>
              </a:lnSpc>
            </a:pPr>
            <a:r>
              <a:rPr lang="en-US" sz="1600" dirty="0" smtClean="0"/>
              <a:t>15</a:t>
            </a:r>
          </a:p>
          <a:p>
            <a:pPr algn="r">
              <a:lnSpc>
                <a:spcPct val="270000"/>
              </a:lnSpc>
            </a:pPr>
            <a:r>
              <a:rPr lang="en-US" sz="1600" dirty="0" smtClean="0"/>
              <a:t>10</a:t>
            </a:r>
          </a:p>
          <a:p>
            <a:pPr algn="r">
              <a:lnSpc>
                <a:spcPct val="270000"/>
              </a:lnSpc>
            </a:pPr>
            <a:r>
              <a:rPr lang="en-US" sz="1600" dirty="0"/>
              <a:t>5</a:t>
            </a:r>
            <a:endParaRPr lang="en-US" sz="1600" dirty="0" smtClean="0"/>
          </a:p>
          <a:p>
            <a:pPr algn="r">
              <a:lnSpc>
                <a:spcPct val="270000"/>
              </a:lnSpc>
            </a:pPr>
            <a:r>
              <a:rPr lang="en-US" sz="1600" dirty="0"/>
              <a:t>0</a:t>
            </a:r>
          </a:p>
        </p:txBody>
      </p:sp>
      <p:sp>
        <p:nvSpPr>
          <p:cNvPr id="52" name="TextBox 51"/>
          <p:cNvSpPr txBox="1"/>
          <p:nvPr/>
        </p:nvSpPr>
        <p:spPr>
          <a:xfrm>
            <a:off x="3998071" y="3939119"/>
            <a:ext cx="1338828" cy="584775"/>
          </a:xfrm>
          <a:prstGeom prst="rect">
            <a:avLst/>
          </a:prstGeom>
          <a:noFill/>
        </p:spPr>
        <p:txBody>
          <a:bodyPr wrap="none" rtlCol="0">
            <a:spAutoFit/>
          </a:bodyPr>
          <a:lstStyle/>
          <a:p>
            <a:r>
              <a:rPr lang="en-US" sz="1600" dirty="0">
                <a:solidFill>
                  <a:schemeClr val="accent1"/>
                </a:solidFill>
              </a:rPr>
              <a:t>Safety </a:t>
            </a:r>
            <a:r>
              <a:rPr lang="en-US" sz="1600" dirty="0" smtClean="0">
                <a:solidFill>
                  <a:schemeClr val="accent1"/>
                </a:solidFill>
              </a:rPr>
              <a:t>factor</a:t>
            </a:r>
          </a:p>
          <a:p>
            <a:r>
              <a:rPr lang="en-US" sz="1600" dirty="0" smtClean="0">
                <a:solidFill>
                  <a:schemeClr val="accent1"/>
                </a:solidFill>
              </a:rPr>
              <a:t>t </a:t>
            </a:r>
            <a:r>
              <a:rPr lang="en-US" altLang="zh-CN" sz="1600" dirty="0" smtClean="0">
                <a:solidFill>
                  <a:schemeClr val="accent1"/>
                </a:solidFill>
              </a:rPr>
              <a:t>= 5.986s</a:t>
            </a:r>
            <a:endParaRPr lang="en-US" sz="1600" dirty="0">
              <a:solidFill>
                <a:schemeClr val="accent1"/>
              </a:solidFill>
            </a:endParaRPr>
          </a:p>
        </p:txBody>
      </p:sp>
      <p:sp>
        <p:nvSpPr>
          <p:cNvPr id="57" name="TextBox 56"/>
          <p:cNvSpPr txBox="1"/>
          <p:nvPr/>
        </p:nvSpPr>
        <p:spPr>
          <a:xfrm>
            <a:off x="6478907" y="3589869"/>
            <a:ext cx="480696" cy="2062103"/>
          </a:xfrm>
          <a:prstGeom prst="rect">
            <a:avLst/>
          </a:prstGeom>
          <a:noFill/>
        </p:spPr>
        <p:txBody>
          <a:bodyPr wrap="square" rtlCol="0">
            <a:spAutoFit/>
          </a:bodyPr>
          <a:lstStyle/>
          <a:p>
            <a:pPr algn="r">
              <a:lnSpc>
                <a:spcPct val="200000"/>
              </a:lnSpc>
            </a:pPr>
            <a:r>
              <a:rPr lang="en-US" sz="1600" dirty="0" smtClean="0"/>
              <a:t>15</a:t>
            </a:r>
          </a:p>
          <a:p>
            <a:pPr algn="r">
              <a:lnSpc>
                <a:spcPct val="200000"/>
              </a:lnSpc>
            </a:pPr>
            <a:r>
              <a:rPr lang="en-US" sz="1600" dirty="0" smtClean="0"/>
              <a:t>10</a:t>
            </a:r>
          </a:p>
          <a:p>
            <a:pPr algn="r">
              <a:lnSpc>
                <a:spcPct val="200000"/>
              </a:lnSpc>
            </a:pPr>
            <a:r>
              <a:rPr lang="en-US" sz="1600" dirty="0"/>
              <a:t>5</a:t>
            </a:r>
            <a:endParaRPr lang="en-US" sz="1600" dirty="0" smtClean="0"/>
          </a:p>
          <a:p>
            <a:pPr algn="r">
              <a:lnSpc>
                <a:spcPct val="200000"/>
              </a:lnSpc>
            </a:pPr>
            <a:r>
              <a:rPr lang="en-US" sz="1600" dirty="0"/>
              <a:t>0</a:t>
            </a:r>
          </a:p>
        </p:txBody>
      </p:sp>
      <p:sp>
        <p:nvSpPr>
          <p:cNvPr id="45" name="TextBox 44"/>
          <p:cNvSpPr txBox="1"/>
          <p:nvPr/>
        </p:nvSpPr>
        <p:spPr>
          <a:xfrm>
            <a:off x="3962215" y="2782672"/>
            <a:ext cx="1197764" cy="584775"/>
          </a:xfrm>
          <a:prstGeom prst="rect">
            <a:avLst/>
          </a:prstGeom>
          <a:noFill/>
        </p:spPr>
        <p:txBody>
          <a:bodyPr wrap="none" rtlCol="0">
            <a:spAutoFit/>
          </a:bodyPr>
          <a:lstStyle/>
          <a:p>
            <a:r>
              <a:rPr lang="en-US" sz="1600" dirty="0">
                <a:solidFill>
                  <a:schemeClr val="accent1"/>
                </a:solidFill>
              </a:rPr>
              <a:t>Pitch angle</a:t>
            </a:r>
            <a:endParaRPr lang="en-US" sz="1600" dirty="0" smtClean="0">
              <a:solidFill>
                <a:schemeClr val="accent1"/>
              </a:solidFill>
            </a:endParaRPr>
          </a:p>
          <a:p>
            <a:r>
              <a:rPr lang="en-US" sz="1600" dirty="0" smtClean="0">
                <a:solidFill>
                  <a:schemeClr val="accent1"/>
                </a:solidFill>
              </a:rPr>
              <a:t>t </a:t>
            </a:r>
            <a:r>
              <a:rPr lang="en-US" altLang="zh-CN" sz="1600" dirty="0" smtClean="0">
                <a:solidFill>
                  <a:schemeClr val="accent1"/>
                </a:solidFill>
              </a:rPr>
              <a:t>= 5.986s</a:t>
            </a:r>
            <a:endParaRPr lang="en-US" sz="1600" dirty="0">
              <a:solidFill>
                <a:schemeClr val="accent1"/>
              </a:solidFill>
            </a:endParaRPr>
          </a:p>
        </p:txBody>
      </p:sp>
      <p:sp>
        <p:nvSpPr>
          <p:cNvPr id="50" name="TextBox 49"/>
          <p:cNvSpPr txBox="1"/>
          <p:nvPr/>
        </p:nvSpPr>
        <p:spPr>
          <a:xfrm>
            <a:off x="6934016" y="2782672"/>
            <a:ext cx="1197764" cy="584775"/>
          </a:xfrm>
          <a:prstGeom prst="rect">
            <a:avLst/>
          </a:prstGeom>
          <a:noFill/>
        </p:spPr>
        <p:txBody>
          <a:bodyPr wrap="none" rtlCol="0">
            <a:spAutoFit/>
          </a:bodyPr>
          <a:lstStyle/>
          <a:p>
            <a:r>
              <a:rPr lang="en-US" sz="1600" dirty="0">
                <a:solidFill>
                  <a:schemeClr val="accent1"/>
                </a:solidFill>
              </a:rPr>
              <a:t>Pitch angle</a:t>
            </a:r>
            <a:endParaRPr lang="en-US" sz="1600" dirty="0" smtClean="0">
              <a:solidFill>
                <a:schemeClr val="accent1"/>
              </a:solidFill>
            </a:endParaRPr>
          </a:p>
          <a:p>
            <a:r>
              <a:rPr lang="en-US" sz="1600" dirty="0" smtClean="0">
                <a:solidFill>
                  <a:schemeClr val="accent1"/>
                </a:solidFill>
              </a:rPr>
              <a:t>t </a:t>
            </a:r>
            <a:r>
              <a:rPr lang="en-US" altLang="zh-CN" sz="1600" dirty="0" smtClean="0">
                <a:solidFill>
                  <a:schemeClr val="accent1"/>
                </a:solidFill>
              </a:rPr>
              <a:t>= 10.491s</a:t>
            </a:r>
            <a:endParaRPr lang="en-US" sz="1600" dirty="0">
              <a:solidFill>
                <a:schemeClr val="accent1"/>
              </a:solidFill>
            </a:endParaRPr>
          </a:p>
        </p:txBody>
      </p:sp>
      <p:sp>
        <p:nvSpPr>
          <p:cNvPr id="3" name="Rectangle 2"/>
          <p:cNvSpPr/>
          <p:nvPr/>
        </p:nvSpPr>
        <p:spPr>
          <a:xfrm>
            <a:off x="7970074" y="964890"/>
            <a:ext cx="1042273" cy="461665"/>
          </a:xfrm>
          <a:prstGeom prst="rect">
            <a:avLst/>
          </a:prstGeom>
        </p:spPr>
        <p:txBody>
          <a:bodyPr wrap="none">
            <a:spAutoFit/>
          </a:bodyPr>
          <a:lstStyle/>
          <a:p>
            <a:r>
              <a:rPr lang="en-US" sz="2400" dirty="0">
                <a:solidFill>
                  <a:schemeClr val="accent1"/>
                </a:solidFill>
              </a:rPr>
              <a:t>16325</a:t>
            </a:r>
            <a:endParaRPr lang="en-US" sz="2400" dirty="0"/>
          </a:p>
        </p:txBody>
      </p:sp>
      <p:pic>
        <p:nvPicPr>
          <p:cNvPr id="68" name="Picture 67"/>
          <p:cNvPicPr>
            <a:picLocks/>
          </p:cNvPicPr>
          <p:nvPr/>
        </p:nvPicPr>
        <p:blipFill rotWithShape="1">
          <a:blip r:embed="rId8"/>
          <a:srcRect l="28633" t="40773" r="44801" b="23911"/>
          <a:stretch/>
        </p:blipFill>
        <p:spPr>
          <a:xfrm rot="10800000">
            <a:off x="1120876" y="1372225"/>
            <a:ext cx="1998514" cy="1960909"/>
          </a:xfrm>
          <a:prstGeom prst="rect">
            <a:avLst/>
          </a:prstGeom>
        </p:spPr>
      </p:pic>
      <p:sp>
        <p:nvSpPr>
          <p:cNvPr id="43" name="TextBox 42"/>
          <p:cNvSpPr txBox="1"/>
          <p:nvPr/>
        </p:nvSpPr>
        <p:spPr>
          <a:xfrm>
            <a:off x="1123390" y="2597948"/>
            <a:ext cx="1197764" cy="830997"/>
          </a:xfrm>
          <a:prstGeom prst="rect">
            <a:avLst/>
          </a:prstGeom>
          <a:noFill/>
        </p:spPr>
        <p:txBody>
          <a:bodyPr wrap="none" rtlCol="0">
            <a:spAutoFit/>
          </a:bodyPr>
          <a:lstStyle/>
          <a:p>
            <a:endParaRPr lang="en-US" sz="1600" dirty="0" smtClean="0">
              <a:solidFill>
                <a:schemeClr val="accent1"/>
              </a:solidFill>
            </a:endParaRPr>
          </a:p>
          <a:p>
            <a:r>
              <a:rPr lang="en-US" sz="1600" dirty="0" smtClean="0">
                <a:solidFill>
                  <a:schemeClr val="accent1"/>
                </a:solidFill>
              </a:rPr>
              <a:t>Pitch angle</a:t>
            </a:r>
          </a:p>
          <a:p>
            <a:r>
              <a:rPr lang="en-US" sz="1600" dirty="0" smtClean="0">
                <a:solidFill>
                  <a:schemeClr val="accent1"/>
                </a:solidFill>
              </a:rPr>
              <a:t>t </a:t>
            </a:r>
            <a:r>
              <a:rPr lang="en-US" altLang="zh-CN" sz="1600" dirty="0" smtClean="0">
                <a:solidFill>
                  <a:schemeClr val="accent1"/>
                </a:solidFill>
              </a:rPr>
              <a:t>= 2.985s</a:t>
            </a:r>
            <a:endParaRPr lang="en-US" sz="1600" dirty="0">
              <a:solidFill>
                <a:schemeClr val="accent1"/>
              </a:solidFill>
            </a:endParaRPr>
          </a:p>
        </p:txBody>
      </p:sp>
      <p:sp>
        <p:nvSpPr>
          <p:cNvPr id="54" name="TextBox 53"/>
          <p:cNvSpPr txBox="1"/>
          <p:nvPr/>
        </p:nvSpPr>
        <p:spPr>
          <a:xfrm>
            <a:off x="6989054" y="3914342"/>
            <a:ext cx="1338828" cy="584775"/>
          </a:xfrm>
          <a:prstGeom prst="rect">
            <a:avLst/>
          </a:prstGeom>
          <a:noFill/>
        </p:spPr>
        <p:txBody>
          <a:bodyPr wrap="none" rtlCol="0">
            <a:spAutoFit/>
          </a:bodyPr>
          <a:lstStyle/>
          <a:p>
            <a:r>
              <a:rPr lang="en-US" sz="1600" dirty="0" smtClean="0">
                <a:solidFill>
                  <a:schemeClr val="accent1"/>
                </a:solidFill>
              </a:rPr>
              <a:t>Safety factor</a:t>
            </a:r>
            <a:endParaRPr lang="en-US" sz="1600" dirty="0" smtClean="0">
              <a:solidFill>
                <a:schemeClr val="accent1"/>
              </a:solidFill>
            </a:endParaRPr>
          </a:p>
          <a:p>
            <a:r>
              <a:rPr lang="en-US" sz="1600" dirty="0" smtClean="0">
                <a:solidFill>
                  <a:schemeClr val="accent1"/>
                </a:solidFill>
              </a:rPr>
              <a:t>t </a:t>
            </a:r>
            <a:r>
              <a:rPr lang="en-US" altLang="zh-CN" sz="1600" dirty="0" smtClean="0">
                <a:solidFill>
                  <a:schemeClr val="accent1"/>
                </a:solidFill>
              </a:rPr>
              <a:t>= 10.491s</a:t>
            </a:r>
            <a:endParaRPr lang="en-US" sz="1600" dirty="0">
              <a:solidFill>
                <a:schemeClr val="accent1"/>
              </a:solidFill>
            </a:endParaRPr>
          </a:p>
        </p:txBody>
      </p:sp>
    </p:spTree>
    <p:extLst>
      <p:ext uri="{BB962C8B-B14F-4D97-AF65-F5344CB8AC3E}">
        <p14:creationId xmlns:p14="http://schemas.microsoft.com/office/powerpoint/2010/main" val="3112876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12" y="1796902"/>
            <a:ext cx="8924090" cy="3752175"/>
          </a:xfrm>
        </p:spPr>
        <p:txBody>
          <a:bodyPr/>
          <a:lstStyle/>
          <a:p>
            <a:pPr marL="914400" lvl="1" indent="-457200">
              <a:spcBef>
                <a:spcPts val="3000"/>
              </a:spcBef>
              <a:buClr>
                <a:srgbClr val="C00000"/>
              </a:buClr>
              <a:buSzPct val="100000"/>
              <a:buFont typeface="+mj-lt"/>
              <a:buAutoNum type="arabicPeriod"/>
            </a:pPr>
            <a:r>
              <a:rPr lang="en-US" sz="2800" dirty="0" smtClean="0">
                <a:solidFill>
                  <a:schemeClr val="bg1">
                    <a:lumMod val="50000"/>
                  </a:schemeClr>
                </a:solidFill>
              </a:rPr>
              <a:t>Overview of kinetic equilibrium reconstruction</a:t>
            </a:r>
          </a:p>
          <a:p>
            <a:pPr marL="914400" lvl="1" indent="-457200">
              <a:spcBef>
                <a:spcPts val="3000"/>
              </a:spcBef>
              <a:buClr>
                <a:srgbClr val="C00000"/>
              </a:buClr>
              <a:buSzPct val="100000"/>
              <a:buFont typeface="+mj-lt"/>
              <a:buAutoNum type="arabicPeriod"/>
            </a:pPr>
            <a:r>
              <a:rPr lang="en-US" sz="2800" dirty="0" smtClean="0">
                <a:solidFill>
                  <a:schemeClr val="bg1">
                    <a:lumMod val="50000"/>
                  </a:schemeClr>
                </a:solidFill>
              </a:rPr>
              <a:t>KSTAR </a:t>
            </a:r>
            <a:r>
              <a:rPr lang="en-US" sz="2800" dirty="0">
                <a:solidFill>
                  <a:schemeClr val="bg1">
                    <a:lumMod val="50000"/>
                  </a:schemeClr>
                </a:solidFill>
              </a:rPr>
              <a:t>diagnostics </a:t>
            </a:r>
            <a:r>
              <a:rPr lang="en-US" sz="2800" dirty="0" smtClean="0">
                <a:solidFill>
                  <a:schemeClr val="bg1">
                    <a:lumMod val="50000"/>
                  </a:schemeClr>
                </a:solidFill>
              </a:rPr>
              <a:t>and model for </a:t>
            </a:r>
            <a:r>
              <a:rPr lang="en-US" sz="2800" dirty="0">
                <a:solidFill>
                  <a:schemeClr val="bg1">
                    <a:lumMod val="50000"/>
                  </a:schemeClr>
                </a:solidFill>
              </a:rPr>
              <a:t>kinetic equilibrium reconstructions</a:t>
            </a:r>
          </a:p>
          <a:p>
            <a:pPr marL="914400" lvl="1" indent="-457200">
              <a:spcBef>
                <a:spcPts val="3000"/>
              </a:spcBef>
              <a:buClr>
                <a:srgbClr val="C00000"/>
              </a:buClr>
              <a:buSzPct val="100000"/>
              <a:buFont typeface="+mj-lt"/>
              <a:buAutoNum type="arabicPeriod"/>
            </a:pPr>
            <a:r>
              <a:rPr lang="en-US" sz="2800" dirty="0" smtClean="0">
                <a:solidFill>
                  <a:schemeClr val="bg1">
                    <a:lumMod val="65000"/>
                  </a:schemeClr>
                </a:solidFill>
              </a:rPr>
              <a:t>Reconstructed profiles and plasma parameters in various KSTAR operation </a:t>
            </a:r>
            <a:r>
              <a:rPr lang="en-US" sz="2800" dirty="0">
                <a:solidFill>
                  <a:schemeClr val="bg1">
                    <a:lumMod val="65000"/>
                  </a:schemeClr>
                </a:solidFill>
              </a:rPr>
              <a:t>regimes</a:t>
            </a:r>
          </a:p>
          <a:p>
            <a:pPr marL="914400" lvl="1" indent="-457200">
              <a:spcBef>
                <a:spcPts val="3000"/>
              </a:spcBef>
              <a:buClr>
                <a:srgbClr val="C00000"/>
              </a:buClr>
              <a:buSzPct val="100000"/>
              <a:buFont typeface="+mj-lt"/>
              <a:buAutoNum type="arabicPeriod"/>
            </a:pPr>
            <a:r>
              <a:rPr lang="en-US" sz="2800" dirty="0" smtClean="0">
                <a:solidFill>
                  <a:schemeClr val="bg1">
                    <a:lumMod val="65000"/>
                  </a:schemeClr>
                </a:solidFill>
              </a:rPr>
              <a:t>Initial determination of ideal MHD stability</a:t>
            </a:r>
          </a:p>
          <a:p>
            <a:pPr marL="914400" lvl="1" indent="-457200">
              <a:spcBef>
                <a:spcPts val="3000"/>
              </a:spcBef>
              <a:buClr>
                <a:srgbClr val="C00000"/>
              </a:buClr>
              <a:buSzPct val="100000"/>
              <a:buFont typeface="+mj-lt"/>
              <a:buAutoNum type="arabicPeriod"/>
            </a:pPr>
            <a:r>
              <a:rPr lang="en-US" sz="2800" dirty="0" smtClean="0"/>
              <a:t>Collaborative improvement of equilibrium diagnostics</a:t>
            </a:r>
          </a:p>
          <a:p>
            <a:pPr marL="457200" lvl="1" indent="0">
              <a:spcBef>
                <a:spcPts val="3000"/>
              </a:spcBef>
              <a:buClr>
                <a:srgbClr val="C00000"/>
              </a:buClr>
              <a:buSzPct val="100000"/>
              <a:buNone/>
            </a:pPr>
            <a:endParaRPr lang="en-US" sz="2800" dirty="0"/>
          </a:p>
        </p:txBody>
      </p:sp>
      <p:sp>
        <p:nvSpPr>
          <p:cNvPr id="2" name="Title 1"/>
          <p:cNvSpPr>
            <a:spLocks noGrp="1"/>
          </p:cNvSpPr>
          <p:nvPr>
            <p:ph type="title"/>
          </p:nvPr>
        </p:nvSpPr>
        <p:spPr>
          <a:xfrm>
            <a:off x="225041" y="439320"/>
            <a:ext cx="8733064" cy="1028565"/>
          </a:xfrm>
        </p:spPr>
        <p:txBody>
          <a:bodyPr/>
          <a:lstStyle/>
          <a:p>
            <a:pPr algn="l"/>
            <a:r>
              <a:rPr lang="en-US" dirty="0" smtClean="0"/>
              <a:t>Outline</a:t>
            </a:r>
            <a:endParaRPr lang="en-US" dirty="0"/>
          </a:p>
        </p:txBody>
      </p:sp>
    </p:spTree>
    <p:extLst>
      <p:ext uri="{BB962C8B-B14F-4D97-AF65-F5344CB8AC3E}">
        <p14:creationId xmlns:p14="http://schemas.microsoft.com/office/powerpoint/2010/main" val="786174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88" y="359639"/>
            <a:ext cx="8986392" cy="685800"/>
          </a:xfrm>
        </p:spPr>
        <p:txBody>
          <a:bodyPr/>
          <a:lstStyle/>
          <a:p>
            <a:r>
              <a:rPr lang="en-US" dirty="0" smtClean="0"/>
              <a:t> </a:t>
            </a:r>
            <a:endParaRPr lang="en-US" dirty="0"/>
          </a:p>
        </p:txBody>
      </p:sp>
      <p:sp>
        <p:nvSpPr>
          <p:cNvPr id="3" name="Text Placeholder 2"/>
          <p:cNvSpPr>
            <a:spLocks noGrp="1"/>
          </p:cNvSpPr>
          <p:nvPr>
            <p:ph idx="1"/>
          </p:nvPr>
        </p:nvSpPr>
        <p:spPr>
          <a:xfrm>
            <a:off x="87757" y="1230923"/>
            <a:ext cx="4764740" cy="5161085"/>
          </a:xfrm>
        </p:spPr>
        <p:txBody>
          <a:bodyPr/>
          <a:lstStyle/>
          <a:p>
            <a:pPr>
              <a:lnSpc>
                <a:spcPct val="100000"/>
              </a:lnSpc>
            </a:pPr>
            <a:r>
              <a:rPr lang="en-US" sz="2000" dirty="0" smtClean="0"/>
              <a:t>Transferred 10 channel MSE background light </a:t>
            </a:r>
            <a:r>
              <a:rPr lang="en-US" sz="2000" dirty="0" err="1" smtClean="0"/>
              <a:t>polychrometer</a:t>
            </a:r>
            <a:r>
              <a:rPr lang="en-US" sz="2000" dirty="0" smtClean="0"/>
              <a:t> from C-Mod to KSTAR (4/2017)</a:t>
            </a:r>
          </a:p>
          <a:p>
            <a:pPr lvl="1">
              <a:lnSpc>
                <a:spcPct val="100000"/>
              </a:lnSpc>
            </a:pPr>
            <a:r>
              <a:rPr lang="en-US" sz="1800" dirty="0" smtClean="0"/>
              <a:t>Investigating improvement </a:t>
            </a:r>
            <a:r>
              <a:rPr lang="en-US" sz="1800" dirty="0"/>
              <a:t>of MSE measurement by background light subtraction </a:t>
            </a:r>
            <a:endParaRPr lang="en-US" sz="1800" dirty="0" smtClean="0"/>
          </a:p>
          <a:p>
            <a:pPr lvl="1">
              <a:lnSpc>
                <a:spcPct val="100000"/>
              </a:lnSpc>
              <a:spcBef>
                <a:spcPts val="600"/>
              </a:spcBef>
            </a:pPr>
            <a:r>
              <a:rPr lang="en-US" sz="1800" dirty="0" smtClean="0"/>
              <a:t>Continued calibration improvements through collaborative investigation</a:t>
            </a:r>
          </a:p>
          <a:p>
            <a:pPr>
              <a:lnSpc>
                <a:spcPct val="100000"/>
              </a:lnSpc>
              <a:spcBef>
                <a:spcPts val="1200"/>
              </a:spcBef>
            </a:pPr>
            <a:r>
              <a:rPr lang="en-US" sz="2000" dirty="0" smtClean="0"/>
              <a:t>Collaborative effort to further improve Thomson scattering data</a:t>
            </a:r>
          </a:p>
          <a:p>
            <a:pPr>
              <a:lnSpc>
                <a:spcPct val="100000"/>
              </a:lnSpc>
              <a:spcBef>
                <a:spcPts val="1200"/>
              </a:spcBef>
            </a:pPr>
            <a:r>
              <a:rPr lang="en-US" sz="2000" dirty="0" smtClean="0"/>
              <a:t>Continued improvement of kinetic equilibrium reconstructions</a:t>
            </a:r>
          </a:p>
          <a:p>
            <a:pPr lvl="1">
              <a:lnSpc>
                <a:spcPct val="100000"/>
              </a:lnSpc>
              <a:spcBef>
                <a:spcPts val="0"/>
              </a:spcBef>
            </a:pPr>
            <a:r>
              <a:rPr lang="en-US" sz="1600" dirty="0" smtClean="0"/>
              <a:t>Activate the completed sensor compensation of 3D IVCC coil currents</a:t>
            </a:r>
          </a:p>
          <a:p>
            <a:pPr lvl="1">
              <a:lnSpc>
                <a:spcPct val="100000"/>
              </a:lnSpc>
              <a:spcBef>
                <a:spcPts val="600"/>
              </a:spcBef>
            </a:pPr>
            <a:r>
              <a:rPr lang="en-US" sz="1600" dirty="0" smtClean="0"/>
              <a:t>Improved modeling / planned neural net delivery of fast particle pressure </a:t>
            </a:r>
            <a:r>
              <a:rPr lang="en-US" sz="1600" dirty="0" err="1" smtClean="0"/>
              <a:t>P</a:t>
            </a:r>
            <a:r>
              <a:rPr lang="en-US" sz="1600" baseline="-25000" dirty="0" err="1" smtClean="0"/>
              <a:t>fast</a:t>
            </a:r>
            <a:endParaRPr lang="en-US" sz="1600" baseline="-25000" dirty="0"/>
          </a:p>
        </p:txBody>
      </p:sp>
      <p:sp>
        <p:nvSpPr>
          <p:cNvPr id="18" name="Text Box 32"/>
          <p:cNvSpPr txBox="1">
            <a:spLocks noChangeArrowheads="1"/>
          </p:cNvSpPr>
          <p:nvPr/>
        </p:nvSpPr>
        <p:spPr bwMode="auto">
          <a:xfrm>
            <a:off x="3984383" y="1267722"/>
            <a:ext cx="4334858" cy="307777"/>
          </a:xfrm>
          <a:prstGeom prst="rect">
            <a:avLst/>
          </a:prstGeom>
          <a:noFill/>
          <a:ln w="12700">
            <a:noFill/>
            <a:miter lim="800000"/>
            <a:headEnd/>
            <a:tailEnd/>
          </a:ln>
        </p:spPr>
        <p:txBody>
          <a:bodyPr wrap="square">
            <a:spAutoFit/>
          </a:bodyPr>
          <a:lstStyle/>
          <a:p>
            <a:pPr algn="ctr"/>
            <a:r>
              <a:rPr lang="en-US" sz="1400" dirty="0" smtClean="0">
                <a:solidFill>
                  <a:srgbClr val="A637FF"/>
                </a:solidFill>
                <a:latin typeface="+mn-lt"/>
              </a:rPr>
              <a:t>(See S.D. Scott poster in 2017 APS DPP meeting</a:t>
            </a:r>
            <a:r>
              <a:rPr lang="en-US" sz="1400" b="1" dirty="0" smtClean="0">
                <a:solidFill>
                  <a:srgbClr val="A637FF"/>
                </a:solidFill>
                <a:latin typeface="+mn-lt"/>
              </a:rPr>
              <a:t>)</a:t>
            </a:r>
            <a:endParaRPr lang="en-US" sz="1400" b="1" dirty="0">
              <a:solidFill>
                <a:srgbClr val="A637FF"/>
              </a:solidFill>
              <a:latin typeface="+mn-lt"/>
            </a:endParaRPr>
          </a:p>
        </p:txBody>
      </p: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75" t="15650" r="5482" b="6470"/>
          <a:stretch/>
        </p:blipFill>
        <p:spPr bwMode="auto">
          <a:xfrm>
            <a:off x="5573787" y="2620102"/>
            <a:ext cx="3250722" cy="336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32"/>
          <p:cNvSpPr txBox="1">
            <a:spLocks noChangeArrowheads="1"/>
          </p:cNvSpPr>
          <p:nvPr/>
        </p:nvSpPr>
        <p:spPr bwMode="auto">
          <a:xfrm>
            <a:off x="5038664" y="1723620"/>
            <a:ext cx="3839115" cy="830997"/>
          </a:xfrm>
          <a:prstGeom prst="rect">
            <a:avLst/>
          </a:prstGeom>
          <a:noFill/>
          <a:ln w="12700">
            <a:noFill/>
            <a:miter lim="800000"/>
            <a:headEnd/>
            <a:tailEnd/>
          </a:ln>
        </p:spPr>
        <p:txBody>
          <a:bodyPr wrap="square">
            <a:spAutoFit/>
          </a:bodyPr>
          <a:lstStyle/>
          <a:p>
            <a:pPr algn="ctr"/>
            <a:r>
              <a:rPr lang="en-US" sz="1600" dirty="0" smtClean="0">
                <a:solidFill>
                  <a:srgbClr val="A637FF"/>
                </a:solidFill>
                <a:latin typeface="+mn-lt"/>
              </a:rPr>
              <a:t>Pitch angle can be troublesome on some channels due to neglect of background light subtraction</a:t>
            </a:r>
            <a:endParaRPr lang="en-US" sz="1600" b="1" dirty="0">
              <a:solidFill>
                <a:srgbClr val="A637FF"/>
              </a:solidFill>
              <a:latin typeface="+mn-lt"/>
            </a:endParaRPr>
          </a:p>
        </p:txBody>
      </p:sp>
      <p:cxnSp>
        <p:nvCxnSpPr>
          <p:cNvPr id="7" name="Straight Arrow Connector 6"/>
          <p:cNvCxnSpPr/>
          <p:nvPr/>
        </p:nvCxnSpPr>
        <p:spPr bwMode="auto">
          <a:xfrm>
            <a:off x="7104185" y="2554617"/>
            <a:ext cx="140677" cy="624254"/>
          </a:xfrm>
          <a:prstGeom prst="straightConnector1">
            <a:avLst/>
          </a:prstGeom>
          <a:solidFill>
            <a:schemeClr val="accent1"/>
          </a:solidFill>
          <a:ln w="1905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H="1">
            <a:off x="5930317" y="2533087"/>
            <a:ext cx="152400" cy="471854"/>
          </a:xfrm>
          <a:prstGeom prst="straightConnector1">
            <a:avLst/>
          </a:prstGeom>
          <a:solidFill>
            <a:schemeClr val="accent1"/>
          </a:solidFill>
          <a:ln w="1905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rot="16200000">
            <a:off x="3621057" y="4196089"/>
            <a:ext cx="2704587" cy="400110"/>
          </a:xfrm>
          <a:prstGeom prst="rect">
            <a:avLst/>
          </a:prstGeom>
          <a:noFill/>
        </p:spPr>
        <p:txBody>
          <a:bodyPr wrap="none" rtlCol="0">
            <a:spAutoFit/>
          </a:bodyPr>
          <a:lstStyle/>
          <a:p>
            <a:r>
              <a:rPr lang="en-US" sz="2000" dirty="0"/>
              <a:t>p</a:t>
            </a:r>
            <a:r>
              <a:rPr lang="en-US" sz="2000" dirty="0" smtClean="0"/>
              <a:t>itch angle error (</a:t>
            </a:r>
            <a:r>
              <a:rPr lang="en-US" sz="2000" dirty="0" err="1" smtClean="0"/>
              <a:t>deg</a:t>
            </a:r>
            <a:r>
              <a:rPr lang="en-US" sz="2000" dirty="0" smtClean="0"/>
              <a:t>)</a:t>
            </a:r>
            <a:endParaRPr lang="en-US" sz="2000" dirty="0"/>
          </a:p>
        </p:txBody>
      </p:sp>
      <p:sp>
        <p:nvSpPr>
          <p:cNvPr id="24" name="TextBox 23"/>
          <p:cNvSpPr txBox="1"/>
          <p:nvPr/>
        </p:nvSpPr>
        <p:spPr>
          <a:xfrm>
            <a:off x="7663362" y="6159692"/>
            <a:ext cx="824265" cy="400110"/>
          </a:xfrm>
          <a:prstGeom prst="rect">
            <a:avLst/>
          </a:prstGeom>
          <a:noFill/>
        </p:spPr>
        <p:txBody>
          <a:bodyPr wrap="none" rtlCol="0">
            <a:spAutoFit/>
          </a:bodyPr>
          <a:lstStyle/>
          <a:p>
            <a:r>
              <a:rPr lang="en-US" sz="2000" dirty="0" smtClean="0"/>
              <a:t>R (m)</a:t>
            </a:r>
            <a:endParaRPr lang="en-US" sz="2000" dirty="0"/>
          </a:p>
        </p:txBody>
      </p:sp>
      <p:sp>
        <p:nvSpPr>
          <p:cNvPr id="25" name="TextBox 24"/>
          <p:cNvSpPr txBox="1"/>
          <p:nvPr/>
        </p:nvSpPr>
        <p:spPr>
          <a:xfrm>
            <a:off x="5321153" y="5975026"/>
            <a:ext cx="505267" cy="369332"/>
          </a:xfrm>
          <a:prstGeom prst="rect">
            <a:avLst/>
          </a:prstGeom>
          <a:noFill/>
        </p:spPr>
        <p:txBody>
          <a:bodyPr wrap="none" rtlCol="0">
            <a:spAutoFit/>
          </a:bodyPr>
          <a:lstStyle/>
          <a:p>
            <a:r>
              <a:rPr lang="en-US" sz="1800" dirty="0" smtClean="0"/>
              <a:t>1.7</a:t>
            </a:r>
            <a:endParaRPr lang="en-US" sz="1800" dirty="0"/>
          </a:p>
        </p:txBody>
      </p:sp>
      <p:sp>
        <p:nvSpPr>
          <p:cNvPr id="26" name="TextBox 25"/>
          <p:cNvSpPr txBox="1"/>
          <p:nvPr/>
        </p:nvSpPr>
        <p:spPr>
          <a:xfrm>
            <a:off x="6317585" y="5977962"/>
            <a:ext cx="505267" cy="369332"/>
          </a:xfrm>
          <a:prstGeom prst="rect">
            <a:avLst/>
          </a:prstGeom>
          <a:noFill/>
        </p:spPr>
        <p:txBody>
          <a:bodyPr wrap="none" rtlCol="0">
            <a:spAutoFit/>
          </a:bodyPr>
          <a:lstStyle/>
          <a:p>
            <a:r>
              <a:rPr lang="en-US" sz="1800" dirty="0" smtClean="0"/>
              <a:t>1.9</a:t>
            </a:r>
            <a:endParaRPr lang="en-US" sz="1800" dirty="0"/>
          </a:p>
        </p:txBody>
      </p:sp>
      <p:sp>
        <p:nvSpPr>
          <p:cNvPr id="27" name="TextBox 26"/>
          <p:cNvSpPr txBox="1"/>
          <p:nvPr/>
        </p:nvSpPr>
        <p:spPr>
          <a:xfrm>
            <a:off x="7314017" y="5980898"/>
            <a:ext cx="505267" cy="369332"/>
          </a:xfrm>
          <a:prstGeom prst="rect">
            <a:avLst/>
          </a:prstGeom>
          <a:noFill/>
        </p:spPr>
        <p:txBody>
          <a:bodyPr wrap="none" rtlCol="0">
            <a:spAutoFit/>
          </a:bodyPr>
          <a:lstStyle/>
          <a:p>
            <a:r>
              <a:rPr lang="en-US" sz="1800" dirty="0" smtClean="0"/>
              <a:t>2.1</a:t>
            </a:r>
            <a:endParaRPr lang="en-US" sz="1800" dirty="0"/>
          </a:p>
        </p:txBody>
      </p:sp>
      <p:sp>
        <p:nvSpPr>
          <p:cNvPr id="28" name="TextBox 27"/>
          <p:cNvSpPr txBox="1"/>
          <p:nvPr/>
        </p:nvSpPr>
        <p:spPr>
          <a:xfrm>
            <a:off x="8319241" y="5975042"/>
            <a:ext cx="505267" cy="369332"/>
          </a:xfrm>
          <a:prstGeom prst="rect">
            <a:avLst/>
          </a:prstGeom>
          <a:noFill/>
        </p:spPr>
        <p:txBody>
          <a:bodyPr wrap="none" rtlCol="0">
            <a:spAutoFit/>
          </a:bodyPr>
          <a:lstStyle/>
          <a:p>
            <a:r>
              <a:rPr lang="en-US" sz="1800" dirty="0" smtClean="0"/>
              <a:t>2.3</a:t>
            </a:r>
            <a:endParaRPr lang="en-US" sz="1800" dirty="0"/>
          </a:p>
        </p:txBody>
      </p:sp>
      <p:sp>
        <p:nvSpPr>
          <p:cNvPr id="29" name="TextBox 28"/>
          <p:cNvSpPr txBox="1"/>
          <p:nvPr/>
        </p:nvSpPr>
        <p:spPr>
          <a:xfrm>
            <a:off x="5020887" y="5781568"/>
            <a:ext cx="582211" cy="369332"/>
          </a:xfrm>
          <a:prstGeom prst="rect">
            <a:avLst/>
          </a:prstGeom>
          <a:noFill/>
        </p:spPr>
        <p:txBody>
          <a:bodyPr wrap="none" rtlCol="0">
            <a:spAutoFit/>
          </a:bodyPr>
          <a:lstStyle/>
          <a:p>
            <a:r>
              <a:rPr lang="en-US" sz="1800" dirty="0"/>
              <a:t>-</a:t>
            </a:r>
            <a:r>
              <a:rPr lang="en-US" sz="1800" dirty="0" smtClean="0"/>
              <a:t>1.5</a:t>
            </a:r>
            <a:endParaRPr lang="en-US" sz="1800" dirty="0"/>
          </a:p>
        </p:txBody>
      </p:sp>
      <p:sp>
        <p:nvSpPr>
          <p:cNvPr id="30" name="TextBox 29"/>
          <p:cNvSpPr txBox="1"/>
          <p:nvPr/>
        </p:nvSpPr>
        <p:spPr>
          <a:xfrm>
            <a:off x="5097831" y="4166776"/>
            <a:ext cx="505267" cy="369332"/>
          </a:xfrm>
          <a:prstGeom prst="rect">
            <a:avLst/>
          </a:prstGeom>
          <a:noFill/>
        </p:spPr>
        <p:txBody>
          <a:bodyPr wrap="none" rtlCol="0">
            <a:spAutoFit/>
          </a:bodyPr>
          <a:lstStyle/>
          <a:p>
            <a:r>
              <a:rPr lang="en-US" sz="1800" dirty="0" smtClean="0"/>
              <a:t>0.0</a:t>
            </a:r>
            <a:endParaRPr lang="en-US" sz="1800" dirty="0"/>
          </a:p>
        </p:txBody>
      </p:sp>
      <p:sp>
        <p:nvSpPr>
          <p:cNvPr id="31" name="TextBox 30"/>
          <p:cNvSpPr txBox="1"/>
          <p:nvPr/>
        </p:nvSpPr>
        <p:spPr>
          <a:xfrm>
            <a:off x="5020887" y="4711880"/>
            <a:ext cx="582211" cy="369332"/>
          </a:xfrm>
          <a:prstGeom prst="rect">
            <a:avLst/>
          </a:prstGeom>
          <a:noFill/>
        </p:spPr>
        <p:txBody>
          <a:bodyPr wrap="none" rtlCol="0">
            <a:spAutoFit/>
          </a:bodyPr>
          <a:lstStyle/>
          <a:p>
            <a:r>
              <a:rPr lang="en-US" sz="1800" dirty="0" smtClean="0"/>
              <a:t>-</a:t>
            </a:r>
            <a:r>
              <a:rPr lang="en-US" sz="1800" dirty="0"/>
              <a:t>0</a:t>
            </a:r>
            <a:r>
              <a:rPr lang="en-US" sz="1800" dirty="0" smtClean="0"/>
              <a:t>.5</a:t>
            </a:r>
            <a:endParaRPr lang="en-US" sz="1800" dirty="0"/>
          </a:p>
        </p:txBody>
      </p:sp>
      <p:sp>
        <p:nvSpPr>
          <p:cNvPr id="32" name="TextBox 31"/>
          <p:cNvSpPr txBox="1"/>
          <p:nvPr/>
        </p:nvSpPr>
        <p:spPr>
          <a:xfrm>
            <a:off x="5020887" y="5242336"/>
            <a:ext cx="582211" cy="369332"/>
          </a:xfrm>
          <a:prstGeom prst="rect">
            <a:avLst/>
          </a:prstGeom>
          <a:noFill/>
        </p:spPr>
        <p:txBody>
          <a:bodyPr wrap="none" rtlCol="0">
            <a:spAutoFit/>
          </a:bodyPr>
          <a:lstStyle/>
          <a:p>
            <a:r>
              <a:rPr lang="en-US" sz="1800" dirty="0"/>
              <a:t>-</a:t>
            </a:r>
            <a:r>
              <a:rPr lang="en-US" sz="1800" dirty="0" smtClean="0"/>
              <a:t>1.0</a:t>
            </a:r>
            <a:endParaRPr lang="en-US" sz="1800" dirty="0"/>
          </a:p>
        </p:txBody>
      </p:sp>
      <p:sp>
        <p:nvSpPr>
          <p:cNvPr id="33" name="TextBox 32"/>
          <p:cNvSpPr txBox="1"/>
          <p:nvPr/>
        </p:nvSpPr>
        <p:spPr>
          <a:xfrm>
            <a:off x="5097831" y="3650881"/>
            <a:ext cx="505267" cy="369332"/>
          </a:xfrm>
          <a:prstGeom prst="rect">
            <a:avLst/>
          </a:prstGeom>
          <a:noFill/>
        </p:spPr>
        <p:txBody>
          <a:bodyPr wrap="none" rtlCol="0">
            <a:spAutoFit/>
          </a:bodyPr>
          <a:lstStyle/>
          <a:p>
            <a:r>
              <a:rPr lang="en-US" sz="1800" dirty="0"/>
              <a:t>0</a:t>
            </a:r>
            <a:r>
              <a:rPr lang="en-US" sz="1800" dirty="0" smtClean="0"/>
              <a:t>.5</a:t>
            </a:r>
            <a:endParaRPr lang="en-US" sz="1800" dirty="0"/>
          </a:p>
        </p:txBody>
      </p:sp>
      <p:sp>
        <p:nvSpPr>
          <p:cNvPr id="34" name="TextBox 33"/>
          <p:cNvSpPr txBox="1"/>
          <p:nvPr/>
        </p:nvSpPr>
        <p:spPr>
          <a:xfrm>
            <a:off x="5097831" y="2581193"/>
            <a:ext cx="505267" cy="369332"/>
          </a:xfrm>
          <a:prstGeom prst="rect">
            <a:avLst/>
          </a:prstGeom>
          <a:noFill/>
        </p:spPr>
        <p:txBody>
          <a:bodyPr wrap="none" rtlCol="0">
            <a:spAutoFit/>
          </a:bodyPr>
          <a:lstStyle/>
          <a:p>
            <a:r>
              <a:rPr lang="en-US" sz="1800" dirty="0"/>
              <a:t>1</a:t>
            </a:r>
            <a:r>
              <a:rPr lang="en-US" sz="1800" dirty="0" smtClean="0"/>
              <a:t>.5</a:t>
            </a:r>
            <a:endParaRPr lang="en-US" sz="1800" dirty="0"/>
          </a:p>
        </p:txBody>
      </p:sp>
      <p:sp>
        <p:nvSpPr>
          <p:cNvPr id="35" name="TextBox 34"/>
          <p:cNvSpPr txBox="1"/>
          <p:nvPr/>
        </p:nvSpPr>
        <p:spPr>
          <a:xfrm>
            <a:off x="5097831" y="3111649"/>
            <a:ext cx="505267" cy="369332"/>
          </a:xfrm>
          <a:prstGeom prst="rect">
            <a:avLst/>
          </a:prstGeom>
          <a:noFill/>
        </p:spPr>
        <p:txBody>
          <a:bodyPr wrap="none" rtlCol="0">
            <a:spAutoFit/>
          </a:bodyPr>
          <a:lstStyle/>
          <a:p>
            <a:r>
              <a:rPr lang="en-US" sz="1800" dirty="0" smtClean="0"/>
              <a:t>1.0</a:t>
            </a:r>
            <a:endParaRPr lang="en-US" sz="1800" dirty="0"/>
          </a:p>
        </p:txBody>
      </p:sp>
      <p:cxnSp>
        <p:nvCxnSpPr>
          <p:cNvPr id="37" name="Straight Arrow Connector 36"/>
          <p:cNvCxnSpPr/>
          <p:nvPr/>
        </p:nvCxnSpPr>
        <p:spPr bwMode="auto">
          <a:xfrm>
            <a:off x="4519246" y="2620102"/>
            <a:ext cx="519418" cy="145757"/>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itle 1"/>
          <p:cNvSpPr txBox="1">
            <a:spLocks/>
          </p:cNvSpPr>
          <p:nvPr/>
        </p:nvSpPr>
        <p:spPr bwMode="auto">
          <a:xfrm>
            <a:off x="222088" y="364558"/>
            <a:ext cx="898639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3200" u="sng">
                <a:solidFill>
                  <a:schemeClr val="tx2"/>
                </a:solidFill>
                <a:latin typeface="+mj-lt"/>
                <a:ea typeface="+mj-ea"/>
                <a:cs typeface="+mj-cs"/>
              </a:defRPr>
            </a:lvl1pPr>
            <a:lvl2pPr algn="ctr" rtl="0" eaLnBrk="0" fontAlgn="base" hangingPunct="0">
              <a:spcBef>
                <a:spcPct val="0"/>
              </a:spcBef>
              <a:spcAft>
                <a:spcPct val="0"/>
              </a:spcAft>
              <a:defRPr sz="3200" u="sng">
                <a:solidFill>
                  <a:schemeClr val="tx2"/>
                </a:solidFill>
                <a:latin typeface="Helvetica" pitchFamily="34" charset="0"/>
              </a:defRPr>
            </a:lvl2pPr>
            <a:lvl3pPr algn="ctr" rtl="0" eaLnBrk="0" fontAlgn="base" hangingPunct="0">
              <a:spcBef>
                <a:spcPct val="0"/>
              </a:spcBef>
              <a:spcAft>
                <a:spcPct val="0"/>
              </a:spcAft>
              <a:defRPr sz="3200" u="sng">
                <a:solidFill>
                  <a:schemeClr val="tx2"/>
                </a:solidFill>
                <a:latin typeface="Helvetica" pitchFamily="34" charset="0"/>
              </a:defRPr>
            </a:lvl3pPr>
            <a:lvl4pPr algn="ctr" rtl="0" eaLnBrk="0" fontAlgn="base" hangingPunct="0">
              <a:spcBef>
                <a:spcPct val="0"/>
              </a:spcBef>
              <a:spcAft>
                <a:spcPct val="0"/>
              </a:spcAft>
              <a:defRPr sz="3200" u="sng">
                <a:solidFill>
                  <a:schemeClr val="tx2"/>
                </a:solidFill>
                <a:latin typeface="Helvetica" pitchFamily="34" charset="0"/>
              </a:defRPr>
            </a:lvl4pPr>
            <a:lvl5pPr algn="ctr" rtl="0" eaLnBrk="0" fontAlgn="base" hangingPunct="0">
              <a:spcBef>
                <a:spcPct val="0"/>
              </a:spcBef>
              <a:spcAft>
                <a:spcPct val="0"/>
              </a:spcAft>
              <a:defRPr sz="3200" u="sng">
                <a:solidFill>
                  <a:schemeClr val="tx2"/>
                </a:solidFill>
                <a:latin typeface="Helvetica" pitchFamily="34" charset="0"/>
              </a:defRPr>
            </a:lvl5pPr>
            <a:lvl6pPr marL="457200" algn="ctr" rtl="0" eaLnBrk="0" fontAlgn="base" hangingPunct="0">
              <a:spcBef>
                <a:spcPct val="0"/>
              </a:spcBef>
              <a:spcAft>
                <a:spcPct val="0"/>
              </a:spcAft>
              <a:defRPr sz="3200" u="sng">
                <a:solidFill>
                  <a:schemeClr val="tx2"/>
                </a:solidFill>
                <a:latin typeface="Helvetica" pitchFamily="34" charset="0"/>
              </a:defRPr>
            </a:lvl6pPr>
            <a:lvl7pPr marL="914400" algn="ctr" rtl="0" eaLnBrk="0" fontAlgn="base" hangingPunct="0">
              <a:spcBef>
                <a:spcPct val="0"/>
              </a:spcBef>
              <a:spcAft>
                <a:spcPct val="0"/>
              </a:spcAft>
              <a:defRPr sz="3200" u="sng">
                <a:solidFill>
                  <a:schemeClr val="tx2"/>
                </a:solidFill>
                <a:latin typeface="Helvetica" pitchFamily="34" charset="0"/>
              </a:defRPr>
            </a:lvl7pPr>
            <a:lvl8pPr marL="1371600" algn="ctr" rtl="0" eaLnBrk="0" fontAlgn="base" hangingPunct="0">
              <a:spcBef>
                <a:spcPct val="0"/>
              </a:spcBef>
              <a:spcAft>
                <a:spcPct val="0"/>
              </a:spcAft>
              <a:defRPr sz="3200" u="sng">
                <a:solidFill>
                  <a:schemeClr val="tx2"/>
                </a:solidFill>
                <a:latin typeface="Helvetica" pitchFamily="34" charset="0"/>
              </a:defRPr>
            </a:lvl8pPr>
            <a:lvl9pPr marL="1828800" algn="ctr" rtl="0" eaLnBrk="0" fontAlgn="base" hangingPunct="0">
              <a:spcBef>
                <a:spcPct val="0"/>
              </a:spcBef>
              <a:spcAft>
                <a:spcPct val="0"/>
              </a:spcAft>
              <a:defRPr sz="3200" u="sng">
                <a:solidFill>
                  <a:schemeClr val="tx2"/>
                </a:solidFill>
                <a:latin typeface="Helvetica" pitchFamily="34" charset="0"/>
              </a:defRPr>
            </a:lvl9pPr>
          </a:lstStyle>
          <a:p>
            <a:r>
              <a:rPr lang="en-US" kern="0" dirty="0" smtClean="0"/>
              <a:t>Kinetic reconstructions will continue to improve by Columbia / PPPL / MIT Collaboration</a:t>
            </a:r>
            <a:endParaRPr lang="en-US" kern="0" dirty="0"/>
          </a:p>
        </p:txBody>
      </p:sp>
    </p:spTree>
    <p:extLst>
      <p:ext uri="{BB962C8B-B14F-4D97-AF65-F5344CB8AC3E}">
        <p14:creationId xmlns:p14="http://schemas.microsoft.com/office/powerpoint/2010/main" val="3140833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312608"/>
            <a:ext cx="8896350" cy="1085378"/>
          </a:xfrm>
        </p:spPr>
        <p:txBody>
          <a:bodyPr/>
          <a:lstStyle/>
          <a:p>
            <a:r>
              <a:rPr lang="en-US" sz="2800" dirty="0" smtClean="0"/>
              <a:t>Kinetic equilibrium reconstruction of KSTAR plasmas including MSE data provide critical input for disruption prediction and avoidance research</a:t>
            </a:r>
            <a:endParaRPr lang="en-US" sz="2800" dirty="0"/>
          </a:p>
        </p:txBody>
      </p:sp>
      <p:sp>
        <p:nvSpPr>
          <p:cNvPr id="3" name="Content Placeholder 2"/>
          <p:cNvSpPr>
            <a:spLocks noGrp="1"/>
          </p:cNvSpPr>
          <p:nvPr>
            <p:ph idx="1"/>
          </p:nvPr>
        </p:nvSpPr>
        <p:spPr>
          <a:xfrm>
            <a:off x="108927" y="1591412"/>
            <a:ext cx="8894396" cy="4809392"/>
          </a:xfrm>
        </p:spPr>
        <p:txBody>
          <a:bodyPr/>
          <a:lstStyle/>
          <a:p>
            <a:r>
              <a:rPr lang="en-US" dirty="0" smtClean="0"/>
              <a:t>Inclusion of key input data</a:t>
            </a:r>
          </a:p>
          <a:p>
            <a:pPr lvl="1"/>
            <a:r>
              <a:rPr lang="en-US" dirty="0"/>
              <a:t>Thomson </a:t>
            </a:r>
            <a:r>
              <a:rPr lang="en-US" dirty="0" smtClean="0"/>
              <a:t>scattering, </a:t>
            </a:r>
            <a:r>
              <a:rPr lang="en-US" dirty="0"/>
              <a:t>charge exchange </a:t>
            </a:r>
            <a:r>
              <a:rPr lang="en-US" dirty="0" smtClean="0"/>
              <a:t>spectroscopy, </a:t>
            </a:r>
            <a:r>
              <a:rPr lang="en-US" dirty="0"/>
              <a:t>and allowance for fast particle </a:t>
            </a:r>
            <a:r>
              <a:rPr lang="en-US" dirty="0" smtClean="0"/>
              <a:t>pressure; motional Stark effect data (25 channels)</a:t>
            </a:r>
          </a:p>
          <a:p>
            <a:pPr lvl="1"/>
            <a:r>
              <a:rPr lang="en-US" dirty="0"/>
              <a:t>E</a:t>
            </a:r>
            <a:r>
              <a:rPr lang="en-US" dirty="0" smtClean="0"/>
              <a:t>xternal </a:t>
            </a:r>
            <a:r>
              <a:rPr lang="en-US" dirty="0"/>
              <a:t>magnetics and shaping field </a:t>
            </a:r>
            <a:r>
              <a:rPr lang="en-US" dirty="0" smtClean="0"/>
              <a:t>currents, vacuum vessel currents, </a:t>
            </a:r>
            <a:r>
              <a:rPr lang="en-US" dirty="0"/>
              <a:t>and passive plate </a:t>
            </a:r>
            <a:r>
              <a:rPr lang="en-US" dirty="0" smtClean="0"/>
              <a:t>currents allowed</a:t>
            </a:r>
          </a:p>
          <a:p>
            <a:r>
              <a:rPr lang="en-US" dirty="0" smtClean="0"/>
              <a:t>Exploration of operational regimes and new physics</a:t>
            </a:r>
          </a:p>
          <a:p>
            <a:pPr lvl="1"/>
            <a:r>
              <a:rPr lang="en-US" dirty="0" smtClean="0"/>
              <a:t>Plasmas with high non-inductive fraction display advanced tokamak profiles, including weak/reversed shear</a:t>
            </a:r>
          </a:p>
          <a:p>
            <a:pPr lvl="1"/>
            <a:r>
              <a:rPr lang="en-US" dirty="0" smtClean="0"/>
              <a:t>Low shear regions found at various levels of q</a:t>
            </a:r>
          </a:p>
          <a:p>
            <a:r>
              <a:rPr lang="en-US" dirty="0" smtClean="0"/>
              <a:t>Critical input for stability analysis and understanding</a:t>
            </a:r>
            <a:endParaRPr lang="en-US" dirty="0"/>
          </a:p>
          <a:p>
            <a:pPr lvl="1"/>
            <a:r>
              <a:rPr lang="en-US" dirty="0" smtClean="0"/>
              <a:t>Continue investigation of weak q shear as possible explanation of tearing mode stability at in higher q vs. lower q regions</a:t>
            </a:r>
          </a:p>
          <a:p>
            <a:pPr lvl="1"/>
            <a:r>
              <a:rPr lang="en-US" dirty="0" smtClean="0"/>
              <a:t>Provide key input for disruption prediction, active RWM control in 2018</a:t>
            </a:r>
            <a:endParaRPr lang="en-US" dirty="0"/>
          </a:p>
          <a:p>
            <a:pPr lvl="1"/>
            <a:endParaRPr lang="en-US" dirty="0"/>
          </a:p>
        </p:txBody>
      </p:sp>
    </p:spTree>
    <p:extLst>
      <p:ext uri="{BB962C8B-B14F-4D97-AF65-F5344CB8AC3E}">
        <p14:creationId xmlns:p14="http://schemas.microsoft.com/office/powerpoint/2010/main" val="363494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12" y="1796902"/>
            <a:ext cx="8924090" cy="3752175"/>
          </a:xfrm>
        </p:spPr>
        <p:txBody>
          <a:bodyPr/>
          <a:lstStyle/>
          <a:p>
            <a:pPr marL="914400" lvl="1" indent="-457200">
              <a:spcBef>
                <a:spcPts val="3000"/>
              </a:spcBef>
              <a:buClr>
                <a:srgbClr val="C00000"/>
              </a:buClr>
              <a:buSzPct val="100000"/>
              <a:buFont typeface="+mj-lt"/>
              <a:buAutoNum type="arabicPeriod"/>
            </a:pPr>
            <a:r>
              <a:rPr lang="en-US" sz="2800" dirty="0" smtClean="0"/>
              <a:t>Overview of kinetic equilibrium reconstruction</a:t>
            </a:r>
          </a:p>
          <a:p>
            <a:pPr marL="914400" lvl="1" indent="-457200">
              <a:spcBef>
                <a:spcPts val="3000"/>
              </a:spcBef>
              <a:buClr>
                <a:srgbClr val="C00000"/>
              </a:buClr>
              <a:buSzPct val="100000"/>
              <a:buFont typeface="+mj-lt"/>
              <a:buAutoNum type="arabicPeriod"/>
            </a:pPr>
            <a:r>
              <a:rPr lang="en-US" sz="2800" dirty="0" smtClean="0"/>
              <a:t>KSTAR </a:t>
            </a:r>
            <a:r>
              <a:rPr lang="en-US" sz="2800" dirty="0"/>
              <a:t>diagnostics </a:t>
            </a:r>
            <a:r>
              <a:rPr lang="en-US" sz="2800" dirty="0" smtClean="0"/>
              <a:t>and model for </a:t>
            </a:r>
            <a:r>
              <a:rPr lang="en-US" sz="2800" dirty="0"/>
              <a:t>kinetic equilibrium reconstructions</a:t>
            </a:r>
          </a:p>
          <a:p>
            <a:pPr marL="914400" lvl="1" indent="-457200">
              <a:spcBef>
                <a:spcPts val="3000"/>
              </a:spcBef>
              <a:buClr>
                <a:srgbClr val="C00000"/>
              </a:buClr>
              <a:buSzPct val="100000"/>
              <a:buFont typeface="+mj-lt"/>
              <a:buAutoNum type="arabicPeriod"/>
            </a:pPr>
            <a:r>
              <a:rPr lang="en-US" sz="2800" dirty="0" smtClean="0"/>
              <a:t>Reconstructed profiles and plasma parameters in various KSTAR operation </a:t>
            </a:r>
            <a:r>
              <a:rPr lang="en-US" sz="2800" dirty="0"/>
              <a:t>regimes</a:t>
            </a:r>
          </a:p>
          <a:p>
            <a:pPr marL="914400" lvl="1" indent="-457200">
              <a:spcBef>
                <a:spcPts val="3000"/>
              </a:spcBef>
              <a:buClr>
                <a:srgbClr val="C00000"/>
              </a:buClr>
              <a:buSzPct val="100000"/>
              <a:buFont typeface="+mj-lt"/>
              <a:buAutoNum type="arabicPeriod"/>
            </a:pPr>
            <a:r>
              <a:rPr lang="en-US" sz="2800" dirty="0" smtClean="0"/>
              <a:t>Initial determination of ideal MHD stability</a:t>
            </a:r>
          </a:p>
          <a:p>
            <a:pPr marL="914400" lvl="1" indent="-457200">
              <a:spcBef>
                <a:spcPts val="3000"/>
              </a:spcBef>
              <a:buClr>
                <a:srgbClr val="C00000"/>
              </a:buClr>
              <a:buSzPct val="100000"/>
              <a:buFont typeface="+mj-lt"/>
              <a:buAutoNum type="arabicPeriod"/>
            </a:pPr>
            <a:r>
              <a:rPr lang="en-US" sz="2800" dirty="0"/>
              <a:t>Collaborative improvement of equilibrium diagnostics</a:t>
            </a:r>
          </a:p>
          <a:p>
            <a:pPr marL="914400" lvl="1" indent="-457200">
              <a:spcBef>
                <a:spcPts val="3000"/>
              </a:spcBef>
              <a:buClr>
                <a:srgbClr val="C00000"/>
              </a:buClr>
              <a:buSzPct val="100000"/>
              <a:buFont typeface="+mj-lt"/>
              <a:buAutoNum type="arabicPeriod"/>
            </a:pPr>
            <a:endParaRPr lang="en-US" sz="2800" dirty="0"/>
          </a:p>
        </p:txBody>
      </p:sp>
      <p:sp>
        <p:nvSpPr>
          <p:cNvPr id="2" name="Title 1"/>
          <p:cNvSpPr>
            <a:spLocks noGrp="1"/>
          </p:cNvSpPr>
          <p:nvPr>
            <p:ph type="title"/>
          </p:nvPr>
        </p:nvSpPr>
        <p:spPr>
          <a:xfrm>
            <a:off x="225041" y="439320"/>
            <a:ext cx="8733064" cy="1028565"/>
          </a:xfrm>
        </p:spPr>
        <p:txBody>
          <a:bodyPr/>
          <a:lstStyle/>
          <a:p>
            <a:pPr algn="l"/>
            <a:r>
              <a:rPr lang="en-US" dirty="0" smtClean="0"/>
              <a:t>Outline</a:t>
            </a:r>
            <a:endParaRPr lang="en-US" dirty="0"/>
          </a:p>
        </p:txBody>
      </p:sp>
    </p:spTree>
    <p:extLst>
      <p:ext uri="{BB962C8B-B14F-4D97-AF65-F5344CB8AC3E}">
        <p14:creationId xmlns:p14="http://schemas.microsoft.com/office/powerpoint/2010/main" val="137429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23825" y="337275"/>
            <a:ext cx="8896350" cy="685800"/>
          </a:xfrm>
        </p:spPr>
        <p:txBody>
          <a:bodyPr/>
          <a:lstStyle/>
          <a:p>
            <a:r>
              <a:rPr lang="en-US" altLang="en-US" sz="2800" dirty="0" smtClean="0"/>
              <a:t>Kinetic equilibrium reconstruction approach</a:t>
            </a:r>
            <a:br>
              <a:rPr lang="en-US" altLang="en-US" sz="2800" dirty="0" smtClean="0"/>
            </a:br>
            <a:r>
              <a:rPr lang="en-US" altLang="zh-CN" sz="2800" dirty="0" smtClean="0"/>
              <a:t>methodically</a:t>
            </a:r>
            <a:r>
              <a:rPr lang="en-US" altLang="en-US" sz="2800" dirty="0" smtClean="0"/>
              <a:t> improves accuracy</a:t>
            </a:r>
            <a:endParaRPr lang="en-US" altLang="en-US" sz="2800" dirty="0"/>
          </a:p>
        </p:txBody>
      </p:sp>
      <p:sp>
        <p:nvSpPr>
          <p:cNvPr id="66" name="Rectangle 23"/>
          <p:cNvSpPr>
            <a:spLocks noChangeArrowheads="1"/>
          </p:cNvSpPr>
          <p:nvPr/>
        </p:nvSpPr>
        <p:spPr bwMode="auto">
          <a:xfrm>
            <a:off x="4605339" y="1566863"/>
            <a:ext cx="4013200" cy="3319462"/>
          </a:xfrm>
          <a:prstGeom prst="rect">
            <a:avLst/>
          </a:prstGeom>
          <a:gradFill rotWithShape="1">
            <a:gsLst>
              <a:gs pos="0">
                <a:srgbClr val="FF3300"/>
              </a:gs>
              <a:gs pos="100000">
                <a:srgbClr val="FFFFFF"/>
              </a:gs>
            </a:gsLst>
            <a:path path="rect">
              <a:fillToRect l="100000" b="10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67" name="Rectangle 3"/>
          <p:cNvSpPr txBox="1">
            <a:spLocks noChangeArrowheads="1"/>
          </p:cNvSpPr>
          <p:nvPr/>
        </p:nvSpPr>
        <p:spPr bwMode="auto">
          <a:xfrm>
            <a:off x="92075" y="1219199"/>
            <a:ext cx="4156075"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marL="342900" marR="0" lvl="0" indent="-342900" algn="l" defTabSz="914400" rtl="0" eaLnBrk="0" fontAlgn="base" latinLnBrk="0" hangingPunct="0">
              <a:lnSpc>
                <a:spcPct val="70000"/>
              </a:lnSpc>
              <a:spcBef>
                <a:spcPct val="70000"/>
              </a:spcBef>
              <a:spcAft>
                <a:spcPct val="0"/>
              </a:spcAft>
              <a:buClr>
                <a:srgbClr val="F70606"/>
              </a:buClr>
              <a:buSzPct val="150000"/>
              <a:buFontTx/>
              <a:buChar char="•"/>
              <a:tabLst/>
              <a:defRPr/>
            </a:pPr>
            <a:r>
              <a:rPr kumimoji="0" lang="en-US" altLang="en-US" sz="2400" b="0" i="0" u="none" strike="noStrike" kern="0" cap="none" spc="0" normalizeH="0" baseline="0" noProof="0" dirty="0" smtClean="0">
                <a:ln>
                  <a:noFill/>
                </a:ln>
                <a:solidFill>
                  <a:srgbClr val="0000FF"/>
                </a:solidFill>
                <a:effectLst/>
                <a:uLnTx/>
                <a:uFillTx/>
                <a:latin typeface="Arial"/>
                <a:ea typeface="+mn-ea"/>
                <a:cs typeface="+mn-cs"/>
              </a:rPr>
              <a:t>Philosophy</a:t>
            </a:r>
          </a:p>
          <a:p>
            <a:pPr marL="457200" marR="0" lvl="1" indent="0" algn="l" defTabSz="914400" rtl="0" eaLnBrk="0" fontAlgn="base" latinLnBrk="0" hangingPunct="0">
              <a:lnSpc>
                <a:spcPct val="70000"/>
              </a:lnSpc>
              <a:spcBef>
                <a:spcPct val="50000"/>
              </a:spcBef>
              <a:spcAft>
                <a:spcPct val="0"/>
              </a:spcAft>
              <a:buClr>
                <a:srgbClr val="5FCAFA"/>
              </a:buClr>
              <a:buSzPct val="80000"/>
              <a:buNone/>
              <a:tabLst/>
              <a:defRPr/>
            </a:pPr>
            <a:r>
              <a:rPr lang="en-US" altLang="en-US" kern="0" dirty="0" smtClean="0">
                <a:solidFill>
                  <a:srgbClr val="000000"/>
                </a:solidFill>
                <a:latin typeface="Arial"/>
              </a:rPr>
              <a:t>Use best</a:t>
            </a:r>
            <a:r>
              <a:rPr kumimoji="0" lang="en-US" altLang="en-US" sz="2000" b="0" i="0" u="none" strike="noStrike" kern="0" cap="none" spc="0" normalizeH="0" baseline="0" noProof="0" dirty="0" smtClean="0">
                <a:ln>
                  <a:noFill/>
                </a:ln>
                <a:solidFill>
                  <a:srgbClr val="000000"/>
                </a:solidFill>
                <a:effectLst/>
                <a:uLnTx/>
                <a:uFillTx/>
                <a:latin typeface="Arial"/>
              </a:rPr>
              <a:t> model </a:t>
            </a:r>
          </a:p>
          <a:p>
            <a:pPr marL="1143000" marR="0" lvl="2" indent="-228600" algn="l" defTabSz="914400" rtl="0" eaLnBrk="0" fontAlgn="base" latinLnBrk="0" hangingPunct="0">
              <a:lnSpc>
                <a:spcPct val="70000"/>
              </a:lnSpc>
              <a:spcBef>
                <a:spcPct val="50000"/>
              </a:spcBef>
              <a:spcAft>
                <a:spcPct val="0"/>
              </a:spcAft>
              <a:buClr>
                <a:srgbClr val="F70606"/>
              </a:buClr>
              <a:buSzPct val="150000"/>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Arial"/>
              </a:rPr>
              <a:t>for a given physics</a:t>
            </a:r>
            <a:r>
              <a:rPr kumimoji="0" lang="en-US" altLang="en-US" sz="1800" b="0" i="0" u="none" strike="noStrike" kern="0" cap="none" spc="0" normalizeH="0" noProof="0" dirty="0" smtClean="0">
                <a:ln>
                  <a:noFill/>
                </a:ln>
                <a:solidFill>
                  <a:srgbClr val="000000"/>
                </a:solidFill>
                <a:effectLst/>
                <a:uLnTx/>
                <a:uFillTx/>
                <a:latin typeface="Arial"/>
              </a:rPr>
              <a:t> model</a:t>
            </a:r>
            <a:r>
              <a:rPr lang="en-US" altLang="en-US" sz="1800" kern="0" dirty="0" smtClean="0">
                <a:solidFill>
                  <a:srgbClr val="000000"/>
                </a:solidFill>
                <a:latin typeface="Arial"/>
              </a:rPr>
              <a:t>/</a:t>
            </a:r>
            <a:r>
              <a:rPr kumimoji="0" lang="en-US" altLang="en-US" sz="1800" b="0" i="0" u="none" strike="noStrike" kern="0" cap="none" spc="0" normalizeH="0" baseline="0" noProof="0" dirty="0" smtClean="0">
                <a:ln>
                  <a:noFill/>
                </a:ln>
                <a:solidFill>
                  <a:srgbClr val="000000"/>
                </a:solidFill>
                <a:effectLst/>
                <a:uLnTx/>
                <a:uFillTx/>
                <a:latin typeface="Arial"/>
              </a:rPr>
              <a:t>data set, reliably fit all data within error</a:t>
            </a:r>
          </a:p>
          <a:p>
            <a:pPr marL="1143000" marR="0" lvl="2" indent="-228600" algn="l" defTabSz="914400" rtl="0" eaLnBrk="0" fontAlgn="base" latinLnBrk="0" hangingPunct="0">
              <a:lnSpc>
                <a:spcPct val="70000"/>
              </a:lnSpc>
              <a:spcBef>
                <a:spcPct val="50000"/>
              </a:spcBef>
              <a:spcAft>
                <a:spcPct val="0"/>
              </a:spcAft>
              <a:buClr>
                <a:srgbClr val="F70606"/>
              </a:buClr>
              <a:buSzPct val="150000"/>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Arial"/>
              </a:rPr>
              <a:t>improved </a:t>
            </a:r>
            <a:r>
              <a:rPr lang="en-US" altLang="en-US" sz="1800" kern="0" dirty="0" smtClean="0">
                <a:solidFill>
                  <a:srgbClr val="000000"/>
                </a:solidFill>
                <a:latin typeface="Arial"/>
              </a:rPr>
              <a:t>model</a:t>
            </a:r>
            <a:r>
              <a:rPr kumimoji="0" lang="en-US" altLang="en-US" sz="1800" b="0" i="0" u="none" strike="noStrike" kern="0" cap="none" spc="0" normalizeH="0" baseline="0" noProof="0" dirty="0" smtClean="0">
                <a:ln>
                  <a:noFill/>
                </a:ln>
                <a:solidFill>
                  <a:srgbClr val="000000"/>
                </a:solidFill>
                <a:effectLst/>
                <a:uLnTx/>
                <a:uFillTx/>
                <a:latin typeface="Arial"/>
              </a:rPr>
              <a:t>/data set reduces artificial constraint</a:t>
            </a:r>
          </a:p>
          <a:p>
            <a:pPr marL="457200" marR="0" lvl="1" indent="0" algn="l" defTabSz="914400" rtl="0" eaLnBrk="0" fontAlgn="base" latinLnBrk="0" hangingPunct="0">
              <a:lnSpc>
                <a:spcPct val="70000"/>
              </a:lnSpc>
              <a:spcBef>
                <a:spcPct val="50000"/>
              </a:spcBef>
              <a:spcAft>
                <a:spcPct val="0"/>
              </a:spcAft>
              <a:buClr>
                <a:srgbClr val="5FCAFA"/>
              </a:buClr>
              <a:buSzPct val="80000"/>
              <a:buNone/>
              <a:tabLst/>
              <a:defRPr/>
            </a:pPr>
            <a:r>
              <a:rPr kumimoji="0" lang="en-US" altLang="en-US" sz="2000" b="0" i="0" u="none" strike="noStrike" kern="0" cap="none" spc="0" normalizeH="0" baseline="0" noProof="0" dirty="0" smtClean="0">
                <a:ln>
                  <a:noFill/>
                </a:ln>
                <a:solidFill>
                  <a:srgbClr val="000000"/>
                </a:solidFill>
                <a:effectLst/>
                <a:uLnTx/>
                <a:uFillTx/>
                <a:latin typeface="Arial"/>
              </a:rPr>
              <a:t>Provide</a:t>
            </a:r>
            <a:r>
              <a:rPr kumimoji="0" lang="en-US" altLang="en-US" sz="2000" b="0" i="0" u="none" strike="noStrike" kern="0" cap="none" spc="0" normalizeH="0" noProof="0" dirty="0" smtClean="0">
                <a:ln>
                  <a:noFill/>
                </a:ln>
                <a:solidFill>
                  <a:srgbClr val="000000"/>
                </a:solidFill>
                <a:effectLst/>
                <a:uLnTx/>
                <a:uFillTx/>
                <a:latin typeface="Arial"/>
              </a:rPr>
              <a:t> </a:t>
            </a:r>
            <a:r>
              <a:rPr lang="en-US" altLang="en-US" kern="0" dirty="0" smtClean="0">
                <a:solidFill>
                  <a:srgbClr val="000000"/>
                </a:solidFill>
                <a:latin typeface="Arial"/>
              </a:rPr>
              <a:t>rapid</a:t>
            </a:r>
            <a:r>
              <a:rPr kumimoji="0" lang="en-US" altLang="en-US" sz="2000" b="0" i="0" u="none" strike="noStrike" kern="0" cap="none" spc="0" normalizeH="0" baseline="0" noProof="0" dirty="0" smtClean="0">
                <a:ln>
                  <a:noFill/>
                </a:ln>
                <a:solidFill>
                  <a:srgbClr val="000000"/>
                </a:solidFill>
                <a:effectLst/>
                <a:uLnTx/>
                <a:uFillTx/>
                <a:latin typeface="Arial"/>
              </a:rPr>
              <a:t> reconstruction</a:t>
            </a:r>
          </a:p>
          <a:p>
            <a:pPr marL="1143000" marR="0" lvl="2" indent="-228600" algn="l" defTabSz="914400" rtl="0" eaLnBrk="0" fontAlgn="base" latinLnBrk="0" hangingPunct="0">
              <a:lnSpc>
                <a:spcPct val="70000"/>
              </a:lnSpc>
              <a:spcBef>
                <a:spcPct val="50000"/>
              </a:spcBef>
              <a:spcAft>
                <a:spcPct val="0"/>
              </a:spcAft>
              <a:buClr>
                <a:srgbClr val="F70606"/>
              </a:buClr>
              <a:buSzPct val="150000"/>
              <a:buFontTx/>
              <a:buChar char="•"/>
              <a:tabLst/>
              <a:defRPr/>
            </a:pPr>
            <a:r>
              <a:rPr kumimoji="0" lang="en-US" altLang="en-US" sz="1800" b="0" i="0" u="none" strike="noStrike" kern="0" cap="none" spc="0" normalizeH="0" baseline="0" noProof="0" dirty="0" smtClean="0">
                <a:ln>
                  <a:noFill/>
                </a:ln>
                <a:solidFill>
                  <a:srgbClr val="000000"/>
                </a:solidFill>
                <a:effectLst/>
                <a:uLnTx/>
                <a:uFillTx/>
                <a:latin typeface="Arial"/>
              </a:rPr>
              <a:t>between-shots capability</a:t>
            </a:r>
          </a:p>
          <a:p>
            <a:pPr marL="1143000" marR="0" lvl="2" indent="-228600" algn="l" defTabSz="914400" rtl="0" eaLnBrk="0" fontAlgn="base" latinLnBrk="0" hangingPunct="0">
              <a:lnSpc>
                <a:spcPct val="70000"/>
              </a:lnSpc>
              <a:spcBef>
                <a:spcPct val="50000"/>
              </a:spcBef>
              <a:spcAft>
                <a:spcPct val="0"/>
              </a:spcAft>
              <a:buClr>
                <a:srgbClr val="F70606"/>
              </a:buClr>
              <a:buSzPct val="150000"/>
              <a:buFontTx/>
              <a:buChar char="•"/>
              <a:tabLst/>
              <a:defRPr/>
            </a:pPr>
            <a:r>
              <a:rPr lang="en-US" altLang="en-US" sz="1800" kern="0" noProof="0" dirty="0" smtClean="0">
                <a:solidFill>
                  <a:srgbClr val="000000"/>
                </a:solidFill>
                <a:latin typeface="Arial"/>
              </a:rPr>
              <a:t>find</a:t>
            </a:r>
            <a:r>
              <a:rPr kumimoji="0" lang="en-US" altLang="en-US" sz="1800" b="0" i="0" u="none" strike="noStrike" kern="0" cap="none" spc="0" normalizeH="0" noProof="0" dirty="0" smtClean="0">
                <a:ln>
                  <a:noFill/>
                </a:ln>
                <a:solidFill>
                  <a:srgbClr val="000000"/>
                </a:solidFill>
                <a:effectLst/>
                <a:uLnTx/>
                <a:uFillTx/>
                <a:latin typeface="Arial"/>
              </a:rPr>
              <a:t> </a:t>
            </a:r>
            <a:r>
              <a:rPr kumimoji="0" lang="en-US" altLang="en-US" sz="1800" b="0" i="0" u="none" strike="noStrike" kern="0" cap="none" spc="0" normalizeH="0" baseline="0" noProof="0" dirty="0" smtClean="0">
                <a:ln>
                  <a:noFill/>
                </a:ln>
                <a:solidFill>
                  <a:srgbClr val="000000"/>
                </a:solidFill>
                <a:effectLst/>
                <a:uLnTx/>
                <a:uFillTx/>
                <a:latin typeface="Arial"/>
              </a:rPr>
              <a:t>constraint set for a given (model/data) pair</a:t>
            </a:r>
          </a:p>
        </p:txBody>
      </p:sp>
      <p:sp>
        <p:nvSpPr>
          <p:cNvPr id="68" name="Text Box 7"/>
          <p:cNvSpPr txBox="1">
            <a:spLocks noChangeArrowheads="1"/>
          </p:cNvSpPr>
          <p:nvPr/>
        </p:nvSpPr>
        <p:spPr bwMode="auto">
          <a:xfrm>
            <a:off x="6494464" y="5586413"/>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mtClean="0">
                <a:solidFill>
                  <a:srgbClr val="000000"/>
                </a:solidFill>
                <a:latin typeface="Arial" pitchFamily="34" charset="0"/>
                <a:ea typeface="+mn-ea"/>
              </a:rPr>
              <a:t>data</a:t>
            </a:r>
          </a:p>
        </p:txBody>
      </p:sp>
      <p:sp>
        <p:nvSpPr>
          <p:cNvPr id="69" name="Text Box 8"/>
          <p:cNvSpPr txBox="1">
            <a:spLocks noChangeArrowheads="1"/>
          </p:cNvSpPr>
          <p:nvPr/>
        </p:nvSpPr>
        <p:spPr bwMode="auto">
          <a:xfrm rot="16200000">
            <a:off x="3149433" y="3016578"/>
            <a:ext cx="24641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smtClean="0">
                <a:solidFill>
                  <a:srgbClr val="000000"/>
                </a:solidFill>
                <a:latin typeface="Arial" pitchFamily="34" charset="0"/>
                <a:ea typeface="+mn-ea"/>
              </a:rPr>
              <a:t>physics model</a:t>
            </a:r>
          </a:p>
        </p:txBody>
      </p:sp>
      <p:sp>
        <p:nvSpPr>
          <p:cNvPr id="70" name="Line 4"/>
          <p:cNvSpPr>
            <a:spLocks noChangeShapeType="1"/>
          </p:cNvSpPr>
          <p:nvPr/>
        </p:nvSpPr>
        <p:spPr bwMode="auto">
          <a:xfrm>
            <a:off x="4600576" y="1447800"/>
            <a:ext cx="0" cy="3471863"/>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71" name="Line 6"/>
          <p:cNvSpPr>
            <a:spLocks noChangeShapeType="1"/>
          </p:cNvSpPr>
          <p:nvPr/>
        </p:nvSpPr>
        <p:spPr bwMode="auto">
          <a:xfrm>
            <a:off x="4594226" y="4900613"/>
            <a:ext cx="4167188"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72" name="Line 9"/>
          <p:cNvSpPr>
            <a:spLocks noChangeShapeType="1"/>
          </p:cNvSpPr>
          <p:nvPr/>
        </p:nvSpPr>
        <p:spPr bwMode="auto">
          <a:xfrm>
            <a:off x="5386389" y="1676400"/>
            <a:ext cx="0" cy="3201988"/>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73" name="Line 10"/>
          <p:cNvSpPr>
            <a:spLocks noChangeShapeType="1"/>
          </p:cNvSpPr>
          <p:nvPr/>
        </p:nvSpPr>
        <p:spPr bwMode="auto">
          <a:xfrm>
            <a:off x="6221414" y="1677988"/>
            <a:ext cx="0" cy="3201987"/>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74" name="Line 11"/>
          <p:cNvSpPr>
            <a:spLocks noChangeShapeType="1"/>
          </p:cNvSpPr>
          <p:nvPr/>
        </p:nvSpPr>
        <p:spPr bwMode="auto">
          <a:xfrm>
            <a:off x="7108826" y="1690688"/>
            <a:ext cx="0" cy="3201987"/>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75" name="Line 12"/>
          <p:cNvSpPr>
            <a:spLocks noChangeShapeType="1"/>
          </p:cNvSpPr>
          <p:nvPr/>
        </p:nvSpPr>
        <p:spPr bwMode="auto">
          <a:xfrm>
            <a:off x="8027989" y="1682750"/>
            <a:ext cx="0" cy="3201988"/>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76" name="Text Box 13"/>
          <p:cNvSpPr txBox="1">
            <a:spLocks noChangeArrowheads="1"/>
          </p:cNvSpPr>
          <p:nvPr/>
        </p:nvSpPr>
        <p:spPr bwMode="auto">
          <a:xfrm>
            <a:off x="4832351" y="4981575"/>
            <a:ext cx="1941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dirty="0" smtClean="0">
                <a:solidFill>
                  <a:srgbClr val="000000"/>
                </a:solidFill>
                <a:latin typeface="Arial" pitchFamily="34" charset="0"/>
                <a:ea typeface="+mn-ea"/>
              </a:rPr>
              <a:t>basic   advanced</a:t>
            </a:r>
          </a:p>
          <a:p>
            <a:pPr algn="ctr"/>
            <a:r>
              <a:rPr lang="en-US" altLang="en-US" sz="1800" dirty="0" smtClean="0">
                <a:solidFill>
                  <a:srgbClr val="000000"/>
                </a:solidFill>
                <a:latin typeface="Arial" pitchFamily="34" charset="0"/>
                <a:ea typeface="+mn-ea"/>
              </a:rPr>
              <a:t>magnetics</a:t>
            </a:r>
          </a:p>
        </p:txBody>
      </p:sp>
      <p:sp>
        <p:nvSpPr>
          <p:cNvPr id="77" name="Text Box 15"/>
          <p:cNvSpPr txBox="1">
            <a:spLocks noChangeArrowheads="1"/>
          </p:cNvSpPr>
          <p:nvPr/>
        </p:nvSpPr>
        <p:spPr bwMode="auto">
          <a:xfrm>
            <a:off x="7476653" y="4978400"/>
            <a:ext cx="92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dirty="0" smtClean="0">
                <a:solidFill>
                  <a:srgbClr val="000000"/>
                </a:solidFill>
                <a:latin typeface="Arial" pitchFamily="34" charset="0"/>
                <a:ea typeface="+mn-ea"/>
              </a:rPr>
              <a:t>kinetic</a:t>
            </a:r>
          </a:p>
          <a:p>
            <a:pPr algn="ctr"/>
            <a:r>
              <a:rPr lang="en-US" altLang="en-US" sz="1800" dirty="0" smtClean="0">
                <a:solidFill>
                  <a:srgbClr val="000000"/>
                </a:solidFill>
                <a:latin typeface="Arial" pitchFamily="34" charset="0"/>
                <a:ea typeface="+mn-ea"/>
              </a:rPr>
              <a:t>profiles</a:t>
            </a:r>
          </a:p>
        </p:txBody>
      </p:sp>
      <p:sp>
        <p:nvSpPr>
          <p:cNvPr id="78" name="Line 16"/>
          <p:cNvSpPr>
            <a:spLocks noChangeShapeType="1"/>
          </p:cNvSpPr>
          <p:nvPr/>
        </p:nvSpPr>
        <p:spPr bwMode="auto">
          <a:xfrm>
            <a:off x="4605339" y="4197350"/>
            <a:ext cx="3886200"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79" name="Line 18"/>
          <p:cNvSpPr>
            <a:spLocks noChangeShapeType="1"/>
          </p:cNvSpPr>
          <p:nvPr/>
        </p:nvSpPr>
        <p:spPr bwMode="auto">
          <a:xfrm>
            <a:off x="4614864" y="2587625"/>
            <a:ext cx="3886200"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80" name="Text Box 19"/>
          <p:cNvSpPr txBox="1">
            <a:spLocks noChangeArrowheads="1"/>
          </p:cNvSpPr>
          <p:nvPr/>
        </p:nvSpPr>
        <p:spPr bwMode="auto">
          <a:xfrm>
            <a:off x="4638676" y="1447800"/>
            <a:ext cx="1746250" cy="3667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mn-ea"/>
              </a:rPr>
              <a:t>rotating plasma</a:t>
            </a:r>
          </a:p>
        </p:txBody>
      </p:sp>
      <p:sp>
        <p:nvSpPr>
          <p:cNvPr id="81" name="Text Box 20"/>
          <p:cNvSpPr txBox="1">
            <a:spLocks noChangeArrowheads="1"/>
          </p:cNvSpPr>
          <p:nvPr/>
        </p:nvSpPr>
        <p:spPr bwMode="auto">
          <a:xfrm>
            <a:off x="8293100" y="4970463"/>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dirty="0" smtClean="0">
                <a:solidFill>
                  <a:srgbClr val="000000"/>
                </a:solidFill>
                <a:latin typeface="Arial" pitchFamily="34" charset="0"/>
                <a:ea typeface="+mn-ea"/>
              </a:rPr>
              <a:t>rotation</a:t>
            </a:r>
          </a:p>
          <a:p>
            <a:pPr algn="ctr"/>
            <a:r>
              <a:rPr lang="en-US" altLang="en-US" sz="1800" dirty="0" smtClean="0">
                <a:solidFill>
                  <a:srgbClr val="000000"/>
                </a:solidFill>
                <a:latin typeface="Arial" pitchFamily="34" charset="0"/>
                <a:ea typeface="+mn-ea"/>
              </a:rPr>
              <a:t>profile</a:t>
            </a:r>
          </a:p>
        </p:txBody>
      </p:sp>
      <p:sp>
        <p:nvSpPr>
          <p:cNvPr id="82" name="Text Box 21"/>
          <p:cNvSpPr txBox="1">
            <a:spLocks noChangeArrowheads="1"/>
          </p:cNvSpPr>
          <p:nvPr/>
        </p:nvSpPr>
        <p:spPr bwMode="auto">
          <a:xfrm>
            <a:off x="4649434" y="2177526"/>
            <a:ext cx="1289050" cy="3667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mn-ea"/>
              </a:rPr>
              <a:t>3-D effects</a:t>
            </a:r>
          </a:p>
        </p:txBody>
      </p:sp>
      <p:sp>
        <p:nvSpPr>
          <p:cNvPr id="83" name="Line 22"/>
          <p:cNvSpPr>
            <a:spLocks noChangeShapeType="1"/>
          </p:cNvSpPr>
          <p:nvPr/>
        </p:nvSpPr>
        <p:spPr bwMode="auto">
          <a:xfrm>
            <a:off x="4624389" y="1827213"/>
            <a:ext cx="3886200"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84" name="Line 24"/>
          <p:cNvSpPr>
            <a:spLocks noChangeShapeType="1"/>
          </p:cNvSpPr>
          <p:nvPr/>
        </p:nvSpPr>
        <p:spPr bwMode="auto">
          <a:xfrm>
            <a:off x="4640264" y="3390900"/>
            <a:ext cx="3886200" cy="0"/>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85" name="Text Box 25"/>
          <p:cNvSpPr txBox="1">
            <a:spLocks noChangeArrowheads="1"/>
          </p:cNvSpPr>
          <p:nvPr/>
        </p:nvSpPr>
        <p:spPr bwMode="auto">
          <a:xfrm>
            <a:off x="4651375" y="2862263"/>
            <a:ext cx="1720850" cy="3667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mn-ea"/>
              </a:rPr>
              <a:t>vessel currents</a:t>
            </a:r>
          </a:p>
        </p:txBody>
      </p:sp>
      <p:sp>
        <p:nvSpPr>
          <p:cNvPr id="86" name="Oval 26"/>
          <p:cNvSpPr>
            <a:spLocks noChangeArrowheads="1"/>
          </p:cNvSpPr>
          <p:nvPr/>
        </p:nvSpPr>
        <p:spPr bwMode="auto">
          <a:xfrm>
            <a:off x="5257801" y="3260725"/>
            <a:ext cx="236538" cy="246063"/>
          </a:xfrm>
          <a:prstGeom prst="ellipse">
            <a:avLst/>
          </a:prstGeom>
          <a:solidFill>
            <a:srgbClr val="0000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87" name="Oval 28"/>
          <p:cNvSpPr>
            <a:spLocks noChangeArrowheads="1"/>
          </p:cNvSpPr>
          <p:nvPr/>
        </p:nvSpPr>
        <p:spPr bwMode="auto">
          <a:xfrm>
            <a:off x="5265739" y="4657725"/>
            <a:ext cx="236537" cy="246063"/>
          </a:xfrm>
          <a:prstGeom prst="ellipse">
            <a:avLst/>
          </a:prstGeom>
          <a:solidFill>
            <a:srgbClr val="0000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88" name="Oval 30"/>
          <p:cNvSpPr>
            <a:spLocks noChangeArrowheads="1"/>
          </p:cNvSpPr>
          <p:nvPr/>
        </p:nvSpPr>
        <p:spPr bwMode="auto">
          <a:xfrm>
            <a:off x="6111876" y="3260725"/>
            <a:ext cx="236538" cy="246063"/>
          </a:xfrm>
          <a:prstGeom prst="ellipse">
            <a:avLst/>
          </a:prstGeom>
          <a:solidFill>
            <a:srgbClr val="0000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89" name="Oval 31"/>
          <p:cNvSpPr>
            <a:spLocks noChangeArrowheads="1"/>
          </p:cNvSpPr>
          <p:nvPr/>
        </p:nvSpPr>
        <p:spPr bwMode="auto">
          <a:xfrm>
            <a:off x="8485188" y="1665118"/>
            <a:ext cx="236537" cy="246063"/>
          </a:xfrm>
          <a:prstGeom prst="ellips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90" name="Oval 32"/>
          <p:cNvSpPr>
            <a:spLocks noChangeArrowheads="1"/>
          </p:cNvSpPr>
          <p:nvPr/>
        </p:nvSpPr>
        <p:spPr bwMode="auto">
          <a:xfrm>
            <a:off x="7000876" y="2454106"/>
            <a:ext cx="236538" cy="246062"/>
          </a:xfrm>
          <a:prstGeom prst="ellipse">
            <a:avLst/>
          </a:prstGeom>
          <a:ln>
            <a:headEnd/>
            <a:tailEnd/>
          </a:ln>
          <a:extLst/>
        </p:spPr>
        <p:style>
          <a:lnRef idx="3">
            <a:schemeClr val="lt1"/>
          </a:lnRef>
          <a:fillRef idx="1">
            <a:schemeClr val="accent1"/>
          </a:fillRef>
          <a:effectRef idx="1">
            <a:schemeClr val="accent1"/>
          </a:effectRef>
          <a:fontRef idx="minor">
            <a:schemeClr val="lt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91" name="Line 37"/>
          <p:cNvSpPr>
            <a:spLocks noChangeShapeType="1"/>
          </p:cNvSpPr>
          <p:nvPr/>
        </p:nvSpPr>
        <p:spPr bwMode="auto">
          <a:xfrm flipV="1">
            <a:off x="5384801" y="3454400"/>
            <a:ext cx="0" cy="1203325"/>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92" name="Text Box 17"/>
          <p:cNvSpPr txBox="1">
            <a:spLocks noChangeArrowheads="1"/>
          </p:cNvSpPr>
          <p:nvPr/>
        </p:nvSpPr>
        <p:spPr bwMode="auto">
          <a:xfrm>
            <a:off x="4638676" y="3668713"/>
            <a:ext cx="1695450" cy="3667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Arial" pitchFamily="34" charset="0"/>
                <a:ea typeface="+mn-ea"/>
              </a:rPr>
              <a:t>plasma current</a:t>
            </a:r>
          </a:p>
        </p:txBody>
      </p:sp>
      <p:sp>
        <p:nvSpPr>
          <p:cNvPr id="93" name="Text Box 29"/>
          <p:cNvSpPr txBox="1">
            <a:spLocks noChangeArrowheads="1"/>
          </p:cNvSpPr>
          <p:nvPr/>
        </p:nvSpPr>
        <p:spPr bwMode="auto">
          <a:xfrm>
            <a:off x="4673601" y="4281488"/>
            <a:ext cx="984250" cy="3667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smtClean="0">
                <a:ln>
                  <a:noFill/>
                </a:ln>
                <a:solidFill>
                  <a:srgbClr val="000000"/>
                </a:solidFill>
                <a:effectLst/>
                <a:uLnTx/>
                <a:uFillTx/>
                <a:latin typeface="Arial" pitchFamily="34" charset="0"/>
                <a:ea typeface="+mn-ea"/>
              </a:rPr>
              <a:t>vacuum</a:t>
            </a:r>
          </a:p>
        </p:txBody>
      </p:sp>
      <p:sp>
        <p:nvSpPr>
          <p:cNvPr id="94" name="Line 40"/>
          <p:cNvSpPr>
            <a:spLocks noChangeShapeType="1"/>
          </p:cNvSpPr>
          <p:nvPr/>
        </p:nvSpPr>
        <p:spPr bwMode="auto">
          <a:xfrm rot="5400000" flipV="1">
            <a:off x="5724526" y="3055938"/>
            <a:ext cx="0" cy="66675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95" name="Line 41"/>
          <p:cNvSpPr>
            <a:spLocks noChangeShapeType="1"/>
          </p:cNvSpPr>
          <p:nvPr/>
        </p:nvSpPr>
        <p:spPr bwMode="auto">
          <a:xfrm rot="5400000" flipH="1" flipV="1">
            <a:off x="5883992" y="3050119"/>
            <a:ext cx="678387" cy="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96" name="Line 42"/>
          <p:cNvSpPr>
            <a:spLocks noChangeShapeType="1"/>
          </p:cNvSpPr>
          <p:nvPr/>
        </p:nvSpPr>
        <p:spPr bwMode="auto">
          <a:xfrm rot="16200000">
            <a:off x="7904959" y="2029450"/>
            <a:ext cx="685800" cy="439735"/>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36" name="Oval 32"/>
          <p:cNvSpPr>
            <a:spLocks noChangeArrowheads="1"/>
          </p:cNvSpPr>
          <p:nvPr/>
        </p:nvSpPr>
        <p:spPr bwMode="auto">
          <a:xfrm>
            <a:off x="7916862" y="2450759"/>
            <a:ext cx="236538" cy="246062"/>
          </a:xfrm>
          <a:prstGeom prst="ellipse">
            <a:avLst/>
          </a:prstGeom>
          <a:ln>
            <a:headEnd/>
            <a:tailEnd/>
          </a:ln>
          <a:extLst/>
        </p:spPr>
        <p:style>
          <a:lnRef idx="3">
            <a:schemeClr val="lt1"/>
          </a:lnRef>
          <a:fillRef idx="1">
            <a:schemeClr val="accent1"/>
          </a:fillRef>
          <a:effectRef idx="1">
            <a:schemeClr val="accent1"/>
          </a:effectRef>
          <a:fontRef idx="minor">
            <a:schemeClr val="lt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37" name="Line 41"/>
          <p:cNvSpPr>
            <a:spLocks noChangeShapeType="1"/>
          </p:cNvSpPr>
          <p:nvPr/>
        </p:nvSpPr>
        <p:spPr bwMode="auto">
          <a:xfrm rot="5400000" flipV="1">
            <a:off x="7526337" y="2253909"/>
            <a:ext cx="0" cy="66675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38" name="Text Box 15"/>
          <p:cNvSpPr txBox="1">
            <a:spLocks noChangeArrowheads="1"/>
          </p:cNvSpPr>
          <p:nvPr/>
        </p:nvSpPr>
        <p:spPr bwMode="auto">
          <a:xfrm>
            <a:off x="6774533" y="5117068"/>
            <a:ext cx="68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dirty="0" smtClean="0">
                <a:solidFill>
                  <a:srgbClr val="000000"/>
                </a:solidFill>
                <a:latin typeface="Arial" pitchFamily="34" charset="0"/>
                <a:ea typeface="+mn-ea"/>
              </a:rPr>
              <a:t>MSE</a:t>
            </a:r>
          </a:p>
        </p:txBody>
      </p:sp>
      <p:sp>
        <p:nvSpPr>
          <p:cNvPr id="39" name="Oval 32"/>
          <p:cNvSpPr>
            <a:spLocks noChangeArrowheads="1"/>
          </p:cNvSpPr>
          <p:nvPr/>
        </p:nvSpPr>
        <p:spPr bwMode="auto">
          <a:xfrm>
            <a:off x="6096000" y="2464864"/>
            <a:ext cx="236538" cy="246062"/>
          </a:xfrm>
          <a:prstGeom prst="ellipse">
            <a:avLst/>
          </a:prstGeom>
          <a:solidFill>
            <a:srgbClr val="0000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40" name="Line 41"/>
          <p:cNvSpPr>
            <a:spLocks noChangeShapeType="1"/>
          </p:cNvSpPr>
          <p:nvPr/>
        </p:nvSpPr>
        <p:spPr bwMode="auto">
          <a:xfrm rot="5400000" flipV="1">
            <a:off x="6621461" y="2264667"/>
            <a:ext cx="0" cy="666750"/>
          </a:xfrm>
          <a:prstGeom prst="line">
            <a:avLst/>
          </a:prstGeom>
          <a:noFill/>
          <a:ln w="2857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srgbClr val="000000"/>
              </a:solidFill>
              <a:effectLst/>
              <a:uLnTx/>
              <a:uFillTx/>
              <a:latin typeface="Arial" pitchFamily="34" charset="0"/>
              <a:ea typeface="+mn-ea"/>
            </a:endParaRPr>
          </a:p>
        </p:txBody>
      </p:sp>
      <p:sp>
        <p:nvSpPr>
          <p:cNvPr id="2" name="Rectangle 1"/>
          <p:cNvSpPr/>
          <p:nvPr/>
        </p:nvSpPr>
        <p:spPr>
          <a:xfrm>
            <a:off x="95249" y="4559993"/>
            <a:ext cx="4772025" cy="1852815"/>
          </a:xfrm>
          <a:prstGeom prst="rect">
            <a:avLst/>
          </a:prstGeom>
        </p:spPr>
        <p:txBody>
          <a:bodyPr wrap="square">
            <a:spAutoFit/>
          </a:bodyPr>
          <a:lstStyle/>
          <a:p>
            <a:pPr lvl="1">
              <a:lnSpc>
                <a:spcPct val="70000"/>
              </a:lnSpc>
              <a:spcBef>
                <a:spcPct val="50000"/>
              </a:spcBef>
              <a:buClr>
                <a:srgbClr val="5FCAFA"/>
              </a:buClr>
              <a:buSzPct val="80000"/>
              <a:defRPr/>
            </a:pPr>
            <a:r>
              <a:rPr lang="en-US" altLang="en-US" sz="2000" kern="0" dirty="0">
                <a:solidFill>
                  <a:srgbClr val="000000"/>
                </a:solidFill>
                <a:latin typeface="Arial"/>
              </a:rPr>
              <a:t>Progress to create more accurate equilibria</a:t>
            </a:r>
          </a:p>
          <a:p>
            <a:pPr marL="1143000" lvl="2" indent="-228600">
              <a:lnSpc>
                <a:spcPct val="70000"/>
              </a:lnSpc>
              <a:spcBef>
                <a:spcPct val="50000"/>
              </a:spcBef>
              <a:buClr>
                <a:srgbClr val="F70606"/>
              </a:buClr>
              <a:buSzPct val="150000"/>
              <a:buFontTx/>
              <a:buChar char="•"/>
              <a:defRPr/>
            </a:pPr>
            <a:r>
              <a:rPr lang="en-US" altLang="en-US" sz="1800" kern="0" dirty="0">
                <a:solidFill>
                  <a:srgbClr val="000000"/>
                </a:solidFill>
                <a:latin typeface="Arial"/>
              </a:rPr>
              <a:t>more complete physics</a:t>
            </a:r>
          </a:p>
          <a:p>
            <a:pPr marL="1143000" lvl="2" indent="-228600">
              <a:lnSpc>
                <a:spcPct val="70000"/>
              </a:lnSpc>
              <a:spcBef>
                <a:spcPct val="50000"/>
              </a:spcBef>
              <a:buClr>
                <a:srgbClr val="F70606"/>
              </a:buClr>
              <a:buSzPct val="150000"/>
              <a:buFontTx/>
              <a:buChar char="•"/>
              <a:defRPr/>
            </a:pPr>
            <a:r>
              <a:rPr lang="en-US" altLang="en-US" sz="1800" kern="0" dirty="0">
                <a:solidFill>
                  <a:srgbClr val="000000"/>
                </a:solidFill>
                <a:latin typeface="Arial"/>
              </a:rPr>
              <a:t>more complete data</a:t>
            </a:r>
          </a:p>
          <a:p>
            <a:pPr marL="1143000" lvl="2" indent="-228600">
              <a:lnSpc>
                <a:spcPct val="70000"/>
              </a:lnSpc>
              <a:spcBef>
                <a:spcPct val="50000"/>
              </a:spcBef>
              <a:buClr>
                <a:srgbClr val="F70606"/>
              </a:buClr>
              <a:buSzPct val="150000"/>
              <a:buFontTx/>
              <a:buChar char="•"/>
              <a:defRPr/>
            </a:pPr>
            <a:r>
              <a:rPr lang="en-US" altLang="en-US" sz="1800" kern="0" dirty="0">
                <a:solidFill>
                  <a:srgbClr val="000000"/>
                </a:solidFill>
                <a:latin typeface="Arial"/>
              </a:rPr>
              <a:t>l</a:t>
            </a:r>
            <a:r>
              <a:rPr lang="en-US" altLang="en-US" sz="1800" kern="0" dirty="0" smtClean="0">
                <a:solidFill>
                  <a:srgbClr val="000000"/>
                </a:solidFill>
                <a:latin typeface="Arial"/>
              </a:rPr>
              <a:t>ess </a:t>
            </a:r>
            <a:r>
              <a:rPr lang="en-US" altLang="en-US" sz="1800" kern="0" dirty="0">
                <a:solidFill>
                  <a:srgbClr val="000000"/>
                </a:solidFill>
                <a:latin typeface="Arial"/>
              </a:rPr>
              <a:t>artificial </a:t>
            </a:r>
            <a:r>
              <a:rPr lang="en-US" altLang="en-US" sz="1800" kern="0" dirty="0" smtClean="0">
                <a:solidFill>
                  <a:srgbClr val="000000"/>
                </a:solidFill>
                <a:latin typeface="Arial"/>
              </a:rPr>
              <a:t>constraints</a:t>
            </a:r>
            <a:endParaRPr lang="en-US" altLang="en-US" sz="1800" kern="0" dirty="0">
              <a:solidFill>
                <a:srgbClr val="000000"/>
              </a:solidFill>
              <a:latin typeface="Arial"/>
            </a:endParaRPr>
          </a:p>
          <a:p>
            <a:pPr marL="1143000" lvl="2" indent="-228600">
              <a:lnSpc>
                <a:spcPct val="70000"/>
              </a:lnSpc>
              <a:spcBef>
                <a:spcPct val="50000"/>
              </a:spcBef>
              <a:buClr>
                <a:srgbClr val="F70606"/>
              </a:buClr>
              <a:buSzPct val="150000"/>
              <a:buFontTx/>
              <a:buChar char="•"/>
              <a:defRPr/>
            </a:pPr>
            <a:r>
              <a:rPr lang="en-US" altLang="en-US" sz="1800" kern="0" dirty="0">
                <a:solidFill>
                  <a:srgbClr val="000000"/>
                </a:solidFill>
                <a:latin typeface="Arial"/>
              </a:rPr>
              <a:t>s</a:t>
            </a:r>
            <a:r>
              <a:rPr lang="en-US" altLang="en-US" sz="1800" kern="0" dirty="0" smtClean="0">
                <a:solidFill>
                  <a:srgbClr val="000000"/>
                </a:solidFill>
                <a:latin typeface="Arial"/>
              </a:rPr>
              <a:t>uitable </a:t>
            </a:r>
            <a:r>
              <a:rPr lang="en-US" altLang="en-US" sz="1800" kern="0" dirty="0">
                <a:solidFill>
                  <a:srgbClr val="000000"/>
                </a:solidFill>
                <a:latin typeface="Arial"/>
              </a:rPr>
              <a:t>for stability calculations</a:t>
            </a:r>
          </a:p>
        </p:txBody>
      </p:sp>
      <p:sp>
        <p:nvSpPr>
          <p:cNvPr id="41" name="Rectangle 40"/>
          <p:cNvSpPr/>
          <p:nvPr/>
        </p:nvSpPr>
        <p:spPr>
          <a:xfrm>
            <a:off x="4754562" y="6143626"/>
            <a:ext cx="4389438" cy="289310"/>
          </a:xfrm>
          <a:prstGeom prst="rect">
            <a:avLst/>
          </a:prstGeom>
        </p:spPr>
        <p:txBody>
          <a:bodyPr wrap="square">
            <a:spAutoFit/>
          </a:bodyPr>
          <a:lstStyle/>
          <a:p>
            <a:pPr marL="342900" lvl="0" indent="-342900">
              <a:lnSpc>
                <a:spcPct val="80000"/>
              </a:lnSpc>
              <a:spcBef>
                <a:spcPct val="70000"/>
              </a:spcBef>
              <a:buClr>
                <a:srgbClr val="F70606"/>
              </a:buClr>
              <a:buSzPct val="150000"/>
              <a:defRPr/>
            </a:pPr>
            <a:r>
              <a:rPr lang="en-US" altLang="en-US" sz="1600" kern="0" dirty="0" smtClean="0">
                <a:solidFill>
                  <a:schemeClr val="accent1"/>
                </a:solidFill>
                <a:latin typeface="Arial"/>
              </a:rPr>
              <a:t>Y.S. Park, et al., </a:t>
            </a:r>
            <a:r>
              <a:rPr lang="en-US" altLang="en-US" sz="1600" kern="0" dirty="0" err="1" smtClean="0">
                <a:solidFill>
                  <a:schemeClr val="accent1"/>
                </a:solidFill>
                <a:latin typeface="Arial"/>
              </a:rPr>
              <a:t>Nucl</a:t>
            </a:r>
            <a:r>
              <a:rPr lang="en-US" altLang="en-US" sz="1600" kern="0" dirty="0" smtClean="0">
                <a:solidFill>
                  <a:schemeClr val="accent1"/>
                </a:solidFill>
                <a:latin typeface="Arial"/>
              </a:rPr>
              <a:t>. </a:t>
            </a:r>
            <a:r>
              <a:rPr lang="en-US" altLang="en-US" sz="1600" kern="0" dirty="0" err="1" smtClean="0">
                <a:solidFill>
                  <a:schemeClr val="accent1"/>
                </a:solidFill>
                <a:latin typeface="Arial"/>
              </a:rPr>
              <a:t>Fus</a:t>
            </a:r>
            <a:r>
              <a:rPr lang="en-US" altLang="en-US" sz="1600" kern="0" dirty="0" smtClean="0">
                <a:solidFill>
                  <a:schemeClr val="accent1"/>
                </a:solidFill>
                <a:latin typeface="Arial"/>
              </a:rPr>
              <a:t>. </a:t>
            </a:r>
            <a:r>
              <a:rPr lang="en-US" altLang="en-US" sz="1600" b="1" kern="0" dirty="0" smtClean="0">
                <a:solidFill>
                  <a:schemeClr val="accent1"/>
                </a:solidFill>
                <a:latin typeface="Arial"/>
              </a:rPr>
              <a:t>51</a:t>
            </a:r>
            <a:r>
              <a:rPr lang="en-US" altLang="en-US" sz="1600" kern="0" dirty="0" smtClean="0">
                <a:solidFill>
                  <a:schemeClr val="accent1"/>
                </a:solidFill>
                <a:latin typeface="Arial"/>
              </a:rPr>
              <a:t> (2011) 053001</a:t>
            </a:r>
            <a:endParaRPr lang="en-US" altLang="en-US" sz="1600" kern="0" dirty="0">
              <a:solidFill>
                <a:schemeClr val="accent1"/>
              </a:solidFill>
              <a:latin typeface="Arial"/>
            </a:endParaRPr>
          </a:p>
        </p:txBody>
      </p:sp>
    </p:spTree>
    <p:extLst>
      <p:ext uri="{BB962C8B-B14F-4D97-AF65-F5344CB8AC3E}">
        <p14:creationId xmlns:p14="http://schemas.microsoft.com/office/powerpoint/2010/main" val="134860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152400" y="170012"/>
            <a:ext cx="8807450" cy="685800"/>
          </a:xfrm>
          <a:noFill/>
          <a:ln/>
        </p:spPr>
        <p:txBody>
          <a:bodyPr/>
          <a:lstStyle/>
          <a:p>
            <a:r>
              <a:rPr lang="en-US" altLang="en-US" sz="2800" dirty="0" smtClean="0"/>
              <a:t>EFIT</a:t>
            </a:r>
            <a:r>
              <a:rPr lang="en-US" altLang="en-US" sz="2800" baseline="30000" dirty="0" smtClean="0"/>
              <a:t>*</a:t>
            </a:r>
            <a:r>
              <a:rPr lang="en-US" altLang="en-US" sz="2800" dirty="0" smtClean="0"/>
              <a:t> </a:t>
            </a:r>
            <a:r>
              <a:rPr lang="en-US" altLang="en-US" sz="2800" dirty="0"/>
              <a:t>provides a flexible equilibrium </a:t>
            </a:r>
            <a:r>
              <a:rPr lang="en-US" altLang="en-US" sz="2800" dirty="0" smtClean="0"/>
              <a:t>reconstruction</a:t>
            </a:r>
            <a:endParaRPr lang="en-US" altLang="en-US" sz="2800" dirty="0"/>
          </a:p>
        </p:txBody>
      </p:sp>
      <p:sp>
        <p:nvSpPr>
          <p:cNvPr id="408579" name="Rectangle 3"/>
          <p:cNvSpPr>
            <a:spLocks noGrp="1" noChangeArrowheads="1"/>
          </p:cNvSpPr>
          <p:nvPr>
            <p:ph type="body" idx="1"/>
          </p:nvPr>
        </p:nvSpPr>
        <p:spPr>
          <a:xfrm>
            <a:off x="476250" y="1244009"/>
            <a:ext cx="8205526" cy="5126646"/>
          </a:xfrm>
          <a:noFill/>
          <a:ln/>
        </p:spPr>
        <p:txBody>
          <a:bodyPr/>
          <a:lstStyle/>
          <a:p>
            <a:pPr>
              <a:lnSpc>
                <a:spcPct val="100000"/>
              </a:lnSpc>
            </a:pPr>
            <a:r>
              <a:rPr lang="en-US" altLang="en-US" dirty="0"/>
              <a:t>Solve for (1) poloidal flux, </a:t>
            </a:r>
            <a:r>
              <a:rPr lang="en-US" altLang="en-US" dirty="0">
                <a:latin typeface="Symbol" pitchFamily="18" charset="2"/>
              </a:rPr>
              <a:t>y</a:t>
            </a:r>
            <a:r>
              <a:rPr lang="en-US" altLang="en-US" dirty="0"/>
              <a:t>, and (2) toroidal current, </a:t>
            </a:r>
            <a:r>
              <a:rPr lang="en-US" altLang="en-US" dirty="0" err="1"/>
              <a:t>J</a:t>
            </a:r>
            <a:r>
              <a:rPr lang="en-US" altLang="en-US" baseline="-25000" dirty="0" err="1"/>
              <a:t>t</a:t>
            </a:r>
            <a:endParaRPr lang="en-US" altLang="en-US" baseline="-25000" dirty="0"/>
          </a:p>
          <a:p>
            <a:pPr lvl="1">
              <a:lnSpc>
                <a:spcPct val="100000"/>
              </a:lnSpc>
            </a:pPr>
            <a:r>
              <a:rPr lang="en-US" altLang="en-US" dirty="0"/>
              <a:t>that satisfy the GS equation: </a:t>
            </a:r>
            <a:r>
              <a:rPr lang="en-US" altLang="en-US" dirty="0">
                <a:latin typeface="Symbol" pitchFamily="18" charset="2"/>
              </a:rPr>
              <a:t>D</a:t>
            </a:r>
            <a:r>
              <a:rPr lang="en-US" altLang="en-US" dirty="0"/>
              <a:t>*</a:t>
            </a:r>
            <a:r>
              <a:rPr lang="en-US" altLang="en-US" dirty="0">
                <a:latin typeface="Symbol" pitchFamily="18" charset="2"/>
              </a:rPr>
              <a:t>y</a:t>
            </a:r>
            <a:r>
              <a:rPr lang="en-US" altLang="en-US" dirty="0"/>
              <a:t> = -</a:t>
            </a:r>
            <a:r>
              <a:rPr lang="en-US" altLang="en-US" dirty="0">
                <a:latin typeface="Symbol" pitchFamily="18" charset="2"/>
              </a:rPr>
              <a:t>m</a:t>
            </a:r>
            <a:r>
              <a:rPr lang="en-US" altLang="en-US" baseline="-25000" dirty="0"/>
              <a:t>0</a:t>
            </a:r>
            <a:r>
              <a:rPr lang="en-US" altLang="en-US" dirty="0"/>
              <a:t>RJ</a:t>
            </a:r>
            <a:r>
              <a:rPr lang="en-US" altLang="en-US" baseline="-25000" dirty="0"/>
              <a:t>t</a:t>
            </a:r>
            <a:r>
              <a:rPr lang="en-US" altLang="en-US" dirty="0"/>
              <a:t>(</a:t>
            </a:r>
            <a:r>
              <a:rPr lang="en-US" altLang="en-US" dirty="0">
                <a:latin typeface="Symbol" pitchFamily="18" charset="2"/>
              </a:rPr>
              <a:t>y</a:t>
            </a:r>
            <a:r>
              <a:rPr lang="en-US" altLang="en-US" dirty="0"/>
              <a:t>), where</a:t>
            </a:r>
          </a:p>
          <a:p>
            <a:pPr lvl="2">
              <a:lnSpc>
                <a:spcPct val="100000"/>
              </a:lnSpc>
              <a:buFontTx/>
              <a:buNone/>
            </a:pPr>
            <a:r>
              <a:rPr lang="en-US" altLang="en-US" dirty="0"/>
              <a:t> </a:t>
            </a:r>
            <a:r>
              <a:rPr lang="en-US" altLang="en-US" dirty="0">
                <a:latin typeface="Symbol" pitchFamily="18" charset="2"/>
              </a:rPr>
              <a:t>D</a:t>
            </a:r>
            <a:r>
              <a:rPr lang="en-US" altLang="en-US" dirty="0"/>
              <a:t>*</a:t>
            </a:r>
            <a:r>
              <a:rPr lang="en-US" altLang="en-US" dirty="0">
                <a:latin typeface="Symbol" pitchFamily="18" charset="2"/>
              </a:rPr>
              <a:t>y</a:t>
            </a:r>
            <a:r>
              <a:rPr lang="en-US" altLang="en-US" dirty="0"/>
              <a:t> = R</a:t>
            </a:r>
            <a:r>
              <a:rPr lang="en-US" altLang="en-US" baseline="30000" dirty="0"/>
              <a:t>2</a:t>
            </a:r>
            <a:r>
              <a:rPr lang="en-US" altLang="en-US" b="1" dirty="0">
                <a:latin typeface="Symbol" pitchFamily="18" charset="2"/>
              </a:rPr>
              <a:t>Ñ</a:t>
            </a:r>
            <a:r>
              <a:rPr lang="en-US" altLang="en-US" dirty="0">
                <a:latin typeface="Symbol" pitchFamily="18" charset="2"/>
              </a:rPr>
              <a:t>·</a:t>
            </a:r>
            <a:r>
              <a:rPr lang="en-US" altLang="en-US" dirty="0"/>
              <a:t>(</a:t>
            </a:r>
            <a:r>
              <a:rPr lang="en-US" altLang="en-US" b="1" dirty="0" err="1">
                <a:latin typeface="Symbol" pitchFamily="18" charset="2"/>
              </a:rPr>
              <a:t>Ñ</a:t>
            </a:r>
            <a:r>
              <a:rPr lang="en-US" altLang="en-US" dirty="0" err="1">
                <a:latin typeface="Symbol" pitchFamily="18" charset="2"/>
              </a:rPr>
              <a:t>y</a:t>
            </a:r>
            <a:r>
              <a:rPr lang="en-US" altLang="en-US" dirty="0"/>
              <a:t>/R</a:t>
            </a:r>
            <a:r>
              <a:rPr lang="en-US" altLang="en-US" baseline="30000" dirty="0"/>
              <a:t>2</a:t>
            </a:r>
            <a:r>
              <a:rPr lang="en-US" altLang="en-US" dirty="0"/>
              <a:t>); </a:t>
            </a:r>
            <a:r>
              <a:rPr lang="en-US" altLang="en-US" dirty="0" err="1"/>
              <a:t>J</a:t>
            </a:r>
            <a:r>
              <a:rPr lang="en-US" altLang="en-US" baseline="-25000" dirty="0" err="1"/>
              <a:t>t</a:t>
            </a:r>
            <a:r>
              <a:rPr lang="en-US" altLang="en-US" dirty="0"/>
              <a:t> = </a:t>
            </a:r>
            <a:r>
              <a:rPr lang="en-US" altLang="en-US" dirty="0" err="1"/>
              <a:t>Rp</a:t>
            </a:r>
            <a:r>
              <a:rPr lang="en-US" altLang="en-US" dirty="0"/>
              <a:t>’(</a:t>
            </a:r>
            <a:r>
              <a:rPr lang="en-US" altLang="en-US" dirty="0">
                <a:latin typeface="Symbol" pitchFamily="18" charset="2"/>
              </a:rPr>
              <a:t>y</a:t>
            </a:r>
            <a:r>
              <a:rPr lang="en-US" altLang="en-US" dirty="0"/>
              <a:t>) + </a:t>
            </a:r>
            <a:r>
              <a:rPr lang="en-US" altLang="en-US" dirty="0">
                <a:latin typeface="Symbol" pitchFamily="18" charset="2"/>
              </a:rPr>
              <a:t>m</a:t>
            </a:r>
            <a:r>
              <a:rPr lang="en-US" altLang="en-US" baseline="-25000" dirty="0"/>
              <a:t>0</a:t>
            </a:r>
            <a:r>
              <a:rPr lang="en-US" altLang="en-US" dirty="0"/>
              <a:t>ff’(</a:t>
            </a:r>
            <a:r>
              <a:rPr lang="en-US" altLang="en-US" dirty="0">
                <a:latin typeface="Symbol" pitchFamily="18" charset="2"/>
              </a:rPr>
              <a:t>y</a:t>
            </a:r>
            <a:r>
              <a:rPr lang="en-US" altLang="en-US" dirty="0"/>
              <a:t>)/(4</a:t>
            </a:r>
            <a:r>
              <a:rPr lang="en-US" altLang="en-US" dirty="0">
                <a:latin typeface="Symbol" pitchFamily="18" charset="2"/>
              </a:rPr>
              <a:t>p</a:t>
            </a:r>
            <a:r>
              <a:rPr lang="en-US" altLang="en-US" baseline="30000" dirty="0"/>
              <a:t>2</a:t>
            </a:r>
            <a:r>
              <a:rPr lang="en-US" altLang="en-US" dirty="0"/>
              <a:t>R); f(</a:t>
            </a:r>
            <a:r>
              <a:rPr lang="en-US" altLang="en-US" dirty="0">
                <a:latin typeface="Symbol" pitchFamily="18" charset="2"/>
              </a:rPr>
              <a:t>y</a:t>
            </a:r>
            <a:r>
              <a:rPr lang="en-US" altLang="en-US" dirty="0"/>
              <a:t>) = </a:t>
            </a:r>
            <a:r>
              <a:rPr lang="en-US" altLang="en-US" dirty="0" err="1"/>
              <a:t>RB</a:t>
            </a:r>
            <a:r>
              <a:rPr lang="en-US" altLang="en-US" baseline="-25000" dirty="0" err="1"/>
              <a:t>t</a:t>
            </a:r>
            <a:r>
              <a:rPr lang="en-US" altLang="en-US" baseline="-25000" dirty="0"/>
              <a:t> </a:t>
            </a:r>
            <a:r>
              <a:rPr lang="en-US" altLang="en-US" dirty="0"/>
              <a:t>; ’ </a:t>
            </a:r>
            <a:r>
              <a:rPr lang="en-US" altLang="en-US" dirty="0">
                <a:latin typeface="Symbol" pitchFamily="18" charset="2"/>
              </a:rPr>
              <a:t>º</a:t>
            </a:r>
            <a:r>
              <a:rPr lang="en-US" altLang="en-US" dirty="0"/>
              <a:t> </a:t>
            </a:r>
            <a:r>
              <a:rPr lang="en-US" altLang="en-US" dirty="0">
                <a:latin typeface="Symbol" pitchFamily="18" charset="2"/>
              </a:rPr>
              <a:t>¶</a:t>
            </a:r>
            <a:r>
              <a:rPr lang="en-US" altLang="en-US" dirty="0"/>
              <a:t>/</a:t>
            </a:r>
            <a:r>
              <a:rPr lang="en-US" altLang="en-US" dirty="0">
                <a:latin typeface="Symbol" pitchFamily="18" charset="2"/>
              </a:rPr>
              <a:t>¶y</a:t>
            </a:r>
            <a:endParaRPr lang="en-US" altLang="en-US" baseline="-25000" dirty="0"/>
          </a:p>
          <a:p>
            <a:pPr lvl="1">
              <a:lnSpc>
                <a:spcPct val="100000"/>
              </a:lnSpc>
            </a:pPr>
            <a:r>
              <a:rPr lang="en-US" altLang="en-US" dirty="0"/>
              <a:t>that provide a least-squares fit to a set of constraints</a:t>
            </a:r>
          </a:p>
          <a:p>
            <a:pPr>
              <a:lnSpc>
                <a:spcPct val="100000"/>
              </a:lnSpc>
            </a:pPr>
            <a:r>
              <a:rPr lang="en-US" altLang="en-US" dirty="0"/>
              <a:t>Typical constraints for fit</a:t>
            </a:r>
          </a:p>
          <a:p>
            <a:pPr lvl="1">
              <a:lnSpc>
                <a:spcPct val="100000"/>
              </a:lnSpc>
            </a:pPr>
            <a:r>
              <a:rPr lang="en-US" altLang="en-US" dirty="0"/>
              <a:t>Diagnostic data - response from plasma and external coils</a:t>
            </a:r>
          </a:p>
          <a:p>
            <a:pPr lvl="2">
              <a:lnSpc>
                <a:spcPct val="100000"/>
              </a:lnSpc>
            </a:pPr>
            <a:r>
              <a:rPr lang="en-US" altLang="en-US" dirty="0"/>
              <a:t>magnetic (flux  loops, </a:t>
            </a:r>
            <a:r>
              <a:rPr lang="en-US" altLang="en-US" dirty="0" err="1"/>
              <a:t>I</a:t>
            </a:r>
            <a:r>
              <a:rPr lang="en-US" altLang="en-US" baseline="-25000" dirty="0" err="1"/>
              <a:t>p</a:t>
            </a:r>
            <a:r>
              <a:rPr lang="en-US" altLang="en-US" dirty="0"/>
              <a:t>, coils, diamagnetic loop, stabilizing plates)</a:t>
            </a:r>
          </a:p>
          <a:p>
            <a:pPr lvl="2">
              <a:lnSpc>
                <a:spcPct val="100000"/>
              </a:lnSpc>
            </a:pPr>
            <a:r>
              <a:rPr lang="en-US" altLang="en-US" dirty="0" err="1"/>
              <a:t>P</a:t>
            </a:r>
            <a:r>
              <a:rPr lang="en-US" altLang="en-US" baseline="-25000" dirty="0" err="1"/>
              <a:t>e</a:t>
            </a:r>
            <a:r>
              <a:rPr lang="en-US" altLang="en-US" dirty="0"/>
              <a:t> from Thomson scattering </a:t>
            </a:r>
          </a:p>
          <a:p>
            <a:pPr lvl="2">
              <a:lnSpc>
                <a:spcPct val="100000"/>
              </a:lnSpc>
            </a:pPr>
            <a:r>
              <a:rPr lang="en-US" altLang="en-US" dirty="0" err="1"/>
              <a:t>T</a:t>
            </a:r>
            <a:r>
              <a:rPr lang="en-US" altLang="en-US" baseline="-25000" dirty="0" err="1" smtClean="0"/>
              <a:t>i</a:t>
            </a:r>
            <a:r>
              <a:rPr lang="en-US" altLang="en-US" baseline="-25000" dirty="0" smtClean="0"/>
              <a:t> </a:t>
            </a:r>
            <a:r>
              <a:rPr lang="en-US" altLang="en-US" dirty="0"/>
              <a:t>, </a:t>
            </a:r>
            <a:r>
              <a:rPr lang="en-US" altLang="en-US" dirty="0" err="1" smtClean="0"/>
              <a:t>V</a:t>
            </a:r>
            <a:r>
              <a:rPr lang="en-US" altLang="en-US" baseline="-25000" dirty="0" err="1" smtClean="0">
                <a:latin typeface="Symbol" pitchFamily="18" charset="2"/>
              </a:rPr>
              <a:t>f</a:t>
            </a:r>
            <a:r>
              <a:rPr lang="en-US" altLang="en-US" dirty="0" smtClean="0"/>
              <a:t> </a:t>
            </a:r>
            <a:r>
              <a:rPr lang="en-US" altLang="en-US" dirty="0"/>
              <a:t>from charge exchange </a:t>
            </a:r>
            <a:r>
              <a:rPr lang="en-US" altLang="en-US" dirty="0" err="1"/>
              <a:t>recomb</a:t>
            </a:r>
            <a:r>
              <a:rPr lang="en-US" altLang="en-US" dirty="0"/>
              <a:t>. spectroscopy (</a:t>
            </a:r>
            <a:r>
              <a:rPr lang="en-US" altLang="en-US" dirty="0" smtClean="0"/>
              <a:t>CES</a:t>
            </a:r>
            <a:r>
              <a:rPr lang="en-US" altLang="en-US" dirty="0"/>
              <a:t>)</a:t>
            </a:r>
          </a:p>
          <a:p>
            <a:pPr lvl="2">
              <a:lnSpc>
                <a:spcPct val="100000"/>
              </a:lnSpc>
            </a:pPr>
            <a:r>
              <a:rPr lang="en-US" altLang="en-US" dirty="0"/>
              <a:t>field pitch angle from motional Stark effect </a:t>
            </a:r>
            <a:r>
              <a:rPr lang="en-US" altLang="en-US" dirty="0" smtClean="0"/>
              <a:t>data (MSE)</a:t>
            </a:r>
            <a:endParaRPr lang="en-US" altLang="en-US" dirty="0"/>
          </a:p>
        </p:txBody>
      </p:sp>
      <p:sp>
        <p:nvSpPr>
          <p:cNvPr id="2" name="Rectangle 1"/>
          <p:cNvSpPr/>
          <p:nvPr/>
        </p:nvSpPr>
        <p:spPr>
          <a:xfrm>
            <a:off x="1536701" y="5992062"/>
            <a:ext cx="7505700" cy="1151084"/>
          </a:xfrm>
          <a:prstGeom prst="rect">
            <a:avLst/>
          </a:prstGeom>
        </p:spPr>
        <p:txBody>
          <a:bodyPr wrap="square">
            <a:spAutoFit/>
          </a:bodyPr>
          <a:lstStyle/>
          <a:p>
            <a:pPr algn="r">
              <a:spcBef>
                <a:spcPct val="130000"/>
              </a:spcBef>
              <a:buFontTx/>
              <a:buNone/>
            </a:pPr>
            <a:r>
              <a:rPr lang="en-US" altLang="en-US" sz="1600" baseline="30000" dirty="0" smtClean="0">
                <a:solidFill>
                  <a:schemeClr val="accent1"/>
                </a:solidFill>
              </a:rPr>
              <a:t>*</a:t>
            </a:r>
            <a:r>
              <a:rPr lang="en-US" altLang="en-US" sz="1600" dirty="0">
                <a:solidFill>
                  <a:schemeClr val="accent1"/>
                </a:solidFill>
              </a:rPr>
              <a:t>L. Lao, et al., </a:t>
            </a:r>
            <a:r>
              <a:rPr lang="en-US" altLang="en-US" sz="1600" dirty="0" err="1">
                <a:solidFill>
                  <a:schemeClr val="accent1"/>
                </a:solidFill>
              </a:rPr>
              <a:t>Nucl</a:t>
            </a:r>
            <a:r>
              <a:rPr lang="en-US" altLang="en-US" sz="1600" dirty="0">
                <a:solidFill>
                  <a:schemeClr val="accent1"/>
                </a:solidFill>
              </a:rPr>
              <a:t>. Fusion </a:t>
            </a:r>
            <a:r>
              <a:rPr lang="en-US" altLang="en-US" sz="1600" b="1" dirty="0">
                <a:solidFill>
                  <a:schemeClr val="accent1"/>
                </a:solidFill>
              </a:rPr>
              <a:t>25</a:t>
            </a:r>
            <a:r>
              <a:rPr lang="en-US" altLang="en-US" sz="1600" dirty="0">
                <a:solidFill>
                  <a:schemeClr val="accent1"/>
                </a:solidFill>
              </a:rPr>
              <a:t> (1985) </a:t>
            </a:r>
            <a:r>
              <a:rPr lang="en-US" altLang="en-US" sz="1600" dirty="0" smtClean="0">
                <a:solidFill>
                  <a:schemeClr val="accent1"/>
                </a:solidFill>
              </a:rPr>
              <a:t>1611 </a:t>
            </a:r>
            <a:br>
              <a:rPr lang="en-US" altLang="en-US" sz="1600" dirty="0" smtClean="0">
                <a:solidFill>
                  <a:schemeClr val="accent1"/>
                </a:solidFill>
              </a:rPr>
            </a:br>
            <a:r>
              <a:rPr lang="en-US" altLang="en-US" sz="1600" dirty="0" smtClean="0">
                <a:solidFill>
                  <a:schemeClr val="accent1"/>
                </a:solidFill>
              </a:rPr>
              <a:t>S. </a:t>
            </a:r>
            <a:r>
              <a:rPr lang="en-US" altLang="en-US" sz="1600" dirty="0" err="1" smtClean="0">
                <a:solidFill>
                  <a:schemeClr val="accent1"/>
                </a:solidFill>
              </a:rPr>
              <a:t>Sabbagh</a:t>
            </a:r>
            <a:r>
              <a:rPr lang="en-US" altLang="en-US" sz="1600" dirty="0" smtClean="0">
                <a:solidFill>
                  <a:schemeClr val="accent1"/>
                </a:solidFill>
              </a:rPr>
              <a:t>, et al, </a:t>
            </a:r>
            <a:r>
              <a:rPr lang="en-US" altLang="en-US" sz="1600" dirty="0" err="1" smtClean="0">
                <a:solidFill>
                  <a:schemeClr val="accent1"/>
                </a:solidFill>
              </a:rPr>
              <a:t>Nucl</a:t>
            </a:r>
            <a:r>
              <a:rPr lang="en-US" altLang="en-US" sz="1600" dirty="0" smtClean="0">
                <a:solidFill>
                  <a:schemeClr val="accent1"/>
                </a:solidFill>
              </a:rPr>
              <a:t>. Fusion </a:t>
            </a:r>
            <a:r>
              <a:rPr lang="en-US" altLang="en-US" sz="1600" b="1" dirty="0" smtClean="0">
                <a:solidFill>
                  <a:schemeClr val="accent1"/>
                </a:solidFill>
              </a:rPr>
              <a:t>41</a:t>
            </a:r>
            <a:r>
              <a:rPr lang="en-US" altLang="en-US" sz="1600" dirty="0" smtClean="0">
                <a:solidFill>
                  <a:schemeClr val="accent1"/>
                </a:solidFill>
              </a:rPr>
              <a:t> (2001) 1601 </a:t>
            </a:r>
          </a:p>
          <a:p>
            <a:pPr>
              <a:spcBef>
                <a:spcPct val="130000"/>
              </a:spcBef>
              <a:buFontTx/>
              <a:buNone/>
            </a:pPr>
            <a:endParaRPr lang="en-US" altLang="en-US" sz="1600" dirty="0">
              <a:solidFill>
                <a:schemeClr val="accent1"/>
              </a:solidFill>
            </a:endParaRPr>
          </a:p>
        </p:txBody>
      </p:sp>
    </p:spTree>
    <p:extLst>
      <p:ext uri="{BB962C8B-B14F-4D97-AF65-F5344CB8AC3E}">
        <p14:creationId xmlns:p14="http://schemas.microsoft.com/office/powerpoint/2010/main" val="7164219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12" y="1796902"/>
            <a:ext cx="8924090" cy="3752175"/>
          </a:xfrm>
        </p:spPr>
        <p:txBody>
          <a:bodyPr/>
          <a:lstStyle/>
          <a:p>
            <a:pPr marL="914400" lvl="1" indent="-457200">
              <a:spcBef>
                <a:spcPts val="3000"/>
              </a:spcBef>
              <a:buClr>
                <a:srgbClr val="C00000"/>
              </a:buClr>
              <a:buSzPct val="100000"/>
              <a:buFont typeface="+mj-lt"/>
              <a:buAutoNum type="arabicPeriod"/>
            </a:pPr>
            <a:r>
              <a:rPr lang="en-US" sz="2800" dirty="0" smtClean="0">
                <a:solidFill>
                  <a:schemeClr val="bg1">
                    <a:lumMod val="50000"/>
                  </a:schemeClr>
                </a:solidFill>
              </a:rPr>
              <a:t>Overview of kinetic equilibrium reconstruction</a:t>
            </a:r>
          </a:p>
          <a:p>
            <a:pPr marL="914400" lvl="1" indent="-457200">
              <a:spcBef>
                <a:spcPts val="3000"/>
              </a:spcBef>
              <a:buClr>
                <a:srgbClr val="C00000"/>
              </a:buClr>
              <a:buSzPct val="100000"/>
              <a:buFont typeface="+mj-lt"/>
              <a:buAutoNum type="arabicPeriod"/>
            </a:pPr>
            <a:r>
              <a:rPr lang="en-US" sz="2800" dirty="0" smtClean="0"/>
              <a:t>KSTAR </a:t>
            </a:r>
            <a:r>
              <a:rPr lang="en-US" sz="2800" dirty="0"/>
              <a:t>diagnostics </a:t>
            </a:r>
            <a:r>
              <a:rPr lang="en-US" sz="2800" dirty="0" smtClean="0"/>
              <a:t>and model for </a:t>
            </a:r>
            <a:r>
              <a:rPr lang="en-US" sz="2800" dirty="0"/>
              <a:t>kinetic equilibrium reconstructions</a:t>
            </a:r>
          </a:p>
          <a:p>
            <a:pPr marL="914400" lvl="1" indent="-457200">
              <a:spcBef>
                <a:spcPts val="3000"/>
              </a:spcBef>
              <a:buClr>
                <a:srgbClr val="C00000"/>
              </a:buClr>
              <a:buSzPct val="100000"/>
              <a:buFont typeface="+mj-lt"/>
              <a:buAutoNum type="arabicPeriod"/>
            </a:pPr>
            <a:r>
              <a:rPr lang="en-US" sz="2800" dirty="0" smtClean="0"/>
              <a:t>Reconstructed profiles and plasma parameters in various KSTAR operation </a:t>
            </a:r>
            <a:r>
              <a:rPr lang="en-US" sz="2800" dirty="0"/>
              <a:t>regimes</a:t>
            </a:r>
          </a:p>
          <a:p>
            <a:pPr marL="914400" lvl="1" indent="-457200">
              <a:spcBef>
                <a:spcPts val="3000"/>
              </a:spcBef>
              <a:buClr>
                <a:srgbClr val="C00000"/>
              </a:buClr>
              <a:buSzPct val="100000"/>
              <a:buFont typeface="+mj-lt"/>
              <a:buAutoNum type="arabicPeriod"/>
            </a:pPr>
            <a:r>
              <a:rPr lang="en-US" sz="2800" dirty="0" smtClean="0"/>
              <a:t>Initial determination of ideal MHD stability</a:t>
            </a:r>
          </a:p>
          <a:p>
            <a:pPr marL="914400" lvl="1" indent="-457200">
              <a:spcBef>
                <a:spcPts val="3000"/>
              </a:spcBef>
              <a:buClr>
                <a:srgbClr val="C00000"/>
              </a:buClr>
              <a:buSzPct val="100000"/>
              <a:buFont typeface="+mj-lt"/>
              <a:buAutoNum type="arabicPeriod"/>
            </a:pPr>
            <a:r>
              <a:rPr lang="en-US" sz="2800" dirty="0"/>
              <a:t>Collaborative improvement of equilibrium diagnostics</a:t>
            </a:r>
          </a:p>
          <a:p>
            <a:pPr marL="914400" lvl="1" indent="-457200">
              <a:spcBef>
                <a:spcPts val="3000"/>
              </a:spcBef>
              <a:buClr>
                <a:srgbClr val="C00000"/>
              </a:buClr>
              <a:buSzPct val="100000"/>
              <a:buFont typeface="+mj-lt"/>
              <a:buAutoNum type="arabicPeriod"/>
            </a:pPr>
            <a:endParaRPr lang="en-US" sz="2800" dirty="0"/>
          </a:p>
        </p:txBody>
      </p:sp>
      <p:sp>
        <p:nvSpPr>
          <p:cNvPr id="2" name="Title 1"/>
          <p:cNvSpPr>
            <a:spLocks noGrp="1"/>
          </p:cNvSpPr>
          <p:nvPr>
            <p:ph type="title"/>
          </p:nvPr>
        </p:nvSpPr>
        <p:spPr>
          <a:xfrm>
            <a:off x="225041" y="439320"/>
            <a:ext cx="8733064" cy="1028565"/>
          </a:xfrm>
        </p:spPr>
        <p:txBody>
          <a:bodyPr/>
          <a:lstStyle/>
          <a:p>
            <a:pPr algn="l"/>
            <a:r>
              <a:rPr lang="en-US" dirty="0" smtClean="0"/>
              <a:t>Outline</a:t>
            </a:r>
            <a:endParaRPr lang="en-US" dirty="0"/>
          </a:p>
        </p:txBody>
      </p:sp>
    </p:spTree>
    <p:extLst>
      <p:ext uri="{BB962C8B-B14F-4D97-AF65-F5344CB8AC3E}">
        <p14:creationId xmlns:p14="http://schemas.microsoft.com/office/powerpoint/2010/main" val="7288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a:xfrm>
            <a:off x="758824" y="1473200"/>
            <a:ext cx="4441249" cy="2921000"/>
          </a:xfrm>
        </p:spPr>
        <p:txBody>
          <a:bodyPr/>
          <a:lstStyle/>
          <a:p>
            <a:r>
              <a:rPr lang="en-US" dirty="0" smtClean="0"/>
              <a:t>KSTAR magnetics</a:t>
            </a:r>
          </a:p>
          <a:p>
            <a:pPr lvl="1"/>
            <a:r>
              <a:rPr lang="en-US" dirty="0" smtClean="0"/>
              <a:t>Flux loops </a:t>
            </a:r>
            <a:r>
              <a:rPr lang="en-US" dirty="0"/>
              <a:t>(</a:t>
            </a:r>
            <a:r>
              <a:rPr lang="en-US" dirty="0" smtClean="0"/>
              <a:t>45)</a:t>
            </a:r>
            <a:endParaRPr lang="en-US" dirty="0"/>
          </a:p>
          <a:p>
            <a:pPr lvl="1"/>
            <a:r>
              <a:rPr lang="en-US" dirty="0"/>
              <a:t>Magnetic </a:t>
            </a:r>
            <a:r>
              <a:rPr lang="en-US" dirty="0" smtClean="0"/>
              <a:t>probe(105)</a:t>
            </a:r>
            <a:endParaRPr lang="en-US" dirty="0"/>
          </a:p>
          <a:p>
            <a:pPr lvl="1"/>
            <a:r>
              <a:rPr lang="en-US" dirty="0"/>
              <a:t>Plasma currents(1)</a:t>
            </a:r>
          </a:p>
          <a:p>
            <a:pPr lvl="1"/>
            <a:r>
              <a:rPr lang="en-US" dirty="0" smtClean="0"/>
              <a:t>Coil </a:t>
            </a:r>
            <a:r>
              <a:rPr lang="en-US" dirty="0"/>
              <a:t>currents(18</a:t>
            </a:r>
            <a:r>
              <a:rPr lang="en-US" dirty="0" smtClean="0"/>
              <a:t>)</a:t>
            </a:r>
          </a:p>
          <a:p>
            <a:pPr lvl="1"/>
            <a:r>
              <a:rPr lang="en-US" dirty="0"/>
              <a:t>Voltage loops(5)</a:t>
            </a:r>
          </a:p>
          <a:p>
            <a:pPr lvl="1"/>
            <a:r>
              <a:rPr lang="en-US" dirty="0" smtClean="0"/>
              <a:t>Vessel current group </a:t>
            </a:r>
            <a:r>
              <a:rPr lang="en-US" dirty="0"/>
              <a:t>(12</a:t>
            </a:r>
            <a:r>
              <a:rPr lang="en-US" dirty="0" smtClean="0"/>
              <a:t>)</a:t>
            </a:r>
          </a:p>
          <a:p>
            <a:endParaRPr lang="en-US" dirty="0"/>
          </a:p>
        </p:txBody>
      </p:sp>
      <p:sp>
        <p:nvSpPr>
          <p:cNvPr id="21" name="Rectangle 2"/>
          <p:cNvSpPr>
            <a:spLocks noGrp="1" noChangeArrowheads="1"/>
          </p:cNvSpPr>
          <p:nvPr>
            <p:ph type="title"/>
          </p:nvPr>
        </p:nvSpPr>
        <p:spPr>
          <a:xfrm>
            <a:off x="793212" y="402089"/>
            <a:ext cx="7554402" cy="685800"/>
          </a:xfrm>
          <a:noFill/>
          <a:ln/>
        </p:spPr>
        <p:txBody>
          <a:bodyPr/>
          <a:lstStyle/>
          <a:p>
            <a:r>
              <a:rPr lang="en-US" altLang="zh-CN" sz="2800" dirty="0" smtClean="0"/>
              <a:t>KSTAR magnetic diagnostics provide constraints for equilibrium reconstruction (1)</a:t>
            </a:r>
            <a:endParaRPr lang="en-US" altLang="en-US" sz="2800" dirty="0"/>
          </a:p>
        </p:txBody>
      </p:sp>
      <p:sp>
        <p:nvSpPr>
          <p:cNvPr id="6" name="Rectangle 5"/>
          <p:cNvSpPr/>
          <p:nvPr/>
        </p:nvSpPr>
        <p:spPr>
          <a:xfrm>
            <a:off x="530125" y="5367652"/>
            <a:ext cx="4876800" cy="658642"/>
          </a:xfrm>
          <a:prstGeom prst="rect">
            <a:avLst/>
          </a:prstGeom>
        </p:spPr>
        <p:txBody>
          <a:bodyPr wrap="square">
            <a:spAutoFit/>
          </a:bodyPr>
          <a:lstStyle/>
          <a:p>
            <a:pPr marL="342900" lvl="0" indent="-342900">
              <a:lnSpc>
                <a:spcPct val="80000"/>
              </a:lnSpc>
              <a:spcBef>
                <a:spcPct val="70000"/>
              </a:spcBef>
              <a:buClr>
                <a:srgbClr val="F70606"/>
              </a:buClr>
              <a:buSzPct val="150000"/>
              <a:defRPr/>
            </a:pPr>
            <a:r>
              <a:rPr lang="en-US" altLang="en-US" sz="1600" kern="0" dirty="0" smtClean="0">
                <a:solidFill>
                  <a:schemeClr val="accent1"/>
                </a:solidFill>
                <a:latin typeface="Arial"/>
              </a:rPr>
              <a:t>S.A</a:t>
            </a:r>
            <a:r>
              <a:rPr lang="en-US" altLang="en-US" sz="1600" kern="0" dirty="0">
                <a:solidFill>
                  <a:schemeClr val="accent1"/>
                </a:solidFill>
                <a:latin typeface="Arial"/>
              </a:rPr>
              <a:t>. </a:t>
            </a:r>
            <a:r>
              <a:rPr lang="en-US" altLang="en-US" sz="1600" kern="0" dirty="0" err="1">
                <a:solidFill>
                  <a:schemeClr val="accent1"/>
                </a:solidFill>
                <a:latin typeface="Arial"/>
              </a:rPr>
              <a:t>Sabbagh</a:t>
            </a:r>
            <a:r>
              <a:rPr lang="en-US" altLang="en-US" sz="1600" kern="0" dirty="0">
                <a:solidFill>
                  <a:schemeClr val="accent1"/>
                </a:solidFill>
                <a:latin typeface="Arial"/>
              </a:rPr>
              <a:t>, et al., </a:t>
            </a:r>
            <a:r>
              <a:rPr lang="en-US" altLang="en-US" sz="1600" kern="0" dirty="0" err="1">
                <a:solidFill>
                  <a:schemeClr val="accent1"/>
                </a:solidFill>
                <a:latin typeface="Arial"/>
              </a:rPr>
              <a:t>Nucl</a:t>
            </a:r>
            <a:r>
              <a:rPr lang="en-US" altLang="en-US" sz="1600" kern="0" dirty="0">
                <a:solidFill>
                  <a:schemeClr val="accent1"/>
                </a:solidFill>
                <a:latin typeface="Arial"/>
              </a:rPr>
              <a:t>. </a:t>
            </a:r>
            <a:r>
              <a:rPr lang="en-US" altLang="en-US" sz="1600" kern="0" dirty="0" err="1">
                <a:solidFill>
                  <a:schemeClr val="accent1"/>
                </a:solidFill>
                <a:latin typeface="Arial"/>
              </a:rPr>
              <a:t>Fus</a:t>
            </a:r>
            <a:r>
              <a:rPr lang="en-US" altLang="en-US" sz="1600" kern="0" dirty="0">
                <a:solidFill>
                  <a:schemeClr val="accent1"/>
                </a:solidFill>
                <a:latin typeface="Arial"/>
              </a:rPr>
              <a:t>. </a:t>
            </a:r>
            <a:r>
              <a:rPr lang="en-US" altLang="en-US" sz="1600" b="1" kern="0" dirty="0">
                <a:solidFill>
                  <a:schemeClr val="accent1"/>
                </a:solidFill>
                <a:latin typeface="Arial"/>
              </a:rPr>
              <a:t>41</a:t>
            </a:r>
            <a:r>
              <a:rPr lang="en-US" altLang="en-US" sz="1600" kern="0" dirty="0">
                <a:solidFill>
                  <a:schemeClr val="accent1"/>
                </a:solidFill>
                <a:latin typeface="Arial"/>
              </a:rPr>
              <a:t> (2001) </a:t>
            </a:r>
            <a:r>
              <a:rPr lang="en-US" altLang="en-US" sz="1600" kern="0" dirty="0" smtClean="0">
                <a:solidFill>
                  <a:schemeClr val="accent1"/>
                </a:solidFill>
                <a:latin typeface="Arial"/>
              </a:rPr>
              <a:t>1601</a:t>
            </a:r>
          </a:p>
          <a:p>
            <a:pPr marL="342900" lvl="0" indent="-342900">
              <a:lnSpc>
                <a:spcPct val="80000"/>
              </a:lnSpc>
              <a:spcBef>
                <a:spcPct val="70000"/>
              </a:spcBef>
              <a:buClr>
                <a:srgbClr val="F70606"/>
              </a:buClr>
              <a:buSzPct val="150000"/>
              <a:defRPr/>
            </a:pPr>
            <a:r>
              <a:rPr lang="en-US" altLang="en-US" sz="1600" kern="0" dirty="0" smtClean="0">
                <a:solidFill>
                  <a:schemeClr val="accent1"/>
                </a:solidFill>
                <a:latin typeface="Arial"/>
              </a:rPr>
              <a:t>Y.S. Park, et al., </a:t>
            </a:r>
            <a:r>
              <a:rPr lang="en-US" altLang="en-US" sz="1600" kern="0" dirty="0" err="1" smtClean="0">
                <a:solidFill>
                  <a:schemeClr val="accent1"/>
                </a:solidFill>
                <a:latin typeface="Arial"/>
              </a:rPr>
              <a:t>Nucl</a:t>
            </a:r>
            <a:r>
              <a:rPr lang="en-US" altLang="en-US" sz="1600" kern="0" dirty="0" smtClean="0">
                <a:solidFill>
                  <a:schemeClr val="accent1"/>
                </a:solidFill>
                <a:latin typeface="Arial"/>
              </a:rPr>
              <a:t>. </a:t>
            </a:r>
            <a:r>
              <a:rPr lang="en-US" altLang="en-US" sz="1600" kern="0" dirty="0" err="1" smtClean="0">
                <a:solidFill>
                  <a:schemeClr val="accent1"/>
                </a:solidFill>
                <a:latin typeface="Arial"/>
              </a:rPr>
              <a:t>Fus</a:t>
            </a:r>
            <a:r>
              <a:rPr lang="en-US" altLang="en-US" sz="1600" kern="0" dirty="0" smtClean="0">
                <a:solidFill>
                  <a:schemeClr val="accent1"/>
                </a:solidFill>
                <a:latin typeface="Arial"/>
              </a:rPr>
              <a:t>. </a:t>
            </a:r>
            <a:r>
              <a:rPr lang="en-US" altLang="en-US" sz="1600" b="1" kern="0" dirty="0" smtClean="0">
                <a:solidFill>
                  <a:schemeClr val="accent1"/>
                </a:solidFill>
                <a:latin typeface="Arial"/>
              </a:rPr>
              <a:t>51</a:t>
            </a:r>
            <a:r>
              <a:rPr lang="en-US" altLang="en-US" sz="1600" kern="0" dirty="0" smtClean="0">
                <a:solidFill>
                  <a:schemeClr val="accent1"/>
                </a:solidFill>
                <a:latin typeface="Arial"/>
              </a:rPr>
              <a:t> (2011) 053001</a:t>
            </a:r>
            <a:endParaRPr lang="en-US" altLang="en-US" sz="1600" kern="0" dirty="0">
              <a:solidFill>
                <a:schemeClr val="accent1"/>
              </a:solidFill>
              <a:latin typeface="Arial"/>
            </a:endParaRPr>
          </a:p>
        </p:txBody>
      </p:sp>
      <p:pic>
        <p:nvPicPr>
          <p:cNvPr id="7" name="Picture 6"/>
          <p:cNvPicPr>
            <a:picLocks noChangeAspect="1"/>
          </p:cNvPicPr>
          <p:nvPr/>
        </p:nvPicPr>
        <p:blipFill>
          <a:blip r:embed="rId3"/>
          <a:stretch>
            <a:fillRect/>
          </a:stretch>
        </p:blipFill>
        <p:spPr>
          <a:xfrm>
            <a:off x="5406925" y="1342452"/>
            <a:ext cx="2723677" cy="4864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0939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title"/>
          </p:nvPr>
        </p:nvSpPr>
        <p:spPr>
          <a:xfrm>
            <a:off x="793212" y="402089"/>
            <a:ext cx="7554402" cy="685800"/>
          </a:xfrm>
          <a:noFill/>
          <a:ln/>
        </p:spPr>
        <p:txBody>
          <a:bodyPr/>
          <a:lstStyle/>
          <a:p>
            <a:r>
              <a:rPr lang="en-US" altLang="zh-CN" sz="2800" dirty="0" smtClean="0"/>
              <a:t>KSTAR magnetic diagnostics provide constraints for equilibrium reconstruction (2)</a:t>
            </a:r>
            <a:endParaRPr lang="en-US" altLang="en-US" sz="2800" dirty="0"/>
          </a:p>
        </p:txBody>
      </p:sp>
      <p:sp>
        <p:nvSpPr>
          <p:cNvPr id="5" name="Rectangle 3"/>
          <p:cNvSpPr txBox="1">
            <a:spLocks noChangeArrowheads="1"/>
          </p:cNvSpPr>
          <p:nvPr/>
        </p:nvSpPr>
        <p:spPr bwMode="auto">
          <a:xfrm>
            <a:off x="4920241" y="1445491"/>
            <a:ext cx="3849687" cy="55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mn-lt"/>
                <a:ea typeface="+mn-ea"/>
                <a:cs typeface="+mn-cs"/>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mn-lt"/>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mn-lt"/>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mn-lt"/>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70000"/>
              </a:spcBef>
              <a:spcAft>
                <a:spcPct val="0"/>
              </a:spcAft>
              <a:buClr>
                <a:srgbClr val="F70606"/>
              </a:buClr>
              <a:buSzPct val="150000"/>
              <a:buFontTx/>
              <a:buChar char="•"/>
              <a:tabLst/>
              <a:defRPr/>
            </a:pPr>
            <a:r>
              <a:rPr kumimoji="0" lang="en-US" altLang="en-US" b="0" i="0" u="none" strike="noStrike" kern="0" cap="none" spc="0" normalizeH="0" baseline="0" noProof="0" dirty="0" smtClean="0">
                <a:ln>
                  <a:noFill/>
                </a:ln>
                <a:solidFill>
                  <a:srgbClr val="0000FF"/>
                </a:solidFill>
                <a:effectLst/>
                <a:uLnTx/>
                <a:uFillTx/>
                <a:latin typeface="Arial"/>
                <a:ea typeface="+mn-ea"/>
                <a:cs typeface="+mn-cs"/>
              </a:rPr>
              <a:t>Vessel currents required</a:t>
            </a:r>
          </a:p>
          <a:p>
            <a:pPr marL="742950" marR="0" lvl="1" indent="-285750" algn="l" defTabSz="914400" rtl="0" eaLnBrk="0" fontAlgn="base" latinLnBrk="0" hangingPunct="0">
              <a:lnSpc>
                <a:spcPct val="100000"/>
              </a:lnSpc>
              <a:spcBef>
                <a:spcPct val="50000"/>
              </a:spcBef>
              <a:spcAft>
                <a:spcPct val="0"/>
              </a:spcAft>
              <a:buClr>
                <a:srgbClr val="5FCAFA"/>
              </a:buClr>
              <a:buSzPct val="80000"/>
              <a:buFont typeface="Wingdings" pitchFamily="2" charset="2"/>
              <a:buChar char="q"/>
              <a:tabLst/>
              <a:defRPr/>
            </a:pPr>
            <a:r>
              <a:rPr kumimoji="0" lang="en-US" altLang="en-US" sz="1800" b="0" i="0" u="none" strike="noStrike" kern="0" cap="none" spc="0" normalizeH="0" baseline="0" noProof="0" dirty="0" smtClean="0">
                <a:ln>
                  <a:noFill/>
                </a:ln>
                <a:solidFill>
                  <a:srgbClr val="000000"/>
                </a:solidFill>
                <a:effectLst/>
                <a:uLnTx/>
                <a:uFillTx/>
                <a:latin typeface="Arial"/>
              </a:rPr>
              <a:t>Total vessel currents </a:t>
            </a:r>
            <a:r>
              <a:rPr lang="en-US" altLang="en-US" sz="1800" kern="0" dirty="0">
                <a:solidFill>
                  <a:srgbClr val="000000"/>
                </a:solidFill>
                <a:latin typeface="Arial"/>
              </a:rPr>
              <a:t> </a:t>
            </a:r>
            <a:r>
              <a:rPr lang="en-US" altLang="en-US" sz="1800" kern="0" dirty="0" smtClean="0">
                <a:solidFill>
                  <a:srgbClr val="000000"/>
                </a:solidFill>
                <a:latin typeface="Arial"/>
              </a:rPr>
              <a:t>and </a:t>
            </a:r>
            <a:r>
              <a:rPr lang="en-US" altLang="en-US" sz="1800" kern="0" dirty="0" err="1" smtClean="0">
                <a:solidFill>
                  <a:srgbClr val="000000"/>
                </a:solidFill>
                <a:latin typeface="Arial"/>
              </a:rPr>
              <a:t>pla</a:t>
            </a:r>
            <a:r>
              <a:rPr kumimoji="0" lang="en-US" altLang="en-US" sz="1800" b="0" i="0" u="none" strike="noStrike" kern="0" cap="none" spc="0" normalizeH="0" baseline="0" noProof="0" dirty="0" err="1" smtClean="0">
                <a:ln>
                  <a:noFill/>
                </a:ln>
                <a:solidFill>
                  <a:srgbClr val="000000"/>
                </a:solidFill>
                <a:effectLst/>
                <a:uLnTx/>
                <a:uFillTx/>
                <a:latin typeface="Arial"/>
              </a:rPr>
              <a:t>sma</a:t>
            </a:r>
            <a:r>
              <a:rPr kumimoji="0" lang="en-US" altLang="en-US" sz="1800" b="0" i="0" u="none" strike="noStrike" kern="0" cap="none" spc="0" normalizeH="0" baseline="0" noProof="0" dirty="0" smtClean="0">
                <a:ln>
                  <a:noFill/>
                </a:ln>
                <a:solidFill>
                  <a:srgbClr val="000000"/>
                </a:solidFill>
                <a:effectLst/>
                <a:uLnTx/>
                <a:uFillTx/>
                <a:latin typeface="Arial"/>
              </a:rPr>
              <a:t> current </a:t>
            </a:r>
          </a:p>
          <a:p>
            <a:pPr marL="742950" marR="0" lvl="1" indent="-285750" algn="l" defTabSz="914400" rtl="0" eaLnBrk="0" fontAlgn="base" latinLnBrk="0" hangingPunct="0">
              <a:lnSpc>
                <a:spcPct val="100000"/>
              </a:lnSpc>
              <a:spcBef>
                <a:spcPct val="50000"/>
              </a:spcBef>
              <a:spcAft>
                <a:spcPct val="0"/>
              </a:spcAft>
              <a:buClr>
                <a:srgbClr val="5FCAFA"/>
              </a:buClr>
              <a:buSzPct val="80000"/>
              <a:buFont typeface="Wingdings" pitchFamily="2" charset="2"/>
              <a:buChar char="q"/>
              <a:tabLst/>
              <a:defRPr/>
            </a:pPr>
            <a:r>
              <a:rPr kumimoji="0" lang="en-US" altLang="en-US" sz="1800" b="0" i="0" u="none" strike="noStrike" kern="0" cap="none" spc="0" normalizeH="0" baseline="0" noProof="0" dirty="0" smtClean="0">
                <a:ln>
                  <a:noFill/>
                </a:ln>
                <a:solidFill>
                  <a:srgbClr val="000000"/>
                </a:solidFill>
                <a:effectLst/>
                <a:uLnTx/>
                <a:uFillTx/>
                <a:latin typeface="Arial"/>
              </a:rPr>
              <a:t>Vessel / plates broken into 12 groups (</a:t>
            </a:r>
            <a:r>
              <a:rPr kumimoji="0" lang="en-US" altLang="en-US" sz="1800" b="0" i="0" u="none" strike="noStrike" kern="0" cap="none" spc="0" normalizeH="0" baseline="0" noProof="0" dirty="0" err="1" smtClean="0">
                <a:ln>
                  <a:noFill/>
                </a:ln>
                <a:solidFill>
                  <a:srgbClr val="000000"/>
                </a:solidFill>
                <a:effectLst/>
                <a:uLnTx/>
                <a:uFillTx/>
                <a:latin typeface="Arial"/>
              </a:rPr>
              <a:t>poloidally</a:t>
            </a:r>
            <a:r>
              <a:rPr kumimoji="0" lang="en-US" altLang="en-US" sz="1800" b="0" i="0" u="none" strike="noStrike" kern="0" cap="none" spc="0" normalizeH="0" baseline="0" noProof="0" dirty="0" smtClean="0">
                <a:ln>
                  <a:noFill/>
                </a:ln>
                <a:solidFill>
                  <a:srgbClr val="000000"/>
                </a:solidFill>
                <a:effectLst/>
                <a:uLnTx/>
                <a:uFillTx/>
                <a:latin typeface="Arial"/>
              </a:rPr>
              <a:t>)</a:t>
            </a:r>
          </a:p>
          <a:p>
            <a:pPr marL="742950" marR="0" lvl="1" indent="-285750" algn="l" defTabSz="914400" rtl="0" eaLnBrk="0" fontAlgn="base" latinLnBrk="0" hangingPunct="0">
              <a:lnSpc>
                <a:spcPct val="100000"/>
              </a:lnSpc>
              <a:spcBef>
                <a:spcPct val="50000"/>
              </a:spcBef>
              <a:spcAft>
                <a:spcPct val="0"/>
              </a:spcAft>
              <a:buClr>
                <a:srgbClr val="5FCAFA"/>
              </a:buClr>
              <a:buSzPct val="80000"/>
              <a:buFont typeface="Wingdings" pitchFamily="2" charset="2"/>
              <a:buChar char="q"/>
              <a:tabLst/>
              <a:defRPr/>
            </a:pPr>
            <a:r>
              <a:rPr kumimoji="0" lang="en-US" altLang="en-US" sz="1800" b="0" i="0" u="none" strike="noStrike" kern="0" cap="none" spc="0" normalizeH="0" baseline="0" noProof="0" dirty="0" smtClean="0">
                <a:ln>
                  <a:noFill/>
                </a:ln>
                <a:solidFill>
                  <a:srgbClr val="000000"/>
                </a:solidFill>
                <a:effectLst/>
                <a:uLnTx/>
                <a:uFillTx/>
                <a:latin typeface="Arial"/>
              </a:rPr>
              <a:t>Wall currents determined by local loop voltage data (5 loops)</a:t>
            </a:r>
          </a:p>
          <a:p>
            <a:pPr marL="742950" marR="0" lvl="1" indent="-285750" algn="l" defTabSz="914400" rtl="0" eaLnBrk="0" fontAlgn="base" latinLnBrk="0" hangingPunct="0">
              <a:lnSpc>
                <a:spcPct val="100000"/>
              </a:lnSpc>
              <a:spcBef>
                <a:spcPct val="50000"/>
              </a:spcBef>
              <a:spcAft>
                <a:spcPct val="0"/>
              </a:spcAft>
              <a:buClr>
                <a:srgbClr val="5FCAFA"/>
              </a:buClr>
              <a:buSzPct val="80000"/>
              <a:buFont typeface="Wingdings" pitchFamily="2" charset="2"/>
              <a:buChar char="q"/>
              <a:tabLst/>
              <a:defRPr/>
            </a:pPr>
            <a:r>
              <a:rPr kumimoji="0" lang="en-US" altLang="en-US" sz="1800" b="0" i="0" u="none" strike="noStrike" kern="0" cap="none" spc="0" normalizeH="0" baseline="0" noProof="0" dirty="0" smtClean="0">
                <a:ln>
                  <a:noFill/>
                </a:ln>
                <a:solidFill>
                  <a:srgbClr val="000000"/>
                </a:solidFill>
                <a:effectLst/>
                <a:uLnTx/>
                <a:uFillTx/>
                <a:latin typeface="Arial"/>
              </a:rPr>
              <a:t>Vessel element resistances matched against independent model of vacuum field shots</a:t>
            </a:r>
          </a:p>
          <a:p>
            <a:pPr>
              <a:lnSpc>
                <a:spcPct val="100000"/>
              </a:lnSpc>
              <a:defRPr/>
            </a:pPr>
            <a:r>
              <a:rPr kumimoji="0" lang="en-US" altLang="en-US" sz="2000" b="0" i="0" u="none" strike="noStrike" kern="0" cap="none" spc="0" normalizeH="0" baseline="0" noProof="0" dirty="0" smtClean="0">
                <a:ln>
                  <a:noFill/>
                </a:ln>
                <a:solidFill>
                  <a:srgbClr val="0000FF"/>
                </a:solidFill>
                <a:effectLst/>
                <a:uLnTx/>
                <a:uFillTx/>
                <a:latin typeface="Arial"/>
                <a:ea typeface="+mn-ea"/>
                <a:cs typeface="+mn-cs"/>
              </a:rPr>
              <a:t>Stabilizing plates / </a:t>
            </a:r>
            <a:r>
              <a:rPr kumimoji="0" lang="en-US" altLang="en-US" sz="2000" b="0" i="0" u="none" strike="noStrike" kern="0" cap="none" spc="0" normalizeH="0" baseline="0" noProof="0" dirty="0" err="1" smtClean="0">
                <a:ln>
                  <a:noFill/>
                </a:ln>
                <a:solidFill>
                  <a:srgbClr val="0000FF"/>
                </a:solidFill>
                <a:effectLst/>
                <a:uLnTx/>
                <a:uFillTx/>
                <a:latin typeface="Arial"/>
                <a:ea typeface="+mn-ea"/>
                <a:cs typeface="+mn-cs"/>
              </a:rPr>
              <a:t>divertor</a:t>
            </a:r>
            <a:r>
              <a:rPr kumimoji="0" lang="en-US" altLang="en-US" sz="2000" b="0" i="0" u="none" strike="noStrike" kern="0" cap="none" spc="0" normalizeH="0" baseline="0" noProof="0" dirty="0" smtClean="0">
                <a:ln>
                  <a:noFill/>
                </a:ln>
                <a:solidFill>
                  <a:srgbClr val="0000FF"/>
                </a:solidFill>
                <a:effectLst/>
                <a:uLnTx/>
                <a:uFillTx/>
                <a:latin typeface="Arial"/>
                <a:ea typeface="+mn-ea"/>
                <a:cs typeface="+mn-cs"/>
              </a:rPr>
              <a:t> plates currents are </a:t>
            </a:r>
            <a:r>
              <a:rPr lang="en-US" altLang="en-US" sz="2000" kern="0" dirty="0" smtClean="0">
                <a:solidFill>
                  <a:srgbClr val="0000FF"/>
                </a:solidFill>
                <a:latin typeface="Arial"/>
              </a:rPr>
              <a:t>modelled</a:t>
            </a:r>
            <a:endParaRPr kumimoji="0" lang="en-US" altLang="en-US" sz="2000" b="0" i="0" u="none" strike="noStrike" kern="0" cap="none" spc="0" normalizeH="0" baseline="0" noProof="0" dirty="0" smtClean="0">
              <a:ln>
                <a:noFill/>
              </a:ln>
              <a:solidFill>
                <a:srgbClr val="0000FF"/>
              </a:solidFill>
              <a:effectLst/>
              <a:uLnTx/>
              <a:uFillTx/>
              <a:latin typeface="Arial"/>
              <a:ea typeface="+mn-ea"/>
              <a:cs typeface="+mn-cs"/>
            </a:endParaRPr>
          </a:p>
          <a:p>
            <a:pPr marL="342900" marR="0" lvl="0" indent="-342900" algn="l" defTabSz="914400" rtl="0" eaLnBrk="0" fontAlgn="base" latinLnBrk="0" hangingPunct="0">
              <a:lnSpc>
                <a:spcPct val="100000"/>
              </a:lnSpc>
              <a:spcBef>
                <a:spcPct val="70000"/>
              </a:spcBef>
              <a:spcAft>
                <a:spcPct val="0"/>
              </a:spcAft>
              <a:buClr>
                <a:srgbClr val="F70606"/>
              </a:buClr>
              <a:buSzPct val="150000"/>
              <a:buFontTx/>
              <a:buNone/>
              <a:tabLst/>
              <a:defRPr/>
            </a:pPr>
            <a:endParaRPr kumimoji="0" lang="en-US" altLang="en-US" sz="1200" b="0" i="0" u="none" strike="noStrike" kern="0" cap="none" spc="0" normalizeH="0" baseline="30000" noProof="0" dirty="0" smtClean="0">
              <a:ln>
                <a:noFill/>
              </a:ln>
              <a:solidFill>
                <a:srgbClr val="0000FF"/>
              </a:solidFill>
              <a:effectLst/>
              <a:uLnTx/>
              <a:uFillTx/>
              <a:latin typeface="Arial"/>
              <a:ea typeface="+mn-ea"/>
              <a:cs typeface="+mn-cs"/>
            </a:endParaRPr>
          </a:p>
        </p:txBody>
      </p:sp>
      <p:sp>
        <p:nvSpPr>
          <p:cNvPr id="6" name="Rectangle 5"/>
          <p:cNvSpPr/>
          <p:nvPr/>
        </p:nvSpPr>
        <p:spPr>
          <a:xfrm>
            <a:off x="530125" y="5367652"/>
            <a:ext cx="4876800" cy="658642"/>
          </a:xfrm>
          <a:prstGeom prst="rect">
            <a:avLst/>
          </a:prstGeom>
        </p:spPr>
        <p:txBody>
          <a:bodyPr wrap="square">
            <a:spAutoFit/>
          </a:bodyPr>
          <a:lstStyle/>
          <a:p>
            <a:pPr marL="342900" lvl="0" indent="-342900">
              <a:lnSpc>
                <a:spcPct val="80000"/>
              </a:lnSpc>
              <a:spcBef>
                <a:spcPct val="70000"/>
              </a:spcBef>
              <a:buClr>
                <a:srgbClr val="F70606"/>
              </a:buClr>
              <a:buSzPct val="150000"/>
              <a:defRPr/>
            </a:pPr>
            <a:r>
              <a:rPr lang="en-US" altLang="en-US" sz="1600" kern="0" dirty="0" smtClean="0">
                <a:solidFill>
                  <a:schemeClr val="accent1"/>
                </a:solidFill>
                <a:latin typeface="Arial"/>
              </a:rPr>
              <a:t>S.A</a:t>
            </a:r>
            <a:r>
              <a:rPr lang="en-US" altLang="en-US" sz="1600" kern="0" dirty="0">
                <a:solidFill>
                  <a:schemeClr val="accent1"/>
                </a:solidFill>
                <a:latin typeface="Arial"/>
              </a:rPr>
              <a:t>. </a:t>
            </a:r>
            <a:r>
              <a:rPr lang="en-US" altLang="en-US" sz="1600" kern="0" dirty="0" err="1">
                <a:solidFill>
                  <a:schemeClr val="accent1"/>
                </a:solidFill>
                <a:latin typeface="Arial"/>
              </a:rPr>
              <a:t>Sabbagh</a:t>
            </a:r>
            <a:r>
              <a:rPr lang="en-US" altLang="en-US" sz="1600" kern="0" dirty="0">
                <a:solidFill>
                  <a:schemeClr val="accent1"/>
                </a:solidFill>
                <a:latin typeface="Arial"/>
              </a:rPr>
              <a:t>, et al., </a:t>
            </a:r>
            <a:r>
              <a:rPr lang="en-US" altLang="en-US" sz="1600" kern="0" dirty="0" err="1">
                <a:solidFill>
                  <a:schemeClr val="accent1"/>
                </a:solidFill>
                <a:latin typeface="Arial"/>
              </a:rPr>
              <a:t>Nucl</a:t>
            </a:r>
            <a:r>
              <a:rPr lang="en-US" altLang="en-US" sz="1600" kern="0" dirty="0">
                <a:solidFill>
                  <a:schemeClr val="accent1"/>
                </a:solidFill>
                <a:latin typeface="Arial"/>
              </a:rPr>
              <a:t>. </a:t>
            </a:r>
            <a:r>
              <a:rPr lang="en-US" altLang="en-US" sz="1600" kern="0" dirty="0" err="1">
                <a:solidFill>
                  <a:schemeClr val="accent1"/>
                </a:solidFill>
                <a:latin typeface="Arial"/>
              </a:rPr>
              <a:t>Fus</a:t>
            </a:r>
            <a:r>
              <a:rPr lang="en-US" altLang="en-US" sz="1600" kern="0" dirty="0">
                <a:solidFill>
                  <a:schemeClr val="accent1"/>
                </a:solidFill>
                <a:latin typeface="Arial"/>
              </a:rPr>
              <a:t>. </a:t>
            </a:r>
            <a:r>
              <a:rPr lang="en-US" altLang="en-US" sz="1600" b="1" kern="0" dirty="0">
                <a:solidFill>
                  <a:schemeClr val="accent1"/>
                </a:solidFill>
                <a:latin typeface="Arial"/>
              </a:rPr>
              <a:t>41</a:t>
            </a:r>
            <a:r>
              <a:rPr lang="en-US" altLang="en-US" sz="1600" kern="0" dirty="0">
                <a:solidFill>
                  <a:schemeClr val="accent1"/>
                </a:solidFill>
                <a:latin typeface="Arial"/>
              </a:rPr>
              <a:t> (2001) </a:t>
            </a:r>
            <a:r>
              <a:rPr lang="en-US" altLang="en-US" sz="1600" kern="0" dirty="0" smtClean="0">
                <a:solidFill>
                  <a:schemeClr val="accent1"/>
                </a:solidFill>
                <a:latin typeface="Arial"/>
              </a:rPr>
              <a:t>1601</a:t>
            </a:r>
          </a:p>
          <a:p>
            <a:pPr marL="342900" lvl="0" indent="-342900">
              <a:lnSpc>
                <a:spcPct val="80000"/>
              </a:lnSpc>
              <a:spcBef>
                <a:spcPct val="70000"/>
              </a:spcBef>
              <a:buClr>
                <a:srgbClr val="F70606"/>
              </a:buClr>
              <a:buSzPct val="150000"/>
              <a:defRPr/>
            </a:pPr>
            <a:r>
              <a:rPr lang="en-US" altLang="en-US" sz="1600" kern="0" dirty="0" smtClean="0">
                <a:solidFill>
                  <a:schemeClr val="accent1"/>
                </a:solidFill>
                <a:latin typeface="Arial"/>
              </a:rPr>
              <a:t>Y.S. Park, et al., </a:t>
            </a:r>
            <a:r>
              <a:rPr lang="en-US" altLang="en-US" sz="1600" kern="0" dirty="0" err="1" smtClean="0">
                <a:solidFill>
                  <a:schemeClr val="accent1"/>
                </a:solidFill>
                <a:latin typeface="Arial"/>
              </a:rPr>
              <a:t>Nucl</a:t>
            </a:r>
            <a:r>
              <a:rPr lang="en-US" altLang="en-US" sz="1600" kern="0" dirty="0" smtClean="0">
                <a:solidFill>
                  <a:schemeClr val="accent1"/>
                </a:solidFill>
                <a:latin typeface="Arial"/>
              </a:rPr>
              <a:t>. </a:t>
            </a:r>
            <a:r>
              <a:rPr lang="en-US" altLang="en-US" sz="1600" kern="0" dirty="0" err="1" smtClean="0">
                <a:solidFill>
                  <a:schemeClr val="accent1"/>
                </a:solidFill>
                <a:latin typeface="Arial"/>
              </a:rPr>
              <a:t>Fus</a:t>
            </a:r>
            <a:r>
              <a:rPr lang="en-US" altLang="en-US" sz="1600" kern="0" dirty="0" smtClean="0">
                <a:solidFill>
                  <a:schemeClr val="accent1"/>
                </a:solidFill>
                <a:latin typeface="Arial"/>
              </a:rPr>
              <a:t>. </a:t>
            </a:r>
            <a:r>
              <a:rPr lang="en-US" altLang="en-US" sz="1600" b="1" kern="0" dirty="0" smtClean="0">
                <a:solidFill>
                  <a:schemeClr val="accent1"/>
                </a:solidFill>
                <a:latin typeface="Arial"/>
              </a:rPr>
              <a:t>51</a:t>
            </a:r>
            <a:r>
              <a:rPr lang="en-US" altLang="en-US" sz="1600" kern="0" dirty="0" smtClean="0">
                <a:solidFill>
                  <a:schemeClr val="accent1"/>
                </a:solidFill>
                <a:latin typeface="Arial"/>
              </a:rPr>
              <a:t> (2011) 053001</a:t>
            </a:r>
            <a:endParaRPr lang="en-US" altLang="en-US" sz="1600" kern="0" dirty="0">
              <a:solidFill>
                <a:schemeClr val="accent1"/>
              </a:solidFill>
              <a:latin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70" y="1777952"/>
            <a:ext cx="4137713" cy="2758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830092" y="4580159"/>
            <a:ext cx="3602268" cy="646331"/>
          </a:xfrm>
          <a:prstGeom prst="rect">
            <a:avLst/>
          </a:prstGeom>
          <a:noFill/>
        </p:spPr>
        <p:txBody>
          <a:bodyPr wrap="none" rtlCol="0">
            <a:spAutoFit/>
          </a:bodyPr>
          <a:lstStyle/>
          <a:p>
            <a:pPr marL="285750" indent="-285750">
              <a:buFont typeface="Arial" panose="020B0604020202020204" pitchFamily="34" charset="0"/>
              <a:buChar char="•"/>
            </a:pPr>
            <a:r>
              <a:rPr lang="en-US" sz="1800" b="1" dirty="0" smtClean="0"/>
              <a:t>Copper passive plates</a:t>
            </a:r>
          </a:p>
          <a:p>
            <a:pPr marL="285750" indent="-285750">
              <a:buFont typeface="Arial" panose="020B0604020202020204" pitchFamily="34" charset="0"/>
              <a:buChar char="•"/>
            </a:pPr>
            <a:r>
              <a:rPr lang="en-US" sz="1800" b="1" dirty="0" smtClean="0"/>
              <a:t>In-vessel control coils(IVCC)</a:t>
            </a:r>
            <a:endParaRPr lang="en-US" sz="1800" b="1" dirty="0"/>
          </a:p>
        </p:txBody>
      </p:sp>
      <p:sp>
        <p:nvSpPr>
          <p:cNvPr id="9" name="TextBox 8"/>
          <p:cNvSpPr txBox="1"/>
          <p:nvPr/>
        </p:nvSpPr>
        <p:spPr>
          <a:xfrm>
            <a:off x="1288476" y="1445491"/>
            <a:ext cx="2873415" cy="369332"/>
          </a:xfrm>
          <a:prstGeom prst="rect">
            <a:avLst/>
          </a:prstGeom>
          <a:noFill/>
        </p:spPr>
        <p:txBody>
          <a:bodyPr wrap="none" rtlCol="0">
            <a:spAutoFit/>
          </a:bodyPr>
          <a:lstStyle/>
          <a:p>
            <a:r>
              <a:rPr lang="en-US" sz="1800" b="1" dirty="0" smtClean="0"/>
              <a:t>Interior of KSTAR vessel</a:t>
            </a:r>
            <a:endParaRPr lang="en-US" sz="1800" b="1" dirty="0"/>
          </a:p>
        </p:txBody>
      </p:sp>
    </p:spTree>
    <p:extLst>
      <p:ext uri="{BB962C8B-B14F-4D97-AF65-F5344CB8AC3E}">
        <p14:creationId xmlns:p14="http://schemas.microsoft.com/office/powerpoint/2010/main" val="266256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05" y="332510"/>
            <a:ext cx="8549640" cy="685800"/>
          </a:xfrm>
        </p:spPr>
        <p:txBody>
          <a:bodyPr/>
          <a:lstStyle/>
          <a:p>
            <a:r>
              <a:rPr lang="en-US" altLang="zh-CN" dirty="0" smtClean="0"/>
              <a:t>Kinetic data </a:t>
            </a:r>
            <a:r>
              <a:rPr lang="en-US" altLang="zh-CN" dirty="0"/>
              <a:t>s</a:t>
            </a:r>
            <a:r>
              <a:rPr lang="en-US" altLang="zh-CN" dirty="0" smtClean="0"/>
              <a:t>upplements </a:t>
            </a:r>
            <a:r>
              <a:rPr lang="en-US" altLang="zh-CN" dirty="0"/>
              <a:t>m</a:t>
            </a:r>
            <a:r>
              <a:rPr lang="en-US" altLang="zh-CN" dirty="0" smtClean="0"/>
              <a:t>agnetics </a:t>
            </a:r>
            <a:r>
              <a:rPr lang="en-US" altLang="zh-CN" dirty="0"/>
              <a:t>i</a:t>
            </a:r>
            <a:r>
              <a:rPr lang="en-US" altLang="zh-CN" dirty="0" smtClean="0"/>
              <a:t>nput </a:t>
            </a:r>
            <a:r>
              <a:rPr lang="en-US" altLang="zh-CN" dirty="0"/>
              <a:t>f</a:t>
            </a:r>
            <a:r>
              <a:rPr lang="en-US" altLang="zh-CN" dirty="0" smtClean="0"/>
              <a:t>or KSTAR kinetic </a:t>
            </a:r>
            <a:r>
              <a:rPr lang="en-US" altLang="zh-CN" dirty="0"/>
              <a:t>e</a:t>
            </a:r>
            <a:r>
              <a:rPr lang="en-US" altLang="zh-CN" dirty="0" smtClean="0"/>
              <a:t>quilibrium </a:t>
            </a:r>
            <a:r>
              <a:rPr lang="en-US" altLang="zh-CN" dirty="0"/>
              <a:t>r</a:t>
            </a:r>
            <a:r>
              <a:rPr lang="en-US" altLang="zh-CN" dirty="0" smtClean="0"/>
              <a:t>econstructions</a:t>
            </a:r>
            <a:endParaRPr lang="en-US" dirty="0"/>
          </a:p>
        </p:txBody>
      </p:sp>
      <p:sp>
        <p:nvSpPr>
          <p:cNvPr id="3" name="Content Placeholder 2"/>
          <p:cNvSpPr>
            <a:spLocks noGrp="1"/>
          </p:cNvSpPr>
          <p:nvPr>
            <p:ph idx="1"/>
          </p:nvPr>
        </p:nvSpPr>
        <p:spPr>
          <a:xfrm>
            <a:off x="318946" y="1745673"/>
            <a:ext cx="4788768" cy="4516582"/>
          </a:xfrm>
        </p:spPr>
        <p:txBody>
          <a:bodyPr/>
          <a:lstStyle/>
          <a:p>
            <a:r>
              <a:rPr lang="en-US" dirty="0" smtClean="0"/>
              <a:t>Motional </a:t>
            </a:r>
            <a:r>
              <a:rPr lang="en-US" dirty="0"/>
              <a:t>Stark </a:t>
            </a:r>
            <a:r>
              <a:rPr lang="en-US" dirty="0" smtClean="0"/>
              <a:t>Effect (MSE) </a:t>
            </a:r>
            <a:endParaRPr lang="en-US" dirty="0"/>
          </a:p>
          <a:p>
            <a:pPr lvl="1"/>
            <a:r>
              <a:rPr lang="en-US" dirty="0" smtClean="0"/>
              <a:t>MSE 25 channels </a:t>
            </a:r>
          </a:p>
          <a:p>
            <a:pPr lvl="1"/>
            <a:r>
              <a:rPr lang="en-US" dirty="0" smtClean="0"/>
              <a:t>Plasma magnetic field pitch angle</a:t>
            </a:r>
          </a:p>
          <a:p>
            <a:r>
              <a:rPr lang="en-US" dirty="0" smtClean="0"/>
              <a:t>Thomson scattering (TS)</a:t>
            </a:r>
          </a:p>
          <a:p>
            <a:pPr lvl="1"/>
            <a:r>
              <a:rPr lang="en-US" dirty="0" smtClean="0"/>
              <a:t>TS 27</a:t>
            </a:r>
            <a:r>
              <a:rPr lang="en-US" dirty="0"/>
              <a:t> </a:t>
            </a:r>
            <a:r>
              <a:rPr lang="en-US" dirty="0" smtClean="0"/>
              <a:t>channels </a:t>
            </a:r>
            <a:endParaRPr lang="en-US" dirty="0"/>
          </a:p>
          <a:p>
            <a:pPr lvl="1"/>
            <a:r>
              <a:rPr lang="en-US" altLang="zh-CN" dirty="0" smtClean="0"/>
              <a:t>Electron Dens. &amp; Temp.(N</a:t>
            </a:r>
            <a:r>
              <a:rPr lang="en-US" altLang="zh-CN" baseline="-25000" dirty="0" smtClean="0"/>
              <a:t>e</a:t>
            </a:r>
            <a:r>
              <a:rPr lang="en-US" altLang="zh-CN" dirty="0" smtClean="0"/>
              <a:t>, </a:t>
            </a:r>
            <a:r>
              <a:rPr lang="en-US" altLang="zh-CN" dirty="0" err="1" smtClean="0"/>
              <a:t>T</a:t>
            </a:r>
            <a:r>
              <a:rPr lang="en-US" altLang="zh-CN" baseline="-25000" dirty="0" err="1" smtClean="0"/>
              <a:t>e</a:t>
            </a:r>
            <a:r>
              <a:rPr lang="en-US" altLang="zh-CN" dirty="0"/>
              <a:t>)</a:t>
            </a:r>
            <a:endParaRPr lang="en-US" baseline="-25000" dirty="0" smtClean="0"/>
          </a:p>
          <a:p>
            <a:r>
              <a:rPr lang="en-US" dirty="0" smtClean="0"/>
              <a:t>Charge exchange spectroscopy (CES)</a:t>
            </a:r>
          </a:p>
          <a:p>
            <a:pPr lvl="1"/>
            <a:r>
              <a:rPr lang="en-US" dirty="0" smtClean="0"/>
              <a:t>CES 32 channels</a:t>
            </a:r>
          </a:p>
          <a:p>
            <a:pPr lvl="1"/>
            <a:r>
              <a:rPr lang="en-US" dirty="0" smtClean="0"/>
              <a:t>Ion Temp. (</a:t>
            </a:r>
            <a:r>
              <a:rPr lang="en-US" altLang="zh-CN" dirty="0" err="1" smtClean="0"/>
              <a:t>T</a:t>
            </a:r>
            <a:r>
              <a:rPr lang="en-US" altLang="zh-CN" baseline="-25000" dirty="0" err="1" smtClean="0"/>
              <a:t>i</a:t>
            </a:r>
            <a:r>
              <a:rPr lang="en-US" dirty="0" smtClean="0"/>
              <a:t>)</a:t>
            </a:r>
          </a:p>
        </p:txBody>
      </p:sp>
      <p:sp>
        <p:nvSpPr>
          <p:cNvPr id="26" name="Rounded Rectangle 25"/>
          <p:cNvSpPr/>
          <p:nvPr/>
        </p:nvSpPr>
        <p:spPr bwMode="auto">
          <a:xfrm>
            <a:off x="304800" y="6057900"/>
            <a:ext cx="889000" cy="353632"/>
          </a:xfrm>
          <a:prstGeom prst="roundRect">
            <a:avLst/>
          </a:prstGeom>
          <a:solidFill>
            <a:schemeClr val="accent3"/>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2"/>
              </a:solidFill>
              <a:effectLst/>
              <a:latin typeface="Arial" pitchFamily="34" charset="0"/>
            </a:endParaRPr>
          </a:p>
        </p:txBody>
      </p:sp>
      <p:sp>
        <p:nvSpPr>
          <p:cNvPr id="27" name="Rounded Rectangle 26"/>
          <p:cNvSpPr/>
          <p:nvPr/>
        </p:nvSpPr>
        <p:spPr bwMode="auto">
          <a:xfrm>
            <a:off x="3327400" y="6134100"/>
            <a:ext cx="889000" cy="353632"/>
          </a:xfrm>
          <a:prstGeom prst="roundRect">
            <a:avLst/>
          </a:prstGeom>
          <a:solidFill>
            <a:schemeClr val="accent3"/>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2"/>
              </a:solidFill>
              <a:effectLst/>
              <a:latin typeface="Arial" pitchFamily="34" charset="0"/>
            </a:endParaRPr>
          </a:p>
        </p:txBody>
      </p:sp>
      <p:sp>
        <p:nvSpPr>
          <p:cNvPr id="28" name="Rounded Rectangle 27"/>
          <p:cNvSpPr/>
          <p:nvPr/>
        </p:nvSpPr>
        <p:spPr bwMode="auto">
          <a:xfrm>
            <a:off x="6337300" y="6083300"/>
            <a:ext cx="889000" cy="353632"/>
          </a:xfrm>
          <a:prstGeom prst="roundRect">
            <a:avLst/>
          </a:prstGeom>
          <a:solidFill>
            <a:schemeClr val="accent3"/>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2"/>
              </a:solidFill>
              <a:effectLst/>
              <a:latin typeface="Arial" pitchFamily="34" charset="0"/>
            </a:endParaRPr>
          </a:p>
        </p:txBody>
      </p:sp>
      <p:grpSp>
        <p:nvGrpSpPr>
          <p:cNvPr id="72" name="Group 71"/>
          <p:cNvGrpSpPr/>
          <p:nvPr/>
        </p:nvGrpSpPr>
        <p:grpSpPr>
          <a:xfrm>
            <a:off x="4682829" y="1080651"/>
            <a:ext cx="4330766" cy="5476436"/>
            <a:chOff x="4562759" y="822046"/>
            <a:chExt cx="4330766" cy="5476436"/>
          </a:xfrm>
        </p:grpSpPr>
        <p:grpSp>
          <p:nvGrpSpPr>
            <p:cNvPr id="47" name="Group 46"/>
            <p:cNvGrpSpPr/>
            <p:nvPr/>
          </p:nvGrpSpPr>
          <p:grpSpPr>
            <a:xfrm>
              <a:off x="5384799" y="879875"/>
              <a:ext cx="3508726" cy="4911326"/>
              <a:chOff x="5384799" y="879875"/>
              <a:chExt cx="3508726" cy="4911326"/>
            </a:xfrm>
          </p:grpSpPr>
          <p:pic>
            <p:nvPicPr>
              <p:cNvPr id="37" name="Picture 36"/>
              <p:cNvPicPr>
                <a:picLocks noChangeAspect="1"/>
              </p:cNvPicPr>
              <p:nvPr/>
            </p:nvPicPr>
            <p:blipFill rotWithShape="1">
              <a:blip r:embed="rId3">
                <a:duotone>
                  <a:schemeClr val="accent4">
                    <a:shade val="45000"/>
                    <a:satMod val="135000"/>
                  </a:schemeClr>
                  <a:prstClr val="white"/>
                </a:duotone>
              </a:blip>
              <a:srcRect l="17909" b="8945"/>
              <a:stretch/>
            </p:blipFill>
            <p:spPr>
              <a:xfrm>
                <a:off x="5384799" y="879875"/>
                <a:ext cx="3352799" cy="4911326"/>
              </a:xfrm>
              <a:prstGeom prst="rect">
                <a:avLst/>
              </a:prstGeom>
            </p:spPr>
          </p:pic>
          <p:grpSp>
            <p:nvGrpSpPr>
              <p:cNvPr id="38" name="Group 37"/>
              <p:cNvGrpSpPr/>
              <p:nvPr/>
            </p:nvGrpSpPr>
            <p:grpSpPr>
              <a:xfrm>
                <a:off x="6769914" y="3154222"/>
                <a:ext cx="604844" cy="356655"/>
                <a:chOff x="6409696" y="2969493"/>
                <a:chExt cx="604844" cy="356655"/>
              </a:xfrm>
            </p:grpSpPr>
            <p:sp>
              <p:nvSpPr>
                <p:cNvPr id="39" name="Rectangle 38"/>
                <p:cNvSpPr/>
                <p:nvPr/>
              </p:nvSpPr>
              <p:spPr bwMode="auto">
                <a:xfrm flipV="1">
                  <a:off x="6465900" y="3084951"/>
                  <a:ext cx="548640" cy="110836"/>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grpSp>
              <p:nvGrpSpPr>
                <p:cNvPr id="40" name="Group 39"/>
                <p:cNvGrpSpPr/>
                <p:nvPr/>
              </p:nvGrpSpPr>
              <p:grpSpPr>
                <a:xfrm>
                  <a:off x="6409696" y="2969493"/>
                  <a:ext cx="459354" cy="356655"/>
                  <a:chOff x="6409696" y="2969493"/>
                  <a:chExt cx="459354" cy="356655"/>
                </a:xfrm>
              </p:grpSpPr>
              <p:sp>
                <p:nvSpPr>
                  <p:cNvPr id="41" name="Rectangle 40"/>
                  <p:cNvSpPr/>
                  <p:nvPr/>
                </p:nvSpPr>
                <p:spPr bwMode="auto">
                  <a:xfrm flipV="1">
                    <a:off x="6463718" y="3208576"/>
                    <a:ext cx="405332" cy="117572"/>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42" name="Rectangle 41"/>
                  <p:cNvSpPr/>
                  <p:nvPr/>
                </p:nvSpPr>
                <p:spPr bwMode="auto">
                  <a:xfrm flipV="1">
                    <a:off x="6409696" y="2969493"/>
                    <a:ext cx="374729" cy="110836"/>
                  </a:xfrm>
                  <a:prstGeom prst="rect">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grpSp>
          </p:grpSp>
          <p:grpSp>
            <p:nvGrpSpPr>
              <p:cNvPr id="43" name="Group 42"/>
              <p:cNvGrpSpPr/>
              <p:nvPr/>
            </p:nvGrpSpPr>
            <p:grpSpPr>
              <a:xfrm>
                <a:off x="7796245" y="2484585"/>
                <a:ext cx="1097280" cy="1652388"/>
                <a:chOff x="7546864" y="2281384"/>
                <a:chExt cx="1097280" cy="1652388"/>
              </a:xfrm>
            </p:grpSpPr>
            <p:sp>
              <p:nvSpPr>
                <p:cNvPr id="44" name="Rectangle 43"/>
                <p:cNvSpPr/>
                <p:nvPr/>
              </p:nvSpPr>
              <p:spPr bwMode="auto">
                <a:xfrm>
                  <a:off x="7546864" y="2835570"/>
                  <a:ext cx="1097280" cy="548640"/>
                </a:xfrm>
                <a:prstGeom prst="rect">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pitchFamily="34" charset="0"/>
                    </a:rPr>
                    <a:t>TS</a:t>
                  </a:r>
                  <a:endParaRPr kumimoji="0" lang="en-US" sz="3200" b="0" i="0" u="none" strike="noStrike" cap="none" normalizeH="0" baseline="0" dirty="0" smtClean="0">
                    <a:ln>
                      <a:noFill/>
                    </a:ln>
                    <a:solidFill>
                      <a:schemeClr val="bg1"/>
                    </a:solidFill>
                    <a:effectLst/>
                    <a:latin typeface="Arial" pitchFamily="34" charset="0"/>
                  </a:endParaRPr>
                </a:p>
              </p:txBody>
            </p:sp>
            <p:sp>
              <p:nvSpPr>
                <p:cNvPr id="45" name="Rectangle 44"/>
                <p:cNvSpPr/>
                <p:nvPr/>
              </p:nvSpPr>
              <p:spPr bwMode="auto">
                <a:xfrm>
                  <a:off x="7546864" y="3385132"/>
                  <a:ext cx="1097280" cy="548640"/>
                </a:xfrm>
                <a:prstGeom prst="rect">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dirty="0" smtClean="0">
                      <a:solidFill>
                        <a:schemeClr val="bg1"/>
                      </a:solidFill>
                      <a:latin typeface="Arial" pitchFamily="34" charset="0"/>
                    </a:rPr>
                    <a:t>CES</a:t>
                  </a:r>
                  <a:endParaRPr kumimoji="0" lang="en-US" sz="3200" b="0" i="0" u="none" strike="noStrike" cap="none" normalizeH="0" baseline="0" dirty="0" smtClean="0">
                    <a:ln>
                      <a:noFill/>
                    </a:ln>
                    <a:solidFill>
                      <a:schemeClr val="bg1"/>
                    </a:solidFill>
                    <a:effectLst/>
                    <a:latin typeface="Arial" pitchFamily="34" charset="0"/>
                  </a:endParaRPr>
                </a:p>
              </p:txBody>
            </p:sp>
            <p:sp>
              <p:nvSpPr>
                <p:cNvPr id="46" name="Rectangle 45"/>
                <p:cNvSpPr/>
                <p:nvPr/>
              </p:nvSpPr>
              <p:spPr bwMode="auto">
                <a:xfrm>
                  <a:off x="7556100" y="2281384"/>
                  <a:ext cx="1079904" cy="548640"/>
                </a:xfrm>
                <a:prstGeom prst="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pitchFamily="34" charset="0"/>
                    </a:rPr>
                    <a:t>MSE</a:t>
                  </a:r>
                  <a:endParaRPr kumimoji="0" lang="en-US" sz="3200" b="0" i="0" u="none" strike="noStrike" cap="none" normalizeH="0" baseline="0" dirty="0" smtClean="0">
                    <a:ln>
                      <a:noFill/>
                    </a:ln>
                    <a:solidFill>
                      <a:schemeClr val="bg1"/>
                    </a:solidFill>
                    <a:effectLst/>
                    <a:latin typeface="Arial" pitchFamily="34" charset="0"/>
                  </a:endParaRPr>
                </a:p>
              </p:txBody>
            </p:sp>
          </p:grpSp>
        </p:grpSp>
        <p:sp>
          <p:nvSpPr>
            <p:cNvPr id="68" name="TextBox 67"/>
            <p:cNvSpPr txBox="1"/>
            <p:nvPr/>
          </p:nvSpPr>
          <p:spPr>
            <a:xfrm>
              <a:off x="5301674" y="5713707"/>
              <a:ext cx="3334326" cy="584775"/>
            </a:xfrm>
            <a:prstGeom prst="rect">
              <a:avLst/>
            </a:prstGeom>
            <a:noFill/>
          </p:spPr>
          <p:txBody>
            <a:bodyPr wrap="square" rtlCol="0">
              <a:spAutoFit/>
            </a:bodyPr>
            <a:lstStyle/>
            <a:p>
              <a:pPr algn="dist"/>
              <a:r>
                <a:rPr lang="en-US" sz="1600" dirty="0" smtClean="0"/>
                <a:t>0    1    2    3    4</a:t>
              </a:r>
            </a:p>
            <a:p>
              <a:pPr algn="ctr"/>
              <a:r>
                <a:rPr lang="en-US" sz="1600" b="1" dirty="0" smtClean="0"/>
                <a:t>R (m)</a:t>
              </a:r>
              <a:endParaRPr lang="en-US" sz="1600" b="1" dirty="0"/>
            </a:p>
          </p:txBody>
        </p:sp>
        <p:grpSp>
          <p:nvGrpSpPr>
            <p:cNvPr id="69" name="Group 68"/>
            <p:cNvGrpSpPr/>
            <p:nvPr/>
          </p:nvGrpSpPr>
          <p:grpSpPr>
            <a:xfrm>
              <a:off x="4562759" y="822046"/>
              <a:ext cx="877458" cy="4738251"/>
              <a:chOff x="3635298" y="3228818"/>
              <a:chExt cx="748147" cy="2355273"/>
            </a:xfrm>
          </p:grpSpPr>
          <p:sp>
            <p:nvSpPr>
              <p:cNvPr id="70" name="Rectangle 69"/>
              <p:cNvSpPr/>
              <p:nvPr/>
            </p:nvSpPr>
            <p:spPr bwMode="auto">
              <a:xfrm>
                <a:off x="3635298" y="3228818"/>
                <a:ext cx="748147" cy="2355273"/>
              </a:xfrm>
              <a:prstGeom prst="rect">
                <a:avLst/>
              </a:prstGeom>
              <a:noFill/>
              <a:ln>
                <a:no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r">
                  <a:lnSpc>
                    <a:spcPct val="380000"/>
                  </a:lnSpc>
                </a:pPr>
                <a:r>
                  <a:rPr lang="en-US" sz="1600" dirty="0" smtClean="0">
                    <a:latin typeface="Arial" pitchFamily="34" charset="0"/>
                  </a:rPr>
                  <a:t>2</a:t>
                </a:r>
              </a:p>
              <a:p>
                <a:pPr algn="r">
                  <a:lnSpc>
                    <a:spcPct val="380000"/>
                  </a:lnSpc>
                </a:pPr>
                <a:r>
                  <a:rPr lang="en-US" sz="1600" dirty="0" smtClean="0">
                    <a:latin typeface="Arial" pitchFamily="34" charset="0"/>
                  </a:rPr>
                  <a:t>1</a:t>
                </a:r>
              </a:p>
              <a:p>
                <a:pPr algn="r">
                  <a:lnSpc>
                    <a:spcPct val="380000"/>
                  </a:lnSpc>
                </a:pPr>
                <a:r>
                  <a:rPr lang="en-US" sz="1600" dirty="0" smtClean="0">
                    <a:latin typeface="Arial" pitchFamily="34" charset="0"/>
                  </a:rPr>
                  <a:t>0</a:t>
                </a:r>
              </a:p>
              <a:p>
                <a:pPr algn="r">
                  <a:lnSpc>
                    <a:spcPct val="380000"/>
                  </a:lnSpc>
                </a:pPr>
                <a:r>
                  <a:rPr lang="en-US" sz="1600" dirty="0" smtClean="0">
                    <a:latin typeface="Arial" pitchFamily="34" charset="0"/>
                  </a:rPr>
                  <a:t>-1</a:t>
                </a:r>
              </a:p>
              <a:p>
                <a:pPr algn="r">
                  <a:lnSpc>
                    <a:spcPct val="380000"/>
                  </a:lnSpc>
                </a:pPr>
                <a:r>
                  <a:rPr lang="en-US" sz="1600" dirty="0" smtClean="0">
                    <a:latin typeface="Arial" pitchFamily="34" charset="0"/>
                  </a:rPr>
                  <a:t>-2</a:t>
                </a:r>
                <a:endParaRPr lang="en-US" sz="1600" dirty="0">
                  <a:latin typeface="Arial" pitchFamily="34" charset="0"/>
                </a:endParaRPr>
              </a:p>
            </p:txBody>
          </p:sp>
          <p:sp>
            <p:nvSpPr>
              <p:cNvPr id="71" name="Rounded Rectangle 70"/>
              <p:cNvSpPr/>
              <p:nvPr/>
            </p:nvSpPr>
            <p:spPr bwMode="auto">
              <a:xfrm rot="16200000">
                <a:off x="3104571" y="4379191"/>
                <a:ext cx="1810327" cy="422564"/>
              </a:xfrm>
              <a:prstGeom prst="roundRect">
                <a:avLst/>
              </a:prstGeom>
              <a:no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1600" b="1" dirty="0" smtClean="0">
                    <a:solidFill>
                      <a:schemeClr val="tx2"/>
                    </a:solidFill>
                    <a:latin typeface="Arial" pitchFamily="34" charset="0"/>
                  </a:rPr>
                  <a:t>Z </a:t>
                </a:r>
                <a:r>
                  <a:rPr lang="en-US" altLang="zh-CN" sz="1600" b="1" dirty="0" smtClean="0">
                    <a:solidFill>
                      <a:schemeClr val="tx2"/>
                    </a:solidFill>
                    <a:latin typeface="Arial" pitchFamily="34" charset="0"/>
                  </a:rPr>
                  <a:t>(m)</a:t>
                </a:r>
                <a:endParaRPr lang="en-US" sz="1600" b="1" dirty="0">
                  <a:solidFill>
                    <a:schemeClr val="tx2"/>
                  </a:solidFill>
                  <a:latin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2"/>
                  </a:solidFill>
                  <a:effectLst/>
                  <a:latin typeface="Arial" pitchFamily="34" charset="0"/>
                </a:endParaRPr>
              </a:p>
            </p:txBody>
          </p:sp>
        </p:grpSp>
      </p:grpSp>
      <p:cxnSp>
        <p:nvCxnSpPr>
          <p:cNvPr id="74" name="Straight Arrow Connector 73"/>
          <p:cNvCxnSpPr>
            <a:stCxn id="46" idx="1"/>
            <a:endCxn id="42" idx="3"/>
          </p:cNvCxnSpPr>
          <p:nvPr/>
        </p:nvCxnSpPr>
        <p:spPr bwMode="auto">
          <a:xfrm flipH="1">
            <a:off x="7264713" y="3017510"/>
            <a:ext cx="660838" cy="450735"/>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44" idx="1"/>
            <a:endCxn id="39" idx="3"/>
          </p:cNvCxnSpPr>
          <p:nvPr/>
        </p:nvCxnSpPr>
        <p:spPr bwMode="auto">
          <a:xfrm flipH="1">
            <a:off x="7494828" y="3571696"/>
            <a:ext cx="421487" cy="12007"/>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p:cNvCxnSpPr>
            <a:stCxn id="45" idx="1"/>
            <a:endCxn id="41" idx="3"/>
          </p:cNvCxnSpPr>
          <p:nvPr/>
        </p:nvCxnSpPr>
        <p:spPr bwMode="auto">
          <a:xfrm flipH="1" flipV="1">
            <a:off x="7349338" y="3710696"/>
            <a:ext cx="566977" cy="410562"/>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6498913" y="3742206"/>
            <a:ext cx="1147981" cy="923330"/>
          </a:xfrm>
          <a:prstGeom prst="rect">
            <a:avLst/>
          </a:prstGeom>
          <a:noFill/>
        </p:spPr>
        <p:txBody>
          <a:bodyPr wrap="square" rtlCol="0">
            <a:spAutoFit/>
          </a:bodyPr>
          <a:lstStyle/>
          <a:p>
            <a:r>
              <a:rPr lang="en-US" sz="1800" b="1" dirty="0" smtClean="0">
                <a:solidFill>
                  <a:schemeClr val="accent1"/>
                </a:solidFill>
              </a:rPr>
              <a:t>Measure along Z=0</a:t>
            </a:r>
            <a:endParaRPr lang="en-US" sz="1800" b="1" dirty="0">
              <a:solidFill>
                <a:schemeClr val="accent1"/>
              </a:solidFill>
            </a:endParaRPr>
          </a:p>
        </p:txBody>
      </p:sp>
    </p:spTree>
    <p:extLst>
      <p:ext uri="{BB962C8B-B14F-4D97-AF65-F5344CB8AC3E}">
        <p14:creationId xmlns:p14="http://schemas.microsoft.com/office/powerpoint/2010/main" val="1123432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un plan">
  <a:themeElements>
    <a:clrScheme name="">
      <a:dk1>
        <a:srgbClr val="000000"/>
      </a:dk1>
      <a:lt1>
        <a:srgbClr val="FFFFFF"/>
      </a:lt1>
      <a:dk2>
        <a:srgbClr val="000000"/>
      </a:dk2>
      <a:lt2>
        <a:srgbClr val="D49FFF"/>
      </a:lt2>
      <a:accent1>
        <a:srgbClr val="0000FF"/>
      </a:accent1>
      <a:accent2>
        <a:srgbClr val="FF5008"/>
      </a:accent2>
      <a:accent3>
        <a:srgbClr val="FFFFFF"/>
      </a:accent3>
      <a:accent4>
        <a:srgbClr val="000000"/>
      </a:accent4>
      <a:accent5>
        <a:srgbClr val="AAAAFF"/>
      </a:accent5>
      <a:accent6>
        <a:srgbClr val="E74806"/>
      </a:accent6>
      <a:hlink>
        <a:srgbClr val="8901F3"/>
      </a:hlink>
      <a:folHlink>
        <a:srgbClr val="919191"/>
      </a:folHlink>
    </a:clrScheme>
    <a:fontScheme name="run pla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run pl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n pl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n pl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n pl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n pl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n pl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n pl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n pl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n pl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n pl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n pl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n pl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Venus 1 HD:Tokamak XP's, etc.:TFTR, XP's, etc.:CY 96:DT-801 High li:7/96 run:DT-801 7/8 sum/run plan</Template>
  <TotalTime>44887</TotalTime>
  <Pages>13</Pages>
  <Words>2893</Words>
  <Application>Microsoft Office PowerPoint</Application>
  <PresentationFormat>On-screen Show (4:3)</PresentationFormat>
  <Paragraphs>620</Paragraphs>
  <Slides>25</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맑은 고딕</vt:lpstr>
      <vt:lpstr>MS PGothic</vt:lpstr>
      <vt:lpstr>宋体</vt:lpstr>
      <vt:lpstr>Arial</vt:lpstr>
      <vt:lpstr>Calibri</vt:lpstr>
      <vt:lpstr>Helvetica</vt:lpstr>
      <vt:lpstr>Symbol</vt:lpstr>
      <vt:lpstr>Wingdings</vt:lpstr>
      <vt:lpstr>run plan</vt:lpstr>
      <vt:lpstr>Kinetic equilibrium reconstruction of KSTAR plasmas including internal pitch angle  profile measurement</vt:lpstr>
      <vt:lpstr>Kinetic equilibrium reconstruction of KSTAR plasmas including internal pitch angle  profile has begun</vt:lpstr>
      <vt:lpstr>Outline</vt:lpstr>
      <vt:lpstr>Kinetic equilibrium reconstruction approach methodically improves accuracy</vt:lpstr>
      <vt:lpstr>EFIT* provides a flexible equilibrium reconstruction</vt:lpstr>
      <vt:lpstr>Outline</vt:lpstr>
      <vt:lpstr>KSTAR magnetic diagnostics provide constraints for equilibrium reconstruction (1)</vt:lpstr>
      <vt:lpstr>KSTAR magnetic diagnostics provide constraints for equilibrium reconstruction (2)</vt:lpstr>
      <vt:lpstr>Kinetic data supplements magnetics input for KSTAR kinetic equilibrium reconstructions</vt:lpstr>
      <vt:lpstr>Motional stark effect data provides constraint to improve accuracy of q-profile</vt:lpstr>
      <vt:lpstr>“Partial kinetic” approach for total pressure to allow greater flexibility in profile shape</vt:lpstr>
      <vt:lpstr>Kinetic equilibria has similar global parameters to magnetic-only equilibria</vt:lpstr>
      <vt:lpstr>Kinetic equilibrium reconstruction with MSE produces substantial detail in P and q profiles</vt:lpstr>
      <vt:lpstr>Outline</vt:lpstr>
      <vt:lpstr>Kinetic Data Helps to Identify Operation Regime</vt:lpstr>
      <vt:lpstr>Kinetic reconstructions were performed on plasmas with high-non-inductive fraction</vt:lpstr>
      <vt:lpstr>Good convergence in KSTAR kinetic equilibrium reconstruction for L-mode</vt:lpstr>
      <vt:lpstr>High consistency with field pitch angle</vt:lpstr>
      <vt:lpstr>Ideal stability of new kinetic equilibria is examined by DCON</vt:lpstr>
      <vt:lpstr>Improvement in confinement is comparable to the H-mode in the discharge</vt:lpstr>
      <vt:lpstr>PowerPoint Presentation</vt:lpstr>
      <vt:lpstr>Kinetic equilibria with MSE shows evolution of q-profile to low shear at high q</vt:lpstr>
      <vt:lpstr>Outline</vt:lpstr>
      <vt:lpstr> </vt:lpstr>
      <vt:lpstr>Kinetic equilibrium reconstruction of KSTAR plasmas including MSE data provide critical input for disruption prediction and avoidance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ET1 intro</dc:title>
  <dc:subject>NSTX base slide format</dc:subject>
  <dc:creator>Steven A. Sabbagh</dc:creator>
  <cp:keywords>NSTX</cp:keywords>
  <cp:lastModifiedBy>dianojiang@gmail.com</cp:lastModifiedBy>
  <cp:revision>5424</cp:revision>
  <cp:lastPrinted>2017-10-20T18:56:43Z</cp:lastPrinted>
  <dcterms:created xsi:type="dcterms:W3CDTF">2000-01-31T02:57:44Z</dcterms:created>
  <dcterms:modified xsi:type="dcterms:W3CDTF">2017-11-29T17:38:40Z</dcterms:modified>
</cp:coreProperties>
</file>