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58" r:id="rId2"/>
    <p:sldId id="665" r:id="rId3"/>
    <p:sldId id="673" r:id="rId4"/>
    <p:sldId id="675" r:id="rId5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FFFF99"/>
    <a:srgbClr val="FFFF00"/>
    <a:srgbClr val="FFFFCC"/>
    <a:srgbClr val="00CCFF"/>
    <a:srgbClr val="00FFFF"/>
    <a:srgbClr val="009900"/>
    <a:srgbClr val="00CC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8" autoAdjust="0"/>
    <p:restoredTop sz="92412" autoAdjust="0"/>
  </p:normalViewPr>
  <p:slideViewPr>
    <p:cSldViewPr snapToGrid="0">
      <p:cViewPr varScale="1">
        <p:scale>
          <a:sx n="88" d="100"/>
          <a:sy n="88" d="100"/>
        </p:scale>
        <p:origin x="-310" y="-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-2136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465888" y="8826500"/>
            <a:ext cx="3984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6" tIns="44863" rIns="91326" bIns="44863" anchor="ctr">
            <a:spAutoFit/>
          </a:bodyPr>
          <a:lstStyle>
            <a:lvl1pPr defTabSz="922338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922338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FC3CB75F-D00C-44DC-AA74-CDEEED0FE5DA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08809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9913"/>
            <a:ext cx="5086350" cy="414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6" tIns="44863" rIns="91326" bIns="44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477000" y="8824913"/>
            <a:ext cx="3873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6" tIns="44863" rIns="91326" bIns="44863" anchor="ctr">
            <a:spAutoFit/>
          </a:bodyPr>
          <a:lstStyle>
            <a:lvl1pPr defTabSz="922338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922338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BD358436-4925-4B8F-8600-1EA1FE32D2F0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451645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1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4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8275" y="101600"/>
            <a:ext cx="1949450" cy="6180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925" y="101600"/>
            <a:ext cx="5695950" cy="6180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7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325" y="1016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9925" y="800100"/>
            <a:ext cx="3810000" cy="5481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800100"/>
            <a:ext cx="3810000" cy="5481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9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2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282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9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8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1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35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79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24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177800" y="6535738"/>
            <a:ext cx="8801100" cy="63500"/>
            <a:chOff x="112" y="4117"/>
            <a:chExt cx="5544" cy="40"/>
          </a:xfrm>
        </p:grpSpPr>
        <p:sp>
          <p:nvSpPr>
            <p:cNvPr id="1036" name="Line 2"/>
            <p:cNvSpPr>
              <a:spLocks noChangeShapeType="1"/>
            </p:cNvSpPr>
            <p:nvPr/>
          </p:nvSpPr>
          <p:spPr bwMode="auto">
            <a:xfrm>
              <a:off x="112" y="4157"/>
              <a:ext cx="5544" cy="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Line 3"/>
            <p:cNvSpPr>
              <a:spLocks noChangeShapeType="1"/>
            </p:cNvSpPr>
            <p:nvPr/>
          </p:nvSpPr>
          <p:spPr bwMode="auto">
            <a:xfrm>
              <a:off x="176" y="4117"/>
              <a:ext cx="5432" cy="0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95325" y="101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800100"/>
            <a:ext cx="7772400" cy="548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1029" name="Group 9"/>
          <p:cNvGrpSpPr>
            <a:grpSpLocks/>
          </p:cNvGrpSpPr>
          <p:nvPr/>
        </p:nvGrpSpPr>
        <p:grpSpPr bwMode="auto">
          <a:xfrm>
            <a:off x="165100" y="165100"/>
            <a:ext cx="8801100" cy="63500"/>
            <a:chOff x="104" y="104"/>
            <a:chExt cx="5544" cy="40"/>
          </a:xfrm>
        </p:grpSpPr>
        <p:sp>
          <p:nvSpPr>
            <p:cNvPr id="1034" name="Line 7"/>
            <p:cNvSpPr>
              <a:spLocks noChangeShapeType="1"/>
            </p:cNvSpPr>
            <p:nvPr/>
          </p:nvSpPr>
          <p:spPr bwMode="auto">
            <a:xfrm>
              <a:off x="104" y="104"/>
              <a:ext cx="5544" cy="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8"/>
            <p:cNvSpPr>
              <a:spLocks noChangeShapeType="1"/>
            </p:cNvSpPr>
            <p:nvPr/>
          </p:nvSpPr>
          <p:spPr bwMode="auto">
            <a:xfrm>
              <a:off x="168" y="144"/>
              <a:ext cx="5432" cy="0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" name="Text Box 46"/>
          <p:cNvSpPr txBox="1">
            <a:spLocks noChangeArrowheads="1"/>
          </p:cNvSpPr>
          <p:nvPr userDrawn="1"/>
        </p:nvSpPr>
        <p:spPr bwMode="auto">
          <a:xfrm>
            <a:off x="2092325" y="6613525"/>
            <a:ext cx="6742113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900" b="1" dirty="0" smtClean="0">
                <a:solidFill>
                  <a:srgbClr val="00CCFF"/>
                </a:solidFill>
                <a:latin typeface="Helvetica" pitchFamily="34" charset="0"/>
              </a:rPr>
              <a:t>Introduction to recent KSTAR international collaboration analysis – S.A. Sabbagh,</a:t>
            </a:r>
            <a:r>
              <a:rPr lang="en-US" sz="900" b="1" baseline="0" dirty="0" smtClean="0">
                <a:solidFill>
                  <a:srgbClr val="00CCFF"/>
                </a:solidFill>
                <a:latin typeface="Helvetica" pitchFamily="34" charset="0"/>
              </a:rPr>
              <a:t> et al.</a:t>
            </a:r>
            <a:r>
              <a:rPr lang="en-US" sz="900" b="1" dirty="0" smtClean="0">
                <a:solidFill>
                  <a:srgbClr val="00CCFF"/>
                </a:solidFill>
                <a:latin typeface="Helvetica" pitchFamily="34" charset="0"/>
              </a:rPr>
              <a:t>   (11/29/17)</a:t>
            </a:r>
          </a:p>
        </p:txBody>
      </p:sp>
      <p:pic>
        <p:nvPicPr>
          <p:cNvPr id="1031" name="Picture 49" descr="kstar_soft_lo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6429375"/>
            <a:ext cx="15843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50"/>
          <p:cNvSpPr>
            <a:spLocks noChangeArrowheads="1"/>
          </p:cNvSpPr>
          <p:nvPr userDrawn="1"/>
        </p:nvSpPr>
        <p:spPr bwMode="auto">
          <a:xfrm>
            <a:off x="9517063" y="1065213"/>
            <a:ext cx="536575" cy="746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21" name="Slide Number Placeholder 1"/>
          <p:cNvSpPr txBox="1">
            <a:spLocks noGrp="1"/>
          </p:cNvSpPr>
          <p:nvPr userDrawn="1"/>
        </p:nvSpPr>
        <p:spPr bwMode="auto">
          <a:xfrm>
            <a:off x="8343900" y="6653213"/>
            <a:ext cx="7620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17E83F55-F2D6-4916-B569-AD451D95AD79}" type="slidenum">
              <a:rPr lang="en-US" sz="900" b="1" smtClean="0">
                <a:solidFill>
                  <a:srgbClr val="00CCFF"/>
                </a:solidFill>
                <a:latin typeface="Helvetica" pitchFamily="34" charset="0"/>
                <a:ea typeface="MS PGothic" pitchFamily="34" charset="-128"/>
              </a:rPr>
              <a:pPr algn="r">
                <a:defRPr/>
              </a:pPr>
              <a:t>‹#›</a:t>
            </a:fld>
            <a:endParaRPr lang="en-US" sz="900" b="1" smtClean="0">
              <a:solidFill>
                <a:srgbClr val="00CCFF"/>
              </a:solidFill>
              <a:latin typeface="Helvetica" pitchFamily="34" charset="0"/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70000"/>
        </a:spcBef>
        <a:spcAft>
          <a:spcPct val="0"/>
        </a:spcAft>
        <a:buClr>
          <a:srgbClr val="F70606"/>
        </a:buClr>
        <a:buSzPct val="150000"/>
        <a:buChar char="•"/>
        <a:defRPr sz="24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ts val="8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XU4C77leOi.jpg"/>
          <p:cNvPicPr>
            <a:picLocks noChangeAspect="1"/>
          </p:cNvPicPr>
          <p:nvPr/>
        </p:nvPicPr>
        <p:blipFill>
          <a:blip r:embed="rId3" cstate="print"/>
          <a:srcRect r="8993" b="7660"/>
          <a:stretch>
            <a:fillRect/>
          </a:stretch>
        </p:blipFill>
        <p:spPr>
          <a:xfrm>
            <a:off x="5071730" y="3654416"/>
            <a:ext cx="4003611" cy="2649815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76" y="4777816"/>
            <a:ext cx="1659636" cy="61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u_fontoutline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71" y="5554189"/>
            <a:ext cx="3373102" cy="63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159" y="4900792"/>
            <a:ext cx="1292649" cy="66183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565128" y="6213452"/>
            <a:ext cx="54268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en-US" sz="1400" b="1" i="1" dirty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S</a:t>
            </a:r>
            <a:r>
              <a:rPr lang="en-US" sz="1400" b="1" i="1" dirty="0" smtClean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upported by US </a:t>
            </a:r>
            <a:r>
              <a:rPr lang="en-US" sz="1400" b="1" i="1" dirty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DOE </a:t>
            </a:r>
            <a:r>
              <a:rPr lang="en-US" sz="1400" b="1" i="1" dirty="0" smtClean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grant DE-SC0016614</a:t>
            </a:r>
            <a:endParaRPr lang="en-US" altLang="en-US" sz="1400" b="1" i="1" dirty="0">
              <a:solidFill>
                <a:srgbClr val="1822CD"/>
              </a:solidFill>
              <a:latin typeface="Helvetica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34950" y="376926"/>
            <a:ext cx="8680450" cy="114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80000"/>
              </a:lnSpc>
              <a:spcBef>
                <a:spcPct val="70000"/>
              </a:spcBef>
              <a:buClr>
                <a:srgbClr val="F70606"/>
              </a:buClr>
              <a:buSzPct val="150000"/>
              <a:buChar char="•"/>
              <a:defRPr sz="2400">
                <a:solidFill>
                  <a:schemeClr val="accent1"/>
                </a:solidFill>
                <a:latin typeface="Arial" charset="0"/>
              </a:defRPr>
            </a:lvl1pPr>
            <a:lvl2pPr marL="742950" indent="-285750">
              <a:lnSpc>
                <a:spcPct val="80000"/>
              </a:lnSpc>
              <a:spcBef>
                <a:spcPts val="8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5000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80000"/>
              </a:lnSpc>
              <a:spcBef>
                <a:spcPct val="500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3200" b="1" u="sng" dirty="0" smtClean="0">
                <a:solidFill>
                  <a:schemeClr val="tx2"/>
                </a:solidFill>
                <a:latin typeface="Helvetica" pitchFamily="34" charset="0"/>
                <a:ea typeface="Gulim" pitchFamily="34" charset="-127"/>
              </a:rPr>
              <a:t>Introduction </a:t>
            </a:r>
            <a:r>
              <a:rPr lang="en-US" altLang="ko-KR" sz="3200" b="1" u="sng" dirty="0">
                <a:solidFill>
                  <a:schemeClr val="tx2"/>
                </a:solidFill>
                <a:latin typeface="Helvetica" pitchFamily="34" charset="0"/>
                <a:ea typeface="Gulim" pitchFamily="34" charset="-127"/>
              </a:rPr>
              <a:t>to recent KSTAR international collaboration </a:t>
            </a:r>
            <a:r>
              <a:rPr lang="en-US" altLang="ko-KR" sz="3200" b="1" u="sng" dirty="0" smtClean="0">
                <a:solidFill>
                  <a:schemeClr val="tx2"/>
                </a:solidFill>
                <a:latin typeface="Helvetica" pitchFamily="34" charset="0"/>
                <a:ea typeface="Gulim" pitchFamily="34" charset="-127"/>
              </a:rPr>
              <a:t>analysis</a:t>
            </a:r>
            <a:endParaRPr lang="en-US" altLang="en-US" sz="3600" u="sng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55178" y="1807933"/>
            <a:ext cx="7741570" cy="355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80000"/>
              </a:lnSpc>
              <a:spcBef>
                <a:spcPct val="70000"/>
              </a:spcBef>
              <a:buClr>
                <a:srgbClr val="F70606"/>
              </a:buClr>
              <a:buSzPct val="150000"/>
              <a:buChar char="•"/>
              <a:defRPr sz="2400">
                <a:solidFill>
                  <a:schemeClr val="accent1"/>
                </a:solidFill>
                <a:latin typeface="Arial" charset="0"/>
              </a:defRPr>
            </a:lvl1pPr>
            <a:lvl2pPr marL="742950" indent="-285750">
              <a:lnSpc>
                <a:spcPct val="80000"/>
              </a:lnSpc>
              <a:spcBef>
                <a:spcPts val="8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5000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80000"/>
              </a:lnSpc>
              <a:spcBef>
                <a:spcPct val="500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34" charset="0"/>
              </a:rPr>
              <a:t>S.A. </a:t>
            </a:r>
            <a:r>
              <a:rPr lang="en-US" altLang="en-US" dirty="0" smtClean="0">
                <a:latin typeface="Helvetica" pitchFamily="34" charset="0"/>
              </a:rPr>
              <a:t>Sabbagh</a:t>
            </a:r>
            <a:r>
              <a:rPr lang="en-US" altLang="en-US" baseline="30000" dirty="0" smtClean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Y.S</a:t>
            </a:r>
            <a:r>
              <a:rPr lang="en-US" altLang="en-US" dirty="0">
                <a:latin typeface="Helvetica" pitchFamily="34" charset="0"/>
              </a:rPr>
              <a:t>. </a:t>
            </a:r>
            <a:r>
              <a:rPr lang="en-US" altLang="en-US" dirty="0" smtClean="0">
                <a:latin typeface="Helvetica" pitchFamily="34" charset="0"/>
              </a:rPr>
              <a:t>Park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J.H. </a:t>
            </a:r>
            <a:r>
              <a:rPr lang="en-US" altLang="en-US" dirty="0" smtClean="0">
                <a:latin typeface="Helvetica" pitchFamily="34" charset="0"/>
              </a:rPr>
              <a:t>Ahn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J.W. </a:t>
            </a:r>
            <a:r>
              <a:rPr lang="en-US" altLang="en-US" dirty="0" smtClean="0">
                <a:latin typeface="Helvetica" pitchFamily="34" charset="0"/>
              </a:rPr>
              <a:t>Berkery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J.M. </a:t>
            </a:r>
            <a:r>
              <a:rPr lang="en-US" altLang="en-US" dirty="0" smtClean="0">
                <a:latin typeface="Helvetica" pitchFamily="34" charset="0"/>
              </a:rPr>
              <a:t>Bialek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Y. </a:t>
            </a:r>
            <a:r>
              <a:rPr lang="en-US" altLang="en-US" dirty="0" smtClean="0">
                <a:latin typeface="Helvetica" pitchFamily="34" charset="0"/>
              </a:rPr>
              <a:t>Jiang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J.D. </a:t>
            </a:r>
            <a:r>
              <a:rPr lang="en-US" altLang="en-US" dirty="0" smtClean="0">
                <a:latin typeface="Helvetica" pitchFamily="34" charset="0"/>
              </a:rPr>
              <a:t>Riquezes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S.D</a:t>
            </a:r>
            <a:r>
              <a:rPr lang="en-US" altLang="en-US" dirty="0">
                <a:latin typeface="Helvetica" pitchFamily="34" charset="0"/>
              </a:rPr>
              <a:t>. </a:t>
            </a:r>
            <a:r>
              <a:rPr lang="en-US" altLang="en-US" dirty="0" smtClean="0">
                <a:latin typeface="Helvetica" pitchFamily="34" charset="0"/>
              </a:rPr>
              <a:t>Scott</a:t>
            </a:r>
            <a:r>
              <a:rPr lang="en-US" altLang="en-US" baseline="30000" dirty="0">
                <a:latin typeface="Helvetica" pitchFamily="34" charset="0"/>
              </a:rPr>
              <a:t>2</a:t>
            </a:r>
            <a:endParaRPr lang="en-US" altLang="en-US" sz="1800" baseline="30000" dirty="0" smtClean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en-US" sz="1800" i="1" baseline="30000" dirty="0" smtClean="0">
                <a:solidFill>
                  <a:schemeClr val="tx1"/>
                </a:solidFill>
              </a:rPr>
              <a:t>1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Department </a:t>
            </a:r>
            <a:r>
              <a:rPr lang="en-US" altLang="en-US" sz="1800" i="1" dirty="0">
                <a:solidFill>
                  <a:schemeClr val="tx1"/>
                </a:solidFill>
              </a:rPr>
              <a:t>of Applied Physics, Columbia University, New York, 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NY</a:t>
            </a:r>
            <a:endParaRPr lang="en-US" altLang="en-US" sz="1800" i="1" dirty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en-US" sz="1800" i="1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PPPL, Princeton, NJ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 b="1" dirty="0" smtClean="0">
                <a:solidFill>
                  <a:srgbClr val="FF0000"/>
                </a:solidFill>
                <a:ea typeface="Gulim" pitchFamily="34" charset="-127"/>
              </a:rPr>
              <a:t>NSTX-U Physics Meeting</a:t>
            </a:r>
            <a:endParaRPr lang="en-US" altLang="ko-KR" sz="2000" b="1" dirty="0">
              <a:solidFill>
                <a:srgbClr val="FF0000"/>
              </a:solidFill>
              <a:ea typeface="Gulim" pitchFamily="34" charset="-127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smtClean="0">
                <a:solidFill>
                  <a:srgbClr val="000099"/>
                </a:solidFill>
              </a:rPr>
              <a:t>PPPL</a:t>
            </a:r>
            <a:endParaRPr lang="en-US" altLang="en-US" sz="2000" b="1" dirty="0">
              <a:solidFill>
                <a:srgbClr val="000099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 dirty="0">
              <a:solidFill>
                <a:srgbClr val="000099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1"/>
                </a:solidFill>
              </a:rPr>
              <a:t>November 29</a:t>
            </a:r>
            <a:r>
              <a:rPr lang="en-US" altLang="en-US" sz="1600" baseline="30000" dirty="0" smtClean="0">
                <a:solidFill>
                  <a:schemeClr val="tx1"/>
                </a:solidFill>
              </a:rPr>
              <a:t>th</a:t>
            </a:r>
            <a:r>
              <a:rPr lang="en-US" altLang="en-US" sz="1600" dirty="0" smtClean="0">
                <a:solidFill>
                  <a:schemeClr val="tx1"/>
                </a:solidFill>
              </a:rPr>
              <a:t>, 2017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smtClean="0"/>
              <a:t>Princeton, NJ</a:t>
            </a:r>
            <a:endParaRPr lang="en-US" altLang="en-US" sz="16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8900" y="6589713"/>
            <a:ext cx="446088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70000"/>
              </a:spcBef>
              <a:buClr>
                <a:srgbClr val="F70606"/>
              </a:buClr>
              <a:buSzPct val="150000"/>
              <a:buChar char="•"/>
              <a:defRPr sz="2400">
                <a:solidFill>
                  <a:schemeClr val="accent1"/>
                </a:solidFill>
                <a:latin typeface="Arial" charset="0"/>
              </a:defRPr>
            </a:lvl1pPr>
            <a:lvl2pPr marL="742950" indent="-285750">
              <a:lnSpc>
                <a:spcPct val="80000"/>
              </a:lnSpc>
              <a:spcBef>
                <a:spcPts val="8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5000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80000"/>
              </a:lnSpc>
              <a:spcBef>
                <a:spcPct val="500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2"/>
                </a:solidFill>
              </a:rPr>
              <a:t>V1.0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844" y="384536"/>
            <a:ext cx="8397362" cy="685800"/>
          </a:xfrm>
        </p:spPr>
        <p:txBody>
          <a:bodyPr/>
          <a:lstStyle/>
          <a:p>
            <a:r>
              <a:rPr lang="en-US" sz="2800" dirty="0"/>
              <a:t>Present KSTAR </a:t>
            </a:r>
            <a:r>
              <a:rPr lang="en-US" sz="2800" dirty="0" smtClean="0"/>
              <a:t>international collaborative </a:t>
            </a:r>
            <a:r>
              <a:rPr lang="en-US" sz="2800" dirty="0"/>
              <a:t>research </a:t>
            </a:r>
            <a:r>
              <a:rPr lang="en-US" sz="2800" dirty="0" smtClean="0"/>
              <a:t>follows from our NSTX/-U research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6" y="1425677"/>
            <a:ext cx="8930172" cy="496288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 smtClean="0"/>
              <a:t>DOE solicitation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“Collaborative Research in Magnetic Fusion Energy Sciences on International Long-Pulse Superconducting Tokamaks</a:t>
            </a:r>
            <a:r>
              <a:rPr lang="en-US" altLang="en-US" dirty="0" smtClean="0"/>
              <a:t>”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Research Proposal Title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“Disruption Prediction and Avoidance in High Beta Long Pulse KSTAR Plasmas</a:t>
            </a:r>
            <a:r>
              <a:rPr lang="en-US" altLang="en-US" dirty="0" smtClean="0"/>
              <a:t>”</a:t>
            </a:r>
          </a:p>
          <a:p>
            <a:pPr>
              <a:spcBef>
                <a:spcPts val="1800"/>
              </a:spcBef>
            </a:pPr>
            <a:r>
              <a:rPr lang="en-US" altLang="en-US" dirty="0" smtClean="0"/>
              <a:t>Personnel</a:t>
            </a:r>
          </a:p>
          <a:p>
            <a:pPr lvl="1">
              <a:spcBef>
                <a:spcPts val="1200"/>
              </a:spcBef>
            </a:pPr>
            <a:r>
              <a:rPr lang="en-US" altLang="en-US" u="sng" dirty="0" smtClean="0">
                <a:solidFill>
                  <a:schemeClr val="accent1"/>
                </a:solidFill>
              </a:rPr>
              <a:t>Columbia U.</a:t>
            </a:r>
            <a:r>
              <a:rPr lang="en-US" altLang="en-US" dirty="0" smtClean="0">
                <a:solidFill>
                  <a:srgbClr val="6600FF"/>
                </a:solidFill>
              </a:rPr>
              <a:t>: </a:t>
            </a:r>
          </a:p>
          <a:p>
            <a:pPr lvl="2">
              <a:spcBef>
                <a:spcPts val="1200"/>
              </a:spcBef>
            </a:pPr>
            <a:r>
              <a:rPr lang="en-US" altLang="en-US" sz="2000" dirty="0" smtClean="0">
                <a:solidFill>
                  <a:srgbClr val="6600FF"/>
                </a:solidFill>
              </a:rPr>
              <a:t>Sabbagh (Lead PI), Y.S. Park, J.H. Ahn, Y. Jiang (full time)</a:t>
            </a:r>
          </a:p>
          <a:p>
            <a:pPr lvl="2">
              <a:spcBef>
                <a:spcPts val="1200"/>
              </a:spcBef>
            </a:pPr>
            <a:r>
              <a:rPr lang="en-US" altLang="en-US" sz="2000" dirty="0" smtClean="0">
                <a:solidFill>
                  <a:srgbClr val="6600FF"/>
                </a:solidFill>
              </a:rPr>
              <a:t>Berkery, Bialek (part time); J.D. </a:t>
            </a:r>
            <a:r>
              <a:rPr lang="en-US" altLang="en-US" sz="2000" dirty="0" err="1" smtClean="0">
                <a:solidFill>
                  <a:srgbClr val="6600FF"/>
                </a:solidFill>
              </a:rPr>
              <a:t>Riquezes</a:t>
            </a:r>
            <a:r>
              <a:rPr lang="en-US" altLang="en-US" sz="2000" dirty="0" smtClean="0">
                <a:solidFill>
                  <a:srgbClr val="6600FF"/>
                </a:solidFill>
              </a:rPr>
              <a:t> (Columbia student)</a:t>
            </a:r>
          </a:p>
          <a:p>
            <a:pPr lvl="1">
              <a:spcBef>
                <a:spcPts val="1200"/>
              </a:spcBef>
            </a:pPr>
            <a:r>
              <a:rPr lang="en-US" altLang="en-US" u="sng" dirty="0">
                <a:solidFill>
                  <a:schemeClr val="accent1"/>
                </a:solidFill>
              </a:rPr>
              <a:t>PPPL: </a:t>
            </a:r>
            <a:r>
              <a:rPr lang="en-US" altLang="en-US" dirty="0" smtClean="0">
                <a:solidFill>
                  <a:srgbClr val="6600FF"/>
                </a:solidFill>
              </a:rPr>
              <a:t>S. Scott (~full time, inst. PI), M. Boyer, B. LeBlanc (part time)</a:t>
            </a:r>
          </a:p>
          <a:p>
            <a:pPr lvl="1">
              <a:spcBef>
                <a:spcPts val="1200"/>
              </a:spcBef>
            </a:pPr>
            <a:r>
              <a:rPr lang="en-US" altLang="en-US" u="sng" dirty="0" smtClean="0">
                <a:solidFill>
                  <a:schemeClr val="accent1"/>
                </a:solidFill>
              </a:rPr>
              <a:t>MIT/ORISE:</a:t>
            </a:r>
            <a:r>
              <a:rPr lang="en-US" altLang="en-US" dirty="0" smtClean="0">
                <a:solidFill>
                  <a:srgbClr val="6600FF"/>
                </a:solidFill>
              </a:rPr>
              <a:t> E.S. </a:t>
            </a:r>
            <a:r>
              <a:rPr lang="en-US" altLang="en-US" dirty="0">
                <a:solidFill>
                  <a:srgbClr val="6600FF"/>
                </a:solidFill>
              </a:rPr>
              <a:t>Marmar (inst. PI), </a:t>
            </a:r>
            <a:r>
              <a:rPr lang="en-US" altLang="en-US" dirty="0" smtClean="0">
                <a:solidFill>
                  <a:srgbClr val="6600FF"/>
                </a:solidFill>
              </a:rPr>
              <a:t>B. </a:t>
            </a:r>
            <a:r>
              <a:rPr lang="en-US" altLang="en-US" dirty="0" err="1" smtClean="0">
                <a:solidFill>
                  <a:srgbClr val="6600FF"/>
                </a:solidFill>
              </a:rPr>
              <a:t>Mumgaard</a:t>
            </a:r>
            <a:endParaRPr lang="en-US" altLang="en-US" dirty="0" smtClean="0">
              <a:solidFill>
                <a:srgbClr val="6600FF"/>
              </a:solidFill>
            </a:endParaRPr>
          </a:p>
          <a:p>
            <a:pPr>
              <a:spcBef>
                <a:spcPts val="1200"/>
              </a:spcBef>
            </a:pPr>
            <a:endParaRPr lang="en-US" alt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52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4" y="325544"/>
            <a:ext cx="8994322" cy="685800"/>
          </a:xfrm>
        </p:spPr>
        <p:txBody>
          <a:bodyPr/>
          <a:lstStyle/>
          <a:p>
            <a:r>
              <a:rPr lang="en-US" sz="2800" dirty="0"/>
              <a:t>P</a:t>
            </a:r>
            <a:r>
              <a:rPr lang="en-US" sz="2800" dirty="0" smtClean="0"/>
              <a:t>resented collaborative physics research is required analysis for disruption prediction and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6" y="1278194"/>
            <a:ext cx="8930172" cy="5191028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200" u="sng" dirty="0" smtClean="0"/>
              <a:t>Element 1</a:t>
            </a:r>
            <a:r>
              <a:rPr lang="en-US" altLang="en-US" sz="2200" dirty="0" smtClean="0"/>
              <a:t>: </a:t>
            </a:r>
            <a:r>
              <a:rPr lang="en-US" sz="2200" i="1" dirty="0"/>
              <a:t>Improvements and new capabilities enabling disruption characterization and forecasting (with related experiments)</a:t>
            </a:r>
            <a:endParaRPr lang="en-US" altLang="en-US" sz="2200" dirty="0" smtClean="0"/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More detailed equilibrium reconstruction: kinetic required, with MSE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Stability physics: kinetic MHD, NTM, kink/ballooning/RWM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TRANSP analysis supporting stability analysis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/>
              <a:t>Disruption event characterization and forecasting</a:t>
            </a:r>
          </a:p>
          <a:p>
            <a:pPr>
              <a:spcBef>
                <a:spcPts val="1800"/>
              </a:spcBef>
            </a:pPr>
            <a:r>
              <a:rPr lang="en-US" sz="2200" u="sng" dirty="0" smtClean="0"/>
              <a:t>Element 2</a:t>
            </a:r>
            <a:r>
              <a:rPr lang="en-US" sz="2200" dirty="0" smtClean="0"/>
              <a:t>:</a:t>
            </a:r>
            <a:r>
              <a:rPr lang="en-US" sz="2200" i="1" dirty="0" smtClean="0"/>
              <a:t> Improvements/support </a:t>
            </a:r>
            <a:r>
              <a:rPr lang="en-US" sz="2200" i="1" dirty="0"/>
              <a:t>to key diagnostics</a:t>
            </a:r>
            <a:r>
              <a:rPr lang="en-US" altLang="en-US" sz="2200" dirty="0" smtClean="0"/>
              <a:t>: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/>
              <a:t>C-Mod MSE background </a:t>
            </a:r>
            <a:r>
              <a:rPr lang="en-US" altLang="en-US" dirty="0" err="1" smtClean="0"/>
              <a:t>polychrometer</a:t>
            </a:r>
            <a:r>
              <a:rPr lang="en-US" altLang="en-US" dirty="0" smtClean="0"/>
              <a:t> sent to KSTAR (10 channels), building 15 more channels to support 25 total channels (2018)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/>
              <a:t>Some support for Thomson diagnostic checkout</a:t>
            </a:r>
          </a:p>
          <a:p>
            <a:pPr>
              <a:spcBef>
                <a:spcPts val="1800"/>
              </a:spcBef>
            </a:pPr>
            <a:r>
              <a:rPr lang="en-US" sz="2200" u="sng" dirty="0"/>
              <a:t>Element </a:t>
            </a:r>
            <a:r>
              <a:rPr lang="en-US" sz="2200" u="sng" dirty="0" smtClean="0"/>
              <a:t>3</a:t>
            </a:r>
            <a:r>
              <a:rPr lang="en-US" sz="2200" dirty="0" smtClean="0"/>
              <a:t>:</a:t>
            </a:r>
            <a:r>
              <a:rPr lang="en-US" sz="2200" dirty="0"/>
              <a:t> </a:t>
            </a:r>
            <a:r>
              <a:rPr lang="en-US" sz="2200" i="1" dirty="0"/>
              <a:t>Experimental active control of dynamic error fields and global MHD instability</a:t>
            </a:r>
            <a:endParaRPr lang="en-US" altLang="en-US" sz="2200" dirty="0" smtClean="0"/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Support PID control implementation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M</a:t>
            </a:r>
            <a:r>
              <a:rPr lang="en-US" altLang="en-US" dirty="0" smtClean="0"/>
              <a:t>odel-based RWM state-space control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S</a:t>
            </a:r>
            <a:r>
              <a:rPr lang="en-US" altLang="en-US" dirty="0" smtClean="0"/>
              <a:t>ynthetic diagnostics to support disruption prediction</a:t>
            </a:r>
          </a:p>
          <a:p>
            <a:pPr>
              <a:spcBef>
                <a:spcPts val="1200"/>
              </a:spcBef>
            </a:pPr>
            <a:endParaRPr lang="en-US" alt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44125" y="2212264"/>
            <a:ext cx="35396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 rot="16200000">
            <a:off x="-536454" y="2231493"/>
            <a:ext cx="1505540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This meeting</a:t>
            </a:r>
            <a:endParaRPr lang="en-US" sz="18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877" y="5471576"/>
            <a:ext cx="35396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 rot="16200000">
            <a:off x="-521702" y="5490805"/>
            <a:ext cx="1505540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This meeting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13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37" y="435888"/>
            <a:ext cx="8888976" cy="685800"/>
          </a:xfrm>
        </p:spPr>
        <p:txBody>
          <a:bodyPr/>
          <a:lstStyle/>
          <a:p>
            <a:r>
              <a:rPr lang="en-US" dirty="0" smtClean="0"/>
              <a:t>Talks are a subset of the presentations shown at the recent APS DPP17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02" y="1622321"/>
            <a:ext cx="8900446" cy="4729316"/>
          </a:xfrm>
        </p:spPr>
        <p:txBody>
          <a:bodyPr/>
          <a:lstStyle/>
          <a:p>
            <a:r>
              <a:rPr lang="en-US" dirty="0" smtClean="0"/>
              <a:t>Six presentations given at the APS DPP meeting</a:t>
            </a:r>
          </a:p>
          <a:p>
            <a:r>
              <a:rPr lang="en-US" dirty="0" smtClean="0"/>
              <a:t>Today’s presentations</a:t>
            </a:r>
          </a:p>
          <a:p>
            <a:pPr lvl="1"/>
            <a:r>
              <a:rPr lang="en-US" dirty="0" smtClean="0"/>
              <a:t>Transport </a:t>
            </a:r>
            <a:r>
              <a:rPr lang="en-US" dirty="0"/>
              <a:t>and stability analyses supporting disruption prediction in high beta KSTAR plasmas </a:t>
            </a:r>
            <a:r>
              <a:rPr lang="en-US" dirty="0">
                <a:solidFill>
                  <a:srgbClr val="6600FF"/>
                </a:solidFill>
              </a:rPr>
              <a:t>(Jae </a:t>
            </a:r>
            <a:r>
              <a:rPr lang="en-US" dirty="0" err="1">
                <a:solidFill>
                  <a:srgbClr val="6600FF"/>
                </a:solidFill>
              </a:rPr>
              <a:t>Heon</a:t>
            </a:r>
            <a:r>
              <a:rPr lang="en-US" dirty="0">
                <a:solidFill>
                  <a:srgbClr val="6600FF"/>
                </a:solidFill>
              </a:rPr>
              <a:t> Ahn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endParaRPr lang="en-US" dirty="0">
              <a:solidFill>
                <a:srgbClr val="6600FF"/>
              </a:solidFill>
            </a:endParaRPr>
          </a:p>
          <a:p>
            <a:pPr lvl="1"/>
            <a:r>
              <a:rPr lang="en-US" dirty="0" smtClean="0"/>
              <a:t>Kinetic </a:t>
            </a:r>
            <a:r>
              <a:rPr lang="en-US" dirty="0"/>
              <a:t>equilibrium reconstruction of KSTAR plasmas including internal pitch angle profile measurement </a:t>
            </a:r>
            <a:r>
              <a:rPr lang="en-US" dirty="0">
                <a:solidFill>
                  <a:srgbClr val="6600FF"/>
                </a:solidFill>
              </a:rPr>
              <a:t>(</a:t>
            </a:r>
            <a:r>
              <a:rPr lang="en-US" dirty="0" err="1">
                <a:solidFill>
                  <a:srgbClr val="6600FF"/>
                </a:solidFill>
              </a:rPr>
              <a:t>Yanzheng</a:t>
            </a:r>
            <a:r>
              <a:rPr lang="en-US" dirty="0">
                <a:solidFill>
                  <a:srgbClr val="6600FF"/>
                </a:solidFill>
              </a:rPr>
              <a:t> Jiang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endParaRPr lang="en-US" dirty="0">
              <a:solidFill>
                <a:srgbClr val="6600FF"/>
              </a:solidFill>
            </a:endParaRPr>
          </a:p>
          <a:p>
            <a:r>
              <a:rPr lang="en-US" dirty="0" smtClean="0"/>
              <a:t>Tomorrow’s presentations</a:t>
            </a:r>
            <a:endParaRPr lang="en-US" dirty="0"/>
          </a:p>
          <a:p>
            <a:pPr lvl="1"/>
            <a:r>
              <a:rPr lang="en-US" dirty="0" smtClean="0"/>
              <a:t>MHD stability </a:t>
            </a:r>
            <a:r>
              <a:rPr lang="en-US" dirty="0"/>
              <a:t>a</a:t>
            </a:r>
            <a:r>
              <a:rPr lang="en-US" dirty="0" smtClean="0"/>
              <a:t>nalysis </a:t>
            </a:r>
            <a:r>
              <a:rPr lang="en-US" dirty="0"/>
              <a:t>and </a:t>
            </a:r>
            <a:r>
              <a:rPr lang="en-US" dirty="0" smtClean="0"/>
              <a:t>global mode identification </a:t>
            </a:r>
            <a:r>
              <a:rPr lang="en-US" dirty="0"/>
              <a:t>for </a:t>
            </a:r>
            <a:r>
              <a:rPr lang="en-US" dirty="0" smtClean="0"/>
              <a:t>high beta operation </a:t>
            </a:r>
            <a:r>
              <a:rPr lang="en-US" dirty="0"/>
              <a:t>in KSTAR </a:t>
            </a:r>
            <a:r>
              <a:rPr lang="en-US" dirty="0">
                <a:solidFill>
                  <a:srgbClr val="6600FF"/>
                </a:solidFill>
              </a:rPr>
              <a:t>(Young-Seok Park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endParaRPr lang="en-US" dirty="0">
              <a:solidFill>
                <a:srgbClr val="6600FF"/>
              </a:solidFill>
            </a:endParaRPr>
          </a:p>
          <a:p>
            <a:pPr lvl="1"/>
            <a:r>
              <a:rPr lang="en-US" dirty="0" smtClean="0"/>
              <a:t>Automated identification </a:t>
            </a:r>
            <a:r>
              <a:rPr lang="en-US" dirty="0"/>
              <a:t>of MHD </a:t>
            </a:r>
            <a:r>
              <a:rPr lang="en-US" dirty="0" smtClean="0"/>
              <a:t>mode bifurcation </a:t>
            </a:r>
            <a:r>
              <a:rPr lang="en-US" dirty="0"/>
              <a:t>and </a:t>
            </a:r>
            <a:r>
              <a:rPr lang="en-US" dirty="0" smtClean="0"/>
              <a:t>locking </a:t>
            </a:r>
            <a:r>
              <a:rPr lang="en-US" dirty="0"/>
              <a:t>in </a:t>
            </a:r>
            <a:r>
              <a:rPr lang="en-US" dirty="0" smtClean="0"/>
              <a:t>tokamaks </a:t>
            </a:r>
            <a:r>
              <a:rPr lang="en-US" dirty="0">
                <a:solidFill>
                  <a:srgbClr val="6600FF"/>
                </a:solidFill>
              </a:rPr>
              <a:t>(Sabbagh for </a:t>
            </a:r>
            <a:r>
              <a:rPr lang="en-US" dirty="0" smtClean="0">
                <a:solidFill>
                  <a:srgbClr val="6600FF"/>
                </a:solidFill>
              </a:rPr>
              <a:t>J.D. </a:t>
            </a:r>
            <a:r>
              <a:rPr lang="en-US" dirty="0" err="1" smtClean="0">
                <a:solidFill>
                  <a:srgbClr val="6600FF"/>
                </a:solidFill>
              </a:rPr>
              <a:t>Riquezes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endParaRPr lang="en-US" dirty="0">
              <a:solidFill>
                <a:srgbClr val="6600FF"/>
              </a:solidFill>
            </a:endParaRPr>
          </a:p>
          <a:p>
            <a:pPr lvl="1"/>
            <a:r>
              <a:rPr lang="en-US" dirty="0" smtClean="0"/>
              <a:t>Brief </a:t>
            </a:r>
            <a:r>
              <a:rPr lang="en-US" dirty="0"/>
              <a:t>outline of on-going KSTAR international collaboration research </a:t>
            </a:r>
            <a:r>
              <a:rPr lang="en-US" dirty="0">
                <a:solidFill>
                  <a:srgbClr val="6600FF"/>
                </a:solidFill>
              </a:rPr>
              <a:t>(Sabbagh</a:t>
            </a:r>
            <a:r>
              <a:rPr lang="en-US" dirty="0" smtClean="0">
                <a:solidFill>
                  <a:srgbClr val="6600FF"/>
                </a:solidFill>
              </a:rPr>
              <a:t>)</a:t>
            </a:r>
            <a:endParaRPr lang="en-US" dirty="0">
              <a:solidFill>
                <a:srgbClr val="6600FF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90263"/>
      </p:ext>
    </p:extLst>
  </p:cSld>
  <p:clrMapOvr>
    <a:masterClrMapping/>
  </p:clrMapOvr>
</p:sld>
</file>

<file path=ppt/theme/theme1.xml><?xml version="1.0" encoding="utf-8"?>
<a:theme xmlns:a="http://schemas.openxmlformats.org/drawingml/2006/main" name="run plan">
  <a:themeElements>
    <a:clrScheme name="">
      <a:dk1>
        <a:srgbClr val="000000"/>
      </a:dk1>
      <a:lt1>
        <a:srgbClr val="FFFFFF"/>
      </a:lt1>
      <a:dk2>
        <a:srgbClr val="000000"/>
      </a:dk2>
      <a:lt2>
        <a:srgbClr val="D49FFF"/>
      </a:lt2>
      <a:accent1>
        <a:srgbClr val="0000FF"/>
      </a:accent1>
      <a:accent2>
        <a:srgbClr val="FF5008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4806"/>
      </a:accent6>
      <a:hlink>
        <a:srgbClr val="8901F3"/>
      </a:hlink>
      <a:folHlink>
        <a:srgbClr val="919191"/>
      </a:folHlink>
    </a:clrScheme>
    <a:fontScheme name="run plan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un pl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Venus 1 HD:Tokamak XP's, etc.:TFTR, XP's, etc.:CY 96:DT-801 High li:7/96 run:DT-801 7/8 sum/run plan</Template>
  <TotalTime>26284</TotalTime>
  <Pages>13</Pages>
  <Words>424</Words>
  <Application>Microsoft Office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run plan</vt:lpstr>
      <vt:lpstr>PowerPoint Presentation</vt:lpstr>
      <vt:lpstr>Present KSTAR international collaborative research follows from our NSTX/-U research effort</vt:lpstr>
      <vt:lpstr>Presented collaborative physics research is required analysis for disruption prediction and avoidance</vt:lpstr>
      <vt:lpstr>Talks are a subset of the presentations shown at the recent APS DPP17 meeting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ET1 intro</dc:title>
  <dc:subject>NSTX base slide format</dc:subject>
  <dc:creator>Steven A. Sabbagh</dc:creator>
  <cp:keywords>NSTX</cp:keywords>
  <cp:lastModifiedBy>SAS</cp:lastModifiedBy>
  <cp:revision>4306</cp:revision>
  <cp:lastPrinted>2004-01-07T06:42:45Z</cp:lastPrinted>
  <dcterms:created xsi:type="dcterms:W3CDTF">2000-01-31T02:57:44Z</dcterms:created>
  <dcterms:modified xsi:type="dcterms:W3CDTF">2017-11-29T08:14:01Z</dcterms:modified>
</cp:coreProperties>
</file>