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58" r:id="rId2"/>
    <p:sldId id="678" r:id="rId3"/>
    <p:sldId id="679" r:id="rId4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FFFF99"/>
    <a:srgbClr val="FFFF00"/>
    <a:srgbClr val="FFFFCC"/>
    <a:srgbClr val="00CCFF"/>
    <a:srgbClr val="00FFFF"/>
    <a:srgbClr val="009900"/>
    <a:srgbClr val="00CC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8" autoAdjust="0"/>
    <p:restoredTop sz="92412" autoAdjust="0"/>
  </p:normalViewPr>
  <p:slideViewPr>
    <p:cSldViewPr snapToGrid="0">
      <p:cViewPr varScale="1">
        <p:scale>
          <a:sx n="99" d="100"/>
          <a:sy n="99" d="100"/>
        </p:scale>
        <p:origin x="-27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-2136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465888" y="8826500"/>
            <a:ext cx="3984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6" tIns="44863" rIns="91326" bIns="44863" anchor="ctr">
            <a:spAutoFit/>
          </a:bodyPr>
          <a:lstStyle>
            <a:lvl1pPr defTabSz="922338"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922338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FC3CB75F-D00C-44DC-AA74-CDEEED0FE5DA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08809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9913"/>
            <a:ext cx="5086350" cy="414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26" tIns="44863" rIns="91326" bIns="448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477000" y="8824913"/>
            <a:ext cx="3873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6" tIns="44863" rIns="91326" bIns="44863" anchor="ctr">
            <a:spAutoFit/>
          </a:bodyPr>
          <a:lstStyle>
            <a:lvl1pPr defTabSz="922338"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 defTabSz="922338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 defTabSz="922338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defRPr/>
            </a:pPr>
            <a:fld id="{BD358436-4925-4B8F-8600-1EA1FE32D2F0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451645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1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4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8275" y="101600"/>
            <a:ext cx="1949450" cy="6180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9925" y="101600"/>
            <a:ext cx="5695950" cy="6180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7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325" y="1016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9925" y="800100"/>
            <a:ext cx="3810000" cy="5481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800100"/>
            <a:ext cx="3810000" cy="5481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9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2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282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800100"/>
            <a:ext cx="3810000" cy="5481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9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8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1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35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879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24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177800" y="6535738"/>
            <a:ext cx="8801100" cy="63500"/>
            <a:chOff x="112" y="4117"/>
            <a:chExt cx="5544" cy="40"/>
          </a:xfrm>
        </p:grpSpPr>
        <p:sp>
          <p:nvSpPr>
            <p:cNvPr id="1036" name="Line 2"/>
            <p:cNvSpPr>
              <a:spLocks noChangeShapeType="1"/>
            </p:cNvSpPr>
            <p:nvPr/>
          </p:nvSpPr>
          <p:spPr bwMode="auto">
            <a:xfrm>
              <a:off x="112" y="4157"/>
              <a:ext cx="5544" cy="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Line 3"/>
            <p:cNvSpPr>
              <a:spLocks noChangeShapeType="1"/>
            </p:cNvSpPr>
            <p:nvPr/>
          </p:nvSpPr>
          <p:spPr bwMode="auto">
            <a:xfrm>
              <a:off x="176" y="4117"/>
              <a:ext cx="5432" cy="0"/>
            </a:xfrm>
            <a:prstGeom prst="line">
              <a:avLst/>
            </a:prstGeom>
            <a:noFill/>
            <a:ln w="254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95325" y="101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800100"/>
            <a:ext cx="7772400" cy="548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grpSp>
        <p:nvGrpSpPr>
          <p:cNvPr id="1029" name="Group 9"/>
          <p:cNvGrpSpPr>
            <a:grpSpLocks/>
          </p:cNvGrpSpPr>
          <p:nvPr/>
        </p:nvGrpSpPr>
        <p:grpSpPr bwMode="auto">
          <a:xfrm>
            <a:off x="165100" y="165100"/>
            <a:ext cx="8801100" cy="63500"/>
            <a:chOff x="104" y="104"/>
            <a:chExt cx="5544" cy="40"/>
          </a:xfrm>
        </p:grpSpPr>
        <p:sp>
          <p:nvSpPr>
            <p:cNvPr id="1034" name="Line 7"/>
            <p:cNvSpPr>
              <a:spLocks noChangeShapeType="1"/>
            </p:cNvSpPr>
            <p:nvPr/>
          </p:nvSpPr>
          <p:spPr bwMode="auto">
            <a:xfrm>
              <a:off x="104" y="104"/>
              <a:ext cx="5544" cy="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8"/>
            <p:cNvSpPr>
              <a:spLocks noChangeShapeType="1"/>
            </p:cNvSpPr>
            <p:nvPr/>
          </p:nvSpPr>
          <p:spPr bwMode="auto">
            <a:xfrm>
              <a:off x="168" y="144"/>
              <a:ext cx="5432" cy="0"/>
            </a:xfrm>
            <a:prstGeom prst="line">
              <a:avLst/>
            </a:prstGeom>
            <a:noFill/>
            <a:ln w="25400">
              <a:solidFill>
                <a:srgbClr val="FC012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0" name="Text Box 46"/>
          <p:cNvSpPr txBox="1">
            <a:spLocks noChangeArrowheads="1"/>
          </p:cNvSpPr>
          <p:nvPr userDrawn="1"/>
        </p:nvSpPr>
        <p:spPr bwMode="auto">
          <a:xfrm>
            <a:off x="2092325" y="6613525"/>
            <a:ext cx="6742113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900" b="1" dirty="0" smtClean="0">
                <a:solidFill>
                  <a:srgbClr val="00CCFF"/>
                </a:solidFill>
                <a:latin typeface="Helvetica" pitchFamily="34" charset="0"/>
              </a:rPr>
              <a:t>Introduction to recent KSTAR international collaboration analysis – S.A. Sabbagh,</a:t>
            </a:r>
            <a:r>
              <a:rPr lang="en-US" sz="900" b="1" baseline="0" dirty="0" smtClean="0">
                <a:solidFill>
                  <a:srgbClr val="00CCFF"/>
                </a:solidFill>
                <a:latin typeface="Helvetica" pitchFamily="34" charset="0"/>
              </a:rPr>
              <a:t> et al.</a:t>
            </a:r>
            <a:r>
              <a:rPr lang="en-US" sz="900" b="1" dirty="0" smtClean="0">
                <a:solidFill>
                  <a:srgbClr val="00CCFF"/>
                </a:solidFill>
                <a:latin typeface="Helvetica" pitchFamily="34" charset="0"/>
              </a:rPr>
              <a:t>   (11/29/17)</a:t>
            </a:r>
          </a:p>
        </p:txBody>
      </p:sp>
      <p:pic>
        <p:nvPicPr>
          <p:cNvPr id="1031" name="Picture 49" descr="kstar_soft_lo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6429375"/>
            <a:ext cx="15843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50"/>
          <p:cNvSpPr>
            <a:spLocks noChangeArrowheads="1"/>
          </p:cNvSpPr>
          <p:nvPr userDrawn="1"/>
        </p:nvSpPr>
        <p:spPr bwMode="auto">
          <a:xfrm>
            <a:off x="9517063" y="1065213"/>
            <a:ext cx="536575" cy="74612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21" name="Slide Number Placeholder 1"/>
          <p:cNvSpPr txBox="1">
            <a:spLocks noGrp="1"/>
          </p:cNvSpPr>
          <p:nvPr userDrawn="1"/>
        </p:nvSpPr>
        <p:spPr bwMode="auto">
          <a:xfrm>
            <a:off x="8343900" y="6653213"/>
            <a:ext cx="7620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defRPr/>
            </a:pPr>
            <a:fld id="{17E83F55-F2D6-4916-B569-AD451D95AD79}" type="slidenum">
              <a:rPr lang="en-US" sz="900" b="1" smtClean="0">
                <a:solidFill>
                  <a:srgbClr val="00CCFF"/>
                </a:solidFill>
                <a:latin typeface="Helvetica" pitchFamily="34" charset="0"/>
                <a:ea typeface="MS PGothic" pitchFamily="34" charset="-128"/>
              </a:rPr>
              <a:pPr algn="r">
                <a:defRPr/>
              </a:pPr>
              <a:t>‹#›</a:t>
            </a:fld>
            <a:endParaRPr lang="en-US" sz="900" b="1" smtClean="0">
              <a:solidFill>
                <a:srgbClr val="00CCFF"/>
              </a:solidFill>
              <a:latin typeface="Helvetica" pitchFamily="34" charset="0"/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70000"/>
        </a:spcBef>
        <a:spcAft>
          <a:spcPct val="0"/>
        </a:spcAft>
        <a:buClr>
          <a:srgbClr val="F70606"/>
        </a:buClr>
        <a:buSzPct val="150000"/>
        <a:buChar char="•"/>
        <a:defRPr sz="24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ts val="8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5000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5FCAFA"/>
        </a:buClr>
        <a:buSzPct val="80000"/>
        <a:buFont typeface="Wingdings" pitchFamily="2" charset="2"/>
        <a:buChar char="q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50000"/>
        </a:spcBef>
        <a:spcAft>
          <a:spcPct val="0"/>
        </a:spcAft>
        <a:buClr>
          <a:srgbClr val="F70606"/>
        </a:buClr>
        <a:buSzPct val="100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XU4C77leOi.jpg"/>
          <p:cNvPicPr>
            <a:picLocks noChangeAspect="1"/>
          </p:cNvPicPr>
          <p:nvPr/>
        </p:nvPicPr>
        <p:blipFill>
          <a:blip r:embed="rId3" cstate="print"/>
          <a:srcRect r="8993" b="7660"/>
          <a:stretch>
            <a:fillRect/>
          </a:stretch>
        </p:blipFill>
        <p:spPr>
          <a:xfrm>
            <a:off x="5071730" y="3654416"/>
            <a:ext cx="4003611" cy="2649815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76" y="4777816"/>
            <a:ext cx="1659636" cy="61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u_fontoutline.pd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71" y="5554189"/>
            <a:ext cx="3373102" cy="63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159" y="4900792"/>
            <a:ext cx="1292649" cy="66183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565128" y="6213452"/>
            <a:ext cx="54268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en-US" sz="1400" b="1" i="1" dirty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S</a:t>
            </a:r>
            <a:r>
              <a:rPr lang="en-US" sz="1400" b="1" i="1" dirty="0" smtClean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upported by US </a:t>
            </a:r>
            <a:r>
              <a:rPr lang="en-US" sz="1400" b="1" i="1" dirty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DOE </a:t>
            </a:r>
            <a:r>
              <a:rPr lang="en-US" sz="1400" b="1" i="1" dirty="0" smtClean="0">
                <a:solidFill>
                  <a:srgbClr val="1822CD"/>
                </a:solidFill>
                <a:latin typeface="Helvetica" charset="0"/>
                <a:cs typeface="Arial" pitchFamily="34" charset="0"/>
              </a:rPr>
              <a:t>grant DE-SC0016614</a:t>
            </a:r>
            <a:endParaRPr lang="en-US" altLang="en-US" sz="1400" b="1" i="1" dirty="0">
              <a:solidFill>
                <a:srgbClr val="1822CD"/>
              </a:solidFill>
              <a:latin typeface="Helvetica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34950" y="420471"/>
            <a:ext cx="8680450" cy="114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80000"/>
              </a:lnSpc>
              <a:spcBef>
                <a:spcPct val="70000"/>
              </a:spcBef>
              <a:buClr>
                <a:srgbClr val="F70606"/>
              </a:buClr>
              <a:buSzPct val="150000"/>
              <a:buChar char="•"/>
              <a:defRPr sz="2400">
                <a:solidFill>
                  <a:schemeClr val="accent1"/>
                </a:solidFill>
                <a:latin typeface="Arial" charset="0"/>
              </a:defRPr>
            </a:lvl1pPr>
            <a:lvl2pPr marL="742950" indent="-285750">
              <a:lnSpc>
                <a:spcPct val="80000"/>
              </a:lnSpc>
              <a:spcBef>
                <a:spcPts val="8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5000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80000"/>
              </a:lnSpc>
              <a:spcBef>
                <a:spcPct val="500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3200" b="1" u="sng" dirty="0">
                <a:solidFill>
                  <a:schemeClr val="tx2"/>
                </a:solidFill>
                <a:latin typeface="Helvetica" pitchFamily="34" charset="0"/>
                <a:ea typeface="Gulim" pitchFamily="34" charset="-127"/>
              </a:rPr>
              <a:t>Brief outline of on-going KSTAR international collaboration </a:t>
            </a:r>
            <a:r>
              <a:rPr lang="en-US" altLang="ko-KR" sz="3200" b="1" u="sng" dirty="0" smtClean="0">
                <a:solidFill>
                  <a:schemeClr val="tx2"/>
                </a:solidFill>
                <a:latin typeface="Helvetica" pitchFamily="34" charset="0"/>
                <a:ea typeface="Gulim" pitchFamily="34" charset="-127"/>
              </a:rPr>
              <a:t>research – next steps</a:t>
            </a:r>
            <a:endParaRPr lang="en-US" altLang="en-US" sz="3600" u="sng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55178" y="1912441"/>
            <a:ext cx="7741570" cy="392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80000"/>
              </a:lnSpc>
              <a:spcBef>
                <a:spcPct val="70000"/>
              </a:spcBef>
              <a:buClr>
                <a:srgbClr val="F70606"/>
              </a:buClr>
              <a:buSzPct val="150000"/>
              <a:buChar char="•"/>
              <a:defRPr sz="2400">
                <a:solidFill>
                  <a:schemeClr val="accent1"/>
                </a:solidFill>
                <a:latin typeface="Arial" charset="0"/>
              </a:defRPr>
            </a:lvl1pPr>
            <a:lvl2pPr marL="742950" indent="-285750">
              <a:lnSpc>
                <a:spcPct val="80000"/>
              </a:lnSpc>
              <a:spcBef>
                <a:spcPts val="8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5000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80000"/>
              </a:lnSpc>
              <a:spcBef>
                <a:spcPct val="500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Helvetica" pitchFamily="34" charset="0"/>
              </a:rPr>
              <a:t>S.A. </a:t>
            </a:r>
            <a:r>
              <a:rPr lang="en-US" altLang="en-US" dirty="0" smtClean="0">
                <a:latin typeface="Helvetica" pitchFamily="34" charset="0"/>
              </a:rPr>
              <a:t>Sabbagh</a:t>
            </a:r>
            <a:r>
              <a:rPr lang="en-US" altLang="en-US" baseline="30000" dirty="0" smtClean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Y.S</a:t>
            </a:r>
            <a:r>
              <a:rPr lang="en-US" altLang="en-US" dirty="0">
                <a:latin typeface="Helvetica" pitchFamily="34" charset="0"/>
              </a:rPr>
              <a:t>. </a:t>
            </a:r>
            <a:r>
              <a:rPr lang="en-US" altLang="en-US" dirty="0" smtClean="0">
                <a:latin typeface="Helvetica" pitchFamily="34" charset="0"/>
              </a:rPr>
              <a:t>Park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J.H. Ahn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J.W. Berkery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J.M. Bialek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</a:t>
            </a:r>
            <a:r>
              <a:rPr lang="en-US" altLang="en-US" dirty="0" smtClean="0">
                <a:latin typeface="Helvetica" pitchFamily="34" charset="0"/>
              </a:rPr>
              <a:t>D. Boyer</a:t>
            </a:r>
            <a:r>
              <a:rPr lang="en-US" altLang="en-US" baseline="30000" dirty="0" smtClean="0">
                <a:latin typeface="Helvetica" pitchFamily="34" charset="0"/>
              </a:rPr>
              <a:t>2</a:t>
            </a:r>
            <a:r>
              <a:rPr lang="en-US" altLang="en-US" dirty="0" smtClean="0">
                <a:latin typeface="Helvetica" pitchFamily="34" charset="0"/>
              </a:rPr>
              <a:t>, Y</a:t>
            </a:r>
            <a:r>
              <a:rPr lang="en-US" altLang="en-US" dirty="0" smtClean="0">
                <a:latin typeface="Helvetica" pitchFamily="34" charset="0"/>
              </a:rPr>
              <a:t>. Jiang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B. LeBlanc</a:t>
            </a:r>
            <a:r>
              <a:rPr lang="en-US" altLang="en-US" baseline="30000" dirty="0">
                <a:latin typeface="Helvetica" pitchFamily="34" charset="0"/>
              </a:rPr>
              <a:t>2</a:t>
            </a:r>
            <a:r>
              <a:rPr lang="en-US" altLang="en-US" dirty="0" smtClean="0">
                <a:latin typeface="Helvetica" pitchFamily="34" charset="0"/>
              </a:rPr>
              <a:t>, 		J.D</a:t>
            </a:r>
            <a:r>
              <a:rPr lang="en-US" altLang="en-US" dirty="0" smtClean="0">
                <a:latin typeface="Helvetica" pitchFamily="34" charset="0"/>
              </a:rPr>
              <a:t>. Riquezes</a:t>
            </a:r>
            <a:r>
              <a:rPr lang="en-US" altLang="en-US" baseline="30000" dirty="0">
                <a:latin typeface="Helvetica" pitchFamily="34" charset="0"/>
              </a:rPr>
              <a:t>1</a:t>
            </a:r>
            <a:r>
              <a:rPr lang="en-US" altLang="en-US" dirty="0" smtClean="0">
                <a:latin typeface="Helvetica" pitchFamily="34" charset="0"/>
              </a:rPr>
              <a:t>, S.D</a:t>
            </a:r>
            <a:r>
              <a:rPr lang="en-US" altLang="en-US" dirty="0">
                <a:latin typeface="Helvetica" pitchFamily="34" charset="0"/>
              </a:rPr>
              <a:t>. </a:t>
            </a:r>
            <a:r>
              <a:rPr lang="en-US" altLang="en-US" dirty="0" smtClean="0">
                <a:latin typeface="Helvetica" pitchFamily="34" charset="0"/>
              </a:rPr>
              <a:t>Scott</a:t>
            </a:r>
            <a:r>
              <a:rPr lang="en-US" altLang="en-US" baseline="30000" dirty="0">
                <a:latin typeface="Helvetica" pitchFamily="34" charset="0"/>
              </a:rPr>
              <a:t>2</a:t>
            </a:r>
            <a:endParaRPr lang="en-US" altLang="en-US" sz="1800" baseline="30000" dirty="0" smtClean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400" dirty="0" smtClean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en-US" sz="1800" i="1" baseline="30000" dirty="0" smtClean="0">
                <a:solidFill>
                  <a:schemeClr val="tx1"/>
                </a:solidFill>
              </a:rPr>
              <a:t>1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Department </a:t>
            </a:r>
            <a:r>
              <a:rPr lang="en-US" altLang="en-US" sz="1800" i="1" dirty="0">
                <a:solidFill>
                  <a:schemeClr val="tx1"/>
                </a:solidFill>
              </a:rPr>
              <a:t>of Applied Physics, Columbia University, New York, 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NY</a:t>
            </a:r>
            <a:endParaRPr lang="en-US" altLang="en-US" sz="1800" i="1" dirty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en-US" sz="1800" i="1" baseline="30000" dirty="0" smtClean="0">
                <a:solidFill>
                  <a:schemeClr val="tx1"/>
                </a:solidFill>
              </a:rPr>
              <a:t>2</a:t>
            </a:r>
            <a:r>
              <a:rPr lang="en-US" altLang="en-US" sz="1800" i="1" dirty="0" smtClean="0">
                <a:solidFill>
                  <a:schemeClr val="tx1"/>
                </a:solidFill>
              </a:rPr>
              <a:t>PPPL, Princeton, NJ</a:t>
            </a:r>
            <a:endParaRPr lang="en-US" altLang="en-US" sz="1100" dirty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</a:endParaRPr>
          </a:p>
          <a:p>
            <a:pPr algn="ctr">
              <a:lnSpc>
                <a:spcPct val="105000"/>
              </a:lnSpc>
              <a:spcBef>
                <a:spcPct val="0"/>
              </a:spcBef>
              <a:buFontTx/>
              <a:buNone/>
            </a:pPr>
            <a:endParaRPr lang="en-US" altLang="en-US" sz="1000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 b="1" dirty="0" smtClean="0">
                <a:solidFill>
                  <a:srgbClr val="FF0000"/>
                </a:solidFill>
                <a:ea typeface="Gulim" pitchFamily="34" charset="-127"/>
              </a:rPr>
              <a:t>NSTX-U Physics Meeting</a:t>
            </a:r>
            <a:endParaRPr lang="en-US" altLang="ko-KR" sz="2000" b="1" dirty="0">
              <a:solidFill>
                <a:srgbClr val="FF0000"/>
              </a:solidFill>
              <a:ea typeface="Gulim" pitchFamily="34" charset="-127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 smtClean="0">
                <a:solidFill>
                  <a:srgbClr val="000099"/>
                </a:solidFill>
              </a:rPr>
              <a:t>PPPL</a:t>
            </a:r>
            <a:endParaRPr lang="en-US" altLang="en-US" sz="2000" b="1" dirty="0">
              <a:solidFill>
                <a:srgbClr val="000099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 dirty="0">
              <a:solidFill>
                <a:srgbClr val="000099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1600" dirty="0" smtClean="0">
                <a:solidFill>
                  <a:schemeClr val="tx1"/>
                </a:solidFill>
              </a:rPr>
              <a:t>30</a:t>
            </a:r>
            <a:r>
              <a:rPr lang="en-US" altLang="en-US" sz="1600" baseline="30000" dirty="0" smtClean="0">
                <a:solidFill>
                  <a:schemeClr val="tx1"/>
                </a:solidFill>
              </a:rPr>
              <a:t>th</a:t>
            </a:r>
            <a:r>
              <a:rPr lang="en-US" altLang="en-US" sz="1600" dirty="0" smtClean="0">
                <a:solidFill>
                  <a:schemeClr val="tx1"/>
                </a:solidFill>
              </a:rPr>
              <a:t>, 2017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smtClean="0"/>
              <a:t>Princeton, NJ</a:t>
            </a:r>
            <a:endParaRPr lang="en-US" altLang="en-US" sz="16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8900" y="6589713"/>
            <a:ext cx="446088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80000"/>
              </a:lnSpc>
              <a:spcBef>
                <a:spcPct val="70000"/>
              </a:spcBef>
              <a:buClr>
                <a:srgbClr val="F70606"/>
              </a:buClr>
              <a:buSzPct val="150000"/>
              <a:buChar char="•"/>
              <a:defRPr sz="2400">
                <a:solidFill>
                  <a:schemeClr val="accent1"/>
                </a:solidFill>
                <a:latin typeface="Arial" charset="0"/>
              </a:defRPr>
            </a:lvl1pPr>
            <a:lvl2pPr marL="742950" indent="-285750">
              <a:lnSpc>
                <a:spcPct val="80000"/>
              </a:lnSpc>
              <a:spcBef>
                <a:spcPts val="8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50000"/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lnSpc>
                <a:spcPct val="80000"/>
              </a:lnSpc>
              <a:spcBef>
                <a:spcPct val="50000"/>
              </a:spcBef>
              <a:buClr>
                <a:srgbClr val="5FCAFA"/>
              </a:buClr>
              <a:buSzPct val="80000"/>
              <a:buFont typeface="Wingdings" pitchFamily="2" charset="2"/>
              <a:buChar char="q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lnSpc>
                <a:spcPct val="80000"/>
              </a:lnSpc>
              <a:spcBef>
                <a:spcPct val="50000"/>
              </a:spcBef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70606"/>
              </a:buClr>
              <a:buSzPct val="100000"/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2"/>
                </a:solidFill>
              </a:rPr>
              <a:t>V1.0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4" y="299417"/>
            <a:ext cx="8994322" cy="685800"/>
          </a:xfrm>
        </p:spPr>
        <p:txBody>
          <a:bodyPr/>
          <a:lstStyle/>
          <a:p>
            <a:r>
              <a:rPr lang="en-US" sz="2800" dirty="0" smtClean="0"/>
              <a:t>Next-steps in KSTAR physics </a:t>
            </a:r>
            <a:r>
              <a:rPr lang="en-US" sz="2800" dirty="0" smtClean="0"/>
              <a:t>research </a:t>
            </a:r>
            <a:r>
              <a:rPr lang="en-US" sz="2800" dirty="0" smtClean="0"/>
              <a:t>will continue to advance key capabilities, start DECAF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6" y="1132114"/>
            <a:ext cx="8930172" cy="5223891"/>
          </a:xfrm>
          <a:noFill/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200" u="sng" dirty="0" smtClean="0"/>
              <a:t>Element 1</a:t>
            </a:r>
            <a:r>
              <a:rPr lang="en-US" altLang="en-US" sz="2200" dirty="0" smtClean="0"/>
              <a:t>: </a:t>
            </a:r>
            <a:r>
              <a:rPr lang="en-US" sz="2200" i="1" dirty="0"/>
              <a:t>Improvements and new capabilities enabling disruption characterization and </a:t>
            </a:r>
            <a:r>
              <a:rPr lang="en-US" sz="2200" i="1" dirty="0" smtClean="0"/>
              <a:t>forecasting (DECAF) with </a:t>
            </a:r>
            <a:r>
              <a:rPr lang="en-US" sz="2200" i="1" dirty="0"/>
              <a:t>related </a:t>
            </a:r>
            <a:r>
              <a:rPr lang="en-US" sz="2200" i="1" dirty="0" smtClean="0"/>
              <a:t>experiments</a:t>
            </a:r>
            <a:endParaRPr lang="en-US" altLang="en-US" sz="2200" dirty="0" smtClean="0"/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Equilibrium reconstruction</a:t>
            </a:r>
          </a:p>
          <a:p>
            <a:pPr lvl="2">
              <a:spcBef>
                <a:spcPts val="600"/>
              </a:spcBef>
            </a:pPr>
            <a:r>
              <a:rPr lang="en-US" altLang="en-US" dirty="0" smtClean="0"/>
              <a:t>Finalize first kinetic equilibrium reconstructions with MSE, run all shots from 2016 and 2017 run campaigns to build database</a:t>
            </a:r>
          </a:p>
          <a:p>
            <a:pPr lvl="2">
              <a:spcBef>
                <a:spcPts val="600"/>
              </a:spcBef>
            </a:pPr>
            <a:r>
              <a:rPr lang="en-US" altLang="en-US" dirty="0" smtClean="0"/>
              <a:t>Construct neural net processing of fast particle pressure from TRANSP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TRANSP analysis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>
              <a:spcBef>
                <a:spcPts val="600"/>
              </a:spcBef>
            </a:pPr>
            <a:r>
              <a:rPr lang="en-US" altLang="en-US" dirty="0" smtClean="0"/>
              <a:t>Refine TRANSP analysis and begin predictive runs to determine im</a:t>
            </a:r>
            <a:r>
              <a:rPr lang="en-US" altLang="en-US" dirty="0" smtClean="0"/>
              <a:t>pact of new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NBI system on plasma </a:t>
            </a:r>
            <a:r>
              <a:rPr lang="en-US" altLang="en-US" i="1" dirty="0" smtClean="0">
                <a:latin typeface="Symbol" panose="05050102010706020507" pitchFamily="18" charset="2"/>
              </a:rPr>
              <a:t>b</a:t>
            </a:r>
            <a:r>
              <a:rPr lang="en-US" altLang="en-US" dirty="0" smtClean="0"/>
              <a:t>, profiles, and stability</a:t>
            </a:r>
          </a:p>
          <a:p>
            <a:pPr lvl="2">
              <a:spcBef>
                <a:spcPts val="600"/>
              </a:spcBef>
            </a:pPr>
            <a:r>
              <a:rPr lang="en-US" altLang="en-US" dirty="0" smtClean="0"/>
              <a:t>Use predictive capability in “feedback” mode to determine optimal stability trajectories for disruption avoidance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Stability analysis</a:t>
            </a:r>
          </a:p>
          <a:p>
            <a:pPr lvl="2">
              <a:spcBef>
                <a:spcPts val="600"/>
              </a:spcBef>
            </a:pPr>
            <a:r>
              <a:rPr lang="en-US" altLang="en-US" dirty="0" smtClean="0"/>
              <a:t>Begin</a:t>
            </a:r>
            <a:r>
              <a:rPr lang="en-US" altLang="en-US" dirty="0" smtClean="0"/>
              <a:t> stability analysis validation (kinetic MHD, (N)TM, kink, ballooning, RWM) for specific high performance shots and that exhibited MHD modes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DECAF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2">
              <a:spcBef>
                <a:spcPts val="600"/>
              </a:spcBef>
            </a:pPr>
            <a:r>
              <a:rPr lang="en-US" altLang="en-US" dirty="0" smtClean="0"/>
              <a:t>Begin disruption </a:t>
            </a:r>
            <a:r>
              <a:rPr lang="en-US" altLang="en-US" dirty="0" smtClean="0"/>
              <a:t>event characterization and </a:t>
            </a:r>
            <a:r>
              <a:rPr lang="en-US" altLang="en-US" dirty="0" smtClean="0"/>
              <a:t>forecasting (DECAF) analysis </a:t>
            </a:r>
            <a:r>
              <a:rPr lang="en-US" altLang="en-US" dirty="0"/>
              <a:t>o</a:t>
            </a:r>
            <a:r>
              <a:rPr lang="en-US" altLang="en-US" dirty="0" smtClean="0"/>
              <a:t>n KSTAR database</a:t>
            </a:r>
          </a:p>
          <a:p>
            <a:pPr lvl="2">
              <a:spcBef>
                <a:spcPts val="600"/>
              </a:spcBef>
            </a:pPr>
            <a:r>
              <a:rPr lang="en-US" altLang="en-US" dirty="0" smtClean="0"/>
              <a:t>Expand DECAF physics modules to incorporate and utilize automated MHD mode analysis, new density limit module under development, etc.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endParaRPr lang="en-US" alt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1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64" y="325544"/>
            <a:ext cx="8994322" cy="685800"/>
          </a:xfrm>
        </p:spPr>
        <p:txBody>
          <a:bodyPr/>
          <a:lstStyle/>
          <a:p>
            <a:r>
              <a:rPr lang="en-US" sz="2800" dirty="0"/>
              <a:t>Next-steps in KSTAR physics research will continue to advance key capabilities, </a:t>
            </a:r>
            <a:r>
              <a:rPr lang="en-US" sz="2800" dirty="0" smtClean="0"/>
              <a:t>enable global mode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504" y="1410788"/>
            <a:ext cx="8317776" cy="5058433"/>
          </a:xfrm>
          <a:noFill/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200" u="sng" dirty="0" smtClean="0"/>
              <a:t>Element </a:t>
            </a:r>
            <a:r>
              <a:rPr lang="en-US" sz="2200" u="sng" dirty="0" smtClean="0"/>
              <a:t>2</a:t>
            </a:r>
            <a:r>
              <a:rPr lang="en-US" sz="2200" dirty="0" smtClean="0"/>
              <a:t>:</a:t>
            </a:r>
            <a:r>
              <a:rPr lang="en-US" sz="2200" i="1" dirty="0" smtClean="0"/>
              <a:t> Improvements/support </a:t>
            </a:r>
            <a:r>
              <a:rPr lang="en-US" sz="2200" i="1" dirty="0"/>
              <a:t>to key diagnostics</a:t>
            </a:r>
            <a:r>
              <a:rPr lang="en-US" altLang="en-US" sz="2200" dirty="0" smtClean="0"/>
              <a:t>:</a:t>
            </a:r>
          </a:p>
          <a:p>
            <a:pPr lvl="1">
              <a:spcBef>
                <a:spcPts val="600"/>
              </a:spcBef>
            </a:pPr>
            <a:r>
              <a:rPr lang="en-US" altLang="en-US" dirty="0" smtClean="0"/>
              <a:t>Construction </a:t>
            </a:r>
            <a:r>
              <a:rPr lang="en-US" altLang="en-US" dirty="0"/>
              <a:t>of 15 </a:t>
            </a:r>
            <a:r>
              <a:rPr lang="en-US" altLang="en-US" dirty="0" smtClean="0"/>
              <a:t>additional </a:t>
            </a:r>
            <a:r>
              <a:rPr lang="en-US" altLang="en-US" dirty="0"/>
              <a:t>MSE background </a:t>
            </a:r>
            <a:r>
              <a:rPr lang="en-US" altLang="en-US" dirty="0" err="1"/>
              <a:t>polychrometer</a:t>
            </a:r>
            <a:r>
              <a:rPr lang="en-US" altLang="en-US" dirty="0"/>
              <a:t> </a:t>
            </a:r>
            <a:r>
              <a:rPr lang="en-US" altLang="en-US" dirty="0" smtClean="0"/>
              <a:t>channels </a:t>
            </a:r>
            <a:r>
              <a:rPr lang="en-US" altLang="en-US" dirty="0"/>
              <a:t>to support 25 total </a:t>
            </a:r>
            <a:r>
              <a:rPr lang="en-US" altLang="en-US" dirty="0" smtClean="0"/>
              <a:t>channels for 2018</a:t>
            </a:r>
            <a:r>
              <a:rPr lang="en-US" altLang="en-US" dirty="0"/>
              <a:t> </a:t>
            </a:r>
            <a:r>
              <a:rPr lang="en-US" altLang="en-US" dirty="0" smtClean="0"/>
              <a:t>run (</a:t>
            </a:r>
            <a:r>
              <a:rPr lang="en-US" altLang="en-US" dirty="0"/>
              <a:t>PPPL/MIT) </a:t>
            </a:r>
            <a:endParaRPr lang="en-US" altLang="en-US" dirty="0" smtClean="0"/>
          </a:p>
          <a:p>
            <a:pPr lvl="1">
              <a:spcBef>
                <a:spcPts val="600"/>
              </a:spcBef>
            </a:pPr>
            <a:r>
              <a:rPr lang="en-US" altLang="en-US" dirty="0" smtClean="0"/>
              <a:t>Continue support / interaction for </a:t>
            </a:r>
            <a:r>
              <a:rPr lang="en-US" altLang="en-US" dirty="0" smtClean="0"/>
              <a:t>Thomson diagnostic </a:t>
            </a:r>
            <a:r>
              <a:rPr lang="en-US" altLang="en-US" dirty="0" smtClean="0"/>
              <a:t>improvement</a:t>
            </a:r>
          </a:p>
          <a:p>
            <a:pPr lvl="1">
              <a:spcBef>
                <a:spcPts val="600"/>
              </a:spcBef>
            </a:pPr>
            <a:endParaRPr lang="en-US" altLang="en-US" dirty="0" smtClean="0"/>
          </a:p>
          <a:p>
            <a:pPr>
              <a:spcBef>
                <a:spcPts val="1800"/>
              </a:spcBef>
            </a:pPr>
            <a:r>
              <a:rPr lang="en-US" sz="2200" u="sng" dirty="0"/>
              <a:t>Element </a:t>
            </a:r>
            <a:r>
              <a:rPr lang="en-US" sz="2200" u="sng" dirty="0" smtClean="0"/>
              <a:t>3</a:t>
            </a:r>
            <a:r>
              <a:rPr lang="en-US" sz="2200" dirty="0" smtClean="0"/>
              <a:t>:</a:t>
            </a:r>
            <a:r>
              <a:rPr lang="en-US" sz="2200" dirty="0"/>
              <a:t> </a:t>
            </a:r>
            <a:r>
              <a:rPr lang="en-US" sz="2200" i="1" dirty="0"/>
              <a:t>Experimental active control of dynamic error fields and global MHD instability</a:t>
            </a:r>
            <a:endParaRPr lang="en-US" altLang="en-US" sz="2200" dirty="0" smtClean="0"/>
          </a:p>
          <a:p>
            <a:pPr lvl="1">
              <a:spcBef>
                <a:spcPts val="600"/>
              </a:spcBef>
            </a:pPr>
            <a:r>
              <a:rPr lang="en-US" altLang="en-US" dirty="0" smtClean="0"/>
              <a:t>Begin generalization of model-based </a:t>
            </a:r>
            <a:r>
              <a:rPr lang="en-US" altLang="en-US" dirty="0" smtClean="0"/>
              <a:t>RWM state-space </a:t>
            </a:r>
            <a:r>
              <a:rPr lang="en-US" altLang="en-US" dirty="0" smtClean="0"/>
              <a:t>control code for the KSTAR Plasma Control System (PCS)</a:t>
            </a:r>
            <a:endParaRPr lang="en-US" altLang="en-US" dirty="0" smtClean="0"/>
          </a:p>
          <a:p>
            <a:pPr lvl="1">
              <a:spcBef>
                <a:spcPts val="600"/>
              </a:spcBef>
            </a:pPr>
            <a:r>
              <a:rPr lang="en-US" altLang="en-US" dirty="0"/>
              <a:t>Begin generalization of </a:t>
            </a:r>
            <a:r>
              <a:rPr lang="en-US" altLang="en-US" dirty="0" smtClean="0"/>
              <a:t>synthetic </a:t>
            </a:r>
            <a:r>
              <a:rPr lang="en-US" altLang="en-US" dirty="0" smtClean="0"/>
              <a:t>diagnostics code (including for KSTAR PCS) </a:t>
            </a:r>
            <a:r>
              <a:rPr lang="en-US" altLang="en-US" dirty="0" smtClean="0"/>
              <a:t>to support disruption prediction</a:t>
            </a:r>
          </a:p>
          <a:p>
            <a:pPr>
              <a:spcBef>
                <a:spcPts val="1200"/>
              </a:spcBef>
            </a:pPr>
            <a:endParaRPr lang="en-US" alt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68137"/>
      </p:ext>
    </p:extLst>
  </p:cSld>
  <p:clrMapOvr>
    <a:masterClrMapping/>
  </p:clrMapOvr>
</p:sld>
</file>

<file path=ppt/theme/theme1.xml><?xml version="1.0" encoding="utf-8"?>
<a:theme xmlns:a="http://schemas.openxmlformats.org/drawingml/2006/main" name="run plan">
  <a:themeElements>
    <a:clrScheme name="">
      <a:dk1>
        <a:srgbClr val="000000"/>
      </a:dk1>
      <a:lt1>
        <a:srgbClr val="FFFFFF"/>
      </a:lt1>
      <a:dk2>
        <a:srgbClr val="000000"/>
      </a:dk2>
      <a:lt2>
        <a:srgbClr val="D49FFF"/>
      </a:lt2>
      <a:accent1>
        <a:srgbClr val="0000FF"/>
      </a:accent1>
      <a:accent2>
        <a:srgbClr val="FF5008"/>
      </a:accent2>
      <a:accent3>
        <a:srgbClr val="FFFFFF"/>
      </a:accent3>
      <a:accent4>
        <a:srgbClr val="000000"/>
      </a:accent4>
      <a:accent5>
        <a:srgbClr val="AAAAFF"/>
      </a:accent5>
      <a:accent6>
        <a:srgbClr val="E74806"/>
      </a:accent6>
      <a:hlink>
        <a:srgbClr val="8901F3"/>
      </a:hlink>
      <a:folHlink>
        <a:srgbClr val="919191"/>
      </a:folHlink>
    </a:clrScheme>
    <a:fontScheme name="run plan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un pl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n pl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n pl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Venus 1 HD:Tokamak XP's, etc.:TFTR, XP's, etc.:CY 96:DT-801 High li:7/96 run:DT-801 7/8 sum/run plan</Template>
  <TotalTime>26321</TotalTime>
  <Pages>13</Pages>
  <Words>319</Words>
  <Application>Microsoft Office PowerPoint</Application>
  <PresentationFormat>On-screen Show (4:3)</PresentationFormat>
  <Paragraphs>36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run plan</vt:lpstr>
      <vt:lpstr>PowerPoint Presentation</vt:lpstr>
      <vt:lpstr>Next-steps in KSTAR physics research will continue to advance key capabilities, start DECAF analysis</vt:lpstr>
      <vt:lpstr>Next-steps in KSTAR physics research will continue to advance key capabilities, enable global mode control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ET1 intro</dc:title>
  <dc:subject>NSTX base slide format</dc:subject>
  <dc:creator>Steven A. Sabbagh</dc:creator>
  <cp:keywords>NSTX</cp:keywords>
  <cp:lastModifiedBy>SAS</cp:lastModifiedBy>
  <cp:revision>4326</cp:revision>
  <cp:lastPrinted>2004-01-07T06:42:45Z</cp:lastPrinted>
  <dcterms:created xsi:type="dcterms:W3CDTF">2000-01-31T02:57:44Z</dcterms:created>
  <dcterms:modified xsi:type="dcterms:W3CDTF">2017-11-30T03:20:57Z</dcterms:modified>
</cp:coreProperties>
</file>