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6" r:id="rId2"/>
    <p:sldId id="634" r:id="rId3"/>
    <p:sldId id="683" r:id="rId4"/>
    <p:sldId id="687" r:id="rId5"/>
    <p:sldId id="711" r:id="rId6"/>
    <p:sldId id="706" r:id="rId7"/>
    <p:sldId id="708" r:id="rId8"/>
    <p:sldId id="714" r:id="rId9"/>
    <p:sldId id="712" r:id="rId10"/>
    <p:sldId id="707" r:id="rId11"/>
    <p:sldId id="690" r:id="rId12"/>
    <p:sldId id="709" r:id="rId13"/>
    <p:sldId id="696" r:id="rId14"/>
    <p:sldId id="713" r:id="rId15"/>
    <p:sldId id="697" r:id="rId16"/>
    <p:sldId id="715" r:id="rId17"/>
    <p:sldId id="699" r:id="rId18"/>
    <p:sldId id="700" r:id="rId19"/>
    <p:sldId id="701" r:id="rId20"/>
    <p:sldId id="702" r:id="rId21"/>
    <p:sldId id="703" r:id="rId22"/>
    <p:sldId id="662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1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1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1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00CC"/>
    <a:srgbClr val="005288"/>
    <a:srgbClr val="669900"/>
    <a:srgbClr val="FF3399"/>
    <a:srgbClr val="CC0099"/>
    <a:srgbClr val="333399"/>
    <a:srgbClr val="00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3489" autoAdjust="0"/>
  </p:normalViewPr>
  <p:slideViewPr>
    <p:cSldViewPr snapToGrid="0">
      <p:cViewPr>
        <p:scale>
          <a:sx n="125" d="100"/>
          <a:sy n="125" d="100"/>
        </p:scale>
        <p:origin x="1061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886" y="-120"/>
      </p:cViewPr>
      <p:guideLst>
        <p:guide orient="horz" pos="293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25438" y="8895427"/>
            <a:ext cx="414352" cy="312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885" tIns="47102" rIns="95885" bIns="47102" anchor="ctr">
            <a:spAutoFit/>
          </a:bodyPr>
          <a:lstStyle/>
          <a:p>
            <a:pPr algn="r" defTabSz="968365"/>
            <a:fld id="{F99D6EF8-1A43-4343-97F9-BD08FAC30067}" type="slidenum">
              <a:rPr lang="en-US" altLang="ko-KR" sz="1400">
                <a:ea typeface="굴림" pitchFamily="50" charset="-127"/>
              </a:rPr>
              <a:pPr algn="r" defTabSz="968365"/>
              <a:t>‹#›</a:t>
            </a:fld>
            <a:endParaRPr lang="en-US" altLang="ko-KR" sz="1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876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96" y="4416136"/>
            <a:ext cx="5142243" cy="4184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85" tIns="47102" rIns="95885" bIns="47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notes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51375" cy="348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25438" y="8896222"/>
            <a:ext cx="414352" cy="312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885" tIns="47102" rIns="95885" bIns="47102" anchor="ctr">
            <a:spAutoFit/>
          </a:bodyPr>
          <a:lstStyle/>
          <a:p>
            <a:pPr algn="r" defTabSz="968365"/>
            <a:fld id="{9E48AB8A-7F29-4CD2-9930-F1C20435068E}" type="slidenum">
              <a:rPr lang="en-US" altLang="ko-KR" sz="1400">
                <a:ea typeface="굴림" pitchFamily="50" charset="-127"/>
              </a:rPr>
              <a:pPr algn="r" defTabSz="968365"/>
              <a:t>‹#›</a:t>
            </a:fld>
            <a:endParaRPr lang="en-US" altLang="ko-KR" sz="1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401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8922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41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22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1691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394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5191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9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250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440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28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402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500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1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630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18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90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57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94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96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85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0" y="6566666"/>
            <a:ext cx="9144000" cy="0"/>
          </a:xfrm>
          <a:prstGeom prst="line">
            <a:avLst/>
          </a:prstGeom>
          <a:noFill/>
          <a:ln w="50800">
            <a:solidFill>
              <a:srgbClr val="005288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35561" y="6614195"/>
            <a:ext cx="400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/>
              <a:pPr/>
              <a:t>‹#›</a:t>
            </a:fld>
            <a:endParaRPr lang="ko-KR" altLang="en-US" sz="1100" dirty="0"/>
          </a:p>
        </p:txBody>
      </p:sp>
      <p:pic>
        <p:nvPicPr>
          <p:cNvPr id="12" name="Picture 11" descr="columbia_logo2.png"/>
          <p:cNvPicPr>
            <a:picLocks noChangeAspect="1"/>
          </p:cNvPicPr>
          <p:nvPr userDrawn="1"/>
        </p:nvPicPr>
        <p:blipFill>
          <a:blip r:embed="rId13" cstate="print"/>
          <a:srcRect l="2682" t="28166" r="2570" b="33447"/>
          <a:stretch>
            <a:fillRect/>
          </a:stretch>
        </p:blipFill>
        <p:spPr>
          <a:xfrm>
            <a:off x="147273" y="6615083"/>
            <a:ext cx="1645721" cy="24335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solidFill>
            <a:srgbClr val="00528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wm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OT0002H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327" y="99583"/>
            <a:ext cx="1557196" cy="622878"/>
          </a:xfrm>
          <a:prstGeom prst="rect">
            <a:avLst/>
          </a:prstGeom>
        </p:spPr>
      </p:pic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97953" y="938253"/>
            <a:ext cx="8964570" cy="143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3000" b="1" u="sng" dirty="0" smtClean="0">
                <a:solidFill>
                  <a:srgbClr val="005288"/>
                </a:solidFill>
                <a:latin typeface="Helvetica" pitchFamily="34" charset="0"/>
                <a:ea typeface="굴림" pitchFamily="50" charset="-127"/>
              </a:rPr>
              <a:t>MHD Stability Analysis and Global Mode Identification Preparing for </a:t>
            </a:r>
          </a:p>
          <a:p>
            <a:pPr algn="ctr"/>
            <a:r>
              <a:rPr lang="en-US" altLang="ko-KR" sz="3000" b="1" u="sng" dirty="0" smtClean="0">
                <a:solidFill>
                  <a:srgbClr val="005288"/>
                </a:solidFill>
                <a:latin typeface="Helvetica" pitchFamily="34" charset="0"/>
                <a:ea typeface="굴림" pitchFamily="50" charset="-127"/>
              </a:rPr>
              <a:t>High Beta Operation in KSTAR</a:t>
            </a:r>
            <a:r>
              <a:rPr lang="en-US" altLang="ko-KR" sz="2500" b="1" baseline="38000" dirty="0" smtClean="0">
                <a:solidFill>
                  <a:srgbClr val="005288"/>
                </a:solidFill>
                <a:latin typeface="Helvetica" pitchFamily="34" charset="0"/>
                <a:ea typeface="굴림" pitchFamily="50" charset="-127"/>
              </a:rPr>
              <a:t>*</a:t>
            </a:r>
            <a:r>
              <a:rPr lang="en-US" altLang="ko-KR" sz="3100" b="1" u="sng" dirty="0" smtClean="0">
                <a:solidFill>
                  <a:schemeClr val="tx1"/>
                </a:solidFill>
                <a:latin typeface="Helvetica" pitchFamily="34" charset="0"/>
                <a:ea typeface="굴림" pitchFamily="50" charset="-127"/>
              </a:rPr>
              <a:t> </a:t>
            </a:r>
            <a:endParaRPr lang="en-US" altLang="ko-KR" sz="3100" b="1" u="sng" dirty="0">
              <a:solidFill>
                <a:schemeClr val="tx1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131509" y="2463279"/>
            <a:ext cx="8858250" cy="37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Y.S. Park</a:t>
            </a:r>
            <a:r>
              <a:rPr lang="en-US" altLang="ko-KR" sz="2000" b="1" baseline="300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1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, S.A. Sabbagh</a:t>
            </a:r>
            <a:r>
              <a:rPr lang="en-US" altLang="ko-KR" sz="2000" b="1" baseline="300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1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, </a:t>
            </a:r>
            <a:r>
              <a:rPr lang="en-US" altLang="ko-KR" sz="2000" b="1" dirty="0"/>
              <a:t>J.W. Berkery</a:t>
            </a:r>
            <a:r>
              <a:rPr lang="en-US" altLang="ko-KR" sz="2000" b="1" baseline="30000" dirty="0"/>
              <a:t>1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,</a:t>
            </a:r>
            <a:r>
              <a:rPr lang="en-US" altLang="ko-KR" sz="2000" b="1" dirty="0"/>
              <a:t> </a:t>
            </a:r>
            <a:r>
              <a:rPr lang="en-US" altLang="ko-KR" sz="2000" b="1" dirty="0" smtClean="0"/>
              <a:t>Y. Jiang</a:t>
            </a:r>
            <a:r>
              <a:rPr lang="en-US" altLang="ko-KR" sz="2000" b="1" baseline="30000" dirty="0" smtClean="0"/>
              <a:t>1</a:t>
            </a:r>
            <a:r>
              <a:rPr lang="en-US" altLang="ko-KR" sz="2000" b="1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2000" b="1" dirty="0" smtClean="0"/>
              <a:t>J.H. Ahn</a:t>
            </a:r>
            <a:r>
              <a:rPr lang="en-US" altLang="ko-KR" sz="2000" b="1" baseline="30000" dirty="0" smtClean="0"/>
              <a:t>1</a:t>
            </a:r>
            <a:r>
              <a:rPr lang="en-US" altLang="ko-KR" sz="2000" b="1" dirty="0" smtClean="0">
                <a:solidFill>
                  <a:schemeClr val="tx1"/>
                </a:solidFill>
                <a:ea typeface="굴림" pitchFamily="50" charset="-127"/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en-US" altLang="ko-KR" sz="2000" b="1" dirty="0"/>
              <a:t>J.G. Bak</a:t>
            </a:r>
            <a:r>
              <a:rPr lang="en-US" altLang="ko-KR" sz="2000" b="1" baseline="30000" dirty="0"/>
              <a:t>2</a:t>
            </a:r>
            <a:r>
              <a:rPr lang="en-US" altLang="ko-KR" sz="2000" b="1" dirty="0"/>
              <a:t>, J.M</a:t>
            </a:r>
            <a:r>
              <a:rPr lang="en-US" altLang="ko-KR" sz="2000" b="1" dirty="0" smtClean="0"/>
              <a:t>. Bialek</a:t>
            </a:r>
            <a:r>
              <a:rPr lang="en-US" altLang="ko-KR" sz="2000" b="1" baseline="30000" dirty="0" smtClean="0"/>
              <a:t>1</a:t>
            </a:r>
            <a:r>
              <a:rPr lang="en-US" altLang="ko-KR" sz="2000" b="1" dirty="0" smtClean="0"/>
              <a:t>, H.S. Han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 smtClean="0"/>
              <a:t>, B.H. Park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/>
              <a:t>, </a:t>
            </a:r>
            <a:r>
              <a:rPr lang="en-US" altLang="ko-KR" sz="2000" b="1" dirty="0" smtClean="0"/>
              <a:t>Y.M. Jeon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/>
              <a:t>, </a:t>
            </a:r>
            <a:endParaRPr lang="en-US" altLang="ko-KR" sz="2000" b="1" dirty="0" smtClean="0"/>
          </a:p>
          <a:p>
            <a:pPr algn="ctr">
              <a:lnSpc>
                <a:spcPct val="90000"/>
              </a:lnSpc>
            </a:pPr>
            <a:r>
              <a:rPr lang="en-US" altLang="ko-KR" sz="2000" b="1" dirty="0" smtClean="0"/>
              <a:t>J</a:t>
            </a:r>
            <a:r>
              <a:rPr lang="en-US" altLang="ko-KR" sz="2000" b="1" dirty="0"/>
              <a:t>. Kim</a:t>
            </a:r>
            <a:r>
              <a:rPr lang="en-US" altLang="ko-KR" sz="2000" b="1" baseline="30000" dirty="0"/>
              <a:t>2</a:t>
            </a:r>
            <a:r>
              <a:rPr lang="en-US" altLang="ko-KR" sz="2000" b="1" dirty="0"/>
              <a:t>, </a:t>
            </a:r>
            <a:r>
              <a:rPr lang="en-US" altLang="ko-KR" sz="2000" b="1" dirty="0" smtClean="0"/>
              <a:t>S.H. Hahn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 smtClean="0"/>
              <a:t>, J.H. Lee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/>
              <a:t>, </a:t>
            </a:r>
            <a:r>
              <a:rPr lang="en-US" altLang="ko-KR" sz="2000" b="1" dirty="0" smtClean="0">
                <a:solidFill>
                  <a:schemeClr val="tx1"/>
                </a:solidFill>
                <a:ea typeface="굴림" pitchFamily="50" charset="-127"/>
              </a:rPr>
              <a:t>W.H</a:t>
            </a:r>
            <a:r>
              <a:rPr lang="en-US" altLang="ko-KR" sz="2000" b="1" dirty="0">
                <a:solidFill>
                  <a:schemeClr val="tx1"/>
                </a:solidFill>
                <a:ea typeface="굴림" pitchFamily="50" charset="-127"/>
              </a:rPr>
              <a:t>. Ko</a:t>
            </a:r>
            <a:r>
              <a:rPr lang="en-US" altLang="ko-KR" sz="2000" b="1" baseline="30000" dirty="0">
                <a:solidFill>
                  <a:schemeClr val="tx1"/>
                </a:solidFill>
                <a:ea typeface="굴림" pitchFamily="50" charset="-127"/>
              </a:rPr>
              <a:t>2</a:t>
            </a:r>
            <a:r>
              <a:rPr lang="en-US" altLang="ko-KR" sz="2000" b="1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2000" b="1" dirty="0" smtClean="0"/>
              <a:t>J.S. Ko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 smtClean="0"/>
              <a:t>, Y.K. In</a:t>
            </a:r>
            <a:r>
              <a:rPr lang="en-US" altLang="ko-KR" sz="2000" b="1" baseline="30000" dirty="0" smtClean="0"/>
              <a:t>2</a:t>
            </a:r>
            <a:r>
              <a:rPr lang="en-US" altLang="ko-KR" sz="2000" b="1" dirty="0" smtClean="0"/>
              <a:t>,</a:t>
            </a:r>
            <a:r>
              <a:rPr lang="en-US" altLang="ko-KR" sz="2000" b="1" dirty="0">
                <a:solidFill>
                  <a:schemeClr val="tx1"/>
                </a:solidFill>
                <a:ea typeface="굴림" pitchFamily="50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ea typeface="굴림" pitchFamily="50" charset="-127"/>
            </a:endParaRPr>
          </a:p>
          <a:p>
            <a:pPr algn="ctr">
              <a:lnSpc>
                <a:spcPct val="90000"/>
              </a:lnSpc>
            </a:pPr>
            <a:r>
              <a:rPr lang="en-US" altLang="ko-KR" sz="2000" b="1" dirty="0" smtClean="0"/>
              <a:t>S.W</a:t>
            </a:r>
            <a:r>
              <a:rPr lang="en-US" altLang="ko-KR" sz="2000" b="1" dirty="0"/>
              <a:t>. Yoon</a:t>
            </a:r>
            <a:r>
              <a:rPr lang="en-US" altLang="ko-KR" sz="2000" b="1" baseline="30000" dirty="0"/>
              <a:t>2</a:t>
            </a:r>
            <a:r>
              <a:rPr lang="en-US" altLang="ko-KR" sz="2000" b="1" dirty="0"/>
              <a:t>, J.G. Kwak</a:t>
            </a:r>
            <a:r>
              <a:rPr lang="en-US" altLang="ko-KR" sz="2000" b="1" baseline="30000" dirty="0"/>
              <a:t>2</a:t>
            </a:r>
            <a:r>
              <a:rPr lang="en-US" altLang="ko-KR" sz="2000" b="1" dirty="0"/>
              <a:t>, </a:t>
            </a:r>
            <a:r>
              <a:rPr lang="en-US" altLang="ko-KR" sz="2000" b="1" dirty="0" smtClean="0">
                <a:solidFill>
                  <a:schemeClr val="tx1"/>
                </a:solidFill>
                <a:ea typeface="굴림" pitchFamily="50" charset="-127"/>
              </a:rPr>
              <a:t>Y.K. Oh</a:t>
            </a:r>
            <a:r>
              <a:rPr lang="en-US" altLang="ko-KR" sz="2000" b="1" baseline="30000" dirty="0" smtClean="0">
                <a:solidFill>
                  <a:schemeClr val="tx1"/>
                </a:solidFill>
                <a:ea typeface="굴림" pitchFamily="50" charset="-127"/>
              </a:rPr>
              <a:t>2</a:t>
            </a:r>
            <a:r>
              <a:rPr lang="en-US" altLang="ko-KR" sz="2000" b="1" dirty="0"/>
              <a:t>, </a:t>
            </a:r>
            <a:r>
              <a:rPr lang="en-US" altLang="ko-KR" sz="2000" b="1" dirty="0" smtClean="0"/>
              <a:t>Z. Wang</a:t>
            </a:r>
            <a:r>
              <a:rPr lang="en-US" altLang="ko-KR" sz="2000" b="1" baseline="30000" dirty="0" smtClean="0"/>
              <a:t>3</a:t>
            </a:r>
            <a:r>
              <a:rPr lang="en-US" altLang="ko-KR" sz="2000" b="1" dirty="0" smtClean="0"/>
              <a:t>, N.M. Ferraro</a:t>
            </a:r>
            <a:r>
              <a:rPr lang="en-US" altLang="ko-KR" sz="2000" b="1" baseline="30000" dirty="0" smtClean="0"/>
              <a:t>3</a:t>
            </a:r>
            <a:r>
              <a:rPr lang="en-US" altLang="ko-KR" sz="2000" b="1" dirty="0"/>
              <a:t>, </a:t>
            </a:r>
            <a:endParaRPr lang="en-US" altLang="ko-KR" sz="2000" b="1" dirty="0" smtClean="0"/>
          </a:p>
          <a:p>
            <a:pPr algn="ctr">
              <a:lnSpc>
                <a:spcPct val="90000"/>
              </a:lnSpc>
            </a:pPr>
            <a:r>
              <a:rPr lang="en-US" altLang="ko-KR" sz="2000" b="1" dirty="0" smtClean="0"/>
              <a:t>C.E. Myers</a:t>
            </a:r>
            <a:r>
              <a:rPr lang="en-US" altLang="ko-KR" sz="2000" b="1" baseline="30000" dirty="0" smtClean="0"/>
              <a:t>3</a:t>
            </a:r>
            <a:r>
              <a:rPr lang="en-US" altLang="ko-KR" sz="2000" b="1" dirty="0" smtClean="0"/>
              <a:t>, S.C</a:t>
            </a:r>
            <a:r>
              <a:rPr lang="en-US" altLang="ko-KR" sz="2000" b="1" dirty="0"/>
              <a:t>. Jardin</a:t>
            </a:r>
            <a:r>
              <a:rPr lang="en-US" altLang="ko-KR" sz="2000" b="1" baseline="30000" dirty="0"/>
              <a:t>3</a:t>
            </a:r>
            <a:r>
              <a:rPr lang="en-US" altLang="ko-KR" sz="2000" b="1" dirty="0"/>
              <a:t>, </a:t>
            </a:r>
            <a:r>
              <a:rPr lang="en-US" altLang="ko-KR" sz="2000" b="1" dirty="0" smtClean="0"/>
              <a:t>A.H. Glasser</a:t>
            </a:r>
            <a:r>
              <a:rPr lang="en-US" altLang="ko-KR" sz="2000" b="1" baseline="30000" dirty="0" smtClean="0"/>
              <a:t>4</a:t>
            </a:r>
            <a:r>
              <a:rPr lang="en-US" altLang="ko-KR" sz="2000" b="1" dirty="0" smtClean="0"/>
              <a:t>, G.S. Yun</a:t>
            </a:r>
            <a:r>
              <a:rPr lang="en-US" altLang="ko-KR" sz="2000" b="1" baseline="30000" dirty="0" smtClean="0"/>
              <a:t>5</a:t>
            </a:r>
            <a:endParaRPr lang="en-US" altLang="ko-KR" sz="2000" b="1" baseline="30000" dirty="0" smtClean="0">
              <a:latin typeface="+mn-lt"/>
            </a:endParaRPr>
          </a:p>
          <a:p>
            <a:pPr algn="ctr"/>
            <a:endParaRPr lang="en-US" altLang="ko-KR" sz="900" b="1" dirty="0" smtClean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algn="ctr">
              <a:lnSpc>
                <a:spcPts val="1700"/>
              </a:lnSpc>
              <a:buClr>
                <a:srgbClr val="F70606"/>
              </a:buClr>
              <a:buSzPct val="150000"/>
            </a:pPr>
            <a:r>
              <a:rPr lang="en-US" altLang="ko-KR" sz="1600" i="1" baseline="300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1</a:t>
            </a:r>
            <a:r>
              <a:rPr lang="en-US" altLang="ko-KR" sz="1600" i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Department of Applied Physics, Columbia University, New York, NY, USA</a:t>
            </a:r>
          </a:p>
          <a:p>
            <a:pPr algn="ctr">
              <a:lnSpc>
                <a:spcPts val="1700"/>
              </a:lnSpc>
              <a:buClr>
                <a:srgbClr val="F70606"/>
              </a:buClr>
              <a:buSzPct val="150000"/>
            </a:pPr>
            <a:r>
              <a:rPr lang="en-US" altLang="ko-KR" sz="1600" i="1" baseline="300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2</a:t>
            </a:r>
            <a:r>
              <a:rPr lang="en-US" altLang="ko-KR" sz="1600" i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National </a:t>
            </a:r>
            <a:r>
              <a:rPr lang="en-US" altLang="ko-KR" sz="1600" i="1" dirty="0">
                <a:solidFill>
                  <a:schemeClr val="tx1"/>
                </a:solidFill>
                <a:latin typeface="+mn-lt"/>
                <a:ea typeface="굴림" pitchFamily="50" charset="-127"/>
              </a:rPr>
              <a:t>Fusion Research Institute, Daejeon, </a:t>
            </a:r>
            <a:r>
              <a:rPr lang="en-US" altLang="ko-KR" sz="1600" i="1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Korea</a:t>
            </a:r>
          </a:p>
          <a:p>
            <a:pPr algn="ctr">
              <a:lnSpc>
                <a:spcPts val="1700"/>
              </a:lnSpc>
              <a:buClr>
                <a:srgbClr val="F70606"/>
              </a:buClr>
              <a:buSzPct val="150000"/>
            </a:pPr>
            <a:r>
              <a:rPr lang="en-US" altLang="ko-KR" sz="1600" i="1" baseline="30000" dirty="0" smtClean="0">
                <a:solidFill>
                  <a:schemeClr val="tx1"/>
                </a:solidFill>
                <a:ea typeface="굴림" pitchFamily="50" charset="-127"/>
              </a:rPr>
              <a:t>3</a:t>
            </a:r>
            <a:r>
              <a:rPr lang="en-US" altLang="ko-KR" sz="1600" i="1" dirty="0" smtClean="0">
                <a:solidFill>
                  <a:schemeClr val="tx1"/>
                </a:solidFill>
                <a:ea typeface="굴림" pitchFamily="50" charset="-127"/>
              </a:rPr>
              <a:t>Princeton </a:t>
            </a:r>
            <a:r>
              <a:rPr lang="en-US" altLang="ko-KR" sz="1600" i="1" dirty="0">
                <a:solidFill>
                  <a:schemeClr val="tx1"/>
                </a:solidFill>
                <a:ea typeface="굴림" pitchFamily="50" charset="-127"/>
              </a:rPr>
              <a:t>Plasma Physics Laboratory, Princeton, NJ, </a:t>
            </a:r>
            <a:r>
              <a:rPr lang="en-US" altLang="ko-KR" sz="1600" i="1" dirty="0" smtClean="0">
                <a:solidFill>
                  <a:schemeClr val="tx1"/>
                </a:solidFill>
                <a:ea typeface="굴림" pitchFamily="50" charset="-127"/>
              </a:rPr>
              <a:t>USA</a:t>
            </a:r>
          </a:p>
          <a:p>
            <a:pPr algn="ctr">
              <a:lnSpc>
                <a:spcPts val="1700"/>
              </a:lnSpc>
              <a:buClr>
                <a:srgbClr val="F70606"/>
              </a:buClr>
              <a:buSzPct val="150000"/>
            </a:pPr>
            <a:r>
              <a:rPr lang="en-US" altLang="ko-KR" sz="1600" i="1" baseline="30000" dirty="0" smtClean="0">
                <a:solidFill>
                  <a:schemeClr val="tx1"/>
                </a:solidFill>
                <a:ea typeface="굴림" pitchFamily="50" charset="-127"/>
              </a:rPr>
              <a:t>4</a:t>
            </a:r>
            <a:r>
              <a:rPr lang="en-US" altLang="ko-KR" sz="1600" i="1" dirty="0" smtClean="0">
                <a:solidFill>
                  <a:schemeClr val="tx1"/>
                </a:solidFill>
                <a:ea typeface="굴림" pitchFamily="50" charset="-127"/>
              </a:rPr>
              <a:t>U. Washington, Seattle, WA, USA</a:t>
            </a:r>
            <a:endParaRPr lang="en-US" altLang="ko-KR" sz="1600" i="1" baseline="30000" dirty="0" smtClean="0">
              <a:solidFill>
                <a:schemeClr val="tx1"/>
              </a:solidFill>
              <a:ea typeface="굴림" pitchFamily="50" charset="-127"/>
            </a:endParaRPr>
          </a:p>
          <a:p>
            <a:pPr algn="ctr">
              <a:lnSpc>
                <a:spcPts val="1700"/>
              </a:lnSpc>
              <a:buClr>
                <a:srgbClr val="F70606"/>
              </a:buClr>
              <a:buSzPct val="150000"/>
            </a:pPr>
            <a:r>
              <a:rPr lang="en-US" altLang="ko-KR" sz="1600" i="1" baseline="30000" dirty="0">
                <a:solidFill>
                  <a:schemeClr val="tx1"/>
                </a:solidFill>
                <a:ea typeface="굴림" pitchFamily="50" charset="-127"/>
              </a:rPr>
              <a:t>5</a:t>
            </a:r>
            <a:r>
              <a:rPr lang="en-US" altLang="ko-KR" sz="1600" i="1" dirty="0" smtClean="0">
                <a:solidFill>
                  <a:schemeClr val="tx1"/>
                </a:solidFill>
                <a:ea typeface="굴림" pitchFamily="50" charset="-127"/>
              </a:rPr>
              <a:t>POSTECH</a:t>
            </a:r>
            <a:r>
              <a:rPr lang="en-US" altLang="ko-KR" sz="1600" i="1" dirty="0">
                <a:solidFill>
                  <a:schemeClr val="tx1"/>
                </a:solidFill>
                <a:ea typeface="굴림" pitchFamily="50" charset="-127"/>
              </a:rPr>
              <a:t>, Pohang, </a:t>
            </a:r>
            <a:r>
              <a:rPr lang="en-US" altLang="ko-KR" sz="1600" i="1" dirty="0" smtClean="0">
                <a:solidFill>
                  <a:schemeClr val="tx1"/>
                </a:solidFill>
                <a:ea typeface="굴림" pitchFamily="50" charset="-127"/>
              </a:rPr>
              <a:t>Korea</a:t>
            </a:r>
            <a:endParaRPr lang="en-US" altLang="ko-KR" sz="1600" i="1" baseline="30000" dirty="0" smtClean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algn="ctr">
              <a:lnSpc>
                <a:spcPts val="800"/>
              </a:lnSpc>
              <a:buClr>
                <a:srgbClr val="F70606"/>
              </a:buClr>
              <a:buSzPct val="150000"/>
            </a:pPr>
            <a:endParaRPr lang="en-US" altLang="ko-KR" sz="1500" dirty="0" smtClean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algn="ctr">
              <a:lnSpc>
                <a:spcPts val="800"/>
              </a:lnSpc>
              <a:buClr>
                <a:srgbClr val="F70606"/>
              </a:buClr>
              <a:buSzPct val="150000"/>
            </a:pPr>
            <a:endParaRPr lang="en-US" altLang="ko-KR" sz="1500" dirty="0" smtClean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algn="ctr"/>
            <a:r>
              <a:rPr lang="en-US" altLang="ko-KR" sz="1800" dirty="0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NSTX-U Physics Meeting</a:t>
            </a:r>
            <a:endParaRPr lang="en-US" altLang="ko-KR" sz="800" dirty="0" smtClean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November 30, 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2017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PPPL, Princeton, NJ</a:t>
            </a:r>
            <a:endParaRPr lang="en-US" altLang="ko-KR" sz="1600" dirty="0">
              <a:solidFill>
                <a:schemeClr val="tx1"/>
              </a:solidFill>
              <a:latin typeface="+mn-lt"/>
              <a:ea typeface="굴림" pitchFamily="50" charset="-127"/>
            </a:endParaRP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97953" y="6615253"/>
            <a:ext cx="2006600" cy="2462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ea typeface="굴림" pitchFamily="50" charset="-127"/>
              </a:rPr>
              <a:t>V1.0</a:t>
            </a:r>
            <a:endParaRPr lang="en-US" altLang="ko-KR" sz="1000" dirty="0"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180" y="6603824"/>
            <a:ext cx="7051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1" dirty="0" smtClean="0"/>
              <a:t>*Work supported by the U.S. Department of Energy under </a:t>
            </a:r>
            <a:r>
              <a:rPr lang="en-US" altLang="ko-KR" sz="1100" i="1" dirty="0"/>
              <a:t>contract </a:t>
            </a:r>
            <a:r>
              <a:rPr lang="en-US" altLang="ko-KR" sz="1100" i="1" dirty="0" smtClean="0"/>
              <a:t>DE-FG02-99ER54524 and DE-SC0016614</a:t>
            </a:r>
            <a:endParaRPr lang="ko-KR" altLang="en-US" sz="1100" i="1" dirty="0"/>
          </a:p>
        </p:txBody>
      </p:sp>
      <p:pic>
        <p:nvPicPr>
          <p:cNvPr id="11" name="Picture 10" descr="columbia_logo1.png"/>
          <p:cNvPicPr>
            <a:picLocks noChangeAspect="1"/>
          </p:cNvPicPr>
          <p:nvPr/>
        </p:nvPicPr>
        <p:blipFill>
          <a:blip r:embed="rId4" cstate="print"/>
          <a:srcRect l="2063" t="23766" r="1651" b="23766"/>
          <a:stretch>
            <a:fillRect/>
          </a:stretch>
        </p:blipFill>
        <p:spPr>
          <a:xfrm>
            <a:off x="164100" y="109858"/>
            <a:ext cx="2942116" cy="58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88155" y="320665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bg1"/>
                </a:solidFill>
              </a:rPr>
              <a:t>Supported by</a:t>
            </a:r>
            <a:endParaRPr lang="ko-KR" alt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8" y="5971368"/>
            <a:ext cx="1338035" cy="358749"/>
          </a:xfrm>
          <a:prstGeom prst="rect">
            <a:avLst/>
          </a:prstGeom>
        </p:spPr>
      </p:pic>
      <p:pic>
        <p:nvPicPr>
          <p:cNvPr id="10" name="Picture 14" descr="nfri_simplelogo.png"/>
          <p:cNvPicPr>
            <a:picLocks noChangeAspect="1"/>
          </p:cNvPicPr>
          <p:nvPr/>
        </p:nvPicPr>
        <p:blipFill>
          <a:blip r:embed="rId6" cstate="print"/>
          <a:srcRect b="39156"/>
          <a:stretch>
            <a:fillRect/>
          </a:stretch>
        </p:blipFill>
        <p:spPr bwMode="auto">
          <a:xfrm>
            <a:off x="6985866" y="5440772"/>
            <a:ext cx="927537" cy="2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753568" y="5476082"/>
            <a:ext cx="1202254" cy="3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100" tIns="48550" rIns="97100" bIns="48550"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900" b="1" dirty="0">
                <a:solidFill>
                  <a:srgbClr val="FF6600"/>
                </a:solidFill>
                <a:latin typeface="Trebuchet MS" pitchFamily="34" charset="0"/>
                <a:ea typeface="HY견고딕" pitchFamily="18" charset="-127"/>
              </a:rPr>
              <a:t>National Fusion </a:t>
            </a:r>
          </a:p>
          <a:p>
            <a:pPr latinLnBrk="0">
              <a:lnSpc>
                <a:spcPct val="80000"/>
              </a:lnSpc>
            </a:pPr>
            <a:r>
              <a:rPr kumimoji="0" lang="en-US" altLang="ko-KR" sz="900" b="1" dirty="0">
                <a:solidFill>
                  <a:srgbClr val="FF6600"/>
                </a:solidFill>
                <a:latin typeface="Trebuchet MS" pitchFamily="34" charset="0"/>
                <a:ea typeface="HY견고딕" pitchFamily="18" charset="-127"/>
              </a:rPr>
              <a:t>Research Institute</a:t>
            </a:r>
            <a:endParaRPr kumimoji="0" lang="ko-KR" altLang="en-US" sz="900" b="1" dirty="0">
              <a:solidFill>
                <a:srgbClr val="FF6600"/>
              </a:solidFill>
              <a:latin typeface="Trebuchet MS" pitchFamily="34" charset="0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5878" y="5181428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1"/>
                </a:solidFill>
              </a:rPr>
              <a:t>In collaboration with </a:t>
            </a:r>
            <a:endParaRPr lang="ko-KR" altLang="en-US" sz="1200" b="1" i="1" dirty="0">
              <a:solidFill>
                <a:schemeClr val="tx1"/>
              </a:solidFill>
            </a:endParaRPr>
          </a:p>
        </p:txBody>
      </p:sp>
      <p:pic>
        <p:nvPicPr>
          <p:cNvPr id="14" name="Picture 1" descr="D:\ColumbiaU\12FEC\Poster\142_POSTECH%20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822" y="6313652"/>
            <a:ext cx="1427162" cy="121246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79" y="5818692"/>
            <a:ext cx="848259" cy="346307"/>
          </a:xfrm>
          <a:prstGeom prst="rect">
            <a:avLst/>
          </a:prstGeom>
        </p:spPr>
      </p:pic>
      <p:pic>
        <p:nvPicPr>
          <p:cNvPr id="16" name="그림 12" descr="PPL-LOGO-FNL-158-Y-GRADIENT-KW-LMC.jpg"/>
          <p:cNvPicPr>
            <a:picLocks noChangeAspect="1"/>
          </p:cNvPicPr>
          <p:nvPr/>
        </p:nvPicPr>
        <p:blipFill>
          <a:blip r:embed="rId9" cstate="print"/>
          <a:srcRect b="40002"/>
          <a:stretch>
            <a:fillRect/>
          </a:stretch>
        </p:blipFill>
        <p:spPr>
          <a:xfrm>
            <a:off x="6811864" y="5801303"/>
            <a:ext cx="1109583" cy="368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209550" y="412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Tearing stability is examined by the resistive DCON code  </a:t>
            </a:r>
            <a:endParaRPr kumimoji="0" lang="ko-KR" altLang="en-US" sz="22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240385"/>
            <a:ext cx="4140000" cy="299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226821"/>
            <a:ext cx="4140000" cy="301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51261" y="1400367"/>
                <a:ext cx="16642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450" u="sng" dirty="0" smtClean="0"/>
                  <a:t>Hig</a:t>
                </a:r>
                <a:r>
                  <a:rPr lang="en-US" altLang="ko-KR" sz="1450" u="sng" dirty="0" smtClean="0">
                    <a:latin typeface="+mn-lt"/>
                  </a:rPr>
                  <a:t>h </a:t>
                </a:r>
                <a:r>
                  <a:rPr lang="en-US" altLang="ko-KR" sz="1450" i="1" u="sng" dirty="0" smtClean="0">
                    <a:latin typeface="+mn-lt"/>
                  </a:rPr>
                  <a:t>q</a:t>
                </a:r>
                <a:r>
                  <a:rPr lang="en-US" altLang="ko-KR" sz="1450" u="sng" baseline="-25000" dirty="0" smtClean="0">
                    <a:latin typeface="+mn-lt"/>
                  </a:rPr>
                  <a:t>95</a:t>
                </a:r>
                <a:r>
                  <a:rPr lang="en-US" altLang="ko-KR" sz="1450" u="sng" dirty="0" smtClean="0">
                    <a:latin typeface="+mn-lt"/>
                  </a:rPr>
                  <a:t> </a:t>
                </a:r>
                <a:r>
                  <a:rPr lang="en-US" altLang="ko-KR" sz="1450" u="sng" dirty="0" smtClean="0"/>
                  <a:t>equilibria</a:t>
                </a:r>
              </a:p>
              <a:p>
                <a:pPr algn="r"/>
                <a:r>
                  <a:rPr lang="en-US" altLang="ko-KR" sz="1450" u="sng" dirty="0" smtClean="0"/>
                  <a:t>R-DCON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50" i="1" u="sng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450" i="1" u="sng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450" u="sng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261" y="1400367"/>
                <a:ext cx="1664238" cy="538609"/>
              </a:xfrm>
              <a:prstGeom prst="rect">
                <a:avLst/>
              </a:prstGeom>
              <a:blipFill>
                <a:blip r:embed="rId5"/>
                <a:stretch>
                  <a:fillRect t="-2273" r="-146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58380" y="1400367"/>
                <a:ext cx="16049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450" u="sng" dirty="0" smtClean="0"/>
                  <a:t>High</a:t>
                </a:r>
                <a:r>
                  <a:rPr lang="en-US" altLang="ko-KR" sz="1450" u="sng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ko-KR" sz="1450" u="sng" dirty="0" err="1" smtClean="0">
                    <a:latin typeface="Symbol" panose="05050102010706020507" pitchFamily="18" charset="2"/>
                  </a:rPr>
                  <a:t>b</a:t>
                </a:r>
                <a:r>
                  <a:rPr lang="en-US" altLang="ko-KR" sz="1450" u="sng" baseline="-25000" dirty="0" err="1" smtClean="0">
                    <a:latin typeface="+mn-lt"/>
                  </a:rPr>
                  <a:t>N</a:t>
                </a:r>
                <a:r>
                  <a:rPr lang="en-US" altLang="ko-KR" sz="1450" u="sng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ko-KR" sz="1450" u="sng" dirty="0" smtClean="0"/>
                  <a:t>equilibria</a:t>
                </a:r>
              </a:p>
              <a:p>
                <a:pPr algn="r"/>
                <a:r>
                  <a:rPr lang="en-US" altLang="ko-KR" sz="1450" u="sng" dirty="0" smtClean="0"/>
                  <a:t>R-DCON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50" b="0" i="1" u="sng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450" b="0" i="1" u="sng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450" u="sn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80" y="1400367"/>
                <a:ext cx="1604927" cy="538609"/>
              </a:xfrm>
              <a:prstGeom prst="rect">
                <a:avLst/>
              </a:prstGeom>
              <a:blipFill>
                <a:blip r:embed="rId6"/>
                <a:stretch>
                  <a:fillRect l="-380" t="-2273" r="-1141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34869" y="1100622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872596" y="1100622"/>
            <a:ext cx="1088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8741" y="4408245"/>
            <a:ext cx="8426658" cy="148559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Resistive DCON is used to compute the tearing stability index, </a:t>
            </a:r>
            <a:r>
              <a:rPr lang="en-US" altLang="ko-KR" sz="1800" dirty="0">
                <a:solidFill>
                  <a:srgbClr val="005288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5288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, at </a:t>
            </a:r>
            <a:r>
              <a:rPr lang="en-US" altLang="ko-KR" sz="1800" i="1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= 2 surface by using the outer layer solutions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dirty="0">
                <a:solidFill>
                  <a:srgbClr val="005288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5288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which is mostly positive in the target equilibria predicts unstable tearing mode, and explains the importance of the neoclassical effects in the observed stability 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8590" y="5994105"/>
            <a:ext cx="436867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,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112506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5" y="1493859"/>
            <a:ext cx="2458920" cy="3278560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257175" y="10160"/>
            <a:ext cx="8705850" cy="75438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Resistive 2/1 tearing mode stability of high </a:t>
            </a:r>
            <a:r>
              <a:rPr lang="en-US" altLang="ko-KR" sz="2100" b="1" kern="0" dirty="0" err="1" smtClean="0">
                <a:solidFill>
                  <a:schemeClr val="bg1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sz="2100" b="1" kern="0" baseline="-2500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equilibria</a:t>
            </a:r>
          </a:p>
          <a:p>
            <a:pPr lvl="0" algn="ctr">
              <a:defRPr/>
            </a:pPr>
            <a:r>
              <a:rPr lang="en-US" altLang="ko-KR" sz="2100" b="1" kern="0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e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xamined by using M3D-C</a:t>
            </a:r>
            <a:r>
              <a:rPr lang="en-US" altLang="ko-KR" sz="2100" b="1" kern="0" baseline="3000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1</a:t>
            </a:r>
            <a:endParaRPr kumimoji="0" lang="ko-KR" altLang="en-US" sz="2100" b="1" i="1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" y="1310302"/>
            <a:ext cx="2740029" cy="3812765"/>
          </a:xfrm>
          <a:prstGeom prst="rect">
            <a:avLst/>
          </a:prstGeom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257175" y="5176407"/>
            <a:ext cx="493966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u="sng" dirty="0" smtClean="0">
                <a:ea typeface="굴림" charset="-127"/>
              </a:rPr>
              <a:t>(a) The radial velocity </a:t>
            </a:r>
            <a:r>
              <a:rPr lang="en-US" altLang="ko-KR" sz="1600" u="sng" dirty="0" err="1" smtClean="0">
                <a:ea typeface="굴림" charset="-127"/>
              </a:rPr>
              <a:t>eigenfunction</a:t>
            </a:r>
            <a:r>
              <a:rPr lang="en-US" altLang="ko-KR" sz="1600" u="sng" dirty="0" smtClean="0">
                <a:ea typeface="굴림" charset="-127"/>
              </a:rPr>
              <a:t> of a 2/1 tearing mode from M3D-C</a:t>
            </a:r>
            <a:r>
              <a:rPr lang="en-US" altLang="ko-KR" sz="1600" u="sng" baseline="30000" dirty="0" smtClean="0">
                <a:ea typeface="굴림" charset="-127"/>
              </a:rPr>
              <a:t>1</a:t>
            </a:r>
            <a:r>
              <a:rPr lang="en-US" altLang="ko-KR" sz="1600" u="sng" dirty="0" smtClean="0">
                <a:ea typeface="굴림" charset="-127"/>
              </a:rPr>
              <a:t> and (b) corresponding </a:t>
            </a:r>
            <a:r>
              <a:rPr lang="en-US" altLang="ko-KR" sz="1600" u="sng" dirty="0" err="1"/>
              <a:t>Poincaré</a:t>
            </a:r>
            <a:r>
              <a:rPr lang="en-US" altLang="ko-KR" sz="1600" u="sng" dirty="0"/>
              <a:t> </a:t>
            </a:r>
            <a:r>
              <a:rPr lang="en-US" altLang="ko-KR" sz="1600" u="sng" dirty="0" smtClean="0"/>
              <a:t>plot with exaggerated displacement</a:t>
            </a:r>
            <a:endParaRPr lang="ko-KR" altLang="en-US" sz="1600" u="sng" dirty="0"/>
          </a:p>
          <a:p>
            <a:pPr eaLnBrk="0" hangingPunct="0">
              <a:lnSpc>
                <a:spcPct val="110000"/>
              </a:lnSpc>
            </a:pPr>
            <a:endParaRPr lang="en-US" altLang="ko-KR" sz="1600" u="sng" dirty="0" smtClean="0"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506" y="874049"/>
            <a:ext cx="271750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2/1 tearing mode stable </a:t>
            </a: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altLang="ko-KR" sz="14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&lt; 0) in M3D-C</a:t>
            </a:r>
            <a:r>
              <a:rPr lang="en-US" altLang="ko-KR" sz="14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180" y="13490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(a)</a:t>
            </a:r>
            <a:endParaRPr lang="ko-KR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15587" y="15605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(b)</a:t>
            </a:r>
            <a:endParaRPr lang="ko-KR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9016" y="1594541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M3D-C</a:t>
            </a:r>
            <a:r>
              <a:rPr lang="en-US" altLang="ko-KR" sz="1400" baseline="30000" dirty="0" smtClean="0"/>
              <a:t>1</a:t>
            </a:r>
            <a:endParaRPr lang="ko-KR" altLang="en-US" sz="1400" baseline="30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24887" y="1590840"/>
            <a:ext cx="242494" cy="3009735"/>
            <a:chOff x="5213350" y="3767380"/>
            <a:chExt cx="158520" cy="2252498"/>
          </a:xfrm>
        </p:grpSpPr>
        <p:sp>
          <p:nvSpPr>
            <p:cNvPr id="13" name="TextBox 12"/>
            <p:cNvSpPr txBox="1"/>
            <p:nvPr/>
          </p:nvSpPr>
          <p:spPr>
            <a:xfrm>
              <a:off x="5213350" y="37673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1.0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3350" y="4303211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0.5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3350" y="4844568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3350" y="5386623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-0.5</a:t>
              </a:r>
              <a:endParaRPr lang="ko-KR" alt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3350" y="59192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-1.0</a:t>
              </a:r>
              <a:endParaRPr lang="ko-KR" alt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0478" y="4726264"/>
            <a:ext cx="1932970" cy="242164"/>
            <a:chOff x="5442110" y="6103058"/>
            <a:chExt cx="1424599" cy="106844"/>
          </a:xfrm>
        </p:grpSpPr>
        <p:sp>
          <p:nvSpPr>
            <p:cNvPr id="19" name="TextBox 18"/>
            <p:cNvSpPr txBox="1"/>
            <p:nvPr/>
          </p:nvSpPr>
          <p:spPr>
            <a:xfrm>
              <a:off x="5442110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1.2</a:t>
              </a:r>
              <a:endParaRPr lang="ko-KR" alt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57874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1.4</a:t>
              </a:r>
              <a:endParaRPr lang="ko-KR" alt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3638" y="6109304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1.6</a:t>
              </a:r>
              <a:endParaRPr lang="ko-KR" alt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9402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1.8</a:t>
              </a:r>
              <a:endParaRPr lang="ko-KR" alt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5166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2.0</a:t>
              </a:r>
              <a:endParaRPr lang="ko-KR" altLang="en-US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20930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/>
                <a:t>2</a:t>
              </a:r>
              <a:r>
                <a:rPr lang="en-US" altLang="ko-KR" sz="1000" dirty="0" smtClean="0"/>
                <a:t>.2</a:t>
              </a:r>
              <a:endParaRPr lang="ko-KR" alt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6693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2.4</a:t>
              </a:r>
              <a:endParaRPr lang="ko-KR" altLang="en-US" sz="1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74323" y="48782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 (m)</a:t>
            </a:r>
            <a:endParaRPr lang="ko-KR" altLang="en-US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26195" y="296634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Z (m)</a:t>
            </a:r>
            <a:endParaRPr lang="ko-KR" altLang="en-US" sz="1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96840" y="1087479"/>
            <a:ext cx="3766185" cy="492639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Linear stability of the observed 2/1 tearing mode computed by M3D-C</a:t>
            </a:r>
            <a:r>
              <a:rPr lang="en-US" altLang="ko-KR" sz="2000" kern="0" baseline="30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1</a:t>
            </a:r>
            <a:endParaRPr lang="en-US" altLang="ko-KR" sz="2000" kern="0" baseline="30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dirty="0" smtClean="0">
                <a:solidFill>
                  <a:schemeClr val="tx1"/>
                </a:solidFill>
              </a:rPr>
              <a:t>Used experimental equilibrium and measured </a:t>
            </a:r>
            <a:r>
              <a:rPr lang="en-US" altLang="ko-KR" sz="1700" dirty="0" err="1" smtClean="0">
                <a:solidFill>
                  <a:schemeClr val="tx1"/>
                </a:solidFill>
              </a:rPr>
              <a:t>T</a:t>
            </a:r>
            <a:r>
              <a:rPr lang="en-US" altLang="ko-KR" sz="1700" baseline="-25000" dirty="0" err="1" smtClean="0">
                <a:solidFill>
                  <a:schemeClr val="tx1"/>
                </a:solidFill>
              </a:rPr>
              <a:t>e</a:t>
            </a:r>
            <a:r>
              <a:rPr lang="en-US" altLang="ko-KR" sz="1700" dirty="0" smtClean="0">
                <a:solidFill>
                  <a:schemeClr val="tx1"/>
                </a:solidFill>
              </a:rPr>
              <a:t> profile from TS diagnostic for the input resistivity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dirty="0" smtClean="0">
                <a:solidFill>
                  <a:schemeClr val="tx1"/>
                </a:solidFill>
              </a:rPr>
              <a:t>Increased resolution around the mode rational surface using the adaptive meshing </a:t>
            </a:r>
          </a:p>
          <a:p>
            <a:pPr marL="342900" indent="-342900">
              <a:lnSpc>
                <a:spcPct val="95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5288"/>
                </a:solidFill>
                <a:ea typeface="굴림" pitchFamily="50" charset="-127"/>
              </a:rPr>
              <a:t>The 2/1 tearing mode is </a:t>
            </a:r>
            <a:r>
              <a:rPr lang="en-US" altLang="ko-KR" sz="2000" kern="0" dirty="0" smtClean="0">
                <a:solidFill>
                  <a:srgbClr val="005288"/>
                </a:solidFill>
                <a:ea typeface="굴림" pitchFamily="50" charset="-127"/>
              </a:rPr>
              <a:t>marginally </a:t>
            </a:r>
            <a:r>
              <a:rPr lang="en-US" altLang="ko-KR" sz="2000" kern="0" dirty="0" smtClean="0">
                <a:solidFill>
                  <a:srgbClr val="005288"/>
                </a:solidFill>
                <a:ea typeface="굴림" pitchFamily="50" charset="-127"/>
              </a:rPr>
              <a:t>stable in M3D-C</a:t>
            </a:r>
            <a:r>
              <a:rPr lang="en-US" altLang="ko-KR" sz="2000" kern="0" baseline="30000" dirty="0" smtClean="0">
                <a:solidFill>
                  <a:srgbClr val="005288"/>
                </a:solidFill>
                <a:ea typeface="굴림" pitchFamily="50" charset="-127"/>
              </a:rPr>
              <a:t>1</a:t>
            </a:r>
            <a:r>
              <a:rPr lang="en-US" altLang="ko-KR" sz="2000" kern="0" dirty="0" smtClean="0">
                <a:solidFill>
                  <a:srgbClr val="005288"/>
                </a:solidFill>
                <a:ea typeface="굴림" pitchFamily="50" charset="-127"/>
              </a:rPr>
              <a:t> </a:t>
            </a:r>
            <a:endParaRPr lang="en-US" altLang="ko-KR" sz="20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dirty="0" smtClean="0">
                <a:solidFill>
                  <a:schemeClr val="tx1"/>
                </a:solidFill>
              </a:rPr>
              <a:t>Unstable experimentally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dirty="0">
                <a:solidFill>
                  <a:schemeClr val="tx1"/>
                </a:solidFill>
              </a:rPr>
              <a:t>C</a:t>
            </a:r>
            <a:r>
              <a:rPr lang="en-US" altLang="ko-KR" sz="1700" dirty="0" smtClean="0">
                <a:solidFill>
                  <a:schemeClr val="tx1"/>
                </a:solidFill>
              </a:rPr>
              <a:t>omputed </a:t>
            </a:r>
            <a:r>
              <a:rPr lang="en-US" altLang="ko-KR" sz="1700" dirty="0" smtClean="0">
                <a:solidFill>
                  <a:schemeClr val="tx1"/>
                </a:solidFill>
              </a:rPr>
              <a:t>negative mode growth </a:t>
            </a:r>
            <a:r>
              <a:rPr lang="en-US" altLang="ko-KR" sz="1700" dirty="0" smtClean="0">
                <a:solidFill>
                  <a:schemeClr val="tx1"/>
                </a:solidFill>
              </a:rPr>
              <a:t>rate</a:t>
            </a: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2973" y="108747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1071467" y="6085576"/>
            <a:ext cx="436867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S.C.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Jardin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,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J.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Comput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Phys.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226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(2007) 2146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1" y="1027654"/>
            <a:ext cx="3695060" cy="3114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70" y="1027654"/>
            <a:ext cx="3695060" cy="3114472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838199" y="41275"/>
            <a:ext cx="7482841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TRANSP analysis examines </a:t>
            </a:r>
            <a:r>
              <a:rPr lang="en-US" altLang="ko-KR" sz="2100" b="1" kern="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j</a:t>
            </a:r>
            <a:r>
              <a:rPr lang="en-US" altLang="ko-KR" sz="2100" b="1" kern="0" baseline="-2500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BS</a:t>
            </a: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-profile alignment with tearing rational surface  </a:t>
            </a:r>
            <a:endParaRPr kumimoji="0" lang="ko-KR" altLang="en-US" sz="21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0991" y="4229460"/>
            <a:ext cx="8652509" cy="161736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Interpretive TRANSP analysis using KSTAR experimental equilibria and measured internal profiles to calculate plasma evolutions especially for the non-inductive plasma current</a:t>
            </a: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Bootstrap current profile from TRANSP and </a:t>
            </a:r>
            <a:r>
              <a:rPr lang="en-US" altLang="ko-KR" sz="1800" i="1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-profile from MSE-constrained EFIT will be used for improved tearing stability analysis including the pressure-driven terms </a:t>
            </a:r>
            <a:endParaRPr lang="en-US" altLang="ko-KR" sz="1800" kern="0" baseline="-2500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467" y="6005357"/>
            <a:ext cx="2708563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J.H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Ahn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’s</a:t>
            </a:r>
            <a:r>
              <a:rPr lang="en-US" altLang="ko-KR" sz="1400" dirty="0" smtClean="0">
                <a:solidFill>
                  <a:srgbClr val="FF0000"/>
                </a:solidFill>
              </a:rPr>
              <a:t> talk on 11/29/17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847" y="88672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902905" y="1216623"/>
            <a:ext cx="116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u="sng" dirty="0"/>
              <a:t>High</a:t>
            </a:r>
            <a:r>
              <a:rPr lang="en-US" altLang="ko-KR" sz="1400" u="sng" dirty="0">
                <a:latin typeface="Symbol" panose="05050102010706020507" pitchFamily="18" charset="2"/>
              </a:rPr>
              <a:t> </a:t>
            </a:r>
            <a:r>
              <a:rPr lang="en-US" altLang="ko-KR" sz="1400" u="sng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400" u="sng" baseline="-25000" dirty="0" err="1" smtClean="0"/>
              <a:t>N</a:t>
            </a:r>
            <a:endParaRPr lang="en-US" altLang="ko-KR" sz="1400" u="sng" dirty="0" smtClean="0">
              <a:latin typeface="Symbol" panose="05050102010706020507" pitchFamily="18" charset="2"/>
            </a:endParaRPr>
          </a:p>
          <a:p>
            <a:pPr algn="r"/>
            <a:r>
              <a:rPr lang="en-US" altLang="ko-KR" sz="1400" u="sng" dirty="0" smtClean="0"/>
              <a:t>TRANSP </a:t>
            </a:r>
            <a:r>
              <a:rPr lang="en-US" altLang="ko-KR" sz="1400" u="sng" dirty="0" err="1" smtClean="0"/>
              <a:t>j</a:t>
            </a:r>
            <a:r>
              <a:rPr lang="en-US" altLang="ko-KR" sz="1400" u="sng" baseline="-25000" dirty="0" err="1" smtClean="0"/>
              <a:t>BS</a:t>
            </a:r>
            <a:endParaRPr lang="ko-KR" altLang="en-US" sz="1400" u="sng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770118" y="1243293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srgbClr val="0000FF"/>
                </a:solidFill>
              </a:rPr>
              <a:t>q</a:t>
            </a:r>
            <a:r>
              <a:rPr lang="en-US" altLang="ko-KR" sz="1400" dirty="0" smtClean="0">
                <a:solidFill>
                  <a:srgbClr val="0000FF"/>
                </a:solidFill>
              </a:rPr>
              <a:t> = 2</a:t>
            </a:r>
          </a:p>
          <a:p>
            <a:pPr algn="r"/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200" dirty="0" smtClean="0"/>
              <a:t>t = 2.3 s)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11488" y="1177654"/>
            <a:ext cx="116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u="sng" dirty="0"/>
              <a:t>High</a:t>
            </a:r>
            <a:r>
              <a:rPr lang="en-US" altLang="ko-KR" sz="1400" u="sng" dirty="0">
                <a:latin typeface="Symbol" panose="05050102010706020507" pitchFamily="18" charset="2"/>
              </a:rPr>
              <a:t> </a:t>
            </a:r>
            <a:r>
              <a:rPr lang="en-US" altLang="ko-KR" sz="1400" i="1" u="sng" dirty="0" smtClean="0">
                <a:latin typeface="+mn-ea"/>
              </a:rPr>
              <a:t>q</a:t>
            </a:r>
            <a:r>
              <a:rPr lang="en-US" altLang="ko-KR" sz="1400" u="sng" baseline="-25000" dirty="0" smtClean="0"/>
              <a:t>95</a:t>
            </a:r>
            <a:endParaRPr lang="en-US" altLang="ko-KR" sz="1400" u="sng" dirty="0" smtClean="0">
              <a:latin typeface="Symbol" panose="05050102010706020507" pitchFamily="18" charset="2"/>
            </a:endParaRPr>
          </a:p>
          <a:p>
            <a:pPr algn="r"/>
            <a:r>
              <a:rPr lang="en-US" altLang="ko-KR" sz="1400" u="sng" dirty="0" smtClean="0"/>
              <a:t>TRANSP </a:t>
            </a:r>
            <a:r>
              <a:rPr lang="en-US" altLang="ko-KR" sz="1400" u="sng" dirty="0" err="1" smtClean="0"/>
              <a:t>j</a:t>
            </a:r>
            <a:r>
              <a:rPr lang="en-US" altLang="ko-KR" sz="1400" u="sng" baseline="-25000" dirty="0" err="1" smtClean="0"/>
              <a:t>BS</a:t>
            </a:r>
            <a:endParaRPr lang="ko-KR" altLang="en-US" sz="1400" u="sng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7827" y="1243293"/>
            <a:ext cx="848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srgbClr val="0000FF"/>
                </a:solidFill>
              </a:rPr>
              <a:t>q</a:t>
            </a:r>
            <a:r>
              <a:rPr lang="en-US" altLang="ko-KR" sz="1400" dirty="0" smtClean="0">
                <a:solidFill>
                  <a:srgbClr val="0000FF"/>
                </a:solidFill>
              </a:rPr>
              <a:t> = 2</a:t>
            </a:r>
          </a:p>
          <a:p>
            <a:pPr algn="r"/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200" dirty="0" smtClean="0"/>
              <a:t>t = 8.3 s)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9787" y="88672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40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4883" y="935504"/>
            <a:ext cx="8396032" cy="53928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1900" dirty="0" smtClean="0">
                <a:solidFill>
                  <a:srgbClr val="005288"/>
                </a:solidFill>
                <a:ea typeface="굴림" pitchFamily="50" charset="-127"/>
              </a:rPr>
              <a:t>Kinetic effects modify ideal MHD </a:t>
            </a:r>
            <a:r>
              <a:rPr lang="en-US" altLang="ko-KR" sz="1900" i="1" dirty="0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900" dirty="0" smtClean="0">
                <a:solidFill>
                  <a:srgbClr val="005288"/>
                </a:solidFill>
                <a:ea typeface="굴림" pitchFamily="50" charset="-127"/>
              </a:rPr>
              <a:t> = 1 stability (MISK code)</a:t>
            </a:r>
            <a:endParaRPr lang="en-US" altLang="ko-KR" sz="19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Collisional dissipation</a:t>
            </a: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</a:rPr>
              <a:t>Rotational stabilization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5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5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5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5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defRPr/>
            </a:pPr>
            <a:r>
              <a:rPr lang="en-US" altLang="ko-KR" sz="1800" kern="0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 </a:t>
            </a: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</a:pPr>
            <a:endParaRPr lang="en-US" altLang="ko-KR" sz="18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altLang="ko-KR" sz="18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altLang="ko-KR" sz="18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altLang="ko-KR" sz="18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altLang="ko-KR" sz="18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1900" kern="0" dirty="0" smtClean="0">
                <a:solidFill>
                  <a:srgbClr val="005288"/>
                </a:solidFill>
                <a:ea typeface="굴림" pitchFamily="50" charset="-127"/>
              </a:rPr>
              <a:t>Stability modification depends on 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In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50" charset="-127"/>
              </a:rPr>
              <a:t>tegrated 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w</a:t>
            </a:r>
            <a:r>
              <a:rPr lang="en-US" altLang="ko-KR" sz="1600" i="1" baseline="-25000" dirty="0" err="1" smtClean="0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f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50" charset="-127"/>
              </a:rPr>
              <a:t> profile: resonances in 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d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</a:t>
            </a:r>
            <a:r>
              <a:rPr lang="en-US" altLang="ko-KR" sz="1600" i="1" baseline="-25000" dirty="0" err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K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50" charset="-127"/>
              </a:rPr>
              <a:t> </a:t>
            </a:r>
            <a:endParaRPr lang="en-US" altLang="ko-KR" sz="16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Particle 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collisionality</a:t>
            </a:r>
            <a:endParaRPr lang="en-US" altLang="ko-KR" sz="16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342900" indent="-342900">
              <a:lnSpc>
                <a:spcPct val="15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1900" kern="0" dirty="0" smtClean="0">
                <a:solidFill>
                  <a:srgbClr val="005288"/>
                </a:solidFill>
                <a:ea typeface="굴림" pitchFamily="50" charset="-127"/>
              </a:rPr>
              <a:t>Plasma is stable when rotation is in resonance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i="1" kern="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1600" kern="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= 0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harmonic : resonance with precession drift frequency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i="1" kern="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1600" kern="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= -1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harmonic : resonance with bounce frequency</a:t>
            </a:r>
            <a:endParaRPr lang="en-US" altLang="ko-KR" sz="16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342900" lvl="0" indent="-342900">
              <a:buClr>
                <a:srgbClr val="FF3300"/>
              </a:buClr>
              <a:buSzPct val="75000"/>
            </a:pPr>
            <a:endParaRPr lang="en-US" altLang="ko-KR" sz="18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342900" lvl="0" indent="-342900">
              <a:buClr>
                <a:srgbClr val="FF3300"/>
              </a:buClr>
              <a:buSzPct val="75000"/>
            </a:pPr>
            <a:endParaRPr lang="en-US" altLang="ko-KR" sz="1800" kern="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886887" y="12065"/>
            <a:ext cx="7361763" cy="75438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RWM stability evaluated with ideal and kinetic components allows for passive stabilization of the RWM</a:t>
            </a:r>
            <a:endParaRPr kumimoji="0" lang="ko-KR" altLang="en-US" sz="2100" b="1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4362"/>
              </p:ext>
            </p:extLst>
          </p:nvPr>
        </p:nvGraphicFramePr>
        <p:xfrm>
          <a:off x="5132969" y="1365246"/>
          <a:ext cx="255342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7" name="Equation" r:id="rId4" imgW="1650960" imgH="431640" progId="Equation.3">
                  <p:embed/>
                </p:oleObj>
              </mc:Choice>
              <mc:Fallback>
                <p:oleObj name="Equation" r:id="rId4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969" y="1365246"/>
                        <a:ext cx="2553420" cy="6413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47693"/>
              </p:ext>
            </p:extLst>
          </p:nvPr>
        </p:nvGraphicFramePr>
        <p:xfrm>
          <a:off x="1063702" y="3199567"/>
          <a:ext cx="3696176" cy="7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8" name="Equation" r:id="rId6" imgW="3200400" imgH="609600" progId="Equation.3">
                  <p:embed/>
                </p:oleObj>
              </mc:Choice>
              <mc:Fallback>
                <p:oleObj name="Equation" r:id="rId6" imgW="3200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702" y="3199567"/>
                        <a:ext cx="3696176" cy="7034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105316" y="1983259"/>
            <a:ext cx="4145577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B.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Hu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., PRL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93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 (2004) 105002</a:t>
            </a:r>
            <a:endParaRPr lang="en-US" altLang="ko-KR" sz="1300" dirty="0" smtClean="0">
              <a:solidFill>
                <a:schemeClr val="bg2">
                  <a:lumMod val="50000"/>
                </a:schemeClr>
              </a:solidFill>
              <a:latin typeface="+mj-lt"/>
              <a:ea typeface="굴림" pitchFamily="50" charset="-127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J.W.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Berkery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., PRL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104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 (2010) 035003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S.A.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Sabbagh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.,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Nucl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. Fusion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50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 (2010) 025020 </a:t>
            </a:r>
            <a:endParaRPr lang="en-US" altLang="ko-KR" sz="1300" dirty="0">
              <a:solidFill>
                <a:schemeClr val="bg2">
                  <a:lumMod val="50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67563" y="1387048"/>
            <a:ext cx="455077" cy="58847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1780" y="950587"/>
            <a:ext cx="1071009" cy="436461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rgbClr val="FF0000"/>
                </a:solidFill>
              </a:rPr>
              <a:t>kinetic </a:t>
            </a:r>
          </a:p>
          <a:p>
            <a:pPr algn="ctr"/>
            <a:r>
              <a:rPr lang="en-US" altLang="ko-KR" sz="1300" dirty="0" smtClean="0">
                <a:solidFill>
                  <a:srgbClr val="FF0000"/>
                </a:solidFill>
              </a:rPr>
              <a:t>modification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9" idx="3"/>
            <a:endCxn id="10" idx="2"/>
          </p:cNvCxnSpPr>
          <p:nvPr/>
        </p:nvCxnSpPr>
        <p:spPr bwMode="auto">
          <a:xfrm flipV="1">
            <a:off x="7622640" y="1387048"/>
            <a:ext cx="664645" cy="294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0614" y="2764909"/>
            <a:ext cx="44628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u="sng" dirty="0">
                <a:solidFill>
                  <a:schemeClr val="tx1"/>
                </a:solidFill>
                <a:ea typeface="굴림" pitchFamily="50" charset="-127"/>
              </a:rPr>
              <a:t>Trapped </a:t>
            </a:r>
            <a:r>
              <a:rPr lang="en-US" altLang="ko-KR" sz="1400" u="sng" dirty="0" smtClean="0">
                <a:solidFill>
                  <a:schemeClr val="tx1"/>
                </a:solidFill>
                <a:ea typeface="굴림" pitchFamily="50" charset="-127"/>
              </a:rPr>
              <a:t>ion component (typically dominates Re(</a:t>
            </a:r>
            <a:r>
              <a:rPr lang="en-US" altLang="ko-KR" sz="1400" i="1" u="sng" dirty="0" err="1" smtClean="0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d</a:t>
            </a:r>
            <a:r>
              <a:rPr lang="en-US" altLang="ko-KR" sz="1400" i="1" u="sng" dirty="0" err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</a:t>
            </a:r>
            <a:r>
              <a:rPr lang="en-US" altLang="ko-KR" sz="1400" i="1" u="sng" baseline="-25000" dirty="0" err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K</a:t>
            </a:r>
            <a:r>
              <a:rPr lang="en-US" altLang="ko-KR" sz="1400" u="sng" dirty="0" smtClean="0">
                <a:solidFill>
                  <a:schemeClr val="tx1"/>
                </a:solidFill>
                <a:ea typeface="굴림" pitchFamily="50" charset="-127"/>
              </a:rPr>
              <a:t>))</a:t>
            </a:r>
            <a:endParaRPr lang="en-US" altLang="ko-KR" sz="1400" u="sng" dirty="0">
              <a:solidFill>
                <a:schemeClr val="tx1"/>
              </a:solidFill>
              <a:ea typeface="굴림" pitchFamily="50" charset="-127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823507" y="3808771"/>
            <a:ext cx="32191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299972" y="3808771"/>
            <a:ext cx="25601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733183" y="3808771"/>
            <a:ext cx="28446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193670" y="3808771"/>
            <a:ext cx="23115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549093" y="5758686"/>
            <a:ext cx="1548143" cy="289711"/>
          </a:xfrm>
          <a:prstGeom prst="rect">
            <a:avLst/>
          </a:prstGeom>
          <a:noFill/>
          <a:ln w="158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177904" y="6074048"/>
            <a:ext cx="1919332" cy="289711"/>
          </a:xfrm>
          <a:prstGeom prst="rect">
            <a:avLst/>
          </a:prstGeom>
          <a:noFill/>
          <a:ln w="158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82019" y="3159886"/>
            <a:ext cx="3852274" cy="773262"/>
          </a:xfrm>
          <a:prstGeom prst="rect">
            <a:avLst/>
          </a:prstGeom>
          <a:noFill/>
          <a:ln w="158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40067"/>
              </p:ext>
            </p:extLst>
          </p:nvPr>
        </p:nvGraphicFramePr>
        <p:xfrm>
          <a:off x="6611086" y="5735896"/>
          <a:ext cx="1422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9" name="Equation" r:id="rId8" imgW="990360" imgH="215640" progId="Equation.3">
                  <p:embed/>
                </p:oleObj>
              </mc:Choice>
              <mc:Fallback>
                <p:oleObj name="Equation" r:id="rId8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086" y="5735896"/>
                        <a:ext cx="14224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79078"/>
              </p:ext>
            </p:extLst>
          </p:nvPr>
        </p:nvGraphicFramePr>
        <p:xfrm>
          <a:off x="6229634" y="6059541"/>
          <a:ext cx="17859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0" name="Equation" r:id="rId10" imgW="1244520" imgH="228600" progId="Equation.3">
                  <p:embed/>
                </p:oleObj>
              </mc:Choice>
              <mc:Fallback>
                <p:oleObj name="Equation" r:id="rId10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634" y="6059541"/>
                        <a:ext cx="17859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Arrow 45"/>
          <p:cNvSpPr/>
          <p:nvPr/>
        </p:nvSpPr>
        <p:spPr bwMode="auto">
          <a:xfrm>
            <a:off x="3989632" y="1492197"/>
            <a:ext cx="712122" cy="320709"/>
          </a:xfrm>
          <a:prstGeom prst="rightArrow">
            <a:avLst/>
          </a:prstGeom>
          <a:solidFill>
            <a:srgbClr val="E9E6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81" y="2299299"/>
            <a:ext cx="3863061" cy="275610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6794857" y="2795890"/>
            <a:ext cx="1611994" cy="182129"/>
          </a:xfrm>
          <a:prstGeom prst="rect">
            <a:avLst/>
          </a:prstGeom>
          <a:solidFill>
            <a:srgbClr val="FF00FF">
              <a:alpha val="1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638427" y="3845244"/>
            <a:ext cx="329190" cy="2732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15" idx="0"/>
          </p:cNvCxnSpPr>
          <p:nvPr/>
        </p:nvCxnSpPr>
        <p:spPr bwMode="auto">
          <a:xfrm>
            <a:off x="2418919" y="3845717"/>
            <a:ext cx="99711" cy="250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903289" y="3806985"/>
            <a:ext cx="308178" cy="340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306933" y="3806985"/>
            <a:ext cx="627450" cy="290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85523" y="4096225"/>
            <a:ext cx="940230" cy="200055"/>
          </a:xfrm>
          <a:prstGeom prst="rect">
            <a:avLst/>
          </a:prstGeom>
          <a:solidFill>
            <a:srgbClr val="FFFF99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altLang="ko-KR" sz="1300" u="sng" dirty="0" err="1">
                <a:solidFill>
                  <a:srgbClr val="FF0000"/>
                </a:solidFill>
                <a:ea typeface="굴림" pitchFamily="50" charset="-127"/>
              </a:rPr>
              <a:t>collisionality</a:t>
            </a:r>
            <a:endParaRPr lang="en-US" altLang="ko-KR" sz="1300" u="sng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911452" y="4096225"/>
            <a:ext cx="1184972" cy="200055"/>
          </a:xfrm>
          <a:prstGeom prst="rect">
            <a:avLst/>
          </a:prstGeom>
          <a:solidFill>
            <a:srgbClr val="FFFF99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altLang="ko-KR" sz="1300" u="sng" dirty="0">
                <a:solidFill>
                  <a:srgbClr val="FF0000"/>
                </a:solidFill>
                <a:ea typeface="굴림" pitchFamily="50" charset="-127"/>
              </a:rPr>
              <a:t>precession drift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216860" y="4096225"/>
            <a:ext cx="603540" cy="200055"/>
          </a:xfrm>
          <a:prstGeom prst="rect">
            <a:avLst/>
          </a:prstGeom>
          <a:solidFill>
            <a:srgbClr val="FFFF99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altLang="ko-KR" sz="1300" u="sng" dirty="0">
                <a:solidFill>
                  <a:srgbClr val="FF0000"/>
                </a:solidFill>
                <a:ea typeface="굴림" pitchFamily="50" charset="-127"/>
              </a:rPr>
              <a:t>bounce</a:t>
            </a: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3921219" y="4097499"/>
            <a:ext cx="432448" cy="2000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300" b="0" i="0" u="sng" dirty="0">
                <a:solidFill>
                  <a:srgbClr val="FF0000"/>
                </a:solidFill>
                <a:latin typeface="+mj-lt"/>
                <a:ea typeface="굴림" pitchFamily="50" charset="-127"/>
              </a:rPr>
              <a:t>E⨉B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5675662" y="5055716"/>
            <a:ext cx="3438877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J.W.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Berkery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굴림" pitchFamily="50" charset="-127"/>
              </a:rPr>
              <a:t>., MHD Workshop (2015)</a:t>
            </a:r>
          </a:p>
        </p:txBody>
      </p:sp>
    </p:spTree>
    <p:extLst>
      <p:ext uri="{BB962C8B-B14F-4D97-AF65-F5344CB8AC3E}">
        <p14:creationId xmlns:p14="http://schemas.microsoft.com/office/powerpoint/2010/main" val="7413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3" y="976930"/>
            <a:ext cx="4648207" cy="330858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6220" y="4695576"/>
            <a:ext cx="8843331" cy="16368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05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MISK calculations 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find the equilibrium is stable to RWM as is consistent with experiment (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rotation profile is 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s</a:t>
            </a:r>
            <a:r>
              <a:rPr lang="en-US" altLang="ko-KR" sz="1800" kern="0" noProof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caled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from 0.1 to 2 times in the analysis)</a:t>
            </a:r>
          </a:p>
          <a:p>
            <a:pPr marL="342900" marR="0" lvl="0" indent="-342900" defTabSz="914400" rtl="0" eaLnBrk="0" fontAlgn="base" latinLnBrk="0" hangingPunct="0">
              <a:lnSpc>
                <a:spcPct val="105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Energetic particles 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are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predicted to give a strong stabilizing effect to RWMs</a:t>
            </a:r>
          </a:p>
          <a:p>
            <a:pPr marL="342900" marR="0" lvl="0" indent="-342900" defTabSz="914400" rtl="0" eaLnBrk="0" fontAlgn="base" latinLnBrk="0" hangingPunct="0"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+mj-lt"/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9758" y="5846090"/>
            <a:ext cx="4193722" cy="585610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 J.W. </a:t>
            </a:r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</a:rPr>
              <a:t>Berkery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ko-KR" sz="1400" i="1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., PRL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104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 (2010)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035003</a:t>
            </a:r>
            <a:endParaRPr lang="en-US" altLang="ko-K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Y.S. Park, </a:t>
            </a:r>
            <a:r>
              <a:rPr lang="en-US" altLang="ko-KR" sz="1400" i="1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.,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Nucl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 Fusion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51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(2011) 053001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4714" y="4257887"/>
            <a:ext cx="616925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ko-KR" sz="1500" u="sng" dirty="0" smtClean="0"/>
              <a:t>n = 1 RWM stability diagram with scaled experimental rotation profiles</a:t>
            </a:r>
            <a:endParaRPr lang="ko-KR" altLang="en-US" sz="1500" u="sng" dirty="0">
              <a:solidFill>
                <a:srgbClr val="FF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0520" y="12065"/>
            <a:ext cx="8481060" cy="75438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Kinetic modification of RWM stability is evaluated with including energetic particle effects</a:t>
            </a:r>
            <a:endParaRPr kumimoji="0" lang="ko-KR" altLang="en-US" sz="2000" b="1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43507" y="2108430"/>
            <a:ext cx="804945" cy="2328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895" y="2734130"/>
            <a:ext cx="1149675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300" dirty="0" smtClean="0"/>
              <a:t>w/ Energetic </a:t>
            </a:r>
          </a:p>
          <a:p>
            <a:pPr algn="ctr">
              <a:lnSpc>
                <a:spcPct val="80000"/>
              </a:lnSpc>
            </a:pPr>
            <a:r>
              <a:rPr lang="en-US" altLang="ko-KR" sz="1300" dirty="0" smtClean="0"/>
              <a:t>particles</a:t>
            </a:r>
            <a:endParaRPr lang="ko-KR" alt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0230" y="3136391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u="sng" dirty="0"/>
              <a:t>High</a:t>
            </a:r>
            <a:r>
              <a:rPr lang="en-US" altLang="ko-KR" sz="1600" u="sng" dirty="0">
                <a:latin typeface="Symbol" panose="05050102010706020507" pitchFamily="18" charset="2"/>
              </a:rPr>
              <a:t> </a:t>
            </a:r>
            <a:r>
              <a:rPr lang="en-US" altLang="ko-KR" sz="1600" i="1" u="sng" dirty="0" smtClean="0">
                <a:latin typeface="+mn-ea"/>
              </a:rPr>
              <a:t>q</a:t>
            </a:r>
            <a:r>
              <a:rPr lang="en-US" altLang="ko-KR" sz="1600" u="sng" baseline="-25000" dirty="0" smtClean="0"/>
              <a:t>95</a:t>
            </a:r>
            <a:endParaRPr lang="en-US" altLang="ko-KR" sz="1600" u="sng" dirty="0" smtClean="0"/>
          </a:p>
          <a:p>
            <a:r>
              <a:rPr lang="en-US" altLang="ko-KR" sz="1600" u="sng" dirty="0" smtClean="0"/>
              <a:t>MISK </a:t>
            </a:r>
            <a:r>
              <a:rPr lang="en-US" altLang="ko-KR" sz="160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600" u="sng" dirty="0" err="1" smtClean="0"/>
              <a:t>W</a:t>
            </a:r>
            <a:r>
              <a:rPr lang="en-US" altLang="ko-KR" sz="1600" u="sng" baseline="-25000" dirty="0" err="1" smtClean="0"/>
              <a:t>K</a:t>
            </a:r>
            <a:endParaRPr lang="ko-KR" altLang="en-US" sz="1600" u="sng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2379" y="1849245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Experiment </a:t>
            </a:r>
            <a:r>
              <a:rPr lang="en-US" altLang="ko-KR" sz="800" dirty="0" smtClean="0">
                <a:solidFill>
                  <a:srgbClr val="FF0000"/>
                </a:solidFill>
              </a:rPr>
              <a:t>(w/ EP)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8830" y="810049"/>
            <a:ext cx="1973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KSTAR 16325 @ 11.975 s</a:t>
            </a:r>
            <a:endParaRPr lang="ko-KR" altLang="en-US" sz="12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281929" y="2317568"/>
            <a:ext cx="804945" cy="2328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1431" y="1671570"/>
            <a:ext cx="1242649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300" dirty="0" smtClean="0"/>
              <a:t>w/o Energetic </a:t>
            </a:r>
          </a:p>
          <a:p>
            <a:pPr algn="ctr">
              <a:lnSpc>
                <a:spcPct val="80000"/>
              </a:lnSpc>
            </a:pPr>
            <a:r>
              <a:rPr lang="en-US" altLang="ko-KR" sz="1300" dirty="0" smtClean="0"/>
              <a:t>particles</a:t>
            </a:r>
            <a:endParaRPr lang="ko-KR" alt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2119" y="2535218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Experiment </a:t>
            </a:r>
            <a:r>
              <a:rPr lang="en-US" altLang="ko-KR" sz="800" dirty="0" smtClean="0">
                <a:solidFill>
                  <a:srgbClr val="FF0000"/>
                </a:solidFill>
              </a:rPr>
              <a:t>(w/o EP)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" y="981285"/>
            <a:ext cx="4721753" cy="33092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3020606" y="2249978"/>
            <a:ext cx="814794" cy="26449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30" y="3194501"/>
            <a:ext cx="84510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/>
              <a:t>Stable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/>
              <a:t>(</a:t>
            </a:r>
            <a:r>
              <a:rPr lang="en-US" altLang="ko-KR" sz="1400" dirty="0" err="1" smtClean="0">
                <a:latin typeface="Symbol" panose="05050102010706020507" pitchFamily="18" charset="2"/>
              </a:rPr>
              <a:t>gt</a:t>
            </a:r>
            <a:r>
              <a:rPr lang="en-US" altLang="ko-KR" sz="1400" baseline="-25000" dirty="0" err="1" smtClean="0"/>
              <a:t>w</a:t>
            </a:r>
            <a:r>
              <a:rPr lang="en-US" altLang="ko-KR" sz="1400" dirty="0" smtClean="0"/>
              <a:t> &lt; 0)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4527" y="2465877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Experiment </a:t>
            </a:r>
            <a:r>
              <a:rPr lang="en-US" altLang="ko-KR" sz="800" dirty="0" smtClean="0">
                <a:solidFill>
                  <a:srgbClr val="FF0000"/>
                </a:solidFill>
              </a:rPr>
              <a:t>(w/o EP)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1727" y="810049"/>
            <a:ext cx="189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KSTAR 16295 @ 2.315 s</a:t>
            </a:r>
            <a:endParaRPr lang="ko-KR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40735" y="1106496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u="sng" dirty="0"/>
              <a:t>High</a:t>
            </a:r>
            <a:r>
              <a:rPr lang="en-US" altLang="ko-KR" sz="1600" u="sng" dirty="0">
                <a:latin typeface="Symbol" panose="05050102010706020507" pitchFamily="18" charset="2"/>
              </a:rPr>
              <a:t> </a:t>
            </a:r>
            <a:r>
              <a:rPr lang="en-US" altLang="ko-KR" sz="1600" u="sng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600" u="sng" baseline="-25000" dirty="0" err="1" smtClean="0"/>
              <a:t>N</a:t>
            </a:r>
            <a:endParaRPr lang="en-US" altLang="ko-KR" sz="1600" u="sng" dirty="0" smtClean="0"/>
          </a:p>
          <a:p>
            <a:r>
              <a:rPr lang="en-US" altLang="ko-KR" sz="1600" u="sng" dirty="0" smtClean="0"/>
              <a:t>MISK </a:t>
            </a:r>
            <a:r>
              <a:rPr lang="en-US" altLang="ko-KR" sz="160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600" u="sng" dirty="0" err="1" smtClean="0"/>
              <a:t>W</a:t>
            </a:r>
            <a:r>
              <a:rPr lang="en-US" altLang="ko-KR" sz="1600" u="sng" baseline="-25000" dirty="0" err="1" smtClean="0"/>
              <a:t>K</a:t>
            </a:r>
            <a:endParaRPr lang="ko-KR" altLang="en-US" sz="1600" u="sng" baseline="-25000" dirty="0"/>
          </a:p>
        </p:txBody>
      </p:sp>
    </p:spTree>
    <p:extLst>
      <p:ext uri="{BB962C8B-B14F-4D97-AF65-F5344CB8AC3E}">
        <p14:creationId xmlns:p14="http://schemas.microsoft.com/office/powerpoint/2010/main" val="14788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4216253" y="952616"/>
            <a:ext cx="48897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500" u="sng" dirty="0">
                <a:solidFill>
                  <a:schemeClr val="tx1"/>
                </a:solidFill>
              </a:rPr>
              <a:t> </a:t>
            </a:r>
            <a:r>
              <a:rPr lang="en-US" sz="1500" u="sng" dirty="0" smtClean="0">
                <a:solidFill>
                  <a:schemeClr val="tx1"/>
                </a:solidFill>
              </a:rPr>
              <a:t>RWM feedback sensors on passive plates</a:t>
            </a:r>
            <a:endParaRPr lang="en-US" sz="1500" u="sng" baseline="-25000" dirty="0">
              <a:solidFill>
                <a:schemeClr val="tx1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RWM active control system hardware is installed in KSTAR</a:t>
            </a: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162922" y="952616"/>
            <a:ext cx="4313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500" u="sng" dirty="0" smtClean="0">
                <a:solidFill>
                  <a:schemeClr val="tx1"/>
                </a:solidFill>
              </a:rPr>
              <a:t>KSTAR RWM feedback model in VALEN-3D</a:t>
            </a:r>
            <a:endParaRPr lang="en-US" sz="1500" u="sng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57852" y="4625719"/>
            <a:ext cx="8813362" cy="2015414"/>
          </a:xfrm>
          <a:prstGeom prst="rect">
            <a:avLst/>
          </a:prstGeom>
        </p:spPr>
        <p:txBody>
          <a:bodyPr lIns="0" rIns="0"/>
          <a:lstStyle/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For plasma operation at </a:t>
            </a:r>
            <a:r>
              <a:rPr lang="en-US" altLang="ko-KR" sz="1800" kern="0" noProof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noProof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baseline="3000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no-wall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, RWM control system is 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prepared in KSTAR</a:t>
            </a:r>
            <a:r>
              <a:rPr lang="en-US" altLang="ko-KR" sz="1800" kern="0" noProof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The middle in-vessel control coils (IVCCs) minimizes the inductive shielding by the copper passive stabilizing plates during RWM feedback </a:t>
            </a:r>
            <a:endParaRPr lang="en-US" altLang="ko-KR" sz="1500" kern="0" dirty="0" smtClean="0">
              <a:solidFill>
                <a:srgbClr val="000000"/>
              </a:solidFill>
              <a:latin typeface="Helvetica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Three sets of RWM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B</a:t>
            </a:r>
            <a:r>
              <a:rPr lang="en-US" altLang="ko-KR" sz="1600" kern="0" baseline="-25000" dirty="0" err="1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p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 sensors with max. 8 toroidal locations (Upper – </a:t>
            </a:r>
            <a:r>
              <a:rPr lang="en-US" altLang="ko-KR" sz="1600" kern="0" dirty="0" smtClean="0">
                <a:solidFill>
                  <a:srgbClr val="006600"/>
                </a:solidFill>
                <a:latin typeface="Helvetica"/>
                <a:ea typeface="굴림" pitchFamily="50" charset="-127"/>
              </a:rPr>
              <a:t>MPZU03</a:t>
            </a:r>
            <a:r>
              <a:rPr lang="en-US" altLang="ko-KR" sz="16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&amp; </a:t>
            </a:r>
            <a:r>
              <a:rPr lang="en-US" altLang="ko-KR" sz="1600" kern="0" dirty="0" smtClean="0">
                <a:solidFill>
                  <a:schemeClr val="accent1"/>
                </a:solidFill>
                <a:latin typeface="Helvetica"/>
                <a:ea typeface="굴림" pitchFamily="50" charset="-127"/>
              </a:rPr>
              <a:t>MPZU04</a:t>
            </a:r>
            <a:r>
              <a:rPr lang="en-US" altLang="ko-KR" sz="1600" kern="0" dirty="0" smtClean="0">
                <a:solidFill>
                  <a:schemeClr val="tx1"/>
                </a:solidFill>
                <a:latin typeface="Helvetica"/>
                <a:ea typeface="굴림" pitchFamily="50" charset="-127"/>
              </a:rPr>
              <a:t>,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 and Lower – </a:t>
            </a:r>
            <a:r>
              <a:rPr lang="en-US" altLang="ko-KR" sz="1600" kern="0" dirty="0" smtClean="0">
                <a:solidFill>
                  <a:srgbClr val="FF0000"/>
                </a:solidFill>
                <a:latin typeface="Helvetica"/>
                <a:ea typeface="굴림" pitchFamily="50" charset="-127"/>
              </a:rPr>
              <a:t>MPZL20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</a:rPr>
              <a:t>) have been installed on the inner surface of the passive plates    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total 20 independent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B</a:t>
            </a:r>
            <a:r>
              <a:rPr lang="en-US" altLang="ko-KR" sz="1600" kern="0" baseline="-25000" dirty="0" err="1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p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 measurements for RWM identification (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f</a:t>
            </a:r>
            <a:r>
              <a:rPr lang="en-US" altLang="ko-KR" sz="1400" kern="0" baseline="-25000" dirty="0" err="1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sample</a:t>
            </a:r>
            <a:r>
              <a:rPr lang="en-US" altLang="ko-KR" sz="1600" kern="0" dirty="0" smtClean="0">
                <a:solidFill>
                  <a:srgbClr val="000000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 = 20 kHz)</a:t>
            </a:r>
            <a:endParaRPr lang="en-US" altLang="ko-KR" sz="1600" kern="0" noProof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800100" lvl="1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600" kern="0" noProof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7436" y="4338558"/>
            <a:ext cx="3689155" cy="284693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250" dirty="0" smtClean="0">
                <a:solidFill>
                  <a:srgbClr val="0070C0"/>
                </a:solidFill>
                <a:latin typeface="+mj-ea"/>
              </a:rPr>
              <a:t>Y.S. Park, </a:t>
            </a:r>
            <a:r>
              <a:rPr lang="en-US" altLang="ko-KR" sz="1250" i="1" dirty="0" smtClean="0">
                <a:solidFill>
                  <a:srgbClr val="0070C0"/>
                </a:solidFill>
                <a:latin typeface="+mj-ea"/>
              </a:rPr>
              <a:t>et al</a:t>
            </a:r>
            <a:r>
              <a:rPr lang="en-US" altLang="ko-KR" sz="1250" dirty="0" smtClean="0">
                <a:solidFill>
                  <a:srgbClr val="0070C0"/>
                </a:solidFill>
                <a:latin typeface="+mj-ea"/>
              </a:rPr>
              <a:t>., Phys. Plasmas </a:t>
            </a:r>
            <a:r>
              <a:rPr lang="en-US" altLang="ko-KR" sz="1250" b="1" dirty="0" smtClean="0">
                <a:solidFill>
                  <a:srgbClr val="0070C0"/>
                </a:solidFill>
                <a:latin typeface="+mj-ea"/>
              </a:rPr>
              <a:t>21</a:t>
            </a:r>
            <a:r>
              <a:rPr lang="en-US" altLang="ko-KR" sz="1250" dirty="0" smtClean="0">
                <a:solidFill>
                  <a:srgbClr val="0070C0"/>
                </a:solidFill>
                <a:latin typeface="+mj-ea"/>
              </a:rPr>
              <a:t> (2014) 012513</a:t>
            </a:r>
            <a:endParaRPr lang="en-US" sz="1250" dirty="0">
              <a:solidFill>
                <a:srgbClr val="0070C0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25427" y="1367417"/>
            <a:ext cx="4385350" cy="2752721"/>
            <a:chOff x="-26973" y="1367417"/>
            <a:chExt cx="4385350" cy="2752721"/>
          </a:xfrm>
        </p:grpSpPr>
        <p:pic>
          <p:nvPicPr>
            <p:cNvPr id="9" name="Picture 13" descr="figure01new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423"/>
            <a:stretch/>
          </p:blipFill>
          <p:spPr bwMode="auto">
            <a:xfrm>
              <a:off x="353786" y="1367417"/>
              <a:ext cx="3456000" cy="275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26973" y="2976232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33CC33"/>
                  </a:solidFill>
                </a:rPr>
                <a:t>MPs</a:t>
              </a:r>
              <a:endParaRPr lang="en-US" sz="1100" dirty="0">
                <a:solidFill>
                  <a:srgbClr val="33CC33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342129" y="2754775"/>
              <a:ext cx="314547" cy="2859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74496" y="2709610"/>
              <a:ext cx="36576" cy="61912"/>
            </a:xfrm>
            <a:prstGeom prst="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09931" y="1405296"/>
              <a:ext cx="13484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~8,000 finite elements </a:t>
              </a:r>
              <a:endParaRPr lang="ko-KR" altLang="en-US" sz="900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195645" y="2012761"/>
              <a:ext cx="690368" cy="617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oval" w="med" len="med"/>
              <a:tailEnd type="non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687361" y="1821405"/>
              <a:ext cx="1034954" cy="1846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66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66"/>
                  </a:solidFill>
                </a:rPr>
                <a:t>RWM sensors</a:t>
              </a:r>
              <a:endParaRPr lang="ko-KR" altLang="en-US" sz="1200" dirty="0">
                <a:solidFill>
                  <a:srgbClr val="FF0066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1609725" y="2012761"/>
              <a:ext cx="595508" cy="663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oval" w="med" len="med"/>
              <a:tailEnd type="none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4384411" y="1321305"/>
            <a:ext cx="4669575" cy="3222383"/>
            <a:chOff x="4420987" y="1321305"/>
            <a:chExt cx="4669575" cy="3222383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b="19184"/>
            <a:stretch/>
          </p:blipFill>
          <p:spPr>
            <a:xfrm rot="5400000">
              <a:off x="5100860" y="1300781"/>
              <a:ext cx="3070116" cy="3111163"/>
            </a:xfrm>
            <a:prstGeom prst="rect">
              <a:avLst/>
            </a:prstGeom>
          </p:spPr>
        </p:pic>
        <p:sp>
          <p:nvSpPr>
            <p:cNvPr id="80" name="Arc 79"/>
            <p:cNvSpPr/>
            <p:nvPr/>
          </p:nvSpPr>
          <p:spPr bwMode="auto">
            <a:xfrm>
              <a:off x="6418927" y="2634581"/>
              <a:ext cx="449331" cy="449331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99760" y="4297467"/>
              <a:ext cx="2002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&lt;lower passive plate - top view&gt;</a:t>
              </a:r>
              <a:endParaRPr lang="ko-KR" alt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35674" y="1846782"/>
              <a:ext cx="1172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accent1"/>
                  </a:solidFill>
                </a:rPr>
                <a:t>MPZU04</a:t>
              </a:r>
              <a:r>
                <a:rPr lang="en-US" altLang="ko-KR" sz="900" dirty="0" smtClean="0"/>
                <a:t> </a:t>
              </a:r>
              <a:r>
                <a:rPr lang="en-US" altLang="ko-KR" sz="700" dirty="0" smtClean="0"/>
                <a:t>(8 sensors)</a:t>
              </a:r>
            </a:p>
            <a:p>
              <a:pPr lvl="0"/>
              <a:r>
                <a:rPr lang="en-US" altLang="ko-KR" sz="800" dirty="0">
                  <a:solidFill>
                    <a:srgbClr val="000000"/>
                  </a:solidFill>
                </a:rPr>
                <a:t> </a:t>
              </a:r>
              <a:r>
                <a:rPr lang="en-US" altLang="ko-KR" sz="800" dirty="0" smtClean="0">
                  <a:solidFill>
                    <a:srgbClr val="000000"/>
                  </a:solidFill>
                </a:rPr>
                <a:t> (R </a:t>
              </a:r>
              <a:r>
                <a:rPr lang="en-US" altLang="ko-KR" sz="800" dirty="0">
                  <a:solidFill>
                    <a:srgbClr val="000000"/>
                  </a:solidFill>
                </a:rPr>
                <a:t>= </a:t>
              </a:r>
              <a:r>
                <a:rPr lang="en-US" altLang="ko-KR" sz="800" dirty="0" smtClean="0">
                  <a:solidFill>
                    <a:srgbClr val="000000"/>
                  </a:solidFill>
                </a:rPr>
                <a:t>2.10 </a:t>
              </a:r>
              <a:r>
                <a:rPr lang="en-US" altLang="ko-KR" sz="800" dirty="0">
                  <a:solidFill>
                    <a:srgbClr val="000000"/>
                  </a:solidFill>
                </a:rPr>
                <a:t>m, </a:t>
              </a:r>
            </a:p>
            <a:p>
              <a:pPr lvl="0"/>
              <a:r>
                <a:rPr lang="en-US" altLang="ko-KR" sz="800" dirty="0">
                  <a:solidFill>
                    <a:srgbClr val="000000"/>
                  </a:solidFill>
                </a:rPr>
                <a:t>   Z = </a:t>
              </a:r>
              <a:r>
                <a:rPr lang="en-US" altLang="ko-KR" sz="800" dirty="0" smtClean="0">
                  <a:solidFill>
                    <a:srgbClr val="000000"/>
                  </a:solidFill>
                </a:rPr>
                <a:t>0.68 </a:t>
              </a:r>
              <a:r>
                <a:rPr lang="en-US" altLang="ko-KR" sz="800" dirty="0">
                  <a:solidFill>
                    <a:srgbClr val="000000"/>
                  </a:solidFill>
                </a:rPr>
                <a:t>m)</a:t>
              </a:r>
              <a:endParaRPr lang="en-US" altLang="ko-KR" sz="700" dirty="0" smtClean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699760" y="2047240"/>
              <a:ext cx="1910080" cy="163374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5892800" y="1855476"/>
              <a:ext cx="1524000" cy="200786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6073918" y="1742440"/>
              <a:ext cx="1180711" cy="2225918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549900" y="2268444"/>
              <a:ext cx="2222500" cy="118324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856321" y="1911124"/>
              <a:ext cx="31771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28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46411" y="2226358"/>
              <a:ext cx="31771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49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4201" y="3099757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118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26097" y="3541606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142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57201" y="3625472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208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47972" y="3266872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229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41326" y="2422603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298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22307" y="1976040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/>
                <a:t>322</a:t>
              </a:r>
              <a:r>
                <a:rPr lang="en-US" altLang="ko-KR" sz="700" baseline="30000" dirty="0" smtClean="0"/>
                <a:t>o</a:t>
              </a:r>
              <a:endParaRPr lang="ko-KR" altLang="en-US" sz="700" baseline="30000" dirty="0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H="1">
              <a:off x="7566662" y="1971178"/>
              <a:ext cx="325141" cy="13986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7826100" y="3565415"/>
              <a:ext cx="11496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MPZL20</a:t>
              </a:r>
              <a:r>
                <a:rPr lang="en-US" altLang="ko-KR" sz="900" dirty="0" smtClean="0"/>
                <a:t> </a:t>
              </a:r>
              <a:r>
                <a:rPr lang="en-US" altLang="ko-KR" sz="700" dirty="0" smtClean="0"/>
                <a:t>(8 sensors)</a:t>
              </a:r>
            </a:p>
            <a:p>
              <a:r>
                <a:rPr lang="en-US" altLang="ko-KR" sz="800" dirty="0" smtClean="0"/>
                <a:t>       (R = 2.18 m, </a:t>
              </a:r>
            </a:p>
            <a:p>
              <a:r>
                <a:rPr lang="en-US" altLang="ko-KR" sz="800" dirty="0"/>
                <a:t> </a:t>
              </a:r>
              <a:r>
                <a:rPr lang="en-US" altLang="ko-KR" sz="800" dirty="0" smtClean="0"/>
                <a:t>       Z = -0.56 m)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 flipV="1">
              <a:off x="7749845" y="3454376"/>
              <a:ext cx="261483" cy="15457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4420987" y="1888793"/>
              <a:ext cx="1172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6600"/>
                  </a:solidFill>
                </a:rPr>
                <a:t>MPZU03</a:t>
              </a:r>
              <a:r>
                <a:rPr lang="en-US" altLang="ko-KR" sz="900" dirty="0" smtClean="0"/>
                <a:t> </a:t>
              </a:r>
              <a:r>
                <a:rPr lang="en-US" altLang="ko-KR" sz="700" dirty="0" smtClean="0"/>
                <a:t>(4 sensors)</a:t>
              </a:r>
            </a:p>
            <a:p>
              <a:r>
                <a:rPr lang="en-US" altLang="ko-KR" sz="800" dirty="0" smtClean="0"/>
                <a:t>  (R = 2.18 m, </a:t>
              </a:r>
            </a:p>
            <a:p>
              <a:r>
                <a:rPr lang="en-US" altLang="ko-KR" sz="800" dirty="0" smtClean="0"/>
                <a:t>   Z = 0.56 m)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>
              <a:off x="5208448" y="2090404"/>
              <a:ext cx="353091" cy="18828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8165309" y="2547206"/>
              <a:ext cx="9252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2">
                      <a:lumMod val="50000"/>
                    </a:schemeClr>
                  </a:solidFill>
                </a:rPr>
                <a:t>Middle-IVCC</a:t>
              </a:r>
            </a:p>
            <a:p>
              <a:r>
                <a:rPr lang="en-US" altLang="ko-KR" sz="1000" dirty="0" smtClean="0">
                  <a:solidFill>
                    <a:schemeClr val="bg2">
                      <a:lumMod val="50000"/>
                    </a:schemeClr>
                  </a:solidFill>
                </a:rPr>
                <a:t>RWM control</a:t>
              </a:r>
            </a:p>
            <a:p>
              <a:r>
                <a:rPr lang="en-US" altLang="ko-KR" sz="1000" dirty="0">
                  <a:solidFill>
                    <a:schemeClr val="bg2">
                      <a:lumMod val="50000"/>
                    </a:schemeClr>
                  </a:solidFill>
                </a:rPr>
                <a:t>c</a:t>
              </a:r>
              <a:r>
                <a:rPr lang="en-US" altLang="ko-KR" sz="1000" dirty="0" smtClean="0">
                  <a:solidFill>
                    <a:schemeClr val="bg2">
                      <a:lumMod val="50000"/>
                    </a:schemeClr>
                  </a:solidFill>
                </a:rPr>
                <a:t>oils (4 coils)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23650" y="2468542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i="1" dirty="0" smtClean="0">
                  <a:latin typeface="Symbol" panose="05050102010706020507" pitchFamily="18" charset="2"/>
                </a:rPr>
                <a:t>f</a:t>
              </a:r>
              <a:endParaRPr lang="ko-KR" altLang="en-US" sz="1100" i="1" baseline="30000" dirty="0">
                <a:latin typeface="Symbol" panose="05050102010706020507" pitchFamily="18" charset="2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>
              <a:off x="8075022" y="2808822"/>
              <a:ext cx="13749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227482" y="3714325"/>
            <a:ext cx="1851716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</a:rPr>
              <a:t>Primary RWM control coils</a:t>
            </a:r>
          </a:p>
          <a:p>
            <a:pPr algn="ctr"/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</a:rPr>
              <a:t>(Middle FEC/RWM)</a:t>
            </a:r>
            <a:endParaRPr lang="ko-KR" altLang="en-US" sz="11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21072" y="3973564"/>
            <a:ext cx="185171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accent1"/>
                </a:solidFill>
              </a:rPr>
              <a:t>NSTX-type future RWM</a:t>
            </a:r>
          </a:p>
          <a:p>
            <a:pPr algn="ctr"/>
            <a:r>
              <a:rPr lang="en-US" altLang="ko-KR" sz="1100" dirty="0">
                <a:solidFill>
                  <a:schemeClr val="accent1"/>
                </a:solidFill>
              </a:rPr>
              <a:t>s</a:t>
            </a:r>
            <a:r>
              <a:rPr lang="en-US" altLang="ko-KR" sz="1100" dirty="0" smtClean="0">
                <a:solidFill>
                  <a:schemeClr val="accent1"/>
                </a:solidFill>
              </a:rPr>
              <a:t>ensors </a:t>
            </a:r>
            <a:r>
              <a:rPr lang="en-US" altLang="ko-KR" sz="1000" dirty="0" smtClean="0">
                <a:solidFill>
                  <a:schemeClr val="accent1"/>
                </a:solidFill>
              </a:rPr>
              <a:t>(imaginary)</a:t>
            </a:r>
            <a:endParaRPr lang="ko-KR" altLang="en-US" sz="1100" dirty="0">
              <a:solidFill>
                <a:schemeClr val="accent1"/>
              </a:solidFill>
            </a:endParaRP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28431"/>
              </p:ext>
            </p:extLst>
          </p:nvPr>
        </p:nvGraphicFramePr>
        <p:xfrm>
          <a:off x="1466850" y="6227288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4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850" y="6227288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2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>
          <a:xfrm>
            <a:off x="972590" y="53975"/>
            <a:ext cx="7168342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New RWM sensors </a:t>
            </a:r>
            <a:r>
              <a:rPr lang="en-US" sz="2000" b="1" dirty="0" smtClean="0">
                <a:solidFill>
                  <a:schemeClr val="bg1"/>
                </a:solidFill>
              </a:rPr>
              <a:t>will give </a:t>
            </a:r>
            <a:r>
              <a:rPr lang="en-US" sz="2000" b="1" dirty="0" smtClean="0">
                <a:solidFill>
                  <a:schemeClr val="bg1"/>
                </a:solidFill>
              </a:rPr>
              <a:t>superior control performance over the previous device sensors </a:t>
            </a:r>
            <a:endParaRPr kumimoji="0" lang="ko-KR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5522" y="5538558"/>
            <a:ext cx="8345584" cy="866006"/>
          </a:xfrm>
          <a:prstGeom prst="rect">
            <a:avLst/>
          </a:prstGeom>
        </p:spPr>
        <p:txBody>
          <a:bodyPr lIns="45720" rIns="45720"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kern="0" dirty="0" smtClean="0">
                <a:solidFill>
                  <a:srgbClr val="005288"/>
                </a:solidFill>
                <a:ea typeface="굴림" pitchFamily="50" charset="-127"/>
              </a:rPr>
              <a:t>The design advantages of the new RWM sensors result in greater mode control - almost up to the ideal with-wall limit </a:t>
            </a:r>
            <a:r>
              <a:rPr lang="en-US" altLang="ko-KR" sz="1900" kern="0" dirty="0">
                <a:solidFill>
                  <a:srgbClr val="005288"/>
                </a:solidFill>
                <a:ea typeface="굴림" pitchFamily="50" charset="-127"/>
              </a:rPr>
              <a:t>(</a:t>
            </a:r>
            <a:r>
              <a:rPr lang="en-US" altLang="ko-KR" sz="1900" kern="0" dirty="0" err="1">
                <a:solidFill>
                  <a:srgbClr val="005288"/>
                </a:solidFill>
                <a:ea typeface="굴림" pitchFamily="50" charset="-127"/>
              </a:rPr>
              <a:t>C</a:t>
            </a:r>
            <a:r>
              <a:rPr lang="en-US" altLang="ko-KR" sz="1900" kern="0" baseline="-2500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dirty="0">
                <a:solidFill>
                  <a:srgbClr val="005288"/>
                </a:solidFill>
                <a:ea typeface="굴림" pitchFamily="50" charset="-127"/>
              </a:rPr>
              <a:t> = 98%, </a:t>
            </a:r>
            <a:r>
              <a:rPr lang="en-US" altLang="ko-KR" sz="1900" kern="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900" kern="0" dirty="0">
                <a:solidFill>
                  <a:srgbClr val="005288"/>
                </a:solidFill>
                <a:ea typeface="굴림" pitchFamily="50" charset="-127"/>
              </a:rPr>
              <a:t> = </a:t>
            </a:r>
            <a:r>
              <a:rPr lang="en-US" altLang="ko-KR" sz="1900" kern="0" dirty="0" smtClean="0">
                <a:solidFill>
                  <a:srgbClr val="005288"/>
                </a:solidFill>
                <a:ea typeface="굴림" pitchFamily="50" charset="-127"/>
              </a:rPr>
              <a:t>4.8</a:t>
            </a:r>
            <a:r>
              <a:rPr lang="en-US" altLang="ko-KR" sz="1900" kern="0" dirty="0" smtClean="0">
                <a:solidFill>
                  <a:srgbClr val="005288"/>
                </a:solidFill>
                <a:ea typeface="굴림" pitchFamily="50" charset="-127"/>
              </a:rPr>
              <a:t>)</a:t>
            </a:r>
            <a:endParaRPr lang="en-US" altLang="ko-KR" sz="1900" kern="0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4774" y="4982321"/>
            <a:ext cx="41539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altLang="ko-KR" sz="1300" u="sng" dirty="0" smtClean="0"/>
              <a:t>RWM control performance of the new RWM sensors</a:t>
            </a:r>
            <a:endParaRPr lang="ko-KR" altLang="en-US" sz="1300" u="sng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5641307" y="1626118"/>
          <a:ext cx="1171583" cy="42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3" name="Equation" r:id="rId4" imgW="1269720" imgH="457200" progId="Equation.3">
                  <p:embed/>
                </p:oleObj>
              </mc:Choice>
              <mc:Fallback>
                <p:oleObj name="Equation" r:id="rId4" imgW="1269720" imgH="4572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307" y="1626118"/>
                        <a:ext cx="1171583" cy="4233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1552" y="339563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FF"/>
                </a:solidFill>
              </a:rPr>
              <a:t>(</a:t>
            </a:r>
            <a:r>
              <a:rPr lang="en-US" altLang="ko-KR" sz="1200" dirty="0" err="1" smtClean="0">
                <a:solidFill>
                  <a:srgbClr val="FF00FF"/>
                </a:solidFill>
              </a:rPr>
              <a:t>C</a:t>
            </a:r>
            <a:r>
              <a:rPr lang="en-US" altLang="ko-KR" sz="1200" baseline="-25000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200" dirty="0" smtClean="0">
                <a:solidFill>
                  <a:srgbClr val="FF00FF"/>
                </a:solidFill>
              </a:rPr>
              <a:t> = 37 %)</a:t>
            </a:r>
            <a:endParaRPr lang="ko-KR" altLang="en-US" sz="12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3127" y="425234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C</a:t>
            </a:r>
            <a:r>
              <a:rPr lang="en-US" altLang="ko-KR" sz="12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200" dirty="0" smtClean="0">
                <a:solidFill>
                  <a:srgbClr val="FF0000"/>
                </a:solidFill>
              </a:rPr>
              <a:t> = 86 %)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25228" y="1060845"/>
            <a:ext cx="4735551" cy="3971940"/>
            <a:chOff x="3925230" y="1021272"/>
            <a:chExt cx="4735551" cy="39719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230" y="1021272"/>
              <a:ext cx="4735551" cy="39719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6138" y="2555942"/>
              <a:ext cx="1406421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50" dirty="0" smtClean="0">
                  <a:solidFill>
                    <a:schemeClr val="accent1"/>
                  </a:solidFill>
                </a:rPr>
                <a:t>MPZU03-L20 sensor</a:t>
              </a:r>
            </a:p>
            <a:p>
              <a:pPr algn="ctr"/>
              <a:r>
                <a:rPr lang="en-US" altLang="ko-KR" sz="1150" dirty="0" smtClean="0">
                  <a:solidFill>
                    <a:schemeClr val="accent1"/>
                  </a:solidFill>
                </a:rPr>
                <a:t>w/o compensation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4230" y="3232980"/>
              <a:ext cx="1408329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50" dirty="0" smtClean="0">
                  <a:solidFill>
                    <a:srgbClr val="006600"/>
                  </a:solidFill>
                </a:rPr>
                <a:t>MPZU04-L19 sensor</a:t>
              </a:r>
            </a:p>
            <a:p>
              <a:pPr algn="ctr"/>
              <a:r>
                <a:rPr lang="en-US" altLang="ko-KR" sz="1150" dirty="0" smtClean="0">
                  <a:solidFill>
                    <a:srgbClr val="006600"/>
                  </a:solidFill>
                </a:rPr>
                <a:t>w/o compensation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94230" y="4219573"/>
            <a:ext cx="140642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MPZU03-L20 (8+8) @ R = 2.188 m</a:t>
            </a:r>
          </a:p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MPZU04-L19 (8+8) @ R = 2.099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3377" y="1670644"/>
            <a:ext cx="1107618" cy="738664"/>
          </a:xfrm>
          <a:prstGeom prst="rect">
            <a:avLst/>
          </a:prstGeom>
          <a:solidFill>
            <a:srgbClr val="FFFF99"/>
          </a:solidFill>
          <a:ln w="6350">
            <a:solidFill>
              <a:srgbClr val="FF0000"/>
            </a:solidFill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New </a:t>
            </a:r>
            <a:r>
              <a:rPr lang="en-US" sz="1400" dirty="0" smtClean="0">
                <a:solidFill>
                  <a:srgbClr val="FF0000"/>
                </a:solidFill>
              </a:rPr>
              <a:t>RWM sensor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performance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7" name="Picture 26" descr="Sensors2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318" y="1044732"/>
            <a:ext cx="2447971" cy="39674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0322" y="1458039"/>
            <a:ext cx="305853" cy="169277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F0"/>
                </a:solidFill>
              </a:rPr>
              <a:t>SLs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0322" y="4125016"/>
            <a:ext cx="305853" cy="169277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F0"/>
                </a:solidFill>
              </a:rPr>
              <a:t>SLs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 rot="19500000">
            <a:off x="1765857" y="2141218"/>
            <a:ext cx="25200" cy="2520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 rot="2100000" flipV="1">
            <a:off x="1765857" y="3349463"/>
            <a:ext cx="25200" cy="2520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1808938" y="2267219"/>
            <a:ext cx="1171212" cy="598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sm" len="lg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1808937" y="2874666"/>
            <a:ext cx="1171212" cy="598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sm" len="lg"/>
            <a:tailEnd type="triangl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942979" y="2515149"/>
            <a:ext cx="835772" cy="7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en-US" altLang="ko-KR" sz="1400" b="1" dirty="0" smtClean="0">
                <a:solidFill>
                  <a:srgbClr val="FF6600"/>
                </a:solidFill>
              </a:rPr>
              <a:t>New RWM sensors</a:t>
            </a:r>
            <a:endParaRPr lang="ko-KR" altLang="en-US" sz="1400" b="1" dirty="0">
              <a:solidFill>
                <a:srgbClr val="FF66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5522" y="5009314"/>
            <a:ext cx="4466918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Park,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Phys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21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(2014) 012513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691"/>
              </p:ext>
            </p:extLst>
          </p:nvPr>
        </p:nvGraphicFramePr>
        <p:xfrm>
          <a:off x="7502221" y="3752309"/>
          <a:ext cx="977316" cy="35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4" name="Equation" r:id="rId8" imgW="1269720" imgH="457200" progId="Equation.3">
                  <p:embed/>
                </p:oleObj>
              </mc:Choice>
              <mc:Fallback>
                <p:oleObj name="Equation" r:id="rId8" imgW="1269720" imgH="45720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221" y="3752309"/>
                        <a:ext cx="977316" cy="3531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16" y="1123506"/>
            <a:ext cx="3770610" cy="28294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8546"/>
          <a:stretch/>
        </p:blipFill>
        <p:spPr>
          <a:xfrm>
            <a:off x="614007" y="1140409"/>
            <a:ext cx="3783264" cy="3242519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+mj-lt"/>
              </a:rPr>
              <a:t>Strong coupling between RWM feedback sensors and passive plates could be detrimental to RWM feedback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77112" y="4931756"/>
            <a:ext cx="8481510" cy="1546346"/>
          </a:xfrm>
          <a:prstGeom prst="rect">
            <a:avLst/>
          </a:prstGeom>
        </p:spPr>
        <p:txBody>
          <a:bodyPr lIns="0" rIns="0"/>
          <a:lstStyle/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>
                <a:solidFill>
                  <a:srgbClr val="005288"/>
                </a:solidFill>
                <a:ea typeface="굴림" pitchFamily="50" charset="-127"/>
              </a:rPr>
              <a:t>Transient effects of the induced currents on 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the passive </a:t>
            </a:r>
            <a:r>
              <a:rPr lang="en-US" altLang="ko-KR" sz="1800" kern="0" dirty="0">
                <a:solidFill>
                  <a:srgbClr val="005288"/>
                </a:solidFill>
                <a:ea typeface="굴림" pitchFamily="50" charset="-127"/>
              </a:rPr>
              <a:t>plates have been examined by VALEN-3D code </a:t>
            </a:r>
            <a:endParaRPr lang="en-US" altLang="ko-KR" sz="18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KSTAR passive </a:t>
            </a:r>
            <a:r>
              <a:rPr lang="en-US" altLang="ko-KR" sz="1800" kern="0" dirty="0">
                <a:solidFill>
                  <a:srgbClr val="005288"/>
                </a:solidFill>
                <a:ea typeface="굴림" pitchFamily="50" charset="-127"/>
              </a:rPr>
              <a:t>plates are found to give a significant inductive 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effect on RWM sensor measurement when RWM coils are activated</a:t>
            </a:r>
            <a:endParaRPr lang="en-US" altLang="ko-KR" sz="1800" kern="0" dirty="0">
              <a:solidFill>
                <a:srgbClr val="005288"/>
              </a:solidFill>
              <a:ea typeface="굴림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6015" y="3988196"/>
            <a:ext cx="4169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u="sng" dirty="0" smtClean="0"/>
              <a:t>Computed induced currents on the internal passive conductors when 10 Hz n = 1 rotating field is applied from RWM control coils (m-IVCCs)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57750" y="1303021"/>
            <a:ext cx="370327" cy="27846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800" dirty="0" smtClean="0"/>
              <a:t>15</a:t>
            </a:r>
            <a:endParaRPr kumimoji="0" lang="en-US" altLang="ko-KR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800" dirty="0"/>
              <a:t>1</a:t>
            </a:r>
            <a:r>
              <a:rPr lang="en-US" altLang="ko-KR" sz="800" dirty="0" smtClean="0"/>
              <a:t>0</a:t>
            </a: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 smtClean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800" dirty="0"/>
              <a:t>5</a:t>
            </a:r>
            <a:endParaRPr lang="en-US" altLang="ko-KR" sz="800" dirty="0" smtClean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 smtClean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800" dirty="0" smtClean="0"/>
              <a:t>0</a:t>
            </a: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 smtClean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-5</a:t>
            </a: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800" dirty="0" smtClean="0"/>
              <a:t>-10</a:t>
            </a: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 smtClean="0"/>
          </a:p>
          <a:p>
            <a:pPr marL="0" marR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-15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5983" y="2560552"/>
            <a:ext cx="12631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Magnetic Field (G)</a:t>
            </a:r>
            <a:endParaRPr lang="ko-KR" alt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36623" y="4409239"/>
            <a:ext cx="3648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u="sng" dirty="0" smtClean="0"/>
              <a:t>VALEN-3D computed sensor measurement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935697" y="1205299"/>
            <a:ext cx="3064803" cy="15487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841726" y="1386481"/>
            <a:ext cx="0" cy="26330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505935" y="1167318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t = 0.845 s</a:t>
            </a:r>
            <a:endParaRPr lang="ko-KR" alt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2178897" y="4155005"/>
            <a:ext cx="863248" cy="2210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0" rtlCol="0" anchor="ctr">
            <a:spAutoFit/>
          </a:bodyPr>
          <a:lstStyle/>
          <a:p>
            <a:pPr algn="ctr"/>
            <a:r>
              <a:rPr lang="en-US" altLang="ko-KR" sz="1200" dirty="0" smtClean="0"/>
              <a:t>Time (s)</a:t>
            </a:r>
            <a:endParaRPr lang="ko-KR" altLang="en-US" sz="1200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3841726" y="1935480"/>
            <a:ext cx="128653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132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DC sensor compensations for RWM 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5429404" y="1162922"/>
                <a:ext cx="3600296" cy="5359798"/>
              </a:xfrm>
              <a:prstGeom prst="rect">
                <a:avLst/>
              </a:prstGeom>
            </p:spPr>
            <p:txBody>
              <a:bodyPr lIns="0" rIns="0"/>
              <a:lstStyle/>
              <a:p>
                <a:pPr marL="342900" lvl="0" indent="-342900">
                  <a:spcBef>
                    <a:spcPct val="70000"/>
                  </a:spcBef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/>
                </a:pP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Define the DC-compensated </a:t>
                </a:r>
                <a:r>
                  <a:rPr lang="en-US" altLang="ko-KR" sz="1700" i="1" kern="0" dirty="0" smtClean="0">
                    <a:solidFill>
                      <a:srgbClr val="005288"/>
                    </a:solidFill>
                    <a:latin typeface="Symbol" panose="05050102010706020507" pitchFamily="18" charset="2"/>
                    <a:ea typeface="굴림" pitchFamily="50" charset="-127"/>
                  </a:rPr>
                  <a:t>d</a:t>
                </a:r>
                <a:r>
                  <a:rPr lang="en-US" altLang="ko-KR" sz="1700" i="1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B</a:t>
                </a: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:</a:t>
                </a:r>
              </a:p>
              <a:p>
                <a:pPr lvl="0">
                  <a:spcBef>
                    <a:spcPct val="70000"/>
                  </a:spcBef>
                  <a:buClr>
                    <a:srgbClr val="F70606"/>
                  </a:buClr>
                  <a:buSzPct val="75000"/>
                  <a:defRPr/>
                </a:pPr>
                <a:endParaRPr lang="en-US" altLang="ko-KR" sz="1700" kern="0" dirty="0">
                  <a:solidFill>
                    <a:srgbClr val="005288"/>
                  </a:solidFill>
                  <a:ea typeface="굴림" pitchFamily="50" charset="-127"/>
                </a:endParaRPr>
              </a:p>
              <a:p>
                <a:pPr lvl="0">
                  <a:spcBef>
                    <a:spcPct val="70000"/>
                  </a:spcBef>
                  <a:buClr>
                    <a:srgbClr val="F70606"/>
                  </a:buClr>
                  <a:buSzPct val="75000"/>
                  <a:defRPr/>
                </a:pPr>
                <a:endParaRPr lang="en-US" altLang="ko-KR" sz="1700" kern="0" dirty="0" smtClean="0">
                  <a:solidFill>
                    <a:srgbClr val="005288"/>
                  </a:solidFill>
                  <a:ea typeface="굴림" pitchFamily="50" charset="-127"/>
                </a:endParaRPr>
              </a:p>
              <a:p>
                <a:pPr lvl="0">
                  <a:spcBef>
                    <a:spcPct val="70000"/>
                  </a:spcBef>
                  <a:buClr>
                    <a:srgbClr val="F70606"/>
                  </a:buClr>
                  <a:buSzPct val="75000"/>
                  <a:defRPr/>
                </a:pPr>
                <a:r>
                  <a:rPr lang="en-US" altLang="ko-KR" sz="1700" kern="0" dirty="0">
                    <a:solidFill>
                      <a:srgbClr val="005288"/>
                    </a:solidFill>
                    <a:ea typeface="굴림" pitchFamily="50" charset="-127"/>
                  </a:rPr>
                  <a:t> </a:t>
                </a: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ko-KR" altLang="el-GR" sz="15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15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500">
                            <a:latin typeface="Cambria Math" panose="02040503050406030204" pitchFamily="18" charset="0"/>
                          </a:rPr>
                          <m:t>COR</m:t>
                        </m:r>
                      </m:sub>
                    </m:sSub>
                  </m:oMath>
                </a14:m>
                <a:r>
                  <a:rPr lang="en-US" altLang="ko-KR" sz="15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 </a:t>
                </a:r>
                <a:r>
                  <a:rPr lang="en-US" altLang="ko-KR" sz="1500" kern="0" dirty="0" smtClean="0">
                    <a:solidFill>
                      <a:schemeClr val="tx1"/>
                    </a:solidFill>
                    <a:ea typeface="굴림" pitchFamily="50" charset="-127"/>
                  </a:rPr>
                  <a:t>: corrected</a:t>
                </a:r>
                <a14:m>
                  <m:oMath xmlns:m="http://schemas.openxmlformats.org/officeDocument/2006/math">
                    <m:r>
                      <a:rPr lang="en-US" altLang="ko-K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l-G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ko-KR" sz="1500" kern="0" dirty="0" smtClean="0">
                    <a:solidFill>
                      <a:schemeClr val="tx1"/>
                    </a:solidFill>
                    <a:ea typeface="굴림" pitchFamily="50" charset="-127"/>
                  </a:rPr>
                  <a:t> by base-line 	subtraction, drift correction                               </a:t>
                </a:r>
                <a:endParaRPr lang="en-US" altLang="ko-KR" sz="1700" kern="0" dirty="0" smtClean="0">
                  <a:solidFill>
                    <a:schemeClr val="tx1"/>
                  </a:solidFill>
                  <a:ea typeface="굴림" pitchFamily="50" charset="-127"/>
                </a:endParaRPr>
              </a:p>
              <a:p>
                <a:pPr marL="342900" lvl="0" indent="-342900">
                  <a:spcBef>
                    <a:spcPct val="70000"/>
                  </a:spcBef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/>
                </a:pPr>
                <a:endParaRPr lang="en-US" altLang="ko-KR" sz="700" kern="0" dirty="0" smtClean="0">
                  <a:solidFill>
                    <a:srgbClr val="005288"/>
                  </a:solidFill>
                  <a:ea typeface="굴림" pitchFamily="50" charset="-127"/>
                </a:endParaRPr>
              </a:p>
              <a:p>
                <a:pPr marL="342900" lvl="0" indent="-342900">
                  <a:spcBef>
                    <a:spcPct val="70000"/>
                  </a:spcBef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/>
                </a:pP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Significant </a:t>
                </a:r>
                <a:r>
                  <a:rPr lang="en-US" altLang="ko-KR" sz="1700" kern="0" dirty="0">
                    <a:solidFill>
                      <a:srgbClr val="005288"/>
                    </a:solidFill>
                    <a:ea typeface="굴림" pitchFamily="50" charset="-127"/>
                  </a:rPr>
                  <a:t>inductive component </a:t>
                </a: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still remains in </a:t>
                </a:r>
                <a:r>
                  <a:rPr lang="en-US" altLang="ko-KR" sz="1700" i="1" kern="0" dirty="0" err="1">
                    <a:solidFill>
                      <a:srgbClr val="005288"/>
                    </a:solidFill>
                    <a:latin typeface="Symbol" panose="05050102010706020507" pitchFamily="18" charset="2"/>
                    <a:ea typeface="굴림" pitchFamily="50" charset="-127"/>
                  </a:rPr>
                  <a:t>d</a:t>
                </a:r>
                <a:r>
                  <a:rPr lang="en-US" altLang="ko-KR" sz="1700" i="1" kern="0" dirty="0" err="1">
                    <a:solidFill>
                      <a:srgbClr val="005288"/>
                    </a:solidFill>
                    <a:ea typeface="굴림" pitchFamily="50" charset="-127"/>
                  </a:rPr>
                  <a:t>B</a:t>
                </a:r>
                <a:r>
                  <a:rPr lang="en-US" altLang="ko-KR" sz="1700" kern="0" baseline="-25000" dirty="0" err="1">
                    <a:solidFill>
                      <a:srgbClr val="005288"/>
                    </a:solidFill>
                    <a:ea typeface="굴림" pitchFamily="50" charset="-127"/>
                  </a:rPr>
                  <a:t>DC</a:t>
                </a:r>
                <a:r>
                  <a:rPr lang="en-US" altLang="ko-KR" sz="1700" kern="0" dirty="0">
                    <a:solidFill>
                      <a:srgbClr val="005288"/>
                    </a:solidFill>
                    <a:ea typeface="굴림" pitchFamily="50" charset="-127"/>
                  </a:rPr>
                  <a:t> </a:t>
                </a:r>
                <a:r>
                  <a:rPr lang="en-US" altLang="ko-KR" sz="1700" kern="0" dirty="0" smtClean="0">
                    <a:solidFill>
                      <a:srgbClr val="005288"/>
                    </a:solidFill>
                    <a:ea typeface="굴림" pitchFamily="50" charset="-127"/>
                  </a:rPr>
                  <a:t>which can </a:t>
                </a:r>
                <a:r>
                  <a:rPr lang="en-US" altLang="ko-KR" sz="1700" kern="0" dirty="0">
                    <a:solidFill>
                      <a:srgbClr val="005288"/>
                    </a:solidFill>
                    <a:ea typeface="굴림" pitchFamily="50" charset="-127"/>
                  </a:rPr>
                  <a:t>be compensated by using either:</a:t>
                </a:r>
              </a:p>
              <a:p>
                <a:pPr lvl="1">
                  <a:spcBef>
                    <a:spcPct val="70000"/>
                  </a:spcBef>
                  <a:buClr>
                    <a:srgbClr val="F70606"/>
                  </a:buClr>
                  <a:buSzPct val="75000"/>
                  <a:defRPr/>
                </a:pPr>
                <a:r>
                  <a:rPr lang="en-US" altLang="ko-KR" sz="1700" kern="0" dirty="0">
                    <a:solidFill>
                      <a:schemeClr val="tx1"/>
                    </a:solidFill>
                    <a:ea typeface="굴림" pitchFamily="50" charset="-127"/>
                  </a:rPr>
                  <a:t>- Voltage loops on passive  plates (not presently available in  KSTAR)</a:t>
                </a:r>
              </a:p>
              <a:p>
                <a:pPr lvl="1">
                  <a:spcBef>
                    <a:spcPct val="70000"/>
                  </a:spcBef>
                  <a:buClr>
                    <a:srgbClr val="F70606"/>
                  </a:buClr>
                  <a:buSzPct val="75000"/>
                  <a:defRPr/>
                </a:pPr>
                <a:r>
                  <a:rPr lang="en-US" altLang="ko-KR" sz="1700" kern="0" dirty="0">
                    <a:solidFill>
                      <a:schemeClr val="tx1"/>
                    </a:solidFill>
                    <a:ea typeface="굴림" pitchFamily="50" charset="-127"/>
                  </a:rPr>
                  <a:t>- RWM coil current (</a:t>
                </a:r>
                <a:r>
                  <a:rPr lang="en-US" altLang="ko-KR" sz="1700" kern="0" dirty="0" err="1">
                    <a:solidFill>
                      <a:schemeClr val="tx1"/>
                    </a:solidFill>
                    <a:ea typeface="굴림" pitchFamily="50" charset="-127"/>
                  </a:rPr>
                  <a:t>dI</a:t>
                </a:r>
                <a:r>
                  <a:rPr lang="en-US" altLang="ko-KR" sz="1700" kern="0" baseline="-25000" dirty="0" err="1">
                    <a:solidFill>
                      <a:schemeClr val="tx1"/>
                    </a:solidFill>
                    <a:ea typeface="굴림" pitchFamily="50" charset="-127"/>
                  </a:rPr>
                  <a:t>RWM</a:t>
                </a:r>
                <a:r>
                  <a:rPr lang="en-US" altLang="ko-KR" sz="1700" kern="0" dirty="0">
                    <a:solidFill>
                      <a:schemeClr val="tx1"/>
                    </a:solidFill>
                    <a:ea typeface="굴림" pitchFamily="50" charset="-127"/>
                  </a:rPr>
                  <a:t>/</a:t>
                </a:r>
                <a:r>
                  <a:rPr lang="en-US" altLang="ko-KR" sz="1700" kern="0" dirty="0" err="1">
                    <a:solidFill>
                      <a:schemeClr val="tx1"/>
                    </a:solidFill>
                    <a:ea typeface="굴림" pitchFamily="50" charset="-127"/>
                  </a:rPr>
                  <a:t>dt</a:t>
                </a:r>
                <a:r>
                  <a:rPr lang="en-US" altLang="ko-KR" sz="1700" kern="0" dirty="0">
                    <a:solidFill>
                      <a:schemeClr val="tx1"/>
                    </a:solidFill>
                    <a:ea typeface="굴림" pitchFamily="50" charset="-127"/>
                  </a:rPr>
                  <a:t>) as vessel current </a:t>
                </a:r>
                <a:r>
                  <a:rPr lang="en-US" altLang="ko-KR" sz="1700" kern="0" dirty="0" smtClean="0">
                    <a:solidFill>
                      <a:schemeClr val="tx1"/>
                    </a:solidFill>
                    <a:ea typeface="굴림" pitchFamily="50" charset="-127"/>
                  </a:rPr>
                  <a:t>sources</a:t>
                </a:r>
                <a:endParaRPr lang="en-US" altLang="ko-KR" sz="1700" kern="0" dirty="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404" y="1162922"/>
                <a:ext cx="3600296" cy="5359798"/>
              </a:xfrm>
              <a:prstGeom prst="rect">
                <a:avLst/>
              </a:prstGeom>
              <a:blipFill>
                <a:blip r:embed="rId3"/>
                <a:stretch>
                  <a:fillRect l="-2712" t="-341" r="-362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1" y="1051560"/>
            <a:ext cx="5054954" cy="5204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88630" y="1642967"/>
                <a:ext cx="2606932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l-GR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l-GR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COR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pt-BR" altLang="ko-K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pt-BR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coil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30" y="1642967"/>
                <a:ext cx="2606932" cy="810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03701" y="4496098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&lt; DC compensated </a:t>
            </a:r>
            <a:r>
              <a:rPr lang="en-US" altLang="ko-KR" sz="14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4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400" baseline="-25000" dirty="0" err="1" smtClean="0">
                <a:solidFill>
                  <a:schemeClr val="tx1"/>
                </a:solidFill>
              </a:rPr>
              <a:t>DC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292" y="1269603"/>
            <a:ext cx="13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&lt; RWM coil I 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1144" y="284870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&lt; Raw </a:t>
            </a:r>
            <a:r>
              <a:rPr lang="en-US" altLang="ko-KR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B </a:t>
            </a:r>
            <a:r>
              <a:rPr lang="en-US" altLang="ko-KR" sz="1400" dirty="0" smtClean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05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2050" b="1" dirty="0" smtClean="0">
                <a:solidFill>
                  <a:schemeClr val="bg1"/>
                </a:solidFill>
                <a:latin typeface="+mj-lt"/>
              </a:rPr>
              <a:t>C sensor compensation can eliminate the remaining </a:t>
            </a:r>
            <a:r>
              <a:rPr lang="en-US" sz="205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50" b="1" dirty="0" smtClean="0">
                <a:solidFill>
                  <a:schemeClr val="bg1"/>
                </a:solidFill>
                <a:latin typeface="+mj-lt"/>
              </a:rPr>
              <a:t>B components after the DC compensations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06544" y="1059179"/>
            <a:ext cx="3558540" cy="5138817"/>
          </a:xfrm>
          <a:prstGeom prst="rect">
            <a:avLst/>
          </a:prstGeom>
        </p:spPr>
        <p:txBody>
          <a:bodyPr lIns="0" rIns="0"/>
          <a:lstStyle/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Similar to NSTX, use low-pass-filtered (LPF) RWM coil currents as the source of the inductive </a:t>
            </a:r>
            <a:r>
              <a:rPr lang="en-US" altLang="ko-KR" sz="1700" i="1" kern="0" dirty="0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B</a:t>
            </a: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Define the AC compensated </a:t>
            </a:r>
            <a:r>
              <a:rPr lang="en-US" altLang="ko-KR" sz="1700" i="1" kern="0" dirty="0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B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: </a:t>
            </a:r>
          </a:p>
          <a:p>
            <a:pPr lvl="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lvl="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The coefficient matrix 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p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has max. 20 (</a:t>
            </a:r>
            <a:r>
              <a:rPr lang="en-US" altLang="ko-KR" sz="1700" i="1" kern="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7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sensor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) x 12 (</a:t>
            </a:r>
            <a:r>
              <a:rPr lang="en-US" altLang="ko-KR" sz="1700" i="1" kern="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7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coil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) x 3 (</a:t>
            </a:r>
            <a:r>
              <a:rPr lang="en-US" altLang="ko-KR" sz="1700" i="1" kern="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700" i="1" kern="0" baseline="-2500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t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) = 720 elements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LPF with 3 different </a:t>
            </a:r>
            <a:r>
              <a:rPr lang="en-US" altLang="ko-KR" sz="1700" i="1" kern="0" dirty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t</a:t>
            </a: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 values has been 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tested</a:t>
            </a:r>
          </a:p>
          <a:p>
            <a:pPr marL="342900" lvl="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Tested </a:t>
            </a:r>
            <a:r>
              <a:rPr lang="en-US" altLang="ko-KR" sz="1700" i="1" kern="0" dirty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t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set well compensates the inductive effect. For the entire RWM sensors, remaining |</a:t>
            </a:r>
            <a:r>
              <a:rPr lang="en-US" altLang="ko-KR" sz="1700" i="1" kern="0" dirty="0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B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| &lt;  2 G after DC+AC compensations</a:t>
            </a:r>
          </a:p>
          <a:p>
            <a:pPr lvl="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" y="1059179"/>
            <a:ext cx="5060237" cy="520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6975" y="220686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tx1"/>
                </a:solidFill>
              </a:rPr>
              <a:t>&lt; </a:t>
            </a:r>
            <a:r>
              <a:rPr lang="en-US" altLang="ko-KR" sz="14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4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400" baseline="-25000" dirty="0" err="1" smtClean="0">
                <a:solidFill>
                  <a:schemeClr val="tx1"/>
                </a:solidFill>
              </a:rPr>
              <a:t>AC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with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715" y="383089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tx1"/>
                </a:solidFill>
              </a:rPr>
              <a:t>&lt; </a:t>
            </a:r>
            <a:r>
              <a:rPr lang="en-US" altLang="ko-KR" sz="14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4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400" baseline="-25000" dirty="0" err="1" smtClean="0">
                <a:solidFill>
                  <a:schemeClr val="tx1"/>
                </a:solidFill>
              </a:rPr>
              <a:t>AC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with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,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762" y="5438667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tx1"/>
                </a:solidFill>
              </a:rPr>
              <a:t>&lt; </a:t>
            </a:r>
            <a:r>
              <a:rPr lang="en-US" altLang="ko-KR" sz="14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4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400" baseline="-25000" dirty="0" err="1" smtClean="0">
                <a:solidFill>
                  <a:schemeClr val="tx1"/>
                </a:solidFill>
              </a:rPr>
              <a:t>AC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with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,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, </a:t>
            </a:r>
            <a:r>
              <a:rPr lang="en-US" altLang="ko-KR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465" y="1294663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3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300" baseline="-25000" dirty="0" err="1" smtClean="0">
                <a:solidFill>
                  <a:schemeClr val="tx1"/>
                </a:solidFill>
              </a:rPr>
              <a:t>DC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600082" y="1448552"/>
            <a:ext cx="171058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10253" y="2915135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3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300" baseline="-25000" dirty="0" err="1" smtClean="0">
                <a:solidFill>
                  <a:schemeClr val="tx1"/>
                </a:solidFill>
              </a:rPr>
              <a:t>DC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595870" y="3069024"/>
            <a:ext cx="171058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711121" y="4532962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1300" i="1" dirty="0" err="1" smtClean="0">
                <a:solidFill>
                  <a:schemeClr val="tx1"/>
                </a:solidFill>
              </a:rPr>
              <a:t>B</a:t>
            </a:r>
            <a:r>
              <a:rPr lang="en-US" altLang="ko-KR" sz="1300" baseline="-25000" dirty="0" err="1" smtClean="0">
                <a:solidFill>
                  <a:schemeClr val="tx1"/>
                </a:solidFill>
              </a:rPr>
              <a:t>DC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596738" y="4686851"/>
            <a:ext cx="171058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4167744" y="1975125"/>
            <a:ext cx="213129" cy="28420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4155674" y="3581411"/>
            <a:ext cx="213129" cy="28420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4153744" y="5207802"/>
            <a:ext cx="213129" cy="28420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155674" y="1317895"/>
            <a:ext cx="909471" cy="2517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36000" tIns="18000" rIns="36000" bIns="18000" rtlCol="0" anchor="ctr">
            <a:spAutoFit/>
          </a:bodyPr>
          <a:lstStyle/>
          <a:p>
            <a:pPr algn="ctr"/>
            <a:r>
              <a:rPr lang="en-US" altLang="ko-KR" sz="1400" dirty="0" smtClean="0"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/>
              <a:t>1</a:t>
            </a:r>
            <a:r>
              <a:rPr lang="en-US" altLang="ko-KR" sz="1400" dirty="0" smtClean="0"/>
              <a:t> = 92 </a:t>
            </a:r>
            <a:r>
              <a:rPr lang="en-US" altLang="ko-KR" sz="1400" dirty="0" err="1" smtClean="0"/>
              <a:t>ms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5060" y="2940488"/>
            <a:ext cx="810085" cy="2517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36000" tIns="18000" rIns="36000" bIns="18000" rtlCol="0" anchor="ctr">
            <a:spAutoFit/>
          </a:bodyPr>
          <a:lstStyle/>
          <a:p>
            <a:pPr algn="ctr"/>
            <a:r>
              <a:rPr lang="en-US" altLang="ko-KR" sz="1400" dirty="0" smtClean="0"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/>
              <a:t>2</a:t>
            </a:r>
            <a:r>
              <a:rPr lang="en-US" altLang="ko-KR" sz="1400" dirty="0" smtClean="0"/>
              <a:t> = 3 </a:t>
            </a:r>
            <a:r>
              <a:rPr lang="en-US" altLang="ko-KR" sz="1400" dirty="0" err="1" smtClean="0"/>
              <a:t>ms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56288" y="4558315"/>
            <a:ext cx="1008857" cy="2517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36000" tIns="18000" rIns="36000" bIns="18000" rtlCol="0" anchor="ctr">
            <a:spAutoFit/>
          </a:bodyPr>
          <a:lstStyle/>
          <a:p>
            <a:pPr algn="ctr"/>
            <a:r>
              <a:rPr lang="en-US" altLang="ko-KR" sz="1400" dirty="0" smtClean="0">
                <a:latin typeface="Symbol" panose="05050102010706020507" pitchFamily="18" charset="2"/>
              </a:rPr>
              <a:t>t</a:t>
            </a:r>
            <a:r>
              <a:rPr lang="en-US" altLang="ko-KR" sz="1400" baseline="-25000" dirty="0" smtClean="0"/>
              <a:t>3</a:t>
            </a:r>
            <a:r>
              <a:rPr lang="en-US" altLang="ko-KR" sz="1400" dirty="0" smtClean="0"/>
              <a:t> = 215 </a:t>
            </a:r>
            <a:r>
              <a:rPr lang="en-US" altLang="ko-KR" sz="1400" dirty="0" err="1" smtClean="0"/>
              <a:t>ms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2001" y="2576296"/>
                <a:ext cx="3791999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l-G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l-G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pt-B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coil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pt-B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𝐿𝑃𝐹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𝑅𝑊𝑀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𝐴𝐶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01" y="2576296"/>
                <a:ext cx="3791999" cy="630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2112052" y="1558513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260885" y="1558513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397397" y="1558513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929230" y="163103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744824" y="1648847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443788" y="1679327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120561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261774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405906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947899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763493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462457" y="3306054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206304" y="1744336"/>
            <a:ext cx="435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033153" y="1817614"/>
            <a:ext cx="13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831323" y="1837210"/>
            <a:ext cx="13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474035" y="1860070"/>
            <a:ext cx="2707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487990" y="3496322"/>
            <a:ext cx="11229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914303" y="1409647"/>
            <a:ext cx="1113053" cy="19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Remaining after </a:t>
            </a:r>
            <a:r>
              <a:rPr lang="en-US" altLang="ko-KR" sz="1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000" baseline="-25000" dirty="0" smtClean="0">
                <a:solidFill>
                  <a:srgbClr val="FF0000"/>
                </a:solidFill>
              </a:rPr>
              <a:t>1</a:t>
            </a:r>
            <a:endParaRPr lang="ko-KR" altLang="en-US" sz="1000" baseline="-25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09025" y="3083512"/>
            <a:ext cx="1169158" cy="19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Compensated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by </a:t>
            </a:r>
            <a:r>
              <a:rPr lang="en-US" altLang="ko-KR" sz="1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000" baseline="-25000" dirty="0" smtClean="0">
                <a:solidFill>
                  <a:srgbClr val="FF0000"/>
                </a:solidFill>
              </a:rPr>
              <a:t>2</a:t>
            </a:r>
            <a:endParaRPr lang="ko-KR" altLang="en-US" sz="1000" baseline="-25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982030" y="1679326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943175" y="1870230"/>
            <a:ext cx="436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75138" y="1848640"/>
            <a:ext cx="794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976810" y="1894196"/>
            <a:ext cx="8103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186827" y="1709192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2610968" y="1721405"/>
            <a:ext cx="111846" cy="121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900523" y="5121922"/>
            <a:ext cx="5432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76810" y="5138444"/>
            <a:ext cx="83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186827" y="4945000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982030" y="4922929"/>
            <a:ext cx="166254" cy="18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760580" y="4701215"/>
            <a:ext cx="1175570" cy="19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Compensated by </a:t>
            </a:r>
            <a:r>
              <a:rPr lang="en-US" altLang="ko-KR" sz="1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000" baseline="-25000" dirty="0" smtClean="0">
                <a:solidFill>
                  <a:srgbClr val="FF0000"/>
                </a:solidFill>
              </a:rPr>
              <a:t>3</a:t>
            </a:r>
            <a:endParaRPr lang="ko-KR" altLang="en-US" sz="1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1040753"/>
            <a:ext cx="5200883" cy="4349503"/>
          </a:xfrm>
          <a:prstGeom prst="rect">
            <a:avLst/>
          </a:prstGeom>
        </p:spPr>
      </p:pic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183505" y="972516"/>
            <a:ext cx="3931920" cy="513770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Parameters for high </a:t>
            </a:r>
            <a:r>
              <a:rPr lang="en-US" altLang="ko-KR" sz="2100" kern="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>
                <a:solidFill>
                  <a:srgbClr val="005288"/>
                </a:solidFill>
                <a:ea typeface="굴림" pitchFamily="50" charset="-127"/>
              </a:rPr>
              <a:t>N</a:t>
            </a:r>
            <a:endParaRPr lang="en-US" altLang="ko-KR" sz="21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B</a:t>
            </a:r>
            <a:r>
              <a:rPr lang="en-US" altLang="ko-KR" sz="1800" kern="0" baseline="-25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in range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0.9-1.3 T</a:t>
            </a:r>
            <a:endParaRPr lang="en-US" altLang="ko-KR" sz="18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P</a:t>
            </a:r>
            <a:r>
              <a:rPr lang="en-US" altLang="ko-KR" sz="1800" kern="0" baseline="-25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NBI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= 4.5-5.5 MW</a:t>
            </a:r>
            <a:endParaRPr lang="en-US" altLang="ko-KR" sz="1800" kern="0" baseline="-2500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ea typeface="굴림" pitchFamily="50" charset="-127"/>
              </a:rPr>
              <a:t>Highest </a:t>
            </a:r>
            <a:r>
              <a:rPr lang="en-US" altLang="ko-KR" sz="2100" dirty="0" err="1" smtClean="0">
                <a:solidFill>
                  <a:srgbClr val="005288"/>
                </a:solidFill>
                <a:latin typeface="Symbol" pitchFamily="18" charset="2"/>
              </a:rPr>
              <a:t>b</a:t>
            </a:r>
            <a:r>
              <a:rPr lang="en-US" altLang="ko-KR" sz="2100" baseline="-25000" dirty="0" err="1" smtClean="0">
                <a:solidFill>
                  <a:srgbClr val="005288"/>
                </a:solidFill>
              </a:rPr>
              <a:t>N</a:t>
            </a:r>
            <a:r>
              <a:rPr lang="en-US" altLang="ko-KR" sz="2100" dirty="0" smtClean="0">
                <a:solidFill>
                  <a:srgbClr val="005288"/>
                </a:solidFill>
              </a:rPr>
              <a:t> = 4.3, </a:t>
            </a:r>
            <a:r>
              <a:rPr lang="en-US" sz="2100" dirty="0" err="1" smtClean="0">
                <a:solidFill>
                  <a:srgbClr val="005288"/>
                </a:solidFill>
                <a:latin typeface="Symbol" pitchFamily="18" charset="2"/>
              </a:rPr>
              <a:t>b</a:t>
            </a:r>
            <a:r>
              <a:rPr lang="en-US" sz="2100" baseline="-25000" dirty="0" err="1" smtClean="0">
                <a:solidFill>
                  <a:srgbClr val="005288"/>
                </a:solidFill>
              </a:rPr>
              <a:t>N</a:t>
            </a:r>
            <a:r>
              <a:rPr lang="en-US" sz="2100" dirty="0" smtClean="0">
                <a:solidFill>
                  <a:srgbClr val="005288"/>
                </a:solidFill>
              </a:rPr>
              <a:t>/l</a:t>
            </a:r>
            <a:r>
              <a:rPr lang="en-US" sz="2100" baseline="-25000" dirty="0" smtClean="0">
                <a:solidFill>
                  <a:srgbClr val="005288"/>
                </a:solidFill>
              </a:rPr>
              <a:t>i</a:t>
            </a:r>
            <a:r>
              <a:rPr lang="en-US" sz="2100" dirty="0" smtClean="0">
                <a:solidFill>
                  <a:srgbClr val="005288"/>
                </a:solidFill>
              </a:rPr>
              <a:t> &gt; 6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MHD stability at high </a:t>
            </a:r>
            <a:r>
              <a:rPr lang="en-US" altLang="ko-KR" sz="21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endParaRPr lang="en-US" altLang="ko-KR" sz="2100" kern="0" baseline="-2500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Many equilibria operate above the published ideal     n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= 1 no-wall stability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limit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(DCON) 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Plasma is subject to RWM instability, depending on plasma rotation profile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High </a:t>
            </a:r>
            <a:r>
              <a:rPr lang="en-US" altLang="ko-KR" sz="18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 &gt; </a:t>
            </a:r>
            <a:r>
              <a:rPr lang="en-US" altLang="ko-KR" sz="18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800" kern="0" baseline="30000" dirty="0" err="1" smtClean="0">
                <a:solidFill>
                  <a:schemeClr val="tx1"/>
                </a:solidFill>
                <a:ea typeface="굴림" pitchFamily="50" charset="-127"/>
              </a:rPr>
              <a:t>no</a:t>
            </a:r>
            <a:r>
              <a:rPr lang="en-US" altLang="ko-KR" sz="1800" kern="0" baseline="30000" dirty="0" smtClean="0">
                <a:solidFill>
                  <a:schemeClr val="tx1"/>
                </a:solidFill>
                <a:ea typeface="굴림" pitchFamily="50" charset="-127"/>
              </a:rPr>
              <a:t>-wall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 operation mostly limited by 2/1 mode</a:t>
            </a:r>
            <a:endParaRPr lang="en-US" altLang="ko-KR" sz="18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1200150" lvl="2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8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209550" y="44450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KSTAR H-mode equilibria have reached and exceeded the computed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 = 1 ideal no-wall stability limit</a:t>
            </a:r>
            <a:endParaRPr kumimoji="0" lang="ko-KR" altLang="en-US" sz="2000" b="1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171450" y="538229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Normalized beta vs</a:t>
            </a:r>
            <a:r>
              <a:rPr lang="en-US" altLang="ko-KR" sz="1400" u="sng" dirty="0">
                <a:ea typeface="굴림" charset="-127"/>
              </a:rPr>
              <a:t>. internal </a:t>
            </a:r>
            <a:r>
              <a:rPr lang="en-US" altLang="ko-KR" sz="1400" u="sng" dirty="0" smtClean="0">
                <a:ea typeface="굴림" charset="-127"/>
              </a:rPr>
              <a:t>inductance from EFIT reconstruction**</a:t>
            </a:r>
          </a:p>
          <a:p>
            <a:pPr eaLnBrk="0" hangingPunct="0"/>
            <a:r>
              <a:rPr lang="en-US" altLang="ko-KR" sz="1400" u="sng" dirty="0" smtClean="0">
                <a:ea typeface="굴림" charset="-127"/>
              </a:rPr>
              <a:t>containing ~9,000 equilibria produced in the 2016 device campaign 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3052" y="6149047"/>
            <a:ext cx="4886324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**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3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Y.S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Park,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Nucl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Fusion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53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(2013) 083029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2112" y="5878277"/>
            <a:ext cx="5181599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*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O.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Katsuro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-Hopkins, </a:t>
            </a:r>
            <a:r>
              <a:rPr lang="en-US" altLang="ko-KR" sz="13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Nucl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Fusion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50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(2010) 025019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450" y="323758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</a:rPr>
              <a:t>*</a:t>
            </a:r>
            <a:endParaRPr lang="ko-KR" alt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676432" y="2294775"/>
            <a:ext cx="270908" cy="28383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3630753" y="2109836"/>
            <a:ext cx="990706" cy="184666"/>
            <a:chOff x="3630753" y="2109836"/>
            <a:chExt cx="990706" cy="184666"/>
          </a:xfrm>
        </p:grpSpPr>
        <p:sp>
          <p:nvSpPr>
            <p:cNvPr id="5" name="TextBox 4"/>
            <p:cNvSpPr txBox="1"/>
            <p:nvPr/>
          </p:nvSpPr>
          <p:spPr>
            <a:xfrm>
              <a:off x="3630753" y="2109836"/>
              <a:ext cx="990706" cy="1846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lIns="54000" tIns="0" rIns="54000" bIns="0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Shot 16295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691672" y="2175499"/>
              <a:ext cx="61178" cy="6117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50861" y="4202214"/>
            <a:ext cx="990706" cy="184666"/>
            <a:chOff x="2450861" y="4202214"/>
            <a:chExt cx="990706" cy="184666"/>
          </a:xfrm>
        </p:grpSpPr>
        <p:sp>
          <p:nvSpPr>
            <p:cNvPr id="16" name="TextBox 15"/>
            <p:cNvSpPr txBox="1"/>
            <p:nvPr/>
          </p:nvSpPr>
          <p:spPr>
            <a:xfrm>
              <a:off x="2450861" y="4202214"/>
              <a:ext cx="990706" cy="1846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lIns="54000" tIns="0" rIns="54000" bIns="0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rgbClr val="FF6600"/>
                  </a:solidFill>
                </a:rPr>
                <a:t>   </a:t>
              </a:r>
              <a:r>
                <a:rPr lang="en-US" altLang="ko-KR" sz="1100" dirty="0" smtClean="0">
                  <a:solidFill>
                    <a:srgbClr val="FF6600"/>
                  </a:solidFill>
                </a:rPr>
                <a:t>Shot 16325</a:t>
              </a:r>
              <a:endParaRPr lang="ko-KR" altLang="en-US" sz="1100" dirty="0">
                <a:solidFill>
                  <a:srgbClr val="FF66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11780" y="4267877"/>
              <a:ext cx="61178" cy="6117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" name="Straight Arrow Connector 18"/>
          <p:cNvCxnSpPr>
            <a:stCxn id="16" idx="0"/>
          </p:cNvCxnSpPr>
          <p:nvPr/>
        </p:nvCxnSpPr>
        <p:spPr bwMode="auto">
          <a:xfrm flipV="1">
            <a:off x="2946214" y="3818038"/>
            <a:ext cx="246697" cy="3841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11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5590" y="5966460"/>
            <a:ext cx="7509002" cy="3429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Algorithms for mode identification (mode-ID)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1794" y="905220"/>
            <a:ext cx="8667905" cy="5145059"/>
          </a:xfrm>
          <a:prstGeom prst="rect">
            <a:avLst/>
          </a:prstGeom>
        </p:spPr>
        <p:txBody>
          <a:bodyPr lIns="0" rIns="0"/>
          <a:lstStyle/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The magnetic perturbation has an amplitude (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A</a:t>
            </a:r>
            <a:r>
              <a:rPr lang="en-US" altLang="ko-KR" sz="1700" i="1" kern="0" baseline="-25000" dirty="0" smtClean="0">
                <a:solidFill>
                  <a:srgbClr val="005288"/>
                </a:solidFill>
                <a:ea typeface="굴림" pitchFamily="50" charset="-127"/>
              </a:rPr>
              <a:t>RWM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) and phase (</a:t>
            </a:r>
            <a:r>
              <a:rPr lang="en-US" altLang="ko-KR" sz="1700" i="1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f</a:t>
            </a:r>
            <a:r>
              <a:rPr lang="en-US" altLang="ko-KR" sz="1700" i="1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RWM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)</a:t>
            </a: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At the </a:t>
            </a:r>
            <a:r>
              <a:rPr lang="en-US" altLang="ko-KR" sz="1700" i="1" kern="0" dirty="0" err="1" smtClean="0">
                <a:solidFill>
                  <a:srgbClr val="005288"/>
                </a:solidFill>
                <a:ea typeface="굴림" pitchFamily="50" charset="-127"/>
              </a:rPr>
              <a:t>i</a:t>
            </a:r>
            <a:r>
              <a:rPr lang="en-US" altLang="ko-KR" sz="1700" kern="0" dirty="0" err="1" smtClean="0">
                <a:solidFill>
                  <a:srgbClr val="005288"/>
                </a:solidFill>
                <a:ea typeface="굴림" pitchFamily="50" charset="-127"/>
              </a:rPr>
              <a:t>-th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sensor, the measured mode amplitude is: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Combine </a:t>
            </a: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signals to form an amplitude and phase of the plasma 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3D </a:t>
            </a: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perturbation</a:t>
            </a: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	</a:t>
            </a: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lvl="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2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Convert the sensor fields at each time point to amplitude and 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phase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5288"/>
                </a:solidFill>
                <a:ea typeface="굴림" pitchFamily="50" charset="-127"/>
              </a:rPr>
              <a:t>Outputs passed within PCS to RWM feedback 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algorithms for control current request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Algorithm is presently being implemented in KSTAR PCS for use in 2018 </a:t>
            </a: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05674"/>
              </p:ext>
            </p:extLst>
          </p:nvPr>
        </p:nvGraphicFramePr>
        <p:xfrm>
          <a:off x="577850" y="3712210"/>
          <a:ext cx="40528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9" name="Equation" r:id="rId4" imgW="3314520" imgH="939600" progId="Equation.3">
                  <p:embed/>
                </p:oleObj>
              </mc:Choice>
              <mc:Fallback>
                <p:oleObj name="Equation" r:id="rId4" imgW="3314520" imgH="939600" progId="Equation.3">
                  <p:embed/>
                  <p:pic>
                    <p:nvPicPr>
                      <p:cNvPr id="1531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712210"/>
                        <a:ext cx="405288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53157"/>
              </p:ext>
            </p:extLst>
          </p:nvPr>
        </p:nvGraphicFramePr>
        <p:xfrm>
          <a:off x="6546850" y="3910648"/>
          <a:ext cx="22717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0" name="Equation" r:id="rId6" imgW="1765080" imgH="533160" progId="Equation.3">
                  <p:embed/>
                </p:oleObj>
              </mc:Choice>
              <mc:Fallback>
                <p:oleObj name="Equation" r:id="rId6" imgW="1765080" imgH="533160" progId="Equation.3">
                  <p:embed/>
                  <p:pic>
                    <p:nvPicPr>
                      <p:cNvPr id="1531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910648"/>
                        <a:ext cx="2271713" cy="6873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6914"/>
              </p:ext>
            </p:extLst>
          </p:nvPr>
        </p:nvGraphicFramePr>
        <p:xfrm>
          <a:off x="2778125" y="1254760"/>
          <a:ext cx="24971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1" name="Equation" r:id="rId8" imgW="1638000" imgH="228600" progId="Equation.3">
                  <p:embed/>
                </p:oleObj>
              </mc:Choice>
              <mc:Fallback>
                <p:oleObj name="Equation" r:id="rId8" imgW="1638000" imgH="228600" progId="Equation.3">
                  <p:embed/>
                  <p:pic>
                    <p:nvPicPr>
                      <p:cNvPr id="1555461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254760"/>
                        <a:ext cx="24971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61157"/>
              </p:ext>
            </p:extLst>
          </p:nvPr>
        </p:nvGraphicFramePr>
        <p:xfrm>
          <a:off x="1751013" y="2059623"/>
          <a:ext cx="4797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2" name="Equation" r:id="rId10" imgW="3200400" imgH="685800" progId="Equation.3">
                  <p:embed/>
                </p:oleObj>
              </mc:Choice>
              <mc:Fallback>
                <p:oleObj name="Equation" r:id="rId10" imgW="3200400" imgH="685800" progId="Equation.3">
                  <p:embed/>
                  <p:pic>
                    <p:nvPicPr>
                      <p:cNvPr id="153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2059623"/>
                        <a:ext cx="47974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0388"/>
              </p:ext>
            </p:extLst>
          </p:nvPr>
        </p:nvGraphicFramePr>
        <p:xfrm>
          <a:off x="4652010" y="3712210"/>
          <a:ext cx="1784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3" name="Equation" r:id="rId12" imgW="1460160" imgH="939600" progId="Equation.3">
                  <p:embed/>
                </p:oleObj>
              </mc:Choice>
              <mc:Fallback>
                <p:oleObj name="Equation" r:id="rId12" imgW="1460160" imgH="939600" progId="Equation.3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010" y="3712210"/>
                        <a:ext cx="17843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4745" y="4858385"/>
            <a:ext cx="3266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400" dirty="0" smtClean="0">
                <a:solidFill>
                  <a:srgbClr val="FF0000"/>
                </a:solidFill>
              </a:rPr>
              <a:t> : mode-ID matrix (20 x 2) for KSTAR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81100" y="3674696"/>
            <a:ext cx="1572425" cy="11989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027704"/>
            <a:ext cx="3619518" cy="2370813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sz="2100" b="1" dirty="0" smtClean="0">
                <a:solidFill>
                  <a:schemeClr val="bg1"/>
                </a:solidFill>
                <a:latin typeface="+mj-lt"/>
              </a:rPr>
              <a:t>Measured amplitude and phase of slowly rotating MHD mode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2440" y="5107336"/>
            <a:ext cx="8328659" cy="1337015"/>
          </a:xfrm>
          <a:prstGeom prst="rect">
            <a:avLst/>
          </a:prstGeom>
        </p:spPr>
        <p:txBody>
          <a:bodyPr lIns="0" rIns="0"/>
          <a:lstStyle/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Since RWMs have yet to be measured on KSTAR, mode identification has been tested for slowly rotating tearing modes (w/o applied feedback)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Used 10 </a:t>
            </a:r>
            <a:r>
              <a:rPr lang="en-US" altLang="ko-KR" sz="1700" kern="0" dirty="0" err="1" smtClean="0">
                <a:solidFill>
                  <a:srgbClr val="005288"/>
                </a:solidFill>
                <a:ea typeface="굴림" pitchFamily="50" charset="-127"/>
              </a:rPr>
              <a:t>B</a:t>
            </a:r>
            <a:r>
              <a:rPr lang="en-US" altLang="ko-KR" sz="17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p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sensor differences (180</a:t>
            </a:r>
            <a:r>
              <a:rPr lang="en-US" altLang="ko-KR" sz="1700" kern="0" baseline="30000" dirty="0" smtClean="0">
                <a:solidFill>
                  <a:srgbClr val="005288"/>
                </a:solidFill>
                <a:ea typeface="굴림" pitchFamily="50" charset="-127"/>
              </a:rPr>
              <a:t>o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opposing sensor pairs) for 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= 1 identification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Mode identification well measures the evolution of </a:t>
            </a:r>
            <a:r>
              <a:rPr lang="en-US" altLang="ko-KR" sz="1700" i="1" kern="0" dirty="0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= 1 locking tearing mode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23" y="1191985"/>
            <a:ext cx="1200529" cy="17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8340" y="852920"/>
            <a:ext cx="922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KSTAR 15279</a:t>
            </a:r>
            <a:endParaRPr lang="ko-KR" alt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878419" y="1136318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i="1" dirty="0" smtClean="0"/>
              <a:t>Exp. by Y.M. Jeon (NFRI)</a:t>
            </a:r>
            <a:endParaRPr lang="ko-KR" altLang="en-US" sz="9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1788" y="248107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2/1 mode</a:t>
            </a:r>
          </a:p>
          <a:p>
            <a:pPr algn="ctr"/>
            <a:r>
              <a:rPr lang="en-US" altLang="ko-KR" sz="1200" dirty="0" smtClean="0"/>
              <a:t>locks</a:t>
            </a:r>
            <a:endParaRPr lang="ko-KR" altLang="en-US" sz="1200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93931" y="4355713"/>
            <a:ext cx="42508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300" u="sng" dirty="0" smtClean="0">
                <a:ea typeface="굴림" charset="-127"/>
              </a:rPr>
              <a:t>Toroidal magnetic probe spectrum and mode amplitude</a:t>
            </a:r>
            <a:endParaRPr lang="ko-KR" altLang="en-US" sz="1300" u="sng" dirty="0">
              <a:ea typeface="굴림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3201715"/>
            <a:ext cx="3600000" cy="11678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2594610" y="1065735"/>
            <a:ext cx="133741" cy="2944800"/>
          </a:xfrm>
          <a:prstGeom prst="rect">
            <a:avLst/>
          </a:prstGeom>
          <a:solidFill>
            <a:srgbClr val="FF00FF">
              <a:alpha val="1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82267" y="2732394"/>
            <a:ext cx="259043" cy="2247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96192" y="3307117"/>
            <a:ext cx="10679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50" dirty="0" smtClean="0"/>
              <a:t>Fast </a:t>
            </a:r>
            <a:r>
              <a:rPr lang="en-US" altLang="ko-KR" sz="850" dirty="0" err="1" smtClean="0"/>
              <a:t>Mirnov</a:t>
            </a:r>
            <a:r>
              <a:rPr lang="en-US" altLang="ko-KR" sz="850" dirty="0" smtClean="0"/>
              <a:t> probe</a:t>
            </a:r>
            <a:endParaRPr lang="ko-KR" altLang="en-US" sz="85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6" y="974465"/>
            <a:ext cx="3574195" cy="3773801"/>
          </a:xfrm>
          <a:prstGeom prst="rect">
            <a:avLst/>
          </a:prstGeom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803648" y="4743717"/>
            <a:ext cx="39319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300" u="sng" dirty="0" smtClean="0">
                <a:ea typeface="굴림" charset="-127"/>
              </a:rPr>
              <a:t>Measured mode amplitude and phase by mode-ID</a:t>
            </a:r>
            <a:endParaRPr lang="ko-KR" altLang="en-US" sz="1300" u="sng" dirty="0">
              <a:ea typeface="굴림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1136318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Lower </a:t>
            </a:r>
            <a:r>
              <a:rPr lang="en-US" altLang="ko-KR" sz="1100" dirty="0" err="1" smtClean="0"/>
              <a:t>B</a:t>
            </a:r>
            <a:r>
              <a:rPr lang="en-US" altLang="ko-KR" sz="1100" baseline="-25000" dirty="0" err="1" smtClean="0"/>
              <a:t>p</a:t>
            </a:r>
            <a:r>
              <a:rPr lang="en-US" altLang="ko-KR" sz="1100" dirty="0" smtClean="0"/>
              <a:t> </a:t>
            </a:r>
          </a:p>
          <a:p>
            <a:r>
              <a:rPr lang="en-US" altLang="ko-KR" sz="1100" dirty="0" smtClean="0"/>
              <a:t>difference #1</a:t>
            </a:r>
            <a:endParaRPr lang="ko-KR" altLang="en-US" sz="11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906780" y="3542164"/>
            <a:ext cx="264160" cy="457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961390" y="3413452"/>
            <a:ext cx="1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875020" y="2681422"/>
            <a:ext cx="0" cy="458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310576" y="2296208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Mode starts to be </a:t>
            </a:r>
          </a:p>
          <a:p>
            <a:r>
              <a:rPr lang="en-US" altLang="ko-KR" sz="1000" dirty="0" smtClean="0"/>
              <a:t>measured by RWM sensors</a:t>
            </a:r>
            <a:endParaRPr lang="ko-KR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207322" y="3570202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(</a:t>
            </a:r>
            <a:r>
              <a:rPr lang="en-US" altLang="ko-KR" sz="800" dirty="0" err="1" smtClean="0"/>
              <a:t>f</a:t>
            </a:r>
            <a:r>
              <a:rPr lang="en-US" altLang="ko-KR" sz="800" baseline="-25000" dirty="0" err="1" smtClean="0"/>
              <a:t>sample</a:t>
            </a:r>
            <a:r>
              <a:rPr lang="en-US" altLang="ko-KR" sz="800" dirty="0" smtClean="0"/>
              <a:t> = 200 kHz)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095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09550" y="44922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Conclusions and </a:t>
            </a:r>
            <a:r>
              <a:rPr lang="en-US" altLang="ko-KR" sz="25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Next Steps</a:t>
            </a:r>
            <a:endParaRPr kumimoji="0" lang="ko-KR" altLang="en-US" sz="2500" b="1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6882" y="685800"/>
            <a:ext cx="8752318" cy="4444365"/>
          </a:xfrm>
          <a:prstGeom prst="rect">
            <a:avLst/>
          </a:prstGeom>
        </p:spPr>
        <p:txBody>
          <a:bodyPr anchor="ctr"/>
          <a:lstStyle/>
          <a:p>
            <a:pPr marL="342900" lvl="0" indent="-34290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2000" kern="0" dirty="0" smtClean="0">
                <a:solidFill>
                  <a:srgbClr val="005288"/>
                </a:solidFill>
                <a:ea typeface="굴림" pitchFamily="50" charset="-127"/>
              </a:rPr>
              <a:t>KSTAR plasmas have exceeded the predicted ideal n = 1 no-wall limit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defRPr/>
            </a:pPr>
            <a:endParaRPr lang="en-US" altLang="ko-KR" sz="700" kern="0" dirty="0" smtClean="0">
              <a:solidFill>
                <a:srgbClr val="005288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2000" kern="0" dirty="0" smtClean="0">
                <a:solidFill>
                  <a:srgbClr val="005288"/>
                </a:solidFill>
                <a:latin typeface="+mn-lt"/>
                <a:ea typeface="굴림" pitchFamily="50" charset="-127"/>
              </a:rPr>
              <a:t>Ideal and resistive stability of the achieved high </a:t>
            </a:r>
            <a:r>
              <a:rPr lang="en-US" altLang="ko-KR" sz="20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000" kern="0" baseline="-25000" dirty="0" err="1" smtClean="0">
                <a:solidFill>
                  <a:srgbClr val="005288"/>
                </a:solidFill>
                <a:latin typeface="+mn-lt"/>
                <a:ea typeface="굴림" pitchFamily="50" charset="-127"/>
              </a:rPr>
              <a:t>N</a:t>
            </a:r>
            <a:r>
              <a:rPr lang="en-US" altLang="ko-KR" sz="2000" kern="0" dirty="0" smtClean="0">
                <a:solidFill>
                  <a:srgbClr val="005288"/>
                </a:solidFill>
                <a:latin typeface="+mn-lt"/>
                <a:ea typeface="굴림" pitchFamily="50" charset="-127"/>
              </a:rPr>
              <a:t> is analyzed</a:t>
            </a:r>
            <a:endParaRPr lang="en-US" altLang="ko-KR" sz="2000" kern="0" baseline="-2500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Kinetic EFIT with MSE constraints is used for accurate stability analysis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Achieved high </a:t>
            </a:r>
            <a:r>
              <a:rPr lang="en-US" altLang="ko-KR" sz="1700" kern="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7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 equilibria are subject to ideal n = 1 mode instability (</a:t>
            </a: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DCON, M3D-C</a:t>
            </a:r>
            <a:r>
              <a:rPr lang="en-US" altLang="ko-KR" sz="1700" kern="0" baseline="30000" dirty="0" smtClean="0">
                <a:solidFill>
                  <a:schemeClr val="tx1"/>
                </a:solidFill>
                <a:ea typeface="굴림" pitchFamily="50" charset="-127"/>
              </a:rPr>
              <a:t>1</a:t>
            </a: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)</a:t>
            </a:r>
            <a:endParaRPr lang="en-US" altLang="ko-KR" sz="17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Resistive DCON analysis emphasizes the role of the pressure driven effects in the observed tearing stability 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latin typeface="+mj-ea"/>
              </a:rPr>
              <a:t>Kinetic </a:t>
            </a:r>
            <a:r>
              <a:rPr lang="en-US" altLang="ko-KR" sz="1800" kern="0" dirty="0">
                <a:latin typeface="+mj-ea"/>
              </a:rPr>
              <a:t>RWM </a:t>
            </a:r>
            <a:r>
              <a:rPr lang="en-US" altLang="ko-KR" sz="1800" kern="0" dirty="0" smtClean="0">
                <a:latin typeface="+mj-ea"/>
              </a:rPr>
              <a:t>stability can explain the observed stability at high </a:t>
            </a:r>
            <a:r>
              <a:rPr lang="en-US" altLang="ko-KR" sz="1800" kern="0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800" kern="0" baseline="-25000" dirty="0" err="1" smtClean="0">
                <a:latin typeface="+mj-ea"/>
              </a:rPr>
              <a:t>N</a:t>
            </a:r>
            <a:r>
              <a:rPr lang="en-US" altLang="ko-KR" sz="1800" kern="0" dirty="0" smtClean="0">
                <a:latin typeface="+mj-ea"/>
              </a:rPr>
              <a:t> (MISK)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700" kern="0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342900" lvl="0" indent="-34290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2000" kern="0" dirty="0" smtClean="0">
                <a:solidFill>
                  <a:srgbClr val="005288"/>
                </a:solidFill>
                <a:latin typeface="+mn-lt"/>
                <a:ea typeface="굴림" pitchFamily="50" charset="-127"/>
              </a:rPr>
              <a:t>Development of algorithm for RWM identification  </a:t>
            </a:r>
            <a:endParaRPr lang="en-US" altLang="ko-KR" sz="2000" kern="0" baseline="30000" dirty="0" smtClean="0">
              <a:solidFill>
                <a:srgbClr val="005288"/>
              </a:solidFill>
              <a:latin typeface="+mn-lt"/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Significant </a:t>
            </a:r>
            <a:r>
              <a:rPr lang="en-US" altLang="ko-KR" sz="1700" kern="0" dirty="0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700" kern="0" dirty="0" smtClean="0">
                <a:solidFill>
                  <a:schemeClr val="tx1"/>
                </a:solidFill>
                <a:latin typeface="+mn-lt"/>
                <a:ea typeface="굴림" pitchFamily="50" charset="-127"/>
              </a:rPr>
              <a:t>B induced mostly by the passive plate response is well compensated </a:t>
            </a:r>
            <a:endParaRPr lang="en-US" altLang="ko-KR" sz="1700" kern="0" dirty="0">
              <a:solidFill>
                <a:schemeClr val="tx1"/>
              </a:solidFill>
              <a:latin typeface="+mn-lt"/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2000" kern="0" dirty="0" smtClean="0">
              <a:solidFill>
                <a:srgbClr val="005288"/>
              </a:solidFill>
              <a:ea typeface="굴림" pitchFamily="50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882" y="4542539"/>
            <a:ext cx="9057118" cy="201066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5288"/>
                </a:solidFill>
                <a:ea typeface="굴림" pitchFamily="50" charset="-127"/>
              </a:rPr>
              <a:t>Next Steps</a:t>
            </a:r>
            <a:endParaRPr lang="en-US" altLang="ko-KR" sz="2000" kern="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Improve </a:t>
            </a:r>
            <a:r>
              <a:rPr lang="en-US" altLang="ko-KR" sz="1700" kern="0" dirty="0">
                <a:solidFill>
                  <a:schemeClr val="tx1"/>
                </a:solidFill>
                <a:ea typeface="굴림" pitchFamily="50" charset="-127"/>
              </a:rPr>
              <a:t>stability analysis by employing the pressure driven </a:t>
            </a: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terms calculated by TRANSP, and by further refinement in the kinetic EFIT reconstructions</a:t>
            </a:r>
            <a:endParaRPr lang="en-US" altLang="ko-KR" sz="17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Implement the developed mode-ID routines into the KSTAR PCS 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Attempt experiments in 2018 to improve sustained high </a:t>
            </a:r>
            <a:r>
              <a:rPr lang="en-US" altLang="ko-KR" sz="1700" kern="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7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700" kern="0" dirty="0" smtClean="0">
                <a:solidFill>
                  <a:schemeClr val="tx1"/>
                </a:solidFill>
                <a:ea typeface="굴림" pitchFamily="50" charset="-127"/>
              </a:rPr>
              <a:t>, and probe MHD stability </a:t>
            </a:r>
          </a:p>
        </p:txBody>
      </p:sp>
    </p:spTree>
    <p:extLst>
      <p:ext uri="{BB962C8B-B14F-4D97-AF65-F5344CB8AC3E}">
        <p14:creationId xmlns:p14="http://schemas.microsoft.com/office/powerpoint/2010/main" val="9385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69292"/>
            <a:ext cx="4996106" cy="4881600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209550" y="412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High </a:t>
            </a:r>
            <a:r>
              <a:rPr lang="en-US" altLang="ko-KR" sz="2400" b="1" kern="0" dirty="0" err="1" smtClean="0">
                <a:solidFill>
                  <a:schemeClr val="bg1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sz="2400" b="1" kern="0" baseline="-2500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</a:t>
            </a:r>
            <a:r>
              <a:rPr lang="en-US" altLang="ko-KR" sz="24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&gt; 3 equilibria limited by MHD - shot 16295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76076" y="1028044"/>
            <a:ext cx="3901669" cy="54634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High </a:t>
            </a:r>
            <a:r>
              <a:rPr lang="en-US" altLang="ko-KR" sz="21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plasmas were significantly extended to longer pulse by utilizing improved plasma control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Sustained high </a:t>
            </a:r>
            <a:r>
              <a:rPr lang="en-US" altLang="ko-KR" sz="21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5288"/>
                </a:solidFill>
                <a:latin typeface="+mn-lt"/>
                <a:ea typeface="굴림" pitchFamily="50" charset="-127"/>
              </a:rPr>
              <a:t>N</a:t>
            </a:r>
            <a:r>
              <a:rPr lang="en-US" altLang="ko-KR" sz="2100" kern="0" baseline="30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avg</a:t>
            </a: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= 3.3 achieved for 3 s</a:t>
            </a:r>
            <a:endParaRPr lang="en-US" altLang="ko-KR" sz="2100" kern="0" baseline="-2500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Used max. available P</a:t>
            </a:r>
            <a:r>
              <a:rPr lang="en-US" sz="1800" baseline="-25000" dirty="0" smtClean="0">
                <a:solidFill>
                  <a:schemeClr val="tx1"/>
                </a:solidFill>
              </a:rPr>
              <a:t>NBI</a:t>
            </a:r>
            <a:r>
              <a:rPr lang="en-US" sz="1800" dirty="0" smtClean="0">
                <a:solidFill>
                  <a:schemeClr val="tx1"/>
                </a:solidFill>
              </a:rPr>
              <a:t> = 4.5 MW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 430-470 kA, B</a:t>
            </a:r>
            <a:r>
              <a:rPr lang="en-US" sz="180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 1.2 T,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+mn-lt"/>
              </a:rPr>
              <a:t>95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 4.0-4.5, </a:t>
            </a:r>
            <a:r>
              <a:rPr lang="en-US" altLang="ko-KR" sz="1800" dirty="0" err="1">
                <a:solidFill>
                  <a:schemeClr val="tx1"/>
                </a:solidFill>
              </a:rPr>
              <a:t>W</a:t>
            </a:r>
            <a:r>
              <a:rPr lang="en-US" altLang="ko-KR" sz="1800" baseline="-25000" dirty="0" err="1">
                <a:solidFill>
                  <a:schemeClr val="tx1"/>
                </a:solidFill>
              </a:rPr>
              <a:t>tot</a:t>
            </a:r>
            <a:r>
              <a:rPr lang="en-US" altLang="ko-KR" sz="1800" dirty="0">
                <a:solidFill>
                  <a:schemeClr val="tx1"/>
                </a:solidFill>
              </a:rPr>
              <a:t> = 270 </a:t>
            </a:r>
            <a:r>
              <a:rPr lang="en-US" altLang="ko-KR" sz="1800" dirty="0" smtClean="0">
                <a:solidFill>
                  <a:schemeClr val="tx1"/>
                </a:solidFill>
              </a:rPr>
              <a:t>kJ</a:t>
            </a:r>
            <a:endParaRPr lang="en-US" sz="1800" baseline="-25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2/1 tearing mode onset at high </a:t>
            </a:r>
            <a:r>
              <a:rPr lang="en-US" altLang="ko-KR" sz="21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2100" kern="0" dirty="0" smtClean="0">
                <a:solidFill>
                  <a:srgbClr val="005288"/>
                </a:solidFill>
                <a:ea typeface="굴림" pitchFamily="50" charset="-127"/>
              </a:rPr>
              <a:t> phase</a:t>
            </a:r>
            <a:endParaRPr lang="en-US" altLang="ko-KR" sz="2100" kern="0" baseline="-25000" dirty="0" smtClean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dirty="0" smtClean="0">
                <a:solidFill>
                  <a:schemeClr val="tx1"/>
                </a:solidFill>
              </a:rPr>
              <a:t>Consequently reduces </a:t>
            </a:r>
            <a:r>
              <a:rPr lang="en-US" altLang="ko-KR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800" dirty="0" smtClean="0">
                <a:solidFill>
                  <a:schemeClr val="tx1"/>
                </a:solidFill>
              </a:rPr>
              <a:t> and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W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tot</a:t>
            </a:r>
            <a:r>
              <a:rPr lang="en-US" altLang="ko-KR" sz="1800" dirty="0" smtClean="0">
                <a:solidFill>
                  <a:schemeClr val="tx1"/>
                </a:solidFill>
              </a:rPr>
              <a:t> by ~35%</a:t>
            </a:r>
            <a:endParaRPr lang="en-US" altLang="ko-KR" sz="21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21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1200150" lvl="2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8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47407" y="5151129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 smtClean="0">
                <a:solidFill>
                  <a:srgbClr val="000099"/>
                </a:solidFill>
              </a:rPr>
              <a:t>Stored energy</a:t>
            </a:r>
            <a:endParaRPr lang="ko-KR" altLang="en-US" sz="1200" u="sng" dirty="0">
              <a:solidFill>
                <a:srgbClr val="000099"/>
              </a:solidFill>
            </a:endParaRPr>
          </a:p>
        </p:txBody>
      </p:sp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463313" y="5922489"/>
            <a:ext cx="4882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KSTAR high </a:t>
            </a:r>
            <a:r>
              <a:rPr lang="en-US" altLang="ko-KR" sz="1400" u="sng" dirty="0" err="1" smtClean="0">
                <a:latin typeface="Symbol" panose="05050102010706020507" pitchFamily="18" charset="2"/>
                <a:ea typeface="굴림" charset="-127"/>
              </a:rPr>
              <a:t>b</a:t>
            </a:r>
            <a:r>
              <a:rPr lang="en-US" altLang="ko-KR" sz="1400" u="sng" baseline="-25000" dirty="0" err="1" smtClean="0">
                <a:ea typeface="굴림" charset="-127"/>
              </a:rPr>
              <a:t>N</a:t>
            </a:r>
            <a:r>
              <a:rPr lang="en-US" altLang="ko-KR" sz="1400" u="sng" dirty="0" smtClean="0">
                <a:ea typeface="굴림" charset="-127"/>
              </a:rPr>
              <a:t> discharge evolution showing parameters from fully converged EFIT reconstructions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85100" y="876676"/>
            <a:ext cx="1288652" cy="221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2/1 mode onset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348650" y="987744"/>
            <a:ext cx="236450" cy="226218"/>
            <a:chOff x="3341507" y="1009328"/>
            <a:chExt cx="344668" cy="267022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341507" y="1009328"/>
              <a:ext cx="0" cy="26702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341507" y="1009328"/>
              <a:ext cx="3446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2212702" y="3014147"/>
            <a:ext cx="600659" cy="236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72000" tIns="18000" rIns="72000" bIns="18000" rtlCol="0">
            <a:spAutoFit/>
          </a:bodyPr>
          <a:lstStyle/>
          <a:p>
            <a:r>
              <a:rPr lang="en-US" altLang="ko-KR" sz="1300" dirty="0" err="1" smtClean="0">
                <a:ln w="34925">
                  <a:noFill/>
                </a:ln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300" baseline="-25000" dirty="0" err="1" smtClean="0">
                <a:ln w="34925">
                  <a:noFill/>
                </a:ln>
                <a:solidFill>
                  <a:srgbClr val="0000FF"/>
                </a:solidFill>
              </a:rPr>
              <a:t>N</a:t>
            </a:r>
            <a:r>
              <a:rPr lang="en-US" altLang="ko-KR" sz="1300" dirty="0" smtClean="0">
                <a:ln w="34925">
                  <a:noFill/>
                </a:ln>
                <a:solidFill>
                  <a:srgbClr val="0000FF"/>
                </a:solidFill>
              </a:rPr>
              <a:t> &gt; 3</a:t>
            </a:r>
            <a:endParaRPr lang="ko-KR" altLang="en-US" sz="1300" dirty="0">
              <a:ln w="34925">
                <a:noFill/>
              </a:ln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691640" y="3140044"/>
            <a:ext cx="505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836398" y="3140044"/>
            <a:ext cx="505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49862" y="352171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solidFill>
                  <a:srgbClr val="006600"/>
                </a:solidFill>
              </a:rPr>
              <a:t>q</a:t>
            </a:r>
            <a:r>
              <a:rPr lang="en-US" altLang="ko-KR" sz="1400" baseline="-25000" dirty="0" smtClean="0">
                <a:solidFill>
                  <a:srgbClr val="006600"/>
                </a:solidFill>
              </a:rPr>
              <a:t>95</a:t>
            </a:r>
            <a:r>
              <a:rPr lang="en-US" altLang="ko-KR" sz="1400" dirty="0" smtClean="0">
                <a:solidFill>
                  <a:srgbClr val="006600"/>
                </a:solidFill>
              </a:rPr>
              <a:t> ~ 4</a:t>
            </a:r>
            <a:endParaRPr lang="ko-KR" altLang="en-US" sz="1400" dirty="0">
              <a:solidFill>
                <a:srgbClr val="0066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44506" y="1213962"/>
            <a:ext cx="0" cy="43257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5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209550" y="412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Onset of strong 2/1 tearing mode terminated high </a:t>
            </a:r>
            <a:r>
              <a:rPr lang="en-US" altLang="ko-KR" sz="2200" b="1" kern="0" noProof="0" dirty="0" err="1" smtClean="0">
                <a:solidFill>
                  <a:schemeClr val="bg1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sz="2200" b="1" kern="0" baseline="-2500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</a:t>
            </a:r>
            <a:endParaRPr kumimoji="0" lang="ko-KR" altLang="en-US" sz="22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84395" y="999648"/>
            <a:ext cx="4160545" cy="535735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At high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phase, a benign n = 2 mode (presumably 3/2 mode) exists with strong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sawteeth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No indication of 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W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tot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reduction due to the n = 2 mode having |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B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p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| ~ 2 G</a:t>
            </a: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High </a:t>
            </a:r>
            <a:r>
              <a:rPr lang="en-US" altLang="ko-KR" sz="1800" kern="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operation was limited by strong 2/1 tearing mode onset </a:t>
            </a:r>
            <a:endParaRPr lang="en-US" altLang="ko-KR" sz="1800" kern="0" baseline="-2500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Measured mode amplitude &gt; 20 G</a:t>
            </a:r>
            <a:endParaRPr lang="en-US" altLang="ko-KR" sz="1600" kern="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Both 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W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tot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and 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were reduced by ~35% but maintained H-mode</a:t>
            </a: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Similar discharges exhibited different 2/1 tearing mode onset time (expected to be triggered by </a:t>
            </a:r>
            <a:r>
              <a:rPr lang="en-US" sz="1600" dirty="0" err="1" smtClean="0">
                <a:solidFill>
                  <a:schemeClr val="tx1"/>
                </a:solidFill>
              </a:rPr>
              <a:t>sawteeth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baseline="-25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Plasma rotation profile significantly reduced by &gt; 20% due to the 2/1 mode onset</a:t>
            </a:r>
            <a:endParaRPr lang="en-US" altLang="ko-KR" sz="15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7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72375"/>
            <a:ext cx="4565650" cy="3122339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02039" y="5814250"/>
            <a:ext cx="4550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Toroidal magnetic probe spectrum and mode amplitude in high </a:t>
            </a:r>
            <a:r>
              <a:rPr lang="en-US" altLang="ko-KR" sz="1400" u="sng" dirty="0" err="1" smtClean="0">
                <a:latin typeface="Symbol" panose="05050102010706020507" pitchFamily="18" charset="2"/>
                <a:ea typeface="굴림" charset="-127"/>
              </a:rPr>
              <a:t>b</a:t>
            </a:r>
            <a:r>
              <a:rPr lang="en-US" altLang="ko-KR" sz="1400" u="sng" baseline="-25000" dirty="0" err="1" smtClean="0">
                <a:ea typeface="굴림" charset="-127"/>
              </a:rPr>
              <a:t>N</a:t>
            </a:r>
            <a:r>
              <a:rPr lang="en-US" altLang="ko-KR" sz="1400" u="sng" dirty="0" smtClean="0">
                <a:ea typeface="굴림" charset="-127"/>
              </a:rPr>
              <a:t> discharge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7088" y="3243313"/>
            <a:ext cx="139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Weak n = 2 mode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166243" y="3482275"/>
            <a:ext cx="201114" cy="25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6"/>
          <a:stretch/>
        </p:blipFill>
        <p:spPr>
          <a:xfrm>
            <a:off x="141536" y="1243146"/>
            <a:ext cx="4742859" cy="155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9129" y="107589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7978913" y="2069325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kern="0" dirty="0">
                <a:solidFill>
                  <a:srgbClr val="000000"/>
                </a:solidFill>
                <a:ea typeface="굴림" pitchFamily="50" charset="-127"/>
              </a:rPr>
              <a:t>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0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20338"/>
            <a:ext cx="4996106" cy="4881600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63313" y="41275"/>
            <a:ext cx="8231107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Compar</a:t>
            </a:r>
            <a:r>
              <a:rPr lang="en-US" altLang="ko-KR" sz="2100" b="1" kern="0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a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tive equilibria having higher </a:t>
            </a:r>
            <a:r>
              <a:rPr lang="en-US" altLang="ko-KR" sz="2100" b="1" i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q</a:t>
            </a:r>
            <a:r>
              <a:rPr lang="en-US" altLang="ko-KR" sz="2100" b="1" kern="0" baseline="-2500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95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and </a:t>
            </a:r>
            <a:r>
              <a:rPr lang="en-US" altLang="ko-KR" sz="2100" b="1" kern="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2100" b="1" kern="0" baseline="-25000" dirty="0" err="1" smtClean="0">
                <a:solidFill>
                  <a:schemeClr val="bg1"/>
                </a:solidFill>
                <a:latin typeface="+mj-ea"/>
              </a:rPr>
              <a:t>p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shows very different MHD stability - shot 16325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9025" y="4131005"/>
            <a:ext cx="4007316" cy="218612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Plasma operation at elevated B</a:t>
            </a:r>
            <a:r>
              <a:rPr lang="en-US" altLang="ko-KR" sz="2100" kern="0" baseline="-25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produced equilibria having higher </a:t>
            </a:r>
            <a:r>
              <a:rPr lang="en-US" altLang="ko-KR" sz="2100" i="1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100" kern="0" baseline="-25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and </a:t>
            </a:r>
            <a:r>
              <a:rPr lang="en-US" altLang="ko-KR" sz="21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p</a:t>
            </a: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Unlike shot 16295, discharge doesn’t experience any major beta-limiting MHD activities </a:t>
            </a:r>
          </a:p>
          <a:p>
            <a:pPr marL="1200150" lvl="2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8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34877" y="456896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 smtClean="0">
                <a:solidFill>
                  <a:srgbClr val="000099"/>
                </a:solidFill>
              </a:rPr>
              <a:t>Stored energy</a:t>
            </a:r>
            <a:endParaRPr lang="ko-KR" altLang="en-US" sz="1200" u="sng" dirty="0">
              <a:solidFill>
                <a:srgbClr val="000099"/>
              </a:solidFill>
            </a:endParaRPr>
          </a:p>
        </p:txBody>
      </p:sp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463313" y="5869149"/>
            <a:ext cx="4882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KSTAR 16325 discharge evolution showing parameters from fully converged EFIT reconstructions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855" y="238042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ko-KR" sz="1400" dirty="0" smtClean="0"/>
              <a:t> ~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 &gt; 2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5830823" y="3674713"/>
            <a:ext cx="2863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Toroidal magnetic probe spectrum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055" y="332437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solidFill>
                  <a:srgbClr val="006600"/>
                </a:solidFill>
              </a:rPr>
              <a:t>q</a:t>
            </a:r>
            <a:r>
              <a:rPr lang="en-US" altLang="ko-KR" sz="1400" baseline="-25000" dirty="0" smtClean="0">
                <a:solidFill>
                  <a:srgbClr val="006600"/>
                </a:solidFill>
              </a:rPr>
              <a:t>95</a:t>
            </a:r>
            <a:r>
              <a:rPr lang="en-US" altLang="ko-KR" sz="1400" dirty="0" smtClean="0">
                <a:solidFill>
                  <a:srgbClr val="006600"/>
                </a:solidFill>
              </a:rPr>
              <a:t> &gt; 6</a:t>
            </a:r>
            <a:endParaRPr lang="ko-KR" altLang="en-US" sz="1400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99" y="1036808"/>
            <a:ext cx="3673665" cy="2635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3035" y="2296769"/>
            <a:ext cx="1548034" cy="24198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1100" dirty="0" smtClean="0"/>
              <a:t>Tearing modes absent</a:t>
            </a:r>
            <a:endParaRPr lang="ko-KR" altLang="en-US" sz="11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141211" y="1157681"/>
            <a:ext cx="991109" cy="1858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/>
              <a:t>KSTAR 16325</a:t>
            </a:r>
            <a:endParaRPr kumimoji="0" lang="ko-KR" altLang="en-US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30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4" y="890098"/>
            <a:ext cx="4094835" cy="2602800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209550" y="412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kern="0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K</a:t>
            </a:r>
            <a:r>
              <a:rPr lang="en-US" altLang="ko-KR" sz="2100" b="1" kern="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inetic</a:t>
            </a: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EFIT with MSE constraints used for accurate stability analysis for the first </a:t>
            </a:r>
            <a:r>
              <a:rPr lang="en-US" altLang="ko-KR" sz="2100" b="1" kern="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tim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e on KSTAR</a:t>
            </a:r>
            <a:endParaRPr kumimoji="0" lang="ko-KR" altLang="en-US" sz="21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26768" y="821830"/>
            <a:ext cx="4312435" cy="494685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Equilibrium reconstruction now uses  measured internal profile constraints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Provides reliable pressure profile and internal magnetic geometry necessary for stability and transport studies</a:t>
            </a: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KSTAR is equipped with key internal profile diagnostics</a:t>
            </a:r>
            <a:endParaRPr lang="en-US" altLang="ko-KR" sz="1800" kern="0" baseline="-2500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Charge exchange (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T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i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V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  <a:cs typeface="Times New Roman" panose="02020603050405020304" pitchFamily="18" charset="0"/>
              </a:rPr>
              <a:t>f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) : 32 CHs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Thomson scattering (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e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, n</a:t>
            </a:r>
            <a:r>
              <a:rPr lang="en-US" altLang="ko-KR" sz="1600" kern="0" baseline="-25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e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) : 27 CHs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ECE radiometer (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e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) : 76 CHs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Motional Stark Effect : 25 CHs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Total number of available constraints for fit : 161 magnetics + 160 kinetics &amp; MSE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6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6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49052" y="5810442"/>
            <a:ext cx="4214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Reconstructed pressure and safety factor profile from kinetic EFIT using internal profile constraints 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737" y="5918163"/>
            <a:ext cx="2651944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</a:t>
            </a:r>
            <a:r>
              <a:rPr lang="en-US" altLang="ko-KR" sz="1400" dirty="0" smtClean="0">
                <a:solidFill>
                  <a:srgbClr val="FF0000"/>
                </a:solidFill>
              </a:rPr>
              <a:t>Y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r>
              <a:rPr lang="en-US" altLang="ko-KR" sz="1400" dirty="0" smtClean="0">
                <a:solidFill>
                  <a:srgbClr val="FF0000"/>
                </a:solidFill>
              </a:rPr>
              <a:t>Jiang’s talk on 11/29/17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6341" y="2516976"/>
            <a:ext cx="3480482" cy="292388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S.A.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Sabbagh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, </a:t>
            </a:r>
            <a:r>
              <a:rPr lang="en-US" altLang="ko-KR" sz="13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Nucl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 Fusion </a:t>
            </a:r>
            <a:r>
              <a: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41</a:t>
            </a:r>
            <a:r>
              <a:rPr lang="en-US" altLang="ko-KR" sz="13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(2001) 1601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470" y="1087486"/>
            <a:ext cx="1851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u="sng" dirty="0" smtClean="0"/>
              <a:t>EFIT pressure profile</a:t>
            </a:r>
            <a:endParaRPr lang="ko-KR" altLang="en-US" sz="1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663952" y="1900428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(t ~ 2.1 s)</a:t>
            </a:r>
            <a:endParaRPr lang="ko-KR" altLang="en-US" sz="11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213104" y="2741992"/>
            <a:ext cx="864000" cy="21336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5148" y="1160488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/>
              <a:t>F</a:t>
            </a:r>
            <a:r>
              <a:rPr lang="en-US" altLang="ko-KR" sz="1200" i="1" baseline="-25000" dirty="0" err="1" smtClean="0"/>
              <a:t>p</a:t>
            </a:r>
            <a:r>
              <a:rPr lang="en-US" altLang="ko-KR" sz="1200" dirty="0" smtClean="0"/>
              <a:t> = 3.6 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492" y="1956769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solidFill>
                  <a:srgbClr val="0000CC"/>
                </a:solidFill>
              </a:rPr>
              <a:t>F</a:t>
            </a:r>
            <a:r>
              <a:rPr lang="en-US" altLang="ko-KR" sz="1200" i="1" baseline="-25000" dirty="0" err="1" smtClean="0">
                <a:solidFill>
                  <a:srgbClr val="0000CC"/>
                </a:solidFill>
              </a:rPr>
              <a:t>p</a:t>
            </a:r>
            <a:r>
              <a:rPr lang="en-US" altLang="ko-KR" sz="1200" dirty="0" smtClean="0">
                <a:solidFill>
                  <a:srgbClr val="0000CC"/>
                </a:solidFill>
              </a:rPr>
              <a:t> = 3.0 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405148" y="1416814"/>
            <a:ext cx="267711" cy="205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142212" y="1741291"/>
            <a:ext cx="202575" cy="270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3207642"/>
            <a:ext cx="4024117" cy="254826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1271293" y="4491869"/>
            <a:ext cx="152400" cy="262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01810" y="4225468"/>
            <a:ext cx="13083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Unconstrained </a:t>
            </a:r>
            <a:endParaRPr lang="ko-KR" altLang="en-US" sz="13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1549407" y="4865806"/>
            <a:ext cx="302152" cy="181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805269" y="4920339"/>
            <a:ext cx="15023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FF3399"/>
                </a:solidFill>
              </a:rPr>
              <a:t>MSE constrained </a:t>
            </a:r>
            <a:endParaRPr lang="ko-KR" altLang="en-US" sz="1300" dirty="0">
              <a:solidFill>
                <a:srgbClr val="FF33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2286" y="3728243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(t ~ 2.1 s)</a:t>
            </a:r>
            <a:endParaRPr lang="ko-KR" alt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812492" y="3354773"/>
            <a:ext cx="125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u="sng" dirty="0" smtClean="0"/>
              <a:t>EFIT </a:t>
            </a:r>
            <a:r>
              <a:rPr lang="en-US" altLang="ko-KR" sz="1400" i="1" u="sng" dirty="0" smtClean="0"/>
              <a:t>q</a:t>
            </a:r>
            <a:r>
              <a:rPr lang="en-US" altLang="ko-KR" sz="1400" u="sng" dirty="0" smtClean="0"/>
              <a:t>-profile</a:t>
            </a:r>
            <a:endParaRPr lang="ko-KR" alt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887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2" y="935261"/>
            <a:ext cx="2092714" cy="3106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" y="952100"/>
            <a:ext cx="4822935" cy="2539459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674370" y="41275"/>
            <a:ext cx="7769363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DCON stability calculation shows high </a:t>
            </a:r>
            <a:r>
              <a:rPr lang="en-US" altLang="ko-KR" sz="2100" b="1" kern="0" noProof="0" dirty="0" err="1" smtClean="0">
                <a:solidFill>
                  <a:schemeClr val="bg1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sz="2100" b="1" kern="0" baseline="-25000" noProof="0" dirty="0" err="1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N</a:t>
            </a: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equilibria are subject to n = 1 ideal instability  </a:t>
            </a:r>
            <a:endParaRPr kumimoji="0" lang="ko-KR" altLang="en-US" sz="21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62309" y="4074118"/>
            <a:ext cx="3828229" cy="225017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At observed high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phase, DCON calculates unstable n = 1 mode with no-wall (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800" kern="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baseline="-25000" dirty="0">
                <a:solidFill>
                  <a:srgbClr val="005288"/>
                </a:solidFill>
                <a:ea typeface="굴림" pitchFamily="50" charset="-127"/>
              </a:rPr>
              <a:t> </a:t>
            </a:r>
            <a:r>
              <a:rPr lang="en-US" altLang="ko-KR" sz="1800" kern="0" baseline="30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no-wall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)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i="1" kern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min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mostly stays below 1 which supports a potential 2/1 mode triggering by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sawteeth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baseline="-2500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69353" y="5801075"/>
            <a:ext cx="4475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DCON computed no-wall </a:t>
            </a:r>
            <a:r>
              <a:rPr lang="en-US" altLang="ko-KR" sz="1400" u="sng" dirty="0" err="1" smtClean="0">
                <a:latin typeface="Symbol" panose="05050102010706020507" pitchFamily="18" charset="2"/>
                <a:ea typeface="굴림" charset="-127"/>
              </a:rPr>
              <a:t>d</a:t>
            </a:r>
            <a:r>
              <a:rPr lang="en-US" altLang="ko-KR" sz="1400" u="sng" dirty="0" err="1" smtClean="0">
                <a:ea typeface="굴림" charset="-127"/>
              </a:rPr>
              <a:t>W</a:t>
            </a:r>
            <a:r>
              <a:rPr lang="en-US" altLang="ko-KR" sz="1400" u="sng" dirty="0" smtClean="0">
                <a:ea typeface="굴림" charset="-127"/>
              </a:rPr>
              <a:t> and EFIT </a:t>
            </a:r>
            <a:r>
              <a:rPr lang="en-US" altLang="ko-KR" sz="1400" i="1" u="sng" dirty="0" err="1" smtClean="0">
                <a:ea typeface="굴림" charset="-127"/>
              </a:rPr>
              <a:t>q</a:t>
            </a:r>
            <a:r>
              <a:rPr lang="en-US" altLang="ko-KR" sz="1400" u="sng" baseline="-25000" dirty="0" err="1" smtClean="0">
                <a:ea typeface="굴림" charset="-127"/>
              </a:rPr>
              <a:t>min</a:t>
            </a:r>
            <a:r>
              <a:rPr lang="en-US" altLang="ko-KR" sz="1400" u="sng" dirty="0" smtClean="0">
                <a:ea typeface="굴림" charset="-127"/>
              </a:rPr>
              <a:t> in high </a:t>
            </a:r>
            <a:r>
              <a:rPr lang="en-US" altLang="ko-KR" sz="1400" u="sng" dirty="0" err="1" smtClean="0">
                <a:latin typeface="Symbol" panose="05050102010706020507" pitchFamily="18" charset="2"/>
                <a:ea typeface="굴림" charset="-127"/>
              </a:rPr>
              <a:t>b</a:t>
            </a:r>
            <a:r>
              <a:rPr lang="en-US" altLang="ko-KR" sz="1400" u="sng" baseline="-25000" dirty="0" err="1" smtClean="0">
                <a:ea typeface="굴림" charset="-127"/>
              </a:rPr>
              <a:t>N</a:t>
            </a:r>
            <a:r>
              <a:rPr lang="en-US" altLang="ko-KR" sz="1400" u="sng" dirty="0" smtClean="0">
                <a:ea typeface="굴림" charset="-127"/>
              </a:rPr>
              <a:t> equilibria of shot 16295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5428" y="1107193"/>
            <a:ext cx="1651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High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450" u="sng" baseline="-25000" dirty="0" err="1" smtClean="0">
                <a:latin typeface="+mn-lt"/>
              </a:rPr>
              <a:t>N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u="sng" dirty="0" smtClean="0"/>
              <a:t>DCON </a:t>
            </a:r>
            <a:r>
              <a:rPr lang="en-US" altLang="ko-KR" sz="145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450" u="sng" dirty="0" err="1" smtClean="0"/>
              <a:t>W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88065" y="828840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463802" y="1054636"/>
            <a:ext cx="0" cy="1936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281172" y="1054636"/>
            <a:ext cx="0" cy="1936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463802" y="2719449"/>
            <a:ext cx="18130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795049" y="2386290"/>
            <a:ext cx="1199408" cy="25179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altLang="ko-KR" sz="1400" dirty="0" smtClean="0">
                <a:solidFill>
                  <a:srgbClr val="FF0000"/>
                </a:solidFill>
              </a:rPr>
              <a:t> &gt; 3 phase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3174061"/>
            <a:ext cx="4831794" cy="253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5428" y="3331655"/>
            <a:ext cx="1651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High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450" u="sng" baseline="-25000" dirty="0" err="1" smtClean="0">
                <a:latin typeface="+mn-lt"/>
              </a:rPr>
              <a:t>N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i="1" u="sng" dirty="0" err="1" smtClean="0"/>
              <a:t>q</a:t>
            </a:r>
            <a:r>
              <a:rPr lang="en-US" altLang="ko-KR" sz="1450" u="sng" baseline="-25000" dirty="0" err="1" smtClean="0"/>
              <a:t>min</a:t>
            </a:r>
            <a:r>
              <a:rPr lang="en-US" altLang="ko-KR" sz="1450" u="sng" dirty="0" smtClean="0"/>
              <a:t> (w/ MSE)</a:t>
            </a:r>
            <a:endParaRPr lang="ko-KR" altLang="en-US" sz="1450" u="sng" dirty="0"/>
          </a:p>
        </p:txBody>
      </p:sp>
      <p:sp>
        <p:nvSpPr>
          <p:cNvPr id="25" name="Rectangle 24"/>
          <p:cNvSpPr/>
          <p:nvPr/>
        </p:nvSpPr>
        <p:spPr>
          <a:xfrm>
            <a:off x="5096123" y="6062685"/>
            <a:ext cx="3852276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072505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330022" y="3262405"/>
            <a:ext cx="172348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300" u="sng" dirty="0" smtClean="0">
                <a:ea typeface="굴림" charset="-127"/>
              </a:rPr>
              <a:t>DCON computed </a:t>
            </a:r>
            <a:r>
              <a:rPr lang="en-US" altLang="ko-KR" sz="1300" u="sng" dirty="0" err="1" smtClean="0">
                <a:latin typeface="Symbol" panose="05050102010706020507" pitchFamily="18" charset="2"/>
                <a:ea typeface="굴림" charset="-127"/>
              </a:rPr>
              <a:t>d</a:t>
            </a:r>
            <a:r>
              <a:rPr lang="en-US" altLang="ko-KR" sz="1300" u="sng" dirty="0" err="1" smtClean="0">
                <a:ea typeface="굴림" charset="-127"/>
              </a:rPr>
              <a:t>B</a:t>
            </a:r>
            <a:r>
              <a:rPr lang="en-US" altLang="ko-KR" sz="1300" u="sng" baseline="-25000" dirty="0" err="1" smtClean="0">
                <a:ea typeface="굴림" charset="-127"/>
              </a:rPr>
              <a:t>n</a:t>
            </a:r>
            <a:r>
              <a:rPr lang="en-US" altLang="ko-KR" sz="1300" u="sng" dirty="0" smtClean="0">
                <a:ea typeface="굴림" charset="-127"/>
              </a:rPr>
              <a:t> of unstable n = 1 mode at </a:t>
            </a:r>
            <a:r>
              <a:rPr lang="en-US" altLang="ko-KR" sz="1300" i="1" u="sng" dirty="0" smtClean="0">
                <a:ea typeface="굴림" charset="-127"/>
              </a:rPr>
              <a:t>t</a:t>
            </a:r>
            <a:r>
              <a:rPr lang="en-US" altLang="ko-KR" sz="1300" u="sng" dirty="0" smtClean="0">
                <a:ea typeface="굴림" charset="-127"/>
              </a:rPr>
              <a:t> = 2.356 s </a:t>
            </a:r>
            <a:endParaRPr lang="ko-KR" altLang="en-US" sz="1300" u="sng" dirty="0">
              <a:ea typeface="굴림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6952" y="2342613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Unperturbed </a:t>
            </a:r>
          </a:p>
          <a:p>
            <a:r>
              <a:rPr lang="en-US" altLang="ko-KR" sz="1000" dirty="0" smtClean="0"/>
              <a:t>boundary</a:t>
            </a:r>
            <a:endParaRPr lang="ko-KR" altLang="en-US" sz="1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522720" y="2715642"/>
            <a:ext cx="198906" cy="23550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602880" y="3147143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/>
              <a:t>n = 1</a:t>
            </a:r>
          </a:p>
          <a:p>
            <a:pPr algn="r"/>
            <a:r>
              <a:rPr lang="en-US" altLang="ko-KR" sz="1200" dirty="0" err="1">
                <a:latin typeface="Symbol" panose="05050102010706020507" pitchFamily="18" charset="2"/>
              </a:rPr>
              <a:t>b</a:t>
            </a:r>
            <a:r>
              <a:rPr lang="en-US" altLang="ko-KR" sz="1200" baseline="-25000" dirty="0" err="1"/>
              <a:t>N</a:t>
            </a:r>
            <a:r>
              <a:rPr lang="en-US" altLang="ko-KR" sz="1200" dirty="0"/>
              <a:t> = 3.2</a:t>
            </a:r>
            <a:endParaRPr lang="ko-KR" altLang="en-US" sz="1200" dirty="0"/>
          </a:p>
          <a:p>
            <a:pPr algn="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61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1191687" y="10160"/>
            <a:ext cx="6829425" cy="75438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Ideal mode stability computed by M3D-C</a:t>
            </a:r>
            <a:r>
              <a:rPr lang="en-US" altLang="ko-KR" sz="2100" b="1" kern="0" baseline="3000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1</a:t>
            </a:r>
            <a:r>
              <a:rPr lang="en-US" altLang="ko-KR" sz="2100" b="1" kern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code shows consistent result with DCON </a:t>
            </a:r>
            <a:endParaRPr kumimoji="0" lang="ko-KR" altLang="en-US" sz="2100" b="1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33315" y="1177639"/>
            <a:ext cx="3794938" cy="47712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Linear stability of ideal mode computed by using resistive MHD code M3D-C</a:t>
            </a:r>
            <a:r>
              <a:rPr lang="en-US" altLang="ko-KR" sz="1800" kern="0" baseline="30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sz="1800" kern="0" dirty="0">
                <a:solidFill>
                  <a:srgbClr val="005288"/>
                </a:solidFill>
                <a:ea typeface="굴림" pitchFamily="50" charset="-127"/>
              </a:rPr>
              <a:t> 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dirty="0" smtClean="0">
                <a:solidFill>
                  <a:schemeClr val="tx1"/>
                </a:solidFill>
              </a:rPr>
              <a:t>Extended MHD code solving two-fluid resistive MHD equations</a:t>
            </a: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The 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high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 equilibrium is 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computed to be unstable by M3D-C</a:t>
            </a:r>
            <a:r>
              <a:rPr lang="en-US" altLang="ko-KR" sz="1800" kern="0" baseline="30000" dirty="0" smtClean="0">
                <a:solidFill>
                  <a:srgbClr val="005288"/>
                </a:solidFill>
                <a:ea typeface="굴림" pitchFamily="50" charset="-127"/>
              </a:rPr>
              <a:t>1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 </a:t>
            </a:r>
            <a:r>
              <a:rPr lang="en-US" altLang="ko-KR" sz="1800" kern="0" dirty="0" smtClean="0">
                <a:solidFill>
                  <a:srgbClr val="005288"/>
                </a:solidFill>
                <a:ea typeface="굴림" pitchFamily="50" charset="-127"/>
              </a:rPr>
              <a:t>consistent with DCON 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Kinetic RWM stability can explain the observed RWM stable operation at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baseline="30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no</a:t>
            </a:r>
            <a:r>
              <a:rPr lang="en-US" altLang="ko-KR" sz="1800" kern="0" baseline="30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-wall</a:t>
            </a:r>
            <a:endParaRPr lang="en-US" altLang="ko-KR" sz="1800" kern="0" baseline="3000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" y="1145253"/>
            <a:ext cx="2482906" cy="428348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03083" y="5512953"/>
            <a:ext cx="500323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u="sng" dirty="0" smtClean="0">
                <a:ea typeface="굴림" charset="-127"/>
              </a:rPr>
              <a:t>(a) The perturbed poloidal flux of unstable ideal mode from M3D-C</a:t>
            </a:r>
            <a:r>
              <a:rPr lang="en-US" altLang="ko-KR" sz="1600" u="sng" baseline="30000" dirty="0" smtClean="0">
                <a:ea typeface="굴림" charset="-127"/>
              </a:rPr>
              <a:t>1</a:t>
            </a:r>
            <a:r>
              <a:rPr lang="en-US" altLang="ko-KR" sz="1600" u="sng" dirty="0" smtClean="0">
                <a:ea typeface="굴림" charset="-127"/>
              </a:rPr>
              <a:t> and (b) corresponding </a:t>
            </a:r>
            <a:r>
              <a:rPr lang="en-US" altLang="ko-KR" sz="1600" u="sng" dirty="0" err="1"/>
              <a:t>Poincaré</a:t>
            </a:r>
            <a:r>
              <a:rPr lang="en-US" altLang="ko-KR" sz="1600" u="sng" dirty="0"/>
              <a:t> </a:t>
            </a:r>
            <a:r>
              <a:rPr lang="en-US" altLang="ko-KR" sz="1600" u="sng" dirty="0" smtClean="0"/>
              <a:t>plot with exaggerated displacement </a:t>
            </a:r>
            <a:endParaRPr lang="ko-KR" altLang="en-US" sz="1600" u="sng" dirty="0"/>
          </a:p>
          <a:p>
            <a:pPr eaLnBrk="0" hangingPunct="0">
              <a:lnSpc>
                <a:spcPct val="110000"/>
              </a:lnSpc>
            </a:pPr>
            <a:endParaRPr lang="en-US" altLang="ko-KR" sz="1600" u="sng" dirty="0" smtClean="0">
              <a:ea typeface="굴림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1835" y="1420064"/>
            <a:ext cx="242494" cy="3365296"/>
            <a:chOff x="5213350" y="3767380"/>
            <a:chExt cx="158520" cy="2252498"/>
          </a:xfrm>
        </p:grpSpPr>
        <p:sp>
          <p:nvSpPr>
            <p:cNvPr id="8" name="TextBox 7"/>
            <p:cNvSpPr txBox="1"/>
            <p:nvPr/>
          </p:nvSpPr>
          <p:spPr>
            <a:xfrm>
              <a:off x="5213350" y="37673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1.0</a:t>
              </a:r>
              <a:endParaRPr lang="ko-KR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3350" y="4303211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0.5</a:t>
              </a:r>
              <a:endParaRPr lang="ko-KR" alt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3350" y="4844568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</a:t>
              </a:r>
              <a:endParaRPr lang="ko-KR" alt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13350" y="5386623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-0.5</a:t>
              </a:r>
              <a:endParaRPr lang="ko-KR" alt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3350" y="59192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-1.0</a:t>
              </a:r>
              <a:endParaRPr lang="ko-KR" altLang="en-US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03761" y="4743410"/>
            <a:ext cx="2145441" cy="242164"/>
            <a:chOff x="5442110" y="6103058"/>
            <a:chExt cx="1424599" cy="106844"/>
          </a:xfrm>
        </p:grpSpPr>
        <p:sp>
          <p:nvSpPr>
            <p:cNvPr id="14" name="TextBox 13"/>
            <p:cNvSpPr txBox="1"/>
            <p:nvPr/>
          </p:nvSpPr>
          <p:spPr>
            <a:xfrm>
              <a:off x="5442110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1.2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7874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1.4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73638" y="6109304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1.6</a:t>
              </a:r>
              <a:endParaRPr lang="ko-KR" alt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9402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1.8</a:t>
              </a:r>
              <a:endParaRPr lang="ko-KR" alt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5166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2.0</a:t>
              </a:r>
              <a:endParaRPr lang="ko-KR" alt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20930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/>
                <a:t>2</a:t>
              </a:r>
              <a:r>
                <a:rPr lang="en-US" altLang="ko-KR" sz="1000" dirty="0" smtClean="0"/>
                <a:t>.2</a:t>
              </a:r>
              <a:endParaRPr lang="ko-KR" alt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6693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2.4</a:t>
              </a:r>
              <a:endParaRPr lang="ko-KR" altLang="en-US" sz="10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7223" b="1323"/>
          <a:stretch/>
        </p:blipFill>
        <p:spPr>
          <a:xfrm>
            <a:off x="3000450" y="1470907"/>
            <a:ext cx="2003126" cy="32593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84320" y="14952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(b)</a:t>
            </a:r>
            <a:endParaRPr lang="ko-KR" alt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4639" y="487166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 (m)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451611" y="297147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Z (m)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9980" y="1532260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M3D-C</a:t>
            </a:r>
            <a:r>
              <a:rPr lang="en-US" altLang="ko-KR" sz="1400" baseline="30000" dirty="0" smtClean="0"/>
              <a:t>1</a:t>
            </a:r>
            <a:endParaRPr lang="ko-KR" altLang="en-US" sz="14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19578" y="834173"/>
            <a:ext cx="180888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Ideal mode un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stable (</a:t>
            </a:r>
            <a:r>
              <a:rPr lang="en-US" altLang="ko-KR" sz="14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0) </a:t>
            </a:r>
            <a:r>
              <a:rPr lang="en-US" altLang="ko-K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 M3D-C</a:t>
            </a:r>
            <a:r>
              <a:rPr lang="en-US" altLang="ko-KR" sz="14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7248" y="91602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303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153452"/>
            <a:ext cx="4803720" cy="2458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3305874"/>
            <a:ext cx="4802400" cy="2516376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03860" y="41275"/>
            <a:ext cx="8359140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Comparative equilibria with high </a:t>
            </a:r>
            <a:r>
              <a:rPr lang="en-US" altLang="ko-KR" sz="2100" b="1" i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q</a:t>
            </a:r>
            <a:r>
              <a:rPr lang="en-US" altLang="ko-KR" sz="2100" b="1" kern="0" baseline="-2500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95</a:t>
            </a:r>
            <a:r>
              <a:rPr lang="en-US" altLang="ko-KR" sz="2100" b="1" kern="0" noProof="0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 are stable to n = 1 in DCON </a:t>
            </a:r>
            <a:endParaRPr kumimoji="0" lang="ko-KR" altLang="en-US" sz="210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93816" y="1272225"/>
            <a:ext cx="3789102" cy="448039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Unlike 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the high </a:t>
            </a:r>
            <a:r>
              <a:rPr lang="en-US" altLang="ko-KR" sz="1800" kern="0" dirty="0" err="1" smtClean="0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case, equilibria at lower </a:t>
            </a:r>
            <a:r>
              <a:rPr lang="en-US" altLang="ko-KR" sz="1800" kern="0" dirty="0" err="1">
                <a:solidFill>
                  <a:srgbClr val="005288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rgbClr val="005288"/>
                </a:solidFill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is mostly stable to n = 1 ideal modes in DCON</a:t>
            </a:r>
            <a:endParaRPr lang="en-US" altLang="ko-KR" sz="1800" kern="0" baseline="-25000" dirty="0">
              <a:solidFill>
                <a:srgbClr val="005288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The elevated </a:t>
            </a:r>
            <a:r>
              <a:rPr lang="en-US" altLang="ko-KR" sz="1800" i="1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-profile at higher B</a:t>
            </a:r>
            <a:r>
              <a:rPr lang="en-US" altLang="ko-KR" sz="1800" kern="0" baseline="-2500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leads to higher </a:t>
            </a:r>
            <a:r>
              <a:rPr lang="en-US" altLang="ko-KR" sz="1800" i="1" kern="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err="1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min</a:t>
            </a: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above 1</a:t>
            </a:r>
            <a:endParaRPr lang="en-US" altLang="ko-KR" sz="1800" kern="0" baseline="-2500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No indication of 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sawteeth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found in the MHD spectrogram</a:t>
            </a: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Possible lack of non-linear seeding from 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sawteeth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could improve the neoclassical tearing mode stability </a:t>
            </a:r>
            <a:endParaRPr lang="en-US" altLang="ko-KR" sz="15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7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0029" y="1231203"/>
            <a:ext cx="16642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u="sng" dirty="0" smtClean="0"/>
              <a:t>DCON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46917" y="94242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69353" y="5900135"/>
            <a:ext cx="4536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ea typeface="굴림" charset="-127"/>
              </a:rPr>
              <a:t>DCON computed no-wall </a:t>
            </a:r>
            <a:r>
              <a:rPr lang="en-US" altLang="ko-KR" sz="1400" u="sng" dirty="0" err="1" smtClean="0">
                <a:latin typeface="Symbol" panose="05050102010706020507" pitchFamily="18" charset="2"/>
                <a:ea typeface="굴림" charset="-127"/>
              </a:rPr>
              <a:t>d</a:t>
            </a:r>
            <a:r>
              <a:rPr lang="en-US" altLang="ko-KR" sz="1400" u="sng" dirty="0" err="1" smtClean="0">
                <a:ea typeface="굴림" charset="-127"/>
              </a:rPr>
              <a:t>W</a:t>
            </a:r>
            <a:r>
              <a:rPr lang="en-US" altLang="ko-KR" sz="1400" u="sng" dirty="0" smtClean="0">
                <a:ea typeface="굴림" charset="-127"/>
              </a:rPr>
              <a:t> and EFIT </a:t>
            </a:r>
            <a:r>
              <a:rPr lang="en-US" altLang="ko-KR" sz="1400" i="1" u="sng" dirty="0" err="1" smtClean="0">
                <a:ea typeface="굴림" charset="-127"/>
              </a:rPr>
              <a:t>q</a:t>
            </a:r>
            <a:r>
              <a:rPr lang="en-US" altLang="ko-KR" sz="1400" u="sng" baseline="-25000" dirty="0" err="1" smtClean="0">
                <a:ea typeface="굴림" charset="-127"/>
              </a:rPr>
              <a:t>min</a:t>
            </a:r>
            <a:r>
              <a:rPr lang="en-US" altLang="ko-KR" sz="1400" u="sng" dirty="0" smtClean="0">
                <a:ea typeface="굴림" charset="-127"/>
              </a:rPr>
              <a:t> in high </a:t>
            </a:r>
            <a:r>
              <a:rPr lang="en-US" altLang="ko-KR" sz="1400" i="1" u="sng" dirty="0" smtClean="0">
                <a:ea typeface="굴림" charset="-127"/>
              </a:rPr>
              <a:t>q</a:t>
            </a:r>
            <a:r>
              <a:rPr lang="en-US" altLang="ko-KR" sz="1400" u="sng" baseline="-25000" dirty="0" smtClean="0">
                <a:ea typeface="굴림" charset="-127"/>
              </a:rPr>
              <a:t>95</a:t>
            </a:r>
            <a:r>
              <a:rPr lang="en-US" altLang="ko-KR" sz="1400" u="sng" dirty="0" smtClean="0">
                <a:ea typeface="굴림" charset="-127"/>
              </a:rPr>
              <a:t> equilibria of shot 16325</a:t>
            </a:r>
            <a:endParaRPr lang="ko-KR" altLang="en-US" sz="1400" u="sng" dirty="0">
              <a:ea typeface="굴림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0029" y="4685892"/>
            <a:ext cx="16642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i="1" u="sng" dirty="0" err="1"/>
              <a:t>q</a:t>
            </a:r>
            <a:r>
              <a:rPr lang="en-US" altLang="ko-KR" sz="1450" u="sng" baseline="-25000" dirty="0" err="1"/>
              <a:t>min</a:t>
            </a:r>
            <a:r>
              <a:rPr lang="en-US" altLang="ko-KR" sz="1450" u="sng" dirty="0"/>
              <a:t> (w/ MSE</a:t>
            </a:r>
            <a:r>
              <a:rPr lang="en-US" altLang="ko-KR" sz="1450" u="sng" dirty="0" smtClean="0"/>
              <a:t>)</a:t>
            </a:r>
            <a:endParaRPr lang="ko-KR" altLang="en-US" sz="1450" u="sng" dirty="0"/>
          </a:p>
        </p:txBody>
      </p:sp>
    </p:spTree>
    <p:extLst>
      <p:ext uri="{BB962C8B-B14F-4D97-AF65-F5344CB8AC3E}">
        <p14:creationId xmlns:p14="http://schemas.microsoft.com/office/powerpoint/2010/main" val="1228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120959</TotalTime>
  <Pages>13</Pages>
  <Words>2668</Words>
  <Application>Microsoft Office PowerPoint</Application>
  <PresentationFormat>On-screen Show (4:3)</PresentationFormat>
  <Paragraphs>426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HY견고딕</vt:lpstr>
      <vt:lpstr>굴림</vt:lpstr>
      <vt:lpstr>맑은 고딕</vt:lpstr>
      <vt:lpstr>바탕</vt:lpstr>
      <vt:lpstr>Arial</vt:lpstr>
      <vt:lpstr>Cambria Math</vt:lpstr>
      <vt:lpstr>Helvetica</vt:lpstr>
      <vt:lpstr>Symbol</vt:lpstr>
      <vt:lpstr>Times New Roman</vt:lpstr>
      <vt:lpstr>Trebuchet MS</vt:lpstr>
      <vt:lpstr>Wingdings</vt:lpstr>
      <vt:lpstr>run plan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KSTAR</dc:title>
  <dc:subject>CU KSTAR base slide format</dc:subject>
  <dc:creator>Y.S. Park</dc:creator>
  <cp:keywords>KSTAR, NSTX</cp:keywords>
  <cp:lastModifiedBy>Young-Seok Park</cp:lastModifiedBy>
  <cp:revision>8040</cp:revision>
  <cp:lastPrinted>2017-10-21T07:18:52Z</cp:lastPrinted>
  <dcterms:created xsi:type="dcterms:W3CDTF">2000-01-31T02:57:44Z</dcterms:created>
  <dcterms:modified xsi:type="dcterms:W3CDTF">2017-11-29T23:58:59Z</dcterms:modified>
</cp:coreProperties>
</file>