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79" r:id="rId3"/>
    <p:sldId id="281" r:id="rId4"/>
    <p:sldId id="282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8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C2F00-53C1-844E-BFFA-AB0E45A9463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EA0C6-41CD-3A46-B653-A5A8F9AE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114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76163-ADBB-254A-9F6E-EBD2FCBE0398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B59C5-08C7-A344-A12B-6EDDE548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735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4086" y="2041164"/>
            <a:ext cx="9347872" cy="861774"/>
          </a:xfrm>
        </p:spPr>
        <p:txBody>
          <a:bodyPr bIns="91440" anchor="b" anchorCtr="1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 tIns="182880" anchor="t" anchorCtr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PPL_logo_horizontal_gradient_72dpi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177" y="177307"/>
            <a:ext cx="1403604" cy="283464"/>
          </a:xfrm>
          <a:prstGeom prst="rect">
            <a:avLst/>
          </a:prstGeom>
        </p:spPr>
      </p:pic>
      <p:pic>
        <p:nvPicPr>
          <p:cNvPr id="8" name="Picture 7" descr="princeton-university-logo1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303" y="180979"/>
            <a:ext cx="1014618" cy="28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8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ight and Space for Pictures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0894"/>
            <a:ext cx="4495800" cy="3573729"/>
          </a:xfrm>
        </p:spPr>
        <p:txBody>
          <a:bodyPr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006E-8F60-5F42-B28B-2AFF17EA3585}" type="datetime1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 Poli, NSTX-U Monday Physics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0" y="541073"/>
            <a:ext cx="9144000" cy="479822"/>
          </a:xfrm>
        </p:spPr>
        <p:txBody>
          <a:bodyPr tIns="45720" anchor="t">
            <a:normAutofit/>
          </a:bodyPr>
          <a:lstStyle>
            <a:lvl1pPr marL="0" indent="0" algn="ctr">
              <a:buNone/>
              <a:defRPr sz="2000" b="1">
                <a:solidFill>
                  <a:srgbClr val="E275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354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41073"/>
            <a:ext cx="44973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020895"/>
            <a:ext cx="4497388" cy="35737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541073"/>
            <a:ext cx="4498974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20895"/>
            <a:ext cx="4498974" cy="35737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E8FB-ADD1-6944-B952-F316484BE3B9}" type="datetime1">
              <a:rPr lang="en-US" smtClean="0"/>
              <a:t>7/30/2018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 Poli, NSTX-U Monday Physics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4572000" y="644071"/>
            <a:ext cx="9071" cy="395055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87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BB8E-088E-2D49-928A-D0A524038BD2}" type="datetime1">
              <a:rPr lang="en-US" smtClean="0"/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 Poli, NSTX-U Monday Physics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523875"/>
            <a:ext cx="9144000" cy="41021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99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A113-03FC-6440-8877-207A2EB0F9DA}" type="datetime1">
              <a:rPr lang="en-US" smtClean="0"/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 Poli, NSTX-U Monday Physics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523875"/>
            <a:ext cx="9144000" cy="362227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0" y="4146153"/>
            <a:ext cx="9144000" cy="479822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8465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E8EC-6C26-4940-B62C-4B8A36F887A8}" type="datetime1">
              <a:rPr lang="en-US" smtClean="0"/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 Poli, NSTX-U Monday Physics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068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2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19F8-8C11-FC44-B858-6905FD32E1FE}" type="datetime1">
              <a:rPr lang="en-US" smtClean="0"/>
              <a:t>7/30/2018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 Poli, NSTX-U Monday Physics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75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12264"/>
            <a:ext cx="9235440" cy="677108"/>
          </a:xfrm>
        </p:spPr>
        <p:txBody>
          <a:bodyPr lIns="914400" rIns="914400" bIns="91440" anchor="ctr" anchorCtr="1"/>
          <a:lstStyle>
            <a:lvl1pPr algn="ctr">
              <a:defRPr sz="32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A17D-0BB0-C641-ABBA-F8087BBD2E05}" type="datetime1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 Poli, NSTX-U Monday Physics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1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7926-BA0F-BC40-A58D-7D1838FA17A5}" type="datetime1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 Poli, NSTX-U Monday Physics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49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0895"/>
            <a:ext cx="9144000" cy="35761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8DDF-90C3-A94B-BD85-24D782A67358}" type="datetime1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 Poli, NSTX-U Monday Physics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0" y="541073"/>
            <a:ext cx="9144000" cy="479822"/>
          </a:xfrm>
        </p:spPr>
        <p:txBody>
          <a:bodyPr tIns="45720" anchor="t">
            <a:normAutofit/>
          </a:bodyPr>
          <a:lstStyle>
            <a:lvl1pPr marL="0" indent="0" algn="ctr">
              <a:buNone/>
              <a:defRPr sz="2000" b="1">
                <a:solidFill>
                  <a:srgbClr val="E275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747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23668"/>
            <a:ext cx="4495800" cy="4070956"/>
          </a:xfrm>
        </p:spPr>
        <p:txBody>
          <a:bodyPr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3668"/>
            <a:ext cx="4495800" cy="4070956"/>
          </a:xfrm>
        </p:spPr>
        <p:txBody>
          <a:bodyPr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2C71-F13F-5B46-836B-ED32E74FF933}" type="datetime1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 Poli, NSTX-U Monday Physics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68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20894"/>
            <a:ext cx="4495800" cy="3573729"/>
          </a:xfrm>
        </p:spPr>
        <p:txBody>
          <a:bodyPr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0894"/>
            <a:ext cx="4495800" cy="3573729"/>
          </a:xfrm>
        </p:spPr>
        <p:txBody>
          <a:bodyPr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51EA-4068-FD4C-8748-91C3D7F09936}" type="datetime1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 Poli, NSTX-U Monday Physics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0" y="541073"/>
            <a:ext cx="9144000" cy="479822"/>
          </a:xfrm>
        </p:spPr>
        <p:txBody>
          <a:bodyPr tIns="45720" anchor="t">
            <a:normAutofit/>
          </a:bodyPr>
          <a:lstStyle>
            <a:lvl1pPr marL="0" indent="0" algn="ctr">
              <a:buNone/>
              <a:defRPr sz="2000" b="1">
                <a:solidFill>
                  <a:srgbClr val="E275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274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and Space fo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38521" y="523667"/>
            <a:ext cx="4495800" cy="4070956"/>
          </a:xfrm>
        </p:spPr>
        <p:txBody>
          <a:bodyPr anchor="ctr" anchorCtr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ADCA-54B9-1D40-991E-E66359F855BF}" type="datetime1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 Poli, NSTX-U Monday Physics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8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ight and Space fo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3668"/>
            <a:ext cx="4495800" cy="4070956"/>
          </a:xfrm>
        </p:spPr>
        <p:txBody>
          <a:bodyPr anchor="ctr" anchorCtr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610D-36B5-3240-BC58-7435105440EC}" type="datetime1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 Poli, NSTX-U Monday Physics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62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and Space for Pictures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20894"/>
            <a:ext cx="4495800" cy="3573729"/>
          </a:xfrm>
        </p:spPr>
        <p:txBody>
          <a:bodyPr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8D66-2F7E-7F48-93BA-83FB095EFA1A}" type="datetime1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 Poli, NSTX-U Monday Physics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PPL_logo_horizontal_gradient_72dpi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608" y="4748572"/>
            <a:ext cx="301521" cy="283464"/>
          </a:xfrm>
          <a:prstGeom prst="rect">
            <a:avLst/>
          </a:prstGeom>
        </p:spPr>
      </p:pic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0" y="541073"/>
            <a:ext cx="9144000" cy="479822"/>
          </a:xfrm>
        </p:spPr>
        <p:txBody>
          <a:bodyPr tIns="45720" anchor="t">
            <a:normAutofit/>
          </a:bodyPr>
          <a:lstStyle>
            <a:lvl1pPr marL="0" indent="0" algn="ctr">
              <a:buNone/>
              <a:defRPr sz="2000" b="1">
                <a:solidFill>
                  <a:srgbClr val="E275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632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45720" y="-45720"/>
            <a:ext cx="9235440" cy="569387"/>
          </a:xfrm>
          <a:prstGeom prst="rect">
            <a:avLst/>
          </a:prstGeom>
          <a:solidFill>
            <a:schemeClr val="accent3"/>
          </a:solidFill>
          <a:ln w="15875" cmpd="sng">
            <a:solidFill>
              <a:schemeClr val="accent3">
                <a:lumMod val="75000"/>
              </a:schemeClr>
            </a:solidFill>
          </a:ln>
        </p:spPr>
        <p:txBody>
          <a:bodyPr vert="horz" lIns="457200" tIns="91440" rIns="457200" bIns="45720" rtlCol="0" anchor="t" anchorCtr="1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23667"/>
            <a:ext cx="9144000" cy="4073403"/>
          </a:xfrm>
          <a:prstGeom prst="rect">
            <a:avLst/>
          </a:prstGeom>
          <a:noFill/>
        </p:spPr>
        <p:txBody>
          <a:bodyPr vert="horz" lIns="274320" tIns="91440" rIns="274320" bIns="45720" rtlCol="0" anchor="ctr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49625"/>
            <a:ext cx="1816085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31477-F915-6845-A656-F8609E1049D8}" type="datetime1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285" y="4749625"/>
            <a:ext cx="459743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F.M. Poli, NSTX-U Monday Physics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0715" y="47496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>
                <a:solidFill>
                  <a:srgbClr val="E2751D"/>
                </a:solidFill>
              </a:defRPr>
            </a:lvl1pPr>
          </a:lstStyle>
          <a:p>
            <a:fld id="{22204D31-CEC6-AA4C-9C19-7F28329456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31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62" r:id="rId6"/>
    <p:sldLayoutId id="2147483658" r:id="rId7"/>
    <p:sldLayoutId id="2147483657" r:id="rId8"/>
    <p:sldLayoutId id="2147483663" r:id="rId9"/>
    <p:sldLayoutId id="2147483664" r:id="rId10"/>
    <p:sldLayoutId id="2147483653" r:id="rId11"/>
    <p:sldLayoutId id="2147483659" r:id="rId12"/>
    <p:sldLayoutId id="2147483660" r:id="rId13"/>
    <p:sldLayoutId id="2147483654" r:id="rId14"/>
    <p:sldLayoutId id="2147483656" r:id="rId15"/>
    <p:sldLayoutId id="2147483655" r:id="rId16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28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5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5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5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-104086" y="1364055"/>
            <a:ext cx="9347872" cy="1538883"/>
          </a:xfrm>
        </p:spPr>
        <p:txBody>
          <a:bodyPr/>
          <a:lstStyle/>
          <a:p>
            <a:r>
              <a:rPr lang="en-US" dirty="0" smtClean="0"/>
              <a:t>TRANSP development: </a:t>
            </a:r>
            <a:br>
              <a:rPr lang="en-US" dirty="0" smtClean="0"/>
            </a:b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Francesca Poli</a:t>
            </a:r>
          </a:p>
          <a:p>
            <a:r>
              <a:rPr lang="en-US" dirty="0"/>
              <a:t>f</a:t>
            </a:r>
            <a:r>
              <a:rPr lang="en-US" dirty="0" smtClean="0"/>
              <a:t>or the TRANSP development team:</a:t>
            </a:r>
          </a:p>
          <a:p>
            <a:r>
              <a:rPr lang="en-US" dirty="0" smtClean="0"/>
              <a:t>J. Breslau, M. </a:t>
            </a:r>
            <a:r>
              <a:rPr lang="en-US" dirty="0" err="1" smtClean="0"/>
              <a:t>Gorelenkova</a:t>
            </a:r>
            <a:r>
              <a:rPr lang="en-US" dirty="0" smtClean="0"/>
              <a:t>, J. </a:t>
            </a:r>
            <a:r>
              <a:rPr lang="en-US" dirty="0" err="1" smtClean="0"/>
              <a:t>Sachdev</a:t>
            </a:r>
            <a:r>
              <a:rPr lang="en-US" dirty="0" smtClean="0"/>
              <a:t>, X. Yuan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9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" y="-45720"/>
            <a:ext cx="9235440" cy="569387"/>
          </a:xfrm>
        </p:spPr>
        <p:txBody>
          <a:bodyPr/>
          <a:lstStyle/>
          <a:p>
            <a:r>
              <a:rPr lang="en-US" dirty="0" smtClean="0"/>
              <a:t>Recent changes to the TRANSP production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Transitioned from SVN to GIT (private repository)</a:t>
            </a:r>
          </a:p>
          <a:p>
            <a:r>
              <a:rPr lang="en-US" dirty="0" smtClean="0"/>
              <a:t>TRANSP is now in </a:t>
            </a:r>
            <a:r>
              <a:rPr lang="en-US" dirty="0" err="1" smtClean="0"/>
              <a:t>DOECode</a:t>
            </a:r>
            <a:r>
              <a:rPr lang="en-US" dirty="0" smtClean="0"/>
              <a:t>, it is versioned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v18.1</a:t>
            </a:r>
            <a:r>
              <a:rPr lang="en-US" dirty="0" smtClean="0"/>
              <a:t>) and has a </a:t>
            </a:r>
            <a:r>
              <a:rPr lang="en-US" dirty="0" smtClean="0">
                <a:solidFill>
                  <a:srgbClr val="53944D"/>
                </a:solidFill>
              </a:rPr>
              <a:t>DOI</a:t>
            </a:r>
          </a:p>
          <a:p>
            <a:pPr lvl="1"/>
            <a:r>
              <a:rPr lang="en-US" dirty="0" smtClean="0"/>
              <a:t>TSHARE is no longer available to users (only for development)</a:t>
            </a:r>
          </a:p>
          <a:p>
            <a:r>
              <a:rPr lang="en-US" dirty="0" smtClean="0"/>
              <a:t>Working on installation packages and a Virtual Machine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offsite users with no trusted access (</a:t>
            </a:r>
            <a:r>
              <a:rPr lang="en-US" i="1" dirty="0" smtClean="0"/>
              <a:t>i.e.</a:t>
            </a:r>
            <a:r>
              <a:rPr lang="en-US" dirty="0" smtClean="0"/>
              <a:t> China)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users at universities (no need to tunnel)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high-traffic usage (BEAST runs on local clusters)</a:t>
            </a:r>
          </a:p>
          <a:p>
            <a:r>
              <a:rPr lang="en-US" dirty="0"/>
              <a:t>A</a:t>
            </a:r>
            <a:r>
              <a:rPr lang="en-US" dirty="0" smtClean="0"/>
              <a:t>dditional changes in the future to accommodate this evolution</a:t>
            </a:r>
            <a:endParaRPr lang="en-US" dirty="0"/>
          </a:p>
          <a:p>
            <a:pPr lvl="1"/>
            <a:r>
              <a:rPr lang="en-US" dirty="0"/>
              <a:t>e</a:t>
            </a:r>
            <a:r>
              <a:rPr lang="en-US" dirty="0" smtClean="0"/>
              <a:t>.g. triage, licensing, production system,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8DC7-4FBD-614F-99FE-390B887FE1D0}" type="datetime1">
              <a:rPr lang="en-US" smtClean="0"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F.M. Poli, NSTX-U Monday Physics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98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close to completion and expected release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be released shortly:</a:t>
            </a:r>
          </a:p>
          <a:p>
            <a:r>
              <a:rPr lang="en-US" dirty="0" smtClean="0"/>
              <a:t>ISOLVER standalone [</a:t>
            </a:r>
            <a:r>
              <a:rPr lang="en-US" i="1" dirty="0" smtClean="0"/>
              <a:t>J. Breslau</a:t>
            </a:r>
            <a:r>
              <a:rPr lang="en-US" dirty="0" smtClean="0"/>
              <a:t>] (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v18.2</a:t>
            </a:r>
            <a:r>
              <a:rPr lang="en-US" dirty="0" smtClean="0"/>
              <a:t>)</a:t>
            </a:r>
          </a:p>
          <a:p>
            <a:r>
              <a:rPr lang="en-US" dirty="0" smtClean="0"/>
              <a:t>T-T cross-sections [</a:t>
            </a:r>
            <a:r>
              <a:rPr lang="en-US" i="1" dirty="0" smtClean="0"/>
              <a:t>M. </a:t>
            </a:r>
            <a:r>
              <a:rPr lang="en-US" i="1" dirty="0" err="1" smtClean="0"/>
              <a:t>Gorelenkova</a:t>
            </a:r>
            <a:r>
              <a:rPr lang="en-US" dirty="0" smtClean="0"/>
              <a:t>] (fit by D. </a:t>
            </a:r>
            <a:r>
              <a:rPr lang="en-US" dirty="0" err="1" smtClean="0"/>
              <a:t>Coster</a:t>
            </a:r>
            <a:r>
              <a:rPr lang="en-US" dirty="0" smtClean="0"/>
              <a:t>, IPP</a:t>
            </a:r>
            <a:r>
              <a:rPr lang="en-US" dirty="0"/>
              <a:t>) (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v18.2</a:t>
            </a:r>
            <a:r>
              <a:rPr lang="en-US" dirty="0" smtClean="0"/>
              <a:t>)</a:t>
            </a:r>
          </a:p>
          <a:p>
            <a:r>
              <a:rPr lang="en-US" dirty="0" smtClean="0"/>
              <a:t>EPED1-NN for pedestal predictions [</a:t>
            </a:r>
            <a:r>
              <a:rPr lang="en-US" i="1" dirty="0" smtClean="0"/>
              <a:t>J. </a:t>
            </a:r>
            <a:r>
              <a:rPr lang="en-US" i="1" dirty="0" err="1" smtClean="0"/>
              <a:t>Sachdev</a:t>
            </a:r>
            <a:r>
              <a:rPr lang="en-US" dirty="0"/>
              <a:t>] (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v18.2</a:t>
            </a:r>
            <a:r>
              <a:rPr lang="en-US" dirty="0" smtClean="0"/>
              <a:t>)</a:t>
            </a:r>
          </a:p>
          <a:p>
            <a:r>
              <a:rPr lang="en-US" dirty="0" smtClean="0"/>
              <a:t>Hager fitting for bootstrap current [</a:t>
            </a:r>
            <a:r>
              <a:rPr lang="en-US" i="1" dirty="0" smtClean="0"/>
              <a:t>X. Yuan</a:t>
            </a:r>
            <a:r>
              <a:rPr lang="en-US" dirty="0" smtClean="0"/>
              <a:t>] </a:t>
            </a:r>
            <a:r>
              <a:rPr lang="en-US" dirty="0"/>
              <a:t>(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v18.3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CA60-0C9A-CD48-92D3-6EFD43886844}" type="datetime1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 Poli, NSTX-U Monday Physics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6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 is welcoming contributions from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6698"/>
            <a:ext cx="9144000" cy="2789456"/>
          </a:xfrm>
        </p:spPr>
        <p:txBody>
          <a:bodyPr/>
          <a:lstStyle/>
          <a:p>
            <a:r>
              <a:rPr lang="en-US" dirty="0" smtClean="0"/>
              <a:t>If you have ideas for new implementation</a:t>
            </a:r>
          </a:p>
          <a:p>
            <a:r>
              <a:rPr lang="en-US" dirty="0" smtClean="0"/>
              <a:t>or synthetic diagnostics that would benefit the community</a:t>
            </a:r>
          </a:p>
          <a:p>
            <a:r>
              <a:rPr lang="en-US" dirty="0"/>
              <a:t>o</a:t>
            </a:r>
            <a:r>
              <a:rPr lang="en-US" dirty="0" smtClean="0"/>
              <a:t>r standalone physics codes that would expand the TRANSP capabilities</a:t>
            </a: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chemeClr val="accent3"/>
                </a:solidFill>
              </a:rPr>
              <a:t>p</a:t>
            </a:r>
            <a:r>
              <a:rPr lang="en-US" b="1" dirty="0" smtClean="0">
                <a:solidFill>
                  <a:schemeClr val="accent3"/>
                </a:solidFill>
              </a:rPr>
              <a:t>lease get in touch with us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7926-BA0F-BC40-A58D-7D1838FA17A5}" type="datetime1">
              <a:rPr lang="en-US" smtClean="0"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 Poli, NSTX-U Monday Physics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4D31-CEC6-AA4C-9C19-7F28329456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05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PPL Theme 2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A21E1F"/>
      </a:accent5>
      <a:accent6>
        <a:srgbClr val="7AB775"/>
      </a:accent6>
      <a:hlink>
        <a:srgbClr val="2C89C5"/>
      </a:hlink>
      <a:folHlink>
        <a:srgbClr val="2B7F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264</Words>
  <Application>Microsoft Office PowerPoint</Application>
  <PresentationFormat>On-screen Show (16:9)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TRANSP development:  update</vt:lpstr>
      <vt:lpstr>Recent changes to the TRANSP production system</vt:lpstr>
      <vt:lpstr>Projects close to completion and expected release date</vt:lpstr>
      <vt:lpstr>TRANSP is welcoming contributions from users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</dc:creator>
  <cp:lastModifiedBy>Walter Guttenfelder</cp:lastModifiedBy>
  <cp:revision>306</cp:revision>
  <dcterms:created xsi:type="dcterms:W3CDTF">2018-01-10T20:54:49Z</dcterms:created>
  <dcterms:modified xsi:type="dcterms:W3CDTF">2018-07-30T12:28:17Z</dcterms:modified>
</cp:coreProperties>
</file>