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60" r:id="rId2"/>
    <p:sldId id="279" r:id="rId3"/>
    <p:sldId id="281" r:id="rId4"/>
    <p:sldId id="282" r:id="rId5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39" d="100"/>
          <a:sy n="139" d="100"/>
        </p:scale>
        <p:origin x="-186" y="-90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0C2F00-53C1-844E-BFFA-AB0E45A94630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7EA0C6-41CD-3A46-B653-A5A8F9AEDE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1114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0B76163-ADBB-254A-9F6E-EBD2FCBE0398}" type="datetimeFigureOut">
              <a:rPr lang="en-US" smtClean="0"/>
              <a:t>7/30/2018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7B59C5-08C7-A344-A12B-6EDDE548F9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57351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04086" y="2041164"/>
            <a:ext cx="9347872" cy="861774"/>
          </a:xfrm>
        </p:spPr>
        <p:txBody>
          <a:bodyPr bIns="91440" anchor="b" anchorCtr="1"/>
          <a:lstStyle>
            <a:lvl1pPr>
              <a:defRPr sz="4400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2228850"/>
          </a:xfrm>
        </p:spPr>
        <p:txBody>
          <a:bodyPr tIns="182880" anchor="t" anchorCtr="1"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pic>
        <p:nvPicPr>
          <p:cNvPr id="7" name="Picture 6" descr="PPPL_logo_horizontal_gradient_72dpi.jpg"/>
          <p:cNvPicPr>
            <a:picLocks noChangeAspect="1"/>
          </p:cNvPicPr>
          <p:nvPr userDrawn="1"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3177" y="177307"/>
            <a:ext cx="1403604" cy="283464"/>
          </a:xfrm>
          <a:prstGeom prst="rect">
            <a:avLst/>
          </a:prstGeom>
        </p:spPr>
      </p:pic>
      <p:pic>
        <p:nvPicPr>
          <p:cNvPr id="8" name="Picture 7" descr="princeton-university-logo1.jpg"/>
          <p:cNvPicPr>
            <a:picLocks noChangeAspect="1"/>
          </p:cNvPicPr>
          <p:nvPr userDrawn="1"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84303" y="180979"/>
            <a:ext cx="1014618" cy="2826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3818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ight and Space for Picture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0894"/>
            <a:ext cx="4495800" cy="3573729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F8006E-8F60-5F42-B28B-2AFF17EA3585}" type="datetime1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0" y="541073"/>
            <a:ext cx="9144000" cy="479822"/>
          </a:xfrm>
        </p:spPr>
        <p:txBody>
          <a:bodyPr tIns="45720" anchor="t">
            <a:normAutofit/>
          </a:bodyPr>
          <a:lstStyle>
            <a:lvl1pPr marL="0" indent="0" algn="ctr">
              <a:buNone/>
              <a:defRPr sz="2000" b="1">
                <a:solidFill>
                  <a:srgbClr val="E275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93547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41073"/>
            <a:ext cx="4497388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020895"/>
            <a:ext cx="4497388" cy="35737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541073"/>
            <a:ext cx="4498974" cy="479822"/>
          </a:xfrm>
        </p:spPr>
        <p:txBody>
          <a:bodyPr anchor="b"/>
          <a:lstStyle>
            <a:lvl1pPr marL="0" indent="0" algn="ctr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020895"/>
            <a:ext cx="4498974" cy="357372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70E8FB-ADD1-6944-B952-F316484BE3B9}" type="datetime1">
              <a:rPr lang="en-US" smtClean="0"/>
              <a:t>7/30/2018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4572000" y="644071"/>
            <a:ext cx="9071" cy="3950551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387970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2ABB8E-088E-2D49-928A-D0A524038BD2}" type="datetime1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523875"/>
            <a:ext cx="9144000" cy="41021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38998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CA113-03FC-6440-8877-207A2EB0F9DA}" type="datetime1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523875"/>
            <a:ext cx="9144000" cy="36222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Text Placeholder 2"/>
          <p:cNvSpPr>
            <a:spLocks noGrp="1"/>
          </p:cNvSpPr>
          <p:nvPr>
            <p:ph type="body" idx="1"/>
          </p:nvPr>
        </p:nvSpPr>
        <p:spPr>
          <a:xfrm>
            <a:off x="0" y="4146153"/>
            <a:ext cx="9144000" cy="479822"/>
          </a:xfrm>
        </p:spPr>
        <p:txBody>
          <a:bodyPr anchor="t">
            <a:normAutofit/>
          </a:bodyPr>
          <a:lstStyle>
            <a:lvl1pPr marL="0" indent="0">
              <a:buNone/>
              <a:defRPr sz="1800" b="0" i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684652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and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0E8EC-6C26-4940-B62C-4B8A36F887A8}" type="datetime1">
              <a:rPr lang="en-US" smtClean="0"/>
              <a:t>7/30/2018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370689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, No Foo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523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Footer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9619F8-8C11-FC44-B858-6905FD32E1FE}" type="datetime1">
              <a:rPr lang="en-US" smtClean="0"/>
              <a:t>7/30/2018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7589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112264"/>
            <a:ext cx="9235440" cy="677108"/>
          </a:xfrm>
        </p:spPr>
        <p:txBody>
          <a:bodyPr lIns="914400" rIns="914400" bIns="91440" anchor="ctr" anchorCtr="1"/>
          <a:lstStyle>
            <a:lvl1pPr algn="ctr">
              <a:defRPr sz="3200" b="0" cap="none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502A17D-0BB0-C641-ABBA-F8087BBD2E05}" type="datetime1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9" name="Picture 8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2194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7926-BA0F-BC40-A58D-7D1838FA17A5}" type="datetime1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94999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020895"/>
            <a:ext cx="9144000" cy="3576175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3E8DDF-90C3-A94B-BD85-24D782A67358}" type="datetime1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sp>
        <p:nvSpPr>
          <p:cNvPr id="8" name="Text Placeholder 2"/>
          <p:cNvSpPr>
            <a:spLocks noGrp="1"/>
          </p:cNvSpPr>
          <p:nvPr>
            <p:ph type="body" idx="13"/>
          </p:nvPr>
        </p:nvSpPr>
        <p:spPr>
          <a:xfrm>
            <a:off x="0" y="541073"/>
            <a:ext cx="9144000" cy="479822"/>
          </a:xfrm>
        </p:spPr>
        <p:txBody>
          <a:bodyPr tIns="45720" anchor="t">
            <a:normAutofit/>
          </a:bodyPr>
          <a:lstStyle>
            <a:lvl1pPr marL="0" indent="0" algn="ctr">
              <a:buNone/>
              <a:defRPr sz="2000" b="1">
                <a:solidFill>
                  <a:srgbClr val="E275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47479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523668"/>
            <a:ext cx="4495800" cy="4070956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3668"/>
            <a:ext cx="4495800" cy="4070956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0F2C71-F13F-5B46-836B-ED32E74FF933}" type="datetime1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36818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20894"/>
            <a:ext cx="4495800" cy="3573729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20894"/>
            <a:ext cx="4495800" cy="3573729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2F51EA-4068-FD4C-8748-91C3D7F09936}" type="datetime1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0" y="541073"/>
            <a:ext cx="9144000" cy="479822"/>
          </a:xfrm>
        </p:spPr>
        <p:txBody>
          <a:bodyPr tIns="45720" anchor="t">
            <a:normAutofit/>
          </a:bodyPr>
          <a:lstStyle>
            <a:lvl1pPr marL="0" indent="0" algn="ctr">
              <a:buNone/>
              <a:defRPr sz="2000" b="1">
                <a:solidFill>
                  <a:srgbClr val="E275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327437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eft and Space fo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-38521" y="523667"/>
            <a:ext cx="4495800" cy="4070956"/>
          </a:xfrm>
        </p:spPr>
        <p:txBody>
          <a:bodyPr anchor="ctr" anchorCtr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28ADCA-54B9-1D40-991E-E66359F855BF}" type="datetime1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883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Right and Space for Pictu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523668"/>
            <a:ext cx="4495800" cy="4070956"/>
          </a:xfrm>
        </p:spPr>
        <p:txBody>
          <a:bodyPr anchor="ctr" anchorCtr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89610D-36B5-3240-BC58-7435105440EC}" type="datetime1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836248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Left and Space for Pictures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020894"/>
            <a:ext cx="4495800" cy="3573729"/>
          </a:xfrm>
        </p:spPr>
        <p:txBody>
          <a:bodyPr anchor="t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528D66-2F7E-7F48-93BA-83FB095EFA1A}" type="datetime1">
              <a:rPr lang="en-US" smtClean="0"/>
              <a:t>7/30/2018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PPPL_logo_horizontal_gradient_72dpi.jpg"/>
          <p:cNvPicPr>
            <a:picLocks noChangeAspect="1"/>
          </p:cNvPicPr>
          <p:nvPr userDrawn="1"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46608" y="4748572"/>
            <a:ext cx="301521" cy="283464"/>
          </a:xfrm>
          <a:prstGeom prst="rect">
            <a:avLst/>
          </a:prstGeom>
        </p:spPr>
      </p:pic>
      <p:sp>
        <p:nvSpPr>
          <p:cNvPr id="9" name="Text Placeholder 2"/>
          <p:cNvSpPr>
            <a:spLocks noGrp="1"/>
          </p:cNvSpPr>
          <p:nvPr>
            <p:ph type="body" idx="13"/>
          </p:nvPr>
        </p:nvSpPr>
        <p:spPr>
          <a:xfrm>
            <a:off x="0" y="541073"/>
            <a:ext cx="9144000" cy="479822"/>
          </a:xfrm>
        </p:spPr>
        <p:txBody>
          <a:bodyPr tIns="45720" anchor="t">
            <a:normAutofit/>
          </a:bodyPr>
          <a:lstStyle>
            <a:lvl1pPr marL="0" indent="0" algn="ctr">
              <a:buNone/>
              <a:defRPr sz="2000" b="1">
                <a:solidFill>
                  <a:srgbClr val="E2751D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63244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-45720" y="-45720"/>
            <a:ext cx="9235440" cy="569387"/>
          </a:xfrm>
          <a:prstGeom prst="rect">
            <a:avLst/>
          </a:prstGeom>
          <a:solidFill>
            <a:schemeClr val="accent3"/>
          </a:solidFill>
          <a:ln w="15875" cmpd="sng">
            <a:solidFill>
              <a:schemeClr val="accent3">
                <a:lumMod val="75000"/>
              </a:schemeClr>
            </a:solidFill>
          </a:ln>
        </p:spPr>
        <p:txBody>
          <a:bodyPr vert="horz" lIns="457200" tIns="91440" rIns="457200" bIns="45720" rtlCol="0" anchor="t" anchorCtr="1">
            <a:sp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0" y="523667"/>
            <a:ext cx="9144000" cy="4073403"/>
          </a:xfrm>
          <a:prstGeom prst="rect">
            <a:avLst/>
          </a:prstGeom>
          <a:noFill/>
        </p:spPr>
        <p:txBody>
          <a:bodyPr vert="horz" lIns="274320" tIns="91440" rIns="274320" bIns="45720" rtlCol="0" anchor="ctr" anchorCtr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49625"/>
            <a:ext cx="1816085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A31477-F915-6845-A656-F8609E1049D8}" type="datetime1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3285" y="4749625"/>
            <a:ext cx="459743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70715" y="4749625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200" b="1">
                <a:solidFill>
                  <a:srgbClr val="E2751D"/>
                </a:solidFill>
              </a:defRPr>
            </a:lvl1pPr>
          </a:lstStyle>
          <a:p>
            <a:fld id="{22204D31-CEC6-AA4C-9C19-7F28329456F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543151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1" r:id="rId2"/>
    <p:sldLayoutId id="2147483650" r:id="rId3"/>
    <p:sldLayoutId id="2147483661" r:id="rId4"/>
    <p:sldLayoutId id="2147483652" r:id="rId5"/>
    <p:sldLayoutId id="2147483662" r:id="rId6"/>
    <p:sldLayoutId id="2147483658" r:id="rId7"/>
    <p:sldLayoutId id="2147483657" r:id="rId8"/>
    <p:sldLayoutId id="2147483663" r:id="rId9"/>
    <p:sldLayoutId id="2147483664" r:id="rId10"/>
    <p:sldLayoutId id="2147483653" r:id="rId11"/>
    <p:sldLayoutId id="2147483659" r:id="rId12"/>
    <p:sldLayoutId id="2147483660" r:id="rId13"/>
    <p:sldLayoutId id="2147483654" r:id="rId14"/>
    <p:sldLayoutId id="2147483656" r:id="rId15"/>
    <p:sldLayoutId id="2147483655" r:id="rId16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2800" b="1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lnSpc>
          <a:spcPct val="100000"/>
        </a:lnSpc>
        <a:spcBef>
          <a:spcPts val="5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lnSpc>
          <a:spcPct val="10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lnSpc>
          <a:spcPct val="100000"/>
        </a:lnSpc>
        <a:spcBef>
          <a:spcPts val="500"/>
        </a:spcBef>
        <a:buFont typeface="Arial"/>
        <a:buChar char="–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lnSpc>
          <a:spcPct val="100000"/>
        </a:lnSpc>
        <a:spcBef>
          <a:spcPts val="500"/>
        </a:spcBef>
        <a:buFont typeface="Arial"/>
        <a:buChar char="»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>
          <a:xfrm>
            <a:off x="-104086" y="1364055"/>
            <a:ext cx="9347872" cy="1538883"/>
          </a:xfrm>
        </p:spPr>
        <p:txBody>
          <a:bodyPr/>
          <a:lstStyle/>
          <a:p>
            <a:r>
              <a:rPr lang="en-US" dirty="0" smtClean="0"/>
              <a:t>TRANSP development: </a:t>
            </a:r>
            <a:br>
              <a:rPr lang="en-US" dirty="0" smtClean="0"/>
            </a:br>
            <a:r>
              <a:rPr lang="en-US" dirty="0" smtClean="0"/>
              <a:t>update</a:t>
            </a:r>
            <a:endParaRPr lang="en-US" dirty="0"/>
          </a:p>
        </p:txBody>
      </p:sp>
      <p:sp>
        <p:nvSpPr>
          <p:cNvPr id="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Francesca Poli</a:t>
            </a:r>
          </a:p>
          <a:p>
            <a:r>
              <a:rPr lang="en-US" dirty="0"/>
              <a:t>f</a:t>
            </a:r>
            <a:r>
              <a:rPr lang="en-US" dirty="0" smtClean="0"/>
              <a:t>or the TRANSP development team:</a:t>
            </a:r>
          </a:p>
          <a:p>
            <a:r>
              <a:rPr lang="en-US" dirty="0" smtClean="0"/>
              <a:t>J. Breslau, M. </a:t>
            </a:r>
            <a:r>
              <a:rPr lang="en-US" dirty="0" err="1" smtClean="0"/>
              <a:t>Gorelenkova</a:t>
            </a:r>
            <a:r>
              <a:rPr lang="en-US" dirty="0" smtClean="0"/>
              <a:t>, J. </a:t>
            </a:r>
            <a:r>
              <a:rPr lang="en-US" dirty="0" err="1" smtClean="0"/>
              <a:t>Sachdev</a:t>
            </a:r>
            <a:r>
              <a:rPr lang="en-US" dirty="0" smtClean="0"/>
              <a:t>, X. Yuan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36959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45720" y="-45720"/>
            <a:ext cx="9235440" cy="569387"/>
          </a:xfrm>
        </p:spPr>
        <p:txBody>
          <a:bodyPr/>
          <a:lstStyle/>
          <a:p>
            <a:r>
              <a:rPr lang="en-US" dirty="0" smtClean="0"/>
              <a:t>Recent changes to the TRANSP production system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Transitioned from SVN to GIT (private repository)</a:t>
            </a:r>
          </a:p>
          <a:p>
            <a:r>
              <a:rPr lang="en-US" dirty="0" smtClean="0"/>
              <a:t>TRANSP is now in </a:t>
            </a:r>
            <a:r>
              <a:rPr lang="en-US" dirty="0" err="1" smtClean="0"/>
              <a:t>DOECode</a:t>
            </a:r>
            <a:r>
              <a:rPr lang="en-US" dirty="0" smtClean="0"/>
              <a:t>, it is versioned (</a:t>
            </a:r>
            <a:r>
              <a:rPr lang="en-US" dirty="0" smtClean="0">
                <a:solidFill>
                  <a:schemeClr val="accent6">
                    <a:lumMod val="75000"/>
                  </a:schemeClr>
                </a:solidFill>
              </a:rPr>
              <a:t>v18.1</a:t>
            </a:r>
            <a:r>
              <a:rPr lang="en-US" dirty="0" smtClean="0"/>
              <a:t>) and has a </a:t>
            </a:r>
            <a:r>
              <a:rPr lang="en-US" dirty="0" smtClean="0">
                <a:solidFill>
                  <a:srgbClr val="53944D"/>
                </a:solidFill>
              </a:rPr>
              <a:t>DOI</a:t>
            </a:r>
          </a:p>
          <a:p>
            <a:pPr lvl="1"/>
            <a:r>
              <a:rPr lang="en-US" dirty="0" smtClean="0"/>
              <a:t>TSHARE is no longer available to users (only for development)</a:t>
            </a:r>
          </a:p>
          <a:p>
            <a:r>
              <a:rPr lang="en-US" dirty="0" smtClean="0"/>
              <a:t>Working on installation packages and a Virtual Machine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offsite users with no trusted access (</a:t>
            </a:r>
            <a:r>
              <a:rPr lang="en-US" i="1" dirty="0" smtClean="0"/>
              <a:t>i.e.</a:t>
            </a:r>
            <a:r>
              <a:rPr lang="en-US" dirty="0" smtClean="0"/>
              <a:t> China)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users at universities (no need to tunnel)</a:t>
            </a:r>
          </a:p>
          <a:p>
            <a:pPr lvl="1"/>
            <a:r>
              <a:rPr lang="en-US" dirty="0"/>
              <a:t>f</a:t>
            </a:r>
            <a:r>
              <a:rPr lang="en-US" dirty="0" smtClean="0"/>
              <a:t>or high-traffic usage (BEAST runs on local clusters)</a:t>
            </a:r>
          </a:p>
          <a:p>
            <a:r>
              <a:rPr lang="en-US" dirty="0"/>
              <a:t>A</a:t>
            </a:r>
            <a:r>
              <a:rPr lang="en-US" dirty="0" smtClean="0"/>
              <a:t>dditional changes in the future to accommodate this evolution</a:t>
            </a:r>
            <a:endParaRPr lang="en-US" dirty="0"/>
          </a:p>
          <a:p>
            <a:pPr lvl="1"/>
            <a:r>
              <a:rPr lang="en-US" dirty="0"/>
              <a:t>e</a:t>
            </a:r>
            <a:r>
              <a:rPr lang="en-US" dirty="0" smtClean="0"/>
              <a:t>.g. triage, licensing, production system, etc.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4C8DC7-4FBD-614F-99FE-390B887FE1D0}" type="datetime1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F.M. Poli, NSTX-U Monday Physics meeting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98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Projects close to completion and expected release 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To be released shortly:</a:t>
            </a:r>
          </a:p>
          <a:p>
            <a:r>
              <a:rPr lang="en-US" dirty="0" smtClean="0"/>
              <a:t>ISOLVER standalone [</a:t>
            </a:r>
            <a:r>
              <a:rPr lang="en-US" i="1" dirty="0" smtClean="0"/>
              <a:t>J. Breslau</a:t>
            </a:r>
            <a:r>
              <a:rPr lang="en-US" dirty="0" smtClean="0"/>
              <a:t>] (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v18.2</a:t>
            </a:r>
            <a:r>
              <a:rPr lang="en-US" dirty="0" smtClean="0"/>
              <a:t>)</a:t>
            </a:r>
          </a:p>
          <a:p>
            <a:r>
              <a:rPr lang="en-US" dirty="0" smtClean="0"/>
              <a:t>T-T cross-sections [</a:t>
            </a:r>
            <a:r>
              <a:rPr lang="en-US" i="1" dirty="0" smtClean="0"/>
              <a:t>M. </a:t>
            </a:r>
            <a:r>
              <a:rPr lang="en-US" i="1" dirty="0" err="1" smtClean="0"/>
              <a:t>Gorelenkova</a:t>
            </a:r>
            <a:r>
              <a:rPr lang="en-US" dirty="0" smtClean="0"/>
              <a:t>] (fit by D. </a:t>
            </a:r>
            <a:r>
              <a:rPr lang="en-US" dirty="0" err="1" smtClean="0"/>
              <a:t>Coster</a:t>
            </a:r>
            <a:r>
              <a:rPr lang="en-US" dirty="0" smtClean="0"/>
              <a:t>, IPP</a:t>
            </a:r>
            <a:r>
              <a:rPr lang="en-US" dirty="0"/>
              <a:t>) 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v18.2</a:t>
            </a:r>
            <a:r>
              <a:rPr lang="en-US" dirty="0" smtClean="0"/>
              <a:t>)</a:t>
            </a:r>
          </a:p>
          <a:p>
            <a:r>
              <a:rPr lang="en-US" dirty="0" smtClean="0"/>
              <a:t>EPED1-NN for pedestal predictions [</a:t>
            </a:r>
            <a:r>
              <a:rPr lang="en-US" i="1" dirty="0" smtClean="0"/>
              <a:t>J. </a:t>
            </a:r>
            <a:r>
              <a:rPr lang="en-US" i="1" dirty="0" err="1" smtClean="0"/>
              <a:t>Sachdev</a:t>
            </a:r>
            <a:r>
              <a:rPr lang="en-US" dirty="0"/>
              <a:t>] (</a:t>
            </a:r>
            <a:r>
              <a:rPr lang="en-US" dirty="0">
                <a:solidFill>
                  <a:schemeClr val="accent6">
                    <a:lumMod val="50000"/>
                  </a:schemeClr>
                </a:solidFill>
              </a:rPr>
              <a:t>v18.2</a:t>
            </a:r>
            <a:r>
              <a:rPr lang="en-US" dirty="0" smtClean="0"/>
              <a:t>)</a:t>
            </a:r>
          </a:p>
          <a:p>
            <a:r>
              <a:rPr lang="en-US" dirty="0" smtClean="0"/>
              <a:t>Hager fitting for bootstrap current [</a:t>
            </a:r>
            <a:r>
              <a:rPr lang="en-US" i="1" dirty="0" smtClean="0"/>
              <a:t>X. Yuan</a:t>
            </a:r>
            <a:r>
              <a:rPr lang="en-US" dirty="0" smtClean="0"/>
              <a:t>] </a:t>
            </a:r>
            <a:r>
              <a:rPr lang="en-US" dirty="0"/>
              <a:t>(</a:t>
            </a:r>
            <a:r>
              <a:rPr lang="en-US" dirty="0" smtClean="0">
                <a:solidFill>
                  <a:schemeClr val="accent6">
                    <a:lumMod val="50000"/>
                  </a:schemeClr>
                </a:solidFill>
              </a:rPr>
              <a:t>v18.3</a:t>
            </a:r>
            <a:r>
              <a:rPr lang="en-US" dirty="0" smtClean="0"/>
              <a:t>)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2ECA60-0C9A-CD48-92D3-6EFD43886844}" type="datetime1">
              <a:rPr lang="en-US" smtClean="0"/>
              <a:t>7/30/2018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0683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TRANSP is welcoming contributions from users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26698"/>
            <a:ext cx="9144000" cy="2789456"/>
          </a:xfrm>
        </p:spPr>
        <p:txBody>
          <a:bodyPr/>
          <a:lstStyle/>
          <a:p>
            <a:r>
              <a:rPr lang="en-US" dirty="0" smtClean="0"/>
              <a:t>If you have ideas for new implementation</a:t>
            </a:r>
          </a:p>
          <a:p>
            <a:r>
              <a:rPr lang="en-US" dirty="0" smtClean="0"/>
              <a:t>or synthetic diagnostics that would benefit the community</a:t>
            </a:r>
          </a:p>
          <a:p>
            <a:r>
              <a:rPr lang="en-US" dirty="0"/>
              <a:t>o</a:t>
            </a:r>
            <a:r>
              <a:rPr lang="en-US" dirty="0" smtClean="0"/>
              <a:t>r standalone physics codes that would expand the TRANSP capabilities</a:t>
            </a:r>
            <a:endParaRPr lang="en-US" dirty="0"/>
          </a:p>
          <a:p>
            <a:pPr marL="0" indent="0" algn="ctr">
              <a:buNone/>
            </a:pPr>
            <a:r>
              <a:rPr lang="en-US" b="1" dirty="0">
                <a:solidFill>
                  <a:schemeClr val="accent3"/>
                </a:solidFill>
              </a:rPr>
              <a:t>p</a:t>
            </a:r>
            <a:r>
              <a:rPr lang="en-US" b="1" dirty="0" smtClean="0">
                <a:solidFill>
                  <a:schemeClr val="accent3"/>
                </a:solidFill>
              </a:rPr>
              <a:t>lease get in touch with us</a:t>
            </a:r>
            <a:endParaRPr lang="en-US" b="1" dirty="0">
              <a:solidFill>
                <a:schemeClr val="accent3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857926-BA0F-BC40-A58D-7D1838FA17A5}" type="datetime1">
              <a:rPr lang="en-US" smtClean="0"/>
              <a:t>7/30/2018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F.M. Poli, NSTX-U Monday Physics meeting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204D31-CEC6-AA4C-9C19-7F28329456F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0205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PPPL Theme 2">
      <a:dk1>
        <a:sysClr val="windowText" lastClr="000000"/>
      </a:dk1>
      <a:lt1>
        <a:sysClr val="window" lastClr="FFFFFF"/>
      </a:lt1>
      <a:dk2>
        <a:srgbClr val="09213B"/>
      </a:dk2>
      <a:lt2>
        <a:srgbClr val="D5EDF4"/>
      </a:lt2>
      <a:accent1>
        <a:srgbClr val="2C7C9F"/>
      </a:accent1>
      <a:accent2>
        <a:srgbClr val="244A58"/>
      </a:accent2>
      <a:accent3>
        <a:srgbClr val="E2751D"/>
      </a:accent3>
      <a:accent4>
        <a:srgbClr val="FFB400"/>
      </a:accent4>
      <a:accent5>
        <a:srgbClr val="A21E1F"/>
      </a:accent5>
      <a:accent6>
        <a:srgbClr val="7AB775"/>
      </a:accent6>
      <a:hlink>
        <a:srgbClr val="2C89C5"/>
      </a:hlink>
      <a:folHlink>
        <a:srgbClr val="2B7FAB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1266</TotalTime>
  <Words>264</Words>
  <Application>Microsoft Office PowerPoint</Application>
  <PresentationFormat>On-screen Show (16:9)</PresentationFormat>
  <Paragraphs>34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TRANSP development:  update</vt:lpstr>
      <vt:lpstr>Recent changes to the TRANSP production system</vt:lpstr>
      <vt:lpstr>Projects close to completion and expected release date</vt:lpstr>
      <vt:lpstr>TRANSP is welcoming contributions from users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Kyle</dc:creator>
  <cp:lastModifiedBy>Walter Guttenfelder</cp:lastModifiedBy>
  <cp:revision>306</cp:revision>
  <dcterms:created xsi:type="dcterms:W3CDTF">2018-01-10T20:54:49Z</dcterms:created>
  <dcterms:modified xsi:type="dcterms:W3CDTF">2018-07-30T12:28:17Z</dcterms:modified>
</cp:coreProperties>
</file>