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8" r:id="rId2"/>
    <p:sldId id="259" r:id="rId3"/>
    <p:sldId id="269" r:id="rId4"/>
    <p:sldId id="289" r:id="rId5"/>
    <p:sldId id="287" r:id="rId6"/>
    <p:sldId id="291" r:id="rId7"/>
    <p:sldId id="274" r:id="rId8"/>
    <p:sldId id="272" r:id="rId9"/>
    <p:sldId id="270" r:id="rId10"/>
    <p:sldId id="271" r:id="rId11"/>
    <p:sldId id="275" r:id="rId12"/>
    <p:sldId id="292" r:id="rId13"/>
    <p:sldId id="276" r:id="rId14"/>
    <p:sldId id="277" r:id="rId15"/>
    <p:sldId id="279" r:id="rId16"/>
    <p:sldId id="278" r:id="rId17"/>
    <p:sldId id="280" r:id="rId18"/>
    <p:sldId id="281" r:id="rId19"/>
    <p:sldId id="283" r:id="rId20"/>
    <p:sldId id="273" r:id="rId21"/>
    <p:sldId id="282" r:id="rId22"/>
    <p:sldId id="284" r:id="rId23"/>
    <p:sldId id="285" r:id="rId24"/>
    <p:sldId id="286" r:id="rId25"/>
    <p:sldId id="290" r:id="rId26"/>
    <p:sldId id="288" r:id="rId2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 showGuides="1">
      <p:cViewPr>
        <p:scale>
          <a:sx n="100" d="100"/>
          <a:sy n="100" d="100"/>
        </p:scale>
        <p:origin x="-1086" y="-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388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C68E72-7118-4BB6-BC0C-A067E02A39FA}" type="datetimeFigureOut">
              <a:rPr lang="en-US"/>
              <a:pPr>
                <a:defRPr/>
              </a:pPr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BF9A66-EF9C-4423-829B-6D9627B9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CBF51-4AB4-460D-93D3-226BBE47090E}" type="datetimeFigureOut">
              <a:rPr lang="en-US"/>
              <a:pPr>
                <a:defRPr/>
              </a:pPr>
              <a:t>8/6/2018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6400B2-87AA-4DB1-B67D-2C60F639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1DF3A-7DD8-CC43-B8DE-5CB1196B9E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63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716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2628900"/>
            <a:ext cx="8077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6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0" y="4916488"/>
            <a:ext cx="9144000" cy="227012"/>
            <a:chOff x="0" y="4324350"/>
            <a:chExt cx="9144000" cy="227176"/>
          </a:xfrm>
        </p:grpSpPr>
        <p:pic>
          <p:nvPicPr>
            <p:cNvPr id="1032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0" name="TextBox 11"/>
          <p:cNvSpPr txBox="1">
            <a:spLocks noChangeArrowheads="1"/>
          </p:cNvSpPr>
          <p:nvPr/>
        </p:nvSpPr>
        <p:spPr bwMode="auto">
          <a:xfrm>
            <a:off x="8458200" y="4933950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B68F388F-2EF6-4AC8-9EE8-B087E0ED7117}" type="slidenum">
              <a:rPr lang="en-US" altLang="en-US" sz="9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900" b="1" smtClean="0">
              <a:solidFill>
                <a:srgbClr val="336699"/>
              </a:solidFill>
            </a:endParaRPr>
          </a:p>
        </p:txBody>
      </p:sp>
      <p:sp>
        <p:nvSpPr>
          <p:cNvPr id="1031" name="TextBox 12"/>
          <p:cNvSpPr txBox="1">
            <a:spLocks noChangeArrowheads="1"/>
          </p:cNvSpPr>
          <p:nvPr/>
        </p:nvSpPr>
        <p:spPr bwMode="auto">
          <a:xfrm>
            <a:off x="914400" y="4933950"/>
            <a:ext cx="731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900" b="1" dirty="0" smtClean="0">
                <a:solidFill>
                  <a:srgbClr val="336699"/>
                </a:solidFill>
              </a:rPr>
              <a:t>NM Ferraro </a:t>
            </a:r>
            <a:r>
              <a:rPr lang="en-US" altLang="en-US" sz="900" b="1" dirty="0" smtClean="0">
                <a:solidFill>
                  <a:srgbClr val="336699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en-US" sz="900" b="1" baseline="0" dirty="0" smtClean="0">
                <a:solidFill>
                  <a:srgbClr val="336699"/>
                </a:solidFill>
                <a:latin typeface="+mn-lt"/>
                <a:ea typeface="Wingdings"/>
                <a:cs typeface="Wingdings"/>
                <a:sym typeface="Wingdings"/>
              </a:rPr>
              <a:t> NSTX-U Physics Meeting </a:t>
            </a:r>
            <a:r>
              <a:rPr lang="en-US" altLang="en-US" sz="900" b="1" baseline="0" dirty="0" smtClean="0">
                <a:solidFill>
                  <a:srgbClr val="336699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altLang="en-US" sz="900" b="1" kern="1200" baseline="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  <a:sym typeface="Wingdings"/>
              </a:rPr>
              <a:t> Aug 6, 2018</a:t>
            </a:r>
            <a:endParaRPr lang="en-US" altLang="en-US" sz="900" b="1" dirty="0" smtClean="0">
              <a:solidFill>
                <a:srgbClr val="33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2" r:id="rId3"/>
    <p:sldLayoutId id="2147483703" r:id="rId4"/>
    <p:sldLayoutId id="2147483704" r:id="rId5"/>
    <p:sldLayoutId id="2147483705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8.e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Nate Ferraro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BC Lyons, SC </a:t>
            </a:r>
            <a:r>
              <a:rPr lang="en-US" altLang="en-US" dirty="0" err="1" smtClean="0">
                <a:latin typeface="Arial" charset="0"/>
                <a:cs typeface="Arial" charset="0"/>
              </a:rPr>
              <a:t>Jardin</a:t>
            </a:r>
            <a:r>
              <a:rPr lang="en-US" altLang="en-US" dirty="0" smtClean="0">
                <a:latin typeface="Arial" charset="0"/>
                <a:cs typeface="Arial" charset="0"/>
              </a:rPr>
              <a:t>, I Krebs, D </a:t>
            </a:r>
            <a:r>
              <a:rPr lang="en-US" altLang="en-US" dirty="0" err="1" smtClean="0">
                <a:latin typeface="Arial" charset="0"/>
                <a:cs typeface="Arial" charset="0"/>
              </a:rPr>
              <a:t>Pfefferle</a:t>
            </a:r>
            <a:r>
              <a:rPr lang="en-US" altLang="en-US" dirty="0" smtClean="0">
                <a:latin typeface="Arial" charset="0"/>
                <a:cs typeface="Arial" charset="0"/>
              </a:rPr>
              <a:t>, Q </a:t>
            </a:r>
            <a:r>
              <a:rPr lang="en-US" altLang="en-US" dirty="0" err="1" smtClean="0">
                <a:latin typeface="Arial" charset="0"/>
                <a:cs typeface="Arial" charset="0"/>
              </a:rPr>
              <a:t>Teng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Disruption Modeling with M3D-C1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rtlCol="0">
            <a:norm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NSTX-U Physics Meeting</a:t>
            </a:r>
          </a:p>
          <a:p>
            <a:pPr>
              <a:lnSpc>
                <a:spcPct val="85000"/>
              </a:lnSpc>
              <a:defRPr/>
            </a:pPr>
            <a:r>
              <a:rPr lang="en-US" dirty="0" smtClean="0"/>
              <a:t>Aug 6, 2018</a:t>
            </a:r>
            <a:endParaRPr lang="en-US" dirty="0"/>
          </a:p>
        </p:txBody>
      </p:sp>
      <p:pic>
        <p:nvPicPr>
          <p:cNvPr id="4101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152900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Secondary Instability in Hot VDEs Leads to </a:t>
            </a:r>
            <a:br>
              <a:rPr lang="en-US" sz="2800" dirty="0"/>
            </a:br>
            <a:r>
              <a:rPr lang="en-US" sz="2800" dirty="0"/>
              <a:t>Localized Non-Axisymmetric Halo Currents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4572001" cy="38862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Halo currents (colored contours) start at moderate-n, evolve to low-n</a:t>
            </a:r>
          </a:p>
          <a:p>
            <a:pPr lvl="1"/>
            <a:r>
              <a:rPr lang="en-US" dirty="0" smtClean="0"/>
              <a:t>Current sheet is most unstable to moderate-n modes, even when q=1 in sheet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Wall currents (</a:t>
            </a:r>
            <a:r>
              <a:rPr lang="en-US" b="1" dirty="0" smtClean="0"/>
              <a:t>arrows</a:t>
            </a:r>
            <a:r>
              <a:rPr lang="en-US" dirty="0" smtClean="0"/>
              <a:t>) start in counter-IP direction, evolve to co-IP</a:t>
            </a:r>
          </a:p>
          <a:p>
            <a:pPr lvl="1"/>
            <a:r>
              <a:rPr lang="en-US" dirty="0" smtClean="0"/>
              <a:t>Initially eddy currents oppose motion of plasma</a:t>
            </a:r>
          </a:p>
          <a:p>
            <a:pPr lvl="1"/>
            <a:r>
              <a:rPr lang="en-US" dirty="0" smtClean="0"/>
              <a:t>Later, eddy currents oppose current decay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 rotation observed </a:t>
            </a:r>
            <a:r>
              <a:rPr lang="mr-IN" dirty="0" smtClean="0"/>
              <a:t>–</a:t>
            </a:r>
            <a:r>
              <a:rPr lang="en-US" dirty="0" smtClean="0"/>
              <a:t> important physics is missing!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319" y="971550"/>
            <a:ext cx="4000500" cy="3657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199405" y="1574234"/>
            <a:ext cx="1473673" cy="338550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600" dirty="0"/>
              <a:t>Toroidal Angle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199405" y="3555435"/>
            <a:ext cx="1473673" cy="338550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600" dirty="0"/>
              <a:t>Toroidal Angle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0841" y="2551132"/>
            <a:ext cx="569228" cy="276995"/>
          </a:xfrm>
          <a:prstGeom prst="rect">
            <a:avLst/>
          </a:prstGeom>
          <a:solidFill>
            <a:srgbClr val="FFFFFF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200" dirty="0"/>
              <a:t>R (m)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8841" y="4536652"/>
            <a:ext cx="569228" cy="276995"/>
          </a:xfrm>
          <a:prstGeom prst="rect">
            <a:avLst/>
          </a:prstGeom>
          <a:solidFill>
            <a:srgbClr val="FFFFFF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200" dirty="0"/>
              <a:t>R (m)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721" y="2571747"/>
            <a:ext cx="569228" cy="276995"/>
          </a:xfrm>
          <a:prstGeom prst="rect">
            <a:avLst/>
          </a:prstGeom>
          <a:solidFill>
            <a:srgbClr val="FFFFFF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200" dirty="0"/>
              <a:t>R (m)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721" y="4552947"/>
            <a:ext cx="569228" cy="276995"/>
          </a:xfrm>
          <a:prstGeom prst="rect">
            <a:avLst/>
          </a:prstGeom>
          <a:solidFill>
            <a:srgbClr val="FFFFFF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200" dirty="0"/>
              <a:t>R (m)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3521" y="2599548"/>
            <a:ext cx="569228" cy="276995"/>
          </a:xfrm>
          <a:prstGeom prst="rect">
            <a:avLst/>
          </a:prstGeom>
          <a:solidFill>
            <a:srgbClr val="FFFFFF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200" dirty="0"/>
              <a:t>R (m)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521" y="4552947"/>
            <a:ext cx="569228" cy="276995"/>
          </a:xfrm>
          <a:prstGeom prst="rect">
            <a:avLst/>
          </a:prstGeom>
          <a:solidFill>
            <a:srgbClr val="FFFFFF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200" dirty="0"/>
              <a:t>R (m)</a:t>
            </a:r>
          </a:p>
        </p:txBody>
      </p:sp>
    </p:spTree>
    <p:extLst>
      <p:ext uri="{BB962C8B-B14F-4D97-AF65-F5344CB8AC3E}">
        <p14:creationId xmlns:p14="http://schemas.microsoft.com/office/powerpoint/2010/main" val="398799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4149"/>
            <a:ext cx="3048000" cy="217714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00800" y="800100"/>
            <a:ext cx="2667000" cy="37528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Unmitigated </a:t>
            </a:r>
            <a:r>
              <a:rPr lang="en-US" dirty="0"/>
              <a:t>c</a:t>
            </a:r>
            <a:r>
              <a:rPr lang="en-US" dirty="0" smtClean="0"/>
              <a:t>ases with ~10 </a:t>
            </a:r>
            <a:r>
              <a:rPr lang="en-US" dirty="0" err="1" smtClean="0"/>
              <a:t>ms</a:t>
            </a:r>
            <a:r>
              <a:rPr lang="en-US" dirty="0" smtClean="0"/>
              <a:t> and ~20 </a:t>
            </a:r>
            <a:r>
              <a:rPr lang="en-US" dirty="0" err="1" smtClean="0"/>
              <a:t>ms</a:t>
            </a:r>
            <a:r>
              <a:rPr lang="en-US" dirty="0" smtClean="0"/>
              <a:t> CQ times considered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Max forces are comparable for fast and slow cases</a:t>
            </a:r>
          </a:p>
          <a:p>
            <a:endParaRPr lang="en-US" dirty="0"/>
          </a:p>
          <a:p>
            <a:r>
              <a:rPr lang="en-US" dirty="0" smtClean="0"/>
              <a:t>Impulse scales with current decay time</a:t>
            </a:r>
          </a:p>
          <a:p>
            <a:endParaRPr lang="en-US" dirty="0" smtClean="0"/>
          </a:p>
          <a:p>
            <a:r>
              <a:rPr lang="en-US" dirty="0" smtClean="0"/>
              <a:t>Max excess vertical impulse is ~10 R</a:t>
            </a:r>
            <a:r>
              <a:rPr lang="en-US" baseline="-25000" dirty="0" smtClean="0"/>
              <a:t>0</a:t>
            </a:r>
            <a:r>
              <a:rPr lang="en-US" dirty="0" smtClean="0"/>
              <a:t> N-s / kA-t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VDE Simulations of Model 2MA NSTX-U Scenario Investigate Forces on Coils</a:t>
            </a:r>
            <a:endParaRPr lang="en-US" sz="2800" dirty="0"/>
          </a:p>
        </p:txBody>
      </p:sp>
      <p:pic>
        <p:nvPicPr>
          <p:cNvPr id="4" name="Picture 3" descr="br_vs_t_slo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24150"/>
            <a:ext cx="3154680" cy="2253343"/>
          </a:xfrm>
          <a:prstGeom prst="rect">
            <a:avLst/>
          </a:prstGeom>
        </p:spPr>
      </p:pic>
      <p:pic>
        <p:nvPicPr>
          <p:cNvPr id="6" name="Picture 5" descr="it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2"/>
          <a:stretch/>
        </p:blipFill>
        <p:spPr>
          <a:xfrm>
            <a:off x="152400" y="895349"/>
            <a:ext cx="3048000" cy="1850745"/>
          </a:xfrm>
          <a:prstGeom prst="rect">
            <a:avLst/>
          </a:prstGeom>
        </p:spPr>
      </p:pic>
      <p:pic>
        <p:nvPicPr>
          <p:cNvPr id="30" name="Picture 29" descr="br_vs_t_fast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7"/>
          <a:stretch/>
        </p:blipFill>
        <p:spPr>
          <a:xfrm>
            <a:off x="3276599" y="873380"/>
            <a:ext cx="3160429" cy="191663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10000" y="742950"/>
            <a:ext cx="2476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Radial Field from Plasma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3875243" y="1052850"/>
            <a:ext cx="2373157" cy="170409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875672" y="2920203"/>
            <a:ext cx="2373157" cy="17040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3886200" y="2343150"/>
            <a:ext cx="2362200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886200" y="4171950"/>
            <a:ext cx="2362200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43062"/>
              </p:ext>
            </p:extLst>
          </p:nvPr>
        </p:nvGraphicFramePr>
        <p:xfrm>
          <a:off x="7010400" y="4476750"/>
          <a:ext cx="163671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7" imgW="927100" imgH="215900" progId="Equation.3">
                  <p:embed/>
                </p:oleObj>
              </mc:Choice>
              <mc:Fallback>
                <p:oleObj name="Equation" r:id="rId7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10400" y="4476750"/>
                        <a:ext cx="1636712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975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marL="0" indent="0">
              <a:buNone/>
            </a:pPr>
            <a:r>
              <a:rPr lang="en-US" dirty="0" smtClean="0"/>
              <a:t>Impurity Modeling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64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Coronal model of impurity ionization / recombination / radiation is used (KPRAD)</a:t>
            </a:r>
          </a:p>
          <a:p>
            <a:pPr lvl="1"/>
            <a:r>
              <a:rPr lang="en-US" dirty="0" smtClean="0"/>
              <a:t>All charge states of impurity species are advanced separately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Does NOT assume “coronal equilibrium”</a:t>
            </a:r>
          </a:p>
          <a:p>
            <a:pPr lvl="1"/>
            <a:r>
              <a:rPr lang="en-US" dirty="0" smtClean="0"/>
              <a:t>Coronal equilibrium is a bad assumption here since equilibration of charge states takes ~10 </a:t>
            </a:r>
            <a:r>
              <a:rPr lang="en-US" dirty="0" err="1" smtClean="0"/>
              <a:t>ms</a:t>
            </a:r>
            <a:r>
              <a:rPr lang="en-US" dirty="0" smtClean="0"/>
              <a:t>, whereas TQ takes &lt; 1 </a:t>
            </a:r>
            <a:r>
              <a:rPr lang="en-US" dirty="0" err="1" smtClean="0"/>
              <a:t>ms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Presently, only a single impurity species is allowed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With Argon (19 charge states), impurity advance takes &lt; 10% of computational time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Impurity Model Enables Mitigation Simulations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79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Simulation initialized with stable NSTX equilibrium reconstruction</a:t>
            </a:r>
          </a:p>
          <a:p>
            <a:endParaRPr lang="en-US" dirty="0" smtClean="0"/>
          </a:p>
          <a:p>
            <a:r>
              <a:rPr lang="en-US" dirty="0" smtClean="0"/>
              <a:t>Spitzer resistivity is used (S ~ 10</a:t>
            </a:r>
            <a:r>
              <a:rPr lang="en-US" baseline="30000" dirty="0" smtClean="0"/>
              <a:t>8</a:t>
            </a:r>
            <a:r>
              <a:rPr lang="en-US" dirty="0" smtClean="0"/>
              <a:t> at magnetic axis)</a:t>
            </a:r>
          </a:p>
          <a:p>
            <a:endParaRPr lang="en-US" dirty="0" smtClean="0"/>
          </a:p>
          <a:p>
            <a:r>
              <a:rPr lang="en-US" dirty="0" smtClean="0"/>
              <a:t>Neutral Argon is initially uniformly distributed </a:t>
            </a:r>
            <a:r>
              <a:rPr lang="en-US" i="1" dirty="0" smtClean="0"/>
              <a:t>n</a:t>
            </a:r>
            <a:r>
              <a:rPr lang="en-US" baseline="-25000" dirty="0" smtClean="0"/>
              <a:t>Ar</a:t>
            </a:r>
            <a:r>
              <a:rPr lang="en-US" baseline="30000" dirty="0" smtClean="0"/>
              <a:t>0</a:t>
            </a:r>
            <a:r>
              <a:rPr lang="en-US" dirty="0" smtClean="0"/>
              <a:t> = 10</a:t>
            </a:r>
            <a:r>
              <a:rPr lang="en-US" baseline="30000" dirty="0" smtClean="0"/>
              <a:t>19</a:t>
            </a:r>
            <a:r>
              <a:rPr lang="en-US" dirty="0" smtClean="0"/>
              <a:t> / m</a:t>
            </a:r>
            <a:r>
              <a:rPr lang="en-US" baseline="30000" dirty="0" smtClean="0"/>
              <a:t>3</a:t>
            </a:r>
          </a:p>
          <a:p>
            <a:endParaRPr lang="en-US" baseline="30000" dirty="0" smtClean="0"/>
          </a:p>
          <a:p>
            <a:r>
              <a:rPr lang="en-US" dirty="0" smtClean="0"/>
              <a:t>Cooling is initially mainly due to ionization</a:t>
            </a:r>
          </a:p>
          <a:p>
            <a:pPr lvl="1"/>
            <a:r>
              <a:rPr lang="en-US" dirty="0" smtClean="0"/>
              <a:t>Ionization increases </a:t>
            </a:r>
            <a:r>
              <a:rPr lang="en-US" i="1" dirty="0" smtClean="0"/>
              <a:t>n</a:t>
            </a:r>
            <a:r>
              <a:rPr lang="en-US" i="1" baseline="-25000" dirty="0" smtClean="0"/>
              <a:t>e</a:t>
            </a:r>
            <a:r>
              <a:rPr lang="en-US" dirty="0" smtClean="0"/>
              <a:t>, but does not add energy to the plasma, so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e</a:t>
            </a:r>
            <a:r>
              <a:rPr lang="en-US" dirty="0" smtClean="0"/>
              <a:t> remains the same.  Therefore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e</a:t>
            </a:r>
            <a:r>
              <a:rPr lang="en-US" dirty="0" smtClean="0"/>
              <a:t> drops.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Simulation of Disruption Due to </a:t>
            </a:r>
            <a:br>
              <a:rPr lang="en-US" sz="2800" dirty="0" smtClean="0"/>
            </a:br>
            <a:r>
              <a:rPr lang="en-US" sz="2800" dirty="0" smtClean="0"/>
              <a:t>Presence of Fully-Mixed Argon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83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029200" cy="32956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Ionization and radiation dominantly cool electrons</a:t>
            </a:r>
          </a:p>
          <a:p>
            <a:endParaRPr lang="en-US" dirty="0"/>
          </a:p>
          <a:p>
            <a:r>
              <a:rPr lang="en-US" dirty="0" smtClean="0"/>
              <a:t>Here, electrons cool much faster than electron-ion collision time</a:t>
            </a:r>
          </a:p>
          <a:p>
            <a:endParaRPr lang="en-US" dirty="0" smtClean="0"/>
          </a:p>
          <a:p>
            <a:r>
              <a:rPr lang="en-US" dirty="0" smtClean="0"/>
              <a:t>Assumption that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e</a:t>
            </a:r>
            <a:r>
              <a:rPr lang="en-US" dirty="0"/>
              <a:t>/</a:t>
            </a:r>
            <a:r>
              <a:rPr lang="en-US" i="1" dirty="0"/>
              <a:t>T</a:t>
            </a:r>
            <a:r>
              <a:rPr lang="en-US" i="1" baseline="-25000" dirty="0"/>
              <a:t>i</a:t>
            </a:r>
            <a:r>
              <a:rPr lang="en-US" dirty="0"/>
              <a:t> = </a:t>
            </a:r>
            <a:r>
              <a:rPr lang="en-US" dirty="0" err="1" smtClean="0"/>
              <a:t>const</a:t>
            </a:r>
            <a:r>
              <a:rPr lang="en-US" dirty="0" smtClean="0"/>
              <a:t> significantly overestimates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e</a:t>
            </a:r>
            <a:endParaRPr lang="en-US" dirty="0" smtClean="0"/>
          </a:p>
          <a:p>
            <a:pPr lvl="1"/>
            <a:r>
              <a:rPr lang="en-US" dirty="0" smtClean="0"/>
              <a:t>Assumption becomes better as ionization slows and plasma cools (</a:t>
            </a:r>
            <a:r>
              <a:rPr lang="en-US" i="1" dirty="0" err="1" smtClean="0"/>
              <a:t>ν</a:t>
            </a:r>
            <a:r>
              <a:rPr lang="en-US" i="1" baseline="-25000" dirty="0" err="1" smtClean="0"/>
              <a:t>ei</a:t>
            </a:r>
            <a:r>
              <a:rPr lang="en-US" baseline="-25000" dirty="0" smtClean="0"/>
              <a:t> </a:t>
            </a:r>
            <a:r>
              <a:rPr lang="en-US" dirty="0" smtClean="0"/>
              <a:t>increases)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err="1" smtClean="0"/>
              <a:t>T</a:t>
            </a:r>
            <a:r>
              <a:rPr lang="en-US" sz="2800" i="1" baseline="-25000" dirty="0" err="1" smtClean="0"/>
              <a:t>e</a:t>
            </a:r>
            <a:r>
              <a:rPr lang="en-US" sz="2800" dirty="0" smtClean="0"/>
              <a:t>/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i</a:t>
            </a:r>
            <a:r>
              <a:rPr lang="en-US" sz="2800" dirty="0" smtClean="0"/>
              <a:t> = const. </a:t>
            </a:r>
            <a:br>
              <a:rPr lang="en-US" sz="2800" dirty="0" smtClean="0"/>
            </a:br>
            <a:r>
              <a:rPr lang="en-US" sz="2800" dirty="0" smtClean="0"/>
              <a:t>Is Not Always an Accurate Assumption</a:t>
            </a:r>
            <a:endParaRPr lang="en-US" sz="2800" dirty="0"/>
          </a:p>
        </p:txBody>
      </p:sp>
      <p:pic>
        <p:nvPicPr>
          <p:cNvPr id="4" name="Picture 3" descr="te_com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80" y="819150"/>
            <a:ext cx="4160520" cy="2971800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76200" y="417195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For simplicity, most previous extended-MHD simulations of disruption mitigation have used this assumption</a:t>
            </a:r>
          </a:p>
        </p:txBody>
      </p:sp>
    </p:spTree>
    <p:extLst>
      <p:ext uri="{BB962C8B-B14F-4D97-AF65-F5344CB8AC3E}">
        <p14:creationId xmlns:p14="http://schemas.microsoft.com/office/powerpoint/2010/main" val="24251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Cooling is strongest near magnetic axis </a:t>
            </a:r>
            <a:endParaRPr lang="en-US" dirty="0"/>
          </a:p>
          <a:p>
            <a:pPr lvl="1"/>
            <a:r>
              <a:rPr lang="en-US" dirty="0" smtClean="0"/>
              <a:t>Line radiation is initially strongest near axis</a:t>
            </a:r>
          </a:p>
          <a:p>
            <a:pPr lvl="1"/>
            <a:r>
              <a:rPr lang="en-US" dirty="0" smtClean="0"/>
              <a:t>Dilution cooling from ionization is fastest near axis</a:t>
            </a:r>
          </a:p>
          <a:p>
            <a:pPr lvl="1"/>
            <a:endParaRPr lang="en-US" dirty="0"/>
          </a:p>
          <a:p>
            <a:r>
              <a:rPr lang="en-US" dirty="0" smtClean="0"/>
              <a:t>Despite this, resistivity rises faster at edge</a:t>
            </a:r>
          </a:p>
          <a:p>
            <a:pPr lvl="1"/>
            <a:r>
              <a:rPr lang="en-US" dirty="0" smtClean="0"/>
              <a:t>Resistivity is much more sensitive to temperature in cooler regions</a:t>
            </a:r>
          </a:p>
          <a:p>
            <a:pPr lvl="1"/>
            <a:r>
              <a:rPr lang="en-US" i="1" dirty="0" err="1" smtClean="0"/>
              <a:t>η</a:t>
            </a:r>
            <a:r>
              <a:rPr lang="en-US" dirty="0" smtClean="0"/>
              <a:t> ~ </a:t>
            </a:r>
            <a:r>
              <a:rPr lang="en-US" i="1" dirty="0" smtClean="0"/>
              <a:t>T</a:t>
            </a:r>
            <a:r>
              <a:rPr lang="en-US" baseline="30000" dirty="0" smtClean="0"/>
              <a:t>-3/2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d</a:t>
            </a:r>
            <a:r>
              <a:rPr lang="en-US" i="1" dirty="0" err="1" smtClean="0"/>
              <a:t>η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i="1" dirty="0" err="1" smtClean="0"/>
              <a:t>T</a:t>
            </a:r>
            <a:r>
              <a:rPr lang="en-US" dirty="0" smtClean="0"/>
              <a:t> ~ -</a:t>
            </a:r>
            <a:r>
              <a:rPr lang="en-US" i="1" dirty="0" smtClean="0"/>
              <a:t>T</a:t>
            </a:r>
            <a:r>
              <a:rPr lang="en-US" baseline="30000" dirty="0" smtClean="0"/>
              <a:t>-5/2</a:t>
            </a:r>
          </a:p>
          <a:p>
            <a:pPr lvl="1"/>
            <a:endParaRPr lang="en-US" baseline="30000" dirty="0"/>
          </a:p>
          <a:p>
            <a:r>
              <a:rPr lang="en-US" dirty="0" smtClean="0"/>
              <a:t>Rapid rise in edge resistivity causes contraction of current channel, increase in </a:t>
            </a:r>
            <a:r>
              <a:rPr lang="en-US" i="1" dirty="0" smtClean="0">
                <a:latin typeface="+mn-lt"/>
                <a:cs typeface="Edwardian Script ITC"/>
              </a:rPr>
              <a:t>l</a:t>
            </a:r>
            <a:r>
              <a:rPr lang="en-US" i="1" baseline="-25000" dirty="0" smtClean="0"/>
              <a:t>i</a:t>
            </a:r>
            <a:endParaRPr lang="en-US" i="1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Current Channel Contracts </a:t>
            </a:r>
            <a:br>
              <a:rPr lang="en-US" sz="2800" dirty="0" smtClean="0"/>
            </a:br>
            <a:r>
              <a:rPr lang="en-US" sz="2800" dirty="0" smtClean="0"/>
              <a:t>Despite Well-Mixed Impurities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99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10096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Instabilities have broad range in toroidal mode number</a:t>
            </a:r>
          </a:p>
          <a:p>
            <a:r>
              <a:rPr lang="en-US" sz="2400" dirty="0" smtClean="0"/>
              <a:t>Instabilities grow on same timescale as </a:t>
            </a:r>
            <a:r>
              <a:rPr lang="en-US" sz="2400" i="1" dirty="0" smtClean="0"/>
              <a:t>q</a:t>
            </a:r>
            <a:r>
              <a:rPr lang="en-US" sz="2400" dirty="0" smtClean="0"/>
              <a:t> evolves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Contraction of Current Channel Leads to </a:t>
            </a:r>
            <a:br>
              <a:rPr lang="en-US" sz="2800" dirty="0" smtClean="0"/>
            </a:br>
            <a:r>
              <a:rPr lang="en-US" sz="2800" dirty="0" smtClean="0"/>
              <a:t>Skin Currents and Edge Instability</a:t>
            </a:r>
            <a:endParaRPr lang="en-US" sz="2800" dirty="0"/>
          </a:p>
        </p:txBody>
      </p:sp>
      <p:pic>
        <p:nvPicPr>
          <p:cNvPr id="4" name="Picture 3" descr="jy_00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0"/>
            <a:ext cx="1905000" cy="3048000"/>
          </a:xfrm>
          <a:prstGeom prst="rect">
            <a:avLst/>
          </a:prstGeom>
        </p:spPr>
      </p:pic>
      <p:pic>
        <p:nvPicPr>
          <p:cNvPr id="5" name="Picture 4" descr="jy_60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7"/>
          <a:stretch/>
        </p:blipFill>
        <p:spPr>
          <a:xfrm>
            <a:off x="1524000" y="1809750"/>
            <a:ext cx="1503680" cy="3048000"/>
          </a:xfrm>
          <a:prstGeom prst="rect">
            <a:avLst/>
          </a:prstGeom>
        </p:spPr>
      </p:pic>
      <p:pic>
        <p:nvPicPr>
          <p:cNvPr id="6" name="Picture 5" descr="jy_72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7"/>
          <a:stretch/>
        </p:blipFill>
        <p:spPr>
          <a:xfrm>
            <a:off x="2667000" y="1809750"/>
            <a:ext cx="1503680" cy="3048000"/>
          </a:xfrm>
          <a:prstGeom prst="rect">
            <a:avLst/>
          </a:prstGeom>
        </p:spPr>
      </p:pic>
      <p:pic>
        <p:nvPicPr>
          <p:cNvPr id="7" name="Picture 6" descr="jy_75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/>
          <a:stretch/>
        </p:blipFill>
        <p:spPr>
          <a:xfrm>
            <a:off x="3810000" y="1809750"/>
            <a:ext cx="2133600" cy="3048000"/>
          </a:xfrm>
          <a:prstGeom prst="rect">
            <a:avLst/>
          </a:prstGeom>
        </p:spPr>
      </p:pic>
      <p:pic>
        <p:nvPicPr>
          <p:cNvPr id="8" name="Picture 7" descr="hmn_ke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/>
          <a:stretch/>
        </p:blipFill>
        <p:spPr>
          <a:xfrm>
            <a:off x="5867400" y="2114550"/>
            <a:ext cx="3292475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1800" y="1962150"/>
            <a:ext cx="167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943600" cy="15430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Edge </a:t>
            </a:r>
            <a:r>
              <a:rPr lang="en-US" dirty="0" err="1" smtClean="0"/>
              <a:t>stochasticizes</a:t>
            </a:r>
            <a:r>
              <a:rPr lang="en-US" dirty="0" smtClean="0"/>
              <a:t> first, followed by global stochastization and fast TQ</a:t>
            </a:r>
          </a:p>
          <a:p>
            <a:r>
              <a:rPr lang="en-US" dirty="0" smtClean="0"/>
              <a:t>TQ speeds up CQ</a:t>
            </a:r>
          </a:p>
          <a:p>
            <a:r>
              <a:rPr lang="en-US" dirty="0" smtClean="0"/>
              <a:t>Surfaces heal after TQ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Edge Instability Leads to </a:t>
            </a:r>
            <a:br>
              <a:rPr lang="en-US" sz="2800" dirty="0" smtClean="0"/>
            </a:br>
            <a:r>
              <a:rPr lang="en-US" sz="2800" dirty="0" smtClean="0"/>
              <a:t>Stochastization and Thermal Quench</a:t>
            </a:r>
            <a:endParaRPr lang="en-US" sz="2800" dirty="0"/>
          </a:p>
        </p:txBody>
      </p:sp>
      <p:pic>
        <p:nvPicPr>
          <p:cNvPr id="4" name="Picture 3" descr="poin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150"/>
            <a:ext cx="1695559" cy="2514600"/>
          </a:xfrm>
          <a:prstGeom prst="rect">
            <a:avLst/>
          </a:prstGeom>
        </p:spPr>
      </p:pic>
      <p:pic>
        <p:nvPicPr>
          <p:cNvPr id="5" name="Picture 4" descr="poin7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/>
          <a:stretch/>
        </p:blipFill>
        <p:spPr>
          <a:xfrm>
            <a:off x="1600200" y="2343150"/>
            <a:ext cx="1456799" cy="2514600"/>
          </a:xfrm>
          <a:prstGeom prst="rect">
            <a:avLst/>
          </a:prstGeom>
        </p:spPr>
      </p:pic>
      <p:pic>
        <p:nvPicPr>
          <p:cNvPr id="6" name="Picture 5" descr="poin7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/>
          <a:stretch/>
        </p:blipFill>
        <p:spPr>
          <a:xfrm>
            <a:off x="2971800" y="2343150"/>
            <a:ext cx="1461879" cy="2514600"/>
          </a:xfrm>
          <a:prstGeom prst="rect">
            <a:avLst/>
          </a:prstGeom>
        </p:spPr>
      </p:pic>
      <p:pic>
        <p:nvPicPr>
          <p:cNvPr id="7" name="Picture 6" descr="poin8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/>
          <a:stretch/>
        </p:blipFill>
        <p:spPr>
          <a:xfrm>
            <a:off x="4343400" y="2343150"/>
            <a:ext cx="1456799" cy="2514600"/>
          </a:xfrm>
          <a:prstGeom prst="rect">
            <a:avLst/>
          </a:prstGeom>
        </p:spPr>
      </p:pic>
      <p:pic>
        <p:nvPicPr>
          <p:cNvPr id="8" name="Picture 7" descr="p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 b="14852"/>
          <a:stretch/>
        </p:blipFill>
        <p:spPr>
          <a:xfrm>
            <a:off x="5943600" y="833120"/>
            <a:ext cx="3280410" cy="1828800"/>
          </a:xfrm>
          <a:prstGeom prst="rect">
            <a:avLst/>
          </a:prstGeom>
        </p:spPr>
      </p:pic>
      <p:pic>
        <p:nvPicPr>
          <p:cNvPr id="9" name="Picture 8" descr="it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/>
          <a:stretch/>
        </p:blipFill>
        <p:spPr>
          <a:xfrm>
            <a:off x="5943600" y="2814320"/>
            <a:ext cx="3280410" cy="21767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892" y="4367093"/>
            <a:ext cx="890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 </a:t>
            </a:r>
            <a:r>
              <a:rPr lang="en-US" sz="1400" dirty="0" smtClean="0"/>
              <a:t>= 65 </a:t>
            </a:r>
            <a:r>
              <a:rPr lang="en-US" sz="1400" dirty="0" err="1" smtClean="0"/>
              <a:t>μs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0360" y="4367093"/>
            <a:ext cx="890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 </a:t>
            </a:r>
            <a:r>
              <a:rPr lang="en-US" sz="1400" dirty="0" smtClean="0"/>
              <a:t>= 91 </a:t>
            </a:r>
            <a:r>
              <a:rPr lang="en-US" sz="1400" dirty="0" err="1" smtClean="0"/>
              <a:t>μs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87040" y="4359910"/>
            <a:ext cx="989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 </a:t>
            </a:r>
            <a:r>
              <a:rPr lang="en-US" sz="1400" dirty="0" smtClean="0"/>
              <a:t>= 130 </a:t>
            </a:r>
            <a:r>
              <a:rPr lang="en-US" sz="1400" dirty="0" err="1" smtClean="0"/>
              <a:t>μs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53560" y="4354830"/>
            <a:ext cx="989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 </a:t>
            </a:r>
            <a:r>
              <a:rPr lang="en-US" sz="1400" dirty="0" smtClean="0"/>
              <a:t>= 221 </a:t>
            </a:r>
            <a:r>
              <a:rPr lang="en-US" sz="1400" dirty="0" err="1" smtClean="0"/>
              <a:t>μs</a:t>
            </a:r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878320" y="819150"/>
            <a:ext cx="0" cy="38100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20560" y="819150"/>
            <a:ext cx="0" cy="38100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03440" y="819150"/>
            <a:ext cx="0" cy="38100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55560" y="819150"/>
            <a:ext cx="0" cy="38100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46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791200" cy="27622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Poloidal flux (0.34 We) is dissipated in ~250 </a:t>
            </a:r>
            <a:r>
              <a:rPr lang="en-US" dirty="0" err="1" smtClean="0"/>
              <a:t>μs</a:t>
            </a:r>
            <a:r>
              <a:rPr lang="en-US" dirty="0" smtClean="0"/>
              <a:t>, implying </a:t>
            </a:r>
            <a:r>
              <a:rPr lang="en-US" i="1" dirty="0" smtClean="0"/>
              <a:t>E</a:t>
            </a:r>
            <a:r>
              <a:rPr lang="en-US" dirty="0" smtClean="0"/>
              <a:t> ~ ΔΨ / (2π</a:t>
            </a:r>
            <a:r>
              <a:rPr lang="en-US" i="1" dirty="0" smtClean="0"/>
              <a:t>R</a:t>
            </a:r>
            <a:r>
              <a:rPr lang="en-US" baseline="-25000" dirty="0" smtClean="0"/>
              <a:t>0</a:t>
            </a:r>
            <a:r>
              <a:rPr lang="en-US" dirty="0" smtClean="0"/>
              <a:t>Δ</a:t>
            </a:r>
            <a:r>
              <a:rPr lang="en-US" i="1" dirty="0" smtClean="0"/>
              <a:t>t</a:t>
            </a:r>
            <a:r>
              <a:rPr lang="en-US" dirty="0" smtClean="0"/>
              <a:t>) ~ 270 V/m</a:t>
            </a:r>
          </a:p>
          <a:p>
            <a:endParaRPr lang="en-US" dirty="0" smtClean="0"/>
          </a:p>
          <a:p>
            <a:r>
              <a:rPr lang="en-US" dirty="0" smtClean="0"/>
              <a:t>Critical field is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c</a:t>
            </a:r>
            <a:r>
              <a:rPr lang="en-US" dirty="0" smtClean="0"/>
              <a:t> ~ 0.075 (</a:t>
            </a:r>
            <a:r>
              <a:rPr lang="en-US" i="1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/10</a:t>
            </a:r>
            <a:r>
              <a:rPr lang="en-US" baseline="30000" dirty="0" smtClean="0"/>
              <a:t>20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  <a:r>
              <a:rPr lang="en-US" dirty="0" smtClean="0"/>
              <a:t>) ~ 0.1 V/m</a:t>
            </a:r>
          </a:p>
          <a:p>
            <a:endParaRPr lang="en-US" dirty="0"/>
          </a:p>
          <a:p>
            <a:r>
              <a:rPr lang="en-US" dirty="0" smtClean="0"/>
              <a:t>Runaway </a:t>
            </a:r>
            <a:r>
              <a:rPr lang="en-US" i="1" dirty="0" smtClean="0"/>
              <a:t>e</a:t>
            </a:r>
            <a:r>
              <a:rPr lang="en-US" dirty="0" smtClean="0"/>
              <a:t>-folding time is </a:t>
            </a:r>
            <a:r>
              <a:rPr lang="en-US" dirty="0" err="1" smtClean="0">
                <a:latin typeface="+mn-lt"/>
                <a:cs typeface="Times New Roman"/>
              </a:rPr>
              <a:t>τ</a:t>
            </a:r>
            <a:r>
              <a:rPr lang="en-US" dirty="0" smtClean="0"/>
              <a:t> ~ </a:t>
            </a:r>
            <a:r>
              <a:rPr lang="en-US" i="1" dirty="0" smtClean="0"/>
              <a:t>e</a:t>
            </a:r>
            <a:r>
              <a:rPr lang="en-US" dirty="0" smtClean="0"/>
              <a:t> (</a:t>
            </a:r>
            <a:r>
              <a:rPr lang="en-US" i="1" dirty="0" smtClean="0"/>
              <a:t>E</a:t>
            </a:r>
            <a:r>
              <a:rPr lang="en-US" dirty="0" smtClean="0"/>
              <a:t> -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c</a:t>
            </a:r>
            <a:r>
              <a:rPr lang="en-US" dirty="0" smtClean="0"/>
              <a:t>)/(2</a:t>
            </a:r>
            <a:r>
              <a:rPr lang="en-US" i="1" dirty="0" smtClean="0"/>
              <a:t>m</a:t>
            </a:r>
            <a:r>
              <a:rPr lang="en-US" baseline="-25000" dirty="0" smtClean="0"/>
              <a:t>e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ln</a:t>
            </a:r>
            <a:r>
              <a:rPr lang="en-US" dirty="0" smtClean="0"/>
              <a:t> </a:t>
            </a:r>
            <a:r>
              <a:rPr lang="en-US" dirty="0" err="1" smtClean="0"/>
              <a:t>Λ</a:t>
            </a:r>
            <a:r>
              <a:rPr lang="en-US" dirty="0" smtClean="0"/>
              <a:t>) ~ 200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baseline="-25000" dirty="0"/>
          </a:p>
          <a:p>
            <a:endParaRPr lang="en-US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Instability Can Locally Enhance Parallel Electric Field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20" y="666750"/>
            <a:ext cx="3413760" cy="24384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76200" y="3028950"/>
            <a:ext cx="876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i="1" dirty="0"/>
              <a:t>e</a:t>
            </a:r>
            <a:r>
              <a:rPr lang="en-US" dirty="0"/>
              <a:t>-folding time is comparable to CQ time, so we probably don’t expect a lot of runaways</a:t>
            </a:r>
          </a:p>
          <a:p>
            <a:pPr lvl="1"/>
            <a:r>
              <a:rPr lang="en-US" dirty="0"/>
              <a:t>Instability can briefly </a:t>
            </a:r>
            <a:r>
              <a:rPr lang="en-US" dirty="0" smtClean="0"/>
              <a:t>increase </a:t>
            </a:r>
            <a:r>
              <a:rPr lang="en-US" i="1" dirty="0" smtClean="0"/>
              <a:t>E</a:t>
            </a:r>
            <a:r>
              <a:rPr lang="en-US" i="1" baseline="-25000" dirty="0" smtClean="0"/>
              <a:t>||</a:t>
            </a:r>
            <a:r>
              <a:rPr lang="en-US" dirty="0" smtClean="0"/>
              <a:t> by a factor of 5 in </a:t>
            </a:r>
            <a:r>
              <a:rPr lang="en-US" dirty="0"/>
              <a:t>some regions</a:t>
            </a:r>
          </a:p>
          <a:p>
            <a:endParaRPr lang="en-US" dirty="0" smtClean="0"/>
          </a:p>
          <a:p>
            <a:r>
              <a:rPr lang="en-US" dirty="0" smtClean="0"/>
              <a:t>Simple model for coupled fluid-RE / MHD simulations will be implemented as part of SCREAM</a:t>
            </a:r>
          </a:p>
          <a:p>
            <a:endParaRPr lang="en-US" baseline="-25000" dirty="0" smtClean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254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pPr eaLnBrk="1" hangingPunct="1"/>
            <a:r>
              <a:rPr lang="en-US" altLang="en-US" sz="2800" dirty="0" smtClean="0">
                <a:latin typeface="Arial" charset="0"/>
                <a:cs typeface="Arial" charset="0"/>
              </a:rPr>
              <a:t>M3D-C1 is a Tool for </a:t>
            </a:r>
            <a:br>
              <a:rPr lang="en-US" altLang="en-US" sz="2800" dirty="0" smtClean="0">
                <a:latin typeface="Arial" charset="0"/>
                <a:cs typeface="Arial" charset="0"/>
              </a:rPr>
            </a:br>
            <a:r>
              <a:rPr lang="en-US" altLang="en-US" sz="2800" dirty="0" smtClean="0">
                <a:latin typeface="Arial" charset="0"/>
                <a:cs typeface="Arial" charset="0"/>
              </a:rPr>
              <a:t>Integrated Modeling of Disruptions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00150"/>
            <a:ext cx="8305800" cy="3657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Goal is to model all stages of a disruption self-consistently with M3D-C1</a:t>
            </a:r>
          </a:p>
          <a:p>
            <a:endParaRPr lang="en-US" dirty="0" smtClean="0"/>
          </a:p>
          <a:p>
            <a:r>
              <a:rPr lang="en-US" dirty="0" smtClean="0"/>
              <a:t>Linear and nonlinear evolution of MHD instabilities</a:t>
            </a:r>
          </a:p>
          <a:p>
            <a:endParaRPr lang="en-US" dirty="0" smtClean="0"/>
          </a:p>
          <a:p>
            <a:r>
              <a:rPr lang="en-US" dirty="0" smtClean="0"/>
              <a:t>Interaction of displacing plasma with surrounding conducting structures</a:t>
            </a:r>
          </a:p>
          <a:p>
            <a:pPr lvl="1"/>
            <a:r>
              <a:rPr lang="en-US" dirty="0" smtClean="0"/>
              <a:t>Eddy currents, Halo currents, forces on vessel and coils</a:t>
            </a:r>
          </a:p>
          <a:p>
            <a:endParaRPr lang="en-US" dirty="0" smtClean="0"/>
          </a:p>
          <a:p>
            <a:r>
              <a:rPr lang="en-US" dirty="0" smtClean="0"/>
              <a:t>Impurity radiation, ionization, and advection</a:t>
            </a:r>
          </a:p>
          <a:p>
            <a:endParaRPr lang="en-US" dirty="0" smtClean="0"/>
          </a:p>
          <a:p>
            <a:r>
              <a:rPr lang="en-US" dirty="0" smtClean="0"/>
              <a:t>Models for pellet ablation</a:t>
            </a:r>
          </a:p>
          <a:p>
            <a:endParaRPr lang="en-US" dirty="0" smtClean="0"/>
          </a:p>
          <a:p>
            <a:r>
              <a:rPr lang="en-US" dirty="0" smtClean="0"/>
              <a:t>Runaway </a:t>
            </a:r>
            <a:r>
              <a:rPr lang="en-US" dirty="0"/>
              <a:t>e</a:t>
            </a:r>
            <a:r>
              <a:rPr lang="en-US" dirty="0" smtClean="0"/>
              <a:t>lectrons </a:t>
            </a:r>
            <a:endParaRPr lang="en-US" dirty="0"/>
          </a:p>
        </p:txBody>
      </p:sp>
      <p:sp>
        <p:nvSpPr>
          <p:cNvPr id="7" name="Explosion 1 6"/>
          <p:cNvSpPr/>
          <p:nvPr/>
        </p:nvSpPr>
        <p:spPr>
          <a:xfrm rot="19969514">
            <a:off x="157504" y="2928937"/>
            <a:ext cx="971864" cy="638791"/>
          </a:xfrm>
          <a:prstGeom prst="irregularSeal1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New!</a:t>
            </a:r>
            <a:endParaRPr lang="en-US" sz="1200" dirty="0"/>
          </a:p>
        </p:txBody>
      </p:sp>
      <p:sp>
        <p:nvSpPr>
          <p:cNvPr id="8" name="Explosion 1 7"/>
          <p:cNvSpPr/>
          <p:nvPr/>
        </p:nvSpPr>
        <p:spPr>
          <a:xfrm rot="20081687">
            <a:off x="2993819" y="3887537"/>
            <a:ext cx="1246236" cy="739339"/>
          </a:xfrm>
          <a:prstGeom prst="irregularSeal1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Future!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 rot="19969514">
            <a:off x="83122" y="3497280"/>
            <a:ext cx="1192650" cy="638791"/>
          </a:xfrm>
          <a:prstGeom prst="irregularSeal1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Newer!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486400" cy="40576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Understanding where impurities are deposited is critical to understand disruption mitigation</a:t>
            </a:r>
          </a:p>
          <a:p>
            <a:pPr lvl="1"/>
            <a:r>
              <a:rPr lang="en-US" dirty="0" smtClean="0"/>
              <a:t>Need enough penetration to substantially cool plasma</a:t>
            </a:r>
          </a:p>
          <a:p>
            <a:pPr lvl="1"/>
            <a:r>
              <a:rPr lang="en-US" dirty="0" smtClean="0"/>
              <a:t>Keeping edge hot might help avoid MHD instabilities</a:t>
            </a:r>
          </a:p>
          <a:p>
            <a:endParaRPr lang="en-US" dirty="0"/>
          </a:p>
          <a:p>
            <a:r>
              <a:rPr lang="en-US" dirty="0" smtClean="0"/>
              <a:t>Sophisticated model for pellet ablation is now included (A. </a:t>
            </a:r>
            <a:r>
              <a:rPr lang="en-US" dirty="0" err="1" smtClean="0"/>
              <a:t>Fil</a:t>
            </a:r>
            <a:r>
              <a:rPr lang="en-US" dirty="0" smtClean="0"/>
              <a:t>, B. Lyons, P. Parks)</a:t>
            </a:r>
          </a:p>
          <a:p>
            <a:endParaRPr lang="en-US" dirty="0"/>
          </a:p>
          <a:p>
            <a:r>
              <a:rPr lang="en-US" dirty="0" smtClean="0"/>
              <a:t>Work ongoing to couple M3D-C1 with </a:t>
            </a:r>
            <a:r>
              <a:rPr lang="en-US" dirty="0" err="1"/>
              <a:t>l</a:t>
            </a:r>
            <a:r>
              <a:rPr lang="en-US" dirty="0" err="1" smtClean="0"/>
              <a:t>agrangian</a:t>
            </a:r>
            <a:r>
              <a:rPr lang="en-US" dirty="0" smtClean="0"/>
              <a:t> pellet code (R. </a:t>
            </a:r>
            <a:r>
              <a:rPr lang="en-US" dirty="0" err="1" smtClean="0"/>
              <a:t>Samulyak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Goal is to test shattered pellet and shell pellet mitigation strategies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New Pellet Ablation Models </a:t>
            </a:r>
            <a:br>
              <a:rPr lang="en-US" sz="2800" dirty="0" smtClean="0"/>
            </a:br>
            <a:r>
              <a:rPr lang="en-US" sz="2800" dirty="0" smtClean="0"/>
              <a:t>Are Implemented in M3D-C1</a:t>
            </a:r>
            <a:endParaRPr lang="en-US" sz="2800" dirty="0"/>
          </a:p>
        </p:txBody>
      </p:sp>
      <p:pic>
        <p:nvPicPr>
          <p:cNvPr id="4" name="Picture 3" descr="Ne-1m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71550"/>
            <a:ext cx="287274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4552950"/>
            <a:ext cx="107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Lyons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742950"/>
            <a:ext cx="182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Ne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3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M3D-C1 implements integrated models for simulating disruptions and disruption mitigation in 3D</a:t>
            </a:r>
          </a:p>
          <a:p>
            <a:endParaRPr lang="en-US" dirty="0"/>
          </a:p>
          <a:p>
            <a:r>
              <a:rPr lang="en-US" dirty="0" smtClean="0"/>
              <a:t>New impurity model is most accurate among extended-MHD codes</a:t>
            </a:r>
          </a:p>
          <a:p>
            <a:pPr lvl="1"/>
            <a:r>
              <a:rPr lang="en-US" dirty="0" smtClean="0"/>
              <a:t>Conserves energy; does not assume coronal equilibrium</a:t>
            </a:r>
          </a:p>
          <a:p>
            <a:pPr lvl="1"/>
            <a:r>
              <a:rPr lang="en-US" i="1" dirty="0" err="1" smtClean="0"/>
              <a:t>T</a:t>
            </a:r>
            <a:r>
              <a:rPr lang="en-US" i="1" baseline="-25000" dirty="0" err="1" smtClean="0"/>
              <a:t>e</a:t>
            </a:r>
            <a:r>
              <a:rPr lang="en-US" dirty="0" smtClean="0"/>
              <a:t> and </a:t>
            </a:r>
            <a:r>
              <a:rPr lang="en-US" i="1" dirty="0" smtClean="0"/>
              <a:t>T</a:t>
            </a:r>
            <a:r>
              <a:rPr lang="en-US" i="1" baseline="-25000" dirty="0" smtClean="0"/>
              <a:t>i</a:t>
            </a:r>
            <a:r>
              <a:rPr lang="en-US" dirty="0" smtClean="0"/>
              <a:t> need to be advanced separately to accurately model fast ionization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Both hot VDEs and disruptions due to mixed impurities exhibit a similar sequence of events:</a:t>
            </a:r>
          </a:p>
          <a:p>
            <a:pPr lvl="1"/>
            <a:r>
              <a:rPr lang="en-US" dirty="0" smtClean="0"/>
              <a:t>Current contraction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skin current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secondary instabilities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stochastization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fast TQ</a:t>
            </a:r>
          </a:p>
          <a:p>
            <a:pPr lvl="1"/>
            <a:r>
              <a:rPr lang="en-US" dirty="0" smtClean="0"/>
              <a:t>Even well-mixed impurities cause current contraction due to </a:t>
            </a:r>
            <a:r>
              <a:rPr lang="en-US" i="1" dirty="0" smtClean="0"/>
              <a:t>T</a:t>
            </a:r>
            <a:r>
              <a:rPr lang="en-US" baseline="30000" dirty="0" smtClean="0"/>
              <a:t>-3/2</a:t>
            </a:r>
            <a:r>
              <a:rPr lang="en-US" dirty="0" smtClean="0"/>
              <a:t> dependence of resistivity</a:t>
            </a:r>
          </a:p>
          <a:p>
            <a:pPr lvl="1"/>
            <a:endParaRPr lang="en-US" dirty="0"/>
          </a:p>
          <a:p>
            <a:r>
              <a:rPr lang="en-US" dirty="0" smtClean="0"/>
              <a:t>Tools for exploring mitigation methods that avoid MHD instabilities are being tested</a:t>
            </a:r>
          </a:p>
          <a:p>
            <a:pPr lvl="1"/>
            <a:r>
              <a:rPr lang="en-US" dirty="0" smtClean="0"/>
              <a:t>SPI, shell pellets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48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4876800" cy="337185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Qian</a:t>
            </a:r>
            <a:r>
              <a:rPr lang="en-US" dirty="0" smtClean="0"/>
              <a:t> </a:t>
            </a:r>
            <a:r>
              <a:rPr lang="en-US" dirty="0" err="1" smtClean="0"/>
              <a:t>Teng</a:t>
            </a:r>
            <a:r>
              <a:rPr lang="en-US" dirty="0" smtClean="0"/>
              <a:t> explored effect of localized radiation on island size in </a:t>
            </a:r>
            <a:r>
              <a:rPr lang="en-US" dirty="0" err="1" smtClean="0"/>
              <a:t>Ohmic</a:t>
            </a:r>
            <a:r>
              <a:rPr lang="en-US" dirty="0" smtClean="0"/>
              <a:t> plasma</a:t>
            </a:r>
          </a:p>
          <a:p>
            <a:endParaRPr lang="en-US" dirty="0" smtClean="0"/>
          </a:p>
          <a:p>
            <a:r>
              <a:rPr lang="en-US" dirty="0" smtClean="0"/>
              <a:t>Assumed impurity radiation near the 2/1 surface</a:t>
            </a:r>
          </a:p>
          <a:p>
            <a:pPr lvl="1"/>
            <a:r>
              <a:rPr lang="en-US" dirty="0" smtClean="0"/>
              <a:t>Impurity density ~ n</a:t>
            </a:r>
            <a:r>
              <a:rPr lang="en-US" baseline="-25000" dirty="0" smtClean="0"/>
              <a:t>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Found large increase in island size near Greenwald limit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cooling exceeds </a:t>
            </a:r>
            <a:r>
              <a:rPr lang="en-US" dirty="0" err="1" smtClean="0"/>
              <a:t>Ohmic</a:t>
            </a:r>
            <a:r>
              <a:rPr lang="en-US" dirty="0" smtClean="0"/>
              <a:t> heating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M3D-C1 Used to Model Density Limit Disruptions</a:t>
            </a:r>
            <a:endParaRPr lang="en-US" sz="3200" dirty="0"/>
          </a:p>
        </p:txBody>
      </p:sp>
      <p:pic>
        <p:nvPicPr>
          <p:cNvPr id="4" name="Picture 3" descr="Screen Shot 2018-07-31 at 5.03.2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20" y="971550"/>
            <a:ext cx="3786043" cy="2971800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76200" y="4095750"/>
            <a:ext cx="883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Subsequent reduction in island size is due to island’s effect on global equilibrium (i.e. thermal quench)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0766270"/>
              </p:ext>
            </p:extLst>
          </p:nvPr>
        </p:nvGraphicFramePr>
        <p:xfrm>
          <a:off x="76200" y="800100"/>
          <a:ext cx="8991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1600200"/>
                <a:gridCol w="1676400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M3D-C1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NIMROD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JOREK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Non-LTE Impurities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Separate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Te</a:t>
                      </a:r>
                      <a:r>
                        <a:rPr lang="en-US" baseline="0" dirty="0" smtClean="0"/>
                        <a:t> and Ti with impurities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In Progress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Resistive wall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In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Progress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Halo currents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</a:t>
                      </a:r>
                      <a:r>
                        <a:rPr lang="en-US" baseline="0" dirty="0" smtClean="0"/>
                        <a:t> Test Particles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MHD with RE Currents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3D</a:t>
                      </a:r>
                      <a:r>
                        <a:rPr lang="en-US" baseline="0" dirty="0" smtClean="0"/>
                        <a:t> mesh packing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 ion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Code Capabilities*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324350"/>
            <a:ext cx="758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These are all to the best of my understanding and might not be correct!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943600" cy="40576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NSTX equilibrium with with rectangular resistive wall is considered</a:t>
            </a:r>
          </a:p>
          <a:p>
            <a:endParaRPr lang="en-US" dirty="0" smtClean="0"/>
          </a:p>
          <a:p>
            <a:r>
              <a:rPr lang="en-US" dirty="0" smtClean="0"/>
              <a:t>Excellent agreement between M3D-C1 and JOREK</a:t>
            </a:r>
          </a:p>
          <a:p>
            <a:pPr lvl="1"/>
            <a:r>
              <a:rPr lang="en-US" dirty="0" smtClean="0"/>
              <a:t>Despite fact that JOREK is using a reduced model here</a:t>
            </a:r>
          </a:p>
          <a:p>
            <a:endParaRPr lang="en-US" dirty="0" smtClean="0"/>
          </a:p>
          <a:p>
            <a:r>
              <a:rPr lang="en-US" dirty="0" smtClean="0"/>
              <a:t>Some difference between M3D-C1 and NIMROD</a:t>
            </a:r>
          </a:p>
          <a:p>
            <a:pPr lvl="1"/>
            <a:r>
              <a:rPr lang="en-US" dirty="0" smtClean="0"/>
              <a:t>Possibly because some parameters were different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VDE Benchmarking with NIMROD and JOREK </a:t>
            </a:r>
            <a:br>
              <a:rPr lang="en-US" sz="2800" dirty="0" smtClean="0"/>
            </a:br>
            <a:r>
              <a:rPr lang="en-US" sz="2800" dirty="0" smtClean="0"/>
              <a:t>is Underway</a:t>
            </a:r>
            <a:endParaRPr lang="en-US" sz="2800" dirty="0"/>
          </a:p>
        </p:txBody>
      </p:sp>
      <p:pic>
        <p:nvPicPr>
          <p:cNvPr id="5" name="Picture 4" descr="Screen Shot 2018-08-06 at 8.17.3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/>
          <a:stretch/>
        </p:blipFill>
        <p:spPr>
          <a:xfrm>
            <a:off x="6290059" y="2952750"/>
            <a:ext cx="2843781" cy="1861820"/>
          </a:xfrm>
          <a:prstGeom prst="rect">
            <a:avLst/>
          </a:prstGeom>
        </p:spPr>
      </p:pic>
      <p:pic>
        <p:nvPicPr>
          <p:cNvPr id="6" name="Picture 5" descr="Screen Shot 2018-08-06 at 8.17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/>
          <a:stretch/>
        </p:blipFill>
        <p:spPr>
          <a:xfrm>
            <a:off x="6248401" y="848917"/>
            <a:ext cx="2860040" cy="210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0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16954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Impurity model is tested using axisymmetric benchmark case</a:t>
            </a:r>
          </a:p>
          <a:p>
            <a:pPr lvl="1"/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/T</a:t>
            </a:r>
            <a:r>
              <a:rPr lang="en-US" baseline="-25000" dirty="0" smtClean="0"/>
              <a:t>i</a:t>
            </a:r>
            <a:r>
              <a:rPr lang="en-US" dirty="0" smtClean="0"/>
              <a:t> = </a:t>
            </a:r>
            <a:r>
              <a:rPr lang="en-US" dirty="0" err="1" smtClean="0"/>
              <a:t>const</a:t>
            </a:r>
            <a:r>
              <a:rPr lang="en-US" dirty="0" smtClean="0"/>
              <a:t> is assumed; constant, uniform resistivity</a:t>
            </a:r>
          </a:p>
          <a:p>
            <a:pPr lvl="1"/>
            <a:r>
              <a:rPr lang="en-US" dirty="0" err="1" smtClean="0"/>
              <a:t>Ar</a:t>
            </a:r>
            <a:r>
              <a:rPr lang="en-US" dirty="0" smtClean="0"/>
              <a:t> impurities are deposited locally near magnetic axis at constant rate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M3D-C1 and NIMROD show nearly identical results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Impurity Benchmark With NIMROD </a:t>
            </a:r>
            <a:br>
              <a:rPr lang="en-US" sz="2800" dirty="0" smtClean="0"/>
            </a:br>
            <a:r>
              <a:rPr lang="en-US" sz="2800" dirty="0" smtClean="0"/>
              <a:t>Shows Excellent Agreement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71750"/>
            <a:ext cx="3835250" cy="2294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571750"/>
            <a:ext cx="383818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Single-Fluid Model with Impurities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Used </a:t>
            </a:r>
            <a:r>
              <a:rPr lang="en-US" sz="2800" dirty="0"/>
              <a:t>for Disruption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95350"/>
            <a:ext cx="7924800" cy="121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+mn-lt"/>
              </a:rPr>
              <a:t>Equations generalized to allow </a:t>
            </a:r>
            <a:r>
              <a:rPr lang="en-US" i="1" dirty="0" smtClean="0">
                <a:latin typeface="+mn-lt"/>
                <a:cs typeface="Times New Roman"/>
              </a:rPr>
              <a:t>n</a:t>
            </a:r>
            <a:r>
              <a:rPr lang="en-US" i="1" baseline="-25000" dirty="0" smtClean="0">
                <a:latin typeface="+mn-lt"/>
                <a:cs typeface="Times New Roman"/>
              </a:rPr>
              <a:t>e</a:t>
            </a:r>
            <a:r>
              <a:rPr lang="en-US" dirty="0" smtClean="0">
                <a:latin typeface="+mn-lt"/>
                <a:cs typeface="Times New Roman"/>
              </a:rPr>
              <a:t> / </a:t>
            </a:r>
            <a:r>
              <a:rPr lang="en-US" i="1" dirty="0" err="1" smtClean="0">
                <a:latin typeface="+mn-lt"/>
                <a:cs typeface="Times New Roman"/>
              </a:rPr>
              <a:t>n</a:t>
            </a:r>
            <a:r>
              <a:rPr lang="en-US" i="1" baseline="-25000" dirty="0" err="1" smtClean="0">
                <a:latin typeface="+mn-lt"/>
                <a:cs typeface="Times New Roman"/>
              </a:rPr>
              <a:t>i</a:t>
            </a:r>
            <a:r>
              <a:rPr lang="en-US" dirty="0" smtClean="0">
                <a:latin typeface="+mn-lt"/>
                <a:cs typeface="Times New Roman"/>
              </a:rPr>
              <a:t> </a:t>
            </a:r>
            <a:r>
              <a:rPr lang="en-US" dirty="0" smtClean="0">
                <a:latin typeface="+mn-lt"/>
              </a:rPr>
              <a:t>to vary in space in time</a:t>
            </a:r>
          </a:p>
          <a:p>
            <a:r>
              <a:rPr lang="en-US" dirty="0" smtClean="0">
                <a:latin typeface="+mn-lt"/>
              </a:rPr>
              <a:t>Single-fluid model assumes </a:t>
            </a:r>
            <a:r>
              <a:rPr lang="en-US" b="1" dirty="0" err="1" smtClean="0">
                <a:latin typeface="+mn-lt"/>
                <a:cs typeface="Times New Roman"/>
              </a:rPr>
              <a:t>u</a:t>
            </a:r>
            <a:r>
              <a:rPr lang="en-US" i="1" baseline="-25000" dirty="0" err="1" smtClean="0">
                <a:latin typeface="+mn-lt"/>
                <a:cs typeface="Times New Roman"/>
              </a:rPr>
              <a:t>e</a:t>
            </a:r>
            <a:r>
              <a:rPr lang="en-US" i="1" baseline="-25000" dirty="0" smtClean="0">
                <a:latin typeface="+mn-lt"/>
                <a:cs typeface="Times New Roman"/>
              </a:rPr>
              <a:t> </a:t>
            </a:r>
            <a:r>
              <a:rPr lang="en-US" dirty="0" smtClean="0">
                <a:latin typeface="+mn-lt"/>
                <a:cs typeface="Times New Roman"/>
              </a:rPr>
              <a:t>= </a:t>
            </a:r>
            <a:r>
              <a:rPr lang="en-US" b="1" dirty="0" err="1" smtClean="0">
                <a:latin typeface="+mn-lt"/>
                <a:cs typeface="Times New Roman"/>
              </a:rPr>
              <a:t>u</a:t>
            </a:r>
            <a:r>
              <a:rPr lang="en-US" i="1" baseline="-25000" dirty="0" err="1" smtClean="0">
                <a:latin typeface="+mn-lt"/>
                <a:cs typeface="Times New Roman"/>
              </a:rPr>
              <a:t>i</a:t>
            </a:r>
            <a:r>
              <a:rPr lang="en-US" i="1" baseline="-25000" dirty="0" smtClean="0">
                <a:latin typeface="+mn-lt"/>
                <a:cs typeface="Times New Roman"/>
              </a:rPr>
              <a:t> </a:t>
            </a:r>
            <a:r>
              <a:rPr lang="en-US" dirty="0" smtClean="0">
                <a:latin typeface="+mn-lt"/>
                <a:cs typeface="Times New Roman"/>
              </a:rPr>
              <a:t>= </a:t>
            </a:r>
            <a:r>
              <a:rPr lang="en-US" b="1" dirty="0" err="1" smtClean="0">
                <a:latin typeface="+mn-lt"/>
                <a:cs typeface="Times New Roman"/>
              </a:rPr>
              <a:t>u</a:t>
            </a:r>
            <a:r>
              <a:rPr lang="en-US" i="1" baseline="-25000" dirty="0" err="1" smtClean="0">
                <a:latin typeface="+mn-lt"/>
                <a:cs typeface="Times New Roman"/>
              </a:rPr>
              <a:t>z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Separate equations for </a:t>
            </a:r>
            <a:r>
              <a:rPr lang="en-US" i="1" dirty="0" smtClean="0">
                <a:latin typeface="+mn-lt"/>
                <a:cs typeface="Times New Roman"/>
              </a:rPr>
              <a:t>T</a:t>
            </a:r>
            <a:r>
              <a:rPr lang="en-US" i="1" baseline="-25000" dirty="0" smtClean="0">
                <a:latin typeface="+mn-lt"/>
                <a:cs typeface="Times New Roman"/>
              </a:rPr>
              <a:t>i</a:t>
            </a:r>
            <a:r>
              <a:rPr lang="en-US" dirty="0" smtClean="0">
                <a:latin typeface="+mn-lt"/>
              </a:rPr>
              <a:t> and </a:t>
            </a:r>
            <a:r>
              <a:rPr lang="en-US" i="1" dirty="0" err="1" smtClean="0">
                <a:latin typeface="+mn-lt"/>
                <a:cs typeface="Times New Roman"/>
              </a:rPr>
              <a:t>T</a:t>
            </a:r>
            <a:r>
              <a:rPr lang="en-US" i="1" baseline="-25000" dirty="0" err="1" smtClean="0">
                <a:latin typeface="+mn-lt"/>
                <a:cs typeface="Times New Roman"/>
              </a:rPr>
              <a:t>e</a:t>
            </a:r>
            <a:endParaRPr lang="en-US" i="1" baseline="-25000" dirty="0" smtClean="0">
              <a:latin typeface="+mn-lt"/>
              <a:cs typeface="Times New Roman"/>
            </a:endParaRPr>
          </a:p>
          <a:p>
            <a:r>
              <a:rPr lang="en-US" dirty="0" smtClean="0">
                <a:latin typeface="+mn-lt"/>
              </a:rPr>
              <a:t>All ions (main &amp; impurities) assumed to have same temperature </a:t>
            </a:r>
            <a:r>
              <a:rPr lang="en-US" i="1" dirty="0" smtClean="0">
                <a:latin typeface="+mn-lt"/>
                <a:cs typeface="Times New Roman"/>
              </a:rPr>
              <a:t>T</a:t>
            </a:r>
            <a:r>
              <a:rPr lang="en-US" i="1" baseline="-25000" dirty="0" smtClean="0">
                <a:latin typeface="+mn-lt"/>
                <a:cs typeface="Times New Roman"/>
              </a:rPr>
              <a:t>i</a:t>
            </a:r>
            <a:endParaRPr lang="en-US" i="1" dirty="0" smtClean="0">
              <a:latin typeface="+mn-lt"/>
              <a:cs typeface="Times New Roman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376223"/>
              </p:ext>
            </p:extLst>
          </p:nvPr>
        </p:nvGraphicFramePr>
        <p:xfrm>
          <a:off x="970612" y="2057400"/>
          <a:ext cx="4916180" cy="2673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Equation" r:id="rId3" imgW="4648200" imgH="2527300" progId="Equation.3">
                  <p:embed/>
                </p:oleObj>
              </mc:Choice>
              <mc:Fallback>
                <p:oleObj name="Equation" r:id="rId3" imgW="4648200" imgH="2527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0612" y="2057400"/>
                        <a:ext cx="4916180" cy="2673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045599"/>
              </p:ext>
            </p:extLst>
          </p:nvPr>
        </p:nvGraphicFramePr>
        <p:xfrm>
          <a:off x="6858000" y="2343150"/>
          <a:ext cx="1485096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Equation" r:id="rId5" imgW="1193800" imgH="1727200" progId="Equation.3">
                  <p:embed/>
                </p:oleObj>
              </mc:Choice>
              <mc:Fallback>
                <p:oleObj name="Equation" r:id="rId5" imgW="1193800" imgH="172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0" y="2343150"/>
                        <a:ext cx="1485096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43034" y="2114550"/>
            <a:ext cx="1806530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/>
              <a:t>main ion density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3032" y="2523351"/>
            <a:ext cx="2024851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/>
              <a:t>total force balance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43032" y="2971800"/>
            <a:ext cx="1574808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/>
              <a:t>Faraday’s law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43032" y="3429000"/>
            <a:ext cx="3076559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/>
              <a:t>impurity charge state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4114800" cy="405765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Three regions of mesh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Extended-MHD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Resistive Wall (E = </a:t>
            </a:r>
            <a:r>
              <a:rPr lang="en-US" dirty="0" err="1" smtClean="0">
                <a:solidFill>
                  <a:srgbClr val="0000FF"/>
                </a:solidFill>
              </a:rPr>
              <a:t>η</a:t>
            </a:r>
            <a:r>
              <a:rPr lang="en-US" baseline="-25000" dirty="0" err="1" smtClean="0">
                <a:solidFill>
                  <a:srgbClr val="0000FF"/>
                </a:solidFill>
              </a:rPr>
              <a:t>wall</a:t>
            </a:r>
            <a:r>
              <a:rPr lang="en-US" dirty="0" smtClean="0">
                <a:solidFill>
                  <a:srgbClr val="0000FF"/>
                </a:solidFill>
              </a:rPr>
              <a:t> J)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Vacuum (J = 0)</a:t>
            </a:r>
          </a:p>
          <a:p>
            <a:endParaRPr lang="en-US" dirty="0"/>
          </a:p>
          <a:p>
            <a:r>
              <a:rPr lang="en-US" dirty="0" smtClean="0"/>
              <a:t>Walls of arbitrary thickness and resistivity are allowed</a:t>
            </a:r>
          </a:p>
          <a:p>
            <a:endParaRPr lang="en-US" dirty="0"/>
          </a:p>
          <a:p>
            <a:r>
              <a:rPr lang="en-US" dirty="0" smtClean="0"/>
              <a:t>Currents into and out of wall are allowed (halo currents)</a:t>
            </a:r>
          </a:p>
          <a:p>
            <a:endParaRPr lang="en-US" dirty="0" smtClean="0"/>
          </a:p>
          <a:p>
            <a:r>
              <a:rPr lang="en-US" dirty="0" smtClean="0"/>
              <a:t>Open field-line region modeled as a low-temperature plasma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R,φ,Z</a:t>
            </a:r>
            <a:r>
              <a:rPr lang="en-US" dirty="0" smtClean="0"/>
              <a:t>) coordinates</a:t>
            </a:r>
          </a:p>
          <a:p>
            <a:pPr lvl="1"/>
            <a:r>
              <a:rPr lang="en-US" dirty="0" smtClean="0"/>
              <a:t>No problems with x-point or large changes to magnetic geometry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Resistive Wall and Open Field-Line Region </a:t>
            </a:r>
            <a:br>
              <a:rPr lang="en-US" sz="2800" dirty="0" smtClean="0"/>
            </a:br>
            <a:r>
              <a:rPr lang="en-US" sz="2800" dirty="0" smtClean="0"/>
              <a:t>Are Included In M3D-C1 Mesh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993639" y="4476750"/>
            <a:ext cx="4114801" cy="338532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en-US" sz="1400" dirty="0"/>
              <a:t>Ferraro, </a:t>
            </a:r>
            <a:r>
              <a:rPr lang="en-US" sz="1400" i="1" dirty="0"/>
              <a:t>et al.  Phys. Plasmas </a:t>
            </a:r>
            <a:r>
              <a:rPr lang="en-US" sz="1400" b="1" dirty="0"/>
              <a:t>23</a:t>
            </a:r>
            <a:r>
              <a:rPr lang="en-US" sz="1400" dirty="0"/>
              <a:t>, 056114 (</a:t>
            </a:r>
            <a:r>
              <a:rPr lang="en-US" sz="1400" dirty="0" smtClean="0"/>
              <a:t>2016)   </a:t>
            </a:r>
            <a:endParaRPr lang="en-US" sz="14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2657" r="12769"/>
          <a:stretch/>
        </p:blipFill>
        <p:spPr bwMode="auto">
          <a:xfrm>
            <a:off x="7101406" y="742951"/>
            <a:ext cx="201746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3" r="19505"/>
          <a:stretch/>
        </p:blipFill>
        <p:spPr bwMode="auto">
          <a:xfrm>
            <a:off x="4256398" y="819149"/>
            <a:ext cx="2830202" cy="23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4120" y="3110230"/>
            <a:ext cx="452120" cy="42672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648200" y="2876550"/>
            <a:ext cx="2910840" cy="64897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34200" y="971550"/>
            <a:ext cx="1071880" cy="212725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5861" y="3708819"/>
            <a:ext cx="2122117" cy="61553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899" tIns="60949" rIns="121899" bIns="60949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660066"/>
                </a:solidFill>
              </a:rPr>
              <a:t>Superconducting</a:t>
            </a:r>
          </a:p>
          <a:p>
            <a:pPr algn="ctr">
              <a:defRPr/>
            </a:pPr>
            <a:r>
              <a:rPr lang="en-US" sz="1600" dirty="0">
                <a:solidFill>
                  <a:srgbClr val="660066"/>
                </a:solidFill>
              </a:rPr>
              <a:t>Wall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6897978" y="3867150"/>
            <a:ext cx="645822" cy="14943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486400" y="1047750"/>
            <a:ext cx="853617" cy="36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899" tIns="60949" rIns="121899" bIns="6094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XMHD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62600" y="2495550"/>
            <a:ext cx="1045877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9" tIns="60949" rIns="121899" bIns="6094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Vacuum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16488" y="2202440"/>
            <a:ext cx="584312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9" tIns="60949" rIns="121899" bIns="6094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RW</a:t>
            </a:r>
          </a:p>
        </p:txBody>
      </p:sp>
    </p:spTree>
    <p:extLst>
      <p:ext uri="{BB962C8B-B14F-4D97-AF65-F5344CB8AC3E}">
        <p14:creationId xmlns:p14="http://schemas.microsoft.com/office/powerpoint/2010/main" val="71445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4495800" cy="34480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most 2D disruption models, SOL width is free parameter</a:t>
            </a:r>
          </a:p>
          <a:p>
            <a:pPr lvl="1"/>
            <a:r>
              <a:rPr lang="en-US" dirty="0" smtClean="0"/>
              <a:t>“halo width”</a:t>
            </a:r>
          </a:p>
          <a:p>
            <a:pPr lvl="1"/>
            <a:endParaRPr lang="en-US" dirty="0"/>
          </a:p>
          <a:p>
            <a:r>
              <a:rPr lang="en-US" dirty="0" smtClean="0"/>
              <a:t>In M3D-C1, SOL width is determined by </a:t>
            </a:r>
            <a:r>
              <a:rPr lang="en-US" dirty="0" err="1" smtClean="0"/>
              <a:t>κ</a:t>
            </a:r>
            <a:r>
              <a:rPr lang="en-US" baseline="-25000" dirty="0" smtClean="0"/>
              <a:t>||</a:t>
            </a:r>
            <a:r>
              <a:rPr lang="en-US" dirty="0" smtClean="0"/>
              <a:t>/</a:t>
            </a:r>
            <a:r>
              <a:rPr lang="en-US" dirty="0" err="1" smtClean="0"/>
              <a:t>κ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VDE growth rate and Halo current distribution are affected by this!</a:t>
            </a:r>
          </a:p>
          <a:p>
            <a:pPr lvl="1"/>
            <a:r>
              <a:rPr lang="en-US" dirty="0" smtClean="0"/>
              <a:t>Kinetic modeling will be needed for first-principles understanding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SOL Width Is Determined By Heat Flux Anisotropy</a:t>
            </a:r>
            <a:endParaRPr lang="en-US" sz="2800" dirty="0"/>
          </a:p>
        </p:txBody>
      </p:sp>
      <p:pic>
        <p:nvPicPr>
          <p:cNvPr id="7" name="Picture 6" descr="Screen Shot 2018-08-06 at 7.28.24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95350"/>
            <a:ext cx="4323670" cy="295275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76200" y="3943350"/>
            <a:ext cx="891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Wall temperature is a boundary condition, so SOL width determines </a:t>
            </a:r>
            <a:r>
              <a:rPr lang="en-US" i="1" dirty="0" err="1" smtClean="0"/>
              <a:t>T</a:t>
            </a:r>
            <a:r>
              <a:rPr lang="en-US" baseline="-25000" dirty="0" err="1" smtClean="0"/>
              <a:t>sep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37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marL="0" indent="0">
              <a:buNone/>
            </a:pPr>
            <a:r>
              <a:rPr lang="en-US" dirty="0" smtClean="0"/>
              <a:t>VDE Modeling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2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y_plasma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" y="819150"/>
            <a:ext cx="4929188" cy="394335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7600" y="819150"/>
            <a:ext cx="5464836" cy="40576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“Hot-VDEs” are considered</a:t>
            </a:r>
          </a:p>
          <a:p>
            <a:pPr lvl="1"/>
            <a:r>
              <a:rPr lang="en-US" dirty="0" smtClean="0"/>
              <a:t>No mitigation, plasma remains hot as it hits the wall</a:t>
            </a:r>
          </a:p>
          <a:p>
            <a:pPr lvl="1"/>
            <a:r>
              <a:rPr lang="en-US" dirty="0" smtClean="0"/>
              <a:t>Current quench time is long</a:t>
            </a:r>
          </a:p>
          <a:p>
            <a:pPr lvl="1"/>
            <a:r>
              <a:rPr lang="en-US" dirty="0" smtClean="0"/>
              <a:t>IP is still large when plasma is maximally displaced</a:t>
            </a:r>
          </a:p>
          <a:p>
            <a:pPr lvl="1"/>
            <a:endParaRPr lang="en-US" dirty="0"/>
          </a:p>
          <a:p>
            <a:r>
              <a:rPr lang="en-US" dirty="0" smtClean="0"/>
              <a:t>Simulations initialized with vertically unstable equilibrium reconstruction</a:t>
            </a:r>
          </a:p>
          <a:p>
            <a:pPr lvl="1"/>
            <a:r>
              <a:rPr lang="en-US" dirty="0" smtClean="0"/>
              <a:t>VDE is not “forced”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VDE Simulations Investigate </a:t>
            </a:r>
            <a:br>
              <a:rPr lang="en-US" sz="2800" dirty="0" smtClean="0"/>
            </a:br>
            <a:r>
              <a:rPr lang="en-US" sz="2800" dirty="0" smtClean="0"/>
              <a:t>Wall Forces and Halo Currents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8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800100"/>
            <a:ext cx="8686800" cy="13144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Current channel contracts as edge is scraped off</a:t>
            </a:r>
            <a:endParaRPr lang="en-US" dirty="0"/>
          </a:p>
          <a:p>
            <a:r>
              <a:rPr lang="en-US" dirty="0" smtClean="0"/>
              <a:t>Contraction of current channel causes strong skin currents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Plasma Develops Strong Skin Currents</a:t>
            </a:r>
            <a:endParaRPr lang="en-US" sz="2800" dirty="0"/>
          </a:p>
        </p:txBody>
      </p:sp>
      <p:pic>
        <p:nvPicPr>
          <p:cNvPr id="10" name="Picture 9" descr="Screen Shot 2018-07-29 at 8.20.1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66950"/>
            <a:ext cx="2474101" cy="2514600"/>
          </a:xfrm>
          <a:prstGeom prst="rect">
            <a:avLst/>
          </a:prstGeom>
        </p:spPr>
      </p:pic>
      <p:pic>
        <p:nvPicPr>
          <p:cNvPr id="12" name="Picture 11" descr="Screen Shot 2018-07-29 at 8.2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2156676"/>
            <a:ext cx="6553200" cy="24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Current Sheets Develop Secondary </a:t>
            </a:r>
            <a:r>
              <a:rPr lang="en-US" sz="2800" dirty="0"/>
              <a:t>Instabilities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839200" cy="838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Secondary instability of edge current </a:t>
            </a:r>
            <a:r>
              <a:rPr lang="en-US" dirty="0" err="1" smtClean="0"/>
              <a:t>stochasticizes</a:t>
            </a:r>
            <a:r>
              <a:rPr lang="en-US" dirty="0" smtClean="0"/>
              <a:t> magnetic field</a:t>
            </a:r>
          </a:p>
          <a:p>
            <a:r>
              <a:rPr lang="en-US" dirty="0" smtClean="0"/>
              <a:t>Stochastic field leads to fast thermal quench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245" t="53476" r="51231"/>
          <a:stretch/>
        </p:blipFill>
        <p:spPr>
          <a:xfrm>
            <a:off x="4784751" y="1962150"/>
            <a:ext cx="2225679" cy="256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1249" b="53585"/>
          <a:stretch/>
        </p:blipFill>
        <p:spPr>
          <a:xfrm>
            <a:off x="228603" y="2007870"/>
            <a:ext cx="2557627" cy="2560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9324" t="53476" r="-1"/>
          <a:stretch/>
        </p:blipFill>
        <p:spPr>
          <a:xfrm>
            <a:off x="6994548" y="1962150"/>
            <a:ext cx="2129070" cy="256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9055" r="1" b="53585"/>
          <a:stretch/>
        </p:blipFill>
        <p:spPr>
          <a:xfrm>
            <a:off x="2651149" y="2007870"/>
            <a:ext cx="2148058" cy="2560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4476750"/>
            <a:ext cx="4594920" cy="33855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600" dirty="0" err="1"/>
              <a:t>Pfefferlé</a:t>
            </a:r>
            <a:r>
              <a:rPr lang="en-US" sz="1600" dirty="0"/>
              <a:t> 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US" sz="1600" i="1" dirty="0"/>
              <a:t>Phys. Plasmas </a:t>
            </a:r>
            <a:r>
              <a:rPr lang="en-US" sz="1600" b="1" dirty="0"/>
              <a:t>25</a:t>
            </a:r>
            <a:r>
              <a:rPr lang="en-US" sz="1600" dirty="0"/>
              <a:t>, 056106 (2018)</a:t>
            </a:r>
          </a:p>
        </p:txBody>
      </p:sp>
    </p:spTree>
    <p:extLst>
      <p:ext uri="{BB962C8B-B14F-4D97-AF65-F5344CB8AC3E}">
        <p14:creationId xmlns:p14="http://schemas.microsoft.com/office/powerpoint/2010/main" val="42344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-U_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NSTX-U_16x9.pptx</Template>
  <TotalTime>12237</TotalTime>
  <Words>1399</Words>
  <Application>Microsoft Office PowerPoint</Application>
  <PresentationFormat>On-screen Show (16:9)</PresentationFormat>
  <Paragraphs>253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NSTX-U_16x9</vt:lpstr>
      <vt:lpstr>Equation</vt:lpstr>
      <vt:lpstr>Disruption Modeling with M3D-C1</vt:lpstr>
      <vt:lpstr>M3D-C1 is a Tool for  Integrated Modeling of Disruptions</vt:lpstr>
      <vt:lpstr>Single-Fluid Model with Impurities  Used for Disruption Simulations</vt:lpstr>
      <vt:lpstr>Resistive Wall and Open Field-Line Region  Are Included In M3D-C1 Mesh</vt:lpstr>
      <vt:lpstr>SOL Width Is Determined By Heat Flux Anisotropy</vt:lpstr>
      <vt:lpstr>PowerPoint Presentation</vt:lpstr>
      <vt:lpstr>VDE Simulations Investigate  Wall Forces and Halo Currents</vt:lpstr>
      <vt:lpstr>Plasma Develops Strong Skin Currents</vt:lpstr>
      <vt:lpstr>Current Sheets Develop Secondary Instabilities  </vt:lpstr>
      <vt:lpstr>Secondary Instability in Hot VDEs Leads to  Localized Non-Axisymmetric Halo Currents</vt:lpstr>
      <vt:lpstr>VDE Simulations of Model 2MA NSTX-U Scenario Investigate Forces on Coils</vt:lpstr>
      <vt:lpstr>PowerPoint Presentation</vt:lpstr>
      <vt:lpstr>Impurity Model Enables Mitigation Simulations</vt:lpstr>
      <vt:lpstr>Simulation of Disruption Due to  Presence of Fully-Mixed Argon </vt:lpstr>
      <vt:lpstr>Te/Ti = const.  Is Not Always an Accurate Assumption</vt:lpstr>
      <vt:lpstr>Current Channel Contracts  Despite Well-Mixed Impurities </vt:lpstr>
      <vt:lpstr>Contraction of Current Channel Leads to  Skin Currents and Edge Instability</vt:lpstr>
      <vt:lpstr>Edge Instability Leads to  Stochastization and Thermal Quench</vt:lpstr>
      <vt:lpstr>Instability Can Locally Enhance Parallel Electric Field</vt:lpstr>
      <vt:lpstr>New Pellet Ablation Models  Are Implemented in M3D-C1</vt:lpstr>
      <vt:lpstr>Summary</vt:lpstr>
      <vt:lpstr>Extra Slides</vt:lpstr>
      <vt:lpstr>M3D-C1 Used to Model Density Limit Disruptions</vt:lpstr>
      <vt:lpstr>Comparison of Code Capabilities*</vt:lpstr>
      <vt:lpstr>VDE Benchmarking with NIMROD and JOREK  is Underway</vt:lpstr>
      <vt:lpstr>Impurity Benchmark With NIMROD  Shows Excellent Agreement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Walter Guttenfelder</cp:lastModifiedBy>
  <cp:revision>188</cp:revision>
  <cp:lastPrinted>2018-08-06T12:34:44Z</cp:lastPrinted>
  <dcterms:created xsi:type="dcterms:W3CDTF">2015-07-16T16:59:24Z</dcterms:created>
  <dcterms:modified xsi:type="dcterms:W3CDTF">2018-08-06T15:04:54Z</dcterms:modified>
</cp:coreProperties>
</file>