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3">
  <p:sldMasterIdLst>
    <p:sldMasterId id="2147493455" r:id="rId6"/>
  </p:sldMasterIdLst>
  <p:notesMasterIdLst>
    <p:notesMasterId r:id="rId19"/>
  </p:notesMasterIdLst>
  <p:handoutMasterIdLst>
    <p:handoutMasterId r:id="rId20"/>
  </p:handoutMasterIdLst>
  <p:sldIdLst>
    <p:sldId id="1148" r:id="rId7"/>
    <p:sldId id="1197" r:id="rId8"/>
    <p:sldId id="1167" r:id="rId9"/>
    <p:sldId id="1163" r:id="rId10"/>
    <p:sldId id="1157" r:id="rId11"/>
    <p:sldId id="1196" r:id="rId12"/>
    <p:sldId id="1195" r:id="rId13"/>
    <p:sldId id="275" r:id="rId14"/>
    <p:sldId id="1192" r:id="rId15"/>
    <p:sldId id="1194" r:id="rId16"/>
    <p:sldId id="1190" r:id="rId17"/>
    <p:sldId id="1169" r:id="rId18"/>
  </p:sldIdLst>
  <p:sldSz cx="9144000" cy="6858000" type="screen4x3"/>
  <p:notesSz cx="6858000" cy="9144000"/>
  <p:defaultTextStyle>
    <a:defPPr>
      <a:defRPr lang="en-US"/>
    </a:defPPr>
    <a:lvl1pPr algn="l" defTabSz="4567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6721" algn="l" defTabSz="4567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3437" algn="l" defTabSz="4567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0158" algn="l" defTabSz="4567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6876" algn="l" defTabSz="45672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3597" algn="l" defTabSz="456721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0313" algn="l" defTabSz="456721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197034" algn="l" defTabSz="456721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3752" algn="l" defTabSz="456721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22"/>
    <a:srgbClr val="51FF31"/>
    <a:srgbClr val="FFFD78"/>
    <a:srgbClr val="0000FF"/>
    <a:srgbClr val="1163D0"/>
    <a:srgbClr val="008000"/>
    <a:srgbClr val="4E8F00"/>
    <a:srgbClr val="FEBFC2"/>
    <a:srgbClr val="FF63FB"/>
    <a:srgbClr val="0A5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4" autoAdjust="0"/>
    <p:restoredTop sz="93794" autoAdjust="0"/>
  </p:normalViewPr>
  <p:slideViewPr>
    <p:cSldViewPr snapToGrid="0" snapToObjects="1">
      <p:cViewPr>
        <p:scale>
          <a:sx n="162" d="100"/>
          <a:sy n="162" d="100"/>
        </p:scale>
        <p:origin x="600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0" d="100"/>
        <a:sy n="25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8C56F-3631-2A41-B547-673AB5B2F287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34B38-474F-1B48-9357-B7EB25E0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6133F-1542-F740-BAEC-BB24D8A393EB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A94B-8109-414B-B0FC-A61F743A1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88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21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37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58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76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97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13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34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52" algn="l" defTabSz="4567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6A94B-8109-414B-B0FC-A61F743A113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6A94B-8109-414B-B0FC-A61F743A11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6A94B-8109-414B-B0FC-A61F743A11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6A94B-8109-414B-B0FC-A61F743A11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6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total(abs(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wfphmd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)^2,/cum)/total(abs(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wfphmd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)^2)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0.52846811      0.76072866      0.88671370      0.92773094      0.96194185      0.98630429       1.0000000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6A94B-8109-414B-B0FC-A61F743A11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6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6A94B-8109-414B-B0FC-A61F743A11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395791"/>
            <a:ext cx="9144000" cy="2462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21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87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12" y="21726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3933"/>
            <a:ext cx="2057400" cy="4992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3933"/>
            <a:ext cx="6019800" cy="4992235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3602" marR="0" indent="-223602" algn="l" defTabSz="4567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12" y="21726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342539" marR="0" indent="-342539" algn="l" defTabSz="4567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799259" indent="-342539">
              <a:buFont typeface="Lucida Grande"/>
              <a:buChar char="−"/>
              <a:defRPr sz="1800">
                <a:solidFill>
                  <a:srgbClr val="000000"/>
                </a:solidFill>
              </a:defRPr>
            </a:lvl2pPr>
            <a:lvl3pPr marL="1370158" indent="-456721">
              <a:buFont typeface="Arial"/>
              <a:buChar char="•"/>
              <a:defRPr sz="1600">
                <a:solidFill>
                  <a:srgbClr val="000000"/>
                </a:solidFill>
              </a:defRPr>
            </a:lvl3pPr>
            <a:lvl4pPr marL="1370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8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 marL="342539" marR="0" indent="-342539" algn="l" defTabSz="4567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 marL="342539" marR="0" indent="-342539" algn="l" defTabSz="4567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5978" indent="-342539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69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2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marR="0" indent="0" algn="l" defTabSz="4567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000" b="1"/>
            </a:lvl1pPr>
            <a:lvl2pPr marL="456721" indent="0">
              <a:buNone/>
              <a:defRPr sz="2000" b="1"/>
            </a:lvl2pPr>
            <a:lvl3pPr marL="913437" indent="0">
              <a:buNone/>
              <a:defRPr sz="1800" b="1"/>
            </a:lvl3pPr>
            <a:lvl4pPr marL="1370158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7" indent="0">
              <a:buNone/>
              <a:defRPr sz="1600" b="1"/>
            </a:lvl6pPr>
            <a:lvl7pPr marL="2740313" indent="0">
              <a:buNone/>
              <a:defRPr sz="1600" b="1"/>
            </a:lvl7pPr>
            <a:lvl8pPr marL="3197034" indent="0">
              <a:buNone/>
              <a:defRPr sz="1600" b="1"/>
            </a:lvl8pPr>
            <a:lvl9pPr marL="36537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 marL="342539" marR="0" indent="-342539" algn="l" defTabSz="4567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3"/>
          </a:xfrm>
        </p:spPr>
        <p:txBody>
          <a:bodyPr anchor="b"/>
          <a:lstStyle>
            <a:lvl1pPr marL="0" indent="0">
              <a:buFont typeface="Arial"/>
              <a:buNone/>
              <a:defRPr sz="2000" b="1"/>
            </a:lvl1pPr>
            <a:lvl2pPr marL="456721" indent="0">
              <a:buNone/>
              <a:defRPr sz="2000" b="1"/>
            </a:lvl2pPr>
            <a:lvl3pPr marL="913437" indent="0">
              <a:buNone/>
              <a:defRPr sz="1800" b="1"/>
            </a:lvl3pPr>
            <a:lvl4pPr marL="1370158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7" indent="0">
              <a:buNone/>
              <a:defRPr sz="1600" b="1"/>
            </a:lvl6pPr>
            <a:lvl7pPr marL="2740313" indent="0">
              <a:buNone/>
              <a:defRPr sz="1600" b="1"/>
            </a:lvl7pPr>
            <a:lvl8pPr marL="3197034" indent="0">
              <a:buNone/>
              <a:defRPr sz="1600" b="1"/>
            </a:lvl8pPr>
            <a:lvl9pPr marL="36537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 marL="342539" marR="0" indent="-342539" algn="l" defTabSz="4567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12" y="21726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5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12" y="21726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owerPoint_Template_Cover_2012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6484939"/>
            <a:ext cx="838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4" tIns="45672" rIns="91344" bIns="45672"/>
          <a:lstStyle/>
          <a:p>
            <a:pPr algn="ctr"/>
            <a:fld id="{5904C5B8-54C1-1641-9519-1A500C0858B0}" type="slidenum">
              <a:rPr lang="en-US" sz="1000">
                <a:solidFill>
                  <a:srgbClr val="000090"/>
                </a:solidFill>
              </a:rPr>
              <a:pPr algn="ctr"/>
              <a:t>‹#›</a:t>
            </a:fld>
            <a:endParaRPr lang="en-US" sz="1000">
              <a:solidFill>
                <a:srgbClr val="00009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2431" y="6532568"/>
            <a:ext cx="3359151" cy="215347"/>
          </a:xfrm>
          <a:prstGeom prst="rect">
            <a:avLst/>
          </a:prstGeom>
          <a:noFill/>
          <a:ln>
            <a:noFill/>
          </a:ln>
          <a:extLst/>
        </p:spPr>
        <p:txBody>
          <a:bodyPr lIns="91344" tIns="45672" rIns="91344" bIns="456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0090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7" name="Picture 20" descr="GA_logo_2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8" y="6461128"/>
            <a:ext cx="18272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3D_logo_Revised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9" y="6134106"/>
            <a:ext cx="1212851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over_energy__gradi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476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12" y="217269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1197435"/>
            <a:ext cx="3008313" cy="100692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1197431"/>
            <a:ext cx="5111751" cy="4928735"/>
          </a:xfrm>
        </p:spPr>
        <p:txBody>
          <a:bodyPr/>
          <a:lstStyle>
            <a:lvl1pPr marL="342539" marR="0" indent="-342539" algn="l" defTabSz="4567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2204363"/>
            <a:ext cx="3008313" cy="3921807"/>
          </a:xfrm>
        </p:spPr>
        <p:txBody>
          <a:bodyPr/>
          <a:lstStyle>
            <a:lvl1pPr marL="0" indent="0">
              <a:buNone/>
              <a:defRPr sz="1400"/>
            </a:lvl1pPr>
            <a:lvl2pPr marL="456721" indent="0">
              <a:buNone/>
              <a:defRPr sz="1200"/>
            </a:lvl2pPr>
            <a:lvl3pPr marL="913437" indent="0">
              <a:buNone/>
              <a:defRPr sz="1000"/>
            </a:lvl3pPr>
            <a:lvl4pPr marL="1370158" indent="0">
              <a:buNone/>
              <a:defRPr sz="900"/>
            </a:lvl4pPr>
            <a:lvl5pPr marL="1826876" indent="0">
              <a:buNone/>
              <a:defRPr sz="900"/>
            </a:lvl5pPr>
            <a:lvl6pPr marL="2283597" indent="0">
              <a:buNone/>
              <a:defRPr sz="900"/>
            </a:lvl6pPr>
            <a:lvl7pPr marL="2740313" indent="0">
              <a:buNone/>
              <a:defRPr sz="900"/>
            </a:lvl7pPr>
            <a:lvl8pPr marL="3197034" indent="0">
              <a:buNone/>
              <a:defRPr sz="900"/>
            </a:lvl8pPr>
            <a:lvl9pPr marL="3653752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20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0218"/>
            <a:ext cx="5486400" cy="3557361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6721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000"/>
            </a:lvl4pPr>
            <a:lvl5pPr marL="1826876" indent="0">
              <a:buNone/>
              <a:defRPr sz="2000"/>
            </a:lvl5pPr>
            <a:lvl6pPr marL="2283597" indent="0">
              <a:buNone/>
              <a:defRPr sz="2000"/>
            </a:lvl6pPr>
            <a:lvl7pPr marL="2740313" indent="0">
              <a:buNone/>
              <a:defRPr sz="2000"/>
            </a:lvl7pPr>
            <a:lvl8pPr marL="3197034" indent="0">
              <a:buNone/>
              <a:defRPr sz="2000"/>
            </a:lvl8pPr>
            <a:lvl9pPr marL="365375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21" indent="0">
              <a:buNone/>
              <a:defRPr sz="1200"/>
            </a:lvl2pPr>
            <a:lvl3pPr marL="913437" indent="0">
              <a:buNone/>
              <a:defRPr sz="1000"/>
            </a:lvl3pPr>
            <a:lvl4pPr marL="1370158" indent="0">
              <a:buNone/>
              <a:defRPr sz="900"/>
            </a:lvl4pPr>
            <a:lvl5pPr marL="1826876" indent="0">
              <a:buNone/>
              <a:defRPr sz="900"/>
            </a:lvl5pPr>
            <a:lvl6pPr marL="2283597" indent="0">
              <a:buNone/>
              <a:defRPr sz="900"/>
            </a:lvl6pPr>
            <a:lvl7pPr marL="2740313" indent="0">
              <a:buNone/>
              <a:defRPr sz="900"/>
            </a:lvl7pPr>
            <a:lvl8pPr marL="3197034" indent="0">
              <a:buNone/>
              <a:defRPr sz="900"/>
            </a:lvl8pPr>
            <a:lvl9pPr marL="3653752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36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1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Century gothic 20 bold</a:t>
            </a:r>
          </a:p>
          <a:p>
            <a:pPr lvl="0"/>
            <a:r>
              <a:rPr lang="en-US" dirty="0"/>
              <a:t>Century gothic 20 bold</a:t>
            </a:r>
          </a:p>
          <a:p>
            <a:pPr lvl="1"/>
            <a:r>
              <a:rPr lang="en-US" dirty="0"/>
              <a:t>Century gothic 18</a:t>
            </a:r>
          </a:p>
          <a:p>
            <a:pPr lvl="1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16</a:t>
            </a:r>
          </a:p>
          <a:p>
            <a:pPr lvl="2"/>
            <a:r>
              <a:rPr lang="en-US" dirty="0"/>
              <a:t>Century gothic 16</a:t>
            </a:r>
          </a:p>
          <a:p>
            <a:pPr lvl="0"/>
            <a:r>
              <a:rPr lang="en-US" dirty="0"/>
              <a:t>Century gothic 20 bold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753591" y="6538622"/>
            <a:ext cx="3626427" cy="24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4" tIns="45672" rIns="91344" bIns="4567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0" dirty="0">
                <a:solidFill>
                  <a:schemeClr val="tx1"/>
                </a:solidFill>
                <a:cs typeface="Century Gothic" charset="0"/>
              </a:rPr>
              <a:t>NSTX-U/Magnetic Fusion Science Meeting Aug. 27, 2018</a:t>
            </a:r>
          </a:p>
        </p:txBody>
      </p:sp>
      <p:pic>
        <p:nvPicPr>
          <p:cNvPr id="8" name="Picture 10" descr="D3D_logo_Revised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5" y="6134106"/>
            <a:ext cx="1212851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727440" y="6561569"/>
            <a:ext cx="775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5BCEEF-3F93-234B-987D-90EE028C953D}" type="slidenum">
              <a:rPr lang="en-US" sz="1200" smtClean="0">
                <a:latin typeface="Arial"/>
                <a:cs typeface="Arial"/>
              </a:r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11" r:id="rId1"/>
    <p:sldLayoutId id="2147493602" r:id="rId2"/>
    <p:sldLayoutId id="2147493603" r:id="rId3"/>
    <p:sldLayoutId id="2147493604" r:id="rId4"/>
    <p:sldLayoutId id="2147493605" r:id="rId5"/>
    <p:sldLayoutId id="2147493606" r:id="rId6"/>
    <p:sldLayoutId id="2147493612" r:id="rId7"/>
    <p:sldLayoutId id="2147493607" r:id="rId8"/>
    <p:sldLayoutId id="2147493608" r:id="rId9"/>
    <p:sldLayoutId id="2147493609" r:id="rId10"/>
    <p:sldLayoutId id="2147493610" r:id="rId11"/>
  </p:sldLayoutIdLst>
  <p:hf hdr="0" ftr="0" dt="0"/>
  <p:txStyles>
    <p:titleStyle>
      <a:lvl1pPr algn="l" defTabSz="456721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672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672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672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672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6721" algn="ctr" defTabSz="456721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3437" algn="ctr" defTabSz="456721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0158" algn="ctr" defTabSz="456721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6876" algn="ctr" defTabSz="456721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2016" indent="-222016" algn="l" defTabSz="45672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1912" indent="-225191" algn="l" defTabSz="45672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799" indent="-228360" algn="l" defTabSz="456721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516" indent="-228360" algn="l" defTabSz="45672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235" indent="-228360" algn="l" defTabSz="45672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1955" indent="-228360" algn="l" defTabSz="4567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75" indent="-228360" algn="l" defTabSz="4567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93" indent="-228360" algn="l" defTabSz="4567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10" indent="-228360" algn="l" defTabSz="4567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1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7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4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2" algn="l" defTabSz="456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III-D photo 8-062"/>
          <p:cNvPicPr>
            <a:picLocks noChangeAspect="1" noChangeArrowheads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45"/>
          <a:stretch>
            <a:fillRect/>
          </a:stretch>
        </p:blipFill>
        <p:spPr bwMode="auto">
          <a:xfrm>
            <a:off x="832724" y="917909"/>
            <a:ext cx="8309878" cy="61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85825"/>
          </a:xfrm>
        </p:spPr>
        <p:txBody>
          <a:bodyPr/>
          <a:lstStyle/>
          <a:p>
            <a:r>
              <a:rPr lang="en-US" sz="2300" dirty="0"/>
              <a:t>CAE structure measurements in DIII-D</a:t>
            </a:r>
          </a:p>
        </p:txBody>
      </p:sp>
      <p:pic>
        <p:nvPicPr>
          <p:cNvPr id="3" name="Picture 20" descr="GA_logo_2_blue.png"/>
          <p:cNvPicPr>
            <a:picLocks noChangeAspect="1"/>
          </p:cNvPicPr>
          <p:nvPr/>
        </p:nvPicPr>
        <p:blipFill>
          <a:blip r:embed="rId4">
            <a:alphaModFix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6389863"/>
            <a:ext cx="18272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3D_logo_Revised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" y="6131731"/>
            <a:ext cx="1212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1613" y="1913060"/>
            <a:ext cx="4862512" cy="313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1" tIns="45695" rIns="91391" bIns="45695">
            <a:spAutoFit/>
          </a:bodyPr>
          <a:lstStyle/>
          <a:p>
            <a:pPr eaLnBrk="0" hangingPunct="0">
              <a:defRPr/>
            </a:pPr>
            <a:r>
              <a:rPr lang="en-US" sz="2000" b="1" dirty="0"/>
              <a:t>N.A. Crocker, </a:t>
            </a:r>
            <a:r>
              <a:rPr lang="en-US" sz="2000" b="1" dirty="0">
                <a:effectLst/>
              </a:rPr>
              <a:t>S. Tang</a:t>
            </a:r>
            <a:r>
              <a:rPr lang="en-US" sz="2000" b="1" dirty="0"/>
              <a:t>, K.E. Thome, </a:t>
            </a:r>
            <a:br>
              <a:rPr lang="en-US" sz="2000" b="1" dirty="0"/>
            </a:br>
            <a:r>
              <a:rPr lang="en-US" sz="2000" b="1" dirty="0"/>
              <a:t>W.W. </a:t>
            </a:r>
            <a:r>
              <a:rPr lang="en-US" sz="2000" b="1" dirty="0" err="1"/>
              <a:t>Heidbrink</a:t>
            </a:r>
            <a:r>
              <a:rPr lang="en-US" sz="2000" b="1" dirty="0"/>
              <a:t>, D.C. Pace, </a:t>
            </a:r>
            <a:br>
              <a:rPr lang="en-US" sz="2000" b="1" dirty="0"/>
            </a:br>
            <a:r>
              <a:rPr lang="en-US" sz="2000" b="1" dirty="0"/>
              <a:t>R.I. </a:t>
            </a:r>
            <a:r>
              <a:rPr lang="en-US" sz="2000" b="1" dirty="0" err="1"/>
              <a:t>Pinsker</a:t>
            </a:r>
            <a:r>
              <a:rPr lang="en-US" sz="2000" b="1" dirty="0"/>
              <a:t>, T. L. Rhodes</a:t>
            </a:r>
            <a:endParaRPr lang="en-US" sz="2000" b="1" dirty="0">
              <a:effectLst/>
            </a:endParaRPr>
          </a:p>
          <a:p>
            <a:pPr eaLnBrk="0" hangingPunct="0">
              <a:defRPr/>
            </a:pPr>
            <a:endParaRPr lang="en-US" sz="2000" b="1" dirty="0">
              <a:effectLst/>
            </a:endParaRPr>
          </a:p>
          <a:p>
            <a:pPr eaLnBrk="0" hangingPunct="0">
              <a:defRPr/>
            </a:pPr>
            <a:endParaRPr lang="en-US" sz="2000" b="1" dirty="0">
              <a:effectLst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600" b="1" dirty="0"/>
              <a:t>NSTX-U/Magnetic Fusion Science Meeting </a:t>
            </a:r>
            <a:endParaRPr lang="en-US" sz="1600" b="1" dirty="0">
              <a:effectLst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1600" b="1" dirty="0"/>
              <a:t>NSTX-U/DIII-D National Campaign</a:t>
            </a:r>
            <a:endParaRPr lang="en-US" sz="1600" b="1" dirty="0">
              <a:effectLst/>
            </a:endParaRPr>
          </a:p>
          <a:p>
            <a:pPr>
              <a:defRPr/>
            </a:pPr>
            <a:endParaRPr lang="en-US" sz="1600" b="1" dirty="0">
              <a:effectLst/>
            </a:endParaRP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Aug. 27, 2018</a:t>
            </a:r>
            <a:endParaRPr lang="en-US" sz="2000" b="1" dirty="0">
              <a:effectLst/>
            </a:endParaRPr>
          </a:p>
        </p:txBody>
      </p:sp>
      <p:pic>
        <p:nvPicPr>
          <p:cNvPr id="7" name="Picture 6" descr="ucla-std-blu-rgb-108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56" y="5590600"/>
            <a:ext cx="1371600" cy="660400"/>
          </a:xfrm>
          <a:prstGeom prst="rect">
            <a:avLst/>
          </a:prstGeom>
        </p:spPr>
      </p:pic>
      <p:pic>
        <p:nvPicPr>
          <p:cNvPr id="9" name="Picture 4" descr="PPP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87" y="4889589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9240CA-96D9-8049-9D1F-296C565C7578}"/>
              </a:ext>
            </a:extLst>
          </p:cNvPr>
          <p:cNvGrpSpPr/>
          <p:nvPr/>
        </p:nvGrpSpPr>
        <p:grpSpPr>
          <a:xfrm>
            <a:off x="4767943" y="1233244"/>
            <a:ext cx="4242934" cy="3474394"/>
            <a:chOff x="4767943" y="1233244"/>
            <a:chExt cx="4242934" cy="34743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7777FB-1256-D644-8C48-98C6542DC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8" b="1988"/>
            <a:stretch/>
          </p:blipFill>
          <p:spPr>
            <a:xfrm>
              <a:off x="4767943" y="1233244"/>
              <a:ext cx="4242934" cy="3474394"/>
            </a:xfrm>
            <a:prstGeom prst="rect">
              <a:avLst/>
            </a:prstGeom>
            <a:solidFill>
              <a:schemeClr val="bg1">
                <a:lumMod val="95000"/>
                <a:alpha val="67000"/>
              </a:schemeClr>
            </a:solidFill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58F52E-9E45-DB47-8076-3AD5BF58026D}"/>
                </a:ext>
              </a:extLst>
            </p:cNvPr>
            <p:cNvCxnSpPr/>
            <p:nvPr/>
          </p:nvCxnSpPr>
          <p:spPr>
            <a:xfrm flipV="1">
              <a:off x="5748711" y="1534449"/>
              <a:ext cx="0" cy="2643689"/>
            </a:xfrm>
            <a:prstGeom prst="line">
              <a:avLst/>
            </a:prstGeom>
            <a:solidFill>
              <a:schemeClr val="bg1">
                <a:lumMod val="95000"/>
                <a:alpha val="67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E81B1E-FAFE-C64E-8318-47A55B1F1E9F}"/>
                </a:ext>
              </a:extLst>
            </p:cNvPr>
            <p:cNvSpPr txBox="1"/>
            <p:nvPr/>
          </p:nvSpPr>
          <p:spPr>
            <a:xfrm>
              <a:off x="6088266" y="3734522"/>
              <a:ext cx="1758417" cy="342872"/>
            </a:xfrm>
            <a:prstGeom prst="rect">
              <a:avLst/>
            </a:prstGeom>
            <a:solidFill>
              <a:schemeClr val="bg1">
                <a:lumMod val="95000"/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magnetic axis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F7430F-B944-EF4A-AFB3-CB1B1D015F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5555" y="3929632"/>
              <a:ext cx="3069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94EC8D-634A-B94C-88CE-1CB9A975CC59}"/>
                </a:ext>
              </a:extLst>
            </p:cNvPr>
            <p:cNvSpPr txBox="1"/>
            <p:nvPr/>
          </p:nvSpPr>
          <p:spPr>
            <a:xfrm>
              <a:off x="7543799" y="1709057"/>
              <a:ext cx="113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CAE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41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093E15-C081-9143-8272-365DED19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0" y="5168779"/>
            <a:ext cx="4923693" cy="894852"/>
          </a:xfrm>
        </p:spPr>
        <p:txBody>
          <a:bodyPr/>
          <a:lstStyle/>
          <a:p>
            <a:r>
              <a:rPr lang="en-US" dirty="0"/>
              <a:t>Modes have broad structure</a:t>
            </a:r>
          </a:p>
          <a:p>
            <a:r>
              <a:rPr lang="en-US" dirty="0"/>
              <a:t>Modes peak at mid-radius (R ~ 2 m)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Dominant SVD modes have global structure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040033-0F5E-F54B-9723-449743EB4179}"/>
              </a:ext>
            </a:extLst>
          </p:cNvPr>
          <p:cNvGrpSpPr/>
          <p:nvPr/>
        </p:nvGrpSpPr>
        <p:grpSpPr>
          <a:xfrm>
            <a:off x="4134451" y="1159732"/>
            <a:ext cx="5131469" cy="3749254"/>
            <a:chOff x="4053171" y="1159732"/>
            <a:chExt cx="5131469" cy="37492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EDDF8B1-22FE-254E-BCF5-D2EF8C21D4E9}"/>
                </a:ext>
              </a:extLst>
            </p:cNvPr>
            <p:cNvGrpSpPr/>
            <p:nvPr/>
          </p:nvGrpSpPr>
          <p:grpSpPr>
            <a:xfrm>
              <a:off x="4053171" y="1159732"/>
              <a:ext cx="5131469" cy="3749254"/>
              <a:chOff x="2294264" y="2768010"/>
              <a:chExt cx="5073632" cy="370699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43956E7-5778-5844-8F70-F4BDA478F0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54093"/>
              <a:stretch/>
            </p:blipFill>
            <p:spPr>
              <a:xfrm>
                <a:off x="2294264" y="2768010"/>
                <a:ext cx="5073632" cy="1804376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CE2F7A1-49DA-6947-976B-C5BBCF2C9E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51067"/>
              <a:stretch/>
            </p:blipFill>
            <p:spPr>
              <a:xfrm>
                <a:off x="2294264" y="4551680"/>
                <a:ext cx="5073632" cy="1923326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CC199F-D532-DE4F-8413-E4C18766192F}"/>
                </a:ext>
              </a:extLst>
            </p:cNvPr>
            <p:cNvCxnSpPr/>
            <p:nvPr/>
          </p:nvCxnSpPr>
          <p:spPr>
            <a:xfrm flipV="1">
              <a:off x="6971211" y="1408110"/>
              <a:ext cx="0" cy="2847703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9E97A5-E9CE-4A43-9B5D-6705F9DA5074}"/>
              </a:ext>
            </a:extLst>
          </p:cNvPr>
          <p:cNvGrpSpPr/>
          <p:nvPr/>
        </p:nvGrpSpPr>
        <p:grpSpPr>
          <a:xfrm>
            <a:off x="-234218" y="1192178"/>
            <a:ext cx="4917978" cy="3818408"/>
            <a:chOff x="-234218" y="1192178"/>
            <a:chExt cx="4917978" cy="38184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53F7C53-3CBA-0148-A756-0D5009321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34218" y="1192178"/>
              <a:ext cx="4917978" cy="381840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E8CE29-FD02-3842-B1B7-6ECD24E0A2E7}"/>
                </a:ext>
              </a:extLst>
            </p:cNvPr>
            <p:cNvCxnSpPr/>
            <p:nvPr/>
          </p:nvCxnSpPr>
          <p:spPr>
            <a:xfrm flipV="1">
              <a:off x="1169851" y="1528354"/>
              <a:ext cx="0" cy="284770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380F3A-D510-DC4D-89DF-0D0C9938F6FE}"/>
                </a:ext>
              </a:extLst>
            </p:cNvPr>
            <p:cNvSpPr txBox="1"/>
            <p:nvPr/>
          </p:nvSpPr>
          <p:spPr>
            <a:xfrm>
              <a:off x="1535610" y="3886481"/>
              <a:ext cx="1894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magnetic axis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6B1C9E-617A-ED46-B044-06D317AA28AD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1228635" y="4071147"/>
              <a:ext cx="3069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5B7F5A-6501-D545-A285-1F76F8F2B9BC}"/>
                </a:ext>
              </a:extLst>
            </p:cNvPr>
            <p:cNvSpPr txBox="1"/>
            <p:nvPr/>
          </p:nvSpPr>
          <p:spPr>
            <a:xfrm>
              <a:off x="3158402" y="1738568"/>
              <a:ext cx="113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CAE structure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0247CC5-D425-CB43-9C0E-93B2BA3D1BBC}"/>
              </a:ext>
            </a:extLst>
          </p:cNvPr>
          <p:cNvSpPr txBox="1"/>
          <p:nvPr/>
        </p:nvSpPr>
        <p:spPr>
          <a:xfrm>
            <a:off x="1150019" y="1527853"/>
            <a:ext cx="163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51FF31"/>
                </a:solidFill>
                <a:latin typeface="Arial"/>
                <a:cs typeface="Arial"/>
              </a:rPr>
              <a:t>#1 (Dominant)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3BDEB6-2D6C-4A4C-A9F1-1E5B00D03F7F}"/>
              </a:ext>
            </a:extLst>
          </p:cNvPr>
          <p:cNvSpPr txBox="1"/>
          <p:nvPr/>
        </p:nvSpPr>
        <p:spPr>
          <a:xfrm>
            <a:off x="1382122" y="3161053"/>
            <a:ext cx="193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D0222"/>
                </a:solidFill>
                <a:latin typeface="Arial"/>
                <a:cs typeface="Arial"/>
              </a:rPr>
              <a:t>#2 (Subdominant)</a:t>
            </a:r>
          </a:p>
        </p:txBody>
      </p:sp>
    </p:spTree>
    <p:extLst>
      <p:ext uri="{BB962C8B-B14F-4D97-AF65-F5344CB8AC3E}">
        <p14:creationId xmlns:p14="http://schemas.microsoft.com/office/powerpoint/2010/main" val="306522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01FBC4-10C6-914B-93AD-AD9AEAC12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CAEs observed during beam current ramp at constant voltage</a:t>
            </a:r>
          </a:p>
          <a:p>
            <a:pPr>
              <a:lnSpc>
                <a:spcPct val="200000"/>
              </a:lnSpc>
            </a:pPr>
            <a:r>
              <a:rPr lang="en-US" dirty="0"/>
              <a:t>Reflectometers observe global structure</a:t>
            </a:r>
          </a:p>
          <a:p>
            <a:pPr>
              <a:lnSpc>
                <a:spcPct val="200000"/>
              </a:lnSpc>
            </a:pPr>
            <a:r>
              <a:rPr lang="en-US" dirty="0"/>
              <a:t>Modes peak at mid-radius (R ~ 2 m)</a:t>
            </a:r>
          </a:p>
          <a:p>
            <a:pPr>
              <a:lnSpc>
                <a:spcPct val="200000"/>
              </a:lnSpc>
            </a:pPr>
            <a:r>
              <a:rPr lang="en-US" dirty="0"/>
              <a:t>SVD analysis one dominant mode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Subdominant mode @ ~ same frequency =&gt; time-dependent CAE structure?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0116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03D1C0-1AFD-0C43-8F04-D2A314E7B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Toroidal mode numbers from ICE toroidal loops</a:t>
            </a:r>
          </a:p>
          <a:p>
            <a:r>
              <a:rPr lang="en-US" dirty="0"/>
              <a:t>Comparison with theory/simulation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02235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C0A80FB-FEC8-CD4E-A558-4D403ECF6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13" y="1833766"/>
                <a:ext cx="8229600" cy="3128527"/>
              </a:xfrm>
            </p:spPr>
            <p:txBody>
              <a:bodyPr/>
              <a:lstStyle/>
              <a:p>
                <a:r>
                  <a:rPr lang="en-US" dirty="0"/>
                  <a:t>Compressional (CAE) and global (GAE) </a:t>
                </a:r>
                <a:r>
                  <a:rPr lang="en-US" dirty="0" err="1"/>
                  <a:t>Alfvén</a:t>
                </a:r>
                <a:r>
                  <a:rPr lang="en-US" dirty="0"/>
                  <a:t> eigenmodes linked to enhanced core electron thermal transport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𝝌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/>
                  <a:t>) in NSTX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CAEs and GAEs are potentially powerful diagnostic for fast-ion population in burning plasma environment</a:t>
                </a:r>
              </a:p>
              <a:p>
                <a:pPr lvl="1"/>
                <a:r>
                  <a:rPr lang="en-US" dirty="0"/>
                  <a:t>nominally driven by Doppler-shifted cyclotron resonance with fast ions =&gt; deeper understanding enables “MHD spectroscopy”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C0A80FB-FEC8-CD4E-A558-4D403ECF6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13" y="1833766"/>
                <a:ext cx="8229600" cy="3128527"/>
              </a:xfrm>
              <a:blipFill>
                <a:blip r:embed="rId2"/>
                <a:stretch>
                  <a:fillRect l="-617" t="-1215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0A154CD-88C5-DE40-A5B6-3723B624FCA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Understanding of high frequency </a:t>
            </a:r>
            <a:r>
              <a:rPr lang="en-US" dirty="0" err="1"/>
              <a:t>Alfvén</a:t>
            </a:r>
            <a:r>
              <a:rPr lang="en-US" dirty="0"/>
              <a:t> activity important to transport and fast-ion diagnosis</a:t>
            </a:r>
          </a:p>
        </p:txBody>
      </p:sp>
    </p:spTree>
    <p:extLst>
      <p:ext uri="{BB962C8B-B14F-4D97-AF65-F5344CB8AC3E}">
        <p14:creationId xmlns:p14="http://schemas.microsoft.com/office/powerpoint/2010/main" val="392788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6" y="1330035"/>
                <a:ext cx="4192863" cy="4759415"/>
              </a:xfrm>
            </p:spPr>
            <p:txBody>
              <a:bodyPr/>
              <a:lstStyle/>
              <a:p>
                <a:r>
                  <a:rPr lang="en-US" dirty="0"/>
                  <a:t>CAE and GAE activity correlate with enhanced 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𝝌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/>
                  <a:t> in NSTX </a:t>
                </a:r>
              </a:p>
              <a:p>
                <a:endParaRPr lang="en-US" dirty="0"/>
              </a:p>
              <a:p>
                <a:r>
                  <a:rPr lang="en-US" dirty="0"/>
                  <a:t>Proposed mechanisms:</a:t>
                </a:r>
              </a:p>
              <a:p>
                <a:pPr lvl="1"/>
                <a:r>
                  <a:rPr lang="en-US" dirty="0"/>
                  <a:t>Resonant orbit stochastization =&gt; enhanced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𝝌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CAEs/GAEs couple to Kinetic </a:t>
                </a:r>
                <a:r>
                  <a:rPr lang="en-US" dirty="0" err="1"/>
                  <a:t>Alfvén</a:t>
                </a:r>
                <a:r>
                  <a:rPr lang="en-US" dirty="0"/>
                  <a:t> Waves (KAWs), which channel energy out of the core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6" y="1330035"/>
                <a:ext cx="4192863" cy="4759415"/>
              </a:xfrm>
              <a:blipFill>
                <a:blip r:embed="rId2"/>
                <a:stretch>
                  <a:fillRect l="-1212" t="-533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CAE and GAEs linked to enhanced core electron thermal transport in NSTX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744534" y="1282948"/>
            <a:ext cx="4239491" cy="5049546"/>
            <a:chOff x="5434358" y="1722675"/>
            <a:chExt cx="3775499" cy="4618122"/>
          </a:xfrm>
        </p:grpSpPr>
        <p:pic>
          <p:nvPicPr>
            <p:cNvPr id="7" name="Picture 5" descr="Fig_from_Stutman_PRL_enhanced_chi_e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9" r="13580" b="24583"/>
            <a:stretch>
              <a:fillRect/>
            </a:stretch>
          </p:blipFill>
          <p:spPr bwMode="auto">
            <a:xfrm>
              <a:off x="5434358" y="1722675"/>
              <a:ext cx="3775499" cy="430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224579" y="6028353"/>
              <a:ext cx="2391452" cy="31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i="0" dirty="0">
                  <a:solidFill>
                    <a:schemeClr val="tx1"/>
                  </a:solidFill>
                  <a:cs typeface="Arial" charset="0"/>
                </a:rPr>
                <a:t>[D. </a:t>
              </a:r>
              <a:r>
                <a:rPr lang="fr-FR" i="0" dirty="0" err="1">
                  <a:solidFill>
                    <a:schemeClr val="tx1"/>
                  </a:solidFill>
                  <a:cs typeface="Arial" charset="0"/>
                </a:rPr>
                <a:t>Stutman</a:t>
              </a:r>
              <a:r>
                <a:rPr lang="fr-FR" i="0" dirty="0">
                  <a:solidFill>
                    <a:schemeClr val="tx1"/>
                  </a:solidFill>
                  <a:cs typeface="Arial" charset="0"/>
                </a:rPr>
                <a:t> PRL 2009]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3995" y="5720118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ea typeface="Century Gothic" charset="0"/>
                <a:cs typeface="Century Gothic" charset="0"/>
              </a:rPr>
              <a:t>[</a:t>
            </a:r>
            <a:r>
              <a:rPr lang="en-US" dirty="0" err="1"/>
              <a:t>Kolesnichenko</a:t>
            </a:r>
            <a:r>
              <a:rPr lang="en-US" dirty="0"/>
              <a:t> PRL 2010</a:t>
            </a:r>
            <a:r>
              <a:rPr lang="en-US" dirty="0">
                <a:ea typeface="Century Gothic" charset="0"/>
                <a:cs typeface="Century Gothic" charset="0"/>
              </a:rPr>
              <a:t>], [</a:t>
            </a:r>
            <a:r>
              <a:rPr lang="en-US" dirty="0" err="1">
                <a:ea typeface="Century Gothic" charset="0"/>
                <a:cs typeface="Century Gothic" charset="0"/>
              </a:rPr>
              <a:t>Belova</a:t>
            </a:r>
            <a:r>
              <a:rPr lang="en-US" dirty="0">
                <a:ea typeface="Century Gothic" charset="0"/>
                <a:cs typeface="Century Gothic" charset="0"/>
              </a:rPr>
              <a:t> PRL 2015]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995" y="5350786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Century Gothic" charset="0"/>
                <a:cs typeface="Century Gothic" charset="0"/>
              </a:rPr>
              <a:t>[</a:t>
            </a:r>
            <a:r>
              <a:rPr lang="en-US" dirty="0" err="1">
                <a:ea typeface="Century Gothic" charset="0"/>
                <a:cs typeface="Century Gothic" charset="0"/>
              </a:rPr>
              <a:t>Gorelenkov</a:t>
            </a:r>
            <a:r>
              <a:rPr lang="en-US" dirty="0">
                <a:ea typeface="Century Gothic" charset="0"/>
                <a:cs typeface="Century Gothic" charset="0"/>
              </a:rPr>
              <a:t> NF 2010]</a:t>
            </a:r>
          </a:p>
        </p:txBody>
      </p:sp>
    </p:spTree>
    <p:extLst>
      <p:ext uri="{BB962C8B-B14F-4D97-AF65-F5344CB8AC3E}">
        <p14:creationId xmlns:p14="http://schemas.microsoft.com/office/powerpoint/2010/main" val="44345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08709" y="1246909"/>
                <a:ext cx="8326582" cy="5052281"/>
              </a:xfrm>
            </p:spPr>
            <p:txBody>
              <a:bodyPr/>
              <a:lstStyle/>
              <a:p>
                <a:r>
                  <a:rPr lang="en-US" dirty="0"/>
                  <a:t>Compressional/Global </a:t>
                </a:r>
                <a:r>
                  <a:rPr lang="en-US" dirty="0" err="1"/>
                  <a:t>Alfvén</a:t>
                </a:r>
                <a:r>
                  <a:rPr lang="en-US" dirty="0"/>
                  <a:t> eigenmodes (CAE/GAE) =&gt; same instability as coherent Ion Cyclotron Emission (ICE)</a:t>
                </a:r>
              </a:p>
              <a:p>
                <a:pPr lvl="1"/>
                <a:r>
                  <a:rPr lang="en-US" sz="2000" dirty="0"/>
                  <a:t>For cyclotron resonance, </a:t>
                </a:r>
              </a:p>
              <a:p>
                <a:pPr marL="456721" lvl="1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𝜔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∥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∥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, </m:t>
                    </m:r>
                    <m:r>
                      <a:rPr lang="en-US" sz="2000" i="1">
                        <a:latin typeface="Cambria Math" charset="0"/>
                      </a:rPr>
                      <m:t>𝑙</m:t>
                    </m:r>
                    <m:r>
                      <a:rPr lang="en-US" sz="2000" i="1">
                        <a:latin typeface="Cambria Math" charset="0"/>
                      </a:rPr>
                      <m:t>=…,−1,0,1,… </m:t>
                    </m:r>
                  </m:oMath>
                </a14:m>
                <a:r>
                  <a:rPr lang="en-US" sz="2000" i="1" dirty="0">
                    <a:latin typeface="Cambria Math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 stabilizing in some ranges and destabilizing in others</a:t>
                </a:r>
              </a:p>
              <a:p>
                <a:pPr lvl="2"/>
                <a:r>
                  <a:rPr lang="en-US" sz="2000" dirty="0"/>
                  <a:t>Anisotropy important </a:t>
                </a:r>
              </a:p>
              <a:p>
                <a:pPr lvl="2"/>
                <a:r>
                  <a:rPr lang="en-US" sz="2000" dirty="0"/>
                  <a:t>Perpendicular instability condition requires finite orbit widths:</a:t>
                </a:r>
              </a:p>
              <a:p>
                <a:pPr marL="1370156" lvl="3" indent="0">
                  <a:buNone/>
                </a:pPr>
                <a:r>
                  <a:rPr lang="en-US" dirty="0"/>
                  <a:t>CAEs: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1&lt;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&lt;2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1370156" lvl="3" indent="0">
                  <a:buNone/>
                </a:pPr>
                <a:r>
                  <a:rPr lang="en-US" dirty="0"/>
                  <a:t>GAEs: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4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For CAEs,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i="1" baseline="30000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lvl="1"/>
                <a:r>
                  <a:rPr lang="en-US" sz="2000" dirty="0"/>
                  <a:t>For GAEs,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∥</m:t>
                            </m:r>
                          </m:sub>
                        </m:sSub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i="1" baseline="30000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lvl="2"/>
                <a:r>
                  <a:rPr lang="en-US" dirty="0"/>
                  <a:t>Dispersion relationships modified by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𝜔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dirty="0"/>
                  <a:t> - (important to existence of GAEs)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709" y="1246909"/>
                <a:ext cx="8326582" cy="5052281"/>
              </a:xfrm>
              <a:blipFill>
                <a:blip r:embed="rId2"/>
                <a:stretch>
                  <a:fillRect l="-457" t="-501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/>
              <a:t>High frequency </a:t>
            </a:r>
            <a:r>
              <a:rPr lang="en-US" sz="2400" dirty="0" err="1"/>
              <a:t>Alfvén</a:t>
            </a:r>
            <a:r>
              <a:rPr lang="en-US" sz="2400" dirty="0"/>
              <a:t> </a:t>
            </a:r>
            <a:r>
              <a:rPr lang="en-US" sz="2400" dirty="0" err="1"/>
              <a:t>eigenmodes</a:t>
            </a:r>
            <a:r>
              <a:rPr lang="en-US" sz="2400" dirty="0"/>
              <a:t> driven unstable by Doppler-shifted cyclotron resonance with fast 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6153" y="1915653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[N.N. </a:t>
            </a:r>
            <a:r>
              <a:rPr lang="en-US" dirty="0" err="1"/>
              <a:t>Gorelenkov</a:t>
            </a:r>
            <a:r>
              <a:rPr lang="en-US" dirty="0"/>
              <a:t> NF 2003]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2982" y="2284985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Century Gothic" charset="0"/>
                <a:cs typeface="Century Gothic" charset="0"/>
              </a:rPr>
              <a:t>[</a:t>
            </a:r>
            <a:r>
              <a:rPr lang="en-US" dirty="0" err="1">
                <a:ea typeface="Century Gothic" charset="0"/>
                <a:cs typeface="Century Gothic" charset="0"/>
              </a:rPr>
              <a:t>Dendy</a:t>
            </a:r>
            <a:r>
              <a:rPr lang="en-US" dirty="0">
                <a:ea typeface="Century Gothic" charset="0"/>
                <a:cs typeface="Century Gothic" charset="0"/>
              </a:rPr>
              <a:t>, </a:t>
            </a:r>
            <a:r>
              <a:rPr lang="en-US" dirty="0" err="1">
                <a:ea typeface="Century Gothic" charset="0"/>
                <a:cs typeface="Century Gothic" charset="0"/>
              </a:rPr>
              <a:t>PoP</a:t>
            </a:r>
            <a:r>
              <a:rPr lang="en-US" dirty="0">
                <a:ea typeface="Century Gothic" charset="0"/>
                <a:cs typeface="Century Gothic" charset="0"/>
              </a:rPr>
              <a:t> 1994]</a:t>
            </a:r>
          </a:p>
        </p:txBody>
      </p:sp>
    </p:spTree>
    <p:extLst>
      <p:ext uri="{BB962C8B-B14F-4D97-AF65-F5344CB8AC3E}">
        <p14:creationId xmlns:p14="http://schemas.microsoft.com/office/powerpoint/2010/main" val="66009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6315" y="3663544"/>
            <a:ext cx="5888853" cy="2632456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B</a:t>
            </a:r>
            <a:r>
              <a:rPr lang="en-US" dirty="0"/>
              <a:t> constant as I</a:t>
            </a:r>
            <a:r>
              <a:rPr lang="en-US" baseline="-25000" dirty="0"/>
              <a:t>B</a:t>
            </a:r>
            <a:r>
              <a:rPr lang="en-US" dirty="0"/>
              <a:t> ramped </a:t>
            </a:r>
            <a:br>
              <a:rPr lang="en-US" dirty="0"/>
            </a:br>
            <a:r>
              <a:rPr lang="en-US" dirty="0"/>
              <a:t>(variable perveance)</a:t>
            </a:r>
          </a:p>
          <a:p>
            <a:r>
              <a:rPr lang="en-US" dirty="0"/>
              <a:t>CAEs abruptly disappears as I</a:t>
            </a:r>
            <a:r>
              <a:rPr lang="en-US" baseline="-25000" dirty="0"/>
              <a:t>B </a:t>
            </a:r>
            <a:br>
              <a:rPr lang="en-US" baseline="-25000" dirty="0"/>
            </a:br>
            <a:r>
              <a:rPr lang="en-US" dirty="0"/>
              <a:t>drops below threshold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0" u="sng" dirty="0"/>
              <a:t>caveats:</a:t>
            </a:r>
          </a:p>
          <a:p>
            <a:pPr lvl="1"/>
            <a:r>
              <a:rPr lang="en-US" dirty="0"/>
              <a:t>delay in CAE start =&gt; due to beam density build-up?</a:t>
            </a:r>
          </a:p>
          <a:p>
            <a:pPr lvl="1"/>
            <a:r>
              <a:rPr lang="en-US" dirty="0"/>
              <a:t>CAE reappears =&gt; due to </a:t>
            </a:r>
            <a:r>
              <a:rPr lang="en-US" dirty="0" err="1"/>
              <a:t>sawtoothing</a:t>
            </a:r>
            <a:r>
              <a:rPr lang="en-US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CAE with observed beam current threshold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3497" y="2513191"/>
            <a:ext cx="147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dB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989170" y="1286928"/>
            <a:ext cx="2959" cy="332390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07" y="917672"/>
            <a:ext cx="3568700" cy="282903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416300" y="1193480"/>
            <a:ext cx="0" cy="23114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C4A3C6D-3463-0040-ADA4-D3C10A8C9416}"/>
              </a:ext>
            </a:extLst>
          </p:cNvPr>
          <p:cNvGrpSpPr/>
          <p:nvPr/>
        </p:nvGrpSpPr>
        <p:grpSpPr>
          <a:xfrm>
            <a:off x="4619083" y="2916130"/>
            <a:ext cx="4412273" cy="1791308"/>
            <a:chOff x="4619083" y="3113201"/>
            <a:chExt cx="4412273" cy="17913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9083" y="3113201"/>
              <a:ext cx="4412273" cy="179130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89E227-03A0-554B-9DA3-52AF748046EE}"/>
                </a:ext>
              </a:extLst>
            </p:cNvPr>
            <p:cNvSpPr txBox="1"/>
            <p:nvPr/>
          </p:nvSpPr>
          <p:spPr>
            <a:xfrm>
              <a:off x="8343890" y="3380444"/>
              <a:ext cx="437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</a:t>
              </a:r>
              <a:r>
                <a:rPr lang="en-US" b="1" baseline="-25000" dirty="0"/>
                <a:t>B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D87549-DB9D-AB42-8B36-276C59923E1A}"/>
                  </a:ext>
                </a:extLst>
              </p:cNvPr>
              <p:cNvSpPr txBox="1"/>
              <p:nvPr/>
            </p:nvSpPr>
            <p:spPr>
              <a:xfrm>
                <a:off x="3391728" y="1286928"/>
                <a:ext cx="609600" cy="457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D87549-DB9D-AB42-8B36-276C59923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28" y="1286928"/>
                <a:ext cx="609600" cy="4572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807AEEB-9416-4649-A816-CCE152271738}"/>
              </a:ext>
            </a:extLst>
          </p:cNvPr>
          <p:cNvGrpSpPr/>
          <p:nvPr/>
        </p:nvGrpSpPr>
        <p:grpSpPr>
          <a:xfrm>
            <a:off x="4563438" y="777633"/>
            <a:ext cx="4457837" cy="2084479"/>
            <a:chOff x="4563438" y="777633"/>
            <a:chExt cx="4457837" cy="208447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/>
            <a:srcRect l="10131"/>
            <a:stretch/>
          </p:blipFill>
          <p:spPr>
            <a:xfrm>
              <a:off x="5076496" y="1173848"/>
              <a:ext cx="3944779" cy="168826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DE9E746-22B6-C045-A3AB-48377B947FA2}"/>
                    </a:ext>
                  </a:extLst>
                </p:cNvPr>
                <p:cNvSpPr txBox="1"/>
                <p:nvPr/>
              </p:nvSpPr>
              <p:spPr>
                <a:xfrm>
                  <a:off x="8241316" y="1381517"/>
                  <a:ext cx="609600" cy="418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Arial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DE9E746-22B6-C045-A3AB-48377B947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316" y="1381517"/>
                  <a:ext cx="609600" cy="4187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EB65A56-74A8-4F4B-B308-D833E62709F7}"/>
                    </a:ext>
                  </a:extLst>
                </p:cNvPr>
                <p:cNvSpPr txBox="1"/>
                <p:nvPr/>
              </p:nvSpPr>
              <p:spPr>
                <a:xfrm rot="16200000">
                  <a:off x="3720101" y="1620970"/>
                  <a:ext cx="2038118" cy="351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b="1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200" b="1" i="0">
                                  <a:latin typeface="Helvetica" pitchFamily="2" charset="0"/>
                                  <a:cs typeface="Arial"/>
                                </a:rPr>
                                <m:t>Autopowe</m:t>
                              </m:r>
                              <m:r>
                                <m:rPr>
                                  <m:nor/>
                                </m:rPr>
                                <a:rPr lang="en-US" sz="1200" b="1" i="0" smtClean="0">
                                  <a:latin typeface="Helvetica" pitchFamily="2" charset="0"/>
                                  <a:cs typeface="Arial"/>
                                </a:rPr>
                                <m:t>r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US" sz="1200" b="1" i="1">
                                  <a:latin typeface="Cambria Math" panose="02040503050406030204" pitchFamily="18" charset="0"/>
                                  <a:cs typeface="Arial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200" b="1" i="1">
                                  <a:latin typeface="Cambria Math" panose="02040503050406030204" pitchFamily="18" charset="0"/>
                                  <a:cs typeface="Arial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1200" b="1" dirty="0">
                              <a:latin typeface="Arial"/>
                              <a:cs typeface="Arial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1200" dirty="0">
                      <a:latin typeface="Helvetica" pitchFamily="2" charset="0"/>
                      <a:cs typeface="Arial"/>
                    </a:rPr>
                    <a:t> </a:t>
                  </a:r>
                  <a:r>
                    <a:rPr lang="en-US" sz="1200" b="1" dirty="0">
                      <a:latin typeface="Helvetica" pitchFamily="2" charset="0"/>
                      <a:cs typeface="Arial"/>
                    </a:rPr>
                    <a:t>(A.U.)</a:t>
                  </a:r>
                  <a:endParaRPr lang="en-US" sz="1200" b="1" dirty="0">
                    <a:latin typeface="Times" pitchFamily="2" charset="0"/>
                    <a:cs typeface="Arial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EB65A56-74A8-4F4B-B308-D833E62709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720101" y="1620970"/>
                  <a:ext cx="2038118" cy="351443"/>
                </a:xfrm>
                <a:prstGeom prst="rect">
                  <a:avLst/>
                </a:prstGeom>
                <a:blipFill>
                  <a:blip r:embed="rId8"/>
                  <a:stretch>
                    <a:fillRect r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041908-6097-154C-8BFF-8A10007FB840}"/>
                </a:ext>
              </a:extLst>
            </p:cNvPr>
            <p:cNvGrpSpPr/>
            <p:nvPr/>
          </p:nvGrpSpPr>
          <p:grpSpPr>
            <a:xfrm>
              <a:off x="4858698" y="1351986"/>
              <a:ext cx="261610" cy="1320357"/>
              <a:chOff x="4858698" y="1351986"/>
              <a:chExt cx="261610" cy="132035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C65C4B-61E8-9542-B583-5A91CE8A095C}"/>
                  </a:ext>
                </a:extLst>
              </p:cNvPr>
              <p:cNvSpPr txBox="1"/>
              <p:nvPr/>
            </p:nvSpPr>
            <p:spPr>
              <a:xfrm rot="16200000">
                <a:off x="4770759" y="1439925"/>
                <a:ext cx="43748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/>
                    <a:cs typeface="Arial"/>
                  </a:rPr>
                  <a:t>10</a:t>
                </a:r>
                <a:r>
                  <a:rPr lang="en-US" sz="1100" baseline="30000" dirty="0">
                    <a:latin typeface="Arial"/>
                    <a:cs typeface="Arial"/>
                  </a:rPr>
                  <a:t>-2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FDB90F-BFCE-8749-9983-5E616A946A79}"/>
                  </a:ext>
                </a:extLst>
              </p:cNvPr>
              <p:cNvSpPr txBox="1"/>
              <p:nvPr/>
            </p:nvSpPr>
            <p:spPr>
              <a:xfrm rot="16200000">
                <a:off x="4770759" y="2322795"/>
                <a:ext cx="43748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/>
                    <a:cs typeface="Arial"/>
                  </a:rPr>
                  <a:t>10</a:t>
                </a:r>
                <a:r>
                  <a:rPr lang="en-US" sz="1100" baseline="30000" dirty="0">
                    <a:latin typeface="Arial"/>
                    <a:cs typeface="Arial"/>
                  </a:rPr>
                  <a:t>-6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F4B47A-9BDC-AF49-A33F-7B95063F7A15}"/>
                  </a:ext>
                </a:extLst>
              </p:cNvPr>
              <p:cNvSpPr txBox="1"/>
              <p:nvPr/>
            </p:nvSpPr>
            <p:spPr>
              <a:xfrm rot="16200000">
                <a:off x="4770759" y="1881360"/>
                <a:ext cx="43748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/>
                    <a:cs typeface="Arial"/>
                  </a:rPr>
                  <a:t>10</a:t>
                </a:r>
                <a:r>
                  <a:rPr lang="en-US" sz="1100" baseline="30000" dirty="0">
                    <a:latin typeface="Arial"/>
                    <a:cs typeface="Arial"/>
                  </a:rPr>
                  <a:t>-4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5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80754" y="4941134"/>
                <a:ext cx="8856368" cy="1449033"/>
              </a:xfrm>
            </p:spPr>
            <p:txBody>
              <a:bodyPr/>
              <a:lstStyle/>
              <a:p>
                <a:pPr marL="290513" indent="-184150"/>
                <a:r>
                  <a:rPr lang="en-US" altLang="x-none" sz="2200" dirty="0">
                    <a:ea typeface="ＭＳ Ｐゴシック" charset="-128"/>
                  </a:rPr>
                  <a:t>8 channels</a:t>
                </a:r>
                <a:r>
                  <a:rPr lang="en-US" altLang="ja-JP" sz="2200" dirty="0">
                    <a:ea typeface="ＭＳ Ｐゴシック" charset="-128"/>
                  </a:rPr>
                  <a:t>: </a:t>
                </a:r>
                <a:r>
                  <a:rPr lang="en-US" altLang="x-none" sz="2200" dirty="0">
                    <a:ea typeface="ＭＳ Ｐゴシック" charset="-128"/>
                  </a:rPr>
                  <a:t>55 – 75 GHz</a:t>
                </a:r>
              </a:p>
              <a:p>
                <a:pPr marL="290513" indent="-184150"/>
                <a:r>
                  <a:rPr lang="en-US" altLang="x-none" sz="2200" dirty="0">
                    <a:ea typeface="ＭＳ Ｐゴシック" charset="-128"/>
                  </a:rPr>
                  <a:t>X-mode or O-mode =&gt; reflection at </a:t>
                </a:r>
                <a:r>
                  <a:rPr lang="en-US" altLang="x-none" sz="2200" i="1" dirty="0" err="1">
                    <a:ea typeface="ＭＳ Ｐゴシック" charset="-128"/>
                  </a:rPr>
                  <a:t>f</a:t>
                </a:r>
                <a:r>
                  <a:rPr lang="en-US" altLang="x-none" sz="2200" i="1" baseline="-25000" dirty="0" err="1">
                    <a:ea typeface="ＭＳ Ｐゴシック" charset="-128"/>
                  </a:rPr>
                  <a:t>RH</a:t>
                </a:r>
                <a:r>
                  <a:rPr lang="en-US" altLang="x-none" sz="2200" dirty="0">
                    <a:ea typeface="ＭＳ Ｐゴシック" charset="-128"/>
                  </a:rPr>
                  <a:t> or </a:t>
                </a:r>
                <a:r>
                  <a:rPr lang="en-US" altLang="x-none" sz="2200" i="1" dirty="0" err="1">
                    <a:ea typeface="ＭＳ Ｐゴシック" charset="-128"/>
                  </a:rPr>
                  <a:t>f</a:t>
                </a:r>
                <a:r>
                  <a:rPr lang="en-US" altLang="x-none" sz="2200" i="1" baseline="-25000" dirty="0" err="1">
                    <a:ea typeface="ＭＳ Ｐゴシック" charset="-128"/>
                  </a:rPr>
                  <a:t>pe</a:t>
                </a:r>
                <a:endParaRPr lang="en-US" altLang="x-none" sz="2200" i="1" baseline="-25000" dirty="0">
                  <a:ea typeface="ＭＳ Ｐゴシック" charset="-128"/>
                </a:endParaRPr>
              </a:p>
              <a:p>
                <a:pPr marL="290513" indent="-184150"/>
                <a:r>
                  <a:rPr lang="en-US" altLang="x-none" sz="2200" dirty="0">
                    <a:ea typeface="ＭＳ Ｐゴシック" charset="-128"/>
                  </a:rPr>
                  <a:t>global mode: path length fluctuations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x-none" sz="220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accPr>
                      <m:e>
                        <m:r>
                          <a:rPr lang="en-US" altLang="x-none" sz="2200" b="1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𝒍</m:t>
                        </m:r>
                      </m:e>
                    </m:acc>
                  </m:oMath>
                </a14:m>
                <a:r>
                  <a:rPr lang="en-US" altLang="x-none" sz="2200" dirty="0">
                    <a:ea typeface="ＭＳ Ｐゴシック" charset="-128"/>
                  </a:rPr>
                  <a:t>) ~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x-none" sz="2200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accPr>
                      <m:e>
                        <m:r>
                          <a:rPr lang="en-US" altLang="x-none" sz="2200" b="1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altLang="x-none" sz="2200" dirty="0">
                    <a:ea typeface="ＭＳ Ｐゴシック" charset="-128"/>
                  </a:rPr>
                  <a:t> @ cutoff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4941134"/>
                <a:ext cx="8856368" cy="1449033"/>
              </a:xfrm>
              <a:blipFill>
                <a:blip r:embed="rId2"/>
                <a:stretch>
                  <a:fillRect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223282" y="0"/>
                <a:ext cx="8579922" cy="914400"/>
              </a:xfrm>
            </p:spPr>
            <p:txBody>
              <a:bodyPr/>
              <a:lstStyle/>
              <a:p>
                <a:r>
                  <a:rPr lang="en-US" dirty="0"/>
                  <a:t>Reflectometer array measures CAE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x-none" sz="2800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accPr>
                      <m:e>
                        <m:r>
                          <a:rPr lang="en-US" altLang="x-none" sz="2800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dirty="0"/>
                  <a:t> across plasma</a:t>
                </a:r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223282" y="0"/>
                <a:ext cx="8579922" cy="914400"/>
              </a:xfrm>
              <a:blipFill>
                <a:blip r:embed="rId3"/>
                <a:stretch>
                  <a:fillRect l="-118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2526616-69CA-7540-87BD-E458E73205A1}"/>
              </a:ext>
            </a:extLst>
          </p:cNvPr>
          <p:cNvGrpSpPr/>
          <p:nvPr/>
        </p:nvGrpSpPr>
        <p:grpSpPr>
          <a:xfrm>
            <a:off x="1590808" y="942654"/>
            <a:ext cx="5558621" cy="4258743"/>
            <a:chOff x="4707325" y="1018516"/>
            <a:chExt cx="4235764" cy="32730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0AA8F5-37A8-2043-AA62-0BEBF8B9F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07325" y="1018516"/>
              <a:ext cx="4235764" cy="327309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494D73-A73F-D749-B6C2-BDD33B0B9B35}"/>
                </a:ext>
              </a:extLst>
            </p:cNvPr>
            <p:cNvSpPr txBox="1"/>
            <p:nvPr/>
          </p:nvSpPr>
          <p:spPr>
            <a:xfrm>
              <a:off x="5593279" y="2707576"/>
              <a:ext cx="256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/>
                  <a:cs typeface="Arial"/>
                </a:rPr>
                <a:t>right hand cutoff (</a:t>
              </a:r>
              <a:r>
                <a:rPr lang="en-US" altLang="x-none" b="1" i="1" dirty="0" err="1">
                  <a:ea typeface="ＭＳ Ｐゴシック" charset="-128"/>
                </a:rPr>
                <a:t>f</a:t>
              </a:r>
              <a:r>
                <a:rPr lang="en-US" altLang="x-none" b="1" i="1" baseline="-25000" dirty="0" err="1">
                  <a:ea typeface="ＭＳ Ｐゴシック" charset="-128"/>
                </a:rPr>
                <a:t>RH</a:t>
              </a:r>
              <a:r>
                <a:rPr lang="en-US" b="1" dirty="0">
                  <a:latin typeface="Arial"/>
                  <a:cs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67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13657" y="0"/>
            <a:ext cx="8229600" cy="914400"/>
          </a:xfrm>
        </p:spPr>
        <p:txBody>
          <a:bodyPr/>
          <a:lstStyle/>
          <a:p>
            <a:r>
              <a:rPr lang="en-US" sz="2400" dirty="0"/>
              <a:t>Reflectometer array shows CAE structure is global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D8FE8D-5EAE-0F4D-A875-48E1E6BA2049}"/>
              </a:ext>
            </a:extLst>
          </p:cNvPr>
          <p:cNvGrpSpPr/>
          <p:nvPr/>
        </p:nvGrpSpPr>
        <p:grpSpPr>
          <a:xfrm>
            <a:off x="457200" y="1014442"/>
            <a:ext cx="8229600" cy="4291203"/>
            <a:chOff x="457200" y="1014442"/>
            <a:chExt cx="8229600" cy="4291203"/>
          </a:xfrm>
        </p:grpSpPr>
        <p:pic>
          <p:nvPicPr>
            <p:cNvPr id="19" name="Content Placeholder 3">
              <a:extLst>
                <a:ext uri="{FF2B5EF4-FFF2-40B4-BE49-F238E27FC236}">
                  <a16:creationId xmlns:a16="http://schemas.microsoft.com/office/drawing/2014/main" id="{448F8C96-BE11-DF4C-876C-4CAB941F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542"/>
            <a:stretch/>
          </p:blipFill>
          <p:spPr bwMode="auto">
            <a:xfrm>
              <a:off x="457200" y="1014442"/>
              <a:ext cx="8229600" cy="4291203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78E903D-877F-1E4B-B29F-C55D5DC2AB29}"/>
                </a:ext>
              </a:extLst>
            </p:cNvPr>
            <p:cNvGrpSpPr/>
            <p:nvPr/>
          </p:nvGrpSpPr>
          <p:grpSpPr>
            <a:xfrm>
              <a:off x="3390642" y="1014442"/>
              <a:ext cx="5224866" cy="3544498"/>
              <a:chOff x="3390642" y="1014442"/>
              <a:chExt cx="5224866" cy="354449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ED8C7CA-8EC8-4B4C-8803-2B5DFC2CA1C6}"/>
                  </a:ext>
                </a:extLst>
              </p:cNvPr>
              <p:cNvGrpSpPr/>
              <p:nvPr/>
            </p:nvGrpSpPr>
            <p:grpSpPr>
              <a:xfrm>
                <a:off x="3390642" y="1014442"/>
                <a:ext cx="1069848" cy="3532015"/>
                <a:chOff x="3390642" y="1070519"/>
                <a:chExt cx="1069848" cy="3497218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32C0038-8F5A-D24E-B84D-B46F806E3616}"/>
                    </a:ext>
                  </a:extLst>
                </p:cNvPr>
                <p:cNvSpPr txBox="1"/>
                <p:nvPr/>
              </p:nvSpPr>
              <p:spPr>
                <a:xfrm>
                  <a:off x="3546090" y="1070519"/>
                  <a:ext cx="914400" cy="304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/>
                      <a:cs typeface="Arial"/>
                    </a:rPr>
                    <a:t>55 G Hz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4EE91AE-3A05-3F42-973E-962FA3138B73}"/>
                    </a:ext>
                  </a:extLst>
                </p:cNvPr>
                <p:cNvSpPr txBox="1"/>
                <p:nvPr/>
              </p:nvSpPr>
              <p:spPr>
                <a:xfrm>
                  <a:off x="3390642" y="2134677"/>
                  <a:ext cx="1069848" cy="304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/>
                      <a:cs typeface="Arial"/>
                    </a:rPr>
                    <a:t>57.5 GHz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666CE41-8CB7-3640-9599-B5C9B8307A4D}"/>
                    </a:ext>
                  </a:extLst>
                </p:cNvPr>
                <p:cNvSpPr txBox="1"/>
                <p:nvPr/>
              </p:nvSpPr>
              <p:spPr>
                <a:xfrm>
                  <a:off x="3546090" y="3198835"/>
                  <a:ext cx="914400" cy="304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/>
                      <a:cs typeface="Arial"/>
                    </a:rPr>
                    <a:t>60 GHz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87B8E88-C105-A84A-8024-FA785F316A18}"/>
                    </a:ext>
                  </a:extLst>
                </p:cNvPr>
                <p:cNvSpPr txBox="1"/>
                <p:nvPr/>
              </p:nvSpPr>
              <p:spPr>
                <a:xfrm>
                  <a:off x="3393690" y="4262992"/>
                  <a:ext cx="1066800" cy="304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/>
                      <a:cs typeface="Arial"/>
                    </a:rPr>
                    <a:t>62.5 GHz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BE08E3F-988F-8A4E-96BD-BFD7EA9C5DF9}"/>
                  </a:ext>
                </a:extLst>
              </p:cNvPr>
              <p:cNvGrpSpPr/>
              <p:nvPr/>
            </p:nvGrpSpPr>
            <p:grpSpPr>
              <a:xfrm>
                <a:off x="7545660" y="1014442"/>
                <a:ext cx="1069848" cy="3544498"/>
                <a:chOff x="7545660" y="1033350"/>
                <a:chExt cx="1069848" cy="3642577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2757FD7-691C-7742-AD95-526FC49056E6}"/>
                    </a:ext>
                  </a:extLst>
                </p:cNvPr>
                <p:cNvSpPr txBox="1"/>
                <p:nvPr/>
              </p:nvSpPr>
              <p:spPr>
                <a:xfrm>
                  <a:off x="7545660" y="1033350"/>
                  <a:ext cx="1069848" cy="316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/>
                      <a:cs typeface="Arial"/>
                    </a:rPr>
                    <a:t>67.5 GHz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4A17295-CF83-F841-8D26-CF7A1D748B9C}"/>
                    </a:ext>
                  </a:extLst>
                </p:cNvPr>
                <p:cNvSpPr txBox="1"/>
                <p:nvPr/>
              </p:nvSpPr>
              <p:spPr>
                <a:xfrm>
                  <a:off x="7701108" y="2142111"/>
                  <a:ext cx="914400" cy="316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/>
                      <a:cs typeface="Arial"/>
                    </a:rPr>
                    <a:t>30 GHz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8EACF37-7D49-C94A-8079-C143D29DCB31}"/>
                    </a:ext>
                  </a:extLst>
                </p:cNvPr>
                <p:cNvSpPr txBox="1"/>
                <p:nvPr/>
              </p:nvSpPr>
              <p:spPr>
                <a:xfrm>
                  <a:off x="7545660" y="3250872"/>
                  <a:ext cx="1069848" cy="316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/>
                      <a:cs typeface="Arial"/>
                    </a:rPr>
                    <a:t>72.5 GHz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5C678E-5049-1345-8484-35FD3A628F72}"/>
                    </a:ext>
                  </a:extLst>
                </p:cNvPr>
                <p:cNvSpPr txBox="1"/>
                <p:nvPr/>
              </p:nvSpPr>
              <p:spPr>
                <a:xfrm>
                  <a:off x="7701108" y="4359634"/>
                  <a:ext cx="914400" cy="316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/>
                      <a:cs typeface="Arial"/>
                    </a:rPr>
                    <a:t>75 GHz</a:t>
                  </a:r>
                </a:p>
              </p:txBody>
            </p:sp>
          </p:grpSp>
        </p:grp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6A0C832-F677-5541-BB2B-02649BA55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05645"/>
            <a:ext cx="8229600" cy="930944"/>
          </a:xfrm>
        </p:spPr>
        <p:txBody>
          <a:bodyPr/>
          <a:lstStyle/>
          <a:p>
            <a:r>
              <a:rPr lang="en-US" sz="1800" dirty="0"/>
              <a:t>Global CAE observed with reflectometers in I</a:t>
            </a:r>
            <a:r>
              <a:rPr lang="en-US" sz="1800" baseline="-25000" dirty="0"/>
              <a:t>B</a:t>
            </a:r>
            <a:r>
              <a:rPr lang="en-US" sz="1800" dirty="0"/>
              <a:t> ramp at constant V</a:t>
            </a:r>
            <a:r>
              <a:rPr lang="en-US" sz="1800" baseline="-25000" dirty="0"/>
              <a:t>B</a:t>
            </a:r>
          </a:p>
          <a:p>
            <a:r>
              <a:rPr lang="en-US" sz="1800" dirty="0"/>
              <a:t>CAE aliased from </a:t>
            </a:r>
            <a:r>
              <a:rPr lang="en-US" sz="1800" i="1" dirty="0"/>
              <a:t>f</a:t>
            </a:r>
            <a:r>
              <a:rPr lang="en-US" sz="1800" dirty="0"/>
              <a:t> ~ 5.5 MHz to ~ 4.5 MHz (10 MHz sampling rate)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0C87B-491B-9A49-8084-04B6FD77BEEB}"/>
                  </a:ext>
                </a:extLst>
              </p:cNvPr>
              <p:cNvSpPr txBox="1"/>
              <p:nvPr/>
            </p:nvSpPr>
            <p:spPr>
              <a:xfrm>
                <a:off x="706475" y="1083138"/>
                <a:ext cx="1241387" cy="3759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1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accPr>
                              <m:e>
                                <m:r>
                                  <a:rPr lang="en-US" sz="1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𝝓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=</m:t>
                        </m:r>
                        <m:sSup>
                          <m:sSupPr>
                            <m:ctrlPr>
                              <a:rPr lang="en-US" sz="1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𝟎</m:t>
                                    </m:r>
                                  </m:sub>
                                </m:sSub>
                                <m:acc>
                                  <m:accPr>
                                    <m:chr m:val="̃"/>
                                    <m:ctrlP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𝒍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1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2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 ̃</a:t>
                </a:r>
                <a:endParaRPr lang="en-US" sz="1200" b="1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0C87B-491B-9A49-8084-04B6FD77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75" y="1083138"/>
                <a:ext cx="1241387" cy="375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B507E31-CF4B-7B44-BA03-7826D98C3CDE}"/>
              </a:ext>
            </a:extLst>
          </p:cNvPr>
          <p:cNvSpPr txBox="1"/>
          <p:nvPr/>
        </p:nvSpPr>
        <p:spPr>
          <a:xfrm>
            <a:off x="773150" y="1697064"/>
            <a:ext cx="3370226" cy="26161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172019, </a:t>
            </a:r>
            <a:r>
              <a:rPr lang="en-US" sz="1100" b="1" i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 = 2250 – 4600 </a:t>
            </a:r>
            <a:r>
              <a:rPr lang="en-US" sz="1100" b="1" dirty="0" err="1">
                <a:solidFill>
                  <a:schemeClr val="bg1"/>
                </a:solidFill>
                <a:latin typeface="Arial"/>
                <a:cs typeface="Arial"/>
              </a:rPr>
              <a:t>ms</a:t>
            </a: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100" b="1" i="1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 = 4435 – 4520 kHz</a:t>
            </a:r>
          </a:p>
        </p:txBody>
      </p:sp>
    </p:spTree>
    <p:extLst>
      <p:ext uri="{BB962C8B-B14F-4D97-AF65-F5344CB8AC3E}">
        <p14:creationId xmlns:p14="http://schemas.microsoft.com/office/powerpoint/2010/main" val="38049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69290" y="3191295"/>
                <a:ext cx="8696580" cy="3514303"/>
              </a:xfrm>
            </p:spPr>
            <p:txBody>
              <a:bodyPr/>
              <a:lstStyle/>
              <a:p>
                <a:r>
                  <a:rPr lang="en-US" dirty="0"/>
                  <a:t>array of signals contains global mode + noise/turbulence</a:t>
                </a:r>
              </a:p>
              <a:p>
                <a:r>
                  <a:rPr lang="en-US" dirty="0"/>
                  <a:t>SVD separates signal matrix into global modes + noise/turbulence</a:t>
                </a:r>
              </a:p>
              <a:p>
                <a:pPr marL="913439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acc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acc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m:rPr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modes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Steps before SVD </a:t>
                </a:r>
                <a:r>
                  <a:rPr lang="mr-IN" dirty="0"/>
                  <a:t>…</a:t>
                </a:r>
                <a:endParaRPr lang="en-US" dirty="0"/>
              </a:p>
              <a:p>
                <a:pPr lvl="1"/>
                <a:r>
                  <a:rPr lang="en-US" dirty="0"/>
                  <a:t>bandpass filter signals to isolate mode</a:t>
                </a:r>
              </a:p>
              <a:p>
                <a:pPr lvl="1"/>
                <a:r>
                  <a:rPr lang="en-US" dirty="0"/>
                  <a:t>make signals complex ⇒ temporal phase factors out automatically: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dirty="0"/>
                  <a:t>=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290" y="3191295"/>
                <a:ext cx="8696580" cy="3514303"/>
              </a:xfrm>
              <a:blipFill>
                <a:blip r:embed="rId3"/>
                <a:stretch>
                  <a:fillRect l="-437" t="-5036" b="-37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12" y="157894"/>
            <a:ext cx="8229601" cy="699100"/>
          </a:xfrm>
        </p:spPr>
        <p:txBody>
          <a:bodyPr/>
          <a:lstStyle/>
          <a:p>
            <a:r>
              <a:rPr lang="en-US" dirty="0"/>
              <a:t>Use singular value decomposition to isolate </a:t>
            </a:r>
            <a:br>
              <a:rPr lang="en-US" dirty="0"/>
            </a:br>
            <a:r>
              <a:rPr lang="en-US" dirty="0"/>
              <a:t>“global mode” from signal array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9290" y="878255"/>
            <a:ext cx="8036510" cy="2490598"/>
            <a:chOff x="269290" y="979855"/>
            <a:chExt cx="8036510" cy="2490598"/>
          </a:xfrm>
        </p:grpSpPr>
        <p:sp>
          <p:nvSpPr>
            <p:cNvPr id="13" name="Right Arrow 12"/>
            <p:cNvSpPr/>
            <p:nvPr/>
          </p:nvSpPr>
          <p:spPr>
            <a:xfrm>
              <a:off x="4334931" y="2036878"/>
              <a:ext cx="770469" cy="4320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63130" y="1326296"/>
              <a:ext cx="2651760" cy="1965960"/>
              <a:chOff x="1371599" y="1244919"/>
              <a:chExt cx="2651760" cy="19659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8" t="5093" r="5527" b="8907"/>
              <a:stretch/>
            </p:blipFill>
            <p:spPr>
              <a:xfrm>
                <a:off x="1371599" y="1244919"/>
                <a:ext cx="2651760" cy="1965960"/>
              </a:xfrm>
              <a:prstGeom prst="rect">
                <a:avLst/>
              </a:prstGeom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1371599" y="1244919"/>
                <a:ext cx="2651760" cy="196596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335801" y="1702021"/>
              <a:ext cx="672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SVD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290" y="990600"/>
              <a:ext cx="483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array of signals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6059" y="979855"/>
              <a:ext cx="3106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“global mode”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0290" y="3101121"/>
              <a:ext cx="2995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“noise”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425439" y="1285708"/>
              <a:ext cx="2651761" cy="1857035"/>
              <a:chOff x="5425439" y="1285708"/>
              <a:chExt cx="2651761" cy="185703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5425440" y="1285708"/>
                <a:ext cx="2651760" cy="540064"/>
              </a:xfrm>
              <a:prstGeom prst="roundRect">
                <a:avLst>
                  <a:gd name="adj" fmla="val 22582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7" t="4931" r="5027" b="71282"/>
              <a:stretch/>
            </p:blipFill>
            <p:spPr>
              <a:xfrm>
                <a:off x="5425439" y="1332816"/>
                <a:ext cx="2651761" cy="543755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5425440" y="2144310"/>
                <a:ext cx="2651760" cy="989955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9" t="25986" r="5206" b="29548"/>
              <a:stretch/>
            </p:blipFill>
            <p:spPr>
              <a:xfrm>
                <a:off x="5425440" y="2126252"/>
                <a:ext cx="2651760" cy="1016491"/>
              </a:xfrm>
              <a:prstGeom prst="rect">
                <a:avLst/>
              </a:prstGeom>
            </p:spPr>
          </p:pic>
        </p:grpSp>
        <p:sp>
          <p:nvSpPr>
            <p:cNvPr id="25" name="Cross 24"/>
            <p:cNvSpPr>
              <a:spLocks noChangeAspect="1"/>
            </p:cNvSpPr>
            <p:nvPr/>
          </p:nvSpPr>
          <p:spPr>
            <a:xfrm>
              <a:off x="6649254" y="1919416"/>
              <a:ext cx="191522" cy="182880"/>
            </a:xfrm>
            <a:prstGeom prst="plus">
              <a:avLst>
                <a:gd name="adj" fmla="val 474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720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5A9BCF-34BB-484E-8F0A-875751DE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19" y="4042011"/>
            <a:ext cx="8527763" cy="2224781"/>
          </a:xfrm>
        </p:spPr>
        <p:txBody>
          <a:bodyPr/>
          <a:lstStyle/>
          <a:p>
            <a:r>
              <a:rPr lang="en-US" dirty="0"/>
              <a:t>SVD shows single dominant “mode” (~ 50 % fluctuation power)</a:t>
            </a:r>
          </a:p>
          <a:p>
            <a:pPr lvl="1"/>
            <a:r>
              <a:rPr lang="en-US" dirty="0"/>
              <a:t>5 </a:t>
            </a:r>
            <a:r>
              <a:rPr lang="en-US" dirty="0" err="1"/>
              <a:t>ms</a:t>
            </a:r>
            <a:r>
              <a:rPr lang="en-US" dirty="0"/>
              <a:t> records (no overlap), 60 kHz bandwidth</a:t>
            </a:r>
          </a:p>
          <a:p>
            <a:pPr lvl="1"/>
            <a:r>
              <a:rPr lang="en-US" dirty="0"/>
              <a:t>large amplitude subdominant mode (~ 25 % fluctuation power) </a:t>
            </a:r>
            <a:br>
              <a:rPr lang="en-US" dirty="0"/>
            </a:br>
            <a:r>
              <a:rPr lang="en-US" dirty="0"/>
              <a:t>@ ~ same frequency =&gt; Distinct modes </a:t>
            </a:r>
            <a:r>
              <a:rPr lang="en-US" b="1" dirty="0"/>
              <a:t>OR</a:t>
            </a:r>
          </a:p>
          <a:p>
            <a:pPr lvl="2"/>
            <a:r>
              <a:rPr lang="en-US" dirty="0"/>
              <a:t>#1+#2 = single mode w/time-dependent structure (&lt; ~5 </a:t>
            </a:r>
            <a:r>
              <a:rPr lang="en-US" dirty="0" err="1"/>
              <a:t>ms</a:t>
            </a:r>
            <a:r>
              <a:rPr lang="en-US" dirty="0"/>
              <a:t> modulation)?</a:t>
            </a:r>
          </a:p>
          <a:p>
            <a:pPr lvl="2"/>
            <a:r>
              <a:rPr lang="en-US" dirty="0"/>
              <a:t>#2 is SVD artifact?</a:t>
            </a:r>
          </a:p>
          <a:p>
            <a:r>
              <a:rPr lang="en-US" dirty="0"/>
              <a:t>Low amplitude components = noise/turbulence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SVD shows one dominant “mode”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F72B05-DC99-DA4A-9642-F401000598FE}"/>
              </a:ext>
            </a:extLst>
          </p:cNvPr>
          <p:cNvGrpSpPr/>
          <p:nvPr/>
        </p:nvGrpSpPr>
        <p:grpSpPr>
          <a:xfrm>
            <a:off x="-107959" y="948776"/>
            <a:ext cx="4529503" cy="3265715"/>
            <a:chOff x="-107959" y="1120655"/>
            <a:chExt cx="4529503" cy="326571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0E875B-48C2-374F-B880-C0F33C526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406"/>
            <a:stretch/>
          </p:blipFill>
          <p:spPr>
            <a:xfrm>
              <a:off x="-107959" y="1120655"/>
              <a:ext cx="4529503" cy="326571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E3029B7-7D88-5440-821D-FAA7B993169A}"/>
                    </a:ext>
                  </a:extLst>
                </p:cNvPr>
                <p:cNvSpPr txBox="1"/>
                <p:nvPr/>
              </p:nvSpPr>
              <p:spPr>
                <a:xfrm>
                  <a:off x="1707351" y="1217180"/>
                  <a:ext cx="1120958" cy="422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𝜙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cs typeface="Arial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𝑙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latin typeface="Arial"/>
                    <a:cs typeface="Arial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E3029B7-7D88-5440-821D-FAA7B9931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351" y="1217180"/>
                  <a:ext cx="1120958" cy="422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FF17CE-457E-A54E-8788-8CCE67538BDE}"/>
                </a:ext>
              </a:extLst>
            </p:cNvPr>
            <p:cNvSpPr txBox="1"/>
            <p:nvPr/>
          </p:nvSpPr>
          <p:spPr>
            <a:xfrm rot="16200000">
              <a:off x="-865204" y="2449382"/>
              <a:ext cx="2048369" cy="3420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/>
                  <a:cs typeface="Arial"/>
                </a:rPr>
                <a:t>(rad.)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94B744-1B86-F34E-8124-FBC688216D9D}"/>
                </a:ext>
              </a:extLst>
            </p:cNvPr>
            <p:cNvSpPr txBox="1"/>
            <p:nvPr/>
          </p:nvSpPr>
          <p:spPr>
            <a:xfrm>
              <a:off x="1891601" y="4023540"/>
              <a:ext cx="1084355" cy="3420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time (</a:t>
              </a:r>
              <a:r>
                <a:rPr lang="en-US" sz="1400" dirty="0" err="1">
                  <a:latin typeface="Arial"/>
                  <a:cs typeface="Arial"/>
                </a:rPr>
                <a:t>ms</a:t>
              </a:r>
              <a:r>
                <a:rPr lang="en-US" sz="1400" dirty="0">
                  <a:latin typeface="Arial"/>
                  <a:cs typeface="Arial"/>
                </a:rPr>
                <a:t>)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FA73A74-96F5-1344-B934-DC0CA0523271}"/>
              </a:ext>
            </a:extLst>
          </p:cNvPr>
          <p:cNvGrpSpPr/>
          <p:nvPr/>
        </p:nvGrpSpPr>
        <p:grpSpPr>
          <a:xfrm>
            <a:off x="4205673" y="836343"/>
            <a:ext cx="4887724" cy="3480916"/>
            <a:chOff x="4205673" y="836343"/>
            <a:chExt cx="4887724" cy="348091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3709A88-F2DA-DE4F-AD48-4A30697FD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5727"/>
            <a:stretch/>
          </p:blipFill>
          <p:spPr>
            <a:xfrm>
              <a:off x="4205673" y="836343"/>
              <a:ext cx="4887724" cy="14385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0A0782-1BF9-4F43-8F4B-B2EE3A78E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8652"/>
            <a:stretch/>
          </p:blipFill>
          <p:spPr>
            <a:xfrm>
              <a:off x="4205673" y="2162012"/>
              <a:ext cx="4887723" cy="215524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CDA1FE-BCF4-6742-B219-9C7DF5DA5C38}"/>
                    </a:ext>
                  </a:extLst>
                </p:cNvPr>
                <p:cNvSpPr txBox="1"/>
                <p:nvPr/>
              </p:nvSpPr>
              <p:spPr>
                <a:xfrm>
                  <a:off x="5283201" y="1263006"/>
                  <a:ext cx="609600" cy="4572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CDA1FE-BCF4-6742-B219-9C7DF5DA5C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3201" y="1263006"/>
                  <a:ext cx="609600" cy="457257"/>
                </a:xfrm>
                <a:prstGeom prst="rect">
                  <a:avLst/>
                </a:prstGeom>
                <a:blipFill>
                  <a:blip r:embed="rId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486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69B9D3D75DB42A4294084EDAAF6E5" ma:contentTypeVersion="0" ma:contentTypeDescription="Create a new document." ma:contentTypeScope="" ma:versionID="7e38bf45e10ee7b0fbd3e3157880acb6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b33b643bbdfd4d537c93bcee433d79e6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A3D4A31B-A513-40EC-9431-6913F0F5576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0f8ad0e-3adf-474a-b561-af233bba80c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86BB1-D027-43F4-8DB2-C8D55F0291E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FFAC3F7-43B0-4D91-8B53-BF3319ED7AD0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www.w3.org/2000/xmlns/"/>
    <ds:schemaRef ds:uri="http://schemas.microsoft.com/sharepoint/v3/fields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57140</TotalTime>
  <Words>585</Words>
  <Application>Microsoft Macintosh PowerPoint</Application>
  <PresentationFormat>On-screen Show (4:3)</PresentationFormat>
  <Paragraphs>120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Century Gothic</vt:lpstr>
      <vt:lpstr>Helvetica</vt:lpstr>
      <vt:lpstr>Lucida Grande</vt:lpstr>
      <vt:lpstr>Times</vt:lpstr>
      <vt:lpstr>Office Theme</vt:lpstr>
      <vt:lpstr>CAE structure measurements in DIII-D</vt:lpstr>
      <vt:lpstr>Understanding of high frequency Alfvén activity important to transport and fast-ion diagnosis</vt:lpstr>
      <vt:lpstr>CAE and GAEs linked to enhanced core electron thermal transport in NSTX</vt:lpstr>
      <vt:lpstr>High frequency Alfvén eigenmodes driven unstable by Doppler-shifted cyclotron resonance with fast ions</vt:lpstr>
      <vt:lpstr>CAE with observed beam current threshold</vt:lpstr>
      <vt:lpstr>Reflectometer array measures CAE n ̃ across plasma</vt:lpstr>
      <vt:lpstr>Reflectometer array shows CAE structure is global</vt:lpstr>
      <vt:lpstr>Use singular value decomposition to isolate  “global mode” from signal array</vt:lpstr>
      <vt:lpstr>SVD shows one dominant “mode”</vt:lpstr>
      <vt:lpstr>Dominant SVD modes have global structure</vt:lpstr>
      <vt:lpstr>Conclusions</vt:lpstr>
      <vt:lpstr>Future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Neal Crocker</cp:lastModifiedBy>
  <cp:revision>2029</cp:revision>
  <cp:lastPrinted>2018-07-26T16:01:05Z</cp:lastPrinted>
  <dcterms:created xsi:type="dcterms:W3CDTF">2010-04-12T23:12:02Z</dcterms:created>
  <dcterms:modified xsi:type="dcterms:W3CDTF">2018-08-27T14:57:55Z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XP2E3VQ6UM2P-151-395</vt:lpwstr>
  </property>
  <property fmtid="{D5CDD505-2E9C-101B-9397-08002B2CF9AE}" pid="6" name="_dlc_DocIdItemGuid">
    <vt:lpwstr>45a7871c-afbf-48d0-9089-d523b25ec326</vt:lpwstr>
  </property>
  <property fmtid="{D5CDD505-2E9C-101B-9397-08002B2CF9AE}" pid="7" name="_dlc_DocIdUrl">
    <vt:lpwstr>http://intranet.ga.com/_layouts/DocIdRedir.aspx?ID=XP2E3VQ6UM2P-151-395, XP2E3VQ6UM2P-151-395</vt:lpwstr>
  </property>
</Properties>
</file>