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8" r:id="rId2"/>
    <p:sldId id="272" r:id="rId3"/>
    <p:sldId id="274" r:id="rId4"/>
    <p:sldId id="276" r:id="rId5"/>
    <p:sldId id="307" r:id="rId6"/>
    <p:sldId id="269" r:id="rId7"/>
    <p:sldId id="270" r:id="rId8"/>
    <p:sldId id="309" r:id="rId9"/>
    <p:sldId id="308" r:id="rId10"/>
    <p:sldId id="294" r:id="rId11"/>
    <p:sldId id="293" r:id="rId12"/>
    <p:sldId id="275" r:id="rId13"/>
    <p:sldId id="297" r:id="rId14"/>
    <p:sldId id="310" r:id="rId15"/>
    <p:sldId id="284" r:id="rId16"/>
    <p:sldId id="277" r:id="rId17"/>
    <p:sldId id="302" r:id="rId18"/>
    <p:sldId id="311" r:id="rId19"/>
    <p:sldId id="298" r:id="rId20"/>
    <p:sldId id="299" r:id="rId21"/>
    <p:sldId id="300" r:id="rId22"/>
    <p:sldId id="312" r:id="rId23"/>
    <p:sldId id="286" r:id="rId24"/>
    <p:sldId id="290" r:id="rId25"/>
    <p:sldId id="289" r:id="rId26"/>
    <p:sldId id="292" r:id="rId27"/>
    <p:sldId id="313" r:id="rId28"/>
    <p:sldId id="295" r:id="rId29"/>
    <p:sldId id="304" r:id="rId30"/>
    <p:sldId id="305" r:id="rId31"/>
    <p:sldId id="303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244AFC"/>
    <a:srgbClr val="408007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8"/>
    <p:restoredTop sz="94368" autoAdjust="0"/>
  </p:normalViewPr>
  <p:slideViewPr>
    <p:cSldViewPr snapToGrid="0" showGuides="1">
      <p:cViewPr varScale="1">
        <p:scale>
          <a:sx n="115" d="100"/>
          <a:sy n="115" d="100"/>
        </p:scale>
        <p:origin x="111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48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0207F15-7EEB-4A53-B612-E78FBE588E39}" type="datetimeFigureOut">
              <a:rPr lang="en-US"/>
              <a:pPr>
                <a:defRPr/>
              </a:pPr>
              <a:t>8/24/18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814D58-8BAE-47A7-9BC7-BF5F8CB6A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460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95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fld id="{097C43DE-DEE0-604F-A886-1C2FC226D51E}" type="slidenum">
              <a:rPr lang="en-US" altLang="x-none" b="0" i="0">
                <a:solidFill>
                  <a:schemeClr val="tx1"/>
                </a:solidFill>
                <a:latin typeface="Times New Roman" charset="0"/>
              </a:rPr>
              <a:pPr eaLnBrk="1" hangingPunct="1"/>
              <a:t>6</a:t>
            </a:fld>
            <a:endParaRPr lang="en-US" altLang="x-none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34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fld id="{1CD004CD-8838-604B-BC4C-BAB0CF5B8841}" type="slidenum">
              <a:rPr lang="en-US" altLang="x-none" b="0" i="0">
                <a:solidFill>
                  <a:schemeClr val="tx1"/>
                </a:solidFill>
                <a:latin typeface="Times New Roman" charset="0"/>
              </a:rPr>
              <a:pPr eaLnBrk="1" hangingPunct="1"/>
              <a:t>7</a:t>
            </a:fld>
            <a:endParaRPr lang="en-US" altLang="x-none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937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fld id="{649FC2D5-9217-104E-98E6-7572F676AEBC}" type="slidenum">
              <a:rPr lang="en-US" altLang="x-none" sz="1200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10</a:t>
            </a:fld>
            <a:endParaRPr lang="en-US" altLang="x-none" sz="1200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7123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14D58-8BAE-47A7-9BC7-BF5F8CB6AD3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94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4845050"/>
            <a:ext cx="48323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4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46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3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752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0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4495800" cy="2667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76200" y="3733800"/>
            <a:ext cx="8991600" cy="2743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6188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794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102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1029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4788"/>
            <a:ext cx="91440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Box 1"/>
          <p:cNvSpPr txBox="1">
            <a:spLocks noChangeArrowheads="1"/>
          </p:cNvSpPr>
          <p:nvPr userDrawn="1"/>
        </p:nvSpPr>
        <p:spPr bwMode="auto">
          <a:xfrm>
            <a:off x="8458200" y="6583363"/>
            <a:ext cx="609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50C44427-FA99-46F6-AD84-71969FA70DF8}" type="slidenum">
              <a:rPr lang="en-US" altLang="en-US" sz="1000" b="1" smtClean="0">
                <a:solidFill>
                  <a:srgbClr val="336699"/>
                </a:solidFill>
              </a:rPr>
              <a:pPr algn="r">
                <a:defRPr/>
              </a:pPr>
              <a:t>‹#›</a:t>
            </a:fld>
            <a:endParaRPr lang="en-US" altLang="en-US" sz="1000" b="1">
              <a:solidFill>
                <a:srgbClr val="336699"/>
              </a:solidFill>
            </a:endParaRPr>
          </a:p>
        </p:txBody>
      </p:sp>
      <p:sp>
        <p:nvSpPr>
          <p:cNvPr id="1031" name="TextBox 9"/>
          <p:cNvSpPr txBox="1">
            <a:spLocks noChangeArrowheads="1"/>
          </p:cNvSpPr>
          <p:nvPr userDrawn="1"/>
        </p:nvSpPr>
        <p:spPr bwMode="auto">
          <a:xfrm>
            <a:off x="914400" y="6583363"/>
            <a:ext cx="7543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000" b="1" dirty="0">
                <a:solidFill>
                  <a:srgbClr val="336699"/>
                </a:solidFill>
              </a:rPr>
              <a:t>NSTX-U/Magnetic Fusion Science Meeting Aug. 27, 2018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34" r:id="rId3"/>
    <p:sldLayoutId id="2147483735" r:id="rId4"/>
    <p:sldLayoutId id="2147483740" r:id="rId5"/>
    <p:sldLayoutId id="2147483736" r:id="rId6"/>
    <p:sldLayoutId id="2147483737" r:id="rId7"/>
  </p:sldLayoutIdLst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ubtitle 1"/>
          <p:cNvSpPr>
            <a:spLocks noGrp="1"/>
          </p:cNvSpPr>
          <p:nvPr>
            <p:ph type="subTitle" idx="1"/>
          </p:nvPr>
        </p:nvSpPr>
        <p:spPr>
          <a:xfrm>
            <a:off x="228599" y="2586891"/>
            <a:ext cx="8852877" cy="1195388"/>
          </a:xfrm>
        </p:spPr>
        <p:txBody>
          <a:bodyPr/>
          <a:lstStyle/>
          <a:p>
            <a:pPr eaLnBrk="1" hangingPunct="1"/>
            <a:r>
              <a:rPr lang="en-US" sz="2000" dirty="0"/>
              <a:t>NA Crocker,</a:t>
            </a:r>
            <a:r>
              <a:rPr lang="en-US" sz="2000" baseline="30000" dirty="0"/>
              <a:t>1</a:t>
            </a:r>
            <a:r>
              <a:rPr lang="en-US" sz="2000" dirty="0"/>
              <a:t> E Belova,</a:t>
            </a:r>
            <a:r>
              <a:rPr lang="en-US" sz="2000" baseline="30000" dirty="0"/>
              <a:t>2</a:t>
            </a:r>
            <a:r>
              <a:rPr lang="en-US" sz="2000" dirty="0"/>
              <a:t> RB White,</a:t>
            </a:r>
            <a:r>
              <a:rPr lang="en-US" sz="2000" baseline="30000" dirty="0"/>
              <a:t>2</a:t>
            </a:r>
            <a:r>
              <a:rPr lang="en-US" sz="2000" dirty="0"/>
              <a:t> ED Fredrickson,</a:t>
            </a:r>
            <a:r>
              <a:rPr lang="en-US" sz="2000" baseline="30000" dirty="0"/>
              <a:t>2</a:t>
            </a:r>
            <a:r>
              <a:rPr lang="en-US" sz="2000" dirty="0"/>
              <a:t> NN Gorelenkov,</a:t>
            </a:r>
            <a:r>
              <a:rPr lang="en-US" sz="2000" baseline="30000" dirty="0"/>
              <a:t>2</a:t>
            </a:r>
            <a:r>
              <a:rPr lang="en-US" sz="2000" dirty="0"/>
              <a:t> K Tritz,</a:t>
            </a:r>
            <a:r>
              <a:rPr lang="en-US" sz="2000" baseline="30000" dirty="0"/>
              <a:t>3</a:t>
            </a:r>
            <a:r>
              <a:rPr lang="en-US" sz="2000" dirty="0"/>
              <a:t> WA Peebles,</a:t>
            </a:r>
            <a:r>
              <a:rPr lang="en-US" sz="2000" baseline="30000" dirty="0"/>
              <a:t>1</a:t>
            </a:r>
            <a:r>
              <a:rPr lang="en-US" sz="2000" dirty="0"/>
              <a:t>S Kubota,</a:t>
            </a:r>
            <a:r>
              <a:rPr lang="en-US" sz="2000" baseline="30000" dirty="0"/>
              <a:t>1</a:t>
            </a:r>
            <a:r>
              <a:rPr lang="en-US" sz="2000" dirty="0"/>
              <a:t> A Diallo,</a:t>
            </a:r>
            <a:r>
              <a:rPr lang="en-US" sz="2000" baseline="30000" dirty="0"/>
              <a:t>2</a:t>
            </a:r>
            <a:r>
              <a:rPr lang="en-US" sz="2000" dirty="0"/>
              <a:t> BP LeBlanc</a:t>
            </a:r>
            <a:r>
              <a:rPr lang="en-US" sz="2000" baseline="30000" dirty="0"/>
              <a:t>2</a:t>
            </a:r>
            <a:r>
              <a:rPr lang="en-US" sz="2000" dirty="0"/>
              <a:t> and SA </a:t>
            </a:r>
            <a:r>
              <a:rPr lang="en-US" sz="2000" dirty="0" err="1"/>
              <a:t>Sabbagh</a:t>
            </a:r>
            <a:endParaRPr lang="en-US" sz="2000" dirty="0"/>
          </a:p>
          <a:p>
            <a:pPr eaLnBrk="1" hangingPunct="1"/>
            <a:r>
              <a:rPr lang="en-US" altLang="en-US" sz="2000" baseline="30000" dirty="0">
                <a:latin typeface="Arial" charset="0"/>
                <a:cs typeface="Arial" charset="0"/>
              </a:rPr>
              <a:t>1</a:t>
            </a:r>
            <a:r>
              <a:rPr lang="en-US" altLang="en-US" sz="2000" dirty="0">
                <a:latin typeface="Arial" charset="0"/>
                <a:cs typeface="Arial" charset="0"/>
              </a:rPr>
              <a:t>UCLA, </a:t>
            </a:r>
            <a:r>
              <a:rPr lang="en-US" altLang="en-US" sz="2000" baseline="30000" dirty="0">
                <a:latin typeface="Arial" charset="0"/>
                <a:cs typeface="Arial" charset="0"/>
              </a:rPr>
              <a:t>2</a:t>
            </a:r>
            <a:r>
              <a:rPr lang="en-US" altLang="en-US" sz="2000" dirty="0">
                <a:latin typeface="Arial" charset="0"/>
                <a:cs typeface="Arial" charset="0"/>
              </a:rPr>
              <a:t>PPPL, </a:t>
            </a:r>
            <a:r>
              <a:rPr lang="en-US" altLang="en-US" sz="2000" baseline="30000" dirty="0">
                <a:latin typeface="Arial" charset="0"/>
                <a:cs typeface="Arial" charset="0"/>
              </a:rPr>
              <a:t>3</a:t>
            </a:r>
            <a:r>
              <a:rPr lang="en-US" altLang="en-US" sz="2000" dirty="0">
                <a:latin typeface="Arial" charset="0"/>
                <a:cs typeface="Arial" charset="0"/>
              </a:rPr>
              <a:t>JHU</a:t>
            </a:r>
          </a:p>
        </p:txBody>
      </p:sp>
      <p:sp>
        <p:nvSpPr>
          <p:cNvPr id="4099" name="Title 2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991600" cy="1477670"/>
          </a:xfrm>
        </p:spPr>
        <p:txBody>
          <a:bodyPr/>
          <a:lstStyle/>
          <a:p>
            <a:pPr eaLnBrk="1" hangingPunct="1"/>
            <a:r>
              <a:rPr lang="en-US" sz="3200" dirty="0"/>
              <a:t>Local compressional and global </a:t>
            </a:r>
            <a:r>
              <a:rPr lang="en-US" sz="3200" dirty="0" err="1"/>
              <a:t>Alfvén</a:t>
            </a:r>
            <a:r>
              <a:rPr lang="en-US" sz="3200"/>
              <a:t> eigenmode structure on NSTX and their effect on core energy transport* </a:t>
            </a:r>
            <a:endParaRPr lang="en-US" altLang="en-US" sz="3200">
              <a:latin typeface="Arial" charset="0"/>
              <a:cs typeface="Arial" charset="0"/>
            </a:endParaRPr>
          </a:p>
        </p:txBody>
      </p:sp>
      <p:sp>
        <p:nvSpPr>
          <p:cNvPr id="410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14400" y="3633788"/>
            <a:ext cx="7315200" cy="1014412"/>
          </a:xfrm>
        </p:spPr>
        <p:txBody>
          <a:bodyPr>
            <a:normAutofit/>
          </a:bodyPr>
          <a:lstStyle/>
          <a:p>
            <a:pPr fontAlgn="base">
              <a:lnSpc>
                <a:spcPct val="85000"/>
              </a:lnSpc>
              <a:spcAft>
                <a:spcPct val="0"/>
              </a:spcAft>
            </a:pPr>
            <a:r>
              <a:rPr lang="en-US" altLang="en-US" sz="1600" dirty="0">
                <a:latin typeface="Arial" charset="0"/>
                <a:cs typeface="Arial" charset="0"/>
              </a:rPr>
              <a:t>NSTX-U/Magnetic Fusion Science Meeting Aug. 27, 2018</a:t>
            </a:r>
          </a:p>
        </p:txBody>
      </p:sp>
      <p:pic>
        <p:nvPicPr>
          <p:cNvPr id="4102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88523"/>
            <a:ext cx="16065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ucla_cw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5" t="19632" r="8073" b="19632"/>
          <a:stretch>
            <a:fillRect/>
          </a:stretch>
        </p:blipFill>
        <p:spPr bwMode="auto">
          <a:xfrm>
            <a:off x="197207" y="5074135"/>
            <a:ext cx="1631593" cy="58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491" y="4518318"/>
            <a:ext cx="89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" indent="0" algn="ctr">
              <a:buNone/>
            </a:pPr>
            <a:r>
              <a:rPr lang="en-US" sz="1200"/>
              <a:t>*Supported by US DOE Contracts DE­SC0011810, </a:t>
            </a:r>
            <a:r>
              <a:rPr lang="mr-IN" sz="1200"/>
              <a:t>DE-FG02-99ER54527</a:t>
            </a:r>
            <a:r>
              <a:rPr lang="en-US" sz="1200"/>
              <a:t> &amp; DE­AC02­09CH11466</a:t>
            </a:r>
            <a:endParaRPr lang="en-US" sz="1200" i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698938" y="1063383"/>
            <a:ext cx="3646488" cy="5273191"/>
            <a:chOff x="5559425" y="936625"/>
            <a:chExt cx="3646488" cy="527319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36" b="9231"/>
            <a:stretch/>
          </p:blipFill>
          <p:spPr>
            <a:xfrm>
              <a:off x="5964167" y="1386195"/>
              <a:ext cx="2774416" cy="2176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5"/>
            <p:cNvSpPr txBox="1">
              <a:spLocks noChangeArrowheads="1"/>
            </p:cNvSpPr>
            <p:nvPr/>
          </p:nvSpPr>
          <p:spPr bwMode="auto">
            <a:xfrm>
              <a:off x="5559425" y="936625"/>
              <a:ext cx="3646488" cy="427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1pPr>
              <a:lvl2pPr marL="742950" indent="-28575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2pPr>
              <a:lvl3pPr marL="1143000" indent="-22860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3pPr>
              <a:lvl4pPr marL="1600200" indent="-22860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4pPr>
              <a:lvl5pPr marL="2057400" indent="-22860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x-none" i="0">
                  <a:solidFill>
                    <a:srgbClr val="000000"/>
                  </a:solidFill>
                  <a:latin typeface="Arial (Body)" charset="0"/>
                </a:rPr>
                <a:t>Cutoff displacement basis functions</a:t>
              </a:r>
            </a:p>
            <a:p>
              <a:pPr algn="ctr" eaLnBrk="1" hangingPunct="1"/>
              <a:r>
                <a:rPr lang="en-US" altLang="x-none" i="0">
                  <a:solidFill>
                    <a:srgbClr val="000000"/>
                  </a:solidFill>
                  <a:latin typeface="Arial (Body)" charset="0"/>
                </a:rPr>
                <a:t>(cubic </a:t>
              </a:r>
              <a:r>
                <a:rPr lang="en-US" altLang="en-US" i="0">
                  <a:solidFill>
                    <a:srgbClr val="000000"/>
                  </a:solidFill>
                  <a:latin typeface="Arial (Body)" charset="0"/>
                </a:rPr>
                <a:t>“</a:t>
              </a:r>
              <a:r>
                <a:rPr lang="en-US" altLang="x-none" i="0">
                  <a:solidFill>
                    <a:srgbClr val="000000"/>
                  </a:solidFill>
                  <a:latin typeface="Arial (Body)" charset="0"/>
                </a:rPr>
                <a:t>B-splines</a:t>
              </a:r>
              <a:r>
                <a:rPr lang="en-US" altLang="en-US" i="0">
                  <a:solidFill>
                    <a:srgbClr val="000000"/>
                  </a:solidFill>
                  <a:latin typeface="Arial (Body)" charset="0"/>
                </a:rPr>
                <a:t>”</a:t>
              </a:r>
              <a:r>
                <a:rPr lang="en-US" altLang="x-none" i="0">
                  <a:solidFill>
                    <a:srgbClr val="000000"/>
                  </a:solidFill>
                  <a:latin typeface="Arial (Body)" charset="0"/>
                </a:rPr>
                <a:t>; cutoff locations as knots)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6"/>
                <p:cNvSpPr>
                  <a:spLocks noChangeArrowheads="1"/>
                </p:cNvSpPr>
                <p:nvPr/>
              </p:nvSpPr>
              <p:spPr bwMode="auto">
                <a:xfrm>
                  <a:off x="6825731" y="1511979"/>
                  <a:ext cx="789447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100" b="1" i="1">
                      <a:solidFill>
                        <a:srgbClr val="1822CD"/>
                      </a:solidFill>
                      <a:latin typeface="Helvetica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1100" b="1" i="1">
                      <a:solidFill>
                        <a:srgbClr val="1822CD"/>
                      </a:solidFill>
                      <a:latin typeface="Helvetica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1100" b="1" i="1">
                      <a:solidFill>
                        <a:srgbClr val="1822CD"/>
                      </a:solidFill>
                      <a:latin typeface="Helvetica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1100" b="1" i="1">
                      <a:solidFill>
                        <a:srgbClr val="1822CD"/>
                      </a:solidFill>
                      <a:latin typeface="Helvetica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1100" b="1" i="1">
                      <a:solidFill>
                        <a:srgbClr val="1822CD"/>
                      </a:solidFill>
                      <a:latin typeface="Helvetica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100" b="1" i="1">
                      <a:solidFill>
                        <a:srgbClr val="1822CD"/>
                      </a:solidFill>
                      <a:latin typeface="Helvetica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100" b="1" i="1">
                      <a:solidFill>
                        <a:srgbClr val="1822CD"/>
                      </a:solidFill>
                      <a:latin typeface="Helvetica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100" b="1" i="1">
                      <a:solidFill>
                        <a:srgbClr val="1822CD"/>
                      </a:solidFill>
                      <a:latin typeface="Helvetica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100" b="1" i="1">
                      <a:solidFill>
                        <a:srgbClr val="1822CD"/>
                      </a:solidFill>
                      <a:latin typeface="Helvetica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x-none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x-none" sz="1800" b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altLang="x-none" sz="1800" b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altLang="x-none" sz="1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x-none" sz="1800" b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altLang="x-none" sz="1600" b="0" i="0">
                    <a:solidFill>
                      <a:schemeClr val="tx1"/>
                    </a:solidFill>
                    <a:latin typeface="Cambria" charset="0"/>
                  </a:endParaRPr>
                </a:p>
              </p:txBody>
            </p:sp>
          </mc:Choice>
          <mc:Fallback xmlns="">
            <p:sp>
              <p:nvSpPr>
                <p:cNvPr id="21515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25731" y="1511979"/>
                  <a:ext cx="789447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327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887583" y="3620411"/>
              <a:ext cx="3091317" cy="2589405"/>
            </a:xfrm>
            <a:prstGeom prst="rect">
              <a:avLst/>
            </a:prstGeom>
            <a:noFill/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>
                  <a:spLocks noChangeArrowheads="1"/>
                </p:cNvSpPr>
                <p:nvPr/>
              </p:nvSpPr>
              <p:spPr bwMode="auto">
                <a:xfrm>
                  <a:off x="6446028" y="3930324"/>
                  <a:ext cx="1918056" cy="646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1100" b="1" i="1">
                      <a:solidFill>
                        <a:srgbClr val="1822CD"/>
                      </a:solidFill>
                      <a:latin typeface="Helvetica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1100" b="1" i="1">
                      <a:solidFill>
                        <a:srgbClr val="1822CD"/>
                      </a:solidFill>
                      <a:latin typeface="Helvetica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1100" b="1" i="1">
                      <a:solidFill>
                        <a:srgbClr val="1822CD"/>
                      </a:solidFill>
                      <a:latin typeface="Helvetica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1100" b="1" i="1">
                      <a:solidFill>
                        <a:srgbClr val="1822CD"/>
                      </a:solidFill>
                      <a:latin typeface="Helvetica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1100" b="1" i="1">
                      <a:solidFill>
                        <a:srgbClr val="1822CD"/>
                      </a:solidFill>
                      <a:latin typeface="Helvetica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100" b="1" i="1">
                      <a:solidFill>
                        <a:srgbClr val="1822CD"/>
                      </a:solidFill>
                      <a:latin typeface="Helvetica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100" b="1" i="1">
                      <a:solidFill>
                        <a:srgbClr val="1822CD"/>
                      </a:solidFill>
                      <a:latin typeface="Helvetica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100" b="1" i="1">
                      <a:solidFill>
                        <a:srgbClr val="1822CD"/>
                      </a:solidFill>
                      <a:latin typeface="Helvetica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100" b="1" i="1">
                      <a:solidFill>
                        <a:srgbClr val="1822CD"/>
                      </a:solidFill>
                      <a:latin typeface="Helvetica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x-none" sz="180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altLang="x-none" sz="1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x-none" sz="180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x-none" sz="1800" b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altLang="x-none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x-none" sz="180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𝑅</m:t>
                            </m:r>
                          </m:e>
                        </m:d>
                        <m:r>
                          <a:rPr lang="en-US" altLang="x-none" sz="18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</m:t>
                        </m:r>
                      </m:oMath>
                      <m:oMath xmlns:m="http://schemas.openxmlformats.org/officeDocument/2006/math">
                        <m:sSub>
                          <m:sSubPr>
                            <m:ctrlPr>
                              <a:rPr lang="en-US" altLang="x-none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x-none" sz="1800" b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altLang="x-none" sz="180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altLang="x-none" sz="180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altLang="x-none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x-none" sz="180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𝑅</m:t>
                            </m:r>
                          </m:e>
                        </m:d>
                        <m:r>
                          <a:rPr lang="en-US" altLang="x-none" sz="18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𝛻</m:t>
                        </m:r>
                        <m:sSub>
                          <m:sSubPr>
                            <m:ctrlPr>
                              <a:rPr lang="en-US" altLang="x-none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x-none" sz="180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x-none" sz="180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altLang="x-none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x-none" sz="180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altLang="x-none" sz="1600" i="0">
                    <a:solidFill>
                      <a:schemeClr val="tx1"/>
                    </a:solidFill>
                    <a:latin typeface="Cambria" charset="0"/>
                  </a:endParaRPr>
                </a:p>
              </p:txBody>
            </p:sp>
          </mc:Choice>
          <mc:Fallback xmlns="">
            <p:sp>
              <p:nvSpPr>
                <p:cNvPr id="22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446028" y="3930324"/>
                  <a:ext cx="1918056" cy="64633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88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506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/>
          <a:lstStyle/>
          <a:p>
            <a:r>
              <a:rPr lang="en-US" altLang="x-none" i="1" err="1">
                <a:latin typeface="Cambria Math" charset="0"/>
                <a:ea typeface="Cambria Math" charset="0"/>
                <a:cs typeface="Cambria Math" charset="0"/>
              </a:rPr>
              <a:t>δn</a:t>
            </a:r>
            <a:r>
              <a:rPr lang="en-US" altLang="x-none" i="1">
                <a:latin typeface="Cambria" charset="0"/>
                <a:ea typeface="ＭＳ Ｐゴシック" charset="-128"/>
              </a:rPr>
              <a:t> </a:t>
            </a:r>
            <a:r>
              <a:rPr lang="en-US" altLang="x-none">
                <a:ea typeface="ＭＳ Ｐゴシック" charset="-128"/>
              </a:rPr>
              <a:t>determined via synthetic diagnostic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69" name="Rectangle 9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-12700" y="1004888"/>
                <a:ext cx="6280382" cy="5827712"/>
              </a:xfrm>
            </p:spPr>
            <p:txBody>
              <a:bodyPr>
                <a:normAutofit fontScale="85000" lnSpcReduction="10000"/>
              </a:bodyPr>
              <a:lstStyle/>
              <a:p>
                <a:pPr marL="320675" indent="-320675"/>
                <a:r>
                  <a:rPr lang="en-US" altLang="x-none" dirty="0">
                    <a:ea typeface="ＭＳ Ｐゴシック" charset="-128"/>
                  </a:rPr>
                  <a:t>Synthetic diagnostic models path length</a:t>
                </a:r>
                <a:endParaRPr lang="en-US" altLang="x-none" i="1" dirty="0">
                  <a:ea typeface="ＭＳ Ｐゴシック" charset="-128"/>
                </a:endParaRPr>
              </a:p>
              <a:p>
                <a:pPr marL="719138" lvl="1" indent="-320675"/>
                <a:r>
                  <a:rPr lang="en-US" altLang="x-none" dirty="0">
                    <a:ea typeface="ＭＳ Ｐゴシック" charset="-128"/>
                  </a:rPr>
                  <a:t> WKB path length integral:</a:t>
                </a:r>
              </a:p>
              <a:p>
                <a:pPr marL="39846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x-none" b="0" i="1" smtClean="0">
                          <a:latin typeface="Cambria Math" charset="0"/>
                          <a:ea typeface="ＭＳ Ｐゴシック" charset="-128"/>
                        </a:rPr>
                        <m:t>𝑙</m:t>
                      </m:r>
                      <m:r>
                        <a:rPr lang="en-US" altLang="x-none" b="0" i="1" smtClean="0">
                          <a:latin typeface="Cambria Math" charset="0"/>
                          <a:ea typeface="ＭＳ Ｐゴシック" charset="-128"/>
                        </a:rPr>
                        <m:t>=</m:t>
                      </m:r>
                      <m:sSub>
                        <m:sSubPr>
                          <m:ctrlPr>
                            <a:rPr lang="en-US" altLang="x-none" i="1"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sSubPr>
                        <m:e>
                          <m:r>
                            <a:rPr lang="en-US" altLang="x-none" i="1">
                              <a:latin typeface="Cambria Math" charset="0"/>
                              <a:ea typeface="ＭＳ Ｐゴシック" charset="-128"/>
                            </a:rPr>
                            <m:t>𝑙</m:t>
                          </m:r>
                        </m:e>
                        <m:sub>
                          <m:r>
                            <a:rPr lang="en-US" altLang="x-none" i="1">
                              <a:latin typeface="Cambria Math" charset="0"/>
                              <a:ea typeface="ＭＳ Ｐゴシック" charset="-128"/>
                            </a:rPr>
                            <m:t>0</m:t>
                          </m:r>
                        </m:sub>
                      </m:sSub>
                      <m:r>
                        <a:rPr lang="en-US" altLang="x-none" i="1">
                          <a:latin typeface="Cambria Math" charset="0"/>
                          <a:ea typeface="ＭＳ Ｐゴシック" charset="-128"/>
                        </a:rPr>
                        <m:t>+</m:t>
                      </m:r>
                      <m:r>
                        <a:rPr lang="en-US" altLang="x-none" i="1">
                          <a:latin typeface="Cambria Math" charset="0"/>
                          <a:ea typeface="ＭＳ Ｐゴシック" charset="-128"/>
                        </a:rPr>
                        <m:t>𝛿</m:t>
                      </m:r>
                      <m:r>
                        <a:rPr lang="en-US" altLang="x-none" i="1">
                          <a:latin typeface="Cambria Math" charset="0"/>
                          <a:ea typeface="ＭＳ Ｐゴシック" charset="-128"/>
                        </a:rPr>
                        <m:t>𝑙</m:t>
                      </m:r>
                      <m:r>
                        <a:rPr lang="en-US" altLang="x-none" i="1">
                          <a:latin typeface="Cambria Math" charset="0"/>
                          <a:ea typeface="ＭＳ Ｐゴシック" charset="-128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x-none" b="0" i="1" smtClean="0"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x-none" b="0" i="1" smtClean="0">
                                  <a:latin typeface="Cambria Math" panose="02040503050406030204" pitchFamily="18" charset="0"/>
                                  <a:ea typeface="ＭＳ Ｐゴシック" charset="-128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x-none" b="0" i="1" smtClean="0">
                                  <a:latin typeface="Cambria Math" charset="0"/>
                                  <a:ea typeface="ＭＳ Ｐゴシック" charset="-128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altLang="x-none" b="0" i="1" smtClean="0">
                                  <a:latin typeface="Cambria Math" charset="0"/>
                                  <a:ea typeface="ＭＳ Ｐゴシック" charset="-128"/>
                                </a:rPr>
                                <m:t>𝑒</m:t>
                              </m:r>
                              <m:r>
                                <a:rPr lang="en-US" altLang="x-none" b="0" i="1" smtClean="0">
                                  <a:latin typeface="Cambria Math" charset="0"/>
                                  <a:ea typeface="ＭＳ Ｐゴシック" charset="-128"/>
                                </a:rPr>
                                <m:t>𝑑𝑔𝑒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x-none" b="0" i="1" smtClean="0">
                                  <a:latin typeface="Cambria Math" panose="02040503050406030204" pitchFamily="18" charset="0"/>
                                  <a:ea typeface="ＭＳ Ｐゴシック" charset="-128"/>
                                </a:rPr>
                              </m:ctrlPr>
                            </m:sSubPr>
                            <m:e>
                              <m:r>
                                <a:rPr lang="en-US" altLang="x-none" b="0" i="1" smtClean="0">
                                  <a:latin typeface="Cambria Math" charset="0"/>
                                  <a:ea typeface="ＭＳ Ｐゴシック" charset="-128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x-none" b="0" i="1" smtClean="0">
                                  <a:latin typeface="Cambria Math" charset="0"/>
                                  <a:ea typeface="ＭＳ Ｐゴシック" charset="-128"/>
                                </a:rPr>
                                <m:t>𝑐𝑢𝑡𝑜𝑓𝑓</m:t>
                              </m:r>
                            </m:sub>
                          </m:sSub>
                        </m:sup>
                        <m:e>
                          <m:r>
                            <a:rPr lang="en-US" altLang="x-none" b="0" i="1" smtClean="0">
                              <a:latin typeface="Cambria Math" charset="0"/>
                              <a:ea typeface="ＭＳ Ｐゴシック" charset="-128"/>
                            </a:rPr>
                            <m:t>𝑑𝑅</m:t>
                          </m:r>
                          <m:rad>
                            <m:radPr>
                              <m:degHide m:val="on"/>
                              <m:ctrlPr>
                                <a:rPr lang="en-US" altLang="x-none" b="0" i="1" smtClean="0">
                                  <a:latin typeface="Cambria Math" panose="02040503050406030204" pitchFamily="18" charset="0"/>
                                  <a:ea typeface="ＭＳ Ｐゴシック" charset="-128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x-none" b="0" i="1" smtClean="0">
                                  <a:latin typeface="Cambria Math" charset="0"/>
                                  <a:ea typeface="ＭＳ Ｐゴシック" charset="-128"/>
                                </a:rPr>
                                <m:t>1−</m:t>
                              </m:r>
                              <m:sSubSup>
                                <m:sSubSupPr>
                                  <m:ctrlPr>
                                    <a:rPr lang="en-US" altLang="x-none" b="0" i="1" smtClean="0">
                                      <a:latin typeface="Cambria Math" panose="02040503050406030204" pitchFamily="18" charset="0"/>
                                      <a:ea typeface="ＭＳ Ｐゴシック" charset="-128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x-none" b="0" i="1" smtClean="0">
                                      <a:latin typeface="Cambria Math" charset="0"/>
                                      <a:ea typeface="ＭＳ Ｐゴシック" charset="-128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x-none" b="0" i="1" smtClean="0">
                                      <a:latin typeface="Cambria Math" charset="0"/>
                                      <a:ea typeface="ＭＳ Ｐゴシック" charset="-128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altLang="x-none" b="0" i="1" smtClean="0">
                                      <a:latin typeface="Cambria Math" charset="0"/>
                                      <a:ea typeface="ＭＳ Ｐゴシック" charset="-128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x-none" b="0" i="1" smtClean="0">
                                      <a:latin typeface="Cambria Math" panose="02040503050406030204" pitchFamily="18" charset="0"/>
                                      <a:ea typeface="ＭＳ Ｐゴシック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altLang="x-none" b="0" i="1" smtClean="0">
                                      <a:latin typeface="Cambria Math" charset="0"/>
                                      <a:ea typeface="ＭＳ Ｐゴシック" charset="-128"/>
                                    </a:rPr>
                                    <m:t>𝑅</m:t>
                                  </m:r>
                                </m:e>
                              </m:d>
                              <m:r>
                                <a:rPr lang="en-US" altLang="x-none" b="0" i="1" smtClean="0">
                                  <a:latin typeface="Cambria Math" charset="0"/>
                                  <a:ea typeface="ＭＳ Ｐゴシック" charset="-128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altLang="x-none" b="0" i="1" smtClean="0">
                                      <a:latin typeface="Cambria Math" panose="02040503050406030204" pitchFamily="18" charset="0"/>
                                      <a:ea typeface="ＭＳ Ｐゴシック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x-none" b="0" i="1" smtClean="0">
                                      <a:latin typeface="Cambria Math" charset="0"/>
                                      <a:ea typeface="ＭＳ Ｐゴシック" charset="-128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altLang="x-none" b="0" i="1" smtClean="0">
                                      <a:latin typeface="Cambria Math" charset="0"/>
                                      <a:ea typeface="ＭＳ Ｐゴシック" charset="-128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e>
                      </m:nary>
                    </m:oMath>
                  </m:oMathPara>
                </a14:m>
                <a:endParaRPr lang="en-US" dirty="0">
                  <a:effectLst/>
                </a:endParaRPr>
              </a:p>
              <a:p>
                <a:pPr marL="39846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x-none" i="1"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sSubSupPr>
                        <m:e>
                          <m:r>
                            <a:rPr lang="en-US" altLang="x-none" i="1">
                              <a:latin typeface="Cambria Math" charset="0"/>
                              <a:ea typeface="ＭＳ Ｐゴシック" charset="-128"/>
                            </a:rPr>
                            <m:t>𝜔</m:t>
                          </m:r>
                        </m:e>
                        <m:sub>
                          <m:r>
                            <a:rPr lang="en-US" altLang="x-none" i="1">
                              <a:latin typeface="Cambria Math" charset="0"/>
                              <a:ea typeface="ＭＳ Ｐゴシック" charset="-128"/>
                            </a:rPr>
                            <m:t>𝑝</m:t>
                          </m:r>
                        </m:sub>
                        <m:sup>
                          <m:r>
                            <a:rPr lang="en-US" altLang="x-none" i="1">
                              <a:latin typeface="Cambria Math" charset="0"/>
                              <a:ea typeface="ＭＳ Ｐゴシック" charset="-128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altLang="x-none" i="1"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x-none" i="1">
                                  <a:latin typeface="Cambria Math" panose="02040503050406030204" pitchFamily="18" charset="0"/>
                                  <a:ea typeface="ＭＳ Ｐゴシック" charset="-128"/>
                                </a:rPr>
                              </m:ctrlPr>
                            </m:sSubPr>
                            <m:e>
                              <m:r>
                                <a:rPr lang="en-US" altLang="x-none" i="1">
                                  <a:latin typeface="Cambria Math" charset="0"/>
                                  <a:ea typeface="ＭＳ Ｐゴシック" charset="-128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x-none" i="1">
                                  <a:latin typeface="Cambria Math" charset="0"/>
                                  <a:ea typeface="ＭＳ Ｐゴシック" charset="-128"/>
                                </a:rPr>
                                <m:t>𝑐𝑢𝑡𝑜𝑓𝑓</m:t>
                              </m:r>
                            </m:sub>
                          </m:sSub>
                        </m:e>
                      </m:d>
                      <m:r>
                        <a:rPr lang="en-US" altLang="x-none" b="0" i="1" smtClean="0">
                          <a:latin typeface="Cambria Math" charset="0"/>
                          <a:ea typeface="ＭＳ Ｐゴシック" charset="-128"/>
                        </a:rPr>
                        <m:t>=</m:t>
                      </m:r>
                      <m:sSup>
                        <m:sSupPr>
                          <m:ctrlPr>
                            <a:rPr lang="en-US" altLang="x-none" i="1" smtClean="0"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sSupPr>
                        <m:e>
                          <m:r>
                            <a:rPr lang="en-US" altLang="x-none" i="1">
                              <a:latin typeface="Cambria Math" charset="0"/>
                              <a:ea typeface="ＭＳ Ｐゴシック" charset="-128"/>
                            </a:rPr>
                            <m:t>𝜔</m:t>
                          </m:r>
                        </m:e>
                        <m:sup>
                          <m:r>
                            <a:rPr lang="en-US" altLang="x-none" i="1">
                              <a:latin typeface="Cambria Math" charset="0"/>
                              <a:ea typeface="ＭＳ Ｐゴシック" charset="-128"/>
                            </a:rPr>
                            <m:t>2</m:t>
                          </m:r>
                        </m:sup>
                      </m:sSup>
                      <m:r>
                        <a:rPr lang="en-US" altLang="x-none" b="0" i="1" smtClean="0">
                          <a:latin typeface="Cambria Math" charset="0"/>
                          <a:ea typeface="ＭＳ Ｐゴシック" charset="-128"/>
                        </a:rPr>
                        <m:t>, </m:t>
                      </m:r>
                      <m:sSubSup>
                        <m:sSubSupPr>
                          <m:ctrlPr>
                            <a:rPr lang="en-US" altLang="x-none" i="1"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sSubSupPr>
                        <m:e>
                          <m:r>
                            <a:rPr lang="en-US" altLang="x-none" i="1">
                              <a:latin typeface="Cambria Math" charset="0"/>
                              <a:ea typeface="ＭＳ Ｐゴシック" charset="-128"/>
                            </a:rPr>
                            <m:t>𝜔</m:t>
                          </m:r>
                        </m:e>
                        <m:sub>
                          <m:r>
                            <a:rPr lang="en-US" altLang="x-none" i="1">
                              <a:latin typeface="Cambria Math" charset="0"/>
                              <a:ea typeface="ＭＳ Ｐゴシック" charset="-128"/>
                            </a:rPr>
                            <m:t>𝑝</m:t>
                          </m:r>
                        </m:sub>
                        <m:sup>
                          <m:r>
                            <a:rPr lang="en-US" altLang="x-none" i="1">
                              <a:latin typeface="Cambria Math" charset="0"/>
                              <a:ea typeface="ＭＳ Ｐゴシック" charset="-128"/>
                            </a:rPr>
                            <m:t>2</m:t>
                          </m:r>
                        </m:sup>
                      </m:sSubSup>
                      <m:r>
                        <a:rPr lang="en-US" altLang="x-none" b="0" i="1" smtClean="0">
                          <a:latin typeface="Cambria Math" charset="0"/>
                          <a:ea typeface="ＭＳ Ｐゴシック" charset="-128"/>
                        </a:rPr>
                        <m:t>=</m:t>
                      </m:r>
                      <m:sSubSup>
                        <m:sSubSupPr>
                          <m:ctrlPr>
                            <a:rPr lang="en-US" altLang="x-none" i="1"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sSubSupPr>
                        <m:e>
                          <m:r>
                            <a:rPr lang="en-US" altLang="x-none" i="1">
                              <a:latin typeface="Cambria Math" charset="0"/>
                              <a:ea typeface="ＭＳ Ｐゴシック" charset="-128"/>
                            </a:rPr>
                            <m:t>𝜔</m:t>
                          </m:r>
                        </m:e>
                        <m:sub>
                          <m:r>
                            <a:rPr lang="en-US" altLang="x-none" i="1">
                              <a:latin typeface="Cambria Math" charset="0"/>
                              <a:ea typeface="ＭＳ Ｐゴシック" charset="-128"/>
                            </a:rPr>
                            <m:t>𝑝</m:t>
                          </m:r>
                          <m:r>
                            <a:rPr lang="en-US" altLang="x-none" b="0" i="1" smtClean="0">
                              <a:latin typeface="Cambria Math" charset="0"/>
                              <a:ea typeface="ＭＳ Ｐゴシック" charset="-128"/>
                            </a:rPr>
                            <m:t>0</m:t>
                          </m:r>
                        </m:sub>
                        <m:sup>
                          <m:r>
                            <a:rPr lang="en-US" altLang="x-none" i="1">
                              <a:latin typeface="Cambria Math" charset="0"/>
                              <a:ea typeface="ＭＳ Ｐゴシック" charset="-128"/>
                            </a:rPr>
                            <m:t>2</m:t>
                          </m:r>
                        </m:sup>
                      </m:sSubSup>
                      <m:r>
                        <a:rPr lang="en-US" altLang="x-none" b="0" i="1" smtClean="0">
                          <a:latin typeface="Cambria Math" charset="0"/>
                          <a:ea typeface="ＭＳ Ｐゴシック" charset="-128"/>
                        </a:rPr>
                        <m:t>+</m:t>
                      </m:r>
                      <m:r>
                        <a:rPr lang="en-US" altLang="x-none" b="0" i="1" smtClean="0">
                          <a:latin typeface="Cambria Math" charset="0"/>
                          <a:ea typeface="ＭＳ Ｐゴシック" charset="-128"/>
                        </a:rPr>
                        <m:t>𝛿</m:t>
                      </m:r>
                      <m:sSubSup>
                        <m:sSubSupPr>
                          <m:ctrlPr>
                            <a:rPr lang="en-US" altLang="x-none" i="1"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sSubSupPr>
                        <m:e>
                          <m:r>
                            <a:rPr lang="en-US" altLang="x-none" i="1">
                              <a:latin typeface="Cambria Math" charset="0"/>
                              <a:ea typeface="ＭＳ Ｐゴシック" charset="-128"/>
                            </a:rPr>
                            <m:t>𝜔</m:t>
                          </m:r>
                        </m:e>
                        <m:sub>
                          <m:r>
                            <a:rPr lang="en-US" altLang="x-none" i="1">
                              <a:latin typeface="Cambria Math" charset="0"/>
                              <a:ea typeface="ＭＳ Ｐゴシック" charset="-128"/>
                            </a:rPr>
                            <m:t>𝑝</m:t>
                          </m:r>
                        </m:sub>
                        <m:sup>
                          <m:r>
                            <a:rPr lang="en-US" altLang="x-none" i="1">
                              <a:latin typeface="Cambria Math" charset="0"/>
                              <a:ea typeface="ＭＳ Ｐゴシック" charset="-128"/>
                            </a:rPr>
                            <m:t>2</m:t>
                          </m:r>
                        </m:sup>
                      </m:sSubSup>
                      <m:r>
                        <a:rPr lang="en-US" altLang="x-none" b="0" i="1" smtClean="0">
                          <a:latin typeface="Cambria Math" charset="0"/>
                          <a:ea typeface="ＭＳ Ｐゴシック" charset="-128"/>
                        </a:rPr>
                        <m:t>∝</m:t>
                      </m:r>
                      <m:sSub>
                        <m:sSubPr>
                          <m:ctrlPr>
                            <a:rPr lang="en-US" altLang="x-none" b="0" i="1" smtClean="0"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sSubPr>
                        <m:e>
                          <m:r>
                            <a:rPr lang="en-US" altLang="x-none" b="0" i="1" smtClean="0">
                              <a:latin typeface="Cambria Math" charset="0"/>
                              <a:ea typeface="ＭＳ Ｐゴシック" charset="-128"/>
                            </a:rPr>
                            <m:t>𝑛</m:t>
                          </m:r>
                        </m:e>
                        <m:sub>
                          <m:r>
                            <a:rPr lang="en-US" altLang="x-none" b="0" i="1" smtClean="0">
                              <a:latin typeface="Cambria Math" charset="0"/>
                              <a:ea typeface="ＭＳ Ｐゴシック" charset="-128"/>
                            </a:rPr>
                            <m:t>0</m:t>
                          </m:r>
                        </m:sub>
                      </m:sSub>
                      <m:r>
                        <a:rPr lang="en-US" altLang="x-none" b="0" i="1" smtClean="0">
                          <a:latin typeface="Cambria Math" charset="0"/>
                          <a:ea typeface="ＭＳ Ｐゴシック" charset="-128"/>
                        </a:rPr>
                        <m:t>+</m:t>
                      </m:r>
                      <m:r>
                        <a:rPr lang="en-US" altLang="x-none" b="0" i="1" smtClean="0">
                          <a:latin typeface="Cambria Math" charset="0"/>
                          <a:ea typeface="ＭＳ Ｐゴシック" charset="-128"/>
                        </a:rPr>
                        <m:t>𝛿</m:t>
                      </m:r>
                      <m:r>
                        <a:rPr lang="en-US" altLang="x-none" b="0" i="1" smtClean="0">
                          <a:latin typeface="Cambria Math" charset="0"/>
                          <a:ea typeface="ＭＳ Ｐゴシック" charset="-128"/>
                        </a:rPr>
                        <m:t>𝑛</m:t>
                      </m:r>
                    </m:oMath>
                  </m:oMathPara>
                </a14:m>
                <a:endParaRPr lang="en-US" altLang="x-none" dirty="0">
                  <a:ea typeface="ＭＳ Ｐゴシック" charset="-128"/>
                </a:endParaRPr>
              </a:p>
              <a:p>
                <a:pPr marL="320675" indent="-320675"/>
                <a14:m>
                  <m:oMath xmlns:m="http://schemas.openxmlformats.org/officeDocument/2006/math">
                    <m:r>
                      <a:rPr lang="en-US" altLang="x-none" i="1">
                        <a:latin typeface="Cambria Math" charset="0"/>
                        <a:ea typeface="ＭＳ Ｐゴシック" charset="-128"/>
                      </a:rPr>
                      <m:t>𝛿</m:t>
                    </m:r>
                    <m:r>
                      <a:rPr lang="en-US" altLang="x-none" i="1">
                        <a:latin typeface="Cambria Math" charset="0"/>
                        <a:ea typeface="ＭＳ Ｐゴシック" charset="-128"/>
                      </a:rPr>
                      <m:t>𝑛</m:t>
                    </m:r>
                    <m:r>
                      <a:rPr lang="en-US" altLang="x-none" i="1">
                        <a:latin typeface="Cambria Math" charset="0"/>
                        <a:ea typeface="ＭＳ Ｐゴシック" charset="-128"/>
                      </a:rPr>
                      <m:t> 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modeled with cutoff displacement (d) basis functions:</a:t>
                </a:r>
              </a:p>
              <a:p>
                <a:pPr marL="398463" lvl="1" indent="0">
                  <a:spcBef>
                    <a:spcPts val="5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x-none" i="1">
                          <a:latin typeface="Cambria Math" charset="0"/>
                          <a:ea typeface="ＭＳ Ｐゴシック" charset="-128"/>
                        </a:rPr>
                        <m:t>𝛿</m:t>
                      </m:r>
                      <m:r>
                        <a:rPr lang="en-US" altLang="x-none" b="0" i="1" smtClean="0">
                          <a:latin typeface="Cambria Math" charset="0"/>
                          <a:ea typeface="ＭＳ Ｐゴシック" charset="-128"/>
                        </a:rPr>
                        <m:t>𝑛</m:t>
                      </m:r>
                      <m:d>
                        <m:dPr>
                          <m:ctrlPr>
                            <a:rPr lang="en-US" altLang="x-none" b="0" i="1" smtClean="0"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dPr>
                        <m:e>
                          <m:r>
                            <a:rPr lang="en-US" altLang="x-none" b="0" i="1" smtClean="0">
                              <a:latin typeface="Cambria Math" charset="0"/>
                              <a:ea typeface="ＭＳ Ｐゴシック" charset="-128"/>
                            </a:rPr>
                            <m:t>𝑅</m:t>
                          </m:r>
                        </m:e>
                      </m:d>
                      <m:r>
                        <a:rPr lang="en-US" altLang="x-none" b="0" i="1" smtClean="0">
                          <a:latin typeface="Cambria Math" charset="0"/>
                          <a:ea typeface="ＭＳ Ｐゴシック" charset="-128"/>
                        </a:rPr>
                        <m:t>=</m:t>
                      </m:r>
                      <m:r>
                        <a:rPr lang="en-US" altLang="x-none" b="0" i="0" smtClean="0">
                          <a:latin typeface="Cambria Math" charset="0"/>
                          <a:ea typeface="ＭＳ Ｐゴシック" charset="-128"/>
                        </a:rPr>
                        <m:t>−</m:t>
                      </m:r>
                      <m:r>
                        <a:rPr lang="en-US" altLang="x-none">
                          <a:latin typeface="Cambria Math" charset="0"/>
                          <a:ea typeface="ＭＳ Ｐゴシック" charset="-128"/>
                        </a:rPr>
                        <m:t>𝛻</m:t>
                      </m:r>
                      <m:sSub>
                        <m:sSubPr>
                          <m:ctrlPr>
                            <a:rPr lang="en-US" altLang="x-none" i="1"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sSubPr>
                        <m:e>
                          <m:r>
                            <a:rPr lang="en-US" altLang="x-none" i="1">
                              <a:latin typeface="Cambria Math" charset="0"/>
                              <a:ea typeface="ＭＳ Ｐゴシック" charset="-128"/>
                            </a:rPr>
                            <m:t>𝑛</m:t>
                          </m:r>
                        </m:e>
                        <m:sub>
                          <m:r>
                            <a:rPr lang="en-US" altLang="x-none" i="1">
                              <a:latin typeface="Cambria Math" charset="0"/>
                              <a:ea typeface="ＭＳ Ｐゴシック" charset="-128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x-none" i="1"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dPr>
                        <m:e>
                          <m:r>
                            <a:rPr lang="en-US" altLang="x-none" i="1">
                              <a:latin typeface="Cambria Math" charset="0"/>
                              <a:ea typeface="ＭＳ Ｐゴシック" charset="-128"/>
                            </a:rPr>
                            <m:t>𝑅</m:t>
                          </m:r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lang="en-US" altLang="x-none" b="0" i="1" smtClean="0"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naryPr>
                        <m:sub>
                          <m:r>
                            <a:rPr lang="en-US" altLang="x-none" b="0" i="1" smtClean="0">
                              <a:latin typeface="Cambria Math" charset="0"/>
                              <a:ea typeface="ＭＳ Ｐゴシック" charset="-128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x-none" b="0" i="1" smtClean="0">
                                  <a:latin typeface="Cambria Math" panose="02040503050406030204" pitchFamily="18" charset="0"/>
                                  <a:ea typeface="ＭＳ Ｐゴシック" charset="-128"/>
                                </a:rPr>
                              </m:ctrlPr>
                            </m:sSubPr>
                            <m:e>
                              <m:r>
                                <a:rPr lang="en-US" altLang="x-none" b="0" i="1" smtClean="0">
                                  <a:latin typeface="Cambria Math" charset="0"/>
                                  <a:ea typeface="ＭＳ Ｐゴシック" charset="-128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x-none" b="0" i="1" smtClean="0">
                                  <a:latin typeface="Cambria Math" charset="0"/>
                                  <a:ea typeface="ＭＳ Ｐゴシック" charset="-128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x-none" b="0" i="1" smtClean="0">
                                  <a:latin typeface="Cambria Math" panose="02040503050406030204" pitchFamily="18" charset="0"/>
                                  <a:ea typeface="ＭＳ Ｐゴシック" charset="-128"/>
                                </a:rPr>
                              </m:ctrlPr>
                            </m:sSubPr>
                            <m:e>
                              <m:r>
                                <a:rPr lang="en-US" altLang="x-none" b="0" i="1" smtClean="0">
                                  <a:latin typeface="Cambria Math" charset="0"/>
                                  <a:ea typeface="ＭＳ Ｐゴシック" charset="-128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x-none" b="0" i="1" smtClean="0">
                                  <a:latin typeface="Cambria Math" charset="0"/>
                                  <a:ea typeface="ＭＳ Ｐゴシック" charset="-128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x-none" b="0" i="1" smtClean="0">
                                  <a:latin typeface="Cambria Math" panose="02040503050406030204" pitchFamily="18" charset="0"/>
                                  <a:ea typeface="ＭＳ Ｐゴシック" charset="-128"/>
                                </a:rPr>
                              </m:ctrlPr>
                            </m:dPr>
                            <m:e>
                              <m:r>
                                <a:rPr lang="en-US" altLang="x-none" b="0" i="1" smtClean="0">
                                  <a:latin typeface="Cambria Math" charset="0"/>
                                  <a:ea typeface="ＭＳ Ｐゴシック" charset="-128"/>
                                </a:rPr>
                                <m:t>𝑅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x-none" dirty="0">
                  <a:ea typeface="ＭＳ Ｐゴシック" charset="-128"/>
                </a:endParaRPr>
              </a:p>
              <a:p>
                <a:pPr marL="719138" lvl="1" indent="-320675">
                  <a:spcBef>
                    <a:spcPts val="500"/>
                  </a:spcBef>
                </a:pPr>
                <a:r>
                  <a:rPr lang="en-US" altLang="x-none" dirty="0">
                    <a:ea typeface="ＭＳ Ｐゴシック" charset="-128"/>
                  </a:rPr>
                  <a:t>cubic B-splines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x-none" i="1">
                            <a:latin typeface="Cambria Math" panose="02040503050406030204" pitchFamily="18" charset="0"/>
                            <a:ea typeface="ＭＳ Ｐゴシック" charset="-128"/>
                          </a:rPr>
                        </m:ctrlPr>
                      </m:sSubPr>
                      <m:e>
                        <m:r>
                          <a:rPr lang="en-US" altLang="x-none">
                            <a:latin typeface="Cambria Math" charset="0"/>
                            <a:ea typeface="ＭＳ Ｐゴシック" charset="-128"/>
                          </a:rPr>
                          <m:t>𝑑</m:t>
                        </m:r>
                      </m:e>
                      <m:sub>
                        <m:r>
                          <a:rPr lang="en-US" altLang="x-none">
                            <a:latin typeface="Cambria Math" charset="0"/>
                            <a:ea typeface="ＭＳ Ｐゴシック" charset="-128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x-none" i="1">
                            <a:latin typeface="Cambria Math" panose="02040503050406030204" pitchFamily="18" charset="0"/>
                            <a:ea typeface="ＭＳ Ｐゴシック" charset="-128"/>
                          </a:rPr>
                        </m:ctrlPr>
                      </m:dPr>
                      <m:e>
                        <m:r>
                          <a:rPr lang="en-US" altLang="x-none">
                            <a:latin typeface="Cambria Math" charset="0"/>
                            <a:ea typeface="ＭＳ Ｐゴシック" charset="-128"/>
                          </a:rPr>
                          <m:t>𝑅</m:t>
                        </m:r>
                      </m:e>
                    </m:d>
                  </m:oMath>
                </a14:m>
                <a:endParaRPr lang="en-US" altLang="x-none" dirty="0">
                  <a:ea typeface="ＭＳ Ｐゴシック" charset="-128"/>
                </a:endParaRPr>
              </a:p>
              <a:p>
                <a:pPr marL="719138" lvl="1" indent="-320675">
                  <a:spcBef>
                    <a:spcPts val="500"/>
                  </a:spcBef>
                </a:pPr>
                <a:r>
                  <a:rPr lang="en-US" altLang="x-none" dirty="0">
                    <a:ea typeface="ＭＳ Ｐゴシック" charset="-128"/>
                  </a:rPr>
                  <a:t>set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x-none" i="1">
                            <a:latin typeface="Cambria Math" panose="02040503050406030204" pitchFamily="18" charset="0"/>
                            <a:ea typeface="ＭＳ Ｐゴシック" charset="-128"/>
                          </a:rPr>
                        </m:ctrlPr>
                      </m:sSubPr>
                      <m:e>
                        <m:r>
                          <a:rPr lang="en-US" altLang="x-none">
                            <a:latin typeface="Cambria Math" charset="0"/>
                            <a:ea typeface="ＭＳ Ｐゴシック" charset="-128"/>
                          </a:rPr>
                          <m:t>𝑎</m:t>
                        </m:r>
                      </m:e>
                      <m:sub>
                        <m:r>
                          <a:rPr lang="en-US" altLang="x-none">
                            <a:latin typeface="Cambria Math" charset="0"/>
                            <a:ea typeface="ＭＳ Ｐゴシック" charset="-128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x-none" dirty="0">
                    <a:ea typeface="ＭＳ Ｐゴシック" charset="-128"/>
                  </a:rPr>
                  <a:t>⇒ </a:t>
                </a:r>
                <a14:m>
                  <m:oMath xmlns:m="http://schemas.openxmlformats.org/officeDocument/2006/math">
                    <m:r>
                      <a:rPr lang="en-US" altLang="x-none">
                        <a:latin typeface="Cambria Math" charset="0"/>
                        <a:ea typeface="ＭＳ Ｐゴシック" charset="-128"/>
                      </a:rPr>
                      <m:t>𝛿</m:t>
                    </m:r>
                    <m:sSub>
                      <m:sSubPr>
                        <m:ctrlPr>
                          <a:rPr lang="en-US" altLang="x-none" i="1">
                            <a:latin typeface="Cambria Math" panose="02040503050406030204" pitchFamily="18" charset="0"/>
                            <a:ea typeface="ＭＳ Ｐゴシック" charset="-128"/>
                          </a:rPr>
                        </m:ctrlPr>
                      </m:sSubPr>
                      <m:e>
                        <m:r>
                          <a:rPr lang="en-US" altLang="x-none">
                            <a:latin typeface="Cambria Math" charset="0"/>
                            <a:ea typeface="ＭＳ Ｐゴシック" charset="-128"/>
                          </a:rPr>
                          <m:t>𝑙</m:t>
                        </m:r>
                      </m:e>
                      <m:sub>
                        <m:r>
                          <a:rPr lang="en-US" altLang="x-none">
                            <a:latin typeface="Cambria Math" charset="0"/>
                            <a:ea typeface="ＭＳ Ｐゴシック" charset="-128"/>
                          </a:rPr>
                          <m:t>𝑓𝑖𝑡</m:t>
                        </m:r>
                      </m:sub>
                    </m:sSub>
                    <m:r>
                      <a:rPr lang="en-US" altLang="x-none">
                        <a:latin typeface="Cambria Math" charset="0"/>
                        <a:ea typeface="ＭＳ Ｐゴシック" charset="-128"/>
                      </a:rPr>
                      <m:t> 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for all channels</a:t>
                </a:r>
              </a:p>
              <a:p>
                <a:pPr marL="719138" lvl="1" indent="-320675">
                  <a:spcBef>
                    <a:spcPts val="500"/>
                  </a:spcBef>
                </a:pPr>
                <a:r>
                  <a:rPr lang="en-US" altLang="x-none" dirty="0">
                    <a:ea typeface="ＭＳ Ｐゴシック" charset="-128"/>
                  </a:rPr>
                  <a:t>find of set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x-none" i="1">
                            <a:latin typeface="Cambria Math" panose="02040503050406030204" pitchFamily="18" charset="0"/>
                            <a:ea typeface="ＭＳ Ｐゴシック" charset="-128"/>
                          </a:rPr>
                        </m:ctrlPr>
                      </m:sSubPr>
                      <m:e>
                        <m:r>
                          <a:rPr lang="en-US" altLang="x-none">
                            <a:latin typeface="Cambria Math" charset="0"/>
                            <a:ea typeface="ＭＳ Ｐゴシック" charset="-128"/>
                          </a:rPr>
                          <m:t>𝑎</m:t>
                        </m:r>
                      </m:e>
                      <m:sub>
                        <m:r>
                          <a:rPr lang="en-US" altLang="x-none">
                            <a:latin typeface="Cambria Math" charset="0"/>
                            <a:ea typeface="ＭＳ Ｐゴシック" charset="-128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x-none" dirty="0">
                    <a:ea typeface="ＭＳ Ｐゴシック" charset="-128"/>
                  </a:rPr>
                  <a:t> to minimize </a:t>
                </a:r>
              </a:p>
              <a:p>
                <a:pPr marL="398463" lvl="1" indent="0">
                  <a:spcBef>
                    <a:spcPts val="5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x-none" i="1"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sSupPr>
                        <m:e>
                          <m:r>
                            <a:rPr lang="en-US" altLang="x-none">
                              <a:latin typeface="Cambria Math" charset="0"/>
                              <a:ea typeface="ＭＳ Ｐゴシック" charset="-128"/>
                            </a:rPr>
                            <m:t>𝜒</m:t>
                          </m:r>
                        </m:e>
                        <m:sup>
                          <m:r>
                            <a:rPr lang="en-US" altLang="x-none">
                              <a:latin typeface="Cambria Math" charset="0"/>
                              <a:ea typeface="ＭＳ Ｐゴシック" charset="-128"/>
                            </a:rPr>
                            <m:t>2</m:t>
                          </m:r>
                        </m:sup>
                      </m:sSup>
                      <m:r>
                        <a:rPr lang="en-US" altLang="x-none">
                          <a:latin typeface="Cambria Math" charset="0"/>
                          <a:ea typeface="ＭＳ Ｐゴシック" charset="-128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x-none" i="1"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x-none">
                              <a:latin typeface="Cambria Math" charset="0"/>
                              <a:ea typeface="ＭＳ Ｐゴシック" charset="-128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type m:val="lin"/>
                              <m:ctrlPr>
                                <a:rPr lang="en-US" altLang="x-none" i="1">
                                  <a:latin typeface="Cambria Math" panose="02040503050406030204" pitchFamily="18" charset="0"/>
                                  <a:ea typeface="ＭＳ Ｐゴシック" charset="-128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x-none" i="1">
                                      <a:latin typeface="Cambria Math" panose="02040503050406030204" pitchFamily="18" charset="0"/>
                                      <a:ea typeface="ＭＳ Ｐゴシック" charset="-128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x-none" i="1">
                                          <a:latin typeface="Cambria Math" panose="02040503050406030204" pitchFamily="18" charset="0"/>
                                          <a:ea typeface="ＭＳ Ｐゴシック" charset="-128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x-none">
                                          <a:latin typeface="Cambria Math" charset="0"/>
                                          <a:ea typeface="ＭＳ Ｐゴシック" charset="-128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lang="en-US" altLang="x-none" i="1">
                                              <a:latin typeface="Cambria Math" panose="02040503050406030204" pitchFamily="18" charset="0"/>
                                              <a:ea typeface="ＭＳ Ｐゴシック" charset="-128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x-none">
                                              <a:latin typeface="Cambria Math" charset="0"/>
                                              <a:ea typeface="ＭＳ Ｐゴシック" charset="-128"/>
                                            </a:rPr>
                                            <m:t>𝑙</m:t>
                                          </m:r>
                                        </m:e>
                                        <m:sub>
                                          <m:r>
                                            <a:rPr lang="en-US" altLang="x-none">
                                              <a:latin typeface="Cambria Math" charset="0"/>
                                              <a:ea typeface="ＭＳ Ｐゴシック" charset="-128"/>
                                            </a:rPr>
                                            <m:t>𝑗</m:t>
                                          </m:r>
                                          <m:r>
                                            <a:rPr lang="en-US" altLang="x-none">
                                              <a:latin typeface="Cambria Math" charset="0"/>
                                              <a:ea typeface="ＭＳ Ｐゴシック" charset="-128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x-none">
                                              <a:latin typeface="Cambria Math" charset="0"/>
                                              <a:ea typeface="ＭＳ Ｐゴシック" charset="-128"/>
                                            </a:rPr>
                                            <m:t>𝑚𝑒𝑎𝑠</m:t>
                                          </m:r>
                                        </m:sub>
                                      </m:sSub>
                                      <m:r>
                                        <a:rPr lang="en-US" altLang="x-none">
                                          <a:latin typeface="Cambria Math" charset="0"/>
                                          <a:ea typeface="ＭＳ Ｐゴシック" charset="-128"/>
                                        </a:rPr>
                                        <m:t>−</m:t>
                                      </m:r>
                                      <m:r>
                                        <a:rPr lang="en-US" altLang="x-none">
                                          <a:latin typeface="Cambria Math" charset="0"/>
                                          <a:ea typeface="ＭＳ Ｐゴシック" charset="-128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lang="en-US" altLang="x-none" i="1">
                                              <a:latin typeface="Cambria Math" panose="02040503050406030204" pitchFamily="18" charset="0"/>
                                              <a:ea typeface="ＭＳ Ｐゴシック" charset="-128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x-none">
                                              <a:latin typeface="Cambria Math" charset="0"/>
                                              <a:ea typeface="ＭＳ Ｐゴシック" charset="-128"/>
                                            </a:rPr>
                                            <m:t>𝑙</m:t>
                                          </m:r>
                                        </m:e>
                                        <m:sub>
                                          <m:r>
                                            <a:rPr lang="en-US" altLang="x-none">
                                              <a:latin typeface="Cambria Math" charset="0"/>
                                              <a:ea typeface="ＭＳ Ｐゴシック" charset="-128"/>
                                            </a:rPr>
                                            <m:t>𝑗</m:t>
                                          </m:r>
                                          <m:r>
                                            <a:rPr lang="en-US" altLang="x-none">
                                              <a:latin typeface="Cambria Math" charset="0"/>
                                              <a:ea typeface="ＭＳ Ｐゴシック" charset="-128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x-none">
                                              <a:latin typeface="Cambria Math" charset="0"/>
                                              <a:ea typeface="ＭＳ Ｐゴシック" charset="-128"/>
                                            </a:rPr>
                                            <m:t>𝑓𝑖𝑡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x-none">
                                      <a:latin typeface="Cambria Math" charset="0"/>
                                      <a:ea typeface="ＭＳ Ｐゴシック" charset="-128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d>
                                <m:dPr>
                                  <m:ctrlPr>
                                    <a:rPr lang="en-US" altLang="x-none" i="1">
                                      <a:latin typeface="Cambria Math" panose="02040503050406030204" pitchFamily="18" charset="0"/>
                                      <a:ea typeface="ＭＳ Ｐゴシック" charset="-128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x-none" i="1">
                                          <a:latin typeface="Cambria Math" panose="02040503050406030204" pitchFamily="18" charset="0"/>
                                          <a:ea typeface="ＭＳ Ｐゴシック" charset="-128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x-none">
                                          <a:latin typeface="Cambria Math" charset="0"/>
                                          <a:ea typeface="ＭＳ Ｐゴシック" charset="-128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x-none">
                                          <a:latin typeface="Cambria Math" charset="0"/>
                                          <a:ea typeface="ＭＳ Ｐゴシック" charset="-128"/>
                                        </a:rPr>
                                        <m:t>𝑗</m:t>
                                      </m:r>
                                      <m:r>
                                        <a:rPr lang="en-US" altLang="x-none">
                                          <a:latin typeface="Cambria Math" charset="0"/>
                                          <a:ea typeface="ＭＳ Ｐゴシック" charset="-128"/>
                                        </a:rPr>
                                        <m:t>,</m:t>
                                      </m:r>
                                      <m:r>
                                        <a:rPr lang="en-US" altLang="x-none">
                                          <a:latin typeface="Cambria Math" charset="0"/>
                                          <a:ea typeface="ＭＳ Ｐゴシック" charset="-128"/>
                                        </a:rPr>
                                        <m:t>𝑚𝑒𝑎𝑠</m:t>
                                      </m:r>
                                    </m:sub>
                                    <m:sup>
                                      <m:r>
                                        <a:rPr lang="en-US" altLang="x-none">
                                          <a:latin typeface="Cambria Math" charset="0"/>
                                          <a:ea typeface="ＭＳ Ｐゴシック" charset="-128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altLang="x-none" dirty="0"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296969" name="Rectangle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-12700" y="1004888"/>
                <a:ext cx="6280382" cy="5827712"/>
              </a:xfrm>
              <a:blipFill rotWithShape="0">
                <a:blip r:embed="rId7"/>
                <a:stretch>
                  <a:fillRect l="-1359" t="-1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08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788400" y="6584950"/>
            <a:ext cx="3556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12CF5A75-8072-8249-9904-AE39EF5745E3}" type="slidenum">
              <a:rPr lang="en-US" altLang="x-none"/>
              <a:pPr/>
              <a:t>10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20368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400" y="1335471"/>
                <a:ext cx="5372100" cy="4963729"/>
              </a:xfrm>
            </p:spPr>
            <p:txBody>
              <a:bodyPr>
                <a:normAutofit/>
              </a:bodyPr>
              <a:lstStyle/>
              <a:p>
                <a:r>
                  <a:rPr lang="en-US" altLang="x-none" dirty="0">
                    <a:latin typeface="Arial (Body)" charset="0"/>
                    <a:ea typeface="ＭＳ Ｐゴシック" charset="-128"/>
                  </a:rPr>
                  <a:t>Fit naturally yields </a:t>
                </a:r>
                <a14:m>
                  <m:oMath xmlns:m="http://schemas.openxmlformats.org/officeDocument/2006/math">
                    <m:r>
                      <a:rPr lang="en-US" altLang="x-none" i="1"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altLang="x-non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x-none" i="1">
                            <a:latin typeface="Cambria Math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en-US" altLang="x-none" dirty="0">
                    <a:latin typeface="Arial (Body)" charset="0"/>
                    <a:ea typeface="ＭＳ Ｐゴシック" charset="-128"/>
                  </a:rPr>
                  <a:t> along with </a:t>
                </a:r>
                <a14:m>
                  <m:oMath xmlns:m="http://schemas.openxmlformats.org/officeDocument/2006/math">
                    <m:r>
                      <a:rPr lang="en-US" altLang="x-none" b="0" i="1" smtClean="0">
                        <a:latin typeface="Cambria Math" charset="0"/>
                      </a:rPr>
                      <m:t>𝛿</m:t>
                    </m:r>
                    <m:r>
                      <a:rPr lang="en-US" altLang="x-none" b="0" i="1" smtClean="0">
                        <a:latin typeface="Cambria Math" charset="0"/>
                      </a:rPr>
                      <m:t>𝑛</m:t>
                    </m:r>
                    <m:d>
                      <m:dPr>
                        <m:ctrlPr>
                          <a:rPr lang="en-US" altLang="x-non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x-none" i="1">
                            <a:latin typeface="Cambria Math" charset="0"/>
                          </a:rPr>
                          <m:t>𝑅</m:t>
                        </m:r>
                      </m:e>
                    </m:d>
                    <m:r>
                      <a:rPr lang="en-US" altLang="x-none" i="1">
                        <a:latin typeface="Cambria Math" charset="0"/>
                      </a:rPr>
                      <m:t> </m:t>
                    </m:r>
                  </m:oMath>
                </a14:m>
                <a:endParaRPr lang="en-US" altLang="x-none" dirty="0">
                  <a:latin typeface="Arial (Body)" charset="0"/>
                  <a:ea typeface="ＭＳ Ｐゴシック" charset="-128"/>
                </a:endParaRPr>
              </a:p>
              <a:p>
                <a:r>
                  <a:rPr lang="en-US" altLang="x-none" dirty="0">
                    <a:latin typeface="Arial (Body)" charset="0"/>
                    <a:ea typeface="ＭＳ Ｐゴシック" charset="-128"/>
                  </a:rPr>
                  <a:t>Fit sensitive to noise</a:t>
                </a:r>
                <a:br>
                  <a:rPr lang="en-US" altLang="x-none" dirty="0">
                    <a:latin typeface="Arial (Body)" charset="0"/>
                    <a:ea typeface="ＭＳ Ｐゴシック" charset="-128"/>
                  </a:rPr>
                </a:br>
                <a:r>
                  <a:rPr lang="en-US" altLang="x-none" dirty="0">
                    <a:latin typeface="Arial (Body)" charset="0"/>
                    <a:ea typeface="ＭＳ Ｐゴシック" charset="-128"/>
                  </a:rPr>
                  <a:t>⇒ </a:t>
                </a:r>
                <a:r>
                  <a:rPr lang="en-US" altLang="x-none" i="1" dirty="0">
                    <a:solidFill>
                      <a:srgbClr val="FF0000"/>
                    </a:solidFill>
                    <a:latin typeface="Arial (Body)" charset="0"/>
                    <a:ea typeface="ＭＳ Ｐゴシック" charset="-128"/>
                  </a:rPr>
                  <a:t>use </a:t>
                </a:r>
                <a:r>
                  <a:rPr lang="en-US" altLang="x-none" i="1" dirty="0">
                    <a:solidFill>
                      <a:srgbClr val="FF0000"/>
                    </a:solidFill>
                    <a:ea typeface="ＭＳ Ｐゴシック" charset="-128"/>
                  </a:rPr>
                  <a:t>smoothed </a:t>
                </a:r>
                <a14:m>
                  <m:oMath xmlns:m="http://schemas.openxmlformats.org/officeDocument/2006/math">
                    <m:r>
                      <a:rPr lang="en-US" altLang="x-none" i="1">
                        <a:solidFill>
                          <a:srgbClr val="FF0000"/>
                        </a:solidFill>
                        <a:latin typeface="Cambria Math" charset="0"/>
                        <a:ea typeface="ＭＳ Ｐゴシック" charset="-128"/>
                      </a:rPr>
                      <m:t>𝛿</m:t>
                    </m:r>
                    <m:sSub>
                      <m:sSubPr>
                        <m:ctrlPr>
                          <a:rPr lang="en-US" altLang="x-none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</a:rPr>
                        </m:ctrlPr>
                      </m:sSubPr>
                      <m:e>
                        <m:r>
                          <a:rPr lang="en-US" altLang="x-none" i="1">
                            <a:solidFill>
                              <a:srgbClr val="FF0000"/>
                            </a:solidFill>
                            <a:latin typeface="Cambria Math" charset="0"/>
                            <a:ea typeface="ＭＳ Ｐゴシック" charset="-128"/>
                          </a:rPr>
                          <m:t>𝑙</m:t>
                        </m:r>
                      </m:e>
                      <m:sub>
                        <m:r>
                          <a:rPr lang="en-US" altLang="x-none" i="1">
                            <a:solidFill>
                              <a:srgbClr val="FF0000"/>
                            </a:solidFill>
                            <a:latin typeface="Cambria Math" charset="0"/>
                            <a:ea typeface="ＭＳ Ｐゴシック" charset="-128"/>
                          </a:rPr>
                          <m:t>𝑚𝑒𝑎𝑠</m:t>
                        </m:r>
                      </m:sub>
                    </m:sSub>
                  </m:oMath>
                </a14:m>
                <a:r>
                  <a:rPr lang="en-US" altLang="x-none" i="1" baseline="-25000" dirty="0">
                    <a:solidFill>
                      <a:srgbClr val="FF0000"/>
                    </a:solidFill>
                    <a:latin typeface="Arial (Body)" charset="0"/>
                    <a:ea typeface="ＭＳ Ｐゴシック" charset="-128"/>
                  </a:rPr>
                  <a:t> </a:t>
                </a:r>
                <a:r>
                  <a:rPr lang="en-US" altLang="x-none" i="1" dirty="0">
                    <a:solidFill>
                      <a:srgbClr val="FF0000"/>
                    </a:solidFill>
                    <a:latin typeface="Arial (Body)" charset="0"/>
                    <a:ea typeface="ＭＳ Ｐゴシック" charset="-128"/>
                  </a:rPr>
                  <a:t>for inversion</a:t>
                </a:r>
              </a:p>
              <a:p>
                <a:pPr lvl="1"/>
                <a:r>
                  <a:rPr lang="en-US" dirty="0"/>
                  <a:t>s</a:t>
                </a:r>
                <a:r>
                  <a:rPr lang="en-US" dirty="0">
                    <a:solidFill>
                      <a:srgbClr val="336699"/>
                    </a:solidFill>
                  </a:rPr>
                  <a:t>moothing </a:t>
                </a:r>
                <a:r>
                  <a:rPr lang="en-US" dirty="0"/>
                  <a:t>=</a:t>
                </a:r>
                <a:r>
                  <a:rPr lang="en-US" dirty="0">
                    <a:solidFill>
                      <a:srgbClr val="336699"/>
                    </a:solidFill>
                  </a:rPr>
                  <a:t> </a:t>
                </a:r>
                <a:r>
                  <a:rPr lang="en-US" dirty="0"/>
                  <a:t>low spatial filter</a:t>
                </a:r>
                <a:endParaRPr lang="en-US" dirty="0">
                  <a:solidFill>
                    <a:srgbClr val="336699"/>
                  </a:solidFill>
                </a:endParaRPr>
              </a:p>
              <a:p>
                <a:pPr lvl="1"/>
                <a:r>
                  <a:rPr lang="en-US" dirty="0">
                    <a:solidFill>
                      <a:srgbClr val="336699"/>
                    </a:solidFill>
                  </a:rPr>
                  <a:t>smoothed </a:t>
                </a:r>
                <a14:m>
                  <m:oMath xmlns:m="http://schemas.openxmlformats.org/officeDocument/2006/math">
                    <m:r>
                      <a:rPr lang="en-US" altLang="x-none" i="1">
                        <a:solidFill>
                          <a:srgbClr val="336699"/>
                        </a:solidFill>
                        <a:latin typeface="Cambria Math" charset="0"/>
                        <a:ea typeface="ＭＳ Ｐゴシック" charset="-128"/>
                      </a:rPr>
                      <m:t>𝛿</m:t>
                    </m:r>
                    <m:r>
                      <a:rPr lang="en-US" altLang="x-none" i="1">
                        <a:latin typeface="Cambria Math" charset="0"/>
                        <a:ea typeface="ＭＳ Ｐゴシック" charset="-128"/>
                      </a:rPr>
                      <m:t>𝑙</m:t>
                    </m:r>
                  </m:oMath>
                </a14:m>
                <a:r>
                  <a:rPr lang="en-US" dirty="0">
                    <a:solidFill>
                      <a:srgbClr val="336699"/>
                    </a:solidFill>
                  </a:rPr>
                  <a:t> within uncertainty of </a:t>
                </a:r>
                <a14:m>
                  <m:oMath xmlns:m="http://schemas.openxmlformats.org/officeDocument/2006/math">
                    <m:r>
                      <a:rPr lang="en-US" altLang="x-none" i="1">
                        <a:latin typeface="Cambria Math" charset="0"/>
                        <a:ea typeface="ＭＳ Ｐゴシック" charset="-128"/>
                      </a:rPr>
                      <m:t>𝛿</m:t>
                    </m:r>
                    <m:sSub>
                      <m:sSubPr>
                        <m:ctrlPr>
                          <a:rPr lang="en-US" altLang="x-none" i="1">
                            <a:latin typeface="Cambria Math" panose="02040503050406030204" pitchFamily="18" charset="0"/>
                            <a:ea typeface="ＭＳ Ｐゴシック" charset="-128"/>
                          </a:rPr>
                        </m:ctrlPr>
                      </m:sSubPr>
                      <m:e>
                        <m:r>
                          <a:rPr lang="en-US" altLang="x-none" i="1">
                            <a:latin typeface="Cambria Math" charset="0"/>
                            <a:ea typeface="ＭＳ Ｐゴシック" charset="-128"/>
                          </a:rPr>
                          <m:t>𝑙</m:t>
                        </m:r>
                      </m:e>
                      <m:sub>
                        <m:r>
                          <a:rPr lang="en-US" altLang="x-none" i="1">
                            <a:latin typeface="Cambria Math" charset="0"/>
                            <a:ea typeface="ＭＳ Ｐゴシック" charset="-128"/>
                          </a:rPr>
                          <m:t>𝑚𝑒𝑎𝑠</m:t>
                        </m:r>
                      </m:sub>
                    </m:sSub>
                  </m:oMath>
                </a14:m>
                <a:endParaRPr lang="en-US" dirty="0">
                  <a:solidFill>
                    <a:srgbClr val="336699"/>
                  </a:solidFill>
                </a:endParaRPr>
              </a:p>
              <a:p>
                <a:pPr lvl="1"/>
                <a:r>
                  <a:rPr lang="en-US" dirty="0"/>
                  <a:t>can’t know if short scale structure in </a:t>
                </a:r>
                <a14:m>
                  <m:oMath xmlns:m="http://schemas.openxmlformats.org/officeDocument/2006/math">
                    <m:r>
                      <a:rPr lang="en-US" altLang="x-none" i="1">
                        <a:latin typeface="Cambria Math" charset="0"/>
                      </a:rPr>
                      <m:t>𝛿</m:t>
                    </m:r>
                    <m:r>
                      <a:rPr lang="en-US" altLang="x-none" i="1"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dirty="0"/>
                  <a:t> is real, given uncertainties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400" y="1335471"/>
                <a:ext cx="5372100" cy="4963729"/>
              </a:xfrm>
              <a:blipFill rotWithShape="0">
                <a:blip r:embed="rId2"/>
                <a:stretch>
                  <a:fillRect l="-2043" t="-1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438"/>
          </a:xfrm>
        </p:spPr>
        <p:txBody>
          <a:bodyPr/>
          <a:lstStyle/>
          <a:p>
            <a:r>
              <a:rPr lang="en-US" altLang="x-none" i="1" err="1">
                <a:latin typeface="Cambria Math" charset="0"/>
                <a:ea typeface="Cambria Math" charset="0"/>
                <a:cs typeface="Cambria Math" charset="0"/>
              </a:rPr>
              <a:t>δn</a:t>
            </a:r>
            <a:r>
              <a:rPr lang="en-US" altLang="x-none" i="1">
                <a:latin typeface="Cambria" charset="0"/>
                <a:ea typeface="ＭＳ Ｐゴシック" charset="-128"/>
              </a:rPr>
              <a:t> </a:t>
            </a:r>
            <a:r>
              <a:rPr lang="en-US" altLang="x-none">
                <a:ea typeface="ＭＳ Ｐゴシック" charset="-128"/>
              </a:rPr>
              <a:t>determined via synthetic diagnostic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 b="-1"/>
          <a:stretch/>
        </p:blipFill>
        <p:spPr>
          <a:xfrm>
            <a:off x="5539854" y="1079499"/>
            <a:ext cx="3464446" cy="534638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096364" y="2406134"/>
                <a:ext cx="969560" cy="5004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x-none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x-none" sz="140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x-none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𝑒𝑓𝑓</m:t>
                          </m:r>
                        </m:sub>
                      </m:sSub>
                      <m:r>
                        <a:rPr lang="en-US" altLang="x-none" sz="1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altLang="x-non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x-none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𝛿</m:t>
                          </m:r>
                          <m:r>
                            <a:rPr lang="en-US" altLang="x-none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𝑙</m:t>
                          </m:r>
                        </m:num>
                        <m:den>
                          <m:r>
                            <a:rPr lang="en-US" altLang="x-none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364" y="2406134"/>
                <a:ext cx="969560" cy="500458"/>
              </a:xfrm>
              <a:prstGeom prst="rect">
                <a:avLst/>
              </a:prstGeom>
              <a:blipFill rotWithShape="0">
                <a:blip r:embed="rId4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378717" y="1183071"/>
                <a:ext cx="34426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x-none" sz="140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𝑑</m:t>
                      </m:r>
                    </m:oMath>
                  </m:oMathPara>
                </a14:m>
                <a:endParaRPr lang="en-US" sz="140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8717" y="1183071"/>
                <a:ext cx="344260" cy="30777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1480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6200" y="3292256"/>
                <a:ext cx="9067800" cy="3312159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global mode observed by 10 </a:t>
                </a:r>
                <a:r>
                  <a:rPr lang="en-US" dirty="0" err="1"/>
                  <a:t>bdot</a:t>
                </a:r>
                <a:r>
                  <a:rPr lang="en-US" dirty="0"/>
                  <a:t> coils (HN array)</a:t>
                </a:r>
              </a:p>
              <a:p>
                <a:r>
                  <a:rPr lang="en-US" dirty="0"/>
                  <a:t>“filter” signals with SVD ⇒ global mode w/reduced noise</a:t>
                </a:r>
              </a:p>
              <a:p>
                <a:pPr lvl="1"/>
                <a:r>
                  <a:rPr lang="en-US" dirty="0"/>
                  <a:t>SVD factors space &amp; time dependence of signal matrix:</a:t>
                </a:r>
              </a:p>
              <a:p>
                <a:pPr marL="4572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𝑗𝑘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𝑔𝑙𝑜𝑏𝑎𝑙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Steps </a:t>
                </a:r>
                <a:r>
                  <a:rPr lang="en-US" i="1" dirty="0"/>
                  <a:t>before</a:t>
                </a:r>
                <a:r>
                  <a:rPr lang="en-US" dirty="0"/>
                  <a:t> SVD </a:t>
                </a:r>
                <a:r>
                  <a:rPr lang="mr-IN" dirty="0"/>
                  <a:t>…</a:t>
                </a:r>
                <a:endParaRPr lang="en-US" dirty="0"/>
              </a:p>
              <a:p>
                <a:pPr lvl="1" indent="-365760">
                  <a:buFont typeface="+mj-lt"/>
                  <a:buAutoNum type="arabicParenR"/>
                </a:pPr>
                <a:r>
                  <a:rPr lang="en-US" dirty="0"/>
                  <a:t>bandpass filter coil signals to isolate mode</a:t>
                </a:r>
              </a:p>
              <a:p>
                <a:pPr lvl="1" indent="-365760">
                  <a:buFont typeface="+mj-lt"/>
                  <a:buAutoNum type="arabicParenR"/>
                </a:pPr>
                <a:r>
                  <a:rPr lang="en-US" dirty="0"/>
                  <a:t>make signals complex ⇒ spatial phase (e.g. </a:t>
                </a:r>
                <a:r>
                  <a:rPr lang="en-US" i="1" dirty="0" err="1"/>
                  <a:t>nϕ</a:t>
                </a:r>
                <a:r>
                  <a:rPr lang="en-US" i="1" baseline="-25000" dirty="0" err="1"/>
                  <a:t>j</a:t>
                </a:r>
                <a:r>
                  <a:rPr lang="en-US" dirty="0"/>
                  <a:t>) factors out automatically:</a:t>
                </a:r>
              </a:p>
              <a:p>
                <a:pPr marL="457200" lvl="2" indent="0" algn="ctr">
                  <a:lnSpc>
                    <a:spcPct val="11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𝜃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0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i="1">
                        <a:latin typeface="Cambria Math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i="1">
                        <a:latin typeface="Cambria Math" charset="0"/>
                      </a:rPr>
                      <m:t>𝐴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𝜃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0</m:t>
                                    </m:r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p>
                    </m:sSup>
                  </m:oMath>
                </a14:m>
                <a:r>
                  <a:rPr lang="en-US" dirty="0">
                    <a:latin typeface="Cambria Math" charset="0"/>
                  </a:rPr>
                  <a:t>=</a:t>
                </a:r>
                <a:br>
                  <a:rPr lang="en-US" dirty="0">
                    <a:latin typeface="Cambria Math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𝜔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nary>
                            <m:nary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𝜔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3292256"/>
                <a:ext cx="9067800" cy="3312159"/>
              </a:xfrm>
              <a:blipFill rotWithShape="0">
                <a:blip r:embed="rId2"/>
                <a:stretch>
                  <a:fillRect l="-941" t="-3499" b="-45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Singular value decomposition gives better “global mode” </a:t>
            </a:r>
            <a:r>
              <a:rPr lang="en-US" altLang="x-none" sz="3600" i="1" err="1">
                <a:latin typeface="Cambria Math" charset="0"/>
                <a:ea typeface="Cambria Math" charset="0"/>
                <a:cs typeface="Cambria Math" charset="0"/>
              </a:rPr>
              <a:t>δb</a:t>
            </a:r>
            <a:endParaRPr lang="en-US" sz="3600"/>
          </a:p>
        </p:txBody>
      </p:sp>
      <p:grpSp>
        <p:nvGrpSpPr>
          <p:cNvPr id="27" name="Group 26"/>
          <p:cNvGrpSpPr/>
          <p:nvPr/>
        </p:nvGrpSpPr>
        <p:grpSpPr>
          <a:xfrm>
            <a:off x="269290" y="878255"/>
            <a:ext cx="8036510" cy="2490598"/>
            <a:chOff x="269290" y="979855"/>
            <a:chExt cx="8036510" cy="2490598"/>
          </a:xfrm>
        </p:grpSpPr>
        <p:sp>
          <p:nvSpPr>
            <p:cNvPr id="13" name="Right Arrow 12"/>
            <p:cNvSpPr/>
            <p:nvPr/>
          </p:nvSpPr>
          <p:spPr>
            <a:xfrm>
              <a:off x="4334931" y="2036878"/>
              <a:ext cx="770469" cy="432056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363130" y="1326296"/>
              <a:ext cx="2651760" cy="1965960"/>
              <a:chOff x="1371599" y="1244919"/>
              <a:chExt cx="2651760" cy="196596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98" t="5093" r="5527" b="8907"/>
              <a:stretch/>
            </p:blipFill>
            <p:spPr>
              <a:xfrm>
                <a:off x="1371599" y="1244919"/>
                <a:ext cx="2651760" cy="1965960"/>
              </a:xfrm>
              <a:prstGeom prst="rect">
                <a:avLst/>
              </a:prstGeom>
            </p:spPr>
          </p:pic>
          <p:sp>
            <p:nvSpPr>
              <p:cNvPr id="14" name="Rounded Rectangle 13"/>
              <p:cNvSpPr/>
              <p:nvPr/>
            </p:nvSpPr>
            <p:spPr>
              <a:xfrm>
                <a:off x="1371599" y="1244919"/>
                <a:ext cx="2651760" cy="1965960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4335801" y="1702021"/>
              <a:ext cx="672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SVD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9290" y="990600"/>
              <a:ext cx="4839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err="1"/>
                <a:t>bdot</a:t>
              </a:r>
              <a:r>
                <a:rPr lang="en-US"/>
                <a:t> coil signals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96059" y="979855"/>
              <a:ext cx="31063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“global mode”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10290" y="3101121"/>
              <a:ext cx="2995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“noise”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425439" y="1285708"/>
              <a:ext cx="2651761" cy="1857035"/>
              <a:chOff x="5425439" y="1285708"/>
              <a:chExt cx="2651761" cy="1857035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5425440" y="1285708"/>
                <a:ext cx="2651760" cy="540064"/>
              </a:xfrm>
              <a:prstGeom prst="roundRect">
                <a:avLst>
                  <a:gd name="adj" fmla="val 22582"/>
                </a:avLst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97" t="4931" r="5027" b="71282"/>
              <a:stretch/>
            </p:blipFill>
            <p:spPr>
              <a:xfrm>
                <a:off x="5425439" y="1332816"/>
                <a:ext cx="2651761" cy="543755"/>
              </a:xfrm>
              <a:prstGeom prst="rect">
                <a:avLst/>
              </a:prstGeom>
            </p:spPr>
          </p:pic>
          <p:sp>
            <p:nvSpPr>
              <p:cNvPr id="16" name="Rounded Rectangle 15"/>
              <p:cNvSpPr/>
              <p:nvPr/>
            </p:nvSpPr>
            <p:spPr>
              <a:xfrm>
                <a:off x="5425440" y="2144310"/>
                <a:ext cx="2651760" cy="989955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19" t="25986" r="5206" b="29548"/>
              <a:stretch/>
            </p:blipFill>
            <p:spPr>
              <a:xfrm>
                <a:off x="5425440" y="2126252"/>
                <a:ext cx="2651760" cy="1016491"/>
              </a:xfrm>
              <a:prstGeom prst="rect">
                <a:avLst/>
              </a:prstGeom>
            </p:spPr>
          </p:pic>
        </p:grpSp>
        <p:sp>
          <p:nvSpPr>
            <p:cNvPr id="25" name="Cross 24"/>
            <p:cNvSpPr>
              <a:spLocks noChangeAspect="1"/>
            </p:cNvSpPr>
            <p:nvPr/>
          </p:nvSpPr>
          <p:spPr>
            <a:xfrm>
              <a:off x="6649254" y="1919416"/>
              <a:ext cx="191522" cy="182880"/>
            </a:xfrm>
            <a:prstGeom prst="plus">
              <a:avLst>
                <a:gd name="adj" fmla="val 4746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971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SVD solves factoring problem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̃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𝑔𝑙𝑜𝑏𝑎𝑙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𝜖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228600" lvl="1">
                  <a:buFont typeface="Arial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by minimizing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𝜒</m:t>
                        </m:r>
                      </m:e>
                      <m:sup>
                        <m:r>
                          <a:rPr lang="en-US" sz="28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800">
                        <a:solidFill>
                          <a:schemeClr val="tx1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228600" lv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𝜒</m:t>
                          </m:r>
                        </m:e>
                        <m:sup>
                          <m:r>
                            <a:rPr lang="en-US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𝑗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𝑘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</m:acc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charset="0"/>
                                                    </a:rPr>
                                                    <m:t>𝑏</m:t>
                                                  </m:r>
                                                </m:e>
                                              </m:acc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</m:acc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  <m:t>𝑔𝑙𝑜𝑏𝑎𝑙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228600" lvl="1">
                  <a:buFont typeface="Arial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⇒ spatial coefficients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</m:acc>
                              </m:e>
                            </m:acc>
                          </m:e>
                          <m:sub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) of global mode from </a:t>
                </a:r>
                <a:r>
                  <a:rPr lang="en-US" sz="2800" b="1" i="1" dirty="0">
                    <a:solidFill>
                      <a:schemeClr val="tx1"/>
                    </a:solidFill>
                  </a:rPr>
                  <a:t>eigenvector</a:t>
                </a:r>
                <a:r>
                  <a:rPr lang="en-US" sz="2800" dirty="0">
                    <a:solidFill>
                      <a:schemeClr val="tx1"/>
                    </a:solidFill>
                  </a:rPr>
                  <a:t> of correlation matrix </a:t>
                </a:r>
                <a:r>
                  <a:rPr lang="en-US" sz="2800" b="1" i="1" dirty="0">
                    <a:solidFill>
                      <a:schemeClr val="tx1"/>
                    </a:solidFill>
                  </a:rPr>
                  <a:t>with largest eigenvalue</a:t>
                </a:r>
                <a:r>
                  <a:rPr lang="en-US" sz="2800" dirty="0">
                    <a:solidFill>
                      <a:schemeClr val="tx1"/>
                    </a:solidFill>
                  </a:rPr>
                  <a:t>:</a:t>
                </a:r>
              </a:p>
              <a:p>
                <a:pPr marL="228600" lv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solidFill>
                            <a:schemeClr val="tx1"/>
                          </a:solidFill>
                          <a:latin typeface="Cambria Math" charset="0"/>
                        </a:rPr>
                        <m:t>𝐂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̃"/>
                                  <m:ctrlP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𝐛</m:t>
                                  </m:r>
                                </m:e>
                              </m:acc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𝜆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̃"/>
                                  <m:ctrlP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𝐛</m:t>
                                  </m:r>
                                </m:e>
                              </m:acc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228600" lv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𝐂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1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𝐛</m:t>
                                          </m:r>
                                        </m:e>
                                      </m:acc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228600" lvl="1">
                  <a:buFont typeface="Arial" charset="0"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28600" lvl="1">
                  <a:buFont typeface="Arial" charset="0"/>
                  <a:buChar char="•"/>
                </a:pPr>
                <a:endParaRPr lang="en-US" sz="2800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20" t="-1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SVD finds global mode from eigenvector of signal correlation matrix</a:t>
            </a:r>
          </a:p>
        </p:txBody>
      </p:sp>
    </p:spTree>
    <p:extLst>
      <p:ext uri="{BB962C8B-B14F-4D97-AF65-F5344CB8AC3E}">
        <p14:creationId xmlns:p14="http://schemas.microsoft.com/office/powerpoint/2010/main" val="616286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B2111-2A15-DA4E-8DC5-4C0116543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2899317"/>
            <a:ext cx="8978900" cy="63128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5400" dirty="0"/>
              <a:t>Results of Reflectometer Analysis</a:t>
            </a:r>
          </a:p>
        </p:txBody>
      </p:sp>
    </p:spTree>
    <p:extLst>
      <p:ext uri="{BB962C8B-B14F-4D97-AF65-F5344CB8AC3E}">
        <p14:creationId xmlns:p14="http://schemas.microsoft.com/office/powerpoint/2010/main" val="3215234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5100" y="1177931"/>
            <a:ext cx="4425950" cy="4968869"/>
          </a:xfrm>
        </p:spPr>
        <p:txBody>
          <a:bodyPr>
            <a:normAutofit/>
          </a:bodyPr>
          <a:lstStyle/>
          <a:p>
            <a:r>
              <a:rPr lang="en-US" dirty="0"/>
              <a:t>CAEs have large, broad core peaks &amp; small edge amplitude</a:t>
            </a:r>
          </a:p>
          <a:p>
            <a:r>
              <a:rPr lang="en-US" dirty="0"/>
              <a:t>GAEs have low amplitude, broad structure in core &amp; large edge peaks</a:t>
            </a:r>
          </a:p>
          <a:p>
            <a:r>
              <a:rPr lang="en-US" dirty="0"/>
              <a:t>Note: large edge peaks can be caused by small edge radial displacements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CAEs and GAEs </a:t>
            </a:r>
            <a:br>
              <a:rPr lang="en-US" dirty="0"/>
            </a:br>
            <a:r>
              <a:rPr lang="en-US" dirty="0"/>
              <a:t>have different </a:t>
            </a:r>
            <a:r>
              <a:rPr lang="en-US" altLang="x-none" i="1" dirty="0" err="1">
                <a:latin typeface="Cambria Math" charset="0"/>
                <a:ea typeface="Cambria Math" charset="0"/>
                <a:cs typeface="Cambria Math" charset="0"/>
              </a:rPr>
              <a:t>δn</a:t>
            </a:r>
            <a:r>
              <a:rPr lang="en-US" dirty="0"/>
              <a:t> structure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839680" y="3838501"/>
            <a:ext cx="3831336" cy="2724912"/>
            <a:chOff x="4839680" y="3838501"/>
            <a:chExt cx="3831336" cy="2724912"/>
          </a:xfrm>
        </p:grpSpPr>
        <p:grpSp>
          <p:nvGrpSpPr>
            <p:cNvPr id="11" name="Group 10"/>
            <p:cNvGrpSpPr>
              <a:grpSpLocks/>
            </p:cNvGrpSpPr>
            <p:nvPr/>
          </p:nvGrpSpPr>
          <p:grpSpPr>
            <a:xfrm>
              <a:off x="4839680" y="3838501"/>
              <a:ext cx="3831336" cy="2724912"/>
              <a:chOff x="1416855" y="-101600"/>
              <a:chExt cx="5771345" cy="351313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1296"/>
              <a:stretch/>
            </p:blipFill>
            <p:spPr>
              <a:xfrm>
                <a:off x="1416855" y="-101600"/>
                <a:ext cx="5771345" cy="33401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778"/>
              <a:stretch/>
            </p:blipFill>
            <p:spPr>
              <a:xfrm>
                <a:off x="1416855" y="3259138"/>
                <a:ext cx="5771345" cy="152400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5818778" y="3958709"/>
              <a:ext cx="7873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GAEs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38700" y="969963"/>
            <a:ext cx="3832316" cy="2743200"/>
            <a:chOff x="4838700" y="969963"/>
            <a:chExt cx="3832316" cy="2743200"/>
          </a:xfrm>
        </p:grpSpPr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4838700" y="969963"/>
              <a:ext cx="3832316" cy="2743200"/>
              <a:chOff x="1676400" y="3340100"/>
              <a:chExt cx="5771345" cy="35179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704"/>
              <a:stretch/>
            </p:blipFill>
            <p:spPr>
              <a:xfrm>
                <a:off x="1676400" y="3340100"/>
                <a:ext cx="5771345" cy="351790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86" r="47848" b="96852"/>
              <a:stretch/>
            </p:blipFill>
            <p:spPr>
              <a:xfrm>
                <a:off x="5842811" y="3390900"/>
                <a:ext cx="1498601" cy="215900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5818778" y="1023997"/>
              <a:ext cx="7873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CAEs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7129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/>
                  <a:t>New analysis gives 2–4 x larger </a:t>
                </a:r>
                <a:br>
                  <a:rPr lang="en-US"/>
                </a:br>
                <a:r>
                  <a:rPr lang="en-US"/>
                  <a:t>cutoff displacement (</a:t>
                </a:r>
                <a14:m>
                  <m:oMath xmlns:m="http://schemas.openxmlformats.org/officeDocument/2006/math">
                    <m:r>
                      <a:rPr lang="en-US" altLang="x-none" i="1">
                        <a:latin typeface="Cambria Math" charset="0"/>
                        <a:ea typeface="Cambria Math" charset="0"/>
                        <a:cs typeface="Cambria Math" charset="0"/>
                        <a:sym typeface="Symbol" charset="2"/>
                      </a:rPr>
                      <m:t>𝑑</m:t>
                    </m:r>
                  </m:oMath>
                </a14:m>
                <a:r>
                  <a:rPr lang="en-US"/>
                  <a:t>)</a:t>
                </a:r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29747" b="-35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6200" y="1365975"/>
                <a:ext cx="4419600" cy="54102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Old analysis: 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x-none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  <a:sym typeface="Symbol" charset="2"/>
                          </a:rPr>
                        </m:ctrlPr>
                      </m:sSubPr>
                      <m:e>
                        <m:r>
                          <a:rPr lang="en-US" altLang="x-none" i="1">
                            <a:latin typeface="Cambria Math" charset="0"/>
                            <a:ea typeface="Cambria Math" charset="0"/>
                            <a:cs typeface="Cambria Math" charset="0"/>
                            <a:sym typeface="Symbol" charset="2"/>
                          </a:rPr>
                          <m:t>𝑑</m:t>
                        </m:r>
                      </m:e>
                      <m:sub>
                        <m:r>
                          <a:rPr lang="en-US" altLang="x-none" i="1">
                            <a:latin typeface="Cambria Math" charset="0"/>
                            <a:ea typeface="Cambria Math" charset="0"/>
                            <a:cs typeface="Cambria Math" charset="0"/>
                            <a:sym typeface="Symbol" charset="2"/>
                          </a:rPr>
                          <m:t>𝑒𝑓𝑓</m:t>
                        </m:r>
                      </m:sub>
                    </m:sSub>
                    <m:r>
                      <a:rPr lang="en-US" altLang="x-none" i="1">
                        <a:latin typeface="Cambria Math" charset="0"/>
                        <a:ea typeface="Cambria Math" charset="0"/>
                        <a:cs typeface="Cambria Math" charset="0"/>
                        <a:sym typeface="Symbol" charset="2"/>
                      </a:rPr>
                      <m:t>=</m:t>
                    </m:r>
                    <m:r>
                      <a:rPr lang="en-US" altLang="x-none" i="1">
                        <a:latin typeface="Cambria Math" charset="0"/>
                        <a:ea typeface="Cambria Math" charset="0"/>
                        <a:cs typeface="Cambria Math" charset="0"/>
                        <a:sym typeface="Symbol" charset="2"/>
                      </a:rPr>
                      <m:t>𝛿</m:t>
                    </m:r>
                    <m:r>
                      <a:rPr lang="en-US" altLang="x-none" i="1">
                        <a:latin typeface="Cambria Math" charset="0"/>
                        <a:ea typeface="Cambria Math" charset="0"/>
                        <a:cs typeface="Cambria Math" charset="0"/>
                        <a:sym typeface="Symbol" charset="2"/>
                      </a:rPr>
                      <m:t>𝑙</m:t>
                    </m:r>
                    <m:r>
                      <a:rPr lang="en-US" altLang="x-none" i="1">
                        <a:latin typeface="Cambria Math" charset="0"/>
                        <a:ea typeface="Cambria Math" charset="0"/>
                        <a:cs typeface="Cambria Math" charset="0"/>
                        <a:sym typeface="Symbol" charset="2"/>
                      </a:rPr>
                      <m:t>/2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x-none" i="1">
                        <a:latin typeface="Cambria Math" charset="0"/>
                        <a:ea typeface="Cambria Math" charset="0"/>
                        <a:cs typeface="Cambria Math" charset="0"/>
                        <a:sym typeface="Symbol" charset="2"/>
                      </a:rPr>
                      <m:t>𝛿</m:t>
                    </m:r>
                    <m:r>
                      <a:rPr lang="en-US" altLang="x-none" i="1">
                        <a:latin typeface="Cambria Math" charset="0"/>
                        <a:ea typeface="Cambria Math" charset="0"/>
                        <a:cs typeface="Cambria Math" charset="0"/>
                        <a:sym typeface="Symbol" charset="2"/>
                      </a:rPr>
                      <m:t>𝑙</m:t>
                    </m:r>
                  </m:oMath>
                </a14:m>
                <a:r>
                  <a:rPr lang="en-US" dirty="0"/>
                  <a:t> attributed to cutoff displacement (“mirror approximation”)</a:t>
                </a:r>
              </a:p>
              <a:p>
                <a:r>
                  <a:rPr lang="en-US" dirty="0"/>
                  <a:t>New </a:t>
                </a:r>
                <a14:m>
                  <m:oMath xmlns:m="http://schemas.openxmlformats.org/officeDocument/2006/math">
                    <m:r>
                      <a:rPr lang="en-US" altLang="x-none" i="1">
                        <a:latin typeface="Cambria Math" charset="0"/>
                        <a:ea typeface="Cambria Math" charset="0"/>
                        <a:cs typeface="Cambria Math" charset="0"/>
                        <a:sym typeface="Symbol" charset="2"/>
                      </a:rPr>
                      <m:t>𝑑</m:t>
                    </m:r>
                    <m:r>
                      <a:rPr lang="en-US" altLang="x-none" i="1">
                        <a:latin typeface="Cambria Math" charset="0"/>
                        <a:ea typeface="Cambria Math" charset="0"/>
                        <a:cs typeface="Cambria Math" charset="0"/>
                        <a:sym typeface="Symbol" charset="2"/>
                      </a:rPr>
                      <m:t> </m:t>
                    </m:r>
                  </m:oMath>
                </a14:m>
                <a:r>
                  <a:rPr lang="en-US" dirty="0"/>
                  <a:t> is 2 – 4 x larger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⟹</m:t>
                    </m:r>
                  </m:oMath>
                </a14:m>
                <a:r>
                  <a:rPr lang="en-US" dirty="0"/>
                  <a:t> larger plasma displacement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365975"/>
                <a:ext cx="4419600" cy="5410200"/>
              </a:xfrm>
              <a:blipFill rotWithShape="0">
                <a:blip r:embed="rId3"/>
                <a:stretch>
                  <a:fillRect l="-2483" t="-1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/>
          <p:cNvSpPr>
            <a:spLocks noGrp="1"/>
          </p:cNvSpPr>
          <p:nvPr>
            <p:ph idx="10"/>
          </p:nvPr>
        </p:nvSpPr>
        <p:spPr>
          <a:xfrm>
            <a:off x="76200" y="5067300"/>
            <a:ext cx="8801100" cy="10922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Cutoff displacement ≠ plasma displacement</a:t>
            </a:r>
          </a:p>
          <a:p>
            <a:pPr lvl="1"/>
            <a:r>
              <a:rPr lang="en-US" dirty="0"/>
              <a:t>Compression also causes cutoff displacement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94" y="990032"/>
            <a:ext cx="4803506" cy="402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1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816015" y="0"/>
                <a:ext cx="7511970" cy="960438"/>
              </a:xfrm>
            </p:spPr>
            <p:txBody>
              <a:bodyPr/>
              <a:lstStyle/>
              <a:p>
                <a:r>
                  <a:rPr lang="en-US" dirty="0"/>
                  <a:t>Plasma displacement (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𝜉</m:t>
                    </m:r>
                  </m:oMath>
                </a14:m>
                <a:r>
                  <a:rPr lang="en-US" dirty="0"/>
                  <a:t>) estimated from </a:t>
                </a:r>
                <a14:m>
                  <m:oMath xmlns:m="http://schemas.openxmlformats.org/officeDocument/2006/math">
                    <m:r>
                      <a:rPr lang="en-US" altLang="x-none" i="1">
                        <a:latin typeface="Cambria Math" charset="0"/>
                        <a:ea typeface="Cambria Math" charset="0"/>
                        <a:cs typeface="Cambria Math" charset="0"/>
                      </a:rPr>
                      <m:t>𝛿</m:t>
                    </m:r>
                    <m:r>
                      <a:rPr lang="en-US" altLang="x-none" i="1">
                        <a:latin typeface="Cambria Math" charset="0"/>
                        <a:ea typeface="Cambria Math" charset="0"/>
                        <a:cs typeface="Cambria Math" charset="0"/>
                      </a:rPr>
                      <m:t>𝑛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16015" y="0"/>
                <a:ext cx="7511970" cy="960438"/>
              </a:xfrm>
              <a:blipFill rotWithShape="0">
                <a:blip r:embed="rId2"/>
                <a:stretch>
                  <a:fillRect t="-29747" b="-35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0" y="1233773"/>
                <a:ext cx="5509327" cy="5250154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sz="3700" dirty="0"/>
                  <a:t>Get </a:t>
                </a:r>
                <a14:m>
                  <m:oMath xmlns:m="http://schemas.openxmlformats.org/officeDocument/2006/math">
                    <m:r>
                      <a:rPr lang="en-US" sz="3700">
                        <a:latin typeface="Cambria Math" charset="0"/>
                      </a:rPr>
                      <m:t>𝜉</m:t>
                    </m:r>
                  </m:oMath>
                </a14:m>
                <a:r>
                  <a:rPr lang="en-US" sz="3700" dirty="0"/>
                  <a:t> from measurement:</a:t>
                </a:r>
              </a:p>
              <a:p>
                <a:pPr marL="228600" lvl="1" indent="0">
                  <a:lnSpc>
                    <a:spcPct val="14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x-none" sz="3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x-none" sz="3000">
                              <a:latin typeface="Cambria Math" charset="0"/>
                            </a:rPr>
                            <m:t>𝛿</m:t>
                          </m:r>
                          <m:r>
                            <a:rPr lang="en-US" altLang="x-none" sz="3000"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>
                            <a:rPr lang="en-US" altLang="x-none" sz="3000">
                              <a:latin typeface="Cambria Math" charset="0"/>
                            </a:rPr>
                            <m:t>𝑛</m:t>
                          </m:r>
                          <m:r>
                            <a:rPr lang="en-US" altLang="x-none" sz="3000">
                              <a:latin typeface="Cambria Math" charset="0"/>
                            </a:rPr>
                            <m:t>0</m:t>
                          </m:r>
                        </m:den>
                      </m:f>
                      <m:r>
                        <a:rPr lang="en-US" sz="3000">
                          <a:latin typeface="Cambria Math" charset="0"/>
                        </a:rPr>
                        <m:t>=−</m:t>
                      </m:r>
                      <m:r>
                        <m:rPr>
                          <m:nor/>
                        </m:rPr>
                        <a:rPr lang="en-US" sz="3000"/>
                        <m:t>∇</m:t>
                      </m:r>
                      <m:r>
                        <a:rPr lang="en-US" sz="3000">
                          <a:latin typeface="Cambria Math" charset="0"/>
                        </a:rPr>
                        <m:t>⋅</m:t>
                      </m:r>
                      <m:r>
                        <a:rPr lang="en-US" sz="3000">
                          <a:latin typeface="Cambria Math" charset="0"/>
                        </a:rPr>
                        <m:t>𝛏</m:t>
                      </m:r>
                      <m:r>
                        <a:rPr lang="en-US" sz="3000">
                          <a:latin typeface="Cambria Math" charset="0"/>
                        </a:rPr>
                        <m:t>−</m:t>
                      </m:r>
                      <m:r>
                        <a:rPr lang="en-US" sz="3000">
                          <a:latin typeface="Cambria Math" charset="0"/>
                        </a:rPr>
                        <m:t>𝛏</m:t>
                      </m:r>
                      <m:r>
                        <a:rPr lang="en-US" sz="3000">
                          <a:latin typeface="Cambria Math" charset="0"/>
                        </a:rPr>
                        <m:t>⋅</m:t>
                      </m:r>
                      <m:r>
                        <m:rPr>
                          <m:nor/>
                        </m:rPr>
                        <a:rPr lang="en-US" sz="3000"/>
                        <m:t>∇</m:t>
                      </m:r>
                      <m:sSub>
                        <m:sSub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000">
                              <a:latin typeface="Cambria Math" charset="0"/>
                            </a:rPr>
                            <m:t>ln</m:t>
                          </m:r>
                          <m:r>
                            <a:rPr lang="en-US" sz="3000">
                              <a:latin typeface="Cambria Math" charset="0"/>
                            </a:rPr>
                            <m:t>(</m:t>
                          </m:r>
                          <m:r>
                            <a:rPr lang="en-US" sz="3000">
                              <a:latin typeface="Cambria Math" charset="0"/>
                            </a:rPr>
                            <m:t>𝑛</m:t>
                          </m:r>
                        </m:e>
                        <m:sub>
                          <m:r>
                            <a:rPr lang="en-US" sz="300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300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000" dirty="0"/>
              </a:p>
              <a:p>
                <a:pPr marL="228600" lvl="1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3400" dirty="0">
                    <a:solidFill>
                      <a:schemeClr val="tx1"/>
                    </a:solidFill>
                  </a:rPr>
                  <a:t>Neglect finite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3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𝜔</m:t>
                        </m:r>
                      </m:num>
                      <m:den>
                        <m:sSub>
                          <m:sSubPr>
                            <m:ctrlPr>
                              <a:rPr lang="en-US" sz="3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40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340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𝑐𝑖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400" dirty="0">
                    <a:solidFill>
                      <a:schemeClr val="tx1"/>
                    </a:solidFill>
                  </a:rPr>
                  <a:t>, </a:t>
                </a:r>
                <a:br>
                  <a:rPr lang="en-US" sz="3400" dirty="0">
                    <a:solidFill>
                      <a:schemeClr val="tx1"/>
                    </a:solidFill>
                  </a:rPr>
                </a:br>
                <a:r>
                  <a:rPr lang="en-US" sz="3400" dirty="0">
                    <a:solidFill>
                      <a:schemeClr val="tx1"/>
                    </a:solidFill>
                  </a:rPr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4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sz="34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∥</m:t>
                        </m:r>
                      </m:sub>
                    </m:sSub>
                    <m:r>
                      <a:rPr lang="en-US" sz="3400">
                        <a:solidFill>
                          <a:schemeClr val="tx1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endParaRPr lang="en-US" sz="3400" dirty="0">
                  <a:solidFill>
                    <a:schemeClr val="tx1"/>
                  </a:solidFill>
                </a:endParaRPr>
              </a:p>
              <a:p>
                <a:pPr marL="228600" lvl="2" indent="0">
                  <a:lnSpc>
                    <a:spcPct val="110000"/>
                  </a:lnSpc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>
                          <a:solidFill>
                            <a:srgbClr val="336699"/>
                          </a:solidFill>
                          <a:latin typeface="Cambria Math" charset="0"/>
                        </a:rPr>
                        <m:t>∇</m:t>
                      </m:r>
                      <m:r>
                        <a:rPr lang="en-US" sz="3000">
                          <a:solidFill>
                            <a:srgbClr val="336699"/>
                          </a:solidFill>
                          <a:latin typeface="Cambria Math" charset="0"/>
                        </a:rPr>
                        <m:t>⋅</m:t>
                      </m:r>
                      <m:r>
                        <a:rPr lang="en-US" sz="3000">
                          <a:solidFill>
                            <a:srgbClr val="336699"/>
                          </a:solidFill>
                          <a:latin typeface="Cambria Math" charset="0"/>
                        </a:rPr>
                        <m:t>𝛏</m:t>
                      </m:r>
                      <m:r>
                        <a:rPr lang="en-US" sz="3000">
                          <a:solidFill>
                            <a:srgbClr val="336699"/>
                          </a:solidFill>
                          <a:latin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>
                          <a:solidFill>
                            <a:srgbClr val="336699"/>
                          </a:solidFill>
                          <a:latin typeface="Cambria Math" charset="0"/>
                        </a:rPr>
                        <m:t>∇</m:t>
                      </m:r>
                      <m:r>
                        <a:rPr lang="en-US" sz="3000">
                          <a:solidFill>
                            <a:srgbClr val="336699"/>
                          </a:solidFill>
                          <a:latin typeface="Cambria Math" charset="0"/>
                        </a:rPr>
                        <m:t>⋅</m:t>
                      </m:r>
                      <m:d>
                        <m:dPr>
                          <m:ctrlPr>
                            <a:rPr lang="en-US" sz="3000" i="1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US" sz="3000" i="1">
                                  <a:solidFill>
                                    <a:srgbClr val="3366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3000" i="1">
                                      <a:solidFill>
                                        <a:srgbClr val="3366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000">
                                      <a:solidFill>
                                        <a:srgbClr val="336699"/>
                                      </a:solidFill>
                                      <a:latin typeface="Cambria Math" charset="0"/>
                                    </a:rPr>
                                    <m:t>𝐄</m:t>
                                  </m:r>
                                  <m:r>
                                    <a:rPr lang="en-US" sz="3000">
                                      <a:solidFill>
                                        <a:srgbClr val="336699"/>
                                      </a:solidFill>
                                      <a:latin typeface="Cambria Math" charset="0"/>
                                    </a:rPr>
                                    <m:t>×</m:t>
                                  </m:r>
                                  <m:r>
                                    <a:rPr lang="en-US" sz="3000">
                                      <a:solidFill>
                                        <a:srgbClr val="336699"/>
                                      </a:solidFill>
                                      <a:latin typeface="Cambria Math" charset="0"/>
                                    </a:rPr>
                                    <m:t>𝐁</m:t>
                                  </m:r>
                                </m:e>
                              </m:d>
                            </m:num>
                            <m:den>
                              <m:d>
                                <m:dPr>
                                  <m:ctrlPr>
                                    <a:rPr lang="en-US" sz="3000" i="1">
                                      <a:solidFill>
                                        <a:srgbClr val="3366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000">
                                      <a:solidFill>
                                        <a:srgbClr val="336699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sz="3000">
                                      <a:solidFill>
                                        <a:srgbClr val="336699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3000">
                                      <a:solidFill>
                                        <a:srgbClr val="336699"/>
                                      </a:solidFill>
                                      <a:latin typeface="Cambria Math" charset="0"/>
                                    </a:rPr>
                                    <m:t>𝜔</m:t>
                                  </m:r>
                                  <m:sSup>
                                    <m:sSupPr>
                                      <m:ctrlPr>
                                        <a:rPr lang="en-US" sz="3000" i="1">
                                          <a:solidFill>
                                            <a:srgbClr val="3366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000">
                                          <a:solidFill>
                                            <a:srgbClr val="336699"/>
                                          </a:solidFill>
                                          <a:latin typeface="Cambria Math" charset="0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en-US" sz="3000">
                                          <a:solidFill>
                                            <a:srgbClr val="336699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den>
                          </m:f>
                        </m:e>
                      </m:d>
                      <m:r>
                        <a:rPr lang="en-US" sz="3000">
                          <a:solidFill>
                            <a:srgbClr val="336699"/>
                          </a:solidFill>
                          <a:latin typeface="Cambria Math" charset="0"/>
                        </a:rPr>
                        <m:t>≈−</m:t>
                      </m:r>
                      <m:f>
                        <m:fPr>
                          <m:type m:val="lin"/>
                          <m:ctrlPr>
                            <a:rPr lang="en-US" sz="3000" i="1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3366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>
                                  <a:solidFill>
                                    <a:srgbClr val="336699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  <m:r>
                                <a:rPr lang="en-US" sz="3000">
                                  <a:solidFill>
                                    <a:srgbClr val="336699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3000">
                                  <a:solidFill>
                                    <a:srgbClr val="336699"/>
                                  </a:solidFill>
                                  <a:latin typeface="Cambria Math" charset="0"/>
                                </a:rPr>
                                <m:t>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3366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>
                                  <a:solidFill>
                                    <a:srgbClr val="336699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000">
                                  <a:solidFill>
                                    <a:srgbClr val="336699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3000">
                          <a:solidFill>
                            <a:srgbClr val="336699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sz="3000">
                          <a:solidFill>
                            <a:srgbClr val="336699"/>
                          </a:solidFill>
                          <a:latin typeface="Cambria Math" charset="0"/>
                        </a:rPr>
                        <m:t>𝛏</m:t>
                      </m:r>
                      <m:r>
                        <a:rPr lang="en-US" sz="3000">
                          <a:solidFill>
                            <a:srgbClr val="336699"/>
                          </a:solidFill>
                          <a:latin typeface="Cambria Math" charset="0"/>
                        </a:rPr>
                        <m:t>⋅</m:t>
                      </m:r>
                      <m:d>
                        <m:dPr>
                          <m:ctrlPr>
                            <a:rPr lang="en-US" sz="3000" i="1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000" i="1">
                                  <a:solidFill>
                                    <a:srgbClr val="3366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000">
                                  <a:solidFill>
                                    <a:srgbClr val="336699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000">
                                  <a:solidFill>
                                    <a:srgbClr val="336699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000">
                              <a:solidFill>
                                <a:srgbClr val="336699"/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m:rPr>
                              <m:nor/>
                            </m:rPr>
                            <a:rPr lang="en-US" sz="3000">
                              <a:solidFill>
                                <a:srgbClr val="336699"/>
                              </a:solidFill>
                              <a:latin typeface="Cambria Math" charset="0"/>
                            </a:rPr>
                            <m:t>∇</m:t>
                          </m:r>
                          <m:func>
                            <m:funcPr>
                              <m:ctrlPr>
                                <a:rPr lang="en-US" sz="3000" i="1">
                                  <a:solidFill>
                                    <a:srgbClr val="3366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000">
                                  <a:solidFill>
                                    <a:srgbClr val="336699"/>
                                  </a:solidFill>
                                  <a:latin typeface="Cambria Math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000" i="1">
                                      <a:solidFill>
                                        <a:srgbClr val="3366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>
                                          <a:solidFill>
                                            <a:srgbClr val="3366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>
                                          <a:solidFill>
                                            <a:srgbClr val="336699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3000">
                                          <a:solidFill>
                                            <a:srgbClr val="336699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sz="3000">
                              <a:solidFill>
                                <a:srgbClr val="336699"/>
                              </a:solidFill>
                              <a:latin typeface="Cambria Math" charset="0"/>
                            </a:rPr>
                            <m:t>+2</m:t>
                          </m:r>
                          <m:r>
                            <m:rPr>
                              <m:nor/>
                            </m:rPr>
                            <a:rPr lang="en-US" sz="3000">
                              <a:solidFill>
                                <a:srgbClr val="336699"/>
                              </a:solidFill>
                              <a:latin typeface="Cambria Math" charset="0"/>
                            </a:rPr>
                            <m:t>∇</m:t>
                          </m:r>
                          <m:func>
                            <m:funcPr>
                              <m:ctrlPr>
                                <a:rPr lang="en-US" sz="3000" i="1">
                                  <a:solidFill>
                                    <a:srgbClr val="3366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000">
                                  <a:solidFill>
                                    <a:srgbClr val="336699"/>
                                  </a:solidFill>
                                  <a:latin typeface="Cambria Math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000" i="1">
                                      <a:solidFill>
                                        <a:srgbClr val="3366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i="1">
                                          <a:solidFill>
                                            <a:srgbClr val="3366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>
                                          <a:solidFill>
                                            <a:srgbClr val="336699"/>
                                          </a:solidFill>
                                          <a:latin typeface="Cambria Math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3000">
                                          <a:solidFill>
                                            <a:srgbClr val="336699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3000" dirty="0">
                  <a:solidFill>
                    <a:srgbClr val="336699"/>
                  </a:solidFill>
                </a:endParaRPr>
              </a:p>
              <a:p>
                <a:r>
                  <a:rPr lang="en-US" sz="3400" dirty="0"/>
                  <a:t>GAEs:</a:t>
                </a:r>
                <a:r>
                  <a:rPr lang="en-US" sz="3400" dirty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3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𝜉</m:t>
                        </m:r>
                      </m:e>
                      <m:sub>
                        <m:r>
                          <a:rPr lang="en-US" sz="3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𝑅</m:t>
                        </m:r>
                      </m:sub>
                    </m:sSub>
                    <m:r>
                      <a:rPr lang="en-US" sz="3400" i="1">
                        <a:latin typeface="Cambria Math" charset="0"/>
                        <a:ea typeface="Cambria Math" charset="0"/>
                        <a:cs typeface="Cambria Math" charset="0"/>
                      </a:rPr>
                      <m:t>≈0.7</m:t>
                    </m:r>
                    <m:sSub>
                      <m:sSub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400" i="1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3400" i="1">
                            <a:latin typeface="Cambria Math" charset="0"/>
                          </a:rPr>
                          <m:t>𝑛</m:t>
                        </m:r>
                      </m:sub>
                    </m:sSub>
                    <m:f>
                      <m:fPr>
                        <m:type m:val="lin"/>
                        <m:ctrlPr>
                          <a:rPr lang="en-US" altLang="x-none" sz="3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altLang="x-none" sz="3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𝛿</m:t>
                        </m:r>
                        <m:r>
                          <a:rPr lang="en-US" altLang="x-none" sz="3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altLang="x-none" sz="3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sz="3400" i="1" dirty="0">
                    <a:latin typeface="Cambria Math" charset="0"/>
                  </a:rPr>
                  <a:t> </a:t>
                </a:r>
                <a:br>
                  <a:rPr lang="en-US" sz="3400" i="1" dirty="0">
                    <a:latin typeface="Cambria Math" charset="0"/>
                  </a:rPr>
                </a:br>
                <a:r>
                  <a:rPr lang="en-US" sz="3400" i="1" dirty="0">
                    <a:latin typeface="Cambria Math" charset="0"/>
                  </a:rPr>
                  <a:t>@ </a:t>
                </a:r>
                <a:r>
                  <a:rPr lang="en-US" sz="3400" dirty="0">
                    <a:latin typeface="Cambria Math" charset="0"/>
                  </a:rPr>
                  <a:t>R = 1.15 m</a:t>
                </a:r>
              </a:p>
              <a:p>
                <a:pPr lvl="1">
                  <a:lnSpc>
                    <a:spcPct val="140000"/>
                  </a:lnSpc>
                  <a:spcBef>
                    <a:spcPts val="600"/>
                  </a:spcBef>
                </a:pPr>
                <a:r>
                  <a:rPr lang="en-US" sz="3000" dirty="0">
                    <a:ea typeface="Cambria Math" charset="0"/>
                    <a:cs typeface="Cambria Math" charset="0"/>
                  </a:rPr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0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3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𝑏</m:t>
                            </m:r>
                          </m:e>
                        </m:acc>
                      </m:e>
                      <m:sub>
                        <m:r>
                          <a:rPr lang="en-US" sz="3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∥</m:t>
                        </m:r>
                      </m:sub>
                    </m:sSub>
                    <m:r>
                      <a:rPr lang="en-US" sz="3000" i="1">
                        <a:latin typeface="Cambria Math" charset="0"/>
                        <a:ea typeface="Cambria Math" charset="0"/>
                        <a:cs typeface="Cambria Math" charset="0"/>
                      </a:rPr>
                      <m:t>=0</m:t>
                    </m:r>
                  </m:oMath>
                </a14:m>
                <a:endParaRPr lang="en-US" sz="3000" dirty="0"/>
              </a:p>
              <a:p>
                <a:pPr lvl="1">
                  <a:lnSpc>
                    <a:spcPct val="14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3000" i="1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000" dirty="0"/>
                  <a:t> ~ 1.7 m</a:t>
                </a:r>
              </a:p>
              <a:p>
                <a:pPr lvl="1">
                  <a:lnSpc>
                    <a:spcPct val="14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x-none" sz="30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x-none" sz="30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x-none" sz="3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x-none" sz="3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altLang="x-none" sz="3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  <m:r>
                          <a:rPr lang="en-US" sz="3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≈</m:t>
                        </m:r>
                      </m:den>
                    </m:f>
                  </m:oMath>
                </a14:m>
                <a:r>
                  <a:rPr lang="en-US" sz="3000" dirty="0"/>
                  <a:t>1.05</a:t>
                </a:r>
              </a:p>
              <a:p>
                <a:r>
                  <a:rPr lang="en-US" sz="3400" dirty="0"/>
                  <a:t>CAEs: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x-none" sz="3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altLang="x-none" sz="3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𝛿</m:t>
                        </m:r>
                        <m:r>
                          <a:rPr lang="en-US" altLang="x-none" sz="3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num>
                      <m:den>
                        <m:sSub>
                          <m:sSubPr>
                            <m:ctrlPr>
                              <a:rPr lang="en-US" altLang="x-none" sz="34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x-none" sz="3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x-none" sz="3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altLang="x-none" sz="34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r>
                      <a:rPr lang="en-US" altLang="x-none" sz="3400" b="1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sz="3400" b="1">
                        <a:latin typeface="Cambria Math" charset="0"/>
                      </a:rPr>
                      <m:t>𝛁</m:t>
                    </m:r>
                    <m:r>
                      <a:rPr lang="en-US" sz="3400" i="1">
                        <a:latin typeface="Cambria Math" charset="0"/>
                        <a:ea typeface="Cambria Math" charset="0"/>
                        <a:cs typeface="Cambria Math" charset="0"/>
                      </a:rPr>
                      <m:t>⋅</m:t>
                    </m:r>
                    <m:r>
                      <a:rPr lang="en-US" sz="3400" b="1">
                        <a:latin typeface="Cambria Math" charset="0"/>
                        <a:ea typeface="Cambria Math" charset="0"/>
                        <a:cs typeface="Cambria Math" charset="0"/>
                      </a:rPr>
                      <m:t>𝛏</m:t>
                    </m:r>
                    <m:r>
                      <a:rPr lang="en-US" sz="3400" i="1">
                        <a:latin typeface="Cambria Math" charset="0"/>
                      </a:rPr>
                      <m:t>≈</m:t>
                    </m:r>
                    <m:f>
                      <m:fPr>
                        <m:type m:val="lin"/>
                        <m:ctrlPr>
                          <a:rPr lang="en-US" sz="3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3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sz="34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3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3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4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3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sz="38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233773"/>
                <a:ext cx="5509327" cy="5250154"/>
              </a:xfrm>
              <a:blipFill rotWithShape="0">
                <a:blip r:embed="rId3"/>
                <a:stretch>
                  <a:fillRect l="-1659" t="-2552" b="-13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5449940" y="1002941"/>
            <a:ext cx="3603249" cy="2088092"/>
            <a:chOff x="5188688" y="1240447"/>
            <a:chExt cx="3603249" cy="20880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994"/>
            <a:stretch/>
          </p:blipFill>
          <p:spPr>
            <a:xfrm>
              <a:off x="5188688" y="1252322"/>
              <a:ext cx="3603249" cy="207621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786210" y="1240447"/>
              <a:ext cx="100572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shot 141398</a:t>
              </a:r>
            </a:p>
            <a:p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t=582 </a:t>
              </a:r>
              <a:r>
                <a:rPr lang="en-US" sz="1200" b="1" dirty="0" err="1">
                  <a:latin typeface="Times New Roman" charset="0"/>
                  <a:ea typeface="Times New Roman" charset="0"/>
                  <a:cs typeface="Times New Roman" charset="0"/>
                </a:rPr>
                <a:t>ms</a:t>
              </a:r>
              <a:endParaRPr lang="en-US" sz="1200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707979" y="3073065"/>
            <a:ext cx="3032278" cy="2583882"/>
            <a:chOff x="5707979" y="3132441"/>
            <a:chExt cx="3032278" cy="25838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979" y="3132441"/>
              <a:ext cx="3032278" cy="258388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82448" y="4972054"/>
              <a:ext cx="16946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partial kinetic EFIT + Thomson Scattering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2265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CB2111-2A15-DA4E-8DC5-4C01165432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81100" y="2912017"/>
                <a:ext cx="7010400" cy="1177384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 algn="ctr">
                  <a:buNone/>
                </a:pPr>
                <a:r>
                  <a:rPr lang="en-US" sz="5400" dirty="0"/>
                  <a:t>Prediction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charset="0"/>
                          </a:rPr>
                          <m:t>𝜒</m:t>
                        </m:r>
                      </m:e>
                      <m:sub>
                        <m:r>
                          <a:rPr lang="en-US" sz="5400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5400" dirty="0"/>
                  <a:t> and comparison with TRANSP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CB2111-2A15-DA4E-8DC5-4C01165432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1100" y="2912017"/>
                <a:ext cx="7010400" cy="1177384"/>
              </a:xfrm>
              <a:blipFill>
                <a:blip r:embed="rId2"/>
                <a:stretch>
                  <a:fillRect t="-19149" r="-2532" b="-18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519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103411" y="1134339"/>
                <a:ext cx="6215080" cy="5404684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spcBef>
                    <a:spcPts val="585"/>
                  </a:spcBef>
                </a:pPr>
                <a:r>
                  <a:rPr lang="en-US" dirty="0"/>
                  <a:t>Anomalous 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(~ 35 m</a:t>
                </a:r>
                <a:r>
                  <a:rPr lang="en-US" baseline="30000" dirty="0"/>
                  <a:t>2</a:t>
                </a:r>
                <a:r>
                  <a:rPr lang="en-US" dirty="0"/>
                  <a:t>/s) </a:t>
                </a:r>
                <a:br>
                  <a:rPr lang="en-US" dirty="0"/>
                </a:br>
                <a:r>
                  <a:rPr lang="en-US" dirty="0"/>
                  <a:t>in </a:t>
                </a:r>
                <a:r>
                  <a:rPr lang="en-US" dirty="0">
                    <a:latin typeface="Arial" charset="0"/>
                  </a:rPr>
                  <a:t>6 MW H-mode</a:t>
                </a:r>
                <a:endParaRPr lang="en-US" dirty="0"/>
              </a:p>
              <a:p>
                <a:pPr>
                  <a:spcBef>
                    <a:spcPts val="1170"/>
                  </a:spcBef>
                </a:pPr>
                <a:r>
                  <a:rPr lang="en-US" i="1" dirty="0">
                    <a:latin typeface="Cambria Math"/>
                    <a:cs typeface="Cambria Math"/>
                  </a:rPr>
                  <a:t>e</a:t>
                </a:r>
                <a:r>
                  <a:rPr lang="en-US" i="1" baseline="30000" dirty="0">
                    <a:latin typeface="Cambria Math"/>
                    <a:cs typeface="Cambria Math"/>
                  </a:rPr>
                  <a:t>–</a:t>
                </a:r>
                <a:r>
                  <a:rPr lang="en-US" dirty="0"/>
                  <a:t> guiding center orbit spreading </a:t>
                </a:r>
                <a:br>
                  <a:rPr lang="en-US" dirty="0"/>
                </a:br>
                <a:r>
                  <a:rPr lang="en-US" dirty="0"/>
                  <a:t>simulated by ORBIT =&gt;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sz="2600" dirty="0"/>
                  <a:t>(see e.g. [NN </a:t>
                </a:r>
                <a:r>
                  <a:rPr lang="en-US" sz="2600" dirty="0" err="1"/>
                  <a:t>Gorelenkov</a:t>
                </a:r>
                <a:r>
                  <a:rPr lang="en-US" sz="2600" dirty="0"/>
                  <a:t> NF 2010])</a:t>
                </a:r>
              </a:p>
              <a:p>
                <a:pPr lvl="1">
                  <a:lnSpc>
                    <a:spcPct val="90000"/>
                  </a:lnSpc>
                  <a:spcBef>
                    <a:spcPts val="1170"/>
                  </a:spcBef>
                </a:pPr>
                <a:r>
                  <a:rPr lang="en-US" dirty="0"/>
                  <a:t>B-field from experiment (</a:t>
                </a:r>
                <a:r>
                  <a:rPr lang="en-US" i="1" dirty="0">
                    <a:latin typeface="Cambria Math"/>
                    <a:cs typeface="Cambria Math"/>
                  </a:rPr>
                  <a:t>B</a:t>
                </a:r>
                <a:r>
                  <a:rPr lang="en-US" i="1" baseline="-25000" dirty="0">
                    <a:latin typeface="Cambria Math"/>
                    <a:cs typeface="Cambria Math"/>
                  </a:rPr>
                  <a:t>T0</a:t>
                </a:r>
                <a:r>
                  <a:rPr lang="en-US" dirty="0"/>
                  <a:t>=0.45 T)</a:t>
                </a:r>
              </a:p>
              <a:p>
                <a:pPr lvl="1">
                  <a:lnSpc>
                    <a:spcPct val="90000"/>
                  </a:lnSpc>
                  <a:spcBef>
                    <a:spcPts val="1170"/>
                  </a:spcBef>
                </a:pPr>
                <a:r>
                  <a:rPr lang="en-US" dirty="0"/>
                  <a:t>at </a:t>
                </a:r>
                <a:r>
                  <a:rPr lang="en-US" i="1" dirty="0"/>
                  <a:t>t </a:t>
                </a:r>
                <a:r>
                  <a:rPr lang="en-US" dirty="0"/>
                  <a:t>= 0, isotropic thermal population</a:t>
                </a:r>
                <a:br>
                  <a:rPr lang="en-US" dirty="0"/>
                </a:br>
                <a:r>
                  <a:rPr lang="en-US" dirty="0"/>
                  <a:t>(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e</a:t>
                </a:r>
                <a:r>
                  <a:rPr lang="en-US" dirty="0"/>
                  <a:t> = 1 </a:t>
                </a:r>
                <a:r>
                  <a:rPr lang="en-US" dirty="0" err="1"/>
                  <a:t>keV</a:t>
                </a:r>
                <a:r>
                  <a:rPr lang="en-US" dirty="0"/>
                  <a:t>), </a:t>
                </a:r>
                <a:r>
                  <a:rPr lang="en-US" altLang="x-none" i="1" dirty="0" err="1">
                    <a:latin typeface="Cambria Math" charset="0"/>
                    <a:ea typeface="Cambria Math" charset="0"/>
                    <a:cs typeface="Cambria Math" charset="0"/>
                  </a:rPr>
                  <a:t>δ</a:t>
                </a:r>
                <a:r>
                  <a:rPr lang="en-US" altLang="x-none" sz="2800" dirty="0"/>
                  <a:t>-</a:t>
                </a:r>
                <a:r>
                  <a:rPr lang="en-US" sz="2100" dirty="0"/>
                  <a:t>function at</a:t>
                </a:r>
                <a:r>
                  <a:rPr lang="en-US" dirty="0"/>
                  <a:t> </a:t>
                </a:r>
                <a:r>
                  <a:rPr lang="en-US" dirty="0">
                    <a:latin typeface="Cambria Math"/>
                    <a:cs typeface="Cambria Math"/>
                  </a:rPr>
                  <a:t>𝛹</a:t>
                </a:r>
                <a:r>
                  <a:rPr lang="en-US" baseline="-25000" dirty="0">
                    <a:latin typeface="Cambria Math"/>
                    <a:cs typeface="Cambria Math"/>
                  </a:rPr>
                  <a:t>N</a:t>
                </a:r>
                <a:r>
                  <a:rPr lang="en-US" baseline="30000" dirty="0">
                    <a:latin typeface="Cambria Math"/>
                    <a:cs typeface="Cambria Math"/>
                  </a:rPr>
                  <a:t>½</a:t>
                </a:r>
                <a:r>
                  <a:rPr lang="en-US" dirty="0"/>
                  <a:t> = 0.15 </a:t>
                </a:r>
              </a:p>
              <a:p>
                <a:pPr lvl="1">
                  <a:lnSpc>
                    <a:spcPct val="90000"/>
                  </a:lnSpc>
                  <a:spcBef>
                    <a:spcPts val="1170"/>
                  </a:spcBef>
                </a:pPr>
                <a:r>
                  <a:rPr lang="en-US" sz="2100" dirty="0" err="1">
                    <a:latin typeface="Arial" charset="0"/>
                  </a:rPr>
                  <a:t>collisionless</a:t>
                </a:r>
                <a:r>
                  <a:rPr lang="en-US" sz="2100" dirty="0">
                    <a:latin typeface="Arial" charset="0"/>
                  </a:rPr>
                  <a:t> </a:t>
                </a:r>
              </a:p>
              <a:p>
                <a:pPr lvl="1">
                  <a:lnSpc>
                    <a:spcPct val="90000"/>
                  </a:lnSpc>
                  <a:spcBef>
                    <a:spcPts val="1170"/>
                  </a:spcBef>
                </a:pPr>
                <a:r>
                  <a:rPr lang="en-US" sz="2100" dirty="0"/>
                  <a:t>population spreads with time =&gt;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sz="2100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1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 charset="0"/>
                          </a:rPr>
                          <m:t>𝜒</m:t>
                        </m:r>
                      </m:e>
                      <m:sub>
                        <m:r>
                          <a:rPr lang="en-US" sz="2100" i="1">
                            <a:latin typeface="Cambria Math" charset="0"/>
                          </a:rPr>
                          <m:t>𝑒</m:t>
                        </m:r>
                      </m:sub>
                    </m:sSub>
                    <m:r>
                      <a:rPr lang="en-US" sz="210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>
                            <a:latin typeface="Cambria Math" charset="0"/>
                          </a:rPr>
                          <m:t>3</m:t>
                        </m:r>
                      </m:num>
                      <m:den>
                        <m:r>
                          <a:rPr lang="en-US" sz="2100">
                            <a:latin typeface="Cambria Math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sz="2100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sz="2000" dirty="0">
                  <a:latin typeface="Arial" charset="0"/>
                </a:endParaRPr>
              </a:p>
              <a:p>
                <a:pPr>
                  <a:spcBef>
                    <a:spcPts val="1170"/>
                  </a:spcBef>
                </a:pPr>
                <a:r>
                  <a:rPr lang="en-US" dirty="0">
                    <a:latin typeface="Arial" charset="0"/>
                  </a:rPr>
                  <a:t>8 GAEs</a:t>
                </a:r>
              </a:p>
              <a:p>
                <a:pPr lvl="1">
                  <a:lnSpc>
                    <a:spcPct val="80000"/>
                  </a:lnSpc>
                  <a:spcBef>
                    <a:spcPts val="1170"/>
                  </a:spcBef>
                </a:pPr>
                <a:r>
                  <a:rPr lang="fi-FI" i="1" dirty="0" err="1">
                    <a:latin typeface="Calibri" charset="0"/>
                  </a:rPr>
                  <a:t>ξ</a:t>
                </a:r>
                <a:r>
                  <a:rPr lang="fi-FI" i="1" baseline="-25000" dirty="0" err="1">
                    <a:latin typeface="Calibri" charset="0"/>
                  </a:rPr>
                  <a:t>rms</a:t>
                </a:r>
                <a:r>
                  <a:rPr lang="fi-FI" i="1" baseline="-25000" dirty="0">
                    <a:latin typeface="Calibri" charset="0"/>
                  </a:rPr>
                  <a:t> </a:t>
                </a:r>
                <a:r>
                  <a:rPr lang="fi-FI" dirty="0">
                    <a:latin typeface="Calibri" charset="0"/>
                  </a:rPr>
                  <a:t>~</a:t>
                </a:r>
                <a:r>
                  <a:rPr lang="fi-FI" i="1" baseline="-25000" dirty="0">
                    <a:latin typeface="Calibri" charset="0"/>
                  </a:rPr>
                  <a:t> </a:t>
                </a:r>
                <a:r>
                  <a:rPr lang="nb-NO" dirty="0"/>
                  <a:t>0.4 mm (</a:t>
                </a:r>
                <a:r>
                  <a:rPr lang="nb-NO" dirty="0" err="1"/>
                  <a:t>using</a:t>
                </a:r>
                <a:r>
                  <a:rPr lang="en-US" dirty="0">
                    <a:latin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𝜉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altLang="x-none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US" altLang="x-none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𝛿</m:t>
                            </m:r>
                            <m:r>
                              <a:rPr lang="en-US" altLang="x-none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x-none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x-none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x-none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  <m:sSub>
                      <m:sSubPr>
                        <m:ctrlPr>
                          <a:rPr lang="en-US" altLang="x-none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x-none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altLang="x-none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latin typeface="Arial" charset="0"/>
                  </a:rPr>
                  <a:t>)</a:t>
                </a:r>
              </a:p>
              <a:p>
                <a:pPr lvl="1">
                  <a:lnSpc>
                    <a:spcPct val="80000"/>
                  </a:lnSpc>
                  <a:spcBef>
                    <a:spcPts val="1170"/>
                  </a:spcBef>
                </a:pPr>
                <a:r>
                  <a:rPr lang="en-US" i="1" dirty="0" err="1">
                    <a:latin typeface="Cambria Math"/>
                    <a:cs typeface="Cambria Math"/>
                  </a:rPr>
                  <a:t>ω</a:t>
                </a:r>
                <a:r>
                  <a:rPr lang="en-US" i="1" dirty="0">
                    <a:latin typeface="Cambria Math"/>
                    <a:cs typeface="Cambria Math"/>
                  </a:rPr>
                  <a:t> </a:t>
                </a:r>
                <a:r>
                  <a:rPr lang="en-US" dirty="0">
                    <a:latin typeface="Cambria Math"/>
                    <a:cs typeface="Cambria Math"/>
                  </a:rPr>
                  <a:t>=</a:t>
                </a:r>
                <a:r>
                  <a:rPr lang="en-US" i="1" dirty="0">
                    <a:latin typeface="Cambria Math"/>
                    <a:cs typeface="Cambria Math"/>
                  </a:rPr>
                  <a:t> k</a:t>
                </a:r>
                <a:r>
                  <a:rPr lang="en-US" baseline="-25000" dirty="0">
                    <a:latin typeface="Cambria Math"/>
                    <a:cs typeface="Cambria Math"/>
                  </a:rPr>
                  <a:t>||</a:t>
                </a:r>
                <a:r>
                  <a:rPr lang="en-US" i="1" dirty="0">
                    <a:latin typeface="Cambria Math"/>
                    <a:cs typeface="Cambria Math"/>
                  </a:rPr>
                  <a:t>V</a:t>
                </a:r>
                <a:r>
                  <a:rPr lang="en-US" i="1" baseline="-25000" dirty="0">
                    <a:latin typeface="Cambria Math"/>
                    <a:cs typeface="Cambria Math"/>
                  </a:rPr>
                  <a:t>A</a:t>
                </a:r>
                <a:r>
                  <a:rPr lang="en-US" dirty="0"/>
                  <a:t> =&gt;</a:t>
                </a:r>
                <a:r>
                  <a:rPr lang="en-US" dirty="0">
                    <a:latin typeface="Arial" charset="0"/>
                  </a:rPr>
                  <a:t> |m| = 0 – 2</a:t>
                </a:r>
              </a:p>
              <a:p>
                <a:pPr lvl="1">
                  <a:lnSpc>
                    <a:spcPct val="80000"/>
                  </a:lnSpc>
                  <a:spcBef>
                    <a:spcPts val="1170"/>
                  </a:spcBef>
                </a:pPr>
                <a:r>
                  <a:rPr lang="en-US" dirty="0" err="1">
                    <a:latin typeface="Arial" charset="0"/>
                  </a:rPr>
                  <a:t>poloidal+toroidal</a:t>
                </a:r>
                <a:r>
                  <a:rPr lang="en-US" dirty="0">
                    <a:latin typeface="Arial" charset="0"/>
                  </a:rPr>
                  <a:t> Fourier modes used </a:t>
                </a:r>
              </a:p>
              <a:p>
                <a:pPr lvl="1">
                  <a:lnSpc>
                    <a:spcPct val="90000"/>
                  </a:lnSpc>
                  <a:spcBef>
                    <a:spcPts val="1170"/>
                  </a:spcBef>
                </a:pPr>
                <a:endParaRPr lang="en-US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411" y="1134339"/>
                <a:ext cx="6215080" cy="5404684"/>
              </a:xfrm>
              <a:blipFill rotWithShape="0">
                <a:blip r:embed="rId2"/>
                <a:stretch>
                  <a:fillRect l="-1570" t="-2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b="0"/>
                  <a:t>from </a:t>
                </a:r>
                <a:r>
                  <a:rPr lang="en-US"/>
                  <a:t>GAEs </a:t>
                </a:r>
                <a:r>
                  <a:rPr lang="en-US" b="0"/>
                  <a:t>simulated for </a:t>
                </a:r>
                <a:r>
                  <a:rPr lang="en-US">
                    <a:latin typeface="Arial" charset="0"/>
                  </a:rPr>
                  <a:t>6 MW H-mode 141398, t = 0.58 sec</a:t>
                </a:r>
                <a:endParaRPr lang="en-US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22152" r="-1000" b="-27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5531304" y="1014077"/>
            <a:ext cx="3458409" cy="2559321"/>
            <a:chOff x="5297128" y="3583577"/>
            <a:chExt cx="3458409" cy="25593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7128" y="3583577"/>
              <a:ext cx="3458409" cy="2559321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6129762" y="3668214"/>
              <a:ext cx="4820" cy="197637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743930" y="5100580"/>
              <a:ext cx="89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simulation</a:t>
              </a:r>
            </a:p>
            <a:p>
              <a:r>
                <a:rPr lang="en-US" sz="1200"/>
                <a:t>location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6180029" y="5343250"/>
              <a:ext cx="584643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553272"/>
              </p:ext>
            </p:extLst>
          </p:nvPr>
        </p:nvGraphicFramePr>
        <p:xfrm>
          <a:off x="6175170" y="3604796"/>
          <a:ext cx="2576944" cy="2898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5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1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2067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 </a:t>
                      </a:r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(kHz)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1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b="0" i="1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000" b="0" i="1" u="none" strike="noStrike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ξ</a:t>
                      </a:r>
                      <a:r>
                        <a:rPr lang="fi-FI" sz="2000" b="0" i="1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fi-F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(mm)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067"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383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0.1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067">
                <a:tc>
                  <a:txBody>
                    <a:bodyPr/>
                    <a:lstStyle/>
                    <a:p>
                      <a:pPr algn="r" fontAlgn="b"/>
                      <a:r>
                        <a:rPr lang="uk-U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393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0.11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067"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401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0.13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067"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436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0.12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067"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491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0.06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067">
                <a:tc>
                  <a:txBody>
                    <a:bodyPr/>
                    <a:lstStyle/>
                    <a:p>
                      <a:pPr algn="r" fontAlgn="b"/>
                      <a:r>
                        <a:rPr lang="uk-U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515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0.21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067"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563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0.05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067"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567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0.25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711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655715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Motivation – compressional (CAE) </a:t>
            </a:r>
            <a:r>
              <a:rPr lang="en-US"/>
              <a:t>and Global </a:t>
            </a:r>
            <a:r>
              <a:rPr lang="en-US" dirty="0" err="1"/>
              <a:t>Alfvén</a:t>
            </a:r>
            <a:r>
              <a:rPr lang="en-US" dirty="0"/>
              <a:t> eigenmodes (GAE) proposed to cause high anomalous core </a:t>
            </a:r>
            <a:r>
              <a:rPr lang="el-GR" dirty="0">
                <a:latin typeface="Cambria Math" charset="0"/>
                <a:ea typeface="Cambria Math" charset="0"/>
                <a:cs typeface="Cambria Math" charset="0"/>
              </a:rPr>
              <a:t>χ</a:t>
            </a:r>
            <a:r>
              <a:rPr lang="en-US" baseline="-25000" dirty="0"/>
              <a:t>e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New multi-channel reflectometer analysis ⇒ more accurate </a:t>
            </a:r>
            <a:r>
              <a:rPr lang="en-US" i="1" dirty="0" err="1">
                <a:latin typeface="Cambria Math" charset="0"/>
                <a:ea typeface="Cambria Math" charset="0"/>
                <a:cs typeface="Cambria Math" charset="0"/>
              </a:rPr>
              <a:t>δn</a:t>
            </a:r>
            <a:r>
              <a:rPr lang="en-US" dirty="0"/>
              <a:t> amplitude and structure</a:t>
            </a:r>
          </a:p>
          <a:p>
            <a:pPr>
              <a:spcBef>
                <a:spcPts val="1200"/>
              </a:spcBef>
            </a:pPr>
            <a:r>
              <a:rPr lang="en-US" i="1" dirty="0" err="1">
                <a:latin typeface="Cambria Math" charset="0"/>
                <a:ea typeface="Cambria Math" charset="0"/>
                <a:cs typeface="Cambria Math" charset="0"/>
              </a:rPr>
              <a:t>δn</a:t>
            </a:r>
            <a:r>
              <a:rPr lang="en-US" dirty="0"/>
              <a:t> used to test hypothesis for anomalous core </a:t>
            </a:r>
            <a:r>
              <a:rPr lang="el-GR" dirty="0">
                <a:latin typeface="Cambria Math" charset="0"/>
                <a:ea typeface="Cambria Math" charset="0"/>
                <a:cs typeface="Cambria Math" charset="0"/>
              </a:rPr>
              <a:t>χ</a:t>
            </a:r>
            <a:r>
              <a:rPr lang="en-US" baseline="-25000" dirty="0"/>
              <a:t>e</a:t>
            </a:r>
            <a:endParaRPr lang="en-US" dirty="0"/>
          </a:p>
          <a:p>
            <a:pPr lvl="1">
              <a:spcBef>
                <a:spcPts val="1200"/>
              </a:spcBef>
            </a:pPr>
            <a:r>
              <a:rPr lang="en-US" dirty="0"/>
              <a:t>simulation of </a:t>
            </a:r>
            <a:r>
              <a:rPr lang="en-US" i="1" dirty="0"/>
              <a:t>e</a:t>
            </a:r>
            <a:r>
              <a:rPr lang="en-US" baseline="30000" dirty="0"/>
              <a:t>–</a:t>
            </a:r>
            <a:r>
              <a:rPr lang="en-US" dirty="0"/>
              <a:t> drift orbit modification predicts </a:t>
            </a:r>
            <a:r>
              <a:rPr lang="el-GR" dirty="0">
                <a:latin typeface="Cambria Math" charset="0"/>
                <a:ea typeface="Cambria Math" charset="0"/>
                <a:cs typeface="Cambria Math" charset="0"/>
              </a:rPr>
              <a:t>χ</a:t>
            </a:r>
            <a:r>
              <a:rPr lang="en-US" baseline="-25000" dirty="0"/>
              <a:t>e</a:t>
            </a:r>
            <a:r>
              <a:rPr lang="en-US" dirty="0"/>
              <a:t> – compared to TRANSP</a:t>
            </a:r>
          </a:p>
          <a:p>
            <a:pPr>
              <a:spcBef>
                <a:spcPts val="1200"/>
              </a:spcBef>
            </a:pPr>
            <a:r>
              <a:rPr lang="en-US" i="1" dirty="0" err="1">
                <a:latin typeface="Cambria Math" charset="0"/>
                <a:ea typeface="Cambria Math" charset="0"/>
                <a:cs typeface="Cambria Math" charset="0"/>
              </a:rPr>
              <a:t>δn</a:t>
            </a:r>
            <a:r>
              <a:rPr lang="en-US" dirty="0"/>
              <a:t> compared to HYM simulations</a:t>
            </a:r>
          </a:p>
          <a:p>
            <a:pPr>
              <a:spcBef>
                <a:spcPts val="1200"/>
              </a:spcBef>
            </a:pPr>
            <a:r>
              <a:rPr lang="en-US" i="1" dirty="0" err="1">
                <a:latin typeface="Cambria Math" charset="0"/>
                <a:ea typeface="Cambria Math" charset="0"/>
                <a:cs typeface="Cambria Math" charset="0"/>
              </a:rPr>
              <a:t>δn</a:t>
            </a:r>
            <a:r>
              <a:rPr lang="en-US" dirty="0"/>
              <a:t> used with HYM to test alternate hypothesis – CAE-KAW coupling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Novel reflectometry analysis improves CAE &amp; GAE measurements and understanding of </a:t>
            </a:r>
            <a:r>
              <a:rPr lang="el-GR" sz="3200" dirty="0">
                <a:latin typeface="Cambria Math" charset="0"/>
                <a:ea typeface="Cambria Math" charset="0"/>
                <a:cs typeface="Cambria Math" charset="0"/>
              </a:rPr>
              <a:t>χ</a:t>
            </a:r>
            <a:r>
              <a:rPr lang="en-US" sz="3200" baseline="-25000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892777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b="0" dirty="0"/>
                  <a:t>from </a:t>
                </a:r>
                <a:r>
                  <a:rPr lang="en-US" dirty="0"/>
                  <a:t>GAEs in </a:t>
                </a:r>
                <a:r>
                  <a:rPr lang="en-US" b="0" dirty="0"/>
                  <a:t>simulation </a:t>
                </a:r>
                <a:r>
                  <a:rPr lang="en-US" dirty="0"/>
                  <a:t>much less than  from TRANSP</a:t>
                </a:r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22152" r="-2600" b="-27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62597" y="4980706"/>
                <a:ext cx="9293678" cy="1632371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latin typeface="Arial" charset="0"/>
                    <a:ea typeface="Arial" charset="0"/>
                    <a:cs typeface="Arial" charset="0"/>
                  </a:rPr>
                  <a:t>&lt;&lt; 1 m</a:t>
                </a:r>
                <a:r>
                  <a:rPr lang="en-US" baseline="30000" dirty="0">
                    <a:latin typeface="Arial" charset="0"/>
                    <a:ea typeface="Arial" charset="0"/>
                    <a:cs typeface="Arial" charset="0"/>
                  </a:rPr>
                  <a:t>2</a:t>
                </a:r>
                <a:r>
                  <a:rPr lang="en-US" dirty="0">
                    <a:latin typeface="Arial" charset="0"/>
                    <a:ea typeface="Arial" charset="0"/>
                    <a:cs typeface="Arial" charset="0"/>
                  </a:rPr>
                  <a:t>/s for </a:t>
                </a:r>
                <a:r>
                  <a:rPr lang="fi-FI" i="1" dirty="0" err="1">
                    <a:latin typeface="Calibri" charset="0"/>
                  </a:rPr>
                  <a:t>ξ</a:t>
                </a:r>
                <a:r>
                  <a:rPr lang="fi-FI" i="1" baseline="-25000" dirty="0" err="1">
                    <a:latin typeface="Calibri" charset="0"/>
                  </a:rPr>
                  <a:t>rms</a:t>
                </a:r>
                <a:r>
                  <a:rPr lang="fi-FI" baseline="-25000" dirty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fi-FI" dirty="0">
                    <a:latin typeface="Arial" charset="0"/>
                    <a:ea typeface="Arial" charset="0"/>
                    <a:cs typeface="Arial" charset="0"/>
                  </a:rPr>
                  <a:t>~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altLang="x-none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US" altLang="x-none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𝛿</m:t>
                            </m:r>
                            <m:r>
                              <a:rPr lang="en-US" altLang="x-none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x-none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x-none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x-none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  <m:sSub>
                      <m:sSubPr>
                        <m:ctrlPr>
                          <a:rPr lang="en-US" altLang="x-none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x-none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altLang="x-none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dirty="0"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n-US" dirty="0"/>
                  <a:t>scaling study </a:t>
                </a:r>
                <a:r>
                  <a:rPr lang="en-US" altLang="en-US" dirty="0">
                    <a:latin typeface="Cambria" charset="0"/>
                    <a:ea typeface="ＭＳ Ｐゴシック" charset="-128"/>
                  </a:rPr>
                  <a:t>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sensitive to amplitude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Cambria Math" charset="0"/>
                    <a:ea typeface="Cambria Math" charset="0"/>
                    <a:cs typeface="Cambria Math" charset="0"/>
                  </a:rPr>
                  <a:t>∝ </a:t>
                </a:r>
                <a:r>
                  <a:rPr lang="fi-FI" i="1" dirty="0">
                    <a:latin typeface="Calibri" charset="0"/>
                  </a:rPr>
                  <a:t>ξ</a:t>
                </a:r>
                <a:r>
                  <a:rPr lang="fi-FI" baseline="30000" dirty="0">
                    <a:latin typeface="Arial" charset="0"/>
                    <a:ea typeface="Arial" charset="0"/>
                    <a:cs typeface="Arial" charset="0"/>
                  </a:rPr>
                  <a:t>3.76</a:t>
                </a:r>
                <a:r>
                  <a:rPr lang="fi-FI" dirty="0">
                    <a:latin typeface="Calibri" charset="0"/>
                  </a:rPr>
                  <a:t>)</a:t>
                </a:r>
              </a:p>
              <a:p>
                <a:r>
                  <a:rPr lang="fi-FI" dirty="0"/>
                  <a:t>n</a:t>
                </a:r>
                <a:r>
                  <a:rPr lang="en-US" dirty="0" err="1"/>
                  <a:t>eed</a:t>
                </a:r>
                <a:r>
                  <a:rPr lang="en-US" dirty="0"/>
                  <a:t> </a:t>
                </a:r>
                <a:r>
                  <a:rPr lang="fi-FI" i="1" dirty="0" err="1">
                    <a:latin typeface="Calibri" charset="0"/>
                  </a:rPr>
                  <a:t>ξ</a:t>
                </a:r>
                <a:r>
                  <a:rPr lang="fi-FI" dirty="0">
                    <a:latin typeface="Arial" charset="0"/>
                    <a:ea typeface="Arial" charset="0"/>
                    <a:cs typeface="Arial" charset="0"/>
                  </a:rPr>
                  <a:t> = 10*</a:t>
                </a:r>
                <a:r>
                  <a:rPr lang="fi-FI" i="1" dirty="0" err="1">
                    <a:latin typeface="Calibri" charset="0"/>
                  </a:rPr>
                  <a:t>ξ</a:t>
                </a:r>
                <a:r>
                  <a:rPr lang="fi-FI" i="1" baseline="-25000" dirty="0" err="1">
                    <a:latin typeface="Calibri" charset="0"/>
                  </a:rPr>
                  <a:t>rms</a:t>
                </a:r>
                <a:r>
                  <a:rPr lang="fi-FI" dirty="0">
                    <a:latin typeface="Arial" charset="0"/>
                    <a:ea typeface="Arial" charset="0"/>
                    <a:cs typeface="Arial" charset="0"/>
                  </a:rPr>
                  <a:t> for </a:t>
                </a:r>
                <a:r>
                  <a:rPr lang="fi-FI" dirty="0" err="1">
                    <a:latin typeface="Arial" charset="0"/>
                    <a:ea typeface="Arial" charset="0"/>
                    <a:cs typeface="Arial" charset="0"/>
                  </a:rPr>
                  <a:t>agreement</a:t>
                </a:r>
                <a:r>
                  <a:rPr lang="fi-FI" dirty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fi-FI" dirty="0" err="1"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fi-FI" dirty="0">
                    <a:latin typeface="Arial" charset="0"/>
                    <a:ea typeface="Arial" charset="0"/>
                    <a:cs typeface="Arial" charset="0"/>
                  </a:rPr>
                  <a:t> TRANSP </a:t>
                </a:r>
                <a:endParaRPr lang="en-US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597" y="4980706"/>
                <a:ext cx="9293678" cy="1632371"/>
              </a:xfrm>
              <a:blipFill rotWithShape="0">
                <a:blip r:embed="rId3"/>
                <a:stretch>
                  <a:fillRect l="-1180" t="-4478" b="-5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1543792" y="874533"/>
            <a:ext cx="5431928" cy="3879949"/>
            <a:chOff x="1543792" y="874533"/>
            <a:chExt cx="5431928" cy="38799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792" y="874533"/>
              <a:ext cx="5431928" cy="387994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3557529" y="4253095"/>
                  <a:ext cx="2303813" cy="4049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𝑟𝑚𝑠</m:t>
                                </m:r>
                              </m:sub>
                            </m:sSub>
                          </m:num>
                          <m:den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n-US" altLang="x-none" i="1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x-none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𝛿</m:t>
                                        </m:r>
                                        <m:r>
                                          <a:rPr lang="en-US" altLang="x-none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𝑛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altLang="x-none" i="1">
                                                <a:latin typeface="Cambria Math" panose="02040503050406030204" pitchFamily="18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x-none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x-none" i="1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x-none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x-none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altLang="x-none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7529" y="4253095"/>
                  <a:ext cx="2303813" cy="40498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04545" b="-16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07440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90352" y="1041991"/>
                <a:ext cx="8939348" cy="5393099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170"/>
                  </a:spcBef>
                </a:pPr>
                <a:r>
                  <a:rPr lang="en-US" dirty="0">
                    <a:latin typeface="Arial" charset="0"/>
                  </a:rPr>
                  <a:t>7 CAEs (15 modes total)</a:t>
                </a:r>
              </a:p>
              <a:p>
                <a:r>
                  <a:rPr lang="en-US" dirty="0"/>
                  <a:t>If CAEs are shear modes: </a:t>
                </a:r>
                <a:br>
                  <a:rPr lang="en-US" dirty="0"/>
                </a:br>
                <a:r>
                  <a:rPr lang="en-US" dirty="0"/>
                  <a:t>CAE </a:t>
                </a:r>
                <a:r>
                  <a:rPr lang="en-US" altLang="en-US" i="1" dirty="0" err="1">
                    <a:latin typeface="Cambria" charset="0"/>
                    <a:ea typeface="ＭＳ Ｐゴシック" charset="-128"/>
                  </a:rPr>
                  <a:t>δn</a:t>
                </a:r>
                <a:r>
                  <a:rPr lang="en-US" altLang="en-US" i="1" dirty="0">
                    <a:latin typeface="Cambria" charset="0"/>
                    <a:ea typeface="ＭＳ Ｐゴシック" charset="-128"/>
                  </a:rPr>
                  <a:t> </a:t>
                </a:r>
                <a:r>
                  <a:rPr lang="en-US" dirty="0"/>
                  <a:t>&gt;&gt; GAE </a:t>
                </a:r>
                <a:r>
                  <a:rPr lang="en-US" altLang="en-US" i="1" dirty="0" err="1">
                    <a:latin typeface="Cambria" charset="0"/>
                    <a:ea typeface="ＭＳ Ｐゴシック" charset="-128"/>
                  </a:rPr>
                  <a:t>δn</a:t>
                </a:r>
                <a:r>
                  <a:rPr lang="en-US" altLang="en-US" i="1" dirty="0">
                    <a:latin typeface="Cambria" charset="0"/>
                    <a:ea typeface="ＭＳ Ｐゴシック" charset="-128"/>
                  </a:rPr>
                  <a:t> </a:t>
                </a:r>
                <a:r>
                  <a:rPr lang="en-US" altLang="en-US" dirty="0">
                    <a:latin typeface="Cambria" charset="0"/>
                    <a:ea typeface="ＭＳ Ｐゴシック" charset="-128"/>
                  </a:rPr>
                  <a:t>⇒ </a:t>
                </a:r>
                <a:r>
                  <a:rPr lang="en-US" dirty="0"/>
                  <a:t>CAE </a:t>
                </a:r>
                <a:r>
                  <a:rPr lang="fi-FI" i="1" dirty="0" err="1">
                    <a:latin typeface="Calibri" charset="0"/>
                  </a:rPr>
                  <a:t>ξ</a:t>
                </a:r>
                <a:r>
                  <a:rPr lang="en-US" dirty="0"/>
                  <a:t> &gt;&gt; GAE</a:t>
                </a:r>
                <a:r>
                  <a:rPr lang="fi-FI" i="1" dirty="0">
                    <a:latin typeface="Calibri" charset="0"/>
                  </a:rPr>
                  <a:t> </a:t>
                </a:r>
                <a:r>
                  <a:rPr lang="fi-FI" i="1" dirty="0" err="1">
                    <a:latin typeface="Calibri" charset="0"/>
                  </a:rPr>
                  <a:t>ξ</a:t>
                </a:r>
                <a:endParaRPr lang="en-US" altLang="en-US" i="1" dirty="0">
                  <a:latin typeface="Cambria" charset="0"/>
                  <a:ea typeface="ＭＳ Ｐゴシック" charset="-128"/>
                </a:endParaRPr>
              </a:p>
              <a:p>
                <a:pPr lvl="1"/>
                <a:r>
                  <a:rPr lang="fi-FI" i="1" dirty="0" err="1">
                    <a:latin typeface="Calibri" charset="0"/>
                  </a:rPr>
                  <a:t>ξ</a:t>
                </a:r>
                <a:r>
                  <a:rPr lang="fi-FI" i="1" baseline="-25000" dirty="0" err="1">
                    <a:latin typeface="Calibri" charset="0"/>
                  </a:rPr>
                  <a:t>rms</a:t>
                </a:r>
                <a:r>
                  <a:rPr lang="fi-FI" i="1" baseline="-25000" dirty="0">
                    <a:latin typeface="Calibri" charset="0"/>
                  </a:rPr>
                  <a:t> </a:t>
                </a:r>
                <a:r>
                  <a:rPr lang="fi-FI" dirty="0">
                    <a:latin typeface="Calibri" charset="0"/>
                  </a:rPr>
                  <a:t>~</a:t>
                </a:r>
                <a:r>
                  <a:rPr lang="fi-FI" i="1" baseline="-25000" dirty="0">
                    <a:latin typeface="Calibri" charset="0"/>
                  </a:rPr>
                  <a:t> </a:t>
                </a:r>
                <a:r>
                  <a:rPr lang="nb-NO" dirty="0"/>
                  <a:t>1.8 mm for </a:t>
                </a:r>
                <a:r>
                  <a:rPr lang="nb-NO" dirty="0" err="1"/>
                  <a:t>CAEs</a:t>
                </a:r>
                <a:r>
                  <a:rPr lang="nb-NO" dirty="0"/>
                  <a:t> (1.9 mm all modes)</a:t>
                </a:r>
              </a:p>
              <a:p>
                <a:pPr lvl="1"/>
                <a:r>
                  <a:rPr lang="en-US" dirty="0">
                    <a:latin typeface="Arial" charset="0"/>
                  </a:rPr>
                  <a:t>using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𝜉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altLang="x-none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US" altLang="x-none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𝛿</m:t>
                            </m:r>
                            <m:r>
                              <a:rPr lang="en-US" altLang="x-none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x-none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x-none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x-none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  <m:sSub>
                      <m:sSubPr>
                        <m:ctrlPr>
                          <a:rPr lang="en-US" altLang="x-none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x-none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altLang="x-none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i="1" dirty="0"/>
              </a:p>
              <a:p>
                <a:r>
                  <a:rPr lang="en-US" dirty="0"/>
                  <a:t>Shear CAEs </a:t>
                </a:r>
                <a:r>
                  <a:rPr lang="en-US" altLang="en-US" dirty="0">
                    <a:latin typeface="Cambria" charset="0"/>
                    <a:ea typeface="ＭＳ Ｐゴシック" charset="-128"/>
                  </a:rPr>
                  <a:t>⇒</a:t>
                </a:r>
                <a:r>
                  <a:rPr lang="en-US" dirty="0"/>
                  <a:t> large </a:t>
                </a:r>
                <a:r>
                  <a:rPr lang="en-US" i="1" dirty="0"/>
                  <a:t>m</a:t>
                </a:r>
                <a:endParaRPr lang="en-US" dirty="0"/>
              </a:p>
              <a:p>
                <a:pPr lvl="1"/>
                <a:r>
                  <a:rPr lang="en-US" i="1" dirty="0" err="1">
                    <a:latin typeface="Cambria Math"/>
                    <a:cs typeface="Cambria Math"/>
                  </a:rPr>
                  <a:t>ω</a:t>
                </a:r>
                <a:r>
                  <a:rPr lang="en-US" i="1" dirty="0">
                    <a:latin typeface="Cambria Math"/>
                    <a:cs typeface="Cambria Math"/>
                  </a:rPr>
                  <a:t> </a:t>
                </a:r>
                <a:r>
                  <a:rPr lang="en-US" dirty="0">
                    <a:latin typeface="Cambria Math"/>
                    <a:cs typeface="Cambria Math"/>
                  </a:rPr>
                  <a:t>=</a:t>
                </a:r>
                <a:r>
                  <a:rPr lang="en-US" i="1" dirty="0">
                    <a:latin typeface="Cambria Math"/>
                    <a:cs typeface="Cambria Math"/>
                  </a:rPr>
                  <a:t> k</a:t>
                </a:r>
                <a:r>
                  <a:rPr lang="en-US" baseline="-25000" dirty="0">
                    <a:latin typeface="Cambria Math"/>
                    <a:cs typeface="Cambria Math"/>
                  </a:rPr>
                  <a:t>||</a:t>
                </a:r>
                <a:r>
                  <a:rPr lang="en-US" i="1" dirty="0">
                    <a:latin typeface="Cambria Math"/>
                    <a:cs typeface="Cambria Math"/>
                  </a:rPr>
                  <a:t>V</a:t>
                </a:r>
                <a:r>
                  <a:rPr lang="en-US" i="1" baseline="-25000" dirty="0">
                    <a:latin typeface="Cambria Math"/>
                    <a:cs typeface="Cambria Math"/>
                  </a:rPr>
                  <a:t>A</a:t>
                </a:r>
                <a:r>
                  <a:rPr lang="en-US" dirty="0"/>
                  <a:t> =&gt;</a:t>
                </a:r>
                <a:r>
                  <a:rPr lang="en-US" dirty="0">
                    <a:latin typeface="Arial" charset="0"/>
                  </a:rPr>
                  <a:t> |m| = 4-10</a:t>
                </a:r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= 8 m</a:t>
                </a:r>
                <a:r>
                  <a:rPr lang="en-US" baseline="30000" dirty="0"/>
                  <a:t>2</a:t>
                </a:r>
                <a:r>
                  <a:rPr lang="en-US" dirty="0"/>
                  <a:t>/s at </a:t>
                </a:r>
                <a:r>
                  <a:rPr lang="fi-FI" i="1" dirty="0" err="1">
                    <a:latin typeface="Calibri" charset="0"/>
                  </a:rPr>
                  <a:t>ξ</a:t>
                </a:r>
                <a:r>
                  <a:rPr lang="fi-FI" i="1" baseline="-25000" dirty="0" err="1">
                    <a:latin typeface="Calibri" charset="0"/>
                  </a:rPr>
                  <a:t>rms</a:t>
                </a:r>
                <a:r>
                  <a:rPr lang="fi-FI" i="1" dirty="0">
                    <a:latin typeface="Calibri" charset="0"/>
                  </a:rPr>
                  <a:t> </a:t>
                </a:r>
                <a:r>
                  <a:rPr lang="nb-NO" dirty="0"/>
                  <a:t>~ 1.9 mm </a:t>
                </a:r>
                <a:endParaRPr lang="en-US" i="1" dirty="0">
                  <a:latin typeface="Cambria" charset="0"/>
                  <a:ea typeface="ＭＳ Ｐゴシック" charset="-128"/>
                </a:endParaRPr>
              </a:p>
              <a:p>
                <a:pPr lvl="1"/>
                <a:r>
                  <a:rPr lang="en-US" dirty="0"/>
                  <a:t>expect 2 m</a:t>
                </a:r>
                <a:r>
                  <a:rPr lang="en-US" baseline="30000" dirty="0"/>
                  <a:t>2</a:t>
                </a:r>
                <a:r>
                  <a:rPr lang="en-US" dirty="0"/>
                  <a:t>/s from GAE-only simulation scaling</a:t>
                </a:r>
                <a:endParaRPr lang="fi-FI" i="1" baseline="-25000" dirty="0">
                  <a:latin typeface="Calibri" charset="0"/>
                </a:endParaRPr>
              </a:p>
              <a:p>
                <a:pPr lvl="2"/>
                <a:r>
                  <a:rPr lang="en-US" dirty="0"/>
                  <a:t>more modes = more stochastic?</a:t>
                </a:r>
                <a:endParaRPr lang="en-US" i="1" dirty="0">
                  <a:latin typeface="Cambria Math" charset="0"/>
                </a:endParaRPr>
              </a:p>
              <a:p>
                <a:r>
                  <a:rPr lang="en-US" dirty="0"/>
                  <a:t>Need </a:t>
                </a:r>
                <a:r>
                  <a:rPr lang="fi-FI" i="1" dirty="0" err="1">
                    <a:latin typeface="Calibri" charset="0"/>
                  </a:rPr>
                  <a:t>ξ</a:t>
                </a:r>
                <a:r>
                  <a:rPr lang="fi-FI" i="1" baseline="-25000" dirty="0" err="1">
                    <a:latin typeface="Calibri" charset="0"/>
                  </a:rPr>
                  <a:t>rms</a:t>
                </a:r>
                <a:r>
                  <a:rPr lang="fi-FI" i="1" dirty="0">
                    <a:latin typeface="Calibri" charset="0"/>
                  </a:rPr>
                  <a:t> </a:t>
                </a:r>
                <a:r>
                  <a:rPr lang="nb-NO" dirty="0"/>
                  <a:t>~ </a:t>
                </a:r>
                <a:r>
                  <a:rPr lang="fi-FI" dirty="0">
                    <a:latin typeface="Arial" charset="0"/>
                    <a:ea typeface="Arial" charset="0"/>
                    <a:cs typeface="Arial" charset="0"/>
                  </a:rPr>
                  <a:t>3*(</a:t>
                </a:r>
                <a:r>
                  <a:rPr lang="nb-NO" dirty="0"/>
                  <a:t>1.9 mm</a:t>
                </a:r>
                <a:r>
                  <a:rPr lang="fi-FI" dirty="0">
                    <a:latin typeface="Arial" charset="0"/>
                    <a:ea typeface="Arial" charset="0"/>
                    <a:cs typeface="Arial" charset="0"/>
                  </a:rPr>
                  <a:t>)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/>
                  <a:t>= 34 </a:t>
                </a:r>
                <a:r>
                  <a:rPr lang="en-US" dirty="0"/>
                  <a:t>m</a:t>
                </a:r>
                <a:r>
                  <a:rPr lang="en-US" baseline="30000" dirty="0"/>
                  <a:t>2</a:t>
                </a:r>
                <a:r>
                  <a:rPr lang="en-US" dirty="0"/>
                  <a:t>/s 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,</a:t>
                </a:r>
                <a:r>
                  <a:rPr lang="en-US" baseline="-25000" dirty="0" err="1"/>
                  <a:t>expt</a:t>
                </a:r>
                <a:endParaRPr lang="en-US" altLang="en-US" i="1" dirty="0">
                  <a:latin typeface="Cambria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0352" y="1041991"/>
                <a:ext cx="8939348" cy="5393099"/>
              </a:xfrm>
              <a:blipFill rotWithShape="0">
                <a:blip r:embed="rId2"/>
                <a:stretch>
                  <a:fillRect l="-1228" t="-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/>
                  <a:t>Inclusion of CAEs </a:t>
                </a:r>
                <a:r>
                  <a:rPr lang="en-US">
                    <a:solidFill>
                      <a:srgbClr val="FF0000"/>
                    </a:solidFill>
                  </a:rPr>
                  <a:t>as shear modes</a:t>
                </a:r>
                <a:r>
                  <a:rPr lang="en-US"/>
                  <a:t> increases</a:t>
                </a:r>
                <a:r>
                  <a:rPr lang="en-US">
                    <a:solidFill>
                      <a:srgbClr val="FF0000"/>
                    </a:solidFill>
                  </a:rPr>
                  <a:t> </a:t>
                </a:r>
                <a:r>
                  <a:rPr lang="en-US"/>
                  <a:t>simulated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/>
                  <a:t>, but still not enough</a:t>
                </a:r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800" t="-22152" r="-733" b="-27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413322"/>
              </p:ext>
            </p:extLst>
          </p:nvPr>
        </p:nvGraphicFramePr>
        <p:xfrm>
          <a:off x="6650183" y="1235036"/>
          <a:ext cx="2383298" cy="3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97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9328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 </a:t>
                      </a:r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(kHz)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b="0" i="1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000" b="0" i="1" u="none" strike="noStrike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ξ</a:t>
                      </a:r>
                      <a:r>
                        <a:rPr lang="fi-FI" sz="2000" b="0" i="1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fi-F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(mm)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016"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602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0.31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016"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633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1.23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016"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648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1.05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016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695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0.26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016"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720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0.36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016"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726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0.57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016"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800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0.32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9237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B2111-2A15-DA4E-8DC5-4C0116543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2912016"/>
            <a:ext cx="7010400" cy="179968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5400" dirty="0"/>
              <a:t>Comparison with HYM Simulation and Test of CAE-KAW Coupling </a:t>
            </a:r>
          </a:p>
        </p:txBody>
      </p:sp>
    </p:spTree>
    <p:extLst>
      <p:ext uri="{BB962C8B-B14F-4D97-AF65-F5344CB8AC3E}">
        <p14:creationId xmlns:p14="http://schemas.microsoft.com/office/powerpoint/2010/main" val="2792228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Initial comparison of HYM simulation &amp; measurement promising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6199" y="1066800"/>
                <a:ext cx="4519551" cy="4241470"/>
              </a:xfrm>
            </p:spPr>
            <p:txBody>
              <a:bodyPr>
                <a:normAutofit/>
              </a:bodyPr>
              <a:lstStyle/>
              <a:p>
                <a:r>
                  <a:rPr lang="en-US" altLang="x-none" dirty="0">
                    <a:ea typeface="ＭＳ Ｐゴシック" charset="-128"/>
                  </a:rPr>
                  <a:t>Hybrid MHD (HYM) code simulates CAE structure &amp; stability</a:t>
                </a:r>
              </a:p>
              <a:p>
                <a:pPr lvl="1"/>
                <a:r>
                  <a:rPr lang="en-US" altLang="x-none" dirty="0">
                    <a:ea typeface="ＭＳ Ｐゴシック" charset="-128"/>
                  </a:rPr>
                  <a:t>3D, ideal MHD fluid &amp; </a:t>
                </a:r>
                <a14:m>
                  <m:oMath xmlns:m="http://schemas.openxmlformats.org/officeDocument/2006/math">
                    <m:r>
                      <a:rPr lang="en-US" altLang="x-none" i="1">
                        <a:latin typeface="Cambria Math" charset="0"/>
                        <a:ea typeface="ＭＳ Ｐゴシック" charset="-128"/>
                      </a:rPr>
                      <m:t>𝛿</m:t>
                    </m:r>
                    <m:r>
                      <a:rPr lang="en-US" altLang="x-none" i="1">
                        <a:latin typeface="Cambria Math" charset="0"/>
                        <a:ea typeface="ＭＳ Ｐゴシック" charset="-128"/>
                      </a:rPr>
                      <m:t>𝑓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 solver full orbit fast-ions</a:t>
                </a:r>
              </a:p>
              <a:p>
                <a:pPr lvl="1"/>
                <a:r>
                  <a:rPr lang="en-US" altLang="x-none" dirty="0">
                    <a:ea typeface="ＭＳ Ｐゴシック" charset="-128"/>
                  </a:rPr>
                  <a:t>realistic equilibrium</a:t>
                </a:r>
              </a:p>
              <a:p>
                <a:r>
                  <a:rPr lang="en-US" altLang="x-none" dirty="0">
                    <a:ea typeface="ＭＳ Ｐゴシック" charset="-128"/>
                  </a:rPr>
                  <a:t>Simulation &amp; experiment compared for beam heated H-mode plasma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199" y="1066800"/>
                <a:ext cx="4519551" cy="4241470"/>
              </a:xfrm>
              <a:blipFill rotWithShape="0">
                <a:blip r:embed="rId2"/>
                <a:stretch>
                  <a:fillRect l="-2291" t="-1437" r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76200" y="5308270"/>
            <a:ext cx="8991600" cy="1168730"/>
          </a:xfrm>
        </p:spPr>
        <p:txBody>
          <a:bodyPr/>
          <a:lstStyle/>
          <a:p>
            <a:r>
              <a:rPr lang="en-US" altLang="x-none" dirty="0">
                <a:ea typeface="ＭＳ Ｐゴシック" charset="-128"/>
              </a:rPr>
              <a:t>Most-unstable modes have </a:t>
            </a:r>
            <a:r>
              <a:rPr lang="en-US" altLang="x-none" i="1" dirty="0">
                <a:ea typeface="ＭＳ Ｐゴシック" charset="-128"/>
              </a:rPr>
              <a:t>f </a:t>
            </a:r>
            <a:r>
              <a:rPr lang="en-US" altLang="x-none" dirty="0">
                <a:ea typeface="ＭＳ Ｐゴシック" charset="-128"/>
              </a:rPr>
              <a:t>&amp; </a:t>
            </a:r>
            <a:r>
              <a:rPr lang="en-US" altLang="x-none" i="1" dirty="0">
                <a:ea typeface="ＭＳ Ｐゴシック" charset="-128"/>
              </a:rPr>
              <a:t>n</a:t>
            </a:r>
            <a:r>
              <a:rPr lang="en-US" altLang="x-none" dirty="0">
                <a:ea typeface="ＭＳ Ｐゴシック" charset="-128"/>
              </a:rPr>
              <a:t> similar to observed experimental spectrum </a:t>
            </a:r>
            <a:r>
              <a:rPr lang="en-US" altLang="x-none" sz="1700" dirty="0">
                <a:ea typeface="ＭＳ Ｐゴシック" charset="-128"/>
              </a:rPr>
              <a:t>[E </a:t>
            </a:r>
            <a:r>
              <a:rPr lang="en-US" altLang="x-none" sz="1700" dirty="0" err="1">
                <a:ea typeface="ＭＳ Ｐゴシック" charset="-128"/>
              </a:rPr>
              <a:t>Belova</a:t>
            </a:r>
            <a:r>
              <a:rPr lang="en-US" altLang="x-none" sz="1700" dirty="0">
                <a:ea typeface="ＭＳ Ｐゴシック" charset="-128"/>
              </a:rPr>
              <a:t> </a:t>
            </a:r>
            <a:r>
              <a:rPr lang="en-US" altLang="x-none" sz="1700" dirty="0" err="1">
                <a:ea typeface="ＭＳ Ｐゴシック" charset="-128"/>
              </a:rPr>
              <a:t>PoP</a:t>
            </a:r>
            <a:r>
              <a:rPr lang="en-US" altLang="x-none" sz="1700" dirty="0">
                <a:ea typeface="ＭＳ Ｐゴシック" charset="-128"/>
              </a:rPr>
              <a:t> 2017]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2" r="14813" b="27941"/>
          <a:stretch/>
        </p:blipFill>
        <p:spPr>
          <a:xfrm>
            <a:off x="4227616" y="1259067"/>
            <a:ext cx="4716585" cy="36955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50624" y="1028589"/>
            <a:ext cx="2666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x-none" dirty="0">
                <a:ea typeface="ＭＳ Ｐゴシック" charset="-128"/>
              </a:rPr>
              <a:t>shot 141398, t = 580 </a:t>
            </a:r>
            <a:r>
              <a:rPr lang="en-US" altLang="x-none" dirty="0" err="1">
                <a:ea typeface="ＭＳ Ｐゴシック" charset="-128"/>
              </a:rPr>
              <a:t>ms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929038" y="4870787"/>
            <a:ext cx="2309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x-none">
                <a:ea typeface="ＭＳ Ｐゴシック" charset="-128"/>
              </a:rPr>
              <a:t>[E </a:t>
            </a:r>
            <a:r>
              <a:rPr lang="en-US" altLang="x-none" dirty="0" err="1">
                <a:ea typeface="ＭＳ Ｐゴシック" charset="-128"/>
              </a:rPr>
              <a:t>Belova</a:t>
            </a:r>
            <a:r>
              <a:rPr lang="en-US" altLang="x-none" dirty="0">
                <a:ea typeface="ＭＳ Ｐゴシック" charset="-128"/>
              </a:rPr>
              <a:t> </a:t>
            </a:r>
            <a:r>
              <a:rPr lang="en-US" altLang="x-none" dirty="0" err="1">
                <a:ea typeface="ＭＳ Ｐゴシック" charset="-128"/>
              </a:rPr>
              <a:t>PoP</a:t>
            </a:r>
            <a:r>
              <a:rPr lang="en-US" altLang="x-none" dirty="0">
                <a:ea typeface="ＭＳ Ｐゴシック" charset="-128"/>
              </a:rPr>
              <a:t> 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166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6200" y="1066800"/>
                <a:ext cx="5330687" cy="544531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x-none">
                    <a:ea typeface="ＭＳ Ｐゴシック" charset="-128"/>
                  </a:rPr>
                  <a:t>HYM simulation: most unstable </a:t>
                </a:r>
                <a:br>
                  <a:rPr lang="en-US" altLang="x-none">
                    <a:ea typeface="ＭＳ Ｐゴシック" charset="-128"/>
                  </a:rPr>
                </a:br>
                <a:r>
                  <a:rPr lang="en-US" altLang="x-none" i="1">
                    <a:ea typeface="ＭＳ Ｐゴシック" charset="-128"/>
                  </a:rPr>
                  <a:t>n </a:t>
                </a:r>
                <a:r>
                  <a:rPr lang="en-US" altLang="x-none">
                    <a:ea typeface="ＭＳ Ｐゴシック" charset="-128"/>
                  </a:rPr>
                  <a:t>= 6 &amp; 7 modes counter propagating GAEs</a:t>
                </a:r>
              </a:p>
              <a:p>
                <a:r>
                  <a:rPr lang="en-US" altLang="x-none">
                    <a:ea typeface="ＭＳ Ｐゴシック" charset="-128"/>
                  </a:rPr>
                  <a:t>Structure similarities: broad core &amp; strong edge peaking</a:t>
                </a:r>
              </a:p>
              <a:p>
                <a:r>
                  <a:rPr lang="en-US" altLang="x-none">
                    <a:ea typeface="ＭＳ Ｐゴシック" charset="-128"/>
                  </a:rPr>
                  <a:t>Simulation shows stronger phase change across minor radius</a:t>
                </a:r>
              </a:p>
              <a:p>
                <a:r>
                  <a:rPr lang="en-US" altLang="x-none">
                    <a:ea typeface="ＭＳ Ｐゴシック" charset="-128"/>
                  </a:rPr>
                  <a:t>Expect structure sensitive to</a:t>
                </a:r>
              </a:p>
              <a:p>
                <a:pPr lvl="1"/>
                <a:r>
                  <a:rPr lang="en-US" altLang="x-none">
                    <a:ea typeface="ＭＳ Ｐゴシック" charset="-128"/>
                  </a:rPr>
                  <a:t>B</a:t>
                </a:r>
                <a:r>
                  <a:rPr lang="en-US" altLang="x-none" baseline="-25000">
                    <a:ea typeface="ＭＳ Ｐゴシック" charset="-128"/>
                  </a:rPr>
                  <a:t>0</a:t>
                </a:r>
                <a:r>
                  <a:rPr lang="en-US" altLang="x-none">
                    <a:ea typeface="ＭＳ Ｐゴシック" charset="-128"/>
                  </a:rPr>
                  <a:t> structure – included in HYM</a:t>
                </a:r>
              </a:p>
              <a:p>
                <a:pPr lvl="1"/>
                <a:r>
                  <a:rPr lang="en-US" altLang="x-none">
                    <a:ea typeface="ＭＳ Ｐゴシック" charset="-128"/>
                  </a:rPr>
                  <a:t>Hall effect (finite </a:t>
                </a:r>
                <a14:m>
                  <m:oMath xmlns:m="http://schemas.openxmlformats.org/officeDocument/2006/math">
                    <m:r>
                      <a:rPr lang="en-US" altLang="x-none" b="0" i="1" smtClean="0">
                        <a:latin typeface="Cambria Math" charset="0"/>
                        <a:ea typeface="ＭＳ Ｐゴシック" charset="-128"/>
                      </a:rPr>
                      <m:t>𝜔</m:t>
                    </m:r>
                    <m:r>
                      <a:rPr lang="en-US" altLang="x-none" b="0" i="1" smtClean="0">
                        <a:latin typeface="Cambria Math" charset="0"/>
                        <a:ea typeface="ＭＳ Ｐゴシック" charset="-128"/>
                      </a:rPr>
                      <m:t>/</m:t>
                    </m:r>
                    <m:sSub>
                      <m:sSubPr>
                        <m:ctrlPr>
                          <a:rPr lang="en-US" altLang="x-none" b="0" i="1" smtClean="0">
                            <a:latin typeface="Cambria Math" panose="02040503050406030204" pitchFamily="18" charset="0"/>
                            <a:ea typeface="ＭＳ Ｐゴシック" charset="-128"/>
                          </a:rPr>
                        </m:ctrlPr>
                      </m:sSubPr>
                      <m:e>
                        <m:r>
                          <a:rPr lang="en-US" altLang="x-none" i="1" smtClean="0">
                            <a:latin typeface="Cambria Math" charset="0"/>
                            <a:ea typeface="ＭＳ Ｐゴシック" charset="-128"/>
                          </a:rPr>
                          <m:t>𝜔</m:t>
                        </m:r>
                      </m:e>
                      <m:sub>
                        <m:r>
                          <a:rPr lang="en-US" altLang="x-none" b="0" i="1" smtClean="0">
                            <a:latin typeface="Cambria Math" charset="0"/>
                            <a:ea typeface="ＭＳ Ｐゴシック" charset="-128"/>
                          </a:rPr>
                          <m:t>𝑐𝑖</m:t>
                        </m:r>
                      </m:sub>
                    </m:sSub>
                  </m:oMath>
                </a14:m>
                <a:r>
                  <a:rPr lang="en-US" altLang="x-none">
                    <a:ea typeface="ＭＳ Ｐゴシック" charset="-128"/>
                  </a:rPr>
                  <a:t>) &amp; toroidal rotation – under development for HYM</a:t>
                </a:r>
              </a:p>
              <a:p>
                <a:pPr lvl="1"/>
                <a:endParaRPr lang="en-US" altLang="x-none"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066800"/>
                <a:ext cx="5330687" cy="5445318"/>
              </a:xfrm>
              <a:blipFill rotWithShape="0">
                <a:blip r:embed="rId2"/>
                <a:stretch>
                  <a:fillRect l="-2059" t="-1904" r="-4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Initial comparison of HYM simulation &amp; measurement promising</a:t>
            </a:r>
          </a:p>
        </p:txBody>
      </p:sp>
      <p:pic>
        <p:nvPicPr>
          <p:cNvPr id="7" name="Picture 6" descr="The Other Side V:Users:ncrocker:Documents:Presentations:IAEA 2014:submission to US IAEA Committee:figures:HYM_comparison_dn_from_mag_refl_svd_mode_structures_141398_t580_583_f383_800_phase_for_IAEA_2014.png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5"/>
          <a:stretch/>
        </p:blipFill>
        <p:spPr bwMode="auto">
          <a:xfrm>
            <a:off x="5167305" y="3532214"/>
            <a:ext cx="3602629" cy="2375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wpc="http://schemas.microsoft.com/office/word/2010/wordprocessingCanvas" xmlns:mo="http://schemas.microsoft.com/office/mac/office/2008/main" xmlns:mc="http://schemas.openxmlformats.org/markup-compatibility/2006" xmlns:mv="urn:schemas-microsoft-com:mac:vml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lc="http://schemas.openxmlformats.org/drawingml/2006/lockedCanvas"/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167305" y="1132657"/>
            <a:ext cx="3748954" cy="2323858"/>
            <a:chOff x="5167305" y="1132657"/>
            <a:chExt cx="3748954" cy="2323858"/>
          </a:xfrm>
        </p:grpSpPr>
        <p:pic>
          <p:nvPicPr>
            <p:cNvPr id="4" name="Picture 3" descr="The Other Side V:Users:ncrocker:Documents:Presentations:IAEA 2014:submission to US IAEA Committee:figures:HYM_comparison_dn_from_mag_refl_svd_mode_structures_141398_t580_583_f383_800_normdn_for_IAEA_2014.png"/>
            <p:cNvPicPr/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56"/>
            <a:stretch/>
          </p:blipFill>
          <p:spPr bwMode="auto">
            <a:xfrm>
              <a:off x="5167305" y="1193262"/>
              <a:ext cx="3602630" cy="226325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wpc="http://schemas.microsoft.com/office/word/2010/wordprocessingCanvas" xmlns:mo="http://schemas.microsoft.com/office/mac/office/2008/main" xmlns:mc="http://schemas.openxmlformats.org/markup-compatibility/2006" xmlns:mv="urn:schemas-microsoft-com:mac:vml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lc="http://schemas.openxmlformats.org/drawingml/2006/lockedCanvas"/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192108" y="1507662"/>
              <a:ext cx="949569" cy="738664"/>
            </a:xfrm>
            <a:custGeom>
              <a:avLst/>
              <a:gdLst>
                <a:gd name="connsiteX0" fmla="*/ 0 w 1600206"/>
                <a:gd name="connsiteY0" fmla="*/ 0 h 523220"/>
                <a:gd name="connsiteX1" fmla="*/ 1600206 w 1600206"/>
                <a:gd name="connsiteY1" fmla="*/ 0 h 523220"/>
                <a:gd name="connsiteX2" fmla="*/ 1600206 w 1600206"/>
                <a:gd name="connsiteY2" fmla="*/ 523220 h 523220"/>
                <a:gd name="connsiteX3" fmla="*/ 0 w 1600206"/>
                <a:gd name="connsiteY3" fmla="*/ 523220 h 523220"/>
                <a:gd name="connsiteX4" fmla="*/ 0 w 1600206"/>
                <a:gd name="connsiteY4" fmla="*/ 0 h 523220"/>
                <a:gd name="connsiteX0" fmla="*/ 0 w 1600206"/>
                <a:gd name="connsiteY0" fmla="*/ 0 h 523220"/>
                <a:gd name="connsiteX1" fmla="*/ 1600206 w 1600206"/>
                <a:gd name="connsiteY1" fmla="*/ 0 h 523220"/>
                <a:gd name="connsiteX2" fmla="*/ 1600206 w 1600206"/>
                <a:gd name="connsiteY2" fmla="*/ 523220 h 523220"/>
                <a:gd name="connsiteX3" fmla="*/ 167054 w 1600206"/>
                <a:gd name="connsiteY3" fmla="*/ 514428 h 523220"/>
                <a:gd name="connsiteX4" fmla="*/ 0 w 1600206"/>
                <a:gd name="connsiteY4" fmla="*/ 0 h 523220"/>
                <a:gd name="connsiteX0" fmla="*/ 0 w 1600206"/>
                <a:gd name="connsiteY0" fmla="*/ 0 h 523220"/>
                <a:gd name="connsiteX1" fmla="*/ 1600206 w 1600206"/>
                <a:gd name="connsiteY1" fmla="*/ 0 h 523220"/>
                <a:gd name="connsiteX2" fmla="*/ 1600206 w 1600206"/>
                <a:gd name="connsiteY2" fmla="*/ 523220 h 523220"/>
                <a:gd name="connsiteX3" fmla="*/ 12960 w 1600206"/>
                <a:gd name="connsiteY3" fmla="*/ 520656 h 523220"/>
                <a:gd name="connsiteX4" fmla="*/ 0 w 1600206"/>
                <a:gd name="connsiteY4" fmla="*/ 0 h 523220"/>
                <a:gd name="connsiteX0" fmla="*/ 0 w 1600206"/>
                <a:gd name="connsiteY0" fmla="*/ 0 h 523220"/>
                <a:gd name="connsiteX1" fmla="*/ 1600206 w 1600206"/>
                <a:gd name="connsiteY1" fmla="*/ 0 h 523220"/>
                <a:gd name="connsiteX2" fmla="*/ 1600206 w 1600206"/>
                <a:gd name="connsiteY2" fmla="*/ 523220 h 523220"/>
                <a:gd name="connsiteX3" fmla="*/ 36667 w 1600206"/>
                <a:gd name="connsiteY3" fmla="*/ 514428 h 523220"/>
                <a:gd name="connsiteX4" fmla="*/ 0 w 1600206"/>
                <a:gd name="connsiteY4" fmla="*/ 0 h 523220"/>
                <a:gd name="connsiteX0" fmla="*/ 0 w 1600206"/>
                <a:gd name="connsiteY0" fmla="*/ 0 h 523220"/>
                <a:gd name="connsiteX1" fmla="*/ 1600206 w 1600206"/>
                <a:gd name="connsiteY1" fmla="*/ 0 h 523220"/>
                <a:gd name="connsiteX2" fmla="*/ 1600206 w 1600206"/>
                <a:gd name="connsiteY2" fmla="*/ 523220 h 523220"/>
                <a:gd name="connsiteX3" fmla="*/ 12960 w 1600206"/>
                <a:gd name="connsiteY3" fmla="*/ 520656 h 523220"/>
                <a:gd name="connsiteX4" fmla="*/ 0 w 1600206"/>
                <a:gd name="connsiteY4" fmla="*/ 0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6" h="523220">
                  <a:moveTo>
                    <a:pt x="0" y="0"/>
                  </a:moveTo>
                  <a:lnTo>
                    <a:pt x="1600206" y="0"/>
                  </a:lnTo>
                  <a:lnTo>
                    <a:pt x="1600206" y="523220"/>
                  </a:lnTo>
                  <a:lnTo>
                    <a:pt x="12960" y="5206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</p:spPr>
          <p:txBody>
            <a:bodyPr wrap="square" rtlCol="0">
              <a:spAutoFit/>
            </a:bodyPr>
            <a:lstStyle/>
            <a:p>
              <a:pPr marL="7938"/>
              <a:r>
                <a:rPr lang="en-US" sz="1400" b="1"/>
                <a:t>Expt.: </a:t>
              </a:r>
              <a:r>
                <a:rPr lang="en-US" sz="1400" b="1" i="1"/>
                <a:t>f</a:t>
              </a:r>
              <a:r>
                <a:rPr lang="en-US" sz="1400" b="1"/>
                <a:t> = </a:t>
              </a:r>
            </a:p>
            <a:p>
              <a:pPr marL="7938"/>
              <a:r>
                <a:rPr lang="en-US" sz="1400" b="1">
                  <a:solidFill>
                    <a:srgbClr val="244AFC"/>
                  </a:solidFill>
                </a:rPr>
                <a:t>563 kHz</a:t>
              </a:r>
            </a:p>
            <a:p>
              <a:pPr marL="7938"/>
              <a:r>
                <a:rPr lang="en-US" sz="1400" b="1">
                  <a:solidFill>
                    <a:srgbClr val="408007"/>
                  </a:solidFill>
                </a:rPr>
                <a:t>515 kHz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7577181" y="1132657"/>
              <a:ext cx="5565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marL="7938" indent="-7938">
                <a:tabLst>
                  <a:tab pos="393700" algn="l"/>
                </a:tabLst>
              </a:pPr>
              <a:r>
                <a:rPr lang="en-US" sz="1400" b="1">
                  <a:solidFill>
                    <a:srgbClr val="244AFC"/>
                  </a:solidFill>
                </a:rPr>
                <a:t>n=-6</a:t>
              </a:r>
              <a:endParaRPr lang="en-US" sz="1400" b="1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359696" y="1132657"/>
              <a:ext cx="5565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408007"/>
                  </a:solidFill>
                </a:rPr>
                <a:t>n=-7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3091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6200" y="1066799"/>
                <a:ext cx="5442005" cy="5447107"/>
              </a:xfrm>
            </p:spPr>
            <p:txBody>
              <a:bodyPr>
                <a:normAutofit/>
              </a:bodyPr>
              <a:lstStyle/>
              <a:p>
                <a:r>
                  <a:rPr lang="en-US" altLang="x-none">
                    <a:ea typeface="ＭＳ Ｐゴシック" charset="-128"/>
                  </a:rPr>
                  <a:t>CAE structure similarities:  broad core peaks &amp; small edge amplitude</a:t>
                </a:r>
              </a:p>
              <a:p>
                <a:r>
                  <a:rPr lang="en-US" altLang="x-none">
                    <a:ea typeface="ＭＳ Ｐゴシック" charset="-128"/>
                  </a:rPr>
                  <a:t>CAEs co-propagating in simulation; counter-propagating in experiment.</a:t>
                </a:r>
              </a:p>
              <a:p>
                <a:pPr lvl="1"/>
                <a:r>
                  <a:rPr lang="en-US" altLang="x-none">
                    <a:ea typeface="ＭＳ Ｐゴシック" charset="-128"/>
                  </a:rPr>
                  <a:t>further work needed to understand</a:t>
                </a:r>
              </a:p>
              <a:p>
                <a:r>
                  <a:rPr lang="en-US" altLang="x-none">
                    <a:ea typeface="ＭＳ Ｐゴシック" charset="-128"/>
                  </a:rPr>
                  <a:t>Expect structure sensitive to</a:t>
                </a:r>
              </a:p>
              <a:p>
                <a:pPr lvl="1"/>
                <a:r>
                  <a:rPr lang="en-US" altLang="x-none">
                    <a:ea typeface="ＭＳ Ｐゴシック" charset="-128"/>
                  </a:rPr>
                  <a:t>|B</a:t>
                </a:r>
                <a:r>
                  <a:rPr lang="en-US" altLang="x-none" baseline="-25000">
                    <a:ea typeface="ＭＳ Ｐゴシック" charset="-128"/>
                  </a:rPr>
                  <a:t>0</a:t>
                </a:r>
                <a:r>
                  <a:rPr lang="en-US" altLang="x-none">
                    <a:ea typeface="ＭＳ Ｐゴシック" charset="-128"/>
                  </a:rPr>
                  <a:t>| structure – included in HYM</a:t>
                </a:r>
              </a:p>
              <a:p>
                <a:pPr lvl="1"/>
                <a:r>
                  <a:rPr lang="en-US" altLang="x-none">
                    <a:ea typeface="ＭＳ Ｐゴシック" charset="-128"/>
                  </a:rPr>
                  <a:t>Hall effect (finite </a:t>
                </a:r>
                <a14:m>
                  <m:oMath xmlns:m="http://schemas.openxmlformats.org/officeDocument/2006/math">
                    <m:r>
                      <a:rPr lang="en-US" altLang="x-none" i="1">
                        <a:latin typeface="Cambria Math" charset="0"/>
                        <a:ea typeface="ＭＳ Ｐゴシック" charset="-128"/>
                      </a:rPr>
                      <m:t>𝜔</m:t>
                    </m:r>
                    <m:r>
                      <a:rPr lang="en-US" altLang="x-none" i="1">
                        <a:latin typeface="Cambria Math" charset="0"/>
                        <a:ea typeface="ＭＳ Ｐゴシック" charset="-128"/>
                      </a:rPr>
                      <m:t>/</m:t>
                    </m:r>
                    <m:sSub>
                      <m:sSubPr>
                        <m:ctrlPr>
                          <a:rPr lang="en-US" altLang="x-none" i="1">
                            <a:latin typeface="Cambria Math" panose="02040503050406030204" pitchFamily="18" charset="0"/>
                            <a:ea typeface="ＭＳ Ｐゴシック" charset="-128"/>
                          </a:rPr>
                        </m:ctrlPr>
                      </m:sSubPr>
                      <m:e>
                        <m:r>
                          <a:rPr lang="en-US" altLang="x-none" i="1">
                            <a:latin typeface="Cambria Math" charset="0"/>
                            <a:ea typeface="ＭＳ Ｐゴシック" charset="-128"/>
                          </a:rPr>
                          <m:t>𝜔</m:t>
                        </m:r>
                      </m:e>
                      <m:sub>
                        <m:r>
                          <a:rPr lang="en-US" altLang="x-none" i="1">
                            <a:latin typeface="Cambria Math" charset="0"/>
                            <a:ea typeface="ＭＳ Ｐゴシック" charset="-128"/>
                          </a:rPr>
                          <m:t>𝑐𝑖</m:t>
                        </m:r>
                      </m:sub>
                    </m:sSub>
                  </m:oMath>
                </a14:m>
                <a:r>
                  <a:rPr lang="en-US" altLang="x-none">
                    <a:ea typeface="ＭＳ Ｐゴシック" charset="-128"/>
                  </a:rPr>
                  <a:t>) &amp; toroidal rotation – under development for HYM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066799"/>
                <a:ext cx="5442005" cy="5447107"/>
              </a:xfrm>
              <a:blipFill rotWithShape="0">
                <a:blip r:embed="rId2"/>
                <a:stretch>
                  <a:fillRect l="-2018" t="-1119" r="-3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Initial comparison of HYM simulation &amp; measurement promising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432598" y="960438"/>
            <a:ext cx="3602736" cy="5307602"/>
            <a:chOff x="5432598" y="1206305"/>
            <a:chExt cx="3602736" cy="53076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598" y="1206305"/>
              <a:ext cx="3602736" cy="530760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306408" y="1652957"/>
              <a:ext cx="1661752" cy="523220"/>
            </a:xfrm>
            <a:custGeom>
              <a:avLst/>
              <a:gdLst>
                <a:gd name="connsiteX0" fmla="*/ 0 w 1600206"/>
                <a:gd name="connsiteY0" fmla="*/ 0 h 523220"/>
                <a:gd name="connsiteX1" fmla="*/ 1600206 w 1600206"/>
                <a:gd name="connsiteY1" fmla="*/ 0 h 523220"/>
                <a:gd name="connsiteX2" fmla="*/ 1600206 w 1600206"/>
                <a:gd name="connsiteY2" fmla="*/ 523220 h 523220"/>
                <a:gd name="connsiteX3" fmla="*/ 0 w 1600206"/>
                <a:gd name="connsiteY3" fmla="*/ 523220 h 523220"/>
                <a:gd name="connsiteX4" fmla="*/ 0 w 1600206"/>
                <a:gd name="connsiteY4" fmla="*/ 0 h 523220"/>
                <a:gd name="connsiteX0" fmla="*/ 0 w 1600206"/>
                <a:gd name="connsiteY0" fmla="*/ 0 h 523220"/>
                <a:gd name="connsiteX1" fmla="*/ 1600206 w 1600206"/>
                <a:gd name="connsiteY1" fmla="*/ 0 h 523220"/>
                <a:gd name="connsiteX2" fmla="*/ 1600206 w 1600206"/>
                <a:gd name="connsiteY2" fmla="*/ 523220 h 523220"/>
                <a:gd name="connsiteX3" fmla="*/ 167054 w 1600206"/>
                <a:gd name="connsiteY3" fmla="*/ 514428 h 523220"/>
                <a:gd name="connsiteX4" fmla="*/ 0 w 1600206"/>
                <a:gd name="connsiteY4" fmla="*/ 0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6" h="523220">
                  <a:moveTo>
                    <a:pt x="0" y="0"/>
                  </a:moveTo>
                  <a:lnTo>
                    <a:pt x="1600206" y="0"/>
                  </a:lnTo>
                  <a:lnTo>
                    <a:pt x="1600206" y="523220"/>
                  </a:lnTo>
                  <a:lnTo>
                    <a:pt x="167054" y="514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</p:spPr>
          <p:txBody>
            <a:bodyPr wrap="square" rtlCol="0">
              <a:spAutoFit/>
            </a:bodyPr>
            <a:lstStyle/>
            <a:p>
              <a:pPr marL="7938" algn="r"/>
              <a:r>
                <a:rPr lang="en-US" sz="1400" b="1"/>
                <a:t>Expt.: </a:t>
              </a:r>
              <a:r>
                <a:rPr lang="en-US" sz="1400" b="1" i="1"/>
                <a:t>f</a:t>
              </a:r>
              <a:r>
                <a:rPr lang="en-US" sz="1400" b="1"/>
                <a:t> = </a:t>
              </a:r>
              <a:r>
                <a:rPr lang="en-US" sz="1400" b="1">
                  <a:solidFill>
                    <a:srgbClr val="244AFC"/>
                  </a:solidFill>
                </a:rPr>
                <a:t>800 kHz</a:t>
              </a:r>
            </a:p>
            <a:p>
              <a:pPr marL="7938" algn="r"/>
              <a:r>
                <a:rPr lang="en-US" sz="1400" b="1">
                  <a:solidFill>
                    <a:srgbClr val="244AFC"/>
                  </a:solidFill>
                </a:rPr>
                <a:t>|n|=4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8515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76200" y="1104405"/>
                <a:ext cx="9067800" cy="555765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HYM: </a:t>
                </a:r>
                <a:r>
                  <a:rPr lang="en-US" i="1" dirty="0"/>
                  <a:t>n</a:t>
                </a:r>
                <a:r>
                  <a:rPr lang="en-US" dirty="0"/>
                  <a:t> = 4 CAE,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~ 6.6 x 10</a:t>
                </a:r>
                <a:r>
                  <a:rPr lang="en-US" baseline="30000" dirty="0"/>
                  <a:t>–3</a:t>
                </a:r>
                <a:r>
                  <a:rPr lang="en-US" dirty="0"/>
                  <a:t> ⇒ P = 1.2 MW </a:t>
                </a:r>
                <a:br>
                  <a:rPr lang="en-US" dirty="0"/>
                </a:br>
                <a:r>
                  <a:rPr lang="en-US" dirty="0"/>
                  <a:t>CAE-KAW energy coupling transport: </a:t>
                </a:r>
                <a:r>
                  <a:rPr lang="en-US" altLang="x-none" sz="1600" dirty="0">
                    <a:ea typeface="ＭＳ Ｐゴシック" charset="-128"/>
                  </a:rPr>
                  <a:t>[E </a:t>
                </a:r>
                <a:r>
                  <a:rPr lang="en-US" altLang="x-none" sz="1600" dirty="0" err="1">
                    <a:ea typeface="ＭＳ Ｐゴシック" charset="-128"/>
                  </a:rPr>
                  <a:t>Belova</a:t>
                </a:r>
                <a:r>
                  <a:rPr lang="en-US" altLang="x-none" sz="1600" dirty="0">
                    <a:ea typeface="ＭＳ Ｐゴシック" charset="-128"/>
                  </a:rPr>
                  <a:t> </a:t>
                </a:r>
                <a:r>
                  <a:rPr lang="en-US" altLang="x-none" sz="1600" dirty="0" err="1">
                    <a:ea typeface="ＭＳ Ｐゴシック" charset="-128"/>
                  </a:rPr>
                  <a:t>PoP</a:t>
                </a:r>
                <a:r>
                  <a:rPr lang="en-US" altLang="x-none" sz="1600" dirty="0">
                    <a:ea typeface="ＭＳ Ｐゴシック" charset="-128"/>
                  </a:rPr>
                  <a:t> 2017]</a:t>
                </a:r>
              </a:p>
              <a:p>
                <a:pPr lvl="1"/>
                <a:r>
                  <a:rPr lang="en-US" dirty="0"/>
                  <a:t>simulation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𝜉</m:t>
                    </m:r>
                  </m:oMath>
                </a14:m>
                <a:r>
                  <a:rPr lang="en-US" dirty="0"/>
                  <a:t> scaled to </a:t>
                </a:r>
                <a:r>
                  <a:rPr lang="en-US" i="1" dirty="0" err="1">
                    <a:latin typeface="Times New Roman" charset="0"/>
                    <a:ea typeface="Times New Roman" charset="0"/>
                    <a:cs typeface="Times New Roman" charset="0"/>
                  </a:rPr>
                  <a:t>d</a:t>
                </a:r>
                <a:r>
                  <a:rPr lang="en-US" i="1" baseline="-25000" dirty="0" err="1">
                    <a:latin typeface="Times New Roman" charset="0"/>
                    <a:ea typeface="Times New Roman" charset="0"/>
                    <a:cs typeface="Times New Roman" charset="0"/>
                  </a:rPr>
                  <a:t>eff</a:t>
                </a:r>
                <a:r>
                  <a:rPr lang="en-US" dirty="0"/>
                  <a:t> 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~ 0.9 – 3.4 x 10</a:t>
                </a:r>
                <a:r>
                  <a:rPr lang="en-US" baseline="30000" dirty="0"/>
                  <a:t>-3</a:t>
                </a:r>
                <a:endParaRPr lang="en-US" dirty="0"/>
              </a:p>
              <a:p>
                <a:r>
                  <a:rPr lang="en-US" dirty="0"/>
                  <a:t>New approach: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≈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∥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lang="en-US" dirty="0"/>
                  <a:t> in core ⇒ </a:t>
                </a:r>
                <a:br>
                  <a:rPr lang="en-US" dirty="0"/>
                </a:br>
                <a:r>
                  <a:rPr lang="en-US" dirty="0"/>
                  <a:t>2 x 10</a:t>
                </a:r>
                <a:r>
                  <a:rPr lang="en-US" baseline="30000" dirty="0"/>
                  <a:t>-4 </a:t>
                </a:r>
                <a:r>
                  <a:rPr lang="en-US" dirty="0"/>
                  <a:t>&lt;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∥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lang="en-US" dirty="0"/>
                  <a:t> &lt; 7 x 10</a:t>
                </a:r>
                <a:r>
                  <a:rPr lang="en-US" baseline="30000" dirty="0"/>
                  <a:t>-4</a:t>
                </a:r>
                <a:endParaRPr lang="en-US" i="1" dirty="0">
                  <a:latin typeface="Cambria Math" charset="0"/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𝛿</m:t>
                        </m:r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measured @ R=1.15 m</a:t>
                </a:r>
              </a:p>
              <a:p>
                <a:r>
                  <a:rPr lang="en-US" dirty="0"/>
                  <a:t>P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∝</m:t>
                    </m:r>
                    <m:r>
                      <a:rPr lang="en-US" i="1">
                        <a:latin typeface="Cambria Math" charset="0"/>
                      </a:rPr>
                      <m:t>𝛿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∥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⇒ P = 0.03 MW total for all modes</a:t>
                </a:r>
              </a:p>
              <a:p>
                <a:pPr lvl="1"/>
                <a:r>
                  <a:rPr lang="en-US" dirty="0"/>
                  <a:t>assume P/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𝛿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∥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same for all modes</a:t>
                </a:r>
              </a:p>
              <a:p>
                <a:r>
                  <a:rPr lang="en-US" dirty="0"/>
                  <a:t>Could improve estimate by rescaling HYM modes with measured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𝛿</m:t>
                        </m:r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104405"/>
                <a:ext cx="9067800" cy="5557652"/>
              </a:xfrm>
              <a:blipFill rotWithShape="0">
                <a:blip r:embed="rId2"/>
                <a:stretch>
                  <a:fillRect l="-1210" r="-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Measurements + Simulation ⇒ Small CAE-KAW energy transport</a:t>
            </a:r>
          </a:p>
        </p:txBody>
      </p:sp>
    </p:spTree>
    <p:extLst>
      <p:ext uri="{BB962C8B-B14F-4D97-AF65-F5344CB8AC3E}">
        <p14:creationId xmlns:p14="http://schemas.microsoft.com/office/powerpoint/2010/main" val="1151538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B2111-2A15-DA4E-8DC5-4C0116543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2912016"/>
            <a:ext cx="7010400" cy="17996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Conclusions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3923094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60438"/>
            <a:ext cx="8991600" cy="5541962"/>
          </a:xfrm>
        </p:spPr>
        <p:txBody>
          <a:bodyPr>
            <a:normAutofit/>
          </a:bodyPr>
          <a:lstStyle/>
          <a:p>
            <a:r>
              <a:rPr lang="en-US" dirty="0"/>
              <a:t>New multi-channel reflectometer analysis ⇒ more accurate </a:t>
            </a:r>
            <a:r>
              <a:rPr lang="en-US" i="1" dirty="0" err="1">
                <a:latin typeface="Cambria Math" charset="0"/>
                <a:ea typeface="Cambria Math" charset="0"/>
                <a:cs typeface="Cambria Math" charset="0"/>
              </a:rPr>
              <a:t>δn</a:t>
            </a:r>
            <a:r>
              <a:rPr lang="en-US" dirty="0"/>
              <a:t> internal amplitude and structure</a:t>
            </a:r>
          </a:p>
          <a:p>
            <a:pPr lvl="1"/>
            <a:r>
              <a:rPr lang="en-US" dirty="0"/>
              <a:t>cutoff displacement larger than previous analysis</a:t>
            </a:r>
          </a:p>
          <a:p>
            <a:r>
              <a:rPr lang="en-US" dirty="0"/>
              <a:t>GAE modification of </a:t>
            </a:r>
            <a:r>
              <a:rPr lang="en-US" i="1" dirty="0"/>
              <a:t>e</a:t>
            </a:r>
            <a:r>
              <a:rPr lang="en-US" baseline="30000" dirty="0"/>
              <a:t>–</a:t>
            </a:r>
            <a:r>
              <a:rPr lang="en-US" dirty="0"/>
              <a:t> drift orbits ⇒ GAEs (or </a:t>
            </a:r>
            <a:r>
              <a:rPr lang="en-US" dirty="0" err="1"/>
              <a:t>GAE+shear</a:t>
            </a:r>
            <a:r>
              <a:rPr lang="en-US" dirty="0"/>
              <a:t> CAEs) too small to explain </a:t>
            </a:r>
            <a:r>
              <a:rPr lang="el-GR" dirty="0">
                <a:latin typeface="Cambria Math" charset="0"/>
                <a:ea typeface="Cambria Math" charset="0"/>
                <a:cs typeface="Cambria Math" charset="0"/>
              </a:rPr>
              <a:t>χ</a:t>
            </a:r>
            <a:r>
              <a:rPr lang="en-US" baseline="-25000" dirty="0"/>
              <a:t>e </a:t>
            </a:r>
            <a:r>
              <a:rPr lang="en-US" dirty="0"/>
              <a:t>from TRANSP</a:t>
            </a:r>
          </a:p>
          <a:p>
            <a:r>
              <a:rPr lang="en-US" dirty="0"/>
              <a:t>Measured and simulated GAE structures show rough similarities</a:t>
            </a:r>
          </a:p>
          <a:p>
            <a:pPr lvl="1"/>
            <a:r>
              <a:rPr lang="en-US" dirty="0"/>
              <a:t>HYM development currently under way may explain differences</a:t>
            </a:r>
          </a:p>
          <a:p>
            <a:r>
              <a:rPr lang="en-US" dirty="0"/>
              <a:t>New </a:t>
            </a:r>
            <a:r>
              <a:rPr lang="en-US" i="1" dirty="0" err="1">
                <a:latin typeface="Cambria Math" charset="0"/>
                <a:ea typeface="Cambria Math" charset="0"/>
                <a:cs typeface="Cambria Math" charset="0"/>
              </a:rPr>
              <a:t>δn</a:t>
            </a:r>
            <a:r>
              <a:rPr lang="en-US" dirty="0"/>
              <a:t> + HYM </a:t>
            </a:r>
            <a:r>
              <a:rPr lang="en-US" dirty="0" err="1"/>
              <a:t>Poynting</a:t>
            </a:r>
            <a:r>
              <a:rPr lang="en-US" dirty="0"/>
              <a:t> Flux ⇒ CAE-KAW energy flux small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New</a:t>
            </a:r>
            <a:r>
              <a:rPr lang="en-US" sz="3200" dirty="0"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n-US" sz="3200" i="1" dirty="0" err="1">
                <a:latin typeface="Cambria Math" charset="0"/>
                <a:ea typeface="Cambria Math" charset="0"/>
                <a:cs typeface="Cambria Math" charset="0"/>
              </a:rPr>
              <a:t>δn</a:t>
            </a:r>
            <a:r>
              <a:rPr lang="en-US" sz="3200" dirty="0"/>
              <a:t> measurements advance understanding of CAE &amp; GAE effect on core energy transport 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1168851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76200" y="1026068"/>
                <a:ext cx="9067800" cy="583193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Improve reflectometer analysis</a:t>
                </a:r>
              </a:p>
              <a:p>
                <a:pPr lvl="1"/>
                <a:r>
                  <a:rPr lang="en-US" dirty="0"/>
                  <a:t>better synthetic diagnostic ⇒ raytracing</a:t>
                </a:r>
              </a:p>
              <a:p>
                <a:pPr lvl="1"/>
                <a:r>
                  <a:rPr lang="en-US" dirty="0"/>
                  <a:t>better alternatives to SVD filtering?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Improve ORBIT modeling</a:t>
                </a:r>
              </a:p>
              <a:p>
                <a:pPr lvl="1"/>
                <a:r>
                  <a:rPr lang="en-US" dirty="0"/>
                  <a:t>better GAEs (finite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𝜔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𝑐𝑖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, realistic poloidal structure,</a:t>
                </a:r>
                <a:r>
                  <a:rPr lang="mr-IN" dirty="0"/>
                  <a:t>…</a:t>
                </a:r>
                <a:r>
                  <a:rPr lang="en-US" dirty="0"/>
                  <a:t>) </a:t>
                </a:r>
              </a:p>
              <a:p>
                <a:pPr lvl="1"/>
                <a:r>
                  <a:rPr lang="en-US" dirty="0"/>
                  <a:t>ORBIT modified for CAEs. Requires verification</a:t>
                </a:r>
                <a:r>
                  <a:rPr lang="mr-IN" dirty="0"/>
                  <a:t>…</a:t>
                </a:r>
                <a:endParaRPr lang="en-US" dirty="0"/>
              </a:p>
              <a:p>
                <a:pPr lvl="1"/>
                <a:r>
                  <a:rPr lang="en-US" dirty="0"/>
                  <a:t>simulation with modes from HYM (or other codes)</a:t>
                </a:r>
              </a:p>
              <a:p>
                <a:pPr lvl="1"/>
                <a:r>
                  <a:rPr lang="en-US" dirty="0"/>
                  <a:t>better electromagnetic amplitudes from </a:t>
                </a:r>
                <a:r>
                  <a:rPr lang="en-US" i="1" dirty="0" err="1">
                    <a:latin typeface="Cambria Math" charset="0"/>
                    <a:ea typeface="Cambria Math" charset="0"/>
                    <a:cs typeface="Cambria Math" charset="0"/>
                  </a:rPr>
                  <a:t>δn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026068"/>
                <a:ext cx="9067800" cy="5831932"/>
              </a:xfrm>
              <a:blipFill rotWithShape="0">
                <a:blip r:embed="rId2"/>
                <a:stretch>
                  <a:fillRect l="-1210" t="-1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avenues for future work</a:t>
            </a:r>
          </a:p>
        </p:txBody>
      </p:sp>
    </p:spTree>
    <p:extLst>
      <p:ext uri="{BB962C8B-B14F-4D97-AF65-F5344CB8AC3E}">
        <p14:creationId xmlns:p14="http://schemas.microsoft.com/office/powerpoint/2010/main" val="543313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 charset="0"/>
              </a:rPr>
              <a:t>Motivation: CAEs &amp; GAEs candidates for core energy transport in NSTX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0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200" y="1281072"/>
                <a:ext cx="5608004" cy="3623928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spcBef>
                    <a:spcPts val="1170"/>
                  </a:spcBef>
                </a:pPr>
                <a:r>
                  <a:rPr lang="en-US" dirty="0">
                    <a:latin typeface="Arial" charset="0"/>
                  </a:rPr>
                  <a:t>CAEs &amp; GAEs excited by Doppler-shifted cyclotron resonance with beam ions </a:t>
                </a:r>
                <a:br>
                  <a:rPr lang="en-US" dirty="0">
                    <a:latin typeface="Arial" charset="0"/>
                  </a:rPr>
                </a:br>
                <a:r>
                  <a:rPr lang="en-US" sz="1400" dirty="0">
                    <a:latin typeface="Arial" charset="0"/>
                  </a:rPr>
                  <a:t>[N. N. </a:t>
                </a:r>
                <a:r>
                  <a:rPr lang="en-US" sz="1400" dirty="0" err="1">
                    <a:latin typeface="Arial" charset="0"/>
                  </a:rPr>
                  <a:t>Gorelenkov</a:t>
                </a:r>
                <a:r>
                  <a:rPr lang="en-US" sz="1400" dirty="0">
                    <a:latin typeface="Arial" charset="0"/>
                  </a:rPr>
                  <a:t>, NF 2003]</a:t>
                </a:r>
              </a:p>
              <a:p>
                <a:pPr>
                  <a:spcBef>
                    <a:spcPts val="1170"/>
                  </a:spcBef>
                </a:pPr>
                <a:r>
                  <a:rPr lang="en-US" dirty="0">
                    <a:latin typeface="Arial" charset="0"/>
                  </a:rPr>
                  <a:t>CAE &amp; GAE activity correlates with enhanced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latin typeface="Arial" charset="0"/>
                  </a:rPr>
                  <a:t> in core </a:t>
                </a:r>
                <a:br>
                  <a:rPr lang="en-US" dirty="0">
                    <a:latin typeface="Arial" charset="0"/>
                  </a:rPr>
                </a:br>
                <a:r>
                  <a:rPr lang="en-US" sz="1400" dirty="0">
                    <a:latin typeface="Arial" charset="0"/>
                  </a:rPr>
                  <a:t>[D. </a:t>
                </a:r>
                <a:r>
                  <a:rPr lang="en-US" sz="1400" dirty="0" err="1">
                    <a:latin typeface="Arial" charset="0"/>
                  </a:rPr>
                  <a:t>Stutman</a:t>
                </a:r>
                <a:r>
                  <a:rPr lang="en-US" sz="1400" dirty="0">
                    <a:latin typeface="Arial" charset="0"/>
                  </a:rPr>
                  <a:t>, PRL 2009; K. </a:t>
                </a:r>
                <a:r>
                  <a:rPr lang="en-US" sz="1400" dirty="0" err="1">
                    <a:latin typeface="Arial" charset="0"/>
                  </a:rPr>
                  <a:t>Tritz</a:t>
                </a:r>
                <a:r>
                  <a:rPr lang="en-US" sz="1400" dirty="0">
                    <a:latin typeface="Arial" charset="0"/>
                  </a:rPr>
                  <a:t>, APS 2010 Invited Talk; N. A. Crocker, PPCF 2011]</a:t>
                </a:r>
              </a:p>
              <a:p>
                <a:pPr lvl="1">
                  <a:spcBef>
                    <a:spcPts val="1170"/>
                  </a:spcBef>
                </a:pPr>
                <a:r>
                  <a:rPr lang="en-US" dirty="0" err="1">
                    <a:latin typeface="Arial" charset="0"/>
                  </a:rPr>
                  <a:t>T</a:t>
                </a:r>
                <a:r>
                  <a:rPr lang="en-US" baseline="-25000" dirty="0" err="1">
                    <a:latin typeface="Arial" charset="0"/>
                  </a:rPr>
                  <a:t>e</a:t>
                </a:r>
                <a:r>
                  <a:rPr lang="en-US" dirty="0">
                    <a:latin typeface="Arial" charset="0"/>
                  </a:rPr>
                  <a:t> profile flattens as P</a:t>
                </a:r>
                <a:r>
                  <a:rPr lang="en-US" baseline="-25000" dirty="0">
                    <a:latin typeface="Arial" charset="0"/>
                  </a:rPr>
                  <a:t>NB</a:t>
                </a:r>
                <a:r>
                  <a:rPr lang="en-US" dirty="0">
                    <a:latin typeface="Arial" charset="0"/>
                  </a:rPr>
                  <a:t> increases</a:t>
                </a:r>
                <a:endParaRPr lang="en-US" i="1" dirty="0">
                  <a:latin typeface="Cambria Math" charset="0"/>
                </a:endParaRPr>
              </a:p>
              <a:p>
                <a:pPr lvl="1">
                  <a:spcBef>
                    <a:spcPts val="117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latin typeface="Arial" charset="0"/>
                  </a:rPr>
                  <a:t> from TRANSP modeling </a:t>
                </a:r>
              </a:p>
              <a:p>
                <a:pPr>
                  <a:spcBef>
                    <a:spcPts val="1170"/>
                  </a:spcBef>
                </a:pPr>
                <a:r>
                  <a:rPr lang="en-US" dirty="0">
                    <a:latin typeface="Arial" charset="0"/>
                  </a:rPr>
                  <a:t>Two leading hypotheses:</a:t>
                </a:r>
              </a:p>
            </p:txBody>
          </p:sp>
        </mc:Choice>
        <mc:Fallback xmlns="">
          <p:sp>
            <p:nvSpPr>
              <p:cNvPr id="717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281072"/>
                <a:ext cx="5608004" cy="3623928"/>
              </a:xfrm>
              <a:blipFill rotWithShape="0">
                <a:blip r:embed="rId3"/>
                <a:stretch>
                  <a:fillRect l="-1523" t="-3193" r="-3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0"/>
              </p:nvPr>
            </p:nvSpPr>
            <p:spPr>
              <a:xfrm>
                <a:off x="76200" y="4608115"/>
                <a:ext cx="8839200" cy="1662056"/>
              </a:xfrm>
            </p:spPr>
            <p:txBody>
              <a:bodyPr>
                <a:noAutofit/>
              </a:bodyPr>
              <a:lstStyle/>
              <a:p>
                <a:pPr lvl="1">
                  <a:spcBef>
                    <a:spcPts val="1170"/>
                  </a:spcBef>
                </a:pPr>
                <a:r>
                  <a:rPr lang="en-US" dirty="0">
                    <a:latin typeface="Arial" charset="0"/>
                  </a:rPr>
                  <a:t>Stochastization of </a:t>
                </a:r>
                <a:r>
                  <a:rPr lang="en-US" i="1" dirty="0">
                    <a:latin typeface="Arial" charset="0"/>
                  </a:rPr>
                  <a:t>e</a:t>
                </a:r>
                <a:r>
                  <a:rPr lang="en-US" i="1" baseline="30000" dirty="0">
                    <a:latin typeface="Arial" charset="0"/>
                  </a:rPr>
                  <a:t>–</a:t>
                </a:r>
                <a:r>
                  <a:rPr lang="en-US" dirty="0">
                    <a:latin typeface="Arial" charset="0"/>
                  </a:rPr>
                  <a:t> guiding center </a:t>
                </a:r>
                <a:br>
                  <a:rPr lang="en-US" dirty="0">
                    <a:latin typeface="Arial" charset="0"/>
                  </a:rPr>
                </a:br>
                <a:r>
                  <a:rPr lang="en-US" dirty="0">
                    <a:latin typeface="Arial" charset="0"/>
                  </a:rPr>
                  <a:t>orbits enhance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dirty="0">
                    <a:latin typeface="Arial" charset="0"/>
                  </a:rPr>
                  <a:t> [NN </a:t>
                </a:r>
                <a:r>
                  <a:rPr lang="en-US" sz="1400" dirty="0" err="1">
                    <a:latin typeface="Arial" charset="0"/>
                  </a:rPr>
                  <a:t>Gorelenkov</a:t>
                </a:r>
                <a:r>
                  <a:rPr lang="en-US" sz="1400" dirty="0">
                    <a:latin typeface="Arial" charset="0"/>
                  </a:rPr>
                  <a:t>, NF 2010]</a:t>
                </a:r>
              </a:p>
              <a:p>
                <a:pPr lvl="1"/>
                <a:r>
                  <a:rPr lang="en-US" dirty="0">
                    <a:latin typeface="Arial" charset="0"/>
                  </a:rPr>
                  <a:t>Coupling to KAWs = missing transport channel ⇒ TRANSP gets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latin typeface="Arial" charset="0"/>
                  </a:rPr>
                  <a:t> wrong </a:t>
                </a:r>
                <a:r>
                  <a:rPr lang="en-US" sz="1400" dirty="0">
                    <a:latin typeface="Arial" charset="0"/>
                  </a:rPr>
                  <a:t>[</a:t>
                </a:r>
                <a:r>
                  <a:rPr lang="en-US" sz="1400" dirty="0" err="1">
                    <a:latin typeface="Arial" charset="0"/>
                  </a:rPr>
                  <a:t>Ya.I</a:t>
                </a:r>
                <a:r>
                  <a:rPr lang="en-US" sz="1400" dirty="0">
                    <a:latin typeface="Arial" charset="0"/>
                  </a:rPr>
                  <a:t>. </a:t>
                </a:r>
                <a:r>
                  <a:rPr lang="en-US" sz="1400" dirty="0" err="1">
                    <a:latin typeface="Arial" charset="0"/>
                  </a:rPr>
                  <a:t>Kolesnichenko</a:t>
                </a:r>
                <a:r>
                  <a:rPr lang="en-US" sz="1400" dirty="0">
                    <a:latin typeface="Arial" charset="0"/>
                  </a:rPr>
                  <a:t>, PRL 2010, E.V. </a:t>
                </a:r>
                <a:r>
                  <a:rPr lang="en-US" sz="1400" dirty="0" err="1">
                    <a:latin typeface="Arial" charset="0"/>
                  </a:rPr>
                  <a:t>Belova</a:t>
                </a:r>
                <a:r>
                  <a:rPr lang="en-US" sz="1400" dirty="0">
                    <a:latin typeface="Arial" charset="0"/>
                  </a:rPr>
                  <a:t>, PRL 2015]</a:t>
                </a:r>
                <a:endParaRPr lang="en-US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76200" y="4608115"/>
                <a:ext cx="8839200" cy="1662056"/>
              </a:xfrm>
              <a:blipFill rotWithShape="0">
                <a:blip r:embed="rId4"/>
                <a:stretch>
                  <a:fillRect t="-2564" b="-6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5626324" y="976322"/>
            <a:ext cx="3606370" cy="4156652"/>
            <a:chOff x="5245427" y="1486981"/>
            <a:chExt cx="3772781" cy="4156385"/>
          </a:xfrm>
        </p:grpSpPr>
        <p:pic>
          <p:nvPicPr>
            <p:cNvPr id="6" name="Picture 5" descr="Fig_from_Stutman_PRL_enhanced_chi_e.p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9" r="13580" b="24583"/>
            <a:stretch>
              <a:fillRect/>
            </a:stretch>
          </p:blipFill>
          <p:spPr bwMode="auto">
            <a:xfrm>
              <a:off x="5265722" y="1486981"/>
              <a:ext cx="3611578" cy="391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5245427" y="5357152"/>
              <a:ext cx="3772781" cy="28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fr-FR" sz="1400">
                  <a:cs typeface="Arial" charset="0"/>
                </a:rPr>
                <a:t>[D. </a:t>
              </a:r>
              <a:r>
                <a:rPr lang="fr-FR" sz="1400" err="1">
                  <a:cs typeface="Arial" charset="0"/>
                </a:rPr>
                <a:t>Stutman</a:t>
              </a:r>
              <a:r>
                <a:rPr lang="fr-FR" sz="1400">
                  <a:cs typeface="Arial" charset="0"/>
                </a:rPr>
                <a:t> et al., PRL 102 115002 (2009)]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858612-771D-A04C-8F24-3090EE515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1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76200" y="1026068"/>
                <a:ext cx="9067800" cy="5831932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dirty="0"/>
                  <a:t>Understand simulation &amp; measured structure differences</a:t>
                </a:r>
              </a:p>
              <a:p>
                <a:pPr lvl="1"/>
                <a:r>
                  <a:rPr lang="en-US" dirty="0"/>
                  <a:t>exploit measured phase to understand role of Hall effect &amp; rotation</a:t>
                </a:r>
                <a:r>
                  <a:rPr lang="en-US" altLang="x-none" dirty="0">
                    <a:ea typeface="ＭＳ Ｐゴシック" charset="-128"/>
                  </a:rPr>
                  <a:t>?</a:t>
                </a:r>
              </a:p>
              <a:p>
                <a:r>
                  <a:rPr lang="en-US" dirty="0"/>
                  <a:t>Improve CAE-KAW estimate from HYM: rescale HYM modes with measured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charset="0"/>
                          </a:rPr>
                          <m:t>𝛿</m:t>
                        </m:r>
                        <m:r>
                          <a:rPr lang="en-US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026068"/>
                <a:ext cx="9067800" cy="5831932"/>
              </a:xfrm>
              <a:blipFill rotWithShape="0">
                <a:blip r:embed="rId2"/>
                <a:stretch>
                  <a:fillRect l="-1210" t="-1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avenues for future work</a:t>
            </a:r>
          </a:p>
        </p:txBody>
      </p:sp>
    </p:spTree>
    <p:extLst>
      <p:ext uri="{BB962C8B-B14F-4D97-AF65-F5344CB8AC3E}">
        <p14:creationId xmlns:p14="http://schemas.microsoft.com/office/powerpoint/2010/main" val="367140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/>
                  <a:t>Get 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𝜉</m:t>
                    </m:r>
                  </m:oMath>
                </a14:m>
                <a:r>
                  <a:rPr lang="en-US" dirty="0"/>
                  <a:t> from measurement: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altLang="x-none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altLang="x-none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𝛿</m:t>
                        </m:r>
                        <m:r>
                          <a:rPr lang="en-US" altLang="x-none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altLang="x-none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  <m:r>
                          <a:rPr lang="en-US" altLang="x-none" i="1" baseline="-2500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den>
                    </m:f>
                    <m:r>
                      <a:rPr lang="en-US" b="1" i="1">
                        <a:latin typeface="Cambria Math" charset="0"/>
                      </a:rPr>
                      <m:t>=</m:t>
                    </m:r>
                    <m:r>
                      <a:rPr lang="en-US" b="1" i="1" smtClean="0">
                        <a:latin typeface="Cambria Math" charset="0"/>
                      </a:rPr>
                      <m:t>−</m:t>
                    </m:r>
                    <m:r>
                      <m:rPr>
                        <m:nor/>
                      </m:rPr>
                      <a:rPr lang="en-US" b="1" i="0">
                        <a:latin typeface="Cambria Math" charset="0"/>
                      </a:rPr>
                      <m:t>∇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⋅</m:t>
                    </m:r>
                    <m:r>
                      <a:rPr lang="en-US" b="1">
                        <a:latin typeface="Cambria Math" charset="0"/>
                        <a:ea typeface="Cambria Math" charset="0"/>
                        <a:cs typeface="Cambria Math" charset="0"/>
                      </a:rPr>
                      <m:t>𝛏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b="1">
                        <a:latin typeface="Cambria Math" charset="0"/>
                        <a:ea typeface="Cambria Math" charset="0"/>
                        <a:cs typeface="Cambria Math" charset="0"/>
                      </a:rPr>
                      <m:t>𝛏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⋅</m:t>
                    </m:r>
                    <m:r>
                      <m:rPr>
                        <m:nor/>
                      </m:rPr>
                      <a:rPr lang="en-US" b="1" i="0">
                        <a:latin typeface="Cambria Math" charset="0"/>
                      </a:rPr>
                      <m:t>∇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ln</m:t>
                        </m:r>
                        <m:r>
                          <a:rPr lang="en-US" i="1">
                            <a:latin typeface="Cambria Math" charset="0"/>
                          </a:rPr>
                          <m:t>⁡(</m:t>
                        </m:r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Neglect finite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𝜔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𝑐𝑖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1" dirty="0">
                    <a:ea typeface="Cambria Math" charset="0"/>
                    <a:cs typeface="Cambria Math" charset="0"/>
                  </a:rPr>
                  <a:t>, </a:t>
                </a:r>
                <a:r>
                  <a:rPr lang="en-US" dirty="0"/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∥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=0</m:t>
                    </m:r>
                  </m:oMath>
                </a14:m>
                <a:r>
                  <a:rPr lang="en-US" dirty="0"/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𝐉</m:t>
                        </m:r>
                      </m:e>
                      <m:sub>
                        <m:r>
                          <a:rPr lang="en-US" b="1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𝟎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𝐁</m:t>
                        </m:r>
                      </m:e>
                      <m:sub>
                        <m:r>
                          <a:rPr lang="en-US" b="1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𝟎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m:rPr>
                        <m:nor/>
                      </m:rPr>
                      <a:rPr lang="en-US" b="1" smtClean="0">
                        <a:latin typeface="Cambria Math" charset="0"/>
                      </a:rPr>
                      <m:t>∇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r>
                      <a:rPr lang="en-US" b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0</m:t>
                    </m:r>
                  </m:oMath>
                </a14:m>
                <a:endParaRPr lang="en-US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1" i="0">
                          <a:latin typeface="Cambria Math" charset="0"/>
                        </a:rPr>
                        <m:t>∇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⋅</m:t>
                      </m:r>
                      <m:r>
                        <a:rPr lang="en-US" b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𝛏</m:t>
                      </m:r>
                      <m:r>
                        <a:rPr lang="en-US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b="1">
                          <a:latin typeface="Cambria Math" charset="0"/>
                        </a:rPr>
                        <m:t>∇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𝛿</m:t>
                              </m:r>
                              <m:r>
                                <a:rPr lang="en-US" b="1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𝐄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0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𝐁</m:t>
                                  </m:r>
                                </m:e>
                                <m:sub>
                                  <m:r>
                                    <a:rPr lang="en-US" b="1" i="0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𝐁</m:t>
                              </m:r>
                            </m:e>
                            <m:sub>
                              <m:r>
                                <a:rPr lang="en-US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⋅</m:t>
                      </m:r>
                      <m:r>
                        <m:rPr>
                          <m:nor/>
                        </m:rPr>
                        <a:rPr lang="en-US" b="1">
                          <a:latin typeface="Cambria Math" charset="0"/>
                        </a:rPr>
                        <m:t>∇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  <m:r>
                        <a:rPr lang="en-US" b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𝐄</m:t>
                      </m:r>
                      <m:r>
                        <a:rPr lang="en-US" b="1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𝛿</m:t>
                          </m:r>
                          <m:r>
                            <a:rPr lang="en-US" b="1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𝐄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den>
                      </m:f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⋅</m:t>
                      </m:r>
                      <m:r>
                        <m:rPr>
                          <m:nor/>
                        </m:rPr>
                        <a:rPr lang="en-US" b="1">
                          <a:latin typeface="Cambria Math" charset="0"/>
                        </a:rPr>
                        <m:t>∇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𝐁</m:t>
                              </m:r>
                            </m:e>
                            <m:sub>
                              <m:r>
                                <a:rPr lang="en-US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𝐁</m:t>
                              </m:r>
                            </m:e>
                            <m:sub>
                              <m:r>
                                <a:rPr lang="en-US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⋅</m:t>
                      </m:r>
                      <m:r>
                        <m:rPr>
                          <m:nor/>
                        </m:rPr>
                        <a:rPr lang="en-US" b="1">
                          <a:latin typeface="Cambria Math" charset="0"/>
                        </a:rPr>
                        <m:t>∇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  <m:r>
                        <a:rPr lang="en-US" b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𝐄</m:t>
                      </m:r>
                      <m:r>
                        <a:rPr lang="en-US" b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𝛿</m:t>
                          </m:r>
                          <m:r>
                            <a:rPr lang="en-US" b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𝐄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⋅</m:t>
                      </m:r>
                      <m:r>
                        <m:rPr>
                          <m:nor/>
                        </m:rPr>
                        <a:rPr lang="en-US" b="1">
                          <a:latin typeface="Cambria Math" charset="0"/>
                        </a:rPr>
                        <m:t>∇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𝐁</m:t>
                          </m:r>
                        </m:e>
                        <m:sub>
                          <m:r>
                            <a:rPr lang="en-US" b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𝟎</m:t>
                          </m:r>
                        </m:sub>
                      </m:sSub>
                      <m:r>
                        <a:rPr lang="en-US" b="1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𝛿</m:t>
                          </m:r>
                          <m:r>
                            <a:rPr lang="en-US" b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𝐄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den>
                      </m:f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⋅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b="1">
                              <a:latin typeface="Cambria Math" charset="0"/>
                            </a:rPr>
                            <m:t>∇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−2</m:t>
                              </m:r>
                            </m:sup>
                          </m:sSubSup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𝐁</m:t>
                              </m:r>
                            </m:e>
                            <m:sub>
                              <m:r>
                                <a:rPr lang="en-US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𝟎</m:t>
                              </m:r>
                            </m:sub>
                          </m:sSub>
                        </m:e>
                      </m:d>
                      <m:r>
                        <a:rPr lang="en-US" b="1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𝛿</m:t>
                          </m:r>
                          <m:r>
                            <a:rPr lang="en-US" b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𝐁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𝐁</m:t>
                              </m:r>
                            </m:e>
                            <m:sub>
                              <m:r>
                                <a:rPr lang="en-US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𝛿</m:t>
                          </m:r>
                          <m:r>
                            <a:rPr lang="en-US" b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𝐄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⋅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𝐉</m:t>
                          </m:r>
                        </m:e>
                        <m:sub>
                          <m:r>
                            <a:rPr lang="en-US" b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𝟎</m:t>
                          </m:r>
                        </m:sub>
                      </m:sSub>
                      <m:r>
                        <a:rPr lang="en-US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𝛿</m:t>
                          </m:r>
                          <m:r>
                            <a:rPr lang="en-US" b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𝐄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⋅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b="1">
                              <a:latin typeface="Cambria Math" charset="0"/>
                            </a:rPr>
                            <m:t>∇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𝐁</m:t>
                              </m:r>
                            </m:e>
                            <m:sub>
                              <m:r>
                                <a:rPr lang="en-US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𝟎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en-US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𝛿</m:t>
                          </m:r>
                          <m:r>
                            <a:rPr lang="en-US" b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𝐁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𝐁</m:t>
                              </m:r>
                            </m:e>
                            <m:sub>
                              <m:r>
                                <a:rPr lang="en-US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𝛿</m:t>
                          </m:r>
                          <m:r>
                            <a:rPr lang="en-US" b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𝐄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𝐁</m:t>
                              </m:r>
                            </m:e>
                            <m:sub>
                              <m:r>
                                <a:rPr lang="en-US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</m:t>
                              </m:r>
                            </m:sup>
                          </m:sSubSup>
                        </m:den>
                      </m:f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⋅</m:t>
                      </m:r>
                      <m:r>
                        <m:rPr>
                          <m:nor/>
                        </m:rPr>
                        <a:rPr lang="en-US" b="1">
                          <a:latin typeface="Cambria Math" charset="0"/>
                        </a:rPr>
                        <m:t>∇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𝛿</m:t>
                          </m:r>
                          <m:r>
                            <a:rPr lang="en-US" b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𝐄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𝐁</m:t>
                              </m:r>
                            </m:e>
                            <m:sub>
                              <m:r>
                                <a:rPr lang="en-US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⋅</m:t>
                      </m:r>
                      <m:r>
                        <m:rPr>
                          <m:nor/>
                        </m:rPr>
                        <a:rPr lang="en-US" b="1">
                          <a:latin typeface="Cambria Math" charset="0"/>
                        </a:rPr>
                        <m:t>∇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  <m:oMath xmlns:m="http://schemas.openxmlformats.org/officeDocument/2006/math">
                      <m:r>
                        <a:rPr lang="en-US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𝛿</m:t>
                          </m:r>
                          <m:r>
                            <a:rPr lang="en-US" b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𝐁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𝐁</m:t>
                              </m:r>
                            </m:e>
                            <m:sub>
                              <m:r>
                                <a:rPr lang="en-US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r>
                        <a:rPr lang="en-US" b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𝛏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⋅</m:t>
                      </m:r>
                      <m:r>
                        <m:rPr>
                          <m:nor/>
                        </m:rPr>
                        <a:rPr lang="en-US" b="1">
                          <a:latin typeface="Cambria Math" charset="0"/>
                        </a:rPr>
                        <m:t>∇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−2</m:t>
                      </m:r>
                      <m:r>
                        <a:rPr lang="en-US" b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𝛏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⋅</m:t>
                      </m:r>
                      <m:r>
                        <m:rPr>
                          <m:nor/>
                        </m:rPr>
                        <a:rPr lang="en-US" b="1">
                          <a:latin typeface="Cambria Math" charset="0"/>
                        </a:rPr>
                        <m:t>∇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br>
                  <a:rPr lang="en-US" b="1" dirty="0">
                    <a:ea typeface="Cambria Math" charset="0"/>
                    <a:cs typeface="Cambria Math" charset="0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85" t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 idx="4294967295"/>
              </p:nvPr>
            </p:nvSpPr>
            <p:spPr>
              <a:xfrm>
                <a:off x="0" y="0"/>
                <a:ext cx="9144000" cy="960438"/>
              </a:xfrm>
            </p:spPr>
            <p:txBody>
              <a:bodyPr/>
              <a:lstStyle/>
              <a:p>
                <a:r>
                  <a:rPr lang="en-US" dirty="0"/>
                  <a:t>Appendix: Plasma displacement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𝜉</m:t>
                    </m:r>
                  </m:oMath>
                </a14:m>
                <a:r>
                  <a:rPr lang="en-US" dirty="0"/>
                  <a:t>) estimated from </a:t>
                </a:r>
                <a14:m>
                  <m:oMath xmlns:m="http://schemas.openxmlformats.org/officeDocument/2006/math">
                    <m:r>
                      <a:rPr lang="en-US" altLang="x-none" i="1">
                        <a:latin typeface="Cambria Math" charset="0"/>
                        <a:ea typeface="Cambria Math" charset="0"/>
                        <a:cs typeface="Cambria Math" charset="0"/>
                      </a:rPr>
                      <m:t>𝛿</m:t>
                    </m:r>
                    <m:r>
                      <a:rPr lang="en-US" altLang="x-none" i="1">
                        <a:latin typeface="Cambria Math" charset="0"/>
                        <a:ea typeface="Cambria Math" charset="0"/>
                        <a:cs typeface="Cambria Math" charset="0"/>
                      </a:rPr>
                      <m:t>𝑛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0" y="0"/>
                <a:ext cx="9144000" cy="960438"/>
              </a:xfrm>
              <a:blipFill rotWithShape="0">
                <a:blip r:embed="rId4"/>
                <a:stretch>
                  <a:fillRect t="-29747" b="-35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12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1"/>
            <a:ext cx="5172808" cy="534279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Reflectometer array sees global modes identified as CAEs &amp; GAEs </a:t>
            </a:r>
            <a:br>
              <a:rPr lang="en-US" dirty="0"/>
            </a:br>
            <a:r>
              <a:rPr lang="en-US" sz="1400" dirty="0"/>
              <a:t>[N.A. Crocker, PPCF 2011]</a:t>
            </a:r>
            <a:endParaRPr lang="en-US" dirty="0"/>
          </a:p>
          <a:p>
            <a:r>
              <a:rPr lang="en-US" dirty="0"/>
              <a:t>New analysis gives </a:t>
            </a:r>
            <a:r>
              <a:rPr lang="en-US" altLang="x-none" i="1" dirty="0" err="1">
                <a:latin typeface="Cambria Math" charset="0"/>
                <a:ea typeface="Cambria Math" charset="0"/>
                <a:cs typeface="Cambria Math" charset="0"/>
              </a:rPr>
              <a:t>δn</a:t>
            </a:r>
            <a:r>
              <a:rPr lang="en-US" altLang="x-none" dirty="0">
                <a:latin typeface="Cambria Math" charset="0"/>
                <a:ea typeface="Cambria Math" charset="0"/>
                <a:cs typeface="Cambria Math" charset="0"/>
              </a:rPr>
              <a:t>/</a:t>
            </a:r>
            <a:r>
              <a:rPr lang="en-US" altLang="x-none" i="1" dirty="0">
                <a:latin typeface="Cambria Math" charset="0"/>
                <a:ea typeface="Cambria Math" charset="0"/>
                <a:cs typeface="Cambria Math" charset="0"/>
              </a:rPr>
              <a:t>n</a:t>
            </a:r>
            <a:r>
              <a:rPr lang="en-US" altLang="x-none" i="1" baseline="-25000" dirty="0">
                <a:latin typeface="Cambria Math" charset="0"/>
                <a:ea typeface="Cambria Math" charset="0"/>
                <a:cs typeface="Cambria Math" charset="0"/>
              </a:rPr>
              <a:t>0</a:t>
            </a:r>
            <a:r>
              <a:rPr lang="en-US" altLang="x-none" dirty="0"/>
              <a:t>; </a:t>
            </a:r>
            <a:br>
              <a:rPr lang="en-US" altLang="x-none" dirty="0"/>
            </a:br>
            <a:r>
              <a:rPr lang="en-US" altLang="x-none" dirty="0"/>
              <a:t>in core:</a:t>
            </a:r>
          </a:p>
          <a:p>
            <a:pPr lvl="1"/>
            <a:r>
              <a:rPr lang="en-US" altLang="x-none" dirty="0">
                <a:latin typeface="Arial" charset="0"/>
                <a:ea typeface="Arial" charset="0"/>
                <a:cs typeface="Arial" charset="0"/>
              </a:rPr>
              <a:t>CAE:</a:t>
            </a:r>
            <a:r>
              <a:rPr lang="en-US" altLang="x-none" i="1" dirty="0">
                <a:latin typeface="Cambria" charset="0"/>
                <a:ea typeface="ＭＳ Ｐゴシック" charset="-128"/>
                <a:cs typeface="Cambria Math" charset="0"/>
              </a:rPr>
              <a:t> </a:t>
            </a:r>
            <a:r>
              <a:rPr lang="en-US" altLang="x-none" i="1" dirty="0" err="1">
                <a:latin typeface="Cambria Math" charset="0"/>
                <a:ea typeface="Cambria Math" charset="0"/>
                <a:cs typeface="Cambria Math" charset="0"/>
              </a:rPr>
              <a:t>δn</a:t>
            </a:r>
            <a:r>
              <a:rPr lang="en-US" altLang="x-none" dirty="0">
                <a:latin typeface="Cambria Math" charset="0"/>
                <a:ea typeface="Cambria Math" charset="0"/>
                <a:cs typeface="Cambria Math" charset="0"/>
              </a:rPr>
              <a:t>/</a:t>
            </a:r>
            <a:r>
              <a:rPr lang="en-US" altLang="x-none" i="1" dirty="0">
                <a:latin typeface="Cambria Math" charset="0"/>
                <a:ea typeface="Cambria Math" charset="0"/>
                <a:cs typeface="Cambria Math" charset="0"/>
              </a:rPr>
              <a:t>n</a:t>
            </a:r>
            <a:r>
              <a:rPr lang="en-US" altLang="x-none" i="1" baseline="-25000" dirty="0">
                <a:latin typeface="Cambria Math" charset="0"/>
                <a:ea typeface="Cambria Math" charset="0"/>
                <a:cs typeface="Cambria Math" charset="0"/>
              </a:rPr>
              <a:t>0</a:t>
            </a:r>
            <a:r>
              <a:rPr lang="en-US" dirty="0"/>
              <a:t>  ~ 10</a:t>
            </a:r>
            <a:r>
              <a:rPr lang="en-US" baseline="30000" dirty="0"/>
              <a:t>-4</a:t>
            </a:r>
            <a:r>
              <a:rPr lang="en-US" dirty="0"/>
              <a:t> – 10</a:t>
            </a:r>
            <a:r>
              <a:rPr lang="en-US" baseline="30000" dirty="0"/>
              <a:t>-3</a:t>
            </a:r>
          </a:p>
          <a:p>
            <a:pPr lvl="1"/>
            <a:r>
              <a:rPr lang="en-US" dirty="0"/>
              <a:t>GAE:</a:t>
            </a:r>
            <a:r>
              <a:rPr lang="en-US" altLang="x-none" i="1" dirty="0"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n-US" altLang="x-none" i="1" dirty="0" err="1">
                <a:latin typeface="Cambria Math" charset="0"/>
                <a:ea typeface="Cambria Math" charset="0"/>
                <a:cs typeface="Cambria Math" charset="0"/>
              </a:rPr>
              <a:t>δn</a:t>
            </a:r>
            <a:r>
              <a:rPr lang="en-US" altLang="x-none" dirty="0">
                <a:latin typeface="Cambria Math" charset="0"/>
                <a:ea typeface="Cambria Math" charset="0"/>
                <a:cs typeface="Cambria Math" charset="0"/>
              </a:rPr>
              <a:t>/</a:t>
            </a:r>
            <a:r>
              <a:rPr lang="en-US" altLang="x-none" i="1" dirty="0">
                <a:latin typeface="Cambria Math" charset="0"/>
                <a:ea typeface="Cambria Math" charset="0"/>
                <a:cs typeface="Cambria Math" charset="0"/>
              </a:rPr>
              <a:t>n</a:t>
            </a:r>
            <a:r>
              <a:rPr lang="en-US" altLang="x-none" i="1" baseline="-25000" dirty="0">
                <a:latin typeface="Cambria Math" charset="0"/>
                <a:ea typeface="Cambria Math" charset="0"/>
                <a:cs typeface="Cambria Math" charset="0"/>
              </a:rPr>
              <a:t>0</a:t>
            </a:r>
            <a:r>
              <a:rPr lang="en-US" dirty="0"/>
              <a:t>  ~ 10</a:t>
            </a:r>
            <a:r>
              <a:rPr lang="en-US" baseline="30000" dirty="0"/>
              <a:t>-5</a:t>
            </a:r>
            <a:r>
              <a:rPr lang="en-US" dirty="0"/>
              <a:t> – 10</a:t>
            </a:r>
            <a:r>
              <a:rPr lang="en-US" baseline="30000" dirty="0"/>
              <a:t>-4</a:t>
            </a:r>
            <a:endParaRPr lang="en-US" dirty="0"/>
          </a:p>
          <a:p>
            <a:r>
              <a:rPr lang="en-US" altLang="x-none" i="1" dirty="0" err="1">
                <a:latin typeface="Cambria Math" charset="0"/>
                <a:ea typeface="Cambria Math" charset="0"/>
                <a:cs typeface="Cambria Math" charset="0"/>
              </a:rPr>
              <a:t>δn</a:t>
            </a:r>
            <a:r>
              <a:rPr lang="en-US" dirty="0"/>
              <a:t> from measurements via “synthetic diagnostic”</a:t>
            </a:r>
          </a:p>
          <a:p>
            <a:r>
              <a:rPr lang="en-US" dirty="0"/>
              <a:t>Reflectometer “signal-to-noise” improved via correlation with </a:t>
            </a:r>
            <a:r>
              <a:rPr lang="en-US" altLang="x-none" i="1" dirty="0" err="1">
                <a:latin typeface="Cambria Math" charset="0"/>
                <a:ea typeface="Cambria Math" charset="0"/>
                <a:cs typeface="Cambria Math" charset="0"/>
              </a:rPr>
              <a:t>δb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Reflectometer array measures</a:t>
            </a:r>
            <a:r>
              <a:rPr lang="en-US" altLang="x-none" i="1" dirty="0">
                <a:latin typeface="Cambria" charset="0"/>
                <a:ea typeface="ＭＳ Ｐゴシック" charset="-128"/>
              </a:rPr>
              <a:t> </a:t>
            </a:r>
            <a:r>
              <a:rPr lang="en-US" altLang="x-none" i="1" dirty="0" err="1">
                <a:latin typeface="Cambria Math" charset="0"/>
                <a:ea typeface="Cambria Math" charset="0"/>
                <a:cs typeface="Cambria Math" charset="0"/>
              </a:rPr>
              <a:t>δn</a:t>
            </a:r>
            <a:r>
              <a:rPr lang="en-US" dirty="0"/>
              <a:t> of CAEs &amp; GAEs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326897" y="1204293"/>
            <a:ext cx="3447825" cy="5093208"/>
            <a:chOff x="5326897" y="1204293"/>
            <a:chExt cx="3447825" cy="509320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897" y="1204293"/>
              <a:ext cx="3447825" cy="509320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44668" y="2800953"/>
              <a:ext cx="15111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Times New Roman" charset="0"/>
                  <a:ea typeface="Times New Roman" charset="0"/>
                  <a:cs typeface="Times New Roman" charset="0"/>
                </a:rPr>
                <a:t>core reflectometer (75 GHz 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660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B2111-2A15-DA4E-8DC5-4C0116543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2899317"/>
            <a:ext cx="8991600" cy="80288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5400" dirty="0"/>
              <a:t>Measurement Technique</a:t>
            </a:r>
          </a:p>
        </p:txBody>
      </p:sp>
    </p:spTree>
    <p:extLst>
      <p:ext uri="{BB962C8B-B14F-4D97-AF65-F5344CB8AC3E}">
        <p14:creationId xmlns:p14="http://schemas.microsoft.com/office/powerpoint/2010/main" val="2081230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9" descr="cutoff_omode_plot_141398_581p668_nesc1p08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333" y="3966053"/>
            <a:ext cx="4143656" cy="270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410" name="Rectangle 2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478088" y="1055319"/>
                <a:ext cx="6665912" cy="3121025"/>
              </a:xfrm>
            </p:spPr>
            <p:txBody>
              <a:bodyPr>
                <a:normAutofit/>
              </a:bodyPr>
              <a:lstStyle/>
              <a:p>
                <a:pPr marL="290513" indent="-184150"/>
                <a:r>
                  <a:rPr lang="en-US" altLang="x-none" sz="2200" dirty="0">
                    <a:ea typeface="ＭＳ Ｐゴシック" charset="-128"/>
                  </a:rPr>
                  <a:t>16 channels in two arrays: </a:t>
                </a:r>
                <a:r>
                  <a:rPr lang="ja-JP" altLang="en-US" sz="2200" dirty="0">
                    <a:ea typeface="ＭＳ Ｐゴシック" charset="-128"/>
                  </a:rPr>
                  <a:t>“</a:t>
                </a:r>
                <a:r>
                  <a:rPr lang="en-US" altLang="ja-JP" sz="2200" dirty="0">
                    <a:ea typeface="ＭＳ Ｐゴシック" charset="-128"/>
                  </a:rPr>
                  <a:t>Q-band</a:t>
                </a:r>
                <a:r>
                  <a:rPr lang="ja-JP" altLang="en-US" sz="2200" dirty="0">
                    <a:ea typeface="ＭＳ Ｐゴシック" charset="-128"/>
                  </a:rPr>
                  <a:t>”</a:t>
                </a:r>
                <a:r>
                  <a:rPr lang="en-US" altLang="ja-JP" sz="2200" dirty="0">
                    <a:ea typeface="ＭＳ Ｐゴシック" charset="-128"/>
                  </a:rPr>
                  <a:t> &amp; </a:t>
                </a:r>
                <a:r>
                  <a:rPr lang="ja-JP" altLang="en-US" sz="2200" dirty="0">
                    <a:ea typeface="ＭＳ Ｐゴシック" charset="-128"/>
                  </a:rPr>
                  <a:t>“</a:t>
                </a:r>
                <a:r>
                  <a:rPr lang="en-US" altLang="ja-JP" sz="2200" dirty="0">
                    <a:ea typeface="ＭＳ Ｐゴシック" charset="-128"/>
                  </a:rPr>
                  <a:t>V-band</a:t>
                </a:r>
                <a:r>
                  <a:rPr lang="ja-JP" altLang="en-US" sz="2200" dirty="0">
                    <a:ea typeface="ＭＳ Ｐゴシック" charset="-128"/>
                  </a:rPr>
                  <a:t>”</a:t>
                </a:r>
                <a:endParaRPr lang="en-US" altLang="ja-JP" sz="2200" dirty="0">
                  <a:ea typeface="ＭＳ Ｐゴシック" charset="-128"/>
                </a:endParaRPr>
              </a:p>
              <a:p>
                <a:pPr marL="569913" lvl="1" indent="-112713"/>
                <a:r>
                  <a:rPr lang="en-US" altLang="x-none" sz="1900" dirty="0">
                    <a:ea typeface="ＭＳ Ｐゴシック" charset="-128"/>
                  </a:rPr>
                  <a:t>30 – 50 GHz &amp; 55 – 75 GHz</a:t>
                </a:r>
              </a:p>
              <a:p>
                <a:pPr marL="290513" indent="-184150"/>
                <a:r>
                  <a:rPr lang="en-US" altLang="x-none" sz="2200" dirty="0">
                    <a:ea typeface="ＭＳ Ｐゴシック" charset="-128"/>
                  </a:rPr>
                  <a:t>Arrays closely spaced</a:t>
                </a:r>
              </a:p>
              <a:p>
                <a:pPr marL="519113" lvl="1" indent="-184150"/>
                <a:r>
                  <a:rPr lang="en-US" altLang="x-none" sz="1800" dirty="0">
                    <a:ea typeface="ＭＳ Ｐゴシック" charset="-128"/>
                  </a:rPr>
                  <a:t>Separate launch/receive horn pair for each array</a:t>
                </a:r>
              </a:p>
              <a:p>
                <a:pPr marL="290513" indent="-184150"/>
                <a:r>
                  <a:rPr lang="en-US" altLang="x-none" sz="2200" dirty="0">
                    <a:solidFill>
                      <a:srgbClr val="FF0000"/>
                    </a:solidFill>
                    <a:ea typeface="ＭＳ Ｐゴシック" charset="-128"/>
                  </a:rPr>
                  <a:t>Propagation direction: </a:t>
                </a:r>
                <a14:m>
                  <m:oMath xmlns:m="http://schemas.openxmlformats.org/officeDocument/2006/math">
                    <m:r>
                      <a:rPr lang="en-US" altLang="x-none" sz="2200" b="0" i="0" smtClean="0">
                        <a:solidFill>
                          <a:srgbClr val="FF0000"/>
                        </a:solidFill>
                        <a:latin typeface="Cambria Math" charset="0"/>
                        <a:ea typeface="ＭＳ Ｐゴシック" charset="-128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altLang="x-none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</a:rPr>
                        </m:ctrlPr>
                      </m:accPr>
                      <m:e>
                        <m:r>
                          <a:rPr lang="en-US" altLang="x-none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ＭＳ Ｐゴシック" charset="-128"/>
                          </a:rPr>
                          <m:t>𝑅</m:t>
                        </m:r>
                      </m:e>
                    </m:acc>
                    <m:r>
                      <a:rPr lang="en-US" altLang="x-none" sz="2200" b="0" i="1" dirty="0" smtClean="0">
                        <a:latin typeface="Cambria Math" charset="0"/>
                        <a:ea typeface="ＭＳ Ｐゴシック" charset="-128"/>
                      </a:rPr>
                      <m:t> </m:t>
                    </m:r>
                  </m:oMath>
                </a14:m>
                <a:r>
                  <a:rPr lang="en-US" altLang="x-none" sz="2200" dirty="0">
                    <a:solidFill>
                      <a:srgbClr val="FF0000"/>
                    </a:solidFill>
                    <a:ea typeface="ＭＳ Ｐゴシック" charset="-128"/>
                    <a:sym typeface="Symbol" charset="2"/>
                  </a:rPr>
                  <a:t>⇒</a:t>
                </a:r>
                <a:r>
                  <a:rPr lang="en-US" altLang="x-none" sz="2200" dirty="0">
                    <a:ea typeface="ＭＳ Ｐゴシック" charset="-128"/>
                  </a:rPr>
                  <a:t>  </a:t>
                </a:r>
                <a:br>
                  <a:rPr lang="en-US" altLang="x-none" sz="2200" dirty="0">
                    <a:ea typeface="ＭＳ Ｐゴシック" charset="-128"/>
                  </a:rPr>
                </a:br>
                <a:r>
                  <a:rPr lang="en-US" altLang="x-none" sz="2200" dirty="0">
                    <a:solidFill>
                      <a:srgbClr val="FF0000"/>
                    </a:solidFill>
                    <a:ea typeface="ＭＳ Ｐゴシック" charset="-128"/>
                  </a:rPr>
                  <a:t>frequency array = radial array</a:t>
                </a:r>
              </a:p>
              <a:p>
                <a:pPr marL="290513" indent="-184150"/>
                <a:r>
                  <a:rPr lang="en-US" altLang="x-none" sz="2200" dirty="0">
                    <a:ea typeface="ＭＳ Ｐゴシック" charset="-128"/>
                  </a:rPr>
                  <a:t>large radial range in high </a:t>
                </a:r>
                <a:r>
                  <a:rPr lang="en-US" altLang="x-none" sz="2200" i="1" dirty="0">
                    <a:ea typeface="ＭＳ Ｐゴシック" charset="-128"/>
                  </a:rPr>
                  <a:t>n</a:t>
                </a:r>
                <a:r>
                  <a:rPr lang="en-US" altLang="x-none" sz="2200" i="1" baseline="-25000" dirty="0">
                    <a:ea typeface="ＭＳ Ｐゴシック" charset="-128"/>
                  </a:rPr>
                  <a:t>e</a:t>
                </a:r>
                <a:r>
                  <a:rPr lang="en-US" altLang="x-none" sz="2200" dirty="0">
                    <a:ea typeface="ＭＳ Ｐゴシック" charset="-128"/>
                  </a:rPr>
                  <a:t> plasmas </a:t>
                </a:r>
                <a:br>
                  <a:rPr lang="en-US" altLang="x-none" sz="2200" dirty="0">
                    <a:ea typeface="ＭＳ Ｐゴシック" charset="-128"/>
                  </a:rPr>
                </a:br>
                <a:r>
                  <a:rPr lang="en-US" altLang="x-none" sz="2200" dirty="0">
                    <a:ea typeface="ＭＳ Ｐゴシック" charset="-128"/>
                  </a:rPr>
                  <a:t>(</a:t>
                </a:r>
                <a:r>
                  <a:rPr lang="en-US" altLang="x-none" sz="2200" i="1" dirty="0">
                    <a:ea typeface="ＭＳ Ｐゴシック" charset="-128"/>
                  </a:rPr>
                  <a:t>n</a:t>
                </a:r>
                <a:r>
                  <a:rPr lang="en-US" altLang="x-none" sz="2200" baseline="-25000" dirty="0">
                    <a:ea typeface="ＭＳ Ｐゴシック" charset="-128"/>
                  </a:rPr>
                  <a:t>0</a:t>
                </a:r>
                <a:r>
                  <a:rPr lang="en-US" altLang="x-none" sz="2200" dirty="0">
                    <a:ea typeface="ＭＳ Ｐゴシック" charset="-128"/>
                  </a:rPr>
                  <a:t> ~ 1 – 7 x 10</a:t>
                </a:r>
                <a:r>
                  <a:rPr lang="en-US" altLang="x-none" sz="2200" baseline="30000" dirty="0">
                    <a:ea typeface="ＭＳ Ｐゴシック" charset="-128"/>
                  </a:rPr>
                  <a:t>19</a:t>
                </a:r>
                <a:r>
                  <a:rPr lang="en-US" altLang="x-none" sz="2200" dirty="0">
                    <a:ea typeface="ＭＳ Ｐゴシック" charset="-128"/>
                  </a:rPr>
                  <a:t> m</a:t>
                </a:r>
                <a:r>
                  <a:rPr lang="en-US" altLang="x-none" sz="2200" baseline="30000" dirty="0">
                    <a:ea typeface="ＭＳ Ｐゴシック" charset="-128"/>
                  </a:rPr>
                  <a:t>-3</a:t>
                </a:r>
                <a:r>
                  <a:rPr lang="en-US" altLang="x-none" sz="2200" dirty="0">
                    <a:ea typeface="ＭＳ Ｐゴシック" charset="-128"/>
                  </a:rPr>
                  <a:t>)</a:t>
                </a:r>
              </a:p>
            </p:txBody>
          </p:sp>
        </mc:Choice>
        <mc:Fallback xmlns="">
          <p:sp>
            <p:nvSpPr>
              <p:cNvPr id="17410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478088" y="1055319"/>
                <a:ext cx="6665912" cy="3121025"/>
              </a:xfrm>
              <a:blipFill rotWithShape="0">
                <a:blip r:embed="rId4"/>
                <a:stretch>
                  <a:fillRect t="-1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027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92088"/>
            <a:ext cx="9144000" cy="592137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Reflectometers provide radial array of measurements</a:t>
            </a:r>
          </a:p>
        </p:txBody>
      </p:sp>
      <p:sp>
        <p:nvSpPr>
          <p:cNvPr id="310286" name="Text Box 14"/>
          <p:cNvSpPr txBox="1">
            <a:spLocks noChangeArrowheads="1"/>
          </p:cNvSpPr>
          <p:nvPr/>
        </p:nvSpPr>
        <p:spPr bwMode="auto">
          <a:xfrm>
            <a:off x="0" y="881063"/>
            <a:ext cx="23907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4" tIns="45697" rIns="91394" bIns="45697">
            <a:spAutoFit/>
          </a:bodyPr>
          <a:lstStyle/>
          <a:p>
            <a:pPr algn="ctr">
              <a:spcBef>
                <a:spcPct val="10000"/>
              </a:spcBef>
              <a:defRPr/>
            </a:pPr>
            <a:r>
              <a:rPr lang="en-US" sz="1800" i="0">
                <a:solidFill>
                  <a:srgbClr val="000000"/>
                </a:solidFill>
                <a:latin typeface="Arial" charset="0"/>
                <a:ea typeface="ＭＳ Ｐゴシック" charset="0"/>
              </a:rPr>
              <a:t>NSTX cross-section</a:t>
            </a:r>
          </a:p>
        </p:txBody>
      </p:sp>
      <p:grpSp>
        <p:nvGrpSpPr>
          <p:cNvPr id="17414" name="Group 28"/>
          <p:cNvGrpSpPr>
            <a:grpSpLocks/>
          </p:cNvGrpSpPr>
          <p:nvPr/>
        </p:nvGrpSpPr>
        <p:grpSpPr bwMode="auto">
          <a:xfrm>
            <a:off x="79375" y="1252538"/>
            <a:ext cx="2557463" cy="3919537"/>
            <a:chOff x="130" y="906"/>
            <a:chExt cx="1611" cy="2469"/>
          </a:xfrm>
        </p:grpSpPr>
        <p:pic>
          <p:nvPicPr>
            <p:cNvPr id="17417" name="Picture 12" descr="NSTX Side View with horn array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" y="906"/>
              <a:ext cx="1611" cy="2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8" name="Picture 27" descr="NSTX Bay J horn array alignment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74000" contrast="7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" y="1959"/>
              <a:ext cx="671" cy="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75379" y="4344988"/>
            <a:ext cx="3749806" cy="2198687"/>
            <a:chOff x="1104769" y="4344988"/>
            <a:chExt cx="3749806" cy="2198687"/>
          </a:xfrm>
        </p:grpSpPr>
        <p:pic>
          <p:nvPicPr>
            <p:cNvPr id="17419" name="Picture 23" descr="NSTX Side View with horn array - late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569" y="4631111"/>
              <a:ext cx="2196411" cy="1912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0287" name="Text Box 15"/>
            <p:cNvSpPr txBox="1">
              <a:spLocks noChangeArrowheads="1"/>
            </p:cNvSpPr>
            <p:nvPr/>
          </p:nvSpPr>
          <p:spPr bwMode="auto">
            <a:xfrm>
              <a:off x="2246312" y="4344988"/>
              <a:ext cx="2608263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9" tIns="45714" rIns="91429" bIns="45714">
              <a:spAutoFit/>
            </a:bodyPr>
            <a:lstStyle/>
            <a:p>
              <a:pPr algn="ctr">
                <a:spcBef>
                  <a:spcPct val="10000"/>
                </a:spcBef>
                <a:defRPr/>
              </a:pPr>
              <a:r>
                <a:rPr lang="en-US" sz="1400" i="0">
                  <a:solidFill>
                    <a:schemeClr val="tx1"/>
                  </a:solidFill>
                  <a:latin typeface="Arial" charset="0"/>
                  <a:ea typeface="ＭＳ Ｐゴシック" charset="0"/>
                </a:rPr>
                <a:t>Launch and Receive Horns</a:t>
              </a:r>
            </a:p>
          </p:txBody>
        </p:sp>
        <p:sp>
          <p:nvSpPr>
            <p:cNvPr id="310288" name="Oval 16"/>
            <p:cNvSpPr>
              <a:spLocks noChangeArrowheads="1"/>
            </p:cNvSpPr>
            <p:nvPr/>
          </p:nvSpPr>
          <p:spPr bwMode="auto">
            <a:xfrm>
              <a:off x="2909888" y="4995863"/>
              <a:ext cx="266700" cy="50641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 anchor="ctr"/>
            <a:lstStyle/>
            <a:p>
              <a:pPr algn="ctr"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310289" name="Oval 17"/>
            <p:cNvSpPr>
              <a:spLocks noChangeArrowheads="1"/>
            </p:cNvSpPr>
            <p:nvPr/>
          </p:nvSpPr>
          <p:spPr bwMode="auto">
            <a:xfrm>
              <a:off x="3929063" y="5035550"/>
              <a:ext cx="255587" cy="36512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 anchor="ctr"/>
            <a:lstStyle/>
            <a:p>
              <a:pPr algn="ctr"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310290" name="Text Box 18"/>
            <p:cNvSpPr txBox="1">
              <a:spLocks noChangeArrowheads="1"/>
            </p:cNvSpPr>
            <p:nvPr/>
          </p:nvSpPr>
          <p:spPr bwMode="auto">
            <a:xfrm>
              <a:off x="1164145" y="4983163"/>
              <a:ext cx="1098550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9" tIns="45714" rIns="91429" bIns="45714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FF0000"/>
                  </a:solidFill>
                  <a:latin typeface="Arial" charset="0"/>
                  <a:ea typeface="ＭＳ Ｐゴシック" charset="0"/>
                </a:rPr>
                <a:t>30-50 GHz</a:t>
              </a:r>
            </a:p>
          </p:txBody>
        </p:sp>
        <p:sp>
          <p:nvSpPr>
            <p:cNvPr id="310292" name="Line 20"/>
            <p:cNvSpPr>
              <a:spLocks noChangeShapeType="1"/>
            </p:cNvSpPr>
            <p:nvPr/>
          </p:nvSpPr>
          <p:spPr bwMode="auto">
            <a:xfrm>
              <a:off x="2167422" y="5170204"/>
              <a:ext cx="659917" cy="5743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310293" name="Text Box 21"/>
            <p:cNvSpPr txBox="1">
              <a:spLocks noChangeArrowheads="1"/>
            </p:cNvSpPr>
            <p:nvPr/>
          </p:nvSpPr>
          <p:spPr bwMode="auto">
            <a:xfrm>
              <a:off x="1104769" y="5308800"/>
              <a:ext cx="1159030" cy="307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1429" tIns="45714" rIns="91429" bIns="45714">
              <a:spAutoFit/>
            </a:bodyPr>
            <a:lstStyle/>
            <a:p>
              <a:pPr algn="ctr">
                <a:spcBef>
                  <a:spcPct val="10000"/>
                </a:spcBef>
                <a:defRPr/>
              </a:pPr>
              <a:r>
                <a:rPr lang="en-US" sz="1400" dirty="0">
                  <a:solidFill>
                    <a:srgbClr val="FF0000"/>
                  </a:solidFill>
                  <a:latin typeface="Arial" charset="0"/>
                  <a:ea typeface="ＭＳ Ｐゴシック" charset="0"/>
                </a:rPr>
                <a:t>55-75 GHz</a:t>
              </a:r>
            </a:p>
          </p:txBody>
        </p:sp>
        <p:sp>
          <p:nvSpPr>
            <p:cNvPr id="310294" name="Line 22"/>
            <p:cNvSpPr>
              <a:spLocks noChangeShapeType="1"/>
            </p:cNvSpPr>
            <p:nvPr/>
          </p:nvSpPr>
          <p:spPr bwMode="auto">
            <a:xfrm flipV="1">
              <a:off x="2167422" y="5291138"/>
              <a:ext cx="1709253" cy="16706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</p:grpSp>
      <p:sp>
        <p:nvSpPr>
          <p:cNvPr id="17415" name="Rectangle 2"/>
          <p:cNvSpPr>
            <a:spLocks noChangeArrowheads="1"/>
          </p:cNvSpPr>
          <p:nvPr/>
        </p:nvSpPr>
        <p:spPr bwMode="auto">
          <a:xfrm>
            <a:off x="5761038" y="5400675"/>
            <a:ext cx="93027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i="0">
                <a:solidFill>
                  <a:schemeClr val="tx1"/>
                </a:solidFill>
                <a:latin typeface="Arial" charset="0"/>
              </a:rPr>
              <a:t>n</a:t>
            </a:r>
            <a:r>
              <a:rPr lang="en-US" altLang="x-none" i="0" baseline="-25000">
                <a:solidFill>
                  <a:schemeClr val="tx1"/>
                </a:solidFill>
                <a:latin typeface="Arial" charset="0"/>
              </a:rPr>
              <a:t>e</a:t>
            </a:r>
            <a:r>
              <a:rPr lang="en-US" altLang="x-none" i="0">
                <a:solidFill>
                  <a:schemeClr val="tx1"/>
                </a:solidFill>
                <a:latin typeface="Arial" charset="0"/>
              </a:rPr>
              <a:t> from Multipoint Thomson Scattering</a:t>
            </a:r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5449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ECECEC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Reflectometers measure density fluctuations in plasma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idx="1"/>
          </p:nvPr>
        </p:nvSpPr>
        <p:spPr>
          <a:xfrm>
            <a:off x="-154379" y="1706767"/>
            <a:ext cx="5457701" cy="3019612"/>
          </a:xfrm>
          <a:extLs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marL="341313" indent="-341313">
              <a:spcAft>
                <a:spcPct val="25000"/>
              </a:spcAft>
            </a:pPr>
            <a:r>
              <a:rPr lang="en-US" altLang="x-none" dirty="0">
                <a:ea typeface="ＭＳ Ｐゴシック" charset="-128"/>
              </a:rPr>
              <a:t>Microwaves reflect at “cutoff”</a:t>
            </a:r>
            <a:endParaRPr lang="en-US" altLang="ja-JP" dirty="0">
              <a:ea typeface="ＭＳ Ｐゴシック" charset="-128"/>
            </a:endParaRPr>
          </a:p>
          <a:p>
            <a:pPr marL="741363" lvl="1" indent="-284163">
              <a:spcBef>
                <a:spcPct val="30000"/>
              </a:spcBef>
              <a:spcAft>
                <a:spcPct val="10000"/>
              </a:spcAft>
            </a:pPr>
            <a:r>
              <a:rPr lang="en-US" altLang="ja-JP" dirty="0">
                <a:ea typeface="ＭＳ Ｐゴシック" charset="-128"/>
              </a:rPr>
              <a:t>O-mode: </a:t>
            </a:r>
            <a:r>
              <a:rPr lang="en-US" altLang="ja-JP" i="1" dirty="0">
                <a:latin typeface="Symbol" charset="2"/>
                <a:ea typeface="ＭＳ Ｐゴシック" charset="-128"/>
                <a:sym typeface="Symbol" charset="2"/>
              </a:rPr>
              <a:t></a:t>
            </a:r>
            <a:r>
              <a:rPr lang="en-US" altLang="ja-JP" baseline="30000" dirty="0">
                <a:ea typeface="ＭＳ Ｐゴシック" charset="-128"/>
              </a:rPr>
              <a:t>2</a:t>
            </a:r>
            <a:r>
              <a:rPr lang="en-US" altLang="ja-JP" dirty="0">
                <a:ea typeface="ＭＳ Ｐゴシック" charset="-128"/>
              </a:rPr>
              <a:t> = </a:t>
            </a:r>
            <a:r>
              <a:rPr lang="en-US" altLang="ja-JP" i="1" dirty="0">
                <a:latin typeface="Symbol" charset="2"/>
                <a:ea typeface="ＭＳ Ｐゴシック" charset="-128"/>
                <a:sym typeface="Symbol" charset="2"/>
              </a:rPr>
              <a:t></a:t>
            </a:r>
            <a:r>
              <a:rPr lang="en-US" altLang="ja-JP" i="1" baseline="-25000" dirty="0">
                <a:ea typeface="ＭＳ Ｐゴシック" charset="-128"/>
              </a:rPr>
              <a:t>p</a:t>
            </a:r>
            <a:r>
              <a:rPr lang="en-US" altLang="ja-JP" baseline="30000" dirty="0">
                <a:ea typeface="ＭＳ Ｐゴシック" charset="-128"/>
              </a:rPr>
              <a:t>2 </a:t>
            </a:r>
            <a:r>
              <a:rPr lang="en-US" altLang="ja-JP" dirty="0">
                <a:ea typeface="ＭＳ Ｐゴシック" charset="-128"/>
              </a:rPr>
              <a:t>+ </a:t>
            </a:r>
            <a:r>
              <a:rPr lang="en-US" altLang="ja-JP" i="1" dirty="0">
                <a:ea typeface="ＭＳ Ｐゴシック" charset="-128"/>
              </a:rPr>
              <a:t>c</a:t>
            </a:r>
            <a:r>
              <a:rPr lang="en-US" altLang="ja-JP" baseline="30000" dirty="0">
                <a:ea typeface="ＭＳ Ｐゴシック" charset="-128"/>
              </a:rPr>
              <a:t>2</a:t>
            </a:r>
            <a:r>
              <a:rPr lang="en-US" altLang="ja-JP" i="1" dirty="0">
                <a:ea typeface="ＭＳ Ｐゴシック" charset="-128"/>
              </a:rPr>
              <a:t>k</a:t>
            </a:r>
            <a:r>
              <a:rPr lang="en-US" altLang="ja-JP" baseline="30000" dirty="0">
                <a:ea typeface="ＭＳ Ｐゴシック" charset="-128"/>
              </a:rPr>
              <a:t>2</a:t>
            </a:r>
          </a:p>
          <a:p>
            <a:pPr marL="741363" lvl="1" indent="-284163">
              <a:spcBef>
                <a:spcPct val="30000"/>
              </a:spcBef>
              <a:spcAft>
                <a:spcPct val="10000"/>
              </a:spcAft>
            </a:pPr>
            <a:r>
              <a:rPr lang="en-US" altLang="x-none" dirty="0">
                <a:ea typeface="ＭＳ Ｐゴシック" charset="-128"/>
                <a:sym typeface="Symbol" charset="2"/>
              </a:rPr>
              <a:t>microwaves reflect at </a:t>
            </a:r>
            <a:r>
              <a:rPr lang="en-US" altLang="x-none" i="1" dirty="0">
                <a:ea typeface="ＭＳ Ｐゴシック" charset="-128"/>
              </a:rPr>
              <a:t>k</a:t>
            </a:r>
            <a:r>
              <a:rPr lang="en-US" altLang="x-none" dirty="0">
                <a:ea typeface="ＭＳ Ｐゴシック" charset="-128"/>
              </a:rPr>
              <a:t> = 0 </a:t>
            </a:r>
            <a:br>
              <a:rPr lang="en-US" altLang="x-none" dirty="0">
                <a:ea typeface="ＭＳ Ｐゴシック" charset="-128"/>
              </a:rPr>
            </a:br>
            <a:r>
              <a:rPr lang="en-US" altLang="ja-JP" dirty="0"/>
              <a:t>(</a:t>
            </a:r>
            <a:r>
              <a:rPr lang="en-US" altLang="ja-JP" i="1" dirty="0">
                <a:latin typeface="Symbol" charset="2"/>
                <a:sym typeface="Symbol" charset="2"/>
              </a:rPr>
              <a:t></a:t>
            </a:r>
            <a:r>
              <a:rPr lang="en-US" altLang="ja-JP" i="1" baseline="-25000" dirty="0"/>
              <a:t>p </a:t>
            </a:r>
            <a:r>
              <a:rPr lang="en-US" altLang="ja-JP" dirty="0"/>
              <a:t>= </a:t>
            </a:r>
            <a:r>
              <a:rPr lang="en-US" altLang="ja-JP" i="1" dirty="0">
                <a:latin typeface="Symbol" charset="2"/>
                <a:sym typeface="Symbol" charset="2"/>
              </a:rPr>
              <a:t></a:t>
            </a:r>
            <a:r>
              <a:rPr lang="en-US" altLang="ja-JP" dirty="0"/>
              <a:t>)</a:t>
            </a:r>
          </a:p>
          <a:p>
            <a:pPr marL="512763" indent="-284163">
              <a:spcBef>
                <a:spcPct val="30000"/>
              </a:spcBef>
              <a:spcAft>
                <a:spcPct val="10000"/>
              </a:spcAft>
            </a:pPr>
            <a:r>
              <a:rPr lang="en-US" altLang="x-none" dirty="0">
                <a:ea typeface="ＭＳ Ｐゴシック" charset="-128"/>
              </a:rPr>
              <a:t>Measurement: path length </a:t>
            </a:r>
            <a:br>
              <a:rPr lang="en-US" altLang="x-none" dirty="0">
                <a:ea typeface="ＭＳ Ｐゴシック" charset="-128"/>
              </a:rPr>
            </a:br>
            <a:r>
              <a:rPr lang="en-US" altLang="x-none" dirty="0">
                <a:ea typeface="ＭＳ Ｐゴシック" charset="-128"/>
              </a:rPr>
              <a:t>fluctuations (</a:t>
            </a:r>
            <a:r>
              <a:rPr lang="en-US" altLang="x-none" i="1" dirty="0">
                <a:latin typeface="Cambria Math" charset="0"/>
                <a:ea typeface="Cambria Math" charset="0"/>
                <a:cs typeface="Cambria Math" charset="0"/>
                <a:sym typeface="Symbol" charset="2"/>
              </a:rPr>
              <a:t></a:t>
            </a:r>
            <a:r>
              <a:rPr lang="en-US" altLang="x-none" i="1" dirty="0">
                <a:latin typeface="Times New Roman" charset="0"/>
                <a:ea typeface="Times New Roman" charset="0"/>
                <a:cs typeface="Times New Roman" charset="0"/>
                <a:sym typeface="Symbol" charset="2"/>
              </a:rPr>
              <a:t>l</a:t>
            </a:r>
            <a:r>
              <a:rPr lang="en-US" altLang="x-none" dirty="0">
                <a:ea typeface="ＭＳ Ｐゴシック" charset="-128"/>
                <a:sym typeface="Symbol" charset="2"/>
              </a:rPr>
              <a:t>)</a:t>
            </a:r>
            <a:r>
              <a:rPr lang="en-US" altLang="x-none" i="1" dirty="0">
                <a:ea typeface="ＭＳ Ｐゴシック" charset="-128"/>
                <a:sym typeface="Symbol" charset="2"/>
              </a:rPr>
              <a:t> </a:t>
            </a:r>
            <a:r>
              <a:rPr lang="en-US" altLang="x-none" dirty="0">
                <a:ea typeface="ＭＳ Ｐゴシック" charset="-128"/>
                <a:sym typeface="Symbol" charset="2"/>
              </a:rPr>
              <a:t>caused by </a:t>
            </a:r>
            <a:r>
              <a:rPr lang="en-US" altLang="x-none" i="1" dirty="0">
                <a:ea typeface="ＭＳ Ｐゴシック" charset="-128"/>
                <a:sym typeface="Symbol" charset="2"/>
              </a:rPr>
              <a:t>n</a:t>
            </a:r>
            <a:endParaRPr lang="en-US" altLang="x-none" dirty="0">
              <a:ea typeface="ＭＳ Ｐゴシック" charset="-128"/>
            </a:endParaRPr>
          </a:p>
          <a:p>
            <a:pPr marL="512763" indent="-284163">
              <a:spcBef>
                <a:spcPct val="30000"/>
              </a:spcBef>
              <a:spcAft>
                <a:spcPct val="10000"/>
              </a:spcAft>
            </a:pPr>
            <a:endParaRPr lang="en-US" altLang="x-none" dirty="0">
              <a:ea typeface="ＭＳ Ｐゴシック" charset="-128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-154379" y="4748154"/>
            <a:ext cx="8991600" cy="1688275"/>
          </a:xfrm>
        </p:spPr>
        <p:txBody>
          <a:bodyPr>
            <a:normAutofit/>
          </a:bodyPr>
          <a:lstStyle/>
          <a:p>
            <a:pPr marL="341313" indent="-341313">
              <a:lnSpc>
                <a:spcPct val="115000"/>
              </a:lnSpc>
              <a:spcAft>
                <a:spcPts val="188"/>
              </a:spcAft>
            </a:pPr>
            <a:r>
              <a:rPr lang="en-US" altLang="x-none" i="1" dirty="0">
                <a:latin typeface="Cambria Math" charset="0"/>
                <a:ea typeface="Cambria Math" charset="0"/>
                <a:cs typeface="Cambria Math" charset="0"/>
                <a:sym typeface="Symbol" charset="2"/>
              </a:rPr>
              <a:t></a:t>
            </a:r>
            <a:r>
              <a:rPr lang="en-US" altLang="x-none" i="1" dirty="0">
                <a:latin typeface="Times New Roman" charset="0"/>
                <a:ea typeface="Times New Roman" charset="0"/>
                <a:cs typeface="Times New Roman" charset="0"/>
                <a:sym typeface="Symbol" charset="2"/>
              </a:rPr>
              <a:t>l</a:t>
            </a:r>
            <a:r>
              <a:rPr lang="en-US" altLang="x-none" i="1" dirty="0">
                <a:ea typeface="ＭＳ Ｐゴシック" charset="-128"/>
                <a:sym typeface="Symbol" charset="2"/>
              </a:rPr>
              <a:t> </a:t>
            </a:r>
            <a:r>
              <a:rPr lang="en-US" altLang="x-none" dirty="0">
                <a:ea typeface="ＭＳ Ｐゴシック" charset="-128"/>
                <a:sym typeface="Symbol" charset="2"/>
              </a:rPr>
              <a:t>sensitive to cutoff motion, but </a:t>
            </a:r>
            <a:r>
              <a:rPr lang="en-US" altLang="x-none" i="1" dirty="0">
                <a:ea typeface="ＭＳ Ｐゴシック" charset="-128"/>
                <a:sym typeface="Symbol" charset="2"/>
              </a:rPr>
              <a:t>n </a:t>
            </a:r>
            <a:r>
              <a:rPr lang="en-US" altLang="x-none" dirty="0">
                <a:ea typeface="ＭＳ Ｐゴシック" charset="-128"/>
                <a:sym typeface="Symbol" charset="2"/>
              </a:rPr>
              <a:t>along path contributes (a.k.a. “interferometer effect”)</a:t>
            </a:r>
          </a:p>
          <a:p>
            <a:pPr marL="569913" lvl="1" indent="-341313">
              <a:lnSpc>
                <a:spcPct val="115000"/>
              </a:lnSpc>
              <a:spcAft>
                <a:spcPts val="188"/>
              </a:spcAft>
            </a:pPr>
            <a:r>
              <a:rPr lang="en-US" altLang="x-none" dirty="0">
                <a:ea typeface="ＭＳ Ｐゴシック" charset="-128"/>
              </a:rPr>
              <a:t>cutoff motion dominates as </a:t>
            </a:r>
            <a:r>
              <a:rPr lang="en-US" altLang="x-none" i="1" dirty="0" err="1"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altLang="x-none" i="1" baseline="-25000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altLang="x-none" dirty="0">
                <a:ea typeface="ＭＳ Ｐゴシック" charset="-128"/>
              </a:rPr>
              <a:t> → 0 (rigid displacement)</a:t>
            </a:r>
          </a:p>
        </p:txBody>
      </p:sp>
      <p:grpSp>
        <p:nvGrpSpPr>
          <p:cNvPr id="19459" name="Group 9"/>
          <p:cNvGrpSpPr>
            <a:grpSpLocks/>
          </p:cNvGrpSpPr>
          <p:nvPr/>
        </p:nvGrpSpPr>
        <p:grpSpPr bwMode="auto">
          <a:xfrm>
            <a:off x="5060619" y="1078674"/>
            <a:ext cx="4285262" cy="3472001"/>
            <a:chOff x="3538" y="872"/>
            <a:chExt cx="2192" cy="1776"/>
          </a:xfrm>
        </p:grpSpPr>
        <p:pic>
          <p:nvPicPr>
            <p:cNvPr id="19461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8" y="891"/>
              <a:ext cx="2192" cy="1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230" name="Text Box 6"/>
            <p:cNvSpPr txBox="1">
              <a:spLocks noChangeArrowheads="1"/>
            </p:cNvSpPr>
            <p:nvPr/>
          </p:nvSpPr>
          <p:spPr bwMode="auto">
            <a:xfrm>
              <a:off x="5027" y="2204"/>
              <a:ext cx="495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>
                  <a:solidFill>
                    <a:srgbClr val="009706"/>
                  </a:solidFill>
                  <a:ea typeface="ＭＳ Ｐゴシック" charset="0"/>
                </a:rPr>
                <a:t>electric field</a:t>
              </a:r>
            </a:p>
          </p:txBody>
        </p:sp>
        <p:sp>
          <p:nvSpPr>
            <p:cNvPr id="308231" name="Line 7"/>
            <p:cNvSpPr>
              <a:spLocks noChangeShapeType="1"/>
            </p:cNvSpPr>
            <p:nvPr/>
          </p:nvSpPr>
          <p:spPr bwMode="auto">
            <a:xfrm flipH="1" flipV="1">
              <a:off x="4813" y="2235"/>
              <a:ext cx="197" cy="37"/>
            </a:xfrm>
            <a:prstGeom prst="line">
              <a:avLst/>
            </a:prstGeom>
            <a:noFill/>
            <a:ln w="12700">
              <a:solidFill>
                <a:srgbClr val="018213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308232" name="Text Box 8"/>
            <p:cNvSpPr txBox="1">
              <a:spLocks noChangeArrowheads="1"/>
            </p:cNvSpPr>
            <p:nvPr/>
          </p:nvSpPr>
          <p:spPr bwMode="auto">
            <a:xfrm>
              <a:off x="3786" y="872"/>
              <a:ext cx="1813" cy="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1pPr>
              <a:lvl2pPr marL="742950" indent="-28575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2pPr>
              <a:lvl3pPr marL="1143000" indent="-22860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3pPr>
              <a:lvl4pPr marL="1600200" indent="-22860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4pPr>
              <a:lvl5pPr marL="2057400" indent="-22860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Aft>
                  <a:spcPct val="20000"/>
                </a:spcAft>
              </a:pPr>
              <a:r>
                <a:rPr lang="en-US" altLang="x-none" sz="1400" i="0">
                  <a:solidFill>
                    <a:srgbClr val="000000"/>
                  </a:solidFill>
                </a:rPr>
                <a:t>Microwave (</a:t>
              </a:r>
              <a:r>
                <a:rPr lang="ja-JP" altLang="en-US" sz="1400" i="0">
                  <a:solidFill>
                    <a:srgbClr val="000000"/>
                  </a:solidFill>
                  <a:latin typeface="Arial" charset="0"/>
                </a:rPr>
                <a:t>“</a:t>
              </a:r>
              <a:r>
                <a:rPr lang="en-US" altLang="ja-JP" sz="1400" i="0">
                  <a:solidFill>
                    <a:srgbClr val="000000"/>
                  </a:solidFill>
                </a:rPr>
                <a:t>O-mode</a:t>
              </a:r>
              <a:r>
                <a:rPr lang="ja-JP" altLang="en-US" sz="1400" i="0">
                  <a:solidFill>
                    <a:srgbClr val="000000"/>
                  </a:solidFill>
                  <a:latin typeface="Arial" charset="0"/>
                </a:rPr>
                <a:t>”</a:t>
              </a:r>
              <a:r>
                <a:rPr lang="en-US" altLang="ja-JP" sz="1400" i="0">
                  <a:solidFill>
                    <a:srgbClr val="000000"/>
                  </a:solidFill>
                </a:rPr>
                <a:t>) propagation</a:t>
              </a:r>
              <a:endParaRPr lang="en-US" altLang="x-none" sz="1400" i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29306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0" y="67736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charset="-128"/>
              </a:rPr>
              <a:t>Toroidal mode numbers and </a:t>
            </a:r>
            <a:r>
              <a:rPr lang="en-US" altLang="en-US">
                <a:ea typeface="ＭＳ Ｐゴシック" charset="-128"/>
              </a:rPr>
              <a:t>frequencies determined with </a:t>
            </a:r>
            <a:r>
              <a:rPr lang="en-US" altLang="en-US" dirty="0">
                <a:ea typeface="ＭＳ Ｐゴシック" charset="-128"/>
              </a:rPr>
              <a:t>edge B-dot array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71438" y="1168400"/>
            <a:ext cx="6359525" cy="5362575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altLang="en-US" dirty="0">
                <a:ea typeface="ＭＳ Ｐゴシック" charset="-128"/>
              </a:rPr>
              <a:t>Modes appear as peaks in </a:t>
            </a:r>
            <a:r>
              <a:rPr lang="en-GB" altLang="en-US" i="1" dirty="0" err="1">
                <a:latin typeface="Symbol" charset="2"/>
                <a:ea typeface="ＭＳ Ｐゴシック" charset="-128"/>
              </a:rPr>
              <a:t>d</a:t>
            </a:r>
            <a:r>
              <a:rPr lang="en-GB" altLang="en-US" i="1" dirty="0" err="1">
                <a:ea typeface="ＭＳ Ｐゴシック" charset="-128"/>
              </a:rPr>
              <a:t>b</a:t>
            </a:r>
            <a:r>
              <a:rPr lang="en-US" altLang="en-US" dirty="0">
                <a:ea typeface="ＭＳ Ｐゴシック" charset="-128"/>
              </a:rPr>
              <a:t> spectrum</a:t>
            </a:r>
          </a:p>
          <a:p>
            <a:pPr>
              <a:spcBef>
                <a:spcPts val="1800"/>
              </a:spcBef>
              <a:spcAft>
                <a:spcPts val="12600"/>
              </a:spcAft>
            </a:pPr>
            <a:r>
              <a:rPr lang="en-GB" altLang="en-US" i="1" dirty="0">
                <a:ea typeface="ＭＳ Ｐゴシック" charset="-128"/>
              </a:rPr>
              <a:t>n </a:t>
            </a:r>
            <a:r>
              <a:rPr lang="en-GB" altLang="en-US" dirty="0">
                <a:ea typeface="ＭＳ Ｐゴシック" charset="-128"/>
              </a:rPr>
              <a:t>determined from </a:t>
            </a:r>
            <a:r>
              <a:rPr lang="en-GB" altLang="en-US" i="1" dirty="0" err="1">
                <a:latin typeface="Symbol" charset="2"/>
                <a:ea typeface="ＭＳ Ｐゴシック" charset="-128"/>
              </a:rPr>
              <a:t>d</a:t>
            </a:r>
            <a:r>
              <a:rPr lang="en-GB" altLang="en-US" i="1" dirty="0" err="1">
                <a:ea typeface="ＭＳ Ｐゴシック" charset="-128"/>
              </a:rPr>
              <a:t>b</a:t>
            </a:r>
            <a:r>
              <a:rPr lang="en-US" altLang="en-US" dirty="0">
                <a:ea typeface="ＭＳ Ｐゴシック" charset="-128"/>
              </a:rPr>
              <a:t> measured by edge toroidal array of B-dot coils</a:t>
            </a:r>
            <a:endParaRPr lang="en-GB" altLang="en-US" i="1" dirty="0">
              <a:ea typeface="ＭＳ Ｐゴシック" charset="-128"/>
            </a:endParaRPr>
          </a:p>
          <a:p>
            <a:pPr>
              <a:spcBef>
                <a:spcPts val="1800"/>
              </a:spcBef>
            </a:pPr>
            <a:r>
              <a:rPr lang="en-US" altLang="en-US" dirty="0">
                <a:ea typeface="ＭＳ Ｐゴシック" charset="-128"/>
              </a:rPr>
              <a:t>Smallest coil spacing is 10° ⇒ </a:t>
            </a:r>
            <a:br>
              <a:rPr lang="en-US" altLang="en-US" dirty="0">
                <a:ea typeface="ＭＳ Ｐゴシック" charset="-128"/>
              </a:rPr>
            </a:br>
            <a:r>
              <a:rPr lang="en-US" altLang="en-US" dirty="0">
                <a:ea typeface="ＭＳ Ｐゴシック" charset="-128"/>
              </a:rPr>
              <a:t>can distinguish |</a:t>
            </a:r>
            <a:r>
              <a:rPr lang="en-US" altLang="en-US" i="1" dirty="0">
                <a:ea typeface="ＭＳ Ｐゴシック" charset="-128"/>
              </a:rPr>
              <a:t>n</a:t>
            </a:r>
            <a:r>
              <a:rPr lang="en-US" altLang="en-US" dirty="0">
                <a:ea typeface="ＭＳ Ｐゴシック" charset="-128"/>
              </a:rPr>
              <a:t>| ≤ 18</a:t>
            </a: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8018463" y="2717800"/>
            <a:ext cx="9144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5" rIns="91390" bIns="45695">
            <a:spAutoFit/>
          </a:bodyPr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100" i="0">
                <a:solidFill>
                  <a:schemeClr val="tx1"/>
                </a:solidFill>
                <a:latin typeface="Arial" charset="0"/>
              </a:rPr>
              <a:t>NSTX </a:t>
            </a:r>
            <a:endParaRPr lang="en-US" altLang="en-US" sz="2100">
              <a:solidFill>
                <a:schemeClr val="tx1"/>
              </a:solidFill>
            </a:endParaRPr>
          </a:p>
        </p:txBody>
      </p:sp>
      <p:grpSp>
        <p:nvGrpSpPr>
          <p:cNvPr id="16391" name="Group 7"/>
          <p:cNvGrpSpPr>
            <a:grpSpLocks/>
          </p:cNvGrpSpPr>
          <p:nvPr/>
        </p:nvGrpSpPr>
        <p:grpSpPr bwMode="auto">
          <a:xfrm>
            <a:off x="2076212" y="3035791"/>
            <a:ext cx="1469484" cy="1627792"/>
            <a:chOff x="4671235" y="4287520"/>
            <a:chExt cx="1469532" cy="1627792"/>
          </a:xfrm>
        </p:grpSpPr>
        <p:pic>
          <p:nvPicPr>
            <p:cNvPr id="16393" name="Picture 2" descr="coil locations.pn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1235" y="4484615"/>
              <a:ext cx="1469532" cy="1412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Arc 3"/>
            <p:cNvSpPr/>
            <p:nvPr/>
          </p:nvSpPr>
          <p:spPr bwMode="auto">
            <a:xfrm rot="16200000" flipV="1">
              <a:off x="4681908" y="4465296"/>
              <a:ext cx="1447800" cy="1451022"/>
            </a:xfrm>
            <a:prstGeom prst="arc">
              <a:avLst>
                <a:gd name="adj1" fmla="val 16200000"/>
                <a:gd name="adj2" fmla="val 27773"/>
              </a:avLst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latin typeface="Helvetica" pitchFamily="-128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395" name="TextBox 5"/>
            <p:cNvSpPr txBox="1">
              <a:spLocks noChangeArrowheads="1"/>
            </p:cNvSpPr>
            <p:nvPr/>
          </p:nvSpPr>
          <p:spPr bwMode="auto">
            <a:xfrm>
              <a:off x="5882640" y="4287520"/>
              <a:ext cx="223520" cy="384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1pPr>
              <a:lvl2pPr marL="742950" indent="-28575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2pPr>
              <a:lvl3pPr marL="1143000" indent="-22860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3pPr>
              <a:lvl4pPr marL="1600200" indent="-22860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4pPr>
              <a:lvl5pPr marL="2057400" indent="-22860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900">
                  <a:solidFill>
                    <a:srgbClr val="000000"/>
                  </a:solidFill>
                  <a:latin typeface="Symbol" charset="2"/>
                </a:rPr>
                <a:t>f</a:t>
              </a:r>
            </a:p>
          </p:txBody>
        </p:sp>
        <p:sp>
          <p:nvSpPr>
            <p:cNvPr id="16396" name="TextBox 6"/>
            <p:cNvSpPr txBox="1">
              <a:spLocks noChangeArrowheads="1"/>
            </p:cNvSpPr>
            <p:nvPr/>
          </p:nvSpPr>
          <p:spPr bwMode="auto">
            <a:xfrm>
              <a:off x="4937760" y="4897120"/>
              <a:ext cx="975360" cy="46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1pPr>
              <a:lvl2pPr marL="742950" indent="-28575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2pPr>
              <a:lvl3pPr marL="1143000" indent="-22860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3pPr>
              <a:lvl4pPr marL="1600200" indent="-22860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4pPr>
              <a:lvl5pPr marL="2057400" indent="-228600" eaLnBrk="0" hangingPunct="0"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 b="1" i="1">
                  <a:solidFill>
                    <a:srgbClr val="1822CD"/>
                  </a:solidFill>
                  <a:latin typeface="Helvetica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 i="0">
                  <a:solidFill>
                    <a:srgbClr val="000000"/>
                  </a:solidFill>
                </a:rPr>
                <a:t>B-dot coil locations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7BA9D5A-BDD9-2248-B200-2919586901C0}"/>
              </a:ext>
            </a:extLst>
          </p:cNvPr>
          <p:cNvGrpSpPr/>
          <p:nvPr/>
        </p:nvGrpSpPr>
        <p:grpSpPr>
          <a:xfrm>
            <a:off x="6266429" y="1965553"/>
            <a:ext cx="2733675" cy="3821552"/>
            <a:chOff x="6387704" y="969963"/>
            <a:chExt cx="2733675" cy="3821552"/>
          </a:xfrm>
        </p:grpSpPr>
        <p:pic>
          <p:nvPicPr>
            <p:cNvPr id="16387" name="Picture 1" descr="figure_2a_2c.png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84"/>
            <a:stretch/>
          </p:blipFill>
          <p:spPr bwMode="auto">
            <a:xfrm>
              <a:off x="6387704" y="969963"/>
              <a:ext cx="2733675" cy="3569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" descr="figure_2a_2c.png">
              <a:extLst>
                <a:ext uri="{FF2B5EF4-FFF2-40B4-BE49-F238E27FC236}">
                  <a16:creationId xmlns:a16="http://schemas.microsoft.com/office/drawing/2014/main" id="{24658A8A-28E6-5B44-A34D-B7D53F783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455"/>
            <a:stretch/>
          </p:blipFill>
          <p:spPr bwMode="auto">
            <a:xfrm>
              <a:off x="6387704" y="4481377"/>
              <a:ext cx="2733675" cy="310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0DE5220-BE7B-5B43-B8DB-A694CEB6D06E}"/>
              </a:ext>
            </a:extLst>
          </p:cNvPr>
          <p:cNvSpPr txBox="1"/>
          <p:nvPr/>
        </p:nvSpPr>
        <p:spPr>
          <a:xfrm>
            <a:off x="6372233" y="5842564"/>
            <a:ext cx="26278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N. A. Crocker, et al. </a:t>
            </a:r>
            <a:r>
              <a:rPr lang="en-US" sz="1100" dirty="0" err="1"/>
              <a:t>Nucl</a:t>
            </a:r>
            <a:r>
              <a:rPr lang="en-US" sz="1100" dirty="0"/>
              <a:t>. Fusion 2013</a:t>
            </a:r>
          </a:p>
        </p:txBody>
      </p:sp>
    </p:spTree>
    <p:extLst>
      <p:ext uri="{BB962C8B-B14F-4D97-AF65-F5344CB8AC3E}">
        <p14:creationId xmlns:p14="http://schemas.microsoft.com/office/powerpoint/2010/main" val="1279899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B2111-2A15-DA4E-8DC5-4C0116543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2899317"/>
            <a:ext cx="8978900" cy="63128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5400" dirty="0"/>
              <a:t>Reflectometer Analysis Technique</a:t>
            </a:r>
          </a:p>
        </p:txBody>
      </p:sp>
    </p:spTree>
    <p:extLst>
      <p:ext uri="{BB962C8B-B14F-4D97-AF65-F5344CB8AC3E}">
        <p14:creationId xmlns:p14="http://schemas.microsoft.com/office/powerpoint/2010/main" val="732866122"/>
      </p:ext>
    </p:extLst>
  </p:cSld>
  <p:clrMapOvr>
    <a:masterClrMapping/>
  </p:clrMapOvr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13176</TotalTime>
  <Words>1423</Words>
  <Application>Microsoft Macintosh PowerPoint</Application>
  <PresentationFormat>On-screen Show (4:3)</PresentationFormat>
  <Paragraphs>298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ＭＳ Ｐゴシック</vt:lpstr>
      <vt:lpstr>Arial</vt:lpstr>
      <vt:lpstr>Arial (Body)</vt:lpstr>
      <vt:lpstr>Calibri</vt:lpstr>
      <vt:lpstr>Cambria</vt:lpstr>
      <vt:lpstr>Cambria Math</vt:lpstr>
      <vt:lpstr>Helvetica</vt:lpstr>
      <vt:lpstr>Symbol</vt:lpstr>
      <vt:lpstr>Times New Roman</vt:lpstr>
      <vt:lpstr>Wingdings</vt:lpstr>
      <vt:lpstr>NSTX Upgrade</vt:lpstr>
      <vt:lpstr>Local compressional and global Alfvén eigenmode structure on NSTX and their effect on core energy transport* </vt:lpstr>
      <vt:lpstr>Novel reflectometry analysis improves CAE &amp; GAE measurements and understanding of χe</vt:lpstr>
      <vt:lpstr>Motivation: CAEs &amp; GAEs candidates for core energy transport in NSTX</vt:lpstr>
      <vt:lpstr>Reflectometer array measures δn of CAEs &amp; GAEs </vt:lpstr>
      <vt:lpstr>PowerPoint Presentation</vt:lpstr>
      <vt:lpstr>Reflectometers provide radial array of measurements</vt:lpstr>
      <vt:lpstr>Reflectometers measure density fluctuations in plasma</vt:lpstr>
      <vt:lpstr>Toroidal mode numbers and frequencies determined with edge B-dot array</vt:lpstr>
      <vt:lpstr>PowerPoint Presentation</vt:lpstr>
      <vt:lpstr>δn determined via synthetic diagnostic</vt:lpstr>
      <vt:lpstr>δn determined via synthetic diagnostic</vt:lpstr>
      <vt:lpstr>Singular value decomposition gives better “global mode” δb</vt:lpstr>
      <vt:lpstr>SVD finds global mode from eigenvector of signal correlation matrix</vt:lpstr>
      <vt:lpstr>PowerPoint Presentation</vt:lpstr>
      <vt:lpstr>CAEs and GAEs  have different δn structure</vt:lpstr>
      <vt:lpstr>New analysis gives 2–4 x larger  cutoff displacement (d)</vt:lpstr>
      <vt:lpstr>Plasma displacement (ξ) estimated from δn</vt:lpstr>
      <vt:lpstr>PowerPoint Presentation</vt:lpstr>
      <vt:lpstr>χ_efrom GAEs simulated for 6 MW H-mode 141398, t = 0.58 sec</vt:lpstr>
      <vt:lpstr>χ_efrom GAEs in simulation much less than  from TRANSP</vt:lpstr>
      <vt:lpstr>Inclusion of CAEs as shear modes increases simulated χ_e, but still not enough</vt:lpstr>
      <vt:lpstr>PowerPoint Presentation</vt:lpstr>
      <vt:lpstr>Initial comparison of HYM simulation &amp; measurement promising</vt:lpstr>
      <vt:lpstr>Initial comparison of HYM simulation &amp; measurement promising</vt:lpstr>
      <vt:lpstr>Initial comparison of HYM simulation &amp; measurement promising</vt:lpstr>
      <vt:lpstr>Measurements + Simulation ⇒ Small CAE-KAW energy transport</vt:lpstr>
      <vt:lpstr>PowerPoint Presentation</vt:lpstr>
      <vt:lpstr>New δn measurements advance understanding of CAE &amp; GAE effect on core energy transport </vt:lpstr>
      <vt:lpstr>Many avenues for future work</vt:lpstr>
      <vt:lpstr>Many avenues for future work</vt:lpstr>
      <vt:lpstr>Appendix: Plasma displacement (ξ) estimated from δn</vt:lpstr>
    </vt:vector>
  </TitlesOfParts>
  <Company>PPPL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Neal Crocker</cp:lastModifiedBy>
  <cp:revision>403</cp:revision>
  <cp:lastPrinted>2017-10-17T20:43:36Z</cp:lastPrinted>
  <dcterms:created xsi:type="dcterms:W3CDTF">2015-07-16T16:59:24Z</dcterms:created>
  <dcterms:modified xsi:type="dcterms:W3CDTF">2018-08-24T18:40:47Z</dcterms:modified>
</cp:coreProperties>
</file>