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21" r:id="rId2"/>
    <p:sldId id="922" r:id="rId3"/>
    <p:sldId id="923" r:id="rId4"/>
  </p:sldIdLst>
  <p:sldSz cx="9144000" cy="6858000" type="screen4x3"/>
  <p:notesSz cx="6858000" cy="93138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jesh Maingi" initials="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17E8"/>
    <a:srgbClr val="E821BE"/>
    <a:srgbClr val="BD5F00"/>
    <a:srgbClr val="A85500"/>
    <a:srgbClr val="884500"/>
    <a:srgbClr val="713900"/>
    <a:srgbClr val="00FF00"/>
    <a:srgbClr val="99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/>
    <p:restoredTop sz="98930" autoAdjust="0"/>
  </p:normalViewPr>
  <p:slideViewPr>
    <p:cSldViewPr>
      <p:cViewPr>
        <p:scale>
          <a:sx n="150" d="100"/>
          <a:sy n="150" d="100"/>
        </p:scale>
        <p:origin x="-247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912850"/>
            <a:ext cx="387350" cy="3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r"/>
            <a:fld id="{FF68C490-1667-B246-B115-D9AB1BF67BA3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9824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7725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912850"/>
            <a:ext cx="387350" cy="3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r"/>
            <a:fld id="{5714B2FF-83F7-4942-9E76-AF9FCA1D0E42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5383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ヒラギノ角ゴ Pro W3" pitchFamily="-107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12" charset="-128"/>
        <a:cs typeface="ＭＳ Ｐゴシック" pitchFamily="-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12" charset="-128"/>
        <a:cs typeface="ＭＳ Ｐゴシック" pitchFamily="-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96" y="304800"/>
            <a:ext cx="198437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05488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304800"/>
            <a:ext cx="7840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94138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56146" y="1295400"/>
            <a:ext cx="3895725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03234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8" y="304800"/>
            <a:ext cx="7840663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914400"/>
            <a:ext cx="800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0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94138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46" y="1295400"/>
            <a:ext cx="389572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8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97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99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8" y="304800"/>
            <a:ext cx="7840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1295400"/>
            <a:ext cx="79422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8" name="Line 18"/>
          <p:cNvSpPr>
            <a:spLocks noChangeShapeType="1"/>
          </p:cNvSpPr>
          <p:nvPr userDrawn="1"/>
        </p:nvSpPr>
        <p:spPr bwMode="auto">
          <a:xfrm>
            <a:off x="533400" y="939800"/>
            <a:ext cx="8229600" cy="0"/>
          </a:xfrm>
          <a:prstGeom prst="line">
            <a:avLst/>
          </a:prstGeom>
          <a:noFill/>
          <a:ln w="381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0480" y="640080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9" r:id="rId1"/>
    <p:sldLayoutId id="2147487940" r:id="rId2"/>
    <p:sldLayoutId id="2147487941" r:id="rId3"/>
    <p:sldLayoutId id="2147487942" r:id="rId4"/>
    <p:sldLayoutId id="2147487943" r:id="rId5"/>
    <p:sldLayoutId id="2147487944" r:id="rId6"/>
    <p:sldLayoutId id="2147487945" r:id="rId7"/>
    <p:sldLayoutId id="2147487946" r:id="rId8"/>
    <p:sldLayoutId id="2147487947" r:id="rId9"/>
    <p:sldLayoutId id="2147487948" r:id="rId10"/>
    <p:sldLayoutId id="2147487949" r:id="rId11"/>
    <p:sldLayoutId id="214748795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ヒラギノ角ゴ Pro W3" pitchFamily="-107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" pitchFamily="-10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" pitchFamily="-10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" pitchFamily="-10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"/>
        <a:defRPr sz="2000">
          <a:solidFill>
            <a:schemeClr val="tx1"/>
          </a:solidFill>
          <a:latin typeface="Arial"/>
          <a:ea typeface="ヒラギノ角ゴ Pro W3" pitchFamily="-107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Arial"/>
          <a:ea typeface="ヒラギノ角ゴ Pro W3" pitchFamily="-107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Arial"/>
          <a:ea typeface="ヒラギノ角ゴ Pro W3" pitchFamily="-107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2000">
          <a:solidFill>
            <a:schemeClr val="tx1"/>
          </a:solidFill>
          <a:latin typeface="Arial"/>
          <a:ea typeface="ヒラギノ角ゴ Pro W3" pitchFamily="-107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Arial"/>
          <a:ea typeface="ヒラギノ角ゴ Pro W3" pitchFamily="-107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2" y="177800"/>
            <a:ext cx="7840663" cy="533400"/>
          </a:xfrm>
        </p:spPr>
        <p:txBody>
          <a:bodyPr/>
          <a:lstStyle/>
          <a:p>
            <a:r>
              <a:rPr lang="en-US" dirty="0"/>
              <a:t>LTX and LTX-β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4775200"/>
            <a:ext cx="8915400" cy="20828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sz="1800" dirty="0">
              <a:latin typeface="Arial" charset="0"/>
              <a:ea typeface="ヒラギノ角ゴ Pro W3" charset="-128"/>
            </a:endParaRPr>
          </a:p>
          <a:p>
            <a:pPr>
              <a:spcBef>
                <a:spcPts val="400"/>
              </a:spcBef>
            </a:pPr>
            <a:r>
              <a:rPr lang="en-US" altLang="en-US" sz="1800" dirty="0" smtClean="0">
                <a:latin typeface="Arial" charset="0"/>
                <a:ea typeface="ヒラギノ角ゴ Pro W3" charset="-128"/>
              </a:rPr>
              <a:t>High </a:t>
            </a:r>
            <a:r>
              <a:rPr lang="en-US" altLang="en-US" sz="1800" dirty="0">
                <a:latin typeface="Arial" charset="0"/>
                <a:ea typeface="ヒラギノ角ゴ Pro W3" charset="-128"/>
              </a:rPr>
              <a:t>field-side limited by a conformal, high-Z </a:t>
            </a:r>
            <a:r>
              <a:rPr lang="en-US" altLang="en-US" sz="1800" dirty="0" smtClean="0">
                <a:latin typeface="Arial" charset="0"/>
                <a:ea typeface="ヒラギノ角ゴ Pro W3" charset="-128"/>
              </a:rPr>
              <a:t>wall </a:t>
            </a:r>
          </a:p>
          <a:p>
            <a:pPr>
              <a:spcBef>
                <a:spcPts val="400"/>
              </a:spcBef>
            </a:pPr>
            <a:r>
              <a:rPr lang="en-US" altLang="en-US" sz="1800" dirty="0" smtClean="0">
                <a:latin typeface="Arial" charset="0"/>
                <a:ea typeface="ヒラギノ角ゴ Pro W3" charset="-128"/>
              </a:rPr>
              <a:t>Operated </a:t>
            </a:r>
            <a:r>
              <a:rPr lang="en-US" altLang="en-US" sz="1800" dirty="0">
                <a:latin typeface="Arial" charset="0"/>
                <a:ea typeface="ヒラギノ角ゴ Pro W3" charset="-128"/>
              </a:rPr>
              <a:t>in hydrogen (gas puffing)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35A </a:t>
            </a:r>
            <a:r>
              <a:rPr lang="en-US" sz="1800" dirty="0"/>
              <a:t>neutral beam fueling, improved HFS puffing, topside </a:t>
            </a:r>
            <a:r>
              <a:rPr lang="en-US" sz="1800" dirty="0" smtClean="0"/>
              <a:t>SGI</a:t>
            </a:r>
          </a:p>
          <a:p>
            <a:pPr>
              <a:spcBef>
                <a:spcPts val="400"/>
              </a:spcBef>
            </a:pPr>
            <a:r>
              <a:rPr lang="en-US" altLang="en-US" sz="1800" dirty="0" smtClean="0">
                <a:latin typeface="Arial" charset="0"/>
                <a:ea typeface="ヒラギノ角ゴ Pro W3" charset="-128"/>
              </a:rPr>
              <a:t>CHERs, many new diagnostics</a:t>
            </a:r>
            <a:endParaRPr lang="en-US" altLang="en-US" sz="1800" dirty="0">
              <a:latin typeface="Arial" charset="0"/>
              <a:ea typeface="ヒラギノ角ゴ Pro W3" charset="-128"/>
            </a:endParaRPr>
          </a:p>
        </p:txBody>
      </p:sp>
      <p:pic>
        <p:nvPicPr>
          <p:cNvPr id="7" name="Picture 6" descr="ltx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0"/>
            <a:ext cx="838200" cy="512233"/>
          </a:xfrm>
          <a:prstGeom prst="rect">
            <a:avLst/>
          </a:prstGeom>
        </p:spPr>
      </p:pic>
      <p:pic>
        <p:nvPicPr>
          <p:cNvPr id="8" name="Picture 6" descr="full-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296040" cy="39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20"/>
          <p:cNvCxnSpPr>
            <a:cxnSpLocks noChangeShapeType="1"/>
          </p:cNvCxnSpPr>
          <p:nvPr/>
        </p:nvCxnSpPr>
        <p:spPr bwMode="auto">
          <a:xfrm>
            <a:off x="6324600" y="5187964"/>
            <a:ext cx="2286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010400" y="5162505"/>
            <a:ext cx="1200540" cy="4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1.4 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54739"/>
              </p:ext>
            </p:extLst>
          </p:nvPr>
        </p:nvGraphicFramePr>
        <p:xfrm>
          <a:off x="457200" y="1082040"/>
          <a:ext cx="4876800" cy="39471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25600"/>
                <a:gridCol w="1625600"/>
                <a:gridCol w="1625600"/>
              </a:tblGrid>
              <a:tr h="487680">
                <a:tc>
                  <a:txBody>
                    <a:bodyPr/>
                    <a:lstStyle/>
                    <a:p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LTX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LTX-β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A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1.6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1.6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2100" baseline="-250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100" baseline="-250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40 cm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40 cm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a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26 cm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26 cm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lang="en-US" sz="2100" baseline="-25000" dirty="0" smtClean="0">
                          <a:latin typeface="Arial"/>
                          <a:cs typeface="Arial"/>
                        </a:rPr>
                        <a:t>T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&lt;1.7 </a:t>
                      </a:r>
                      <a:r>
                        <a:rPr lang="en-US" sz="2100" dirty="0" err="1" smtClean="0">
                          <a:latin typeface="Arial"/>
                          <a:cs typeface="Arial"/>
                        </a:rPr>
                        <a:t>kG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&lt;3.4 </a:t>
                      </a:r>
                      <a:r>
                        <a:rPr lang="en-US" sz="2100" dirty="0" err="1" smtClean="0">
                          <a:latin typeface="Arial"/>
                          <a:cs typeface="Arial"/>
                        </a:rPr>
                        <a:t>kG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2100" baseline="-25000" dirty="0" err="1" smtClean="0">
                          <a:latin typeface="Arial"/>
                          <a:cs typeface="Arial"/>
                        </a:rPr>
                        <a:t>p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&lt;100 kA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&lt;200 kA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2100" baseline="-25000" dirty="0" err="1" smtClean="0">
                          <a:latin typeface="Arial"/>
                          <a:cs typeface="Arial"/>
                        </a:rPr>
                        <a:t>aux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700</a:t>
                      </a:r>
                      <a:r>
                        <a:rPr lang="en-US" sz="2100" baseline="0" dirty="0" smtClean="0">
                          <a:latin typeface="Arial"/>
                          <a:cs typeface="Arial"/>
                        </a:rPr>
                        <a:t> kW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2100" baseline="0" dirty="0" smtClean="0">
                          <a:latin typeface="Arial"/>
                          <a:cs typeface="Arial"/>
                        </a:rPr>
                        <a:t>Pulse length</a:t>
                      </a:r>
                      <a:endParaRPr lang="en-US" sz="2100" baseline="-250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&lt;50 </a:t>
                      </a:r>
                      <a:r>
                        <a:rPr lang="en-US" sz="2100" dirty="0" err="1" smtClean="0">
                          <a:latin typeface="Arial"/>
                          <a:cs typeface="Arial"/>
                        </a:rPr>
                        <a:t>msec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Arial"/>
                          <a:cs typeface="Arial"/>
                        </a:rPr>
                        <a:t>&lt;100</a:t>
                      </a:r>
                      <a:r>
                        <a:rPr lang="en-US" sz="21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100" baseline="0" dirty="0" err="1" smtClean="0">
                          <a:latin typeface="Arial"/>
                          <a:cs typeface="Arial"/>
                        </a:rPr>
                        <a:t>msec</a:t>
                      </a:r>
                      <a:endParaRPr lang="en-US" sz="2100" dirty="0">
                        <a:latin typeface="Arial"/>
                        <a:cs typeface="Arial"/>
                      </a:endParaRPr>
                    </a:p>
                  </a:txBody>
                  <a:tcPr marT="60960" marB="609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15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91001" cy="533400"/>
          </a:xfrm>
        </p:spPr>
        <p:txBody>
          <a:bodyPr/>
          <a:lstStyle/>
          <a:p>
            <a:r>
              <a:rPr lang="en-US" dirty="0" smtClean="0"/>
              <a:t>LTX-β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3894138" cy="5486400"/>
          </a:xfrm>
        </p:spPr>
        <p:txBody>
          <a:bodyPr/>
          <a:lstStyle/>
          <a:p>
            <a:r>
              <a:rPr lang="en-US" sz="1800" dirty="0" smtClean="0"/>
              <a:t>Machine is fully operational</a:t>
            </a:r>
          </a:p>
          <a:p>
            <a:r>
              <a:rPr lang="en-US" sz="1800" dirty="0" smtClean="0"/>
              <a:t>All coils and power supplies have been run to 100% of startup requirements</a:t>
            </a:r>
          </a:p>
          <a:p>
            <a:r>
              <a:rPr lang="en-US" sz="1800" dirty="0" smtClean="0"/>
              <a:t>Neutral beam power supply tested to full operating parameters</a:t>
            </a:r>
          </a:p>
          <a:p>
            <a:r>
              <a:rPr lang="en-US" sz="1800" dirty="0" smtClean="0"/>
              <a:t>Neutral beam grids have been </a:t>
            </a:r>
            <a:r>
              <a:rPr lang="en-US" sz="1800" dirty="0" err="1" smtClean="0"/>
              <a:t>hipotted</a:t>
            </a:r>
            <a:r>
              <a:rPr lang="en-US" sz="1800" dirty="0" smtClean="0"/>
              <a:t> to 40 kV </a:t>
            </a:r>
          </a:p>
          <a:p>
            <a:pPr lvl="1"/>
            <a:r>
              <a:rPr lang="en-US" sz="1800" dirty="0" smtClean="0"/>
              <a:t>2x operating voltage</a:t>
            </a:r>
          </a:p>
          <a:p>
            <a:pPr lvl="1"/>
            <a:r>
              <a:rPr lang="en-US" sz="1800" dirty="0" smtClean="0"/>
              <a:t>Source has </a:t>
            </a:r>
            <a:r>
              <a:rPr lang="en-US" sz="1800" i="1" dirty="0" smtClean="0"/>
              <a:t>not</a:t>
            </a:r>
            <a:r>
              <a:rPr lang="en-US" sz="1800" dirty="0" smtClean="0"/>
              <a:t> been operated</a:t>
            </a:r>
          </a:p>
          <a:p>
            <a:r>
              <a:rPr lang="en-US" sz="1800" dirty="0" smtClean="0"/>
              <a:t>Mounting the NSTX-U granule injector</a:t>
            </a:r>
          </a:p>
          <a:p>
            <a:r>
              <a:rPr lang="en-US" sz="1800" dirty="0" smtClean="0"/>
              <a:t>Still adding diagnostics</a:t>
            </a:r>
          </a:p>
          <a:p>
            <a:r>
              <a:rPr lang="en-US" sz="1800" dirty="0" smtClean="0"/>
              <a:t>But: permission </a:t>
            </a:r>
            <a:r>
              <a:rPr lang="en-US" sz="1800" dirty="0"/>
              <a:t>to run LTX-β with plasma has not been granted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LTXB-9=10=1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"/>
            <a:ext cx="4800600" cy="3200400"/>
          </a:xfrm>
          <a:prstGeom prst="rect">
            <a:avLst/>
          </a:prstGeom>
        </p:spPr>
      </p:pic>
      <p:pic>
        <p:nvPicPr>
          <p:cNvPr id="8" name="Picture 7" descr="LTXB-9=10=18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814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8153400" cy="5105400"/>
          </a:xfrm>
        </p:spPr>
        <p:txBody>
          <a:bodyPr/>
          <a:lstStyle/>
          <a:p>
            <a:r>
              <a:rPr lang="en-US" dirty="0" smtClean="0"/>
              <a:t>Begin with discharges on uncoated stainless steel walls</a:t>
            </a:r>
          </a:p>
          <a:p>
            <a:pPr lvl="1"/>
            <a:r>
              <a:rPr lang="en-US" dirty="0" smtClean="0"/>
              <a:t>Baseline shots</a:t>
            </a:r>
          </a:p>
          <a:p>
            <a:r>
              <a:rPr lang="en-US" dirty="0" smtClean="0"/>
              <a:t>First lithium experiments will use the granule injector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permit comparison of lithium granule injection vs. evaporative wall coatings</a:t>
            </a:r>
          </a:p>
          <a:p>
            <a:r>
              <a:rPr lang="en-US" dirty="0" smtClean="0"/>
              <a:t>Evaporative coating of walls with lithium expected in late October/early November</a:t>
            </a:r>
          </a:p>
          <a:p>
            <a:pPr lvl="1"/>
            <a:r>
              <a:rPr lang="en-US" dirty="0" smtClean="0"/>
              <a:t>New evaporators also intended for use in NSTX-U</a:t>
            </a:r>
          </a:p>
          <a:p>
            <a:r>
              <a:rPr lang="en-US" dirty="0" smtClean="0"/>
              <a:t>Procedures for beam operation in preparation</a:t>
            </a:r>
          </a:p>
          <a:p>
            <a:pPr lvl="1"/>
            <a:r>
              <a:rPr lang="en-US" dirty="0" smtClean="0"/>
              <a:t>Hope to operate beam into the calorimeter late this month or early October</a:t>
            </a:r>
          </a:p>
          <a:p>
            <a:r>
              <a:rPr lang="en-US" dirty="0" smtClean="0"/>
              <a:t>Characterization of beam heated, fueled plasmas with low recycling lithium walls a lab notable for March 2019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5019"/>
      </p:ext>
    </p:extLst>
  </p:cSld>
  <p:clrMapOvr>
    <a:masterClrMapping/>
  </p:clrMapOvr>
</p:sld>
</file>

<file path=ppt/theme/theme1.xml><?xml version="1.0" encoding="utf-8"?>
<a:theme xmlns:a="http://schemas.openxmlformats.org/drawingml/2006/main" name="LTX-Majeski_ISTW_v2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LTX-Majeski_ISTW_v2" id="{7DE6ADBB-6A2E-BF4F-A624-B6735659156D}" vid="{E2403865-36BA-A746-88F7-410264E074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LTX-Majeski_ISTW_v2.potx</Template>
  <TotalTime>6067</TotalTime>
  <Words>232</Words>
  <Application>Microsoft Office PowerPoint</Application>
  <PresentationFormat>On-screen Show (4:3)</PresentationFormat>
  <Paragraphs>50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LTX-Majeski_ISTW_v2</vt:lpstr>
      <vt:lpstr>LTX and LTX-β</vt:lpstr>
      <vt:lpstr>LTX-β status</vt:lpstr>
      <vt:lpstr>Near-term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P. Majeski</dc:creator>
  <cp:lastModifiedBy>Walter Guttenfelder</cp:lastModifiedBy>
  <cp:revision>355</cp:revision>
  <cp:lastPrinted>2017-10-22T17:25:06Z</cp:lastPrinted>
  <dcterms:created xsi:type="dcterms:W3CDTF">2015-11-01T15:33:10Z</dcterms:created>
  <dcterms:modified xsi:type="dcterms:W3CDTF">2018-09-10T15:22:27Z</dcterms:modified>
</cp:coreProperties>
</file>