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0" r:id="rId2"/>
    <p:sldId id="278" r:id="rId3"/>
    <p:sldId id="297" r:id="rId4"/>
    <p:sldId id="298" r:id="rId5"/>
    <p:sldId id="270" r:id="rId6"/>
    <p:sldId id="276" r:id="rId7"/>
    <p:sldId id="274" r:id="rId8"/>
    <p:sldId id="300" r:id="rId9"/>
    <p:sldId id="299" r:id="rId10"/>
    <p:sldId id="259" r:id="rId11"/>
    <p:sldId id="301" r:id="rId12"/>
    <p:sldId id="296" r:id="rId13"/>
    <p:sldId id="277" r:id="rId14"/>
  </p:sldIdLst>
  <p:sldSz cx="12801600" cy="7205663"/>
  <p:notesSz cx="6950075" cy="9236075"/>
  <p:defaultTextStyle>
    <a:defPPr>
      <a:defRPr lang="en-US"/>
    </a:defPPr>
    <a:lvl1pPr marL="0" algn="l" defTabSz="64015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158" algn="l" defTabSz="64015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318" algn="l" defTabSz="64015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475" algn="l" defTabSz="64015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635" algn="l" defTabSz="64015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793" algn="l" defTabSz="64015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951" algn="l" defTabSz="64015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1108" algn="l" defTabSz="64015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1268" algn="l" defTabSz="64015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70">
          <p15:clr>
            <a:srgbClr val="A4A3A4"/>
          </p15:clr>
        </p15:guide>
        <p15:guide id="4" pos="403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ynne Degitz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79" autoAdjust="0"/>
    <p:restoredTop sz="93086" autoAdjust="0"/>
  </p:normalViewPr>
  <p:slideViewPr>
    <p:cSldViewPr snapToObjects="1">
      <p:cViewPr>
        <p:scale>
          <a:sx n="75" d="100"/>
          <a:sy n="75" d="100"/>
        </p:scale>
        <p:origin x="-725" y="-283"/>
      </p:cViewPr>
      <p:guideLst>
        <p:guide orient="horz" pos="2160"/>
        <p:guide orient="horz" pos="2270"/>
        <p:guide pos="2880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488" cy="4619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FAC73-F069-4F3E-BE9B-60C33E9A63A1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524"/>
            <a:ext cx="3011488" cy="461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4"/>
            <a:ext cx="3011488" cy="461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55D193-E36C-4DCB-9C96-11A98CE44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922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09EB7A34-A249-49B7-BFCC-79A5D8AADFA2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2150"/>
            <a:ext cx="61531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7" tIns="46244" rIns="92487" bIns="462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7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7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48204DC3-13CF-4DE2-848B-9B44F6CFE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7604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8031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0158" algn="l" defTabSz="128031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80318" algn="l" defTabSz="128031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20475" algn="l" defTabSz="128031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60635" algn="l" defTabSz="128031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00793" algn="l" defTabSz="128031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40951" algn="l" defTabSz="128031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81108" algn="l" defTabSz="128031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21268" algn="l" defTabSz="128031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2150"/>
            <a:ext cx="6153150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1pPr>
            <a:lvl2pPr marL="751494" indent="-289036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2pPr>
            <a:lvl3pPr marL="1156145" indent="-231229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3pPr>
            <a:lvl4pPr marL="1618602" indent="-231229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4pPr>
            <a:lvl5pPr marL="2081060" indent="-231229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5pPr>
            <a:lvl6pPr marL="2543518" indent="-231229" defTabSz="462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6pPr>
            <a:lvl7pPr marL="3005976" indent="-231229" defTabSz="462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7pPr>
            <a:lvl8pPr marL="3468434" indent="-231229" defTabSz="462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8pPr>
            <a:lvl9pPr marL="3930891" indent="-231229" defTabSz="462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fld id="{1F9C9BA7-457C-4BFC-9F09-B22571809561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requirement/capability is specific to profile measurements. Fluctuation coverage is smaller, something like 40 cm. Doppler is different yet (I don't have a good number for this at the moment)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04DC3-13CF-4DE2-848B-9B44F6CFE34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87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IT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62"/>
          <a:stretch/>
        </p:blipFill>
        <p:spPr>
          <a:xfrm>
            <a:off x="8033237" y="-23433"/>
            <a:ext cx="4785694" cy="726499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6760" y="1467824"/>
            <a:ext cx="7286476" cy="1497925"/>
          </a:xfrm>
          <a:prstGeom prst="rect">
            <a:avLst/>
          </a:prstGeom>
        </p:spPr>
        <p:txBody>
          <a:bodyPr vert="horz" lIns="128032" tIns="64016" rIns="128032" bIns="64016" anchor="ctr" anchorCtr="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060477" y="5631092"/>
            <a:ext cx="5547360" cy="1067506"/>
          </a:xfrm>
          <a:prstGeom prst="rect">
            <a:avLst/>
          </a:prstGeom>
        </p:spPr>
        <p:txBody>
          <a:bodyPr vert="horz" lIns="128032" tIns="64016" rIns="128032" bIns="64016" anchor="ctr" anchorCtr="0"/>
          <a:lstStyle>
            <a:lvl1pPr marL="0" indent="0" algn="ctr">
              <a:buNone/>
              <a:defRPr sz="25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LFSR Preliminary Design Review</a:t>
            </a:r>
          </a:p>
          <a:p>
            <a:pPr lvl="0"/>
            <a:r>
              <a:rPr lang="en-US" dirty="0"/>
              <a:t>21-22 June 2018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813564" y="3389330"/>
            <a:ext cx="5509287" cy="800629"/>
          </a:xfrm>
          <a:prstGeom prst="rect">
            <a:avLst/>
          </a:prstGeom>
        </p:spPr>
        <p:txBody>
          <a:bodyPr vert="horz" lIns="128032" tIns="64016" rIns="128032" bIns="64016" anchor="ctr" anchorCtr="0"/>
          <a:lstStyle>
            <a:lvl1pPr marL="0" indent="0" algn="ctr">
              <a:buNone/>
              <a:defRPr sz="2500" b="0" i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titl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" t="74274" r="72651" b="4256"/>
          <a:stretch/>
        </p:blipFill>
        <p:spPr>
          <a:xfrm>
            <a:off x="219490" y="5250467"/>
            <a:ext cx="2436309" cy="155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594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0" y="6969982"/>
            <a:ext cx="12801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5" y="33289"/>
            <a:ext cx="9471329" cy="981595"/>
          </a:xfrm>
          <a:prstGeom prst="rect">
            <a:avLst/>
          </a:prstGeom>
        </p:spPr>
        <p:txBody>
          <a:bodyPr lIns="128032" tIns="64016" rIns="128032" bIns="64016" anchor="ctr" anchorCtr="0">
            <a:normAutofit/>
          </a:bodyPr>
          <a:lstStyle>
            <a:lvl1pPr algn="l">
              <a:defRPr sz="45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1" y="1158159"/>
            <a:ext cx="11521440" cy="5433688"/>
          </a:xfrm>
          <a:prstGeom prst="rect">
            <a:avLst/>
          </a:prstGeom>
        </p:spPr>
        <p:txBody>
          <a:bodyPr lIns="128032" tIns="64016" rIns="128032" bIns="64016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300"/>
            </a:lvl1pPr>
          </a:lstStyle>
          <a:p>
            <a:r>
              <a:rPr lang="en-US"/>
              <a:t>ITER@PPPL Update / NSTX-U&amp;MFE Science Meeting 15 Oct. 2018 / H. Neilson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8274E5B4-D27C-9346-BCE7-FA7EB59133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usiter_logo_layers_mac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040" y="62695"/>
            <a:ext cx="1649687" cy="1032915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-18543" y="1095607"/>
            <a:ext cx="12801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879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0" y="6969982"/>
            <a:ext cx="12801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5" y="33289"/>
            <a:ext cx="9471329" cy="981595"/>
          </a:xfrm>
          <a:prstGeom prst="rect">
            <a:avLst/>
          </a:prstGeom>
        </p:spPr>
        <p:txBody>
          <a:bodyPr lIns="128032" tIns="64016" rIns="128032" bIns="64016" anchor="ctr" anchorCtr="0">
            <a:normAutofit/>
          </a:bodyPr>
          <a:lstStyle>
            <a:lvl1pPr algn="l">
              <a:defRPr sz="45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462" y="1158159"/>
            <a:ext cx="5671109" cy="5433688"/>
          </a:xfrm>
          <a:prstGeom prst="rect">
            <a:avLst/>
          </a:prstGeom>
        </p:spPr>
        <p:txBody>
          <a:bodyPr lIns="128032" tIns="64016" rIns="128032" bIns="64016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300"/>
            </a:lvl1pPr>
          </a:lstStyle>
          <a:p>
            <a:r>
              <a:rPr lang="en-US"/>
              <a:t>ITER@PPPL Update / NSTX-U&amp;MFE Science Meeting 15 Oct. 2018 / H. Neilson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8274E5B4-D27C-9346-BCE7-FA7EB59133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usiter_logo_layers_mac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040" y="62695"/>
            <a:ext cx="1649687" cy="1032915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-18543" y="1095607"/>
            <a:ext cx="12801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6644030" y="1158159"/>
            <a:ext cx="5671109" cy="5433688"/>
          </a:xfrm>
          <a:prstGeom prst="rect">
            <a:avLst/>
          </a:prstGeom>
        </p:spPr>
        <p:txBody>
          <a:bodyPr vert="horz" lIns="128032" tIns="64016" rIns="128032" bIns="64016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4705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0" y="6969982"/>
            <a:ext cx="12801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5" y="33289"/>
            <a:ext cx="9471329" cy="981595"/>
          </a:xfrm>
          <a:prstGeom prst="rect">
            <a:avLst/>
          </a:prstGeom>
        </p:spPr>
        <p:txBody>
          <a:bodyPr lIns="128032" tIns="64016" rIns="128032" bIns="64016" anchor="ctr" anchorCtr="0">
            <a:normAutofit/>
          </a:bodyPr>
          <a:lstStyle>
            <a:lvl1pPr algn="l">
              <a:defRPr sz="45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72" y="1254924"/>
            <a:ext cx="5632697" cy="5444279"/>
          </a:xfrm>
          <a:prstGeom prst="rect">
            <a:avLst/>
          </a:prstGeom>
        </p:spPr>
        <p:txBody>
          <a:bodyPr lIns="128032" tIns="64016" rIns="128032" bIns="64016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300"/>
            </a:lvl1pPr>
          </a:lstStyle>
          <a:p>
            <a:r>
              <a:rPr lang="en-US"/>
              <a:t>ITER@PPPL Update / NSTX-U&amp;MFE Science Meeting 15 Oct. 2018 / H. Neilson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8274E5B4-D27C-9346-BCE7-FA7EB59133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usiter_logo_layers_mac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040" y="62695"/>
            <a:ext cx="1649687" cy="1032915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-18543" y="1095607"/>
            <a:ext cx="12801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656837" y="1254924"/>
            <a:ext cx="5632697" cy="5444279"/>
          </a:xfrm>
          <a:prstGeom prst="rect">
            <a:avLst/>
          </a:prstGeom>
        </p:spPr>
        <p:txBody>
          <a:bodyPr vert="horz" lIns="128032" tIns="64016" rIns="128032" bIns="64016"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192083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0" y="6969982"/>
            <a:ext cx="12801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5" y="33289"/>
            <a:ext cx="9471329" cy="981595"/>
          </a:xfrm>
          <a:prstGeom prst="rect">
            <a:avLst/>
          </a:prstGeom>
        </p:spPr>
        <p:txBody>
          <a:bodyPr lIns="128032" tIns="64016" rIns="128032" bIns="64016" anchor="ctr" anchorCtr="0">
            <a:normAutofit/>
          </a:bodyPr>
          <a:lstStyle>
            <a:lvl1pPr algn="l">
              <a:defRPr sz="45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300"/>
            </a:lvl1pPr>
          </a:lstStyle>
          <a:p>
            <a:r>
              <a:rPr lang="en-US"/>
              <a:t>ITER@PPPL Update / NSTX-U&amp;MFE Science Meeting 15 Oct. 2018 / H. Neilson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8274E5B4-D27C-9346-BCE7-FA7EB59133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usiter_logo_layers_mac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040" y="62695"/>
            <a:ext cx="1649687" cy="1032915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-18543" y="1095607"/>
            <a:ext cx="12801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55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392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845688"/>
            <a:ext cx="6400800" cy="243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128032" tIns="64016" rIns="128032" bIns="64016" rtlCol="0" anchor="ctr"/>
          <a:lstStyle>
            <a:lvl1pPr algn="ctr">
              <a:defRPr sz="17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ITER@PPPL Update / NSTX-U&amp;MFE Science Meeting 15 Oct. 2018 / H. Neilson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34800" y="6769014"/>
            <a:ext cx="885153" cy="383635"/>
          </a:xfrm>
          <a:prstGeom prst="rect">
            <a:avLst/>
          </a:prstGeom>
          <a:solidFill>
            <a:srgbClr val="FFFFFF"/>
          </a:solidFill>
        </p:spPr>
        <p:txBody>
          <a:bodyPr vert="horz" lIns="128032" tIns="64016" rIns="128032" bIns="64016" rtlCol="0" anchor="ctr"/>
          <a:lstStyle>
            <a:lvl1pPr algn="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fld id="{8274E5B4-D27C-9346-BCE7-FA7EB5913382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274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8" r:id="rId4"/>
    <p:sldLayoutId id="2147483660" r:id="rId5"/>
    <p:sldLayoutId id="2147483651" r:id="rId6"/>
  </p:sldLayoutIdLst>
  <p:hf hdr="0" dt="0"/>
  <p:txStyles>
    <p:titleStyle>
      <a:lvl1pPr algn="l" defTabSz="640158" rtl="0" eaLnBrk="1" latinLnBrk="0" hangingPunct="1">
        <a:spcBef>
          <a:spcPct val="0"/>
        </a:spcBef>
        <a:buNone/>
        <a:defRPr sz="4500" b="1" kern="1200">
          <a:solidFill>
            <a:schemeClr val="accent1">
              <a:lumMod val="75000"/>
            </a:schemeClr>
          </a:solidFill>
          <a:latin typeface="Arial"/>
          <a:ea typeface="+mj-ea"/>
          <a:cs typeface="Arial"/>
        </a:defRPr>
      </a:lvl1pPr>
    </p:titleStyle>
    <p:bodyStyle>
      <a:lvl1pPr marL="480118" indent="-480118" algn="l" defTabSz="640158" rtl="0" eaLnBrk="1" latinLnBrk="0" hangingPunct="1">
        <a:lnSpc>
          <a:spcPct val="105000"/>
        </a:lnSpc>
        <a:spcBef>
          <a:spcPts val="0"/>
        </a:spcBef>
        <a:buFont typeface="Arial"/>
        <a:buChar char="•"/>
        <a:defRPr sz="3400" kern="1200">
          <a:solidFill>
            <a:schemeClr val="tx1"/>
          </a:solidFill>
          <a:latin typeface="Arial"/>
          <a:ea typeface="+mn-ea"/>
          <a:cs typeface="Arial"/>
        </a:defRPr>
      </a:lvl1pPr>
      <a:lvl2pPr marL="1040258" indent="-400099" algn="l" defTabSz="640158" rtl="0" eaLnBrk="1" latinLnBrk="0" hangingPunct="1">
        <a:lnSpc>
          <a:spcPct val="105000"/>
        </a:lnSpc>
        <a:spcBef>
          <a:spcPts val="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600397" indent="-320081" algn="l" defTabSz="640158" rtl="0" eaLnBrk="1" latinLnBrk="0" hangingPunct="1">
        <a:lnSpc>
          <a:spcPct val="105000"/>
        </a:lnSpc>
        <a:spcBef>
          <a:spcPts val="0"/>
        </a:spcBef>
        <a:buFont typeface="Arial"/>
        <a:buChar char="•"/>
        <a:defRPr sz="2500" kern="1200">
          <a:solidFill>
            <a:schemeClr val="tx1"/>
          </a:solidFill>
          <a:latin typeface="Arial"/>
          <a:ea typeface="+mn-ea"/>
          <a:cs typeface="Arial"/>
        </a:defRPr>
      </a:lvl3pPr>
      <a:lvl4pPr marL="2240556" indent="-320081" algn="l" defTabSz="640158" rtl="0" eaLnBrk="1" latinLnBrk="0" hangingPunct="1">
        <a:lnSpc>
          <a:spcPct val="105000"/>
        </a:lnSpc>
        <a:spcBef>
          <a:spcPts val="0"/>
        </a:spcBef>
        <a:buFont typeface="Arial"/>
        <a:buChar char="–"/>
        <a:defRPr sz="2200" kern="1200">
          <a:solidFill>
            <a:schemeClr val="tx1"/>
          </a:solidFill>
          <a:latin typeface="Arial"/>
          <a:ea typeface="+mn-ea"/>
          <a:cs typeface="Arial"/>
        </a:defRPr>
      </a:lvl4pPr>
      <a:lvl5pPr marL="2880714" indent="-320081" algn="l" defTabSz="640158" rtl="0" eaLnBrk="1" latinLnBrk="0" hangingPunct="1">
        <a:lnSpc>
          <a:spcPct val="105000"/>
        </a:lnSpc>
        <a:spcBef>
          <a:spcPts val="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3520872" indent="-320081" algn="l" defTabSz="640158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1031" indent="-320081" algn="l" defTabSz="640158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1189" indent="-320081" algn="l" defTabSz="640158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1347" indent="-320081" algn="l" defTabSz="640158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015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158" algn="l" defTabSz="64015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318" algn="l" defTabSz="64015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475" algn="l" defTabSz="64015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635" algn="l" defTabSz="64015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793" algn="l" defTabSz="64015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951" algn="l" defTabSz="64015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1108" algn="l" defTabSz="64015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1268" algn="l" defTabSz="64015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hyperlink" Target="Gerrit%20J%20Kramer%20et%20al%202018%20Nucl.%20Fusion%20in%20press%20https:/doi.org/10.1088/1741-4326/aadea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ITER Diagnostics Work at PPPL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/>
              <a:t>NSTX-U / MFE Science Meeting</a:t>
            </a:r>
          </a:p>
          <a:p>
            <a:r>
              <a:rPr lang="en-US" sz="2400" dirty="0"/>
              <a:t>15 October 2018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823410" y="3145631"/>
            <a:ext cx="5509287" cy="1204102"/>
          </a:xfrm>
        </p:spPr>
        <p:txBody>
          <a:bodyPr/>
          <a:lstStyle/>
          <a:p>
            <a:r>
              <a:rPr lang="en-US" dirty="0"/>
              <a:t>Hutch Neilson</a:t>
            </a:r>
          </a:p>
          <a:p>
            <a:r>
              <a:rPr lang="en-US" sz="2000" dirty="0"/>
              <a:t>U.S. ITER Diagnostics Team Lead</a:t>
            </a:r>
          </a:p>
          <a:p>
            <a:r>
              <a:rPr lang="en-US" sz="2000" i="1" dirty="0"/>
              <a:t>Princeton Plasma Physics Laboratory</a:t>
            </a:r>
          </a:p>
        </p:txBody>
      </p:sp>
    </p:spTree>
    <p:extLst>
      <p:ext uri="{BB962C8B-B14F-4D97-AF65-F5344CB8AC3E}">
        <p14:creationId xmlns:p14="http://schemas.microsoft.com/office/powerpoint/2010/main" val="1361612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5" y="33289"/>
            <a:ext cx="10256515" cy="981595"/>
          </a:xfrm>
        </p:spPr>
        <p:txBody>
          <a:bodyPr>
            <a:noAutofit/>
          </a:bodyPr>
          <a:lstStyle/>
          <a:p>
            <a:r>
              <a:rPr lang="en-US" sz="3000" dirty="0"/>
              <a:t>LFSR Project is Ready for a Preliminary Design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936" y="1164430"/>
            <a:ext cx="11521440" cy="5410201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4000" dirty="0"/>
              <a:t>Design team: PPPL, General Atomics, UCLA, Palomar Scientific Instruments.</a:t>
            </a:r>
          </a:p>
          <a:p>
            <a:pPr>
              <a:spcBef>
                <a:spcPts val="1200"/>
              </a:spcBef>
            </a:pPr>
            <a:r>
              <a:rPr lang="en-US" sz="4000" dirty="0"/>
              <a:t>Preparations for Nov. 7-8 PDR are nearly complete.</a:t>
            </a:r>
          </a:p>
          <a:p>
            <a:pPr lvl="1"/>
            <a:r>
              <a:rPr lang="en-US" sz="3200" dirty="0"/>
              <a:t>&gt;280 system requirements defined</a:t>
            </a:r>
          </a:p>
          <a:p>
            <a:pPr lvl="1"/>
            <a:r>
              <a:rPr lang="en-US" sz="3200" dirty="0"/>
              <a:t>Design compliance documentation (&gt;100 reports and drawings) submitted and in final review.</a:t>
            </a:r>
          </a:p>
          <a:p>
            <a:pPr lvl="1"/>
            <a:r>
              <a:rPr lang="en-US" sz="3200" dirty="0"/>
              <a:t>U.S. ITER status review Sept. 11 affirmed readiness to proceed to PDR.</a:t>
            </a:r>
            <a:endParaRPr lang="en-US" sz="4000" dirty="0"/>
          </a:p>
          <a:p>
            <a:pPr marL="514302" indent="-514302">
              <a:buFont typeface="+mj-lt"/>
              <a:buAutoNum type="arabicPeriod"/>
            </a:pP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4E5B4-D27C-9346-BCE7-FA7EB591338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42BD593-E593-544F-9AA4-A4F9682C9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ITER@PPPL Update / NSTX-U&amp;MFE Science Meeting 15 Oct. 2018 / H. Neilson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896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8A9D04-A779-1246-B5EC-B3D2CD465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3069431"/>
            <a:ext cx="9471329" cy="98159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/>
              <a:t>Backups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D9B65D5-81A8-6048-9EC4-740DFE1F7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ITER@PPPL Update / NSTX-U&amp;MFE Science Meeting 15 Oct. 2018 / H. Neilson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95B536E-3C17-2543-AAC3-F8DA548D9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4E5B4-D27C-9346-BCE7-FA7EB591338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323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929EDF-173B-B64A-8E48-59B4E10D1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1431"/>
            <a:ext cx="10820400" cy="981595"/>
          </a:xfrm>
        </p:spPr>
        <p:txBody>
          <a:bodyPr>
            <a:noAutofit/>
          </a:bodyPr>
          <a:lstStyle/>
          <a:p>
            <a:r>
              <a:rPr lang="en-US" sz="3200" dirty="0"/>
              <a:t>Required measurement roles: edge electron density (profiles and fluctuations), poloidal rotation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882329E-79AE-0741-A165-9978D8E3F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4E5B4-D27C-9346-BCE7-FA7EB591338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25E988A-84BA-AF4D-9CAC-E7CD5A1AAB2C}"/>
              </a:ext>
            </a:extLst>
          </p:cNvPr>
          <p:cNvSpPr txBox="1"/>
          <p:nvPr/>
        </p:nvSpPr>
        <p:spPr>
          <a:xfrm>
            <a:off x="609600" y="5028974"/>
            <a:ext cx="65532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Conditions: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Full- and half-field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52 cm range of vertical plasma displacements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8E64DE94-20B5-9047-880E-ADC84E0DA5D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04800" y="1393031"/>
          <a:ext cx="12192000" cy="3257795"/>
        </p:xfrm>
        <a:graphic>
          <a:graphicData uri="http://schemas.openxmlformats.org/drawingml/2006/table">
            <a:tbl>
              <a:tblPr bandCol="1">
                <a:tableStyleId>{69CF1AB2-1976-4502-BF36-3FF5EA218861}</a:tableStyleId>
              </a:tblPr>
              <a:tblGrid>
                <a:gridCol w="32921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24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46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88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32164">
                  <a:extLst>
                    <a:ext uri="{9D8B030D-6E8A-4147-A177-3AD203B41FA5}">
                      <a16:colId xmlns:a16="http://schemas.microsoft.com/office/drawing/2014/main" xmlns="" val="3953668862"/>
                    </a:ext>
                  </a:extLst>
                </a:gridCol>
                <a:gridCol w="1156686">
                  <a:extLst>
                    <a:ext uri="{9D8B030D-6E8A-4147-A177-3AD203B41FA5}">
                      <a16:colId xmlns:a16="http://schemas.microsoft.com/office/drawing/2014/main" xmlns="" val="697896420"/>
                    </a:ext>
                  </a:extLst>
                </a:gridCol>
                <a:gridCol w="1113411">
                  <a:extLst>
                    <a:ext uri="{9D8B030D-6E8A-4147-A177-3AD203B41FA5}">
                      <a16:colId xmlns:a16="http://schemas.microsoft.com/office/drawing/2014/main" xmlns="" val="745698758"/>
                    </a:ext>
                  </a:extLst>
                </a:gridCol>
                <a:gridCol w="1291716">
                  <a:extLst>
                    <a:ext uri="{9D8B030D-6E8A-4147-A177-3AD203B41FA5}">
                      <a16:colId xmlns:a16="http://schemas.microsoft.com/office/drawing/2014/main" xmlns="" val="1536865043"/>
                    </a:ext>
                  </a:extLst>
                </a:gridCol>
              </a:tblGrid>
              <a:tr h="5874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Measurement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Parameter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Contribution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Highest Operation Role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Range Value Coverage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Spatial Coverage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Time Res.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Spatial Res.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54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Edge electron density profile [1]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Edge n</a:t>
                      </a:r>
                      <a:r>
                        <a:rPr lang="en-GB" sz="14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US" sz="1400" baseline="-25000" dirty="0"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Advanced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5x10</a:t>
                      </a:r>
                      <a:r>
                        <a:rPr lang="en-US" sz="1400" kern="1200" baseline="300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– 1x10</a:t>
                      </a:r>
                      <a:r>
                        <a:rPr lang="en-US" sz="1400" kern="1200" baseline="300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</a:t>
                      </a:r>
                      <a:r>
                        <a:rPr lang="en-US" sz="1400" kern="1200" baseline="300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-3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r/a &gt; 0.85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10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ms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5 mm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54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Toroidal </a:t>
                      </a:r>
                      <a:r>
                        <a:rPr lang="en-GB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Alfvén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Eigenmode (TAE)</a:t>
                      </a:r>
                      <a:b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density fluctuations </a:t>
                      </a:r>
                      <a:r>
                        <a:rPr lang="en-GB" sz="14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[2]</a:t>
                      </a:r>
                      <a:endParaRPr lang="en-US" sz="1400" baseline="-25000" dirty="0"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δn</a:t>
                      </a:r>
                      <a:r>
                        <a:rPr lang="fr-FR" sz="1400" baseline="-25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n</a:t>
                      </a:r>
                      <a:r>
                        <a:rPr lang="fr-FR" sz="14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US" sz="1400" baseline="-25000" dirty="0"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5x10</a:t>
                      </a:r>
                      <a:r>
                        <a:rPr lang="en-US" sz="1400" kern="1200" baseline="300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-6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– 5x10</a:t>
                      </a:r>
                      <a:r>
                        <a:rPr lang="en-US" sz="1400" kern="1200" baseline="300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-4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TBD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30 kHz – 2 MHz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N = 10 - 50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54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H-mode, ELM and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L-H mode transition indicator [3]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ELM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density transient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5x10</a:t>
                      </a:r>
                      <a:r>
                        <a:rPr lang="en-US" sz="1400" kern="1200" baseline="300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– 1.5x10</a:t>
                      </a:r>
                      <a:r>
                        <a:rPr lang="en-US" sz="1400" kern="1200" baseline="300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</a:t>
                      </a:r>
                      <a:r>
                        <a:rPr lang="en-US" sz="1400" kern="1200" baseline="300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-3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r/a &gt; 0.85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0.5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ms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3 mm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54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Plasma rotation [4]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GB" sz="1400" baseline="-25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</a:t>
                      </a:r>
                      <a:endParaRPr lang="en-US" sz="1400" baseline="-25000" dirty="0"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Supplementary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Advanced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– 50 km/s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r/a &gt; 0.85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10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ms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a/50 (~4 cm)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54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Line-averaged electron density [3]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∫n</a:t>
                      </a:r>
                      <a:r>
                        <a:rPr lang="en-GB" sz="14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dl / ∫ dl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Supplementary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Basic Control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5x10</a:t>
                      </a:r>
                      <a:r>
                        <a:rPr lang="en-US" sz="1400" kern="1200" baseline="300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– 1.5x10</a:t>
                      </a:r>
                      <a:r>
                        <a:rPr lang="en-US" sz="1400" kern="1200" baseline="300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</a:t>
                      </a:r>
                      <a:r>
                        <a:rPr lang="en-US" sz="1400" kern="1200" baseline="300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-3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r/a &gt; 0.85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10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ms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3 mm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54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Core electron density profile [1]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Core n</a:t>
                      </a:r>
                      <a:r>
                        <a:rPr lang="en-GB" sz="14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US" sz="1400" baseline="-25000" dirty="0"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Backup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Advanced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Control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5x10</a:t>
                      </a:r>
                      <a:r>
                        <a:rPr lang="en-US" sz="1400" kern="1200" baseline="300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– 3x10</a:t>
                      </a:r>
                      <a:r>
                        <a:rPr lang="en-US" sz="1400" kern="1200" baseline="300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</a:t>
                      </a:r>
                      <a:r>
                        <a:rPr lang="en-US" sz="1400" kern="1200" baseline="300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-3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r/a &lt; 0.85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10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ms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a/30 (~7 cm)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917B042-3F65-8A47-948D-BA0F4BC6C859}"/>
              </a:ext>
            </a:extLst>
          </p:cNvPr>
          <p:cNvSpPr/>
          <p:nvPr/>
        </p:nvSpPr>
        <p:spPr>
          <a:xfrm>
            <a:off x="6407552" y="4917259"/>
            <a:ext cx="5867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[1] “Measurement 23 and 24, Electron Temperature and Density profiles,” SBYVVL</a:t>
            </a:r>
          </a:p>
          <a:p>
            <a:r>
              <a:rPr lang="en-US" sz="1200" dirty="0"/>
              <a:t>[2] </a:t>
            </a:r>
            <a:r>
              <a:rPr lang="en-GB" sz="1200" dirty="0"/>
              <a:t>“SRD-55 (Diagnostics) from DOORS,” 28B39L</a:t>
            </a:r>
          </a:p>
          <a:p>
            <a:r>
              <a:rPr lang="en-GB" sz="1200" dirty="0"/>
              <a:t>[3] </a:t>
            </a:r>
            <a:r>
              <a:rPr lang="en-US" sz="1200" dirty="0"/>
              <a:t>“Measurement 06 &amp; 14 (line average density and ELMs) Parameter 011, 031,” T8FVZ3</a:t>
            </a:r>
          </a:p>
          <a:p>
            <a:r>
              <a:rPr lang="en-US" sz="1200" dirty="0"/>
              <a:t>[4] “Measurement Requirements Flow-Down for MP018. </a:t>
            </a:r>
            <a:r>
              <a:rPr lang="en-US" sz="1200" dirty="0" err="1"/>
              <a:t>Vpol</a:t>
            </a:r>
            <a:r>
              <a:rPr lang="en-US" sz="1200" dirty="0"/>
              <a:t>,” R25ZHM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2741C31-2491-E94C-AB88-6384F94BF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LFSR Overview / DRR#2 11 Sept.2018 / H. Neilson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852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35DC29-D19B-474A-A93C-7E927656A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LFSR Integration in Port Plug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914102-7146-F244-87C0-B6A367F2B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1" y="1158159"/>
            <a:ext cx="11521440" cy="107307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Front end components will be installed in a first-plasma port (Equatorial 11) diagnostic shield module (DSM).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7E4103D-B3F1-C446-812B-9F79B6699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4E5B4-D27C-9346-BCE7-FA7EB591338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3FF33EF-81F3-8D48-A5AF-42CF272D0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372675"/>
            <a:ext cx="6688267" cy="43963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D5C813B-DE04-4F41-B6A5-95BB5CA73ABE}"/>
              </a:ext>
            </a:extLst>
          </p:cNvPr>
          <p:cNvSpPr txBox="1"/>
          <p:nvPr/>
        </p:nvSpPr>
        <p:spPr>
          <a:xfrm>
            <a:off x="10058400" y="3069431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Vacuum windows (IO Scope)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B38D8A8A-A996-9746-9A4A-466615F74C83}"/>
              </a:ext>
            </a:extLst>
          </p:cNvPr>
          <p:cNvCxnSpPr>
            <a:cxnSpLocks/>
          </p:cNvCxnSpPr>
          <p:nvPr/>
        </p:nvCxnSpPr>
        <p:spPr>
          <a:xfrm flipH="1">
            <a:off x="9541565" y="3382140"/>
            <a:ext cx="549965" cy="34503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0F901C0-333B-554D-A351-1A4296EE4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ITER@PPPL Update / NSTX-U&amp;MFE Science Meeting 15 Oct. 2018 / H. Neilson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686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C52844-50B2-9444-A47E-AE7FC0D8E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5" y="33289"/>
            <a:ext cx="10104115" cy="981595"/>
          </a:xfrm>
        </p:spPr>
        <p:txBody>
          <a:bodyPr>
            <a:noAutofit/>
          </a:bodyPr>
          <a:lstStyle/>
          <a:p>
            <a:r>
              <a:rPr lang="en-US" sz="3200" dirty="0"/>
              <a:t>PPPL is responsible for all 7 U.S. ITER diagnostics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6A560CA-C6D7-9948-B872-E6C98AABC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ITER@PPPL Update / NSTX-U&amp;MFE Science Meeting 15 Oct. 2018 / H. Neilson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057DAC9-978D-AA40-8A45-5F361F310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4E5B4-D27C-9346-BCE7-FA7EB5913382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6" name="Shape 134">
            <a:extLst>
              <a:ext uri="{FF2B5EF4-FFF2-40B4-BE49-F238E27FC236}">
                <a16:creationId xmlns:a16="http://schemas.microsoft.com/office/drawing/2014/main" xmlns="" id="{F16DF428-C125-5849-956E-237E7985CC1C}"/>
              </a:ext>
            </a:extLst>
          </p:cNvPr>
          <p:cNvGrpSpPr>
            <a:grpSpLocks noChangeAspect="1"/>
          </p:cNvGrpSpPr>
          <p:nvPr/>
        </p:nvGrpSpPr>
        <p:grpSpPr>
          <a:xfrm>
            <a:off x="389416" y="1697831"/>
            <a:ext cx="9092164" cy="4724400"/>
            <a:chOff x="977758" y="1280805"/>
            <a:chExt cx="8013842" cy="4164091"/>
          </a:xfrm>
        </p:grpSpPr>
        <p:pic>
          <p:nvPicPr>
            <p:cNvPr id="7" name="Shape 135">
              <a:extLst>
                <a:ext uri="{FF2B5EF4-FFF2-40B4-BE49-F238E27FC236}">
                  <a16:creationId xmlns:a16="http://schemas.microsoft.com/office/drawing/2014/main" xmlns="" id="{514BD566-85D2-1B4B-82EE-53AD620F0955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2621" b="16544"/>
            <a:stretch/>
          </p:blipFill>
          <p:spPr>
            <a:xfrm>
              <a:off x="977758" y="1280805"/>
              <a:ext cx="8013842" cy="41640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Shape 136">
              <a:extLst>
                <a:ext uri="{FF2B5EF4-FFF2-40B4-BE49-F238E27FC236}">
                  <a16:creationId xmlns:a16="http://schemas.microsoft.com/office/drawing/2014/main" xmlns="" id="{24F0D4EC-737D-E749-B60C-B7EDC22B1954}"/>
                </a:ext>
              </a:extLst>
            </p:cNvPr>
            <p:cNvSpPr txBox="1"/>
            <p:nvPr/>
          </p:nvSpPr>
          <p:spPr>
            <a:xfrm>
              <a:off x="4038600" y="1280805"/>
              <a:ext cx="3413400" cy="338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en" sz="1600" b="1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Upper Visible/IR Camera (5 Locations)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99A7BC5-1C43-554B-890F-14FB011E5D87}"/>
              </a:ext>
            </a:extLst>
          </p:cNvPr>
          <p:cNvSpPr txBox="1"/>
          <p:nvPr/>
        </p:nvSpPr>
        <p:spPr>
          <a:xfrm>
            <a:off x="9601200" y="1469231"/>
            <a:ext cx="3018753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Also port integration for four ports: 2 equatorial and 2 upper.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27CA75C-50FE-1C40-A747-D9EF143627E7}"/>
              </a:ext>
            </a:extLst>
          </p:cNvPr>
          <p:cNvSpPr txBox="1"/>
          <p:nvPr/>
        </p:nvSpPr>
        <p:spPr>
          <a:xfrm>
            <a:off x="9708078" y="4426187"/>
            <a:ext cx="3018753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Low Field Side Reflectometer is the only active project at this time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B4571673-8B8A-0444-949B-7A96184618F7}"/>
              </a:ext>
            </a:extLst>
          </p:cNvPr>
          <p:cNvSpPr/>
          <p:nvPr/>
        </p:nvSpPr>
        <p:spPr>
          <a:xfrm>
            <a:off x="5638800" y="2612231"/>
            <a:ext cx="4419600" cy="1524000"/>
          </a:xfrm>
          <a:prstGeom prst="ellipse">
            <a:avLst/>
          </a:prstGeom>
          <a:noFill/>
          <a:ln w="38100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44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Plasma Density Profile Measurement by Microwave Reflectometry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4E5B4-D27C-9346-BCE7-FA7EB591338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xmlns="" id="{CE7BF16A-E2DD-C04C-B4A2-7B65B96A4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4023" y="1357969"/>
            <a:ext cx="6248400" cy="430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6075" indent="-346075">
              <a:spcBef>
                <a:spcPts val="600"/>
              </a:spcBef>
              <a:buFontTx/>
              <a:buChar char="•"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Reflection layers exist in the plasma depending on density and microwave frequency.</a:t>
            </a:r>
          </a:p>
          <a:p>
            <a:pPr marL="749300" lvl="1" indent="-403225">
              <a:buFont typeface="Wingdings" pitchFamily="2" charset="2"/>
              <a:buChar char="Ø"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 given frequency corresponds to a value of density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  <a:sym typeface="Wingdings"/>
            </a:endParaRPr>
          </a:p>
          <a:p>
            <a:pPr marL="346075" indent="-346075">
              <a:spcBef>
                <a:spcPts val="600"/>
              </a:spcBef>
              <a:buFontTx/>
              <a:buChar char="•"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Sweep through a range of frequencies and measure the time delay (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) of each frequency component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density profile</a:t>
            </a:r>
          </a:p>
          <a:p>
            <a:pPr marL="346075" indent="-346075">
              <a:spcBef>
                <a:spcPts val="600"/>
              </a:spcBef>
              <a:buFontTx/>
              <a:buChar char="•"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Addresses measurement roles:</a:t>
            </a:r>
          </a:p>
          <a:p>
            <a:pPr marL="749300" lvl="1" indent="-403225">
              <a:buFont typeface="Wingdings" pitchFamily="2" charset="2"/>
              <a:buChar char="Ø"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edge n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profile</a:t>
            </a:r>
          </a:p>
          <a:p>
            <a:pPr marL="749300" lvl="1" indent="-403225">
              <a:buFont typeface="Wingdings" pitchFamily="2" charset="2"/>
              <a:buChar char="Ø"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H-mode and ELM transients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9CDDD7A-077F-1D4F-B6FF-6244B656EC59}"/>
              </a:ext>
            </a:extLst>
          </p:cNvPr>
          <p:cNvGrpSpPr/>
          <p:nvPr/>
        </p:nvGrpSpPr>
        <p:grpSpPr>
          <a:xfrm>
            <a:off x="228600" y="1719203"/>
            <a:ext cx="2395914" cy="3639250"/>
            <a:chOff x="228600" y="1719203"/>
            <a:chExt cx="2395914" cy="363925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DBF3F107-E6F8-7A46-9D7B-CAF54242EC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1719203"/>
              <a:ext cx="2395914" cy="3639250"/>
            </a:xfrm>
            <a:prstGeom prst="rect">
              <a:avLst/>
            </a:prstGeom>
          </p:spPr>
        </p:pic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xmlns="" id="{82BF51D6-C6E8-6248-9188-9A92F5271C70}"/>
                </a:ext>
              </a:extLst>
            </p:cNvPr>
            <p:cNvSpPr/>
            <p:nvPr/>
          </p:nvSpPr>
          <p:spPr bwMode="auto">
            <a:xfrm>
              <a:off x="947796" y="2062035"/>
              <a:ext cx="1330032" cy="2449545"/>
            </a:xfrm>
            <a:custGeom>
              <a:avLst/>
              <a:gdLst>
                <a:gd name="connsiteX0" fmla="*/ 386633 w 1330032"/>
                <a:gd name="connsiteY0" fmla="*/ 10290 h 2449545"/>
                <a:gd name="connsiteX1" fmla="*/ 728604 w 1330032"/>
                <a:gd name="connsiteY1" fmla="*/ 106934 h 2449545"/>
                <a:gd name="connsiteX2" fmla="*/ 1040838 w 1330032"/>
                <a:gd name="connsiteY2" fmla="*/ 419168 h 2449545"/>
                <a:gd name="connsiteX3" fmla="*/ 1286165 w 1330032"/>
                <a:gd name="connsiteY3" fmla="*/ 880085 h 2449545"/>
                <a:gd name="connsiteX4" fmla="*/ 1315902 w 1330032"/>
                <a:gd name="connsiteY4" fmla="*/ 1370739 h 2449545"/>
                <a:gd name="connsiteX5" fmla="*/ 1130048 w 1330032"/>
                <a:gd name="connsiteY5" fmla="*/ 1853958 h 2449545"/>
                <a:gd name="connsiteX6" fmla="*/ 728604 w 1330032"/>
                <a:gd name="connsiteY6" fmla="*/ 2285139 h 2449545"/>
                <a:gd name="connsiteX7" fmla="*/ 408936 w 1330032"/>
                <a:gd name="connsiteY7" fmla="*/ 2426388 h 2449545"/>
                <a:gd name="connsiteX8" fmla="*/ 148741 w 1330032"/>
                <a:gd name="connsiteY8" fmla="*/ 1839090 h 2449545"/>
                <a:gd name="connsiteX9" fmla="*/ 58 w 1330032"/>
                <a:gd name="connsiteY9" fmla="*/ 1006466 h 2449545"/>
                <a:gd name="connsiteX10" fmla="*/ 133872 w 1330032"/>
                <a:gd name="connsiteY10" fmla="*/ 322524 h 2449545"/>
                <a:gd name="connsiteX11" fmla="*/ 386633 w 1330032"/>
                <a:gd name="connsiteY11" fmla="*/ 10290 h 2449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0032" h="2449545">
                  <a:moveTo>
                    <a:pt x="386633" y="10290"/>
                  </a:moveTo>
                  <a:cubicBezTo>
                    <a:pt x="485755" y="-25642"/>
                    <a:pt x="619570" y="38788"/>
                    <a:pt x="728604" y="106934"/>
                  </a:cubicBezTo>
                  <a:cubicBezTo>
                    <a:pt x="837638" y="175080"/>
                    <a:pt x="947911" y="290309"/>
                    <a:pt x="1040838" y="419168"/>
                  </a:cubicBezTo>
                  <a:cubicBezTo>
                    <a:pt x="1133765" y="548027"/>
                    <a:pt x="1240321" y="721490"/>
                    <a:pt x="1286165" y="880085"/>
                  </a:cubicBezTo>
                  <a:cubicBezTo>
                    <a:pt x="1332009" y="1038680"/>
                    <a:pt x="1341921" y="1208427"/>
                    <a:pt x="1315902" y="1370739"/>
                  </a:cubicBezTo>
                  <a:cubicBezTo>
                    <a:pt x="1289883" y="1533051"/>
                    <a:pt x="1227931" y="1701558"/>
                    <a:pt x="1130048" y="1853958"/>
                  </a:cubicBezTo>
                  <a:cubicBezTo>
                    <a:pt x="1032165" y="2006358"/>
                    <a:pt x="848789" y="2189734"/>
                    <a:pt x="728604" y="2285139"/>
                  </a:cubicBezTo>
                  <a:cubicBezTo>
                    <a:pt x="608419" y="2380544"/>
                    <a:pt x="505580" y="2500729"/>
                    <a:pt x="408936" y="2426388"/>
                  </a:cubicBezTo>
                  <a:cubicBezTo>
                    <a:pt x="312292" y="2352047"/>
                    <a:pt x="216887" y="2075744"/>
                    <a:pt x="148741" y="1839090"/>
                  </a:cubicBezTo>
                  <a:cubicBezTo>
                    <a:pt x="80595" y="1602436"/>
                    <a:pt x="2536" y="1259227"/>
                    <a:pt x="58" y="1006466"/>
                  </a:cubicBezTo>
                  <a:cubicBezTo>
                    <a:pt x="-2420" y="753705"/>
                    <a:pt x="74399" y="487314"/>
                    <a:pt x="133872" y="322524"/>
                  </a:cubicBezTo>
                  <a:cubicBezTo>
                    <a:pt x="193345" y="157734"/>
                    <a:pt x="287511" y="46222"/>
                    <a:pt x="386633" y="10290"/>
                  </a:cubicBezTo>
                  <a:close/>
                </a:path>
              </a:pathLst>
            </a:cu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00855CED-41B7-6541-BA1D-8A6E458A47E5}"/>
                </a:ext>
              </a:extLst>
            </p:cNvPr>
            <p:cNvSpPr txBox="1"/>
            <p:nvPr/>
          </p:nvSpPr>
          <p:spPr>
            <a:xfrm>
              <a:off x="1248480" y="3695591"/>
              <a:ext cx="7056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80 GHz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333F61B2-1E6E-B24F-B512-DEB449A401F1}"/>
                </a:ext>
              </a:extLst>
            </p:cNvPr>
            <p:cNvSpPr txBox="1"/>
            <p:nvPr/>
          </p:nvSpPr>
          <p:spPr>
            <a:xfrm>
              <a:off x="1143000" y="4105974"/>
              <a:ext cx="7056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5</a:t>
              </a:r>
              <a:r>
                <a:rPr lang="en-US" sz="1200"/>
                <a:t>0 </a:t>
              </a:r>
              <a:r>
                <a:rPr lang="en-US" sz="1200" dirty="0"/>
                <a:t>GHz</a:t>
              </a: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xmlns="" id="{9E3D3D75-1CAF-0A42-B9A8-E8F1697DD96C}"/>
                </a:ext>
              </a:extLst>
            </p:cNvPr>
            <p:cNvSpPr/>
            <p:nvPr/>
          </p:nvSpPr>
          <p:spPr bwMode="auto">
            <a:xfrm>
              <a:off x="1107609" y="2328803"/>
              <a:ext cx="1025991" cy="1828800"/>
            </a:xfrm>
            <a:custGeom>
              <a:avLst/>
              <a:gdLst>
                <a:gd name="connsiteX0" fmla="*/ 386633 w 1330032"/>
                <a:gd name="connsiteY0" fmla="*/ 10290 h 2449545"/>
                <a:gd name="connsiteX1" fmla="*/ 728604 w 1330032"/>
                <a:gd name="connsiteY1" fmla="*/ 106934 h 2449545"/>
                <a:gd name="connsiteX2" fmla="*/ 1040838 w 1330032"/>
                <a:gd name="connsiteY2" fmla="*/ 419168 h 2449545"/>
                <a:gd name="connsiteX3" fmla="*/ 1286165 w 1330032"/>
                <a:gd name="connsiteY3" fmla="*/ 880085 h 2449545"/>
                <a:gd name="connsiteX4" fmla="*/ 1315902 w 1330032"/>
                <a:gd name="connsiteY4" fmla="*/ 1370739 h 2449545"/>
                <a:gd name="connsiteX5" fmla="*/ 1130048 w 1330032"/>
                <a:gd name="connsiteY5" fmla="*/ 1853958 h 2449545"/>
                <a:gd name="connsiteX6" fmla="*/ 728604 w 1330032"/>
                <a:gd name="connsiteY6" fmla="*/ 2285139 h 2449545"/>
                <a:gd name="connsiteX7" fmla="*/ 408936 w 1330032"/>
                <a:gd name="connsiteY7" fmla="*/ 2426388 h 2449545"/>
                <a:gd name="connsiteX8" fmla="*/ 148741 w 1330032"/>
                <a:gd name="connsiteY8" fmla="*/ 1839090 h 2449545"/>
                <a:gd name="connsiteX9" fmla="*/ 58 w 1330032"/>
                <a:gd name="connsiteY9" fmla="*/ 1006466 h 2449545"/>
                <a:gd name="connsiteX10" fmla="*/ 133872 w 1330032"/>
                <a:gd name="connsiteY10" fmla="*/ 322524 h 2449545"/>
                <a:gd name="connsiteX11" fmla="*/ 386633 w 1330032"/>
                <a:gd name="connsiteY11" fmla="*/ 10290 h 2449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0032" h="2449545">
                  <a:moveTo>
                    <a:pt x="386633" y="10290"/>
                  </a:moveTo>
                  <a:cubicBezTo>
                    <a:pt x="485755" y="-25642"/>
                    <a:pt x="619570" y="38788"/>
                    <a:pt x="728604" y="106934"/>
                  </a:cubicBezTo>
                  <a:cubicBezTo>
                    <a:pt x="837638" y="175080"/>
                    <a:pt x="947911" y="290309"/>
                    <a:pt x="1040838" y="419168"/>
                  </a:cubicBezTo>
                  <a:cubicBezTo>
                    <a:pt x="1133765" y="548027"/>
                    <a:pt x="1240321" y="721490"/>
                    <a:pt x="1286165" y="880085"/>
                  </a:cubicBezTo>
                  <a:cubicBezTo>
                    <a:pt x="1332009" y="1038680"/>
                    <a:pt x="1341921" y="1208427"/>
                    <a:pt x="1315902" y="1370739"/>
                  </a:cubicBezTo>
                  <a:cubicBezTo>
                    <a:pt x="1289883" y="1533051"/>
                    <a:pt x="1227931" y="1701558"/>
                    <a:pt x="1130048" y="1853958"/>
                  </a:cubicBezTo>
                  <a:cubicBezTo>
                    <a:pt x="1032165" y="2006358"/>
                    <a:pt x="848789" y="2189734"/>
                    <a:pt x="728604" y="2285139"/>
                  </a:cubicBezTo>
                  <a:cubicBezTo>
                    <a:pt x="608419" y="2380544"/>
                    <a:pt x="505580" y="2500729"/>
                    <a:pt x="408936" y="2426388"/>
                  </a:cubicBezTo>
                  <a:cubicBezTo>
                    <a:pt x="312292" y="2352047"/>
                    <a:pt x="216887" y="2075744"/>
                    <a:pt x="148741" y="1839090"/>
                  </a:cubicBezTo>
                  <a:cubicBezTo>
                    <a:pt x="80595" y="1602436"/>
                    <a:pt x="2536" y="1259227"/>
                    <a:pt x="58" y="1006466"/>
                  </a:cubicBezTo>
                  <a:cubicBezTo>
                    <a:pt x="-2420" y="753705"/>
                    <a:pt x="74399" y="487314"/>
                    <a:pt x="133872" y="322524"/>
                  </a:cubicBezTo>
                  <a:cubicBezTo>
                    <a:pt x="193345" y="157734"/>
                    <a:pt x="287511" y="46222"/>
                    <a:pt x="386633" y="10290"/>
                  </a:cubicBezTo>
                  <a:close/>
                </a:path>
              </a:pathLst>
            </a:cu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A0724AB-7452-5945-A791-D9FCD56780BE}"/>
              </a:ext>
            </a:extLst>
          </p:cNvPr>
          <p:cNvSpPr txBox="1"/>
          <p:nvPr/>
        </p:nvSpPr>
        <p:spPr>
          <a:xfrm>
            <a:off x="2589569" y="1738158"/>
            <a:ext cx="266823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LFSR antenna array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68F1A536-8DEB-104F-8A9B-E1C5BFCB1231}"/>
              </a:ext>
            </a:extLst>
          </p:cNvPr>
          <p:cNvCxnSpPr/>
          <p:nvPr/>
        </p:nvCxnSpPr>
        <p:spPr bwMode="auto">
          <a:xfrm flipV="1">
            <a:off x="3157210" y="4778841"/>
            <a:ext cx="0" cy="18309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xmlns="" id="{5600DD4B-5C40-8B43-B700-ADEF356C2C51}"/>
              </a:ext>
            </a:extLst>
          </p:cNvPr>
          <p:cNvCxnSpPr/>
          <p:nvPr/>
        </p:nvCxnSpPr>
        <p:spPr bwMode="auto">
          <a:xfrm flipV="1">
            <a:off x="4113869" y="5728592"/>
            <a:ext cx="0" cy="18309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scene3d>
            <a:camera prst="orthographicFront">
              <a:rot lat="0" lon="0" rev="16200000"/>
            </a:camera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1EFE5B5E-6AD1-EC4C-844D-18A8BCC1133A}"/>
              </a:ext>
            </a:extLst>
          </p:cNvPr>
          <p:cNvCxnSpPr/>
          <p:nvPr/>
        </p:nvCxnSpPr>
        <p:spPr bwMode="auto">
          <a:xfrm flipV="1">
            <a:off x="3476151" y="5161959"/>
            <a:ext cx="956659" cy="99060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7E502866-36F0-C049-AFDD-C25DD40405E4}"/>
              </a:ext>
            </a:extLst>
          </p:cNvPr>
          <p:cNvSpPr txBox="1"/>
          <p:nvPr/>
        </p:nvSpPr>
        <p:spPr>
          <a:xfrm>
            <a:off x="4877984" y="6533559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495D1CAB-0B73-F549-86C9-81EF00F003BE}"/>
              </a:ext>
            </a:extLst>
          </p:cNvPr>
          <p:cNvSpPr txBox="1"/>
          <p:nvPr/>
        </p:nvSpPr>
        <p:spPr>
          <a:xfrm>
            <a:off x="2895600" y="4548008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f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617220DF-C1F5-AF4E-B4AF-93FBB7A2B547}"/>
              </a:ext>
            </a:extLst>
          </p:cNvPr>
          <p:cNvSpPr txBox="1"/>
          <p:nvPr/>
        </p:nvSpPr>
        <p:spPr>
          <a:xfrm>
            <a:off x="4349622" y="4597099"/>
            <a:ext cx="1046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Transmit signal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C63382BA-3356-2141-B135-DC797630B97A}"/>
              </a:ext>
            </a:extLst>
          </p:cNvPr>
          <p:cNvSpPr txBox="1"/>
          <p:nvPr/>
        </p:nvSpPr>
        <p:spPr>
          <a:xfrm>
            <a:off x="5361668" y="4846856"/>
            <a:ext cx="1039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Return signal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A9C9AC46-A5E8-5144-9707-0C3E35D19C77}"/>
              </a:ext>
            </a:extLst>
          </p:cNvPr>
          <p:cNvSpPr txBox="1"/>
          <p:nvPr/>
        </p:nvSpPr>
        <p:spPr>
          <a:xfrm>
            <a:off x="3962400" y="5736431"/>
            <a:ext cx="263214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ymbol" charset="2"/>
                <a:ea typeface="Symbol" charset="2"/>
                <a:cs typeface="Symbol" charset="2"/>
              </a:rPr>
              <a:t>t</a:t>
            </a:r>
            <a:endParaRPr lang="en-US" sz="1400" b="1" baseline="-25000" dirty="0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xmlns="" id="{42522481-822A-B34E-9D95-A18C38E72954}"/>
              </a:ext>
            </a:extLst>
          </p:cNvPr>
          <p:cNvCxnSpPr/>
          <p:nvPr/>
        </p:nvCxnSpPr>
        <p:spPr bwMode="auto">
          <a:xfrm>
            <a:off x="3886200" y="5777958"/>
            <a:ext cx="55362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9" name="Freeform 58">
            <a:extLst>
              <a:ext uri="{FF2B5EF4-FFF2-40B4-BE49-F238E27FC236}">
                <a16:creationId xmlns:a16="http://schemas.microsoft.com/office/drawing/2014/main" xmlns="" id="{5E46D7FB-94C8-364A-AA3C-DC92DD697FE9}"/>
              </a:ext>
            </a:extLst>
          </p:cNvPr>
          <p:cNvSpPr/>
          <p:nvPr/>
        </p:nvSpPr>
        <p:spPr bwMode="auto">
          <a:xfrm>
            <a:off x="4039168" y="5198173"/>
            <a:ext cx="1321806" cy="950614"/>
          </a:xfrm>
          <a:custGeom>
            <a:avLst/>
            <a:gdLst>
              <a:gd name="connsiteX0" fmla="*/ 0 w 1321806"/>
              <a:gd name="connsiteY0" fmla="*/ 950614 h 950614"/>
              <a:gd name="connsiteX1" fmla="*/ 235391 w 1321806"/>
              <a:gd name="connsiteY1" fmla="*/ 697117 h 950614"/>
              <a:gd name="connsiteX2" fmla="*/ 633743 w 1321806"/>
              <a:gd name="connsiteY2" fmla="*/ 552261 h 950614"/>
              <a:gd name="connsiteX3" fmla="*/ 1186004 w 1321806"/>
              <a:gd name="connsiteY3" fmla="*/ 235390 h 950614"/>
              <a:gd name="connsiteX4" fmla="*/ 1321806 w 1321806"/>
              <a:gd name="connsiteY4" fmla="*/ 0 h 95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1806" h="950614">
                <a:moveTo>
                  <a:pt x="0" y="950614"/>
                </a:moveTo>
                <a:cubicBezTo>
                  <a:pt x="64883" y="857061"/>
                  <a:pt x="129767" y="763509"/>
                  <a:pt x="235391" y="697117"/>
                </a:cubicBezTo>
                <a:cubicBezTo>
                  <a:pt x="341015" y="630725"/>
                  <a:pt x="475308" y="629215"/>
                  <a:pt x="633743" y="552261"/>
                </a:cubicBezTo>
                <a:cubicBezTo>
                  <a:pt x="792178" y="475307"/>
                  <a:pt x="1071327" y="327433"/>
                  <a:pt x="1186004" y="235390"/>
                </a:cubicBezTo>
                <a:cubicBezTo>
                  <a:pt x="1300681" y="143347"/>
                  <a:pt x="1311243" y="71673"/>
                  <a:pt x="1321806" y="0"/>
                </a:cubicBezTo>
              </a:path>
            </a:pathLst>
          </a:cu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xmlns="" id="{8472D06D-CFDF-B54C-B6C9-596A1B88EA6A}"/>
              </a:ext>
            </a:extLst>
          </p:cNvPr>
          <p:cNvCxnSpPr>
            <a:cxnSpLocks/>
          </p:cNvCxnSpPr>
          <p:nvPr/>
        </p:nvCxnSpPr>
        <p:spPr bwMode="auto">
          <a:xfrm>
            <a:off x="3581400" y="5139243"/>
            <a:ext cx="80928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xmlns="" id="{0324D703-C13F-7748-AAC9-787FB2029810}"/>
              </a:ext>
            </a:extLst>
          </p:cNvPr>
          <p:cNvCxnSpPr>
            <a:cxnSpLocks/>
          </p:cNvCxnSpPr>
          <p:nvPr/>
        </p:nvCxnSpPr>
        <p:spPr bwMode="auto">
          <a:xfrm>
            <a:off x="3456549" y="5139243"/>
            <a:ext cx="0" cy="9333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16DDD353-571A-4C42-8E86-CD4AA1CB6BCC}"/>
              </a:ext>
            </a:extLst>
          </p:cNvPr>
          <p:cNvSpPr txBox="1"/>
          <p:nvPr/>
        </p:nvSpPr>
        <p:spPr>
          <a:xfrm>
            <a:off x="2687210" y="5431631"/>
            <a:ext cx="10465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~25 GHz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7C83E2BF-3B9B-9544-BBB4-EDD7E894D4EA}"/>
              </a:ext>
            </a:extLst>
          </p:cNvPr>
          <p:cNvSpPr txBox="1"/>
          <p:nvPr/>
        </p:nvSpPr>
        <p:spPr>
          <a:xfrm>
            <a:off x="3542267" y="4785362"/>
            <a:ext cx="10465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~4 𝜇s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AC9A8E0-7925-8042-B05B-8A40D90D2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7210" y="2229167"/>
            <a:ext cx="2661826" cy="1722143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3B59016-5CFB-AB4E-9326-AB3FB741C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LFSR Overview / DRR#2 11 Sept.2018 / H. Neilson</a:t>
            </a:r>
            <a:endParaRPr lang="en-US" dirty="0"/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xmlns="" id="{3EEE76C0-5DA7-5B48-951F-291CA3561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885" y="5829844"/>
            <a:ext cx="6248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6075" indent="-346075">
              <a:spcBef>
                <a:spcPts val="600"/>
              </a:spcBef>
              <a:buFontTx/>
              <a:buChar char="•"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System can also measure density fluctuations and poloidal rotation.</a:t>
            </a:r>
          </a:p>
        </p:txBody>
      </p:sp>
    </p:spTree>
    <p:extLst>
      <p:ext uri="{BB962C8B-B14F-4D97-AF65-F5344CB8AC3E}">
        <p14:creationId xmlns:p14="http://schemas.microsoft.com/office/powerpoint/2010/main" val="2211330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651624-481C-A84E-880E-59699DE48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3289"/>
            <a:ext cx="10667999" cy="981595"/>
          </a:xfrm>
        </p:spPr>
        <p:txBody>
          <a:bodyPr>
            <a:noAutofit/>
          </a:bodyPr>
          <a:lstStyle/>
          <a:p>
            <a:r>
              <a:rPr lang="en-US" sz="3200" dirty="0"/>
              <a:t>Antenna-plasma coupling has been analyzed for a range of conditions including fluctuations.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15480D0-74FD-F04B-BD1A-94532BA0C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ITER@PPPL Update / NSTX-U&amp;MFE Science Meeting 15 Oct. 2018 / H. Neilson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80EDE09-3D89-6140-BAD1-BFF67A01B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4E5B4-D27C-9346-BCE7-FA7EB591338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D922D06-FEF5-AE4F-A632-FF8A3FEC8798}"/>
              </a:ext>
            </a:extLst>
          </p:cNvPr>
          <p:cNvSpPr txBox="1"/>
          <p:nvPr/>
        </p:nvSpPr>
        <p:spPr>
          <a:xfrm>
            <a:off x="1281961" y="6153616"/>
            <a:ext cx="403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G.J. Kramer et al 2018 </a:t>
            </a:r>
            <a:r>
              <a:rPr lang="en-US" sz="1600" dirty="0" err="1"/>
              <a:t>Nucl</a:t>
            </a:r>
            <a:r>
              <a:rPr lang="en-US" sz="1600" dirty="0"/>
              <a:t>. Fusion </a:t>
            </a:r>
            <a:r>
              <a:rPr lang="en-US" sz="1600" b="1" dirty="0"/>
              <a:t>58</a:t>
            </a:r>
            <a:r>
              <a:rPr lang="en-US" sz="1600" dirty="0"/>
              <a:t> 126014</a:t>
            </a:r>
          </a:p>
          <a:p>
            <a:r>
              <a:rPr lang="en-US" sz="1600" dirty="0"/>
              <a:t> </a:t>
            </a:r>
            <a:r>
              <a:rPr lang="en-US" sz="1600" dirty="0">
                <a:hlinkClick r:id="rId2"/>
              </a:rPr>
              <a:t>https://doi.org/10.1088/1741-4326/aadea1</a:t>
            </a:r>
            <a:endParaRPr lang="en-US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B9A8956-1F57-D842-A9C1-530D3401CF9E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189" y="1915917"/>
            <a:ext cx="3854371" cy="39920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ACACE7E-3237-0640-A3F0-6A90D2D6174C}"/>
              </a:ext>
            </a:extLst>
          </p:cNvPr>
          <p:cNvSpPr txBox="1"/>
          <p:nvPr/>
        </p:nvSpPr>
        <p:spPr>
          <a:xfrm>
            <a:off x="1335974" y="1545431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H-mode equilibrium density profile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48B0BA4-5C30-0D49-8006-4C43F0254E0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8862" y="2316856"/>
            <a:ext cx="4414651" cy="44721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65D5979-CBA9-B84D-A998-865782F6F596}"/>
              </a:ext>
            </a:extLst>
          </p:cNvPr>
          <p:cNvSpPr txBox="1"/>
          <p:nvPr/>
        </p:nvSpPr>
        <p:spPr>
          <a:xfrm>
            <a:off x="6786748" y="1240631"/>
            <a:ext cx="46788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Antenna-plasma coupling </a:t>
            </a:r>
            <a:r>
              <a:rPr lang="en-US" sz="2000" i="1" dirty="0"/>
              <a:t>vs</a:t>
            </a:r>
            <a:r>
              <a:rPr lang="en-US" sz="2000" dirty="0"/>
              <a:t> frequency</a:t>
            </a:r>
            <a:endParaRPr lang="en-US" sz="2000" i="1" dirty="0"/>
          </a:p>
          <a:p>
            <a:pPr algn="ctr"/>
            <a:r>
              <a:rPr lang="en-US" sz="2000" dirty="0"/>
              <a:t>(avg. and 1σ error bands over 300 simulations per frequency)</a:t>
            </a:r>
          </a:p>
        </p:txBody>
      </p:sp>
    </p:spTree>
    <p:extLst>
      <p:ext uri="{BB962C8B-B14F-4D97-AF65-F5344CB8AC3E}">
        <p14:creationId xmlns:p14="http://schemas.microsoft.com/office/powerpoint/2010/main" val="3717984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2"/>
          <p:cNvSpPr>
            <a:spLocks noGrp="1"/>
          </p:cNvSpPr>
          <p:nvPr>
            <p:ph type="title"/>
          </p:nvPr>
        </p:nvSpPr>
        <p:spPr>
          <a:xfrm>
            <a:off x="640085" y="33289"/>
            <a:ext cx="10104115" cy="981595"/>
          </a:xfrm>
          <a:prstGeom prst="rect">
            <a:avLst/>
          </a:prstGeom>
        </p:spPr>
        <p:txBody>
          <a:bodyPr lIns="128043" tIns="64022" rIns="128043" bIns="64022">
            <a:noAutofit/>
          </a:bodyPr>
          <a:lstStyle/>
          <a:p>
            <a:r>
              <a:rPr lang="en-US" altLang="en-US" sz="3600" dirty="0"/>
              <a:t>LFSR extends ~50m from first wall to diagnostic hall</a:t>
            </a:r>
          </a:p>
        </p:txBody>
      </p:sp>
      <p:pic>
        <p:nvPicPr>
          <p:cNvPr id="10242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6088" y="1177925"/>
            <a:ext cx="12355512" cy="54276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6722" y="1586247"/>
            <a:ext cx="2955925" cy="1744705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43" tIns="64022" rIns="128043" bIns="6402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31542" y="2480283"/>
            <a:ext cx="3124835" cy="1966546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43" tIns="64022" rIns="128043" bIns="6402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616385" y="3757954"/>
            <a:ext cx="3124835" cy="1966546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43" tIns="64022" rIns="128043" bIns="6402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767890" y="4631974"/>
            <a:ext cx="1700212" cy="15262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43" tIns="64022" rIns="128043" bIns="6402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468100" y="5078991"/>
            <a:ext cx="1229043" cy="15262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43" tIns="64022" rIns="128043" bIns="6402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49" name="TextBox 9"/>
          <p:cNvSpPr txBox="1">
            <a:spLocks noChangeArrowheads="1"/>
          </p:cNvSpPr>
          <p:nvPr/>
        </p:nvSpPr>
        <p:spPr bwMode="auto">
          <a:xfrm>
            <a:off x="582295" y="1177592"/>
            <a:ext cx="2642553" cy="517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43" tIns="64022" rIns="128043" bIns="64022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400" b="1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500" b="0" dirty="0"/>
              <a:t>Diagnostic Hall</a:t>
            </a:r>
          </a:p>
        </p:txBody>
      </p:sp>
      <p:sp>
        <p:nvSpPr>
          <p:cNvPr id="10250" name="TextBox 10"/>
          <p:cNvSpPr txBox="1">
            <a:spLocks noChangeArrowheads="1"/>
          </p:cNvSpPr>
          <p:nvPr/>
        </p:nvSpPr>
        <p:spPr bwMode="auto">
          <a:xfrm>
            <a:off x="4347210" y="1969883"/>
            <a:ext cx="2642553" cy="517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43" tIns="64022" rIns="128043" bIns="64022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400" b="1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500" b="0"/>
              <a:t>Gallery</a:t>
            </a:r>
          </a:p>
        </p:txBody>
      </p:sp>
      <p:sp>
        <p:nvSpPr>
          <p:cNvPr id="10251" name="TextBox 11"/>
          <p:cNvSpPr txBox="1">
            <a:spLocks noChangeArrowheads="1"/>
          </p:cNvSpPr>
          <p:nvPr/>
        </p:nvSpPr>
        <p:spPr bwMode="auto">
          <a:xfrm>
            <a:off x="7489825" y="3269236"/>
            <a:ext cx="2642553" cy="517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43" tIns="64022" rIns="128043" bIns="64022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400" b="1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500" b="0"/>
              <a:t>Port Cell</a:t>
            </a:r>
          </a:p>
        </p:txBody>
      </p:sp>
      <p:sp>
        <p:nvSpPr>
          <p:cNvPr id="10252" name="TextBox 13"/>
          <p:cNvSpPr txBox="1">
            <a:spLocks noChangeArrowheads="1"/>
          </p:cNvSpPr>
          <p:nvPr/>
        </p:nvSpPr>
        <p:spPr bwMode="auto">
          <a:xfrm>
            <a:off x="10041255" y="4143255"/>
            <a:ext cx="2642553" cy="517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43" tIns="64022" rIns="128043" bIns="64022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400" b="1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500" b="0"/>
              <a:t>Interspace</a:t>
            </a:r>
          </a:p>
        </p:txBody>
      </p:sp>
      <p:sp>
        <p:nvSpPr>
          <p:cNvPr id="10253" name="TextBox 14"/>
          <p:cNvSpPr txBox="1">
            <a:spLocks noChangeArrowheads="1"/>
          </p:cNvSpPr>
          <p:nvPr/>
        </p:nvSpPr>
        <p:spPr bwMode="auto">
          <a:xfrm>
            <a:off x="11094720" y="6501443"/>
            <a:ext cx="2642553" cy="517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43" tIns="64022" rIns="128043" bIns="64022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400" b="1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500" b="0" dirty="0"/>
              <a:t>In Vessel</a:t>
            </a:r>
          </a:p>
        </p:txBody>
      </p:sp>
      <p:pic>
        <p:nvPicPr>
          <p:cNvPr id="10254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5" y="4625302"/>
            <a:ext cx="5834062" cy="2180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5" name="TextBox 16"/>
          <p:cNvSpPr txBox="1">
            <a:spLocks noChangeArrowheads="1"/>
          </p:cNvSpPr>
          <p:nvPr/>
        </p:nvSpPr>
        <p:spPr bwMode="auto">
          <a:xfrm>
            <a:off x="811213" y="4958898"/>
            <a:ext cx="2655887" cy="90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43" tIns="64022" rIns="128043" bIns="64022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400" b="1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500" b="0"/>
              <a:t>Overhead View:</a:t>
            </a:r>
          </a:p>
        </p:txBody>
      </p:sp>
      <p:sp>
        <p:nvSpPr>
          <p:cNvPr id="10256" name="TextBox 17"/>
          <p:cNvSpPr txBox="1">
            <a:spLocks noChangeArrowheads="1"/>
          </p:cNvSpPr>
          <p:nvPr/>
        </p:nvSpPr>
        <p:spPr bwMode="auto">
          <a:xfrm>
            <a:off x="3680460" y="1743038"/>
            <a:ext cx="1602423" cy="36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43" tIns="64022" rIns="128043" bIns="64022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400" b="1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500" b="0"/>
              <a:t>Lintel</a:t>
            </a:r>
          </a:p>
        </p:txBody>
      </p:sp>
      <p:sp>
        <p:nvSpPr>
          <p:cNvPr id="10257" name="TextBox 18"/>
          <p:cNvSpPr txBox="1">
            <a:spLocks noChangeArrowheads="1"/>
          </p:cNvSpPr>
          <p:nvPr/>
        </p:nvSpPr>
        <p:spPr bwMode="auto">
          <a:xfrm>
            <a:off x="10041257" y="6186530"/>
            <a:ext cx="1604645" cy="36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43" tIns="64022" rIns="128043" bIns="64022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400" b="1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500" b="0"/>
              <a:t>Closure Plate</a:t>
            </a:r>
          </a:p>
        </p:txBody>
      </p:sp>
      <p:sp>
        <p:nvSpPr>
          <p:cNvPr id="10258" name="TextBox 19"/>
          <p:cNvSpPr txBox="1">
            <a:spLocks noChangeArrowheads="1"/>
          </p:cNvSpPr>
          <p:nvPr/>
        </p:nvSpPr>
        <p:spPr bwMode="auto">
          <a:xfrm>
            <a:off x="9767889" y="4668669"/>
            <a:ext cx="1602422" cy="36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43" tIns="64022" rIns="128043" bIns="64022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400" b="1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500" b="0"/>
              <a:t>Bio-shield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EF7A8EB7-AA18-5741-9456-D9DEF8CDD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ITER@PPPL Update / NSTX-U&amp;MFE Science Meeting 15 Oct. 2018 / H. Neilson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688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6F273F-C9B0-EB43-BA70-22044435F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In-vessel Equipment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6AFADA-89DD-3A4D-8C11-0EF748A1B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58158"/>
            <a:ext cx="12191999" cy="116668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</a:pPr>
            <a:r>
              <a:rPr lang="en-US" dirty="0"/>
              <a:t>Stainless steel waveguide with periscope to prevent streaming.</a:t>
            </a:r>
          </a:p>
          <a:p>
            <a:pPr>
              <a:lnSpc>
                <a:spcPct val="115000"/>
              </a:lnSpc>
            </a:pPr>
            <a:r>
              <a:rPr lang="en-US" dirty="0"/>
              <a:t>Support straps attach LFSR equipment to port plug structure.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2FBAECC-EBAE-FA41-ABE9-7ADE5DF4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4E5B4-D27C-9346-BCE7-FA7EB591338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133FF38-AF7E-C14F-9818-64DD6AA9C419}"/>
              </a:ext>
            </a:extLst>
          </p:cNvPr>
          <p:cNvSpPr txBox="1"/>
          <p:nvPr/>
        </p:nvSpPr>
        <p:spPr>
          <a:xfrm>
            <a:off x="10111411" y="3069431"/>
            <a:ext cx="2309189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First plasma scope!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B355589-4F78-7147-9820-529F924B1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243" y="2324845"/>
            <a:ext cx="7460322" cy="432598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8A5B2D5-3923-2349-99E7-9E7A8FC75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ITER@PPPL Update / NSTX-U&amp;MFE Science Meeting 15 Oct. 2018 / H. Neilson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727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320222-126A-1C4D-8234-6C49B5E45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Antenna Assembly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14007BA-E279-994D-B8BF-B5C33D0DB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4E5B4-D27C-9346-BCE7-FA7EB5913382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94FB978F-25D8-EE4C-9E4C-0A3B71AC4DB2}"/>
              </a:ext>
            </a:extLst>
          </p:cNvPr>
          <p:cNvGrpSpPr>
            <a:grpSpLocks noChangeAspect="1"/>
          </p:cNvGrpSpPr>
          <p:nvPr/>
        </p:nvGrpSpPr>
        <p:grpSpPr>
          <a:xfrm>
            <a:off x="563379" y="2847024"/>
            <a:ext cx="6202557" cy="3644439"/>
            <a:chOff x="563379" y="2847024"/>
            <a:chExt cx="6202557" cy="364443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D9F4F54E-A7E9-5B4D-9DF9-FBBF73E04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58574" y="2847024"/>
              <a:ext cx="2437171" cy="36444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47DF59BE-9CD8-1642-AC2A-4ABDF13D3D4C}"/>
                </a:ext>
              </a:extLst>
            </p:cNvPr>
            <p:cNvSpPr txBox="1"/>
            <p:nvPr/>
          </p:nvSpPr>
          <p:spPr>
            <a:xfrm>
              <a:off x="5478218" y="2936141"/>
              <a:ext cx="12877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Poloidal rotation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93CD9699-BC26-6540-8ADF-01215698880F}"/>
                </a:ext>
              </a:extLst>
            </p:cNvPr>
            <p:cNvSpPr txBox="1"/>
            <p:nvPr/>
          </p:nvSpPr>
          <p:spPr>
            <a:xfrm>
              <a:off x="663920" y="3553419"/>
              <a:ext cx="16187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/>
                <a:t>Turbulence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3CD780C8-BC4D-634A-8EDD-0346AA25FAC9}"/>
                </a:ext>
              </a:extLst>
            </p:cNvPr>
            <p:cNvSpPr txBox="1"/>
            <p:nvPr/>
          </p:nvSpPr>
          <p:spPr>
            <a:xfrm>
              <a:off x="563379" y="4671949"/>
              <a:ext cx="17193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/>
                <a:t>Turbulence &amp; density profile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C772343B-AA55-9F49-8C73-5F9C467FA493}"/>
                </a:ext>
              </a:extLst>
            </p:cNvPr>
            <p:cNvSpPr txBox="1"/>
            <p:nvPr/>
          </p:nvSpPr>
          <p:spPr>
            <a:xfrm>
              <a:off x="5478218" y="4980952"/>
              <a:ext cx="11396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Density profile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xmlns="" id="{D0DB3644-0BFF-024B-BD47-A532BA7A7095}"/>
                </a:ext>
              </a:extLst>
            </p:cNvPr>
            <p:cNvCxnSpPr>
              <a:cxnSpLocks/>
              <a:stCxn id="8" idx="1"/>
            </p:cNvCxnSpPr>
            <p:nvPr/>
          </p:nvCxnSpPr>
          <p:spPr>
            <a:xfrm flipH="1">
              <a:off x="4772392" y="3290084"/>
              <a:ext cx="705826" cy="18892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ight Brace 22">
              <a:extLst>
                <a:ext uri="{FF2B5EF4-FFF2-40B4-BE49-F238E27FC236}">
                  <a16:creationId xmlns:a16="http://schemas.microsoft.com/office/drawing/2014/main" xmlns="" id="{284A1DC6-7CFA-4448-9051-6B60DFE8192B}"/>
                </a:ext>
              </a:extLst>
            </p:cNvPr>
            <p:cNvSpPr/>
            <p:nvPr/>
          </p:nvSpPr>
          <p:spPr>
            <a:xfrm>
              <a:off x="4993203" y="4525164"/>
              <a:ext cx="380715" cy="1722617"/>
            </a:xfrm>
            <a:prstGeom prst="rightBrace">
              <a:avLst/>
            </a:prstGeom>
            <a:ln w="317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xmlns="" id="{1063782F-F4E4-BA45-96DF-FF536B6CB396}"/>
                </a:ext>
              </a:extLst>
            </p:cNvPr>
            <p:cNvCxnSpPr>
              <a:cxnSpLocks/>
              <a:stCxn id="9" idx="3"/>
            </p:cNvCxnSpPr>
            <p:nvPr/>
          </p:nvCxnSpPr>
          <p:spPr>
            <a:xfrm>
              <a:off x="2282706" y="3753474"/>
              <a:ext cx="1823432" cy="998453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xmlns="" id="{E4EE67B9-F0FD-9E48-9CB7-AE3FB1A06E41}"/>
                </a:ext>
              </a:extLst>
            </p:cNvPr>
            <p:cNvCxnSpPr>
              <a:cxnSpLocks/>
            </p:cNvCxnSpPr>
            <p:nvPr/>
          </p:nvCxnSpPr>
          <p:spPr>
            <a:xfrm>
              <a:off x="2240572" y="5221449"/>
              <a:ext cx="1865566" cy="467389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DF983B3-4940-8E48-AD38-08796CDACCFE}"/>
              </a:ext>
            </a:extLst>
          </p:cNvPr>
          <p:cNvSpPr txBox="1"/>
          <p:nvPr/>
        </p:nvSpPr>
        <p:spPr>
          <a:xfrm>
            <a:off x="411093" y="1131007"/>
            <a:ext cx="1132370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6-antenna array provides required measurement functions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Reflected waves are received by the launching antenna (monostatic)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Water-cooled antennas and support block receive the main nuclear heat loads.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AF9B9957-1BDA-0645-8FA1-721F4502E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2459831"/>
            <a:ext cx="3124200" cy="428402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71B4CE8-0BCA-9242-AF49-266F9E504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ITER@PPPL Update / NSTX-U&amp;MFE Science Meeting 15 Oct. 2018 / H. Neilson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833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C68C08-5C8E-1547-B25F-9C845EB3F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5" y="33289"/>
            <a:ext cx="10180315" cy="981595"/>
          </a:xfrm>
        </p:spPr>
        <p:txBody>
          <a:bodyPr>
            <a:noAutofit/>
          </a:bodyPr>
          <a:lstStyle/>
          <a:p>
            <a:r>
              <a:rPr lang="en-US" sz="3200" dirty="0"/>
              <a:t>Transmission line system has undergone extensive performance testing at General Atomics.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D7CC22C-E12F-3E4F-9A4D-922AE4098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ITER@PPPL Update / NSTX-U&amp;MFE Science Meeting 15 Oct. 2018 / H. Neilson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4153FDF-AF28-FC44-808B-D02EF021F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4E5B4-D27C-9346-BCE7-FA7EB591338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27FB49AB-BEA3-1548-8D8E-87B1A8419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15" y="1373728"/>
            <a:ext cx="4312030" cy="69207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2400" b="1" dirty="0"/>
              <a:t>LFSR transmission-line prototype test stand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9A1F8E4-9F03-9A42-AB04-5BEA8495A4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" b="1"/>
          <a:stretch/>
        </p:blipFill>
        <p:spPr bwMode="auto">
          <a:xfrm>
            <a:off x="228600" y="2102912"/>
            <a:ext cx="5247726" cy="39942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13A8B3F-9E68-2F4F-B307-062FAF92EC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0" b="5017"/>
          <a:stretch/>
        </p:blipFill>
        <p:spPr bwMode="auto">
          <a:xfrm>
            <a:off x="5943600" y="1428701"/>
            <a:ext cx="2227477" cy="24363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6CECD93-1598-B24E-B240-8C00113AF7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" r="54920" b="12291"/>
          <a:stretch/>
        </p:blipFill>
        <p:spPr bwMode="auto">
          <a:xfrm>
            <a:off x="6166212" y="4615517"/>
            <a:ext cx="1813877" cy="22301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092DE87-D45C-2E48-8C8F-726A3525F467}"/>
              </a:ext>
            </a:extLst>
          </p:cNvPr>
          <p:cNvSpPr txBox="1"/>
          <p:nvPr/>
        </p:nvSpPr>
        <p:spPr>
          <a:xfrm>
            <a:off x="6477001" y="1240631"/>
            <a:ext cx="1237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Bends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D87C5DF-6E22-4844-9ABC-88DD4AE29FAC}"/>
              </a:ext>
            </a:extLst>
          </p:cNvPr>
          <p:cNvSpPr txBox="1"/>
          <p:nvPr/>
        </p:nvSpPr>
        <p:spPr>
          <a:xfrm>
            <a:off x="5688102" y="3907631"/>
            <a:ext cx="2770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Beam Splitter / Combiners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5599C88-272B-1043-A2AC-6EE69EA83A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212" y="1692035"/>
            <a:ext cx="2753988" cy="2063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7766D77-4F4A-A445-92D5-0D300478F99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3" b="4606"/>
          <a:stretch/>
        </p:blipFill>
        <p:spPr bwMode="auto">
          <a:xfrm>
            <a:off x="8669975" y="4683764"/>
            <a:ext cx="3502639" cy="18864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6664B6C-B08A-B041-B0D9-7BB1C816C641}"/>
              </a:ext>
            </a:extLst>
          </p:cNvPr>
          <p:cNvSpPr txBox="1"/>
          <p:nvPr/>
        </p:nvSpPr>
        <p:spPr>
          <a:xfrm>
            <a:off x="10046243" y="1293184"/>
            <a:ext cx="1131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Switches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A4B7E7A-8C27-E746-B24B-3A6D4709AB3D}"/>
              </a:ext>
            </a:extLst>
          </p:cNvPr>
          <p:cNvSpPr txBox="1"/>
          <p:nvPr/>
        </p:nvSpPr>
        <p:spPr>
          <a:xfrm>
            <a:off x="9031876" y="4054349"/>
            <a:ext cx="3140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Polarization Rotators</a:t>
            </a:r>
          </a:p>
        </p:txBody>
      </p:sp>
    </p:spTree>
    <p:extLst>
      <p:ext uri="{BB962C8B-B14F-4D97-AF65-F5344CB8AC3E}">
        <p14:creationId xmlns:p14="http://schemas.microsoft.com/office/powerpoint/2010/main" val="3969681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18391B-F0D4-0848-BFDC-E7590EF71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2" y="33288"/>
            <a:ext cx="10180318" cy="981595"/>
          </a:xfrm>
        </p:spPr>
        <p:txBody>
          <a:bodyPr/>
          <a:lstStyle/>
          <a:p>
            <a:r>
              <a:rPr lang="en-US" dirty="0"/>
              <a:t>Gaussian Telescope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C542FB-DAFE-F44D-BFE9-32E875D4D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379" y="1136767"/>
            <a:ext cx="11521440" cy="154782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en-US" dirty="0"/>
              <a:t>Maintains beam transmission while accommodating thermal displacements (up to 3 cm) of vessel-mounted waveguides.</a:t>
            </a:r>
          </a:p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en-US" dirty="0"/>
              <a:t>Performance successfully demonstrated in proof-of-concept test.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5A1B71B-5D2B-654C-88C0-B870ED557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4E5B4-D27C-9346-BCE7-FA7EB591338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C885C14-4A2D-494D-B4EB-29597A6B1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37" y="2535381"/>
            <a:ext cx="5610621" cy="409128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B20194C-131A-DD40-BFF3-367EA2206FBE}"/>
              </a:ext>
            </a:extLst>
          </p:cNvPr>
          <p:cNvGrpSpPr>
            <a:grpSpLocks noChangeAspect="1"/>
          </p:cNvGrpSpPr>
          <p:nvPr/>
        </p:nvGrpSpPr>
        <p:grpSpPr>
          <a:xfrm>
            <a:off x="6477000" y="2684589"/>
            <a:ext cx="5029200" cy="3781714"/>
            <a:chOff x="6549081" y="2847725"/>
            <a:chExt cx="2504303" cy="188311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4EE1261D-1E91-7949-A3C2-CC1BEE019D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49081" y="2847725"/>
              <a:ext cx="2504303" cy="1870498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DEF3A84D-90E3-1E4E-B3A6-A3A7DDB96DEE}"/>
                </a:ext>
              </a:extLst>
            </p:cNvPr>
            <p:cNvSpPr txBox="1"/>
            <p:nvPr/>
          </p:nvSpPr>
          <p:spPr>
            <a:xfrm>
              <a:off x="7894301" y="2892423"/>
              <a:ext cx="81618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solidFill>
                    <a:schemeClr val="bg1"/>
                  </a:solidFill>
                </a:rPr>
                <a:t>Spherical mirror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3268000C-A782-D445-9CA5-CAA01415278C}"/>
                </a:ext>
              </a:extLst>
            </p:cNvPr>
            <p:cNvSpPr txBox="1"/>
            <p:nvPr/>
          </p:nvSpPr>
          <p:spPr>
            <a:xfrm>
              <a:off x="6610865" y="4315341"/>
              <a:ext cx="84231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solidFill>
                    <a:schemeClr val="bg1"/>
                  </a:solidFill>
                </a:rPr>
                <a:t>Spherical mirror</a:t>
              </a: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53D1622F-1F5D-3E44-9350-8D57C731D848}"/>
              </a:ext>
            </a:extLst>
          </p:cNvPr>
          <p:cNvCxnSpPr>
            <a:cxnSpLocks/>
          </p:cNvCxnSpPr>
          <p:nvPr/>
        </p:nvCxnSpPr>
        <p:spPr>
          <a:xfrm flipH="1">
            <a:off x="2618509" y="4043489"/>
            <a:ext cx="4211405" cy="40382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21BD42D-21E8-3C42-8781-1B49078EC310}"/>
              </a:ext>
            </a:extLst>
          </p:cNvPr>
          <p:cNvSpPr txBox="1"/>
          <p:nvPr/>
        </p:nvSpPr>
        <p:spPr>
          <a:xfrm>
            <a:off x="7315200" y="6041142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Gaussian telescope concept test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AB533CA-E8E1-DF4D-A053-DF38BD087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LFSR Overview / DRR#2 11 Sept.2018 / H. Neilson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83163"/>
      </p:ext>
    </p:extLst>
  </p:cSld>
  <p:clrMapOvr>
    <a:masterClrMapping/>
  </p:clrMapOvr>
</p:sld>
</file>

<file path=ppt/theme/theme1.xml><?xml version="1.0" encoding="utf-8"?>
<a:theme xmlns:a="http://schemas.openxmlformats.org/drawingml/2006/main" name="US ITER w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 cmpd="sng">
          <a:solidFill>
            <a:srgbClr val="000000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 ITER wide.potx</Template>
  <TotalTime>18828</TotalTime>
  <Words>890</Words>
  <Application>Microsoft Office PowerPoint</Application>
  <PresentationFormat>Custom</PresentationFormat>
  <Paragraphs>172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US ITER wide</vt:lpstr>
      <vt:lpstr>ITER Diagnostics Work at PPPL</vt:lpstr>
      <vt:lpstr>PPPL is responsible for all 7 U.S. ITER diagnostics</vt:lpstr>
      <vt:lpstr>Plasma Density Profile Measurement by Microwave Reflectometry</vt:lpstr>
      <vt:lpstr>Antenna-plasma coupling has been analyzed for a range of conditions including fluctuations.</vt:lpstr>
      <vt:lpstr>LFSR extends ~50m from first wall to diagnostic hall</vt:lpstr>
      <vt:lpstr>In-vessel Equipment</vt:lpstr>
      <vt:lpstr>Antenna Assembly</vt:lpstr>
      <vt:lpstr>Transmission line system has undergone extensive performance testing at General Atomics.</vt:lpstr>
      <vt:lpstr>Gaussian Telescope </vt:lpstr>
      <vt:lpstr>LFSR Project is Ready for a Preliminary Design Review</vt:lpstr>
      <vt:lpstr>Backups</vt:lpstr>
      <vt:lpstr>Required measurement roles: edge electron density (profiles and fluctuations), poloidal rotation</vt:lpstr>
      <vt:lpstr>LFSR Integration in Port Plug</vt:lpstr>
    </vt:vector>
  </TitlesOfParts>
  <Company>ORNL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Herron, Suzanne A.</dc:creator>
  <cp:lastModifiedBy>Walter Guttenfelder</cp:lastModifiedBy>
  <cp:revision>744</cp:revision>
  <cp:lastPrinted>2018-10-15T03:28:04Z</cp:lastPrinted>
  <dcterms:created xsi:type="dcterms:W3CDTF">2016-08-01T11:49:39Z</dcterms:created>
  <dcterms:modified xsi:type="dcterms:W3CDTF">2018-10-15T13:59:33Z</dcterms:modified>
</cp:coreProperties>
</file>