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  <p:sldMasterId id="2147483972" r:id="rId2"/>
  </p:sldMasterIdLst>
  <p:notesMasterIdLst>
    <p:notesMasterId r:id="rId16"/>
  </p:notesMasterIdLst>
  <p:handoutMasterIdLst>
    <p:handoutMasterId r:id="rId17"/>
  </p:handout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0" d="100"/>
          <a:sy n="110" d="100"/>
        </p:scale>
        <p:origin x="-8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46E73-3681-C34F-86B3-F81756C4494F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0D4F1-2032-2B44-88CB-B92427019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836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4B967-0B83-C045-B6D3-CD459C912AE6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4740D-9020-1E4B-A6D9-C7D1DB312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228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84A9-5DED-C24F-ADF4-D6A062D20842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DCDC-7629-454F-BBAE-6CBE6FDFE4C3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6CB6-0A0E-934A-8B81-4A365346383E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D54-B890-6146-97AA-5AEE9D69C37A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31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B472-4B7A-1D43-8A45-061BD3298E7D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15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D72D-EB5E-4F4F-842A-32770BD01D53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054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0C86E-2ACE-0A49-A9C0-2A92F9DA841D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17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D7B8-4889-2441-938C-5E46F4F68BD8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402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FBC2-51A9-2742-9315-ED5C53D0F304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65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866D-FC02-7E45-8948-3B07F1073F7A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34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BF9F-B721-0645-A7CD-231A2504FE40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84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11F7-DBBF-1143-963F-FE01514E590F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E21A-E670-1B49-A57C-521F547B0F2A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12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02FD-8F69-2E4B-9406-10319B46CD63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05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94AF-E51E-CA43-AFBB-2DE89836260B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07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F4B1-68D8-E142-8941-53F492A0F7F0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64C7-B337-DD48-AD9A-B0748D688552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DF09-CA9C-8443-AE9A-45303EF99CEC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2259-7D7C-144E-A4AB-5B1FBE558046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1F6E-F798-AB4A-9D85-1E62EC6C0285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61DE1-6865-9441-89CB-9BC836CD01C8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6448-42E9-2C4F-BF70-6EC2943A3A49}" type="datetime2">
              <a:rPr lang="en-US" smtClean="0"/>
              <a:t>Friday, November 16,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914CC1-80A3-C34E-A08E-7D0D4BF52974}" type="datetime2">
              <a:rPr lang="en-US" smtClean="0"/>
              <a:t>Friday, November 16,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B721F4A-B70F-694D-A1C3-377BDB64BEDC}" type="datetime2">
              <a:rPr lang="en-US" smtClean="0"/>
              <a:t>Friday, November 16,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9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ITPA Global H-mode database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2365022"/>
          </a:xfrm>
        </p:spPr>
        <p:txBody>
          <a:bodyPr/>
          <a:lstStyle/>
          <a:p>
            <a:r>
              <a:rPr lang="en-US" dirty="0" smtClean="0"/>
              <a:t>S.M. Kaye, G. </a:t>
            </a:r>
            <a:r>
              <a:rPr lang="en-US" dirty="0" err="1" smtClean="0"/>
              <a:t>Verdoolaege</a:t>
            </a:r>
            <a:r>
              <a:rPr lang="en-US" dirty="0" smtClean="0"/>
              <a:t>, C. </a:t>
            </a:r>
            <a:r>
              <a:rPr lang="en-US" dirty="0" err="1" smtClean="0"/>
              <a:t>Angioni</a:t>
            </a:r>
            <a:r>
              <a:rPr lang="en-US" dirty="0" smtClean="0"/>
              <a:t>, F. </a:t>
            </a:r>
            <a:r>
              <a:rPr lang="en-US" dirty="0" err="1" smtClean="0"/>
              <a:t>Ryter</a:t>
            </a:r>
            <a:r>
              <a:rPr lang="en-US" dirty="0" smtClean="0"/>
              <a:t>, O. </a:t>
            </a:r>
            <a:r>
              <a:rPr lang="en-US" dirty="0" err="1" smtClean="0"/>
              <a:t>Kardaun</a:t>
            </a:r>
            <a:r>
              <a:rPr lang="en-US" dirty="0" smtClean="0"/>
              <a:t>, K. Thomsen, M. </a:t>
            </a:r>
            <a:r>
              <a:rPr lang="en-US" dirty="0" err="1" smtClean="0"/>
              <a:t>Maslov</a:t>
            </a:r>
            <a:r>
              <a:rPr lang="en-US" dirty="0" smtClean="0"/>
              <a:t>, M. </a:t>
            </a:r>
            <a:r>
              <a:rPr lang="en-US" dirty="0" err="1" smtClean="0"/>
              <a:t>Romanelli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20 Nov.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399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72444" y="1522590"/>
            <a:ext cx="7233356" cy="497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52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results - continued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24" y="1535290"/>
            <a:ext cx="7902222" cy="4822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5219" y="6335890"/>
            <a:ext cx="720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We are NOT suggesting ‘H18’ is a formal replacement for H98y2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results - continued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19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future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DB updated with high-Z wall data, additional variables</a:t>
            </a:r>
          </a:p>
          <a:p>
            <a:r>
              <a:rPr lang="en-US" dirty="0" smtClean="0"/>
              <a:t>Single devices scalings reveal trends represented in 98y2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ITER-like devices show more favorable trends</a:t>
            </a:r>
          </a:p>
          <a:p>
            <a:r>
              <a:rPr lang="en-US" dirty="0" smtClean="0"/>
              <a:t>Scaling with updated DB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Weaker dependence on toroidal field and density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Noticeable influence of triangularity on confinement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Further subsets (ELMy, no ELM, GELM, SELM, no PBXM) reflect “variations on the theme”</a:t>
            </a:r>
          </a:p>
          <a:p>
            <a:r>
              <a:rPr lang="en-US" dirty="0" smtClean="0"/>
              <a:t>Include additional data (some in ITER-relevant regimes)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DIII-D, C-Mod, EAST, Globus-M</a:t>
            </a:r>
          </a:p>
          <a:p>
            <a:r>
              <a:rPr lang="en-US" dirty="0" smtClean="0"/>
              <a:t>Further analysis to focus on data and variable selection, model comparison, treatment of data subsets (weighting)</a:t>
            </a:r>
          </a:p>
          <a:p>
            <a:r>
              <a:rPr lang="en-US" dirty="0" smtClean="0"/>
              <a:t>Dimensionless scalings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27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Genesis of upgrade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6757"/>
            <a:ext cx="8229600" cy="23368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IO has encouraged community to update database and scaling</a:t>
            </a:r>
          </a:p>
          <a:p>
            <a:pPr lvl="1"/>
            <a:r>
              <a:rPr lang="en-US" sz="2200" dirty="0">
                <a:solidFill>
                  <a:srgbClr val="0000FF"/>
                </a:solidFill>
              </a:rPr>
              <a:t>Some parametric trends in scaling not reproduced machine-to-machine</a:t>
            </a:r>
          </a:p>
          <a:p>
            <a:pPr lvl="1"/>
            <a:r>
              <a:rPr lang="en-US" sz="2200" dirty="0">
                <a:solidFill>
                  <a:srgbClr val="0000FF"/>
                </a:solidFill>
              </a:rPr>
              <a:t>Scaling is old (1998); more data is available</a:t>
            </a:r>
          </a:p>
          <a:p>
            <a:pPr lvl="1"/>
            <a:r>
              <a:rPr lang="en-US" sz="2200" dirty="0">
                <a:solidFill>
                  <a:srgbClr val="0000FF"/>
                </a:solidFill>
              </a:rPr>
              <a:t>98y,2 scaling may not adequately reflect trends in ITER H-mode-baseline collection of discharges (Luce, IOS)</a:t>
            </a:r>
          </a:p>
          <a:p>
            <a:pPr lvl="1"/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4178880"/>
            <a:ext cx="3091743" cy="2354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6222" y="4275667"/>
            <a:ext cx="69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AUG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9192"/>
          <a:stretch/>
        </p:blipFill>
        <p:spPr>
          <a:xfrm>
            <a:off x="4521851" y="3798870"/>
            <a:ext cx="4164949" cy="297446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9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Genesis - </a:t>
            </a:r>
            <a:r>
              <a:rPr lang="en-US" sz="2800" dirty="0"/>
              <a:t>Very few of the entries in the present database approach ITER baseline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9888"/>
            <a:ext cx="82296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McDonald </a:t>
            </a:r>
            <a:r>
              <a:rPr lang="en-US" dirty="0"/>
              <a:t>et al. (2007) defined “ITER-like” subset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Standard selection +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1.4 &lt; 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κ</a:t>
            </a:r>
            <a:r>
              <a:rPr lang="en-US" dirty="0">
                <a:solidFill>
                  <a:srgbClr val="0000FF"/>
                </a:solidFill>
              </a:rPr>
              <a:t> &lt; 1.85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1.6 &lt; </a:t>
            </a:r>
            <a:r>
              <a:rPr lang="en-US" dirty="0" err="1">
                <a:solidFill>
                  <a:srgbClr val="0000FF"/>
                </a:solidFill>
              </a:rPr>
              <a:t>q</a:t>
            </a:r>
            <a:r>
              <a:rPr lang="en-US" baseline="-25000" dirty="0" err="1">
                <a:solidFill>
                  <a:srgbClr val="0000FF"/>
                </a:solidFill>
              </a:rPr>
              <a:t>cyl</a:t>
            </a:r>
            <a:r>
              <a:rPr lang="en-US" dirty="0">
                <a:solidFill>
                  <a:srgbClr val="0000FF"/>
                </a:solidFill>
              </a:rPr>
              <a:t> &lt; 2.5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1.83 &lt; M &lt; 2.17</a:t>
            </a:r>
          </a:p>
          <a:p>
            <a:endParaRPr lang="en-US" b="1" dirty="0"/>
          </a:p>
          <a:p>
            <a:r>
              <a:rPr lang="en-US" dirty="0"/>
              <a:t>In </a:t>
            </a:r>
            <a:r>
              <a:rPr lang="en-US" dirty="0" smtClean="0"/>
              <a:t>(</a:t>
            </a:r>
            <a:r>
              <a:rPr lang="en-US" dirty="0"/>
              <a:t>private) database DB4V5, Standard </a:t>
            </a:r>
            <a:r>
              <a:rPr lang="en-US" dirty="0" err="1"/>
              <a:t>Selection+</a:t>
            </a:r>
            <a:r>
              <a:rPr lang="en-US" b="1" dirty="0" err="1"/>
              <a:t>ITER-Like</a:t>
            </a:r>
            <a:r>
              <a:rPr lang="en-US" dirty="0"/>
              <a:t> (as above) yields very small, not entirely descriptive dataset</a:t>
            </a:r>
          </a:p>
          <a:p>
            <a:endParaRPr lang="en-US" dirty="0"/>
          </a:p>
          <a:p>
            <a:r>
              <a:rPr lang="en-US" b="1" dirty="0"/>
              <a:t>TOKAMAK	Count	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JET		53</a:t>
            </a:r>
          </a:p>
          <a:p>
            <a:pPr marL="0" indent="0">
              <a:buNone/>
            </a:pPr>
            <a:r>
              <a:rPr lang="en-US" dirty="0"/>
              <a:t>MAST		3</a:t>
            </a:r>
          </a:p>
          <a:p>
            <a:pPr marL="0" indent="0">
              <a:buNone/>
            </a:pPr>
            <a:r>
              <a:rPr lang="en-US" dirty="0"/>
              <a:t>NSTX		1</a:t>
            </a:r>
          </a:p>
          <a:p>
            <a:pPr marL="0" indent="0">
              <a:buNone/>
            </a:pPr>
            <a:r>
              <a:rPr lang="en-US" dirty="0"/>
              <a:t>PBXM		72		</a:t>
            </a:r>
          </a:p>
          <a:p>
            <a:pPr marL="0" indent="0">
              <a:buNone/>
            </a:pPr>
            <a:r>
              <a:rPr lang="en-US" dirty="0"/>
              <a:t>TCV		17		</a:t>
            </a:r>
          </a:p>
          <a:p>
            <a:pPr marL="0" indent="0">
              <a:buNone/>
            </a:pPr>
            <a:r>
              <a:rPr lang="en-US" b="1" dirty="0"/>
              <a:t>Total		146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00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Improve quality of predictions </a:t>
            </a:r>
            <a:r>
              <a:rPr lang="en-US" dirty="0" smtClean="0"/>
              <a:t>and inform </a:t>
            </a:r>
            <a:r>
              <a:rPr lang="en-US" dirty="0"/>
              <a:t>and address physics </a:t>
            </a:r>
            <a:r>
              <a:rPr lang="en-US" dirty="0" smtClean="0"/>
              <a:t>investigations</a:t>
            </a:r>
            <a:endParaRPr lang="en-US" dirty="0"/>
          </a:p>
          <a:p>
            <a:pPr lvl="0"/>
            <a:r>
              <a:rPr lang="en-US" dirty="0"/>
              <a:t>In the latter case, a separation between core and pedestal needs to be made</a:t>
            </a:r>
          </a:p>
          <a:p>
            <a:pPr lvl="0"/>
            <a:r>
              <a:rPr lang="en-US" dirty="0"/>
              <a:t>Both objectives important, but requires careful consideration of what to include in update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More of the same will not be sufficient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Need to expand in types of entries, info in each entry</a:t>
            </a:r>
          </a:p>
          <a:p>
            <a:r>
              <a:rPr lang="en-US" dirty="0"/>
              <a:t>Expect scaling to change as data closer to the ITER baseline included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95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to consider in update of DB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Triangularity not included in old scaling, but is known to have an effect on </a:t>
            </a:r>
            <a:r>
              <a:rPr lang="en-US" dirty="0" smtClean="0"/>
              <a:t>confinement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Incorporate into scalings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Rotation/torque/rotation </a:t>
            </a:r>
            <a:r>
              <a:rPr lang="en-US" dirty="0" smtClean="0"/>
              <a:t>shear have clear </a:t>
            </a:r>
            <a:r>
              <a:rPr lang="en-US" dirty="0"/>
              <a:t>impact on local transport, confinement in various </a:t>
            </a:r>
            <a:r>
              <a:rPr lang="en-US" dirty="0" smtClean="0"/>
              <a:t>devices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Include data</a:t>
            </a:r>
          </a:p>
          <a:p>
            <a:r>
              <a:rPr lang="en-US" dirty="0" smtClean="0"/>
              <a:t>Include data from devices with high</a:t>
            </a:r>
            <a:r>
              <a:rPr lang="en-US" dirty="0"/>
              <a:t>-Z divertor/</a:t>
            </a:r>
            <a:r>
              <a:rPr lang="en-US" dirty="0" smtClean="0"/>
              <a:t>walls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JET, AUG (+ already existing C-Mod)</a:t>
            </a:r>
          </a:p>
          <a:p>
            <a:pPr lvl="0"/>
            <a:r>
              <a:rPr lang="en-US" dirty="0"/>
              <a:t>Confinement is known to depend on plasma characteristics close to or beyond </a:t>
            </a:r>
            <a:r>
              <a:rPr lang="en-US" dirty="0" smtClean="0"/>
              <a:t>pedestal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Include SOL/separatrix density (JET, AUG)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2-term scalings (need more info re pedestal top positions)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6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update: DB5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 of data from fully metallic wall/divertor devices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627 time slices from JET-ILW H-modes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825 from AUG full W wall</a:t>
            </a:r>
          </a:p>
          <a:p>
            <a:r>
              <a:rPr lang="en-US" dirty="0" smtClean="0"/>
              <a:t>Improved fast particle estimates (AUG)</a:t>
            </a:r>
          </a:p>
          <a:p>
            <a:r>
              <a:rPr lang="en-US" dirty="0" smtClean="0"/>
              <a:t>DB5v7: 13913 points from 19 devices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STD5: standard H-mode selection criteria	</a:t>
            </a:r>
            <a:r>
              <a:rPr lang="en-US" dirty="0" smtClean="0">
                <a:solidFill>
                  <a:srgbClr val="FF0000"/>
                </a:solidFill>
              </a:rPr>
              <a:t>7294 points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STD5-SEL1: q</a:t>
            </a:r>
            <a:r>
              <a:rPr lang="en-US" baseline="-25000" dirty="0" smtClean="0">
                <a:solidFill>
                  <a:srgbClr val="0000FF"/>
                </a:solidFill>
              </a:rPr>
              <a:t>95</a:t>
            </a:r>
            <a:r>
              <a:rPr lang="en-US" dirty="0" smtClean="0">
                <a:solidFill>
                  <a:srgbClr val="0000FF"/>
                </a:solidFill>
              </a:rPr>
              <a:t>&gt;2.8, 1.3&lt;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dirty="0" smtClean="0">
                <a:solidFill>
                  <a:srgbClr val="0000FF"/>
                </a:solidFill>
              </a:rPr>
              <a:t>&lt;2.2, </a:t>
            </a:r>
            <a:r>
              <a:rPr lang="en-US" dirty="0" err="1" smtClean="0">
                <a:solidFill>
                  <a:srgbClr val="0000FF"/>
                </a:solidFill>
              </a:rPr>
              <a:t>ε</a:t>
            </a:r>
            <a:r>
              <a:rPr lang="en-US" dirty="0" smtClean="0">
                <a:solidFill>
                  <a:srgbClr val="0000FF"/>
                </a:solidFill>
              </a:rPr>
              <a:t>&lt;0.5, </a:t>
            </a:r>
            <a:r>
              <a:rPr lang="en-US" dirty="0" err="1" smtClean="0">
                <a:solidFill>
                  <a:srgbClr val="0000FF"/>
                </a:solidFill>
              </a:rPr>
              <a:t>Z</a:t>
            </a:r>
            <a:r>
              <a:rPr lang="en-US" baseline="-25000" dirty="0" err="1" smtClean="0">
                <a:solidFill>
                  <a:srgbClr val="0000FF"/>
                </a:solidFill>
              </a:rPr>
              <a:t>eff</a:t>
            </a:r>
            <a:r>
              <a:rPr lang="en-US" dirty="0" smtClean="0">
                <a:solidFill>
                  <a:srgbClr val="0000FF"/>
                </a:solidFill>
              </a:rPr>
              <a:t>&lt;5  </a:t>
            </a:r>
            <a:r>
              <a:rPr lang="en-US" smtClean="0">
                <a:solidFill>
                  <a:srgbClr val="FF0000"/>
                </a:solidFill>
              </a:rPr>
              <a:t>5956 points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STD5-SEL2: 2.8&lt;q</a:t>
            </a:r>
            <a:r>
              <a:rPr lang="en-US" baseline="-25000" dirty="0" smtClean="0">
                <a:solidFill>
                  <a:srgbClr val="0000FF"/>
                </a:solidFill>
              </a:rPr>
              <a:t>95</a:t>
            </a:r>
            <a:r>
              <a:rPr lang="en-US" dirty="0" smtClean="0">
                <a:solidFill>
                  <a:srgbClr val="0000FF"/>
                </a:solidFill>
              </a:rPr>
              <a:t>&lt;3.5, 1.6&lt;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dirty="0" smtClean="0">
                <a:solidFill>
                  <a:srgbClr val="0000FF"/>
                </a:solidFill>
              </a:rPr>
              <a:t>&lt;2.0, 0.28&lt;</a:t>
            </a:r>
            <a:r>
              <a:rPr lang="en-US" dirty="0" err="1" smtClean="0">
                <a:solidFill>
                  <a:srgbClr val="0000FF"/>
                </a:solidFill>
              </a:rPr>
              <a:t>ε</a:t>
            </a:r>
            <a:r>
              <a:rPr lang="en-US" dirty="0" smtClean="0">
                <a:solidFill>
                  <a:srgbClr val="0000FF"/>
                </a:solidFill>
              </a:rPr>
              <a:t>&lt;0.385, </a:t>
            </a:r>
            <a:r>
              <a:rPr lang="en-US" dirty="0" err="1" smtClean="0">
                <a:solidFill>
                  <a:srgbClr val="0000FF"/>
                </a:solidFill>
              </a:rPr>
              <a:t>Z</a:t>
            </a:r>
            <a:r>
              <a:rPr lang="en-US" baseline="-25000" dirty="0" err="1" smtClean="0">
                <a:solidFill>
                  <a:srgbClr val="0000FF"/>
                </a:solidFill>
              </a:rPr>
              <a:t>eff</a:t>
            </a:r>
            <a:r>
              <a:rPr lang="en-US" dirty="0" smtClean="0">
                <a:solidFill>
                  <a:srgbClr val="0000FF"/>
                </a:solidFill>
              </a:rPr>
              <a:t>&lt;3    </a:t>
            </a:r>
            <a:r>
              <a:rPr lang="en-US" dirty="0" smtClean="0">
                <a:solidFill>
                  <a:srgbClr val="FF0000"/>
                </a:solidFill>
              </a:rPr>
              <a:t>1674 points</a:t>
            </a:r>
          </a:p>
          <a:p>
            <a:r>
              <a:rPr lang="en-US" dirty="0" err="1" smtClean="0"/>
              <a:t>n</a:t>
            </a:r>
            <a:r>
              <a:rPr lang="en-US" baseline="-25000" dirty="0" err="1" smtClean="0"/>
              <a:t>e,sep</a:t>
            </a:r>
            <a:r>
              <a:rPr lang="en-US" dirty="0" smtClean="0"/>
              <a:t>,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e,SOL</a:t>
            </a:r>
            <a:r>
              <a:rPr lang="en-US" dirty="0" smtClean="0"/>
              <a:t>, torque added (JET, AUG)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84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Ranges of main scaling parameters in STD5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19" y="1910644"/>
            <a:ext cx="8224173" cy="44534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88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device scalings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0999" y="1600200"/>
            <a:ext cx="3570111" cy="5257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Scaling with </a:t>
            </a:r>
            <a:r>
              <a:rPr lang="en-US" sz="2000" dirty="0" err="1" smtClean="0"/>
              <a:t>I</a:t>
            </a:r>
            <a:r>
              <a:rPr lang="en-US" sz="2000" baseline="-25000" dirty="0" err="1" smtClean="0"/>
              <a:t>p</a:t>
            </a:r>
            <a:r>
              <a:rPr lang="en-US" sz="2000" dirty="0" smtClean="0"/>
              <a:t> similar for ITER-like devices (C-Mod, DIII-D JET) except AUG, but weaker for other devices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B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dependence weak in ITER-like devices, slightly negative in AUG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Scaling </a:t>
            </a:r>
            <a:r>
              <a:rPr lang="en-US" sz="2000" smtClean="0"/>
              <a:t>with n</a:t>
            </a:r>
            <a:r>
              <a:rPr lang="en-US" sz="2000" baseline="-25000" smtClean="0"/>
              <a:t>e</a:t>
            </a:r>
            <a:r>
              <a:rPr lang="en-US" sz="2000" smtClean="0"/>
              <a:t> weak </a:t>
            </a:r>
            <a:r>
              <a:rPr lang="en-US" sz="2000" dirty="0" smtClean="0"/>
              <a:t>in ITER-like devices, slightly stronger in JET-C. Stronger dependence in smaller or more circular devices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Power degradation weakest in ITER-like devices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909100"/>
              </p:ext>
            </p:extLst>
          </p:nvPr>
        </p:nvGraphicFramePr>
        <p:xfrm>
          <a:off x="128038" y="1359184"/>
          <a:ext cx="5127848" cy="4327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94"/>
                <a:gridCol w="490334"/>
                <a:gridCol w="472351"/>
                <a:gridCol w="507105"/>
                <a:gridCol w="507105"/>
                <a:gridCol w="430059"/>
                <a:gridCol w="430059"/>
                <a:gridCol w="430059"/>
                <a:gridCol w="623188"/>
                <a:gridCol w="481794"/>
              </a:tblGrid>
              <a:tr h="426204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Device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α</a:t>
                      </a:r>
                      <a:r>
                        <a:rPr lang="en-US" sz="1400" b="0" baseline="-25000" dirty="0" smtClean="0"/>
                        <a:t>I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α</a:t>
                      </a:r>
                      <a:r>
                        <a:rPr lang="en-US" sz="1400" b="0" baseline="-25000" dirty="0" smtClean="0"/>
                        <a:t>B</a:t>
                      </a:r>
                      <a:endParaRPr 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α</a:t>
                      </a:r>
                      <a:r>
                        <a:rPr lang="en-US" sz="1400" b="0" baseline="-25000" dirty="0" smtClean="0"/>
                        <a:t>n</a:t>
                      </a:r>
                      <a:endParaRPr 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α</a:t>
                      </a:r>
                      <a:r>
                        <a:rPr lang="en-US" sz="1400" b="0" baseline="-25000" dirty="0" smtClean="0"/>
                        <a:t>P</a:t>
                      </a:r>
                      <a:endParaRPr 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α</a:t>
                      </a:r>
                      <a:r>
                        <a:rPr lang="en-US" sz="1400" b="0" baseline="-25000" dirty="0" err="1" smtClean="0"/>
                        <a:t>δ</a:t>
                      </a:r>
                      <a:endParaRPr lang="en-US" sz="1400" b="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α</a:t>
                      </a:r>
                      <a:r>
                        <a:rPr lang="en-US" sz="1400" b="0" baseline="-25000" dirty="0" err="1" smtClean="0"/>
                        <a:t>κ</a:t>
                      </a:r>
                      <a:endParaRPr lang="en-US" sz="1400" b="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α</a:t>
                      </a:r>
                      <a:r>
                        <a:rPr lang="en-US" sz="1400" b="0" baseline="-25000" dirty="0" smtClean="0"/>
                        <a:t>M</a:t>
                      </a:r>
                      <a:endParaRPr 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RMSE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</a:t>
                      </a:r>
                      <a:r>
                        <a:rPr lang="en-US" sz="1200" baseline="300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</a:tr>
              <a:tr h="213102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ASDEX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0.13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0.68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-0.65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0.78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0.17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0.71</a:t>
                      </a:r>
                      <a:endParaRPr lang="en-US" sz="1000" dirty="0"/>
                    </a:p>
                  </a:txBody>
                  <a:tcPr/>
                </a:tc>
              </a:tr>
              <a:tr h="213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±0.11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0.16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0.12</a:t>
                      </a:r>
                      <a:endParaRPr lang="en-US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AUG-C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-0.26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-0.66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0.17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0.73</a:t>
                      </a:r>
                      <a:endParaRPr lang="en-US" sz="1000" dirty="0"/>
                    </a:p>
                  </a:txBody>
                  <a:tcPr/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3102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AUG-W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1.60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-0.30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-0.53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0.11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</a:tr>
              <a:tr h="213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C-Mod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-0.60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0.10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0.20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DIII-D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-0.67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0.45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0.20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0.80</a:t>
                      </a:r>
                      <a:endParaRPr lang="en-US" sz="1000" dirty="0"/>
                    </a:p>
                  </a:txBody>
                  <a:tcPr/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0.11</a:t>
                      </a:r>
                      <a:endParaRPr lang="en-US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JET-C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031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-0.76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0.05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0.16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</a:t>
                      </a:r>
                      <a:endParaRPr lang="en-US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JET-ILW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-0.16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-0.57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0.40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0.11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0.86</a:t>
                      </a:r>
                      <a:endParaRPr lang="en-US" sz="1000" dirty="0"/>
                    </a:p>
                  </a:txBody>
                  <a:tcPr/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0.05</a:t>
                      </a:r>
                      <a:endParaRPr lang="en-US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JFT2M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0.38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-0.86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-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0.11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0.10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0.93</a:t>
                      </a:r>
                      <a:endParaRPr lang="en-US" sz="1000" dirty="0"/>
                    </a:p>
                  </a:txBody>
                  <a:tcPr/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smtClean="0"/>
                        <a:t>0.06</a:t>
                      </a:r>
                      <a:endParaRPr lang="en-US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573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H98y2 </a:t>
            </a:r>
            <a:r>
              <a:rPr lang="en-US" dirty="0" err="1" smtClean="0"/>
              <a:t>overpredicts</a:t>
            </a:r>
            <a:r>
              <a:rPr lang="en-US" dirty="0" smtClean="0"/>
              <a:t> confinement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19578"/>
          </a:xfrm>
        </p:spPr>
        <p:txBody>
          <a:bodyPr/>
          <a:lstStyle/>
          <a:p>
            <a:r>
              <a:rPr lang="en-US" dirty="0" smtClean="0"/>
              <a:t>STD5-SEL1</a:t>
            </a:r>
          </a:p>
          <a:p>
            <a:r>
              <a:rPr lang="en-US" dirty="0" err="1" smtClean="0"/>
              <a:t>Overpredicts</a:t>
            </a:r>
            <a:r>
              <a:rPr lang="en-US" dirty="0" smtClean="0"/>
              <a:t> near Greenwald limit</a:t>
            </a:r>
          </a:p>
          <a:p>
            <a:r>
              <a:rPr lang="en-US" dirty="0" err="1" smtClean="0"/>
              <a:t>Overpredicts</a:t>
            </a:r>
            <a:r>
              <a:rPr lang="en-US" dirty="0" smtClean="0"/>
              <a:t> for high-Z wall devices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04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517</TotalTime>
  <Words>807</Words>
  <Application>Microsoft Macintosh PowerPoint</Application>
  <PresentationFormat>On-screen Show (4:3)</PresentationFormat>
  <Paragraphs>220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Clarity</vt:lpstr>
      <vt:lpstr>1_Clarity</vt:lpstr>
      <vt:lpstr>ITPA Global H-mode database update</vt:lpstr>
      <vt:lpstr>Genesis of upgrade effort</vt:lpstr>
      <vt:lpstr>Genesis - Very few of the entries in the present database approach ITER baseline conditions</vt:lpstr>
      <vt:lpstr>Scope of task</vt:lpstr>
      <vt:lpstr>Issues to consider in update of DB</vt:lpstr>
      <vt:lpstr>Database update: DB5</vt:lpstr>
      <vt:lpstr>Ranges of main scaling parameters in STD5</vt:lpstr>
      <vt:lpstr>Individual device scalings</vt:lpstr>
      <vt:lpstr>H98y2 overpredicts confinement</vt:lpstr>
      <vt:lpstr>Scaling results</vt:lpstr>
      <vt:lpstr>Scaling results - continued</vt:lpstr>
      <vt:lpstr>Scaling results - continued</vt:lpstr>
      <vt:lpstr>Summary and future steps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ITPA Global H-mode database update</dc:title>
  <dc:creator>Stanley M. Kaye</dc:creator>
  <cp:lastModifiedBy>Stanley M. Kaye</cp:lastModifiedBy>
  <cp:revision>28</cp:revision>
  <dcterms:created xsi:type="dcterms:W3CDTF">2018-11-15T14:55:09Z</dcterms:created>
  <dcterms:modified xsi:type="dcterms:W3CDTF">2018-11-16T14:39:00Z</dcterms:modified>
</cp:coreProperties>
</file>