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240" d="100"/>
          <a:sy n="240" d="100"/>
        </p:scale>
        <p:origin x="-808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63883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af087f0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g4af087f0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0" y="4551125"/>
            <a:ext cx="9144000" cy="592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1428755"/>
            <a:ext cx="7543800" cy="19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200"/>
              <a:buFont typeface="Calibri"/>
              <a:buNone/>
              <a:defRPr sz="52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685800" y="3428998"/>
            <a:ext cx="7543800" cy="11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59BDD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18" name="Google Shape;18;p2"/>
          <p:cNvCxnSpPr/>
          <p:nvPr/>
        </p:nvCxnSpPr>
        <p:spPr>
          <a:xfrm>
            <a:off x="457200" y="3374231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9780" y="4616135"/>
            <a:ext cx="1630734" cy="324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2" descr="transplogo_small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93686" y="301653"/>
            <a:ext cx="1934322" cy="577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81800" y="4634750"/>
            <a:ext cx="1144101" cy="324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20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5" name="Google Shape;25;p3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title, and Content">
  <p:cSld name="Title, Subtitle,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57200" y="1409178"/>
            <a:ext cx="7620000" cy="32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30" name="Google Shape;30;p4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4"/>
          <p:cNvSpPr txBox="1">
            <a:spLocks noGrp="1"/>
          </p:cNvSpPr>
          <p:nvPr>
            <p:ph type="subTitle" idx="2"/>
          </p:nvPr>
        </p:nvSpPr>
        <p:spPr>
          <a:xfrm>
            <a:off x="457175" y="1063238"/>
            <a:ext cx="7620000" cy="3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sz="2000" b="1" i="1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35" name="Google Shape;35;p5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5"/>
          <p:cNvCxnSpPr/>
          <p:nvPr/>
        </p:nvCxnSpPr>
        <p:spPr>
          <a:xfrm flipH="1">
            <a:off x="4263300" y="1152144"/>
            <a:ext cx="3900" cy="3477000"/>
          </a:xfrm>
          <a:prstGeom prst="straightConnector1">
            <a:avLst/>
          </a:prstGeom>
          <a:noFill/>
          <a:ln w="254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4415700" y="1169363"/>
            <a:ext cx="3657600" cy="34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57200" y="1152131"/>
            <a:ext cx="3657600" cy="34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Picture">
  <p:cSld name="Content and Picture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42" name="Google Shape;42;p6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152144"/>
            <a:ext cx="3657600" cy="3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415700" y="1689975"/>
            <a:ext cx="3657600" cy="29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457200" y="1675350"/>
            <a:ext cx="3657600" cy="29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048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49" name="Google Shape;49;p7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0" name="Google Shape;50;p7"/>
          <p:cNvCxnSpPr/>
          <p:nvPr/>
        </p:nvCxnSpPr>
        <p:spPr>
          <a:xfrm flipH="1">
            <a:off x="4263300" y="1152144"/>
            <a:ext cx="3900" cy="3477000"/>
          </a:xfrm>
          <a:prstGeom prst="straightConnector1">
            <a:avLst/>
          </a:prstGeom>
          <a:noFill/>
          <a:ln w="254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7"/>
          <p:cNvSpPr txBox="1">
            <a:spLocks noGrp="1"/>
          </p:cNvSpPr>
          <p:nvPr>
            <p:ph type="subTitle" idx="3"/>
          </p:nvPr>
        </p:nvSpPr>
        <p:spPr>
          <a:xfrm>
            <a:off x="457350" y="1152150"/>
            <a:ext cx="3657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ubTitle" idx="4"/>
          </p:nvPr>
        </p:nvSpPr>
        <p:spPr>
          <a:xfrm>
            <a:off x="4415550" y="1152150"/>
            <a:ext cx="36576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sz="2200" b="1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None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56" name="Google Shape;56;p8"/>
          <p:cNvCxnSpPr/>
          <p:nvPr/>
        </p:nvCxnSpPr>
        <p:spPr>
          <a:xfrm>
            <a:off x="457200" y="1063229"/>
            <a:ext cx="816870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Calibri"/>
              <a:buNone/>
              <a:defRPr sz="4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9BDD9"/>
              </a:buClr>
              <a:buSzPts val="2200"/>
              <a:buFont typeface="Arial"/>
              <a:buNone/>
              <a:defRPr sz="2200" b="0" i="0" u="none" strike="noStrike" cap="none">
                <a:solidFill>
                  <a:srgbClr val="59BDD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/>
          <p:nvPr/>
        </p:nvSpPr>
        <p:spPr>
          <a:xfrm>
            <a:off x="0" y="4551125"/>
            <a:ext cx="9144000" cy="592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  <a:defRPr sz="28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20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68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21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000"/>
              <a:buFont typeface="Arial"/>
              <a:buChar char="•"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794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0" y="4"/>
            <a:ext cx="9144000" cy="206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8458200" y="4114800"/>
            <a:ext cx="685800" cy="51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1"/>
          <p:cNvSpPr txBox="1"/>
          <p:nvPr/>
        </p:nvSpPr>
        <p:spPr>
          <a:xfrm>
            <a:off x="1616832" y="4696519"/>
            <a:ext cx="11409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Jan 14th, 2019</a:t>
            </a:r>
            <a:endParaRPr sz="12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/>
          <p:nvPr/>
        </p:nvSpPr>
        <p:spPr>
          <a:xfrm>
            <a:off x="2401650" y="4669181"/>
            <a:ext cx="42798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Francesca Poli </a:t>
            </a:r>
            <a:r>
              <a:rPr lang="en"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/ </a:t>
            </a:r>
            <a:r>
              <a:rPr lang="en" sz="120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Physics meeting</a:t>
            </a:r>
            <a:endParaRPr sz="12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1" descr="transplogo_small.gif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3736" y="4670366"/>
            <a:ext cx="1144595" cy="34175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ransp.pppl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ctrTitle"/>
          </p:nvPr>
        </p:nvSpPr>
        <p:spPr>
          <a:xfrm>
            <a:off x="685800" y="1428755"/>
            <a:ext cx="7543800" cy="19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200"/>
              <a:buFont typeface="Calibri"/>
              <a:buNone/>
            </a:pPr>
            <a:r>
              <a:rPr lang="en" sz="4800"/>
              <a:t>See what we are cooking …</a:t>
            </a:r>
            <a:endParaRPr sz="480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5200"/>
              <a:buFont typeface="Calibri"/>
              <a:buNone/>
            </a:pPr>
            <a:endParaRPr sz="4800"/>
          </a:p>
        </p:txBody>
      </p:sp>
      <p:sp>
        <p:nvSpPr>
          <p:cNvPr id="67" name="Google Shape;67;p10"/>
          <p:cNvSpPr txBox="1">
            <a:spLocks noGrp="1"/>
          </p:cNvSpPr>
          <p:nvPr>
            <p:ph type="subTitle" idx="1"/>
          </p:nvPr>
        </p:nvSpPr>
        <p:spPr>
          <a:xfrm>
            <a:off x="685800" y="3428998"/>
            <a:ext cx="7543800" cy="11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"/>
              <a:t>The TRANSP development team (alphabetical, first name):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lang="en"/>
              <a:t>Francesca, Jai, Joshua, Laszlo, Marina, Xingqiu  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</a:pPr>
            <a:r>
              <a:rPr lang="en"/>
              <a:t>TRANSP v19.1 has been released</a:t>
            </a:r>
            <a:endParaRPr sz="2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20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56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(MPI) GENRAY for EC calculations extended to any tokamak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This is going to become the default for EC calculations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Hager parametrization for bootstrap current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Additional multi-dimensional outputs for TGLF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A new website (under construction)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u="sng" dirty="0">
                <a:solidFill>
                  <a:schemeClr val="hlink"/>
                </a:solidFill>
                <a:hlinkClick r:id="rId3" tooltip="transp"/>
              </a:rPr>
              <a:t>https://transp.pppl.gov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7620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alibri"/>
              <a:buNone/>
            </a:pPr>
            <a:r>
              <a:rPr lang="en"/>
              <a:t>What to expect next (v19.2-v19.4)</a:t>
            </a:r>
            <a:endParaRPr sz="28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76200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Obsolete modules are being cleaned-up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CURRAY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SPRUCE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Interface with TSC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Old p-TRANSP</a:t>
            </a:r>
            <a:endParaRPr dirty="0"/>
          </a:p>
          <a:p>
            <a: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All versions of MMM prior to 7.2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Fueling source from pellets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Model for NTMs, coupled with kick model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RF-NBI synergy</a:t>
            </a:r>
            <a:endParaRPr dirty="0"/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dirty="0"/>
              <a:t>Coupling with Simulink</a:t>
            </a:r>
            <a:endParaRPr dirty="0"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26750" y="4635019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accen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PPL_slideshow_template_PPPL-DOE-Princeton">
  <a:themeElements>
    <a:clrScheme name="Kilter">
      <a:dk1>
        <a:srgbClr val="000000"/>
      </a:dk1>
      <a:lt1>
        <a:srgbClr val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Macintosh PowerPoint</Application>
  <PresentationFormat>On-screen Show (16:9)</PresentationFormat>
  <Paragraphs>23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PPPL_slideshow_template_PPPL-DOE-Princeton</vt:lpstr>
      <vt:lpstr>See what we are cooking … </vt:lpstr>
      <vt:lpstr>TRANSP v19.1 has been released</vt:lpstr>
      <vt:lpstr>What to expect next (v19.2-v19.4)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what we are cooking … </dc:title>
  <cp:lastModifiedBy>Francesca Poli</cp:lastModifiedBy>
  <cp:revision>1</cp:revision>
  <dcterms:modified xsi:type="dcterms:W3CDTF">2019-01-13T15:22:49Z</dcterms:modified>
</cp:coreProperties>
</file>