
<file path=[Content_Types].xml><?xml version="1.0" encoding="utf-8"?>
<Types xmlns="http://schemas.openxmlformats.org/package/2006/content-types">
  <Default Extension="png" ContentType="image/png"/>
  <Default Extension="wmf" ContentType="image/x-wmf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0"/>
  </p:notesMasterIdLst>
  <p:handoutMasterIdLst>
    <p:handoutMasterId r:id="rId31"/>
  </p:handoutMasterIdLst>
  <p:sldIdLst>
    <p:sldId id="1217" r:id="rId2"/>
    <p:sldId id="1218" r:id="rId3"/>
    <p:sldId id="1267" r:id="rId4"/>
    <p:sldId id="1219" r:id="rId5"/>
    <p:sldId id="1271" r:id="rId6"/>
    <p:sldId id="1237" r:id="rId7"/>
    <p:sldId id="1249" r:id="rId8"/>
    <p:sldId id="1220" r:id="rId9"/>
    <p:sldId id="1250" r:id="rId10"/>
    <p:sldId id="1266" r:id="rId11"/>
    <p:sldId id="1262" r:id="rId12"/>
    <p:sldId id="1506" r:id="rId13"/>
    <p:sldId id="1508" r:id="rId14"/>
    <p:sldId id="1509" r:id="rId15"/>
    <p:sldId id="1510" r:id="rId16"/>
    <p:sldId id="296" r:id="rId17"/>
    <p:sldId id="297" r:id="rId18"/>
    <p:sldId id="1513" r:id="rId19"/>
    <p:sldId id="298" r:id="rId20"/>
    <p:sldId id="1514" r:id="rId21"/>
    <p:sldId id="1282" r:id="rId22"/>
    <p:sldId id="304" r:id="rId23"/>
    <p:sldId id="1512" r:id="rId24"/>
    <p:sldId id="1231" r:id="rId25"/>
    <p:sldId id="1258" r:id="rId26"/>
    <p:sldId id="1254" r:id="rId27"/>
    <p:sldId id="1238" r:id="rId28"/>
    <p:sldId id="1283" r:id="rId29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00"/>
    <a:srgbClr val="00CC66"/>
    <a:srgbClr val="FF9933"/>
    <a:srgbClr val="9999FF"/>
    <a:srgbClr val="FF3300"/>
    <a:srgbClr val="FF33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6" autoAdjust="0"/>
    <p:restoredTop sz="94292" autoAdjust="0"/>
  </p:normalViewPr>
  <p:slideViewPr>
    <p:cSldViewPr>
      <p:cViewPr varScale="1">
        <p:scale>
          <a:sx n="145" d="100"/>
          <a:sy n="145" d="100"/>
        </p:scale>
        <p:origin x="504" y="15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26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1848" y="-82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fld id="{D8404CA1-E197-4E53-A8F7-C7D1534BA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fld id="{0D413443-1313-4785-B939-C4AA8A43B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E4154B-A549-42FA-92D5-F505110BBF45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98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53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16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</a:defRPr>
            </a:lvl1pPr>
            <a:lvl2pPr marL="742792" indent="-285690" eaLnBrk="0" hangingPunct="0">
              <a:defRPr sz="1200" b="1" i="1">
                <a:solidFill>
                  <a:srgbClr val="1822CD"/>
                </a:solidFill>
                <a:latin typeface="Helvetica" pitchFamily="34" charset="0"/>
              </a:defRPr>
            </a:lvl2pPr>
            <a:lvl3pPr marL="1142757" indent="-228552" eaLnBrk="0" hangingPunct="0">
              <a:defRPr sz="1200" b="1" i="1">
                <a:solidFill>
                  <a:srgbClr val="1822CD"/>
                </a:solidFill>
                <a:latin typeface="Helvetica" pitchFamily="34" charset="0"/>
              </a:defRPr>
            </a:lvl3pPr>
            <a:lvl4pPr marL="1599860" indent="-228552" eaLnBrk="0" hangingPunct="0">
              <a:defRPr sz="1200" b="1" i="1">
                <a:solidFill>
                  <a:srgbClr val="1822CD"/>
                </a:solidFill>
                <a:latin typeface="Helvetica" pitchFamily="34" charset="0"/>
              </a:defRPr>
            </a:lvl4pPr>
            <a:lvl5pPr marL="2056963" indent="-228552" eaLnBrk="0" hangingPunct="0">
              <a:defRPr sz="1200" b="1" i="1">
                <a:solidFill>
                  <a:srgbClr val="1822CD"/>
                </a:solidFill>
                <a:latin typeface="Helvetica" pitchFamily="34" charset="0"/>
              </a:defRPr>
            </a:lvl5pPr>
            <a:lvl6pPr marL="2514066" indent="-228552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</a:defRPr>
            </a:lvl6pPr>
            <a:lvl7pPr marL="2971168" indent="-228552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</a:defRPr>
            </a:lvl7pPr>
            <a:lvl8pPr marL="3428271" indent="-228552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</a:defRPr>
            </a:lvl8pPr>
            <a:lvl9pPr marL="3885374" indent="-228552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</a:defRPr>
            </a:lvl9pPr>
          </a:lstStyle>
          <a:p>
            <a:pPr eaLnBrk="1" hangingPunct="1"/>
            <a:fld id="{835EBBD3-D39E-4EED-819D-E0DDE8F0E115}" type="slidenum">
              <a:rPr lang="en-US" b="0" i="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28</a:t>
            </a:fld>
            <a:endParaRPr lang="en-US" b="0" i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38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807B6A-42AF-4BF4-9BB4-1F6D73A91EB6}" type="slidenum">
              <a:rPr lang="en-US" smtClean="0">
                <a:latin typeface="Times New Roman" pitchFamily="18" charset="0"/>
              </a:rPr>
              <a:pPr/>
              <a:t>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807B6A-42AF-4BF4-9BB4-1F6D73A91EB6}" type="slidenum">
              <a:rPr lang="en-US" smtClean="0">
                <a:latin typeface="Times New Roman" pitchFamily="18" charset="0"/>
              </a:rPr>
              <a:pPr/>
              <a:t>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51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36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9A4EB-9947-49A6-BB9E-1A229B462D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219200"/>
            <a:ext cx="87630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8C90D-972A-4253-8BF7-B41B0E9B08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4911B-1027-4EE3-91EC-A5CEBEA6A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7630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0E928-9C4A-4619-8485-9BCDF49317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2FF83-2C85-4064-AAEB-043DF049E5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BB4E9-FDB1-4741-8C59-FBD48AEEE9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D6734-A9EE-41A1-B301-BC372509C7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D3EA5-06C0-4ADB-AA49-1AE9128379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69939-5A25-46B4-BBE6-31988AE3F6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F402F-EA27-40D7-8297-B124F4A1E8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E1BA9-7712-4B00-B40C-71CE99A90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1028" name="Picture 19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539750" cy="1825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buFontTx/>
              <a:buNone/>
              <a:defRPr/>
            </a:pPr>
            <a:r>
              <a:rPr lang="en-US" b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1" charset="0"/>
              </a:rPr>
              <a:t>NSTX</a:t>
            </a:r>
          </a:p>
        </p:txBody>
      </p:sp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2057400" y="6580188"/>
            <a:ext cx="5029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i="0" dirty="0">
                <a:solidFill>
                  <a:schemeClr val="accent2"/>
                </a:solidFill>
                <a:latin typeface="Arial" charset="0"/>
              </a:rPr>
              <a:t>Raman 4Feb2019 Transient CHI</a:t>
            </a: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1" charset="-128"/>
              </a:defRPr>
            </a:lvl1pPr>
          </a:lstStyle>
          <a:p>
            <a:pPr>
              <a:defRPr/>
            </a:pPr>
            <a:fld id="{C42DB656-21AA-4823-9224-9CC3411350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1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en-US" altLang="ja-JP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</a:rPr>
              <a:t>Transient CHI Plasma Start-up</a:t>
            </a:r>
            <a:endParaRPr lang="en-US" sz="3200" i="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053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1295400" y="2209800"/>
            <a:ext cx="66294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chemeClr val="tx1"/>
                </a:solidFill>
                <a:latin typeface="Arial" charset="0"/>
                <a:cs typeface="Arial" charset="0"/>
              </a:rPr>
              <a:t>R. Raman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chemeClr val="tx1"/>
                </a:solidFill>
                <a:latin typeface="Arial" charset="0"/>
                <a:cs typeface="Arial" charset="0"/>
              </a:rPr>
              <a:t>University of Washington / NSTX-U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18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rgbClr val="FF0000"/>
                </a:solidFill>
                <a:latin typeface="Arial" charset="0"/>
                <a:cs typeface="Arial" charset="0"/>
              </a:rPr>
              <a:t>Acknowledgments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1800" i="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chemeClr val="tx1"/>
                </a:solidFill>
                <a:latin typeface="Arial" charset="0"/>
                <a:cs typeface="Arial" charset="0"/>
              </a:rPr>
              <a:t>T.R. Jarboe, B.A. Nelson (University of Washington)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chemeClr val="tx1"/>
                </a:solidFill>
                <a:latin typeface="Arial" charset="0"/>
                <a:cs typeface="Arial" charset="0"/>
              </a:rPr>
              <a:t>D. Mueller, M. Bell, M. Ono, J.A. Menard, S.C. Jardin, F. Ebrahimi (PPPL)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chemeClr val="tx1"/>
                </a:solidFill>
                <a:latin typeface="Arial" charset="0"/>
                <a:cs typeface="Arial" charset="0"/>
              </a:rPr>
              <a:t>K.C. Hammond (IPP </a:t>
            </a:r>
            <a:r>
              <a:rPr lang="en-US" sz="14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Garching</a:t>
            </a:r>
            <a:r>
              <a:rPr lang="en-US" sz="1400" i="0" dirty="0">
                <a:solidFill>
                  <a:schemeClr val="tx1"/>
                </a:solidFill>
                <a:latin typeface="Arial" charset="0"/>
                <a:cs typeface="Arial" charset="0"/>
              </a:rPr>
              <a:t>),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chemeClr val="tx1"/>
                </a:solidFill>
                <a:latin typeface="Arial" charset="0"/>
                <a:cs typeface="Arial" charset="0"/>
              </a:rPr>
              <a:t>K. Kuroda, K. </a:t>
            </a:r>
            <a:r>
              <a:rPr lang="en-US" sz="14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Hanada</a:t>
            </a:r>
            <a:r>
              <a:rPr lang="en-US" sz="1400" i="0" dirty="0">
                <a:solidFill>
                  <a:schemeClr val="tx1"/>
                </a:solidFill>
                <a:latin typeface="Arial" charset="0"/>
                <a:cs typeface="Arial" charset="0"/>
              </a:rPr>
              <a:t> (Kyushu University)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18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chemeClr val="tx1"/>
                </a:solidFill>
                <a:latin typeface="Arial" charset="0"/>
              </a:rPr>
              <a:t>and the NSTX Research Team</a:t>
            </a:r>
          </a:p>
        </p:txBody>
      </p:sp>
      <p:sp>
        <p:nvSpPr>
          <p:cNvPr id="2055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1733550" y="5943600"/>
            <a:ext cx="5715000" cy="407484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buFontTx/>
              <a:buNone/>
            </a:pPr>
            <a:r>
              <a:rPr lang="en-US" sz="1600" i="0" dirty="0"/>
              <a:t>NSTX-U Magnetic Science Meeting</a:t>
            </a:r>
            <a:endParaRPr lang="en-US" sz="1600" i="0" dirty="0">
              <a:solidFill>
                <a:srgbClr val="FF0000"/>
              </a:solidFill>
            </a:endParaRP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1600" i="0" dirty="0">
                <a:solidFill>
                  <a:srgbClr val="FF0000"/>
                </a:solidFill>
              </a:rPr>
              <a:t>PPPL, February 4, 2019</a:t>
            </a:r>
          </a:p>
        </p:txBody>
      </p:sp>
      <p:sp>
        <p:nvSpPr>
          <p:cNvPr id="2057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9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0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1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2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3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2064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2065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219200" cy="549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  <a:defRPr/>
            </a:pPr>
            <a:r>
              <a:rPr lang="en-US" sz="3600" b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NSTX</a:t>
            </a:r>
          </a:p>
        </p:txBody>
      </p:sp>
      <p:sp>
        <p:nvSpPr>
          <p:cNvPr id="2067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sp>
        <p:nvSpPr>
          <p:cNvPr id="2069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70" name="Text Box 152"/>
          <p:cNvSpPr txBox="1">
            <a:spLocks noChangeArrowheads="1"/>
          </p:cNvSpPr>
          <p:nvPr/>
        </p:nvSpPr>
        <p:spPr bwMode="auto">
          <a:xfrm>
            <a:off x="76200" y="2209800"/>
            <a:ext cx="1333500" cy="4648953"/>
          </a:xfrm>
          <a:prstGeom prst="rect">
            <a:avLst/>
          </a:prstGeom>
          <a:gradFill rotWithShape="1">
            <a:gsLst>
              <a:gs pos="0">
                <a:srgbClr val="EAEAEA">
                  <a:alpha val="50998"/>
                </a:srgbClr>
              </a:gs>
              <a:gs pos="100000">
                <a:srgbClr val="B5B5B5">
                  <a:alpha val="50998"/>
                </a:srgbClr>
              </a:gs>
            </a:gsLst>
            <a:lin ang="0" scaled="1"/>
          </a:gradFill>
          <a:ln w="12700" algn="ctr">
            <a:solidFill>
              <a:srgbClr val="0000FF"/>
            </a:solidFill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College W&amp;M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Colorado </a:t>
            </a:r>
            <a:r>
              <a:rPr lang="en-US" sz="900" dirty="0" err="1">
                <a:solidFill>
                  <a:srgbClr val="0000FF"/>
                </a:solidFill>
                <a:latin typeface="Arial" charset="0"/>
              </a:rPr>
              <a:t>Sch</a:t>
            </a:r>
            <a:r>
              <a:rPr lang="en-US" sz="900" dirty="0">
                <a:solidFill>
                  <a:srgbClr val="0000FF"/>
                </a:solidFill>
                <a:latin typeface="Arial" charset="0"/>
              </a:rPr>
              <a:t> Mines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Comp-X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New York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Old Dominion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PSI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Wisconsin</a:t>
            </a:r>
            <a:endParaRPr lang="en-US" sz="9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71" name="Text Box 153"/>
          <p:cNvSpPr txBox="1">
            <a:spLocks noChangeArrowheads="1"/>
          </p:cNvSpPr>
          <p:nvPr/>
        </p:nvSpPr>
        <p:spPr bwMode="auto">
          <a:xfrm>
            <a:off x="7772400" y="2254250"/>
            <a:ext cx="1284288" cy="4527550"/>
          </a:xfrm>
          <a:prstGeom prst="rect">
            <a:avLst/>
          </a:prstGeom>
          <a:gradFill rotWithShape="1">
            <a:gsLst>
              <a:gs pos="0">
                <a:srgbClr val="B3B3B3">
                  <a:alpha val="50998"/>
                </a:srgbClr>
              </a:gs>
              <a:gs pos="100000">
                <a:srgbClr val="EAEAEA">
                  <a:alpha val="50998"/>
                </a:srgbClr>
              </a:gs>
            </a:gsLst>
            <a:lin ang="0" scaled="1"/>
          </a:gra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St. Andrews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Hebrew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RRC Kurchatov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KBSI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</a:t>
            </a:r>
            <a:r>
              <a:rPr lang="en-US" sz="900">
                <a:solidFill>
                  <a:srgbClr val="FF0000"/>
                </a:solidFill>
                <a:latin typeface="Arial" charset="0"/>
                <a:cs typeface="Arial" charset="0"/>
              </a:rPr>
              <a:t>ü</a:t>
            </a:r>
            <a:r>
              <a:rPr lang="en-US" sz="900">
                <a:solidFill>
                  <a:srgbClr val="FF0000"/>
                </a:solidFill>
                <a:latin typeface="Arial" charset="0"/>
              </a:rPr>
              <a:t>lich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Quebec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62100" y="5117554"/>
            <a:ext cx="6019800" cy="7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i="0" dirty="0"/>
              <a:t>This work is supported by US DOE contract numbers FG03-96ER5436, DE-FG02-99ER54519 and DE-AC02-09CH11466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FD7D78-EA58-4B4A-9A3D-78748AB350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Only 27kJ of Capacitor Bank Energy CHI Started a 300kA Discharge that Coupled to Induction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4844000" cy="459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0" y="1905000"/>
            <a:ext cx="342900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/>
              <a:t>  Ramped up to 1MA after   startup, using 0.3Wb change in solenoid flux</a:t>
            </a:r>
          </a:p>
          <a:p>
            <a:endParaRPr lang="en-US" sz="1800" b="0" i="0" dirty="0"/>
          </a:p>
          <a:p>
            <a:r>
              <a:rPr lang="en-US" sz="1800" b="0" i="0" dirty="0"/>
              <a:t> Hollow electron temperature profile maintained during current ramp</a:t>
            </a:r>
          </a:p>
          <a:p>
            <a:pPr lvl="1">
              <a:buNone/>
            </a:pPr>
            <a:r>
              <a:rPr lang="en-US" sz="1800" b="0" i="0" dirty="0"/>
              <a:t>- Important beneficial aspect of using CHI startup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7B42B1-0342-4644-BC78-B0052EC377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7E7C1-4089-E64C-B64C-A57A447F28FE}"/>
              </a:ext>
            </a:extLst>
          </p:cNvPr>
          <p:cNvSpPr/>
          <p:nvPr/>
        </p:nvSpPr>
        <p:spPr>
          <a:xfrm>
            <a:off x="152400" y="6327576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000" i="0" dirty="0">
                <a:solidFill>
                  <a:schemeClr val="tx1"/>
                </a:solidFill>
              </a:rPr>
              <a:t>B.A. Nelson, T.R. Jarboe, D. Mueller, et al., NF 51, (2011) 063008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L-mode NSTX Discharge Ramps to 1MA Requiring 50% More Inductive Flux than a CHI Started Discharge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5042118"/>
            <a:ext cx="7263720" cy="195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tx2"/>
                </a:solidFill>
              </a:rPr>
              <a:t> Reference Inductive discharge </a:t>
            </a:r>
          </a:p>
          <a:p>
            <a:pPr lvl="1">
              <a:buNone/>
            </a:pPr>
            <a:r>
              <a:rPr lang="en-US" sz="1800" b="0" i="0" dirty="0">
                <a:solidFill>
                  <a:schemeClr val="tx2"/>
                </a:solidFill>
              </a:rPr>
              <a:t>- </a:t>
            </a:r>
            <a:r>
              <a:rPr lang="en-US" sz="1800" b="0" i="0" dirty="0"/>
              <a:t>Uses 396mWb to get to 1MA</a:t>
            </a:r>
          </a:p>
          <a:p>
            <a:pPr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tx2"/>
                </a:solidFill>
              </a:rPr>
              <a:t> CHI started discharge </a:t>
            </a:r>
          </a:p>
          <a:p>
            <a:pPr lvl="1">
              <a:buFontTx/>
              <a:buChar char="-"/>
            </a:pPr>
            <a:r>
              <a:rPr lang="en-US" sz="1800" b="0" i="0" dirty="0"/>
              <a:t>Uses 258 </a:t>
            </a:r>
            <a:r>
              <a:rPr lang="en-US" sz="1800" b="0" i="0" dirty="0" err="1"/>
              <a:t>mWb</a:t>
            </a:r>
            <a:r>
              <a:rPr lang="en-US" sz="1800" b="0" i="0" dirty="0"/>
              <a:t> to get to 1MA (138 </a:t>
            </a:r>
            <a:r>
              <a:rPr lang="en-US" sz="1800" b="0" i="0" dirty="0" err="1"/>
              <a:t>mWb</a:t>
            </a:r>
            <a:r>
              <a:rPr lang="en-US" sz="1800" b="0" i="0" dirty="0"/>
              <a:t> less flux to get to 1MA)</a:t>
            </a:r>
          </a:p>
          <a:p>
            <a:pPr lvl="1">
              <a:buFontTx/>
              <a:buChar char="-"/>
            </a:pPr>
            <a:endParaRPr lang="en-US" sz="1600" i="0" dirty="0"/>
          </a:p>
          <a:p>
            <a:pPr>
              <a:buNone/>
            </a:pPr>
            <a:endParaRPr lang="en-US" sz="1600" i="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010201"/>
            <a:ext cx="6384762" cy="397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86000" y="2905660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/>
              <a:t>CHI started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3200400"/>
            <a:ext cx="271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>
                <a:solidFill>
                  <a:schemeClr val="tx2"/>
                </a:solidFill>
              </a:rPr>
              <a:t>Reference NSTX Inductive start-up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71708" y="121920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/>
              <a:t>Plasma current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465229-8E2A-754A-A984-D784408CDF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CBA50-FA07-AD4C-BF81-2D4EC5924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Closed Flux Current Generation in TSC is due to the generation of a positive loop voltage as the injected plasma decays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63281D-42A3-9E43-8FA9-7590F1C2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4267200" cy="533208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75665F-B572-314F-BBEA-7BFEB74632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942278-A44E-9643-B37B-F0472B36D874}"/>
              </a:ext>
            </a:extLst>
          </p:cNvPr>
          <p:cNvSpPr/>
          <p:nvPr/>
        </p:nvSpPr>
        <p:spPr>
          <a:xfrm>
            <a:off x="6418385" y="6077905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dirty="0">
                <a:solidFill>
                  <a:schemeClr val="tx1"/>
                </a:solidFill>
                <a:latin typeface="Helvetica" pitchFamily="2" charset="0"/>
                <a:ea typeface="Times New Roman" panose="02020603050405020304" pitchFamily="18" charset="0"/>
              </a:rPr>
              <a:t>R. Raman, S.C. Jardin, J. Menard, et al.,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dirty="0">
                <a:solidFill>
                  <a:schemeClr val="tx1"/>
                </a:solidFill>
                <a:latin typeface="Helvetica" pitchFamily="2" charset="0"/>
                <a:ea typeface="Times New Roman" panose="02020603050405020304" pitchFamily="18" charset="0"/>
              </a:rPr>
              <a:t>NF 51, 113018 (2011)</a:t>
            </a:r>
            <a:endParaRPr lang="en-US" sz="1000" i="0" dirty="0">
              <a:solidFill>
                <a:schemeClr val="tx1"/>
              </a:solidFill>
              <a:effectLst/>
              <a:latin typeface="Helvetica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94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9187-B71C-174E-A397-40050BE10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Sweet-Parker Reconnection and Plasmoid Instability also Lead to Reconnection in the Injector Region (NIMROD Simulations)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6E228A-2DE4-6748-8FA2-AF0FB4EFA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3662187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29CF3F-3552-6D4E-8591-05CAB8F53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72" y="2575098"/>
            <a:ext cx="5309259" cy="25497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1360E9-F77D-074F-8144-1F7AE93F7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072AC-D03E-0348-BE1C-E6CB865FD1E4}"/>
              </a:ext>
            </a:extLst>
          </p:cNvPr>
          <p:cNvSpPr txBox="1"/>
          <p:nvPr/>
        </p:nvSpPr>
        <p:spPr>
          <a:xfrm>
            <a:off x="4837618" y="1046193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0" dirty="0"/>
              <a:t>Sweet-Parker Reconnection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F4B31-4371-A644-8E2C-E49FD5B8CC93}"/>
              </a:ext>
            </a:extLst>
          </p:cNvPr>
          <p:cNvSpPr txBox="1"/>
          <p:nvPr/>
        </p:nvSpPr>
        <p:spPr>
          <a:xfrm>
            <a:off x="4572000" y="1705708"/>
            <a:ext cx="4273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0" dirty="0"/>
              <a:t>Plasmoid Mediated Reconnection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A2B8084F-65E1-7043-B3FD-CF67E604C89B}"/>
              </a:ext>
            </a:extLst>
          </p:cNvPr>
          <p:cNvSpPr/>
          <p:nvPr/>
        </p:nvSpPr>
        <p:spPr bwMode="auto">
          <a:xfrm>
            <a:off x="3581400" y="1218772"/>
            <a:ext cx="947106" cy="286880"/>
          </a:xfrm>
          <a:prstGeom prst="lef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CF5282CD-BC58-A446-90C3-55496AB79A5A}"/>
              </a:ext>
            </a:extLst>
          </p:cNvPr>
          <p:cNvSpPr/>
          <p:nvPr/>
        </p:nvSpPr>
        <p:spPr bwMode="auto">
          <a:xfrm>
            <a:off x="5715000" y="2133600"/>
            <a:ext cx="304800" cy="569525"/>
          </a:xfrm>
          <a:prstGeom prst="down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59784-174C-8B49-AD88-9481529A16DC}"/>
              </a:ext>
            </a:extLst>
          </p:cNvPr>
          <p:cNvSpPr txBox="1"/>
          <p:nvPr/>
        </p:nvSpPr>
        <p:spPr>
          <a:xfrm>
            <a:off x="7219108" y="5071985"/>
            <a:ext cx="162095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tx1"/>
                </a:solidFill>
              </a:rPr>
              <a:t>F. Ebrahimi, et al.,</a:t>
            </a:r>
          </a:p>
          <a:p>
            <a:pPr>
              <a:buNone/>
            </a:pPr>
            <a:r>
              <a:rPr lang="en-US" sz="1000" i="0" dirty="0" err="1">
                <a:solidFill>
                  <a:schemeClr val="tx1"/>
                </a:solidFill>
              </a:rPr>
              <a:t>PoP</a:t>
            </a:r>
            <a:r>
              <a:rPr lang="en-US" sz="1000" i="0" dirty="0">
                <a:solidFill>
                  <a:schemeClr val="tx1"/>
                </a:solidFill>
              </a:rPr>
              <a:t> 20, 090702 (2013)</a:t>
            </a:r>
          </a:p>
          <a:p>
            <a:pPr>
              <a:buNone/>
            </a:pPr>
            <a:r>
              <a:rPr lang="en-US" sz="1000" i="0" dirty="0" err="1">
                <a:solidFill>
                  <a:schemeClr val="tx1"/>
                </a:solidFill>
              </a:rPr>
              <a:t>PoP</a:t>
            </a:r>
            <a:r>
              <a:rPr lang="en-US" sz="1000" i="0" dirty="0">
                <a:solidFill>
                  <a:schemeClr val="tx1"/>
                </a:solidFill>
              </a:rPr>
              <a:t> 21, 056109 (2014)</a:t>
            </a:r>
          </a:p>
          <a:p>
            <a:pPr>
              <a:buNone/>
            </a:pPr>
            <a:r>
              <a:rPr lang="en-US" sz="1000" i="0" dirty="0">
                <a:solidFill>
                  <a:schemeClr val="tx1"/>
                </a:solidFill>
              </a:rPr>
              <a:t>PRL 114, 205003 (2015)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058880-3CD9-B342-9485-6C0BAD760351}"/>
              </a:ext>
            </a:extLst>
          </p:cNvPr>
          <p:cNvSpPr txBox="1"/>
          <p:nvPr/>
        </p:nvSpPr>
        <p:spPr>
          <a:xfrm>
            <a:off x="143278" y="6062228"/>
            <a:ext cx="877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0" dirty="0"/>
              <a:t>It would be helpful to experimentally measure these in a ST or off-line setup (with supporting simulations) as it contributes to research related to CHI Start-up, basic plasma sciences, and other applications</a:t>
            </a:r>
          </a:p>
        </p:txBody>
      </p:sp>
    </p:spTree>
    <p:extLst>
      <p:ext uri="{BB962C8B-B14F-4D97-AF65-F5344CB8AC3E}">
        <p14:creationId xmlns:p14="http://schemas.microsoft.com/office/powerpoint/2010/main" val="3243776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4E51-BB30-3942-B10E-92677E82E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NIMROD Simulations also Show High Fraction of Open Flux Conversion to Closed Flux (~70%, as in HIT-II / NSTX)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5D65D7-01A5-B844-B581-A30012219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98713"/>
            <a:ext cx="2742622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6B9A7A-D347-8E43-93C0-14B923A69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369026"/>
            <a:ext cx="4892360" cy="30565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B6072-B79B-E84F-A6C8-C06F71BDE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50C5A-9FA1-9845-BCBD-74A4C0753109}"/>
              </a:ext>
            </a:extLst>
          </p:cNvPr>
          <p:cNvSpPr txBox="1"/>
          <p:nvPr/>
        </p:nvSpPr>
        <p:spPr>
          <a:xfrm>
            <a:off x="5791200" y="6263696"/>
            <a:ext cx="3220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tx1"/>
                </a:solidFill>
              </a:rPr>
              <a:t>F. Ebrahimi, R. Raman, NF-Letter 56 (2016) 044002</a:t>
            </a:r>
          </a:p>
        </p:txBody>
      </p:sp>
    </p:spTree>
    <p:extLst>
      <p:ext uri="{BB962C8B-B14F-4D97-AF65-F5344CB8AC3E}">
        <p14:creationId xmlns:p14="http://schemas.microsoft.com/office/powerpoint/2010/main" val="3528148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F095-39EB-E541-B50D-034C12ECE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Encouraging Experimental Results From Two STs and Supporting Modeling Results From TSC &amp; NIMROD Motivated Reactor Studies</a:t>
            </a:r>
          </a:p>
        </p:txBody>
      </p:sp>
      <p:pic>
        <p:nvPicPr>
          <p:cNvPr id="5" name="Picture 10" descr="Concept 2.jpg">
            <a:extLst>
              <a:ext uri="{FF2B5EF4-FFF2-40B4-BE49-F238E27FC236}">
                <a16:creationId xmlns:a16="http://schemas.microsoft.com/office/drawing/2014/main" id="{EB0CA3D5-76C6-E845-9186-4D0B6E32B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31" y="2438400"/>
            <a:ext cx="3717651" cy="327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T-FNSF_cutaway.tiff">
            <a:extLst>
              <a:ext uri="{FF2B5EF4-FFF2-40B4-BE49-F238E27FC236}">
                <a16:creationId xmlns:a16="http://schemas.microsoft.com/office/drawing/2014/main" id="{1498122B-903D-8345-86A6-7EEDC5863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5"/>
          <a:stretch/>
        </p:blipFill>
        <p:spPr>
          <a:xfrm>
            <a:off x="152400" y="1949999"/>
            <a:ext cx="5105400" cy="40979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0AD963B-3101-414C-A06A-4667F5BE2569}"/>
              </a:ext>
            </a:extLst>
          </p:cNvPr>
          <p:cNvSpPr/>
          <p:nvPr/>
        </p:nvSpPr>
        <p:spPr bwMode="auto">
          <a:xfrm>
            <a:off x="2675792" y="2980592"/>
            <a:ext cx="609600" cy="533400"/>
          </a:xfrm>
          <a:prstGeom prst="ellipse">
            <a:avLst/>
          </a:prstGeom>
          <a:noFill/>
          <a:ln w="15875" cap="flat" cmpd="sng" algn="ctr">
            <a:solidFill>
              <a:srgbClr val="FFCC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77664F-F5CA-9D41-B9DA-0EB7486E9DBE}"/>
              </a:ext>
            </a:extLst>
          </p:cNvPr>
          <p:cNvCxnSpPr>
            <a:cxnSpLocks/>
          </p:cNvCxnSpPr>
          <p:nvPr/>
        </p:nvCxnSpPr>
        <p:spPr bwMode="auto">
          <a:xfrm>
            <a:off x="3285392" y="3124200"/>
            <a:ext cx="1972408" cy="641350"/>
          </a:xfrm>
          <a:prstGeom prst="bentConnector3">
            <a:avLst>
              <a:gd name="adj1" fmla="val 50000"/>
            </a:avLst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929DEA8-384B-C34A-99E3-DF265836CB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D372F8-30B9-B34C-A814-A5BBB11C87BA}"/>
              </a:ext>
            </a:extLst>
          </p:cNvPr>
          <p:cNvSpPr/>
          <p:nvPr/>
        </p:nvSpPr>
        <p:spPr>
          <a:xfrm>
            <a:off x="152400" y="1017657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0" i="0" dirty="0"/>
              <a:t>Toroidally continuous insulator would be located in a region shielded from neutrons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6F18E-DD39-074F-8871-371B5D114007}"/>
              </a:ext>
            </a:extLst>
          </p:cNvPr>
          <p:cNvSpPr txBox="1"/>
          <p:nvPr/>
        </p:nvSpPr>
        <p:spPr>
          <a:xfrm>
            <a:off x="96715" y="6118761"/>
            <a:ext cx="39148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tx1"/>
                </a:solidFill>
              </a:rPr>
              <a:t>Menard, Brown et al., NF 56 (2016) 106023</a:t>
            </a:r>
          </a:p>
          <a:p>
            <a:pPr>
              <a:buNone/>
            </a:pPr>
            <a:r>
              <a:rPr lang="en-US" sz="1000" i="0" dirty="0">
                <a:solidFill>
                  <a:schemeClr val="tx1"/>
                </a:solidFill>
              </a:rPr>
              <a:t>Brown, Menard, El </a:t>
            </a:r>
            <a:r>
              <a:rPr lang="en-US" sz="1000" i="0" dirty="0" err="1">
                <a:solidFill>
                  <a:schemeClr val="tx1"/>
                </a:solidFill>
              </a:rPr>
              <a:t>Guebaly</a:t>
            </a:r>
            <a:r>
              <a:rPr lang="en-US" sz="1000" i="0" dirty="0">
                <a:solidFill>
                  <a:schemeClr val="tx1"/>
                </a:solidFill>
              </a:rPr>
              <a:t> et al., FS&amp;Technol. 68 (2015) 277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69139-A0E8-3744-9F39-9025A85C0684}"/>
              </a:ext>
            </a:extLst>
          </p:cNvPr>
          <p:cNvSpPr txBox="1"/>
          <p:nvPr/>
        </p:nvSpPr>
        <p:spPr>
          <a:xfrm>
            <a:off x="5723641" y="6181634"/>
            <a:ext cx="3275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tx1"/>
                </a:solidFill>
              </a:rPr>
              <a:t>Raman, Brown, El </a:t>
            </a:r>
            <a:r>
              <a:rPr lang="en-US" sz="1000" i="0" dirty="0" err="1">
                <a:solidFill>
                  <a:schemeClr val="tx1"/>
                </a:solidFill>
              </a:rPr>
              <a:t>Guebaly</a:t>
            </a:r>
            <a:r>
              <a:rPr lang="en-US" sz="1000" i="0" dirty="0">
                <a:solidFill>
                  <a:schemeClr val="tx1"/>
                </a:solidFill>
              </a:rPr>
              <a:t> et al., FST 68 (2016) 674</a:t>
            </a:r>
          </a:p>
        </p:txBody>
      </p:sp>
    </p:spTree>
    <p:extLst>
      <p:ext uri="{BB962C8B-B14F-4D97-AF65-F5344CB8AC3E}">
        <p14:creationId xmlns:p14="http://schemas.microsoft.com/office/powerpoint/2010/main" val="77628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73866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buNone/>
            </a:pPr>
            <a:r>
              <a:rPr lang="en-US" sz="2400" i="0" dirty="0">
                <a:solidFill>
                  <a:schemeClr val="accent2"/>
                </a:solidFill>
              </a:rPr>
              <a:t>CHI on QUEST is Developing ST-FNSF Relevant Single-Biased Electrode Configuration</a:t>
            </a:r>
            <a:endParaRPr lang="en-US" sz="2400" i="0" baseline="-25000" dirty="0">
              <a:solidFill>
                <a:schemeClr val="accent2"/>
              </a:solidFill>
            </a:endParaRPr>
          </a:p>
        </p:txBody>
      </p:sp>
      <p:pic>
        <p:nvPicPr>
          <p:cNvPr id="6" name="Picture 1" descr="Screen Shot 2017-09-11 at 3.57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46267"/>
            <a:ext cx="8153400" cy="502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176C88-AEC6-6C43-BDC0-9697FBA9DD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0CB8D7-9085-4A4F-8A2A-0D73AB2E55CD}"/>
              </a:ext>
            </a:extLst>
          </p:cNvPr>
          <p:cNvSpPr txBox="1"/>
          <p:nvPr/>
        </p:nvSpPr>
        <p:spPr>
          <a:xfrm>
            <a:off x="838200" y="969268"/>
            <a:ext cx="2082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R = 0.68m, a = 0.4m, 0.25T</a:t>
            </a:r>
          </a:p>
        </p:txBody>
      </p:sp>
    </p:spTree>
    <p:extLst>
      <p:ext uri="{BB962C8B-B14F-4D97-AF65-F5344CB8AC3E}">
        <p14:creationId xmlns:p14="http://schemas.microsoft.com/office/powerpoint/2010/main" val="4039985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04" y="181689"/>
            <a:ext cx="9144000" cy="615553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buNone/>
            </a:pPr>
            <a:r>
              <a:rPr lang="en-US" sz="2000" i="0" dirty="0">
                <a:solidFill>
                  <a:schemeClr val="accent2"/>
                </a:solidFill>
              </a:rPr>
              <a:t>Transient CHI on QUEST has Shown Reliable Discharge Initiation, and Plasma Growth in Biased Electrode Configuration </a:t>
            </a:r>
            <a:endParaRPr lang="en-US" sz="2000" i="0" baseline="-25000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66446"/>
            <a:ext cx="6649589" cy="479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985" y="6206525"/>
            <a:ext cx="54805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sz="1000" i="0" dirty="0">
                <a:solidFill>
                  <a:schemeClr val="tx1"/>
                </a:solidFill>
              </a:rPr>
              <a:t>K. Kuroda, R. Raman, K. </a:t>
            </a:r>
            <a:r>
              <a:rPr lang="en-US" sz="1000" i="0" dirty="0" err="1">
                <a:solidFill>
                  <a:schemeClr val="tx1"/>
                </a:solidFill>
              </a:rPr>
              <a:t>Hanada</a:t>
            </a:r>
            <a:r>
              <a:rPr lang="en-US" sz="1000" i="0" dirty="0">
                <a:solidFill>
                  <a:schemeClr val="tx1"/>
                </a:solidFill>
              </a:rPr>
              <a:t>, et al., Plasma Phys. Control. Fusion 60, (2018) 115001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434FE-B7DA-264E-A2A2-61C854EA6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761E5E4-06D3-3341-AAC1-62BDE77B0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85800"/>
            <a:ext cx="29924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buFontTx/>
              <a:buNone/>
              <a:defRPr/>
            </a:pPr>
            <a:endParaRPr lang="en-US" sz="2800" b="0" i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Helvetica" pitchFamily="-128" charset="0"/>
              </a:rPr>
              <a:t>Current objectives</a:t>
            </a:r>
          </a:p>
          <a:p>
            <a:pPr marL="742950" lvl="1" indent="-285750" eaLnBrk="0" hangingPunct="0"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Helvetica" pitchFamily="-128" charset="0"/>
              </a:rPr>
              <a:t>Current persistence</a:t>
            </a:r>
          </a:p>
          <a:p>
            <a:pPr marL="742950" lvl="1" indent="-285750" eaLnBrk="0" hangingPunct="0"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Helvetica" pitchFamily="-128" charset="0"/>
              </a:rPr>
              <a:t>Closed flux current generation</a:t>
            </a:r>
          </a:p>
          <a:p>
            <a:pPr marL="800100" lvl="1" indent="-342900" eaLnBrk="0" hangingPunct="0">
              <a:defRPr/>
            </a:pPr>
            <a:endParaRPr lang="en-US" sz="2000" b="0" i="0" kern="0" dirty="0">
              <a:solidFill>
                <a:schemeClr val="accent2"/>
              </a:solidFill>
              <a:latin typeface="Helvetica" pitchFamily="-128" charset="0"/>
            </a:endParaRP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Helvetica" pitchFamily="-128" charset="0"/>
              </a:rPr>
              <a:t>Future objectives</a:t>
            </a:r>
          </a:p>
          <a:p>
            <a:pPr marL="800100" lvl="1" indent="-342900" eaLnBrk="0" hangingPunct="0">
              <a:buNone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Helvetica" pitchFamily="-128" charset="0"/>
              </a:rPr>
              <a:t>- Heat CHI plasma with ECH</a:t>
            </a:r>
          </a:p>
          <a:p>
            <a:pPr marL="800100" lvl="1" indent="-342900" eaLnBrk="0" hangingPunct="0">
              <a:buNone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Helvetica" pitchFamily="-128" charset="0"/>
              </a:rPr>
              <a:t>- </a:t>
            </a:r>
            <a:r>
              <a:rPr lang="en-US" sz="2000" b="0" i="0" kern="0" dirty="0">
                <a:solidFill>
                  <a:srgbClr val="FF0000"/>
                </a:solidFill>
                <a:latin typeface="Helvetica" pitchFamily="-128" charset="0"/>
              </a:rPr>
              <a:t>Impurity reduction</a:t>
            </a:r>
          </a:p>
          <a:p>
            <a:pPr marL="800100" lvl="1" indent="-342900" eaLnBrk="0" hangingPunct="0">
              <a:buNone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Helvetica" pitchFamily="-128" charset="0"/>
              </a:rPr>
              <a:t>- Increase current magnitude</a:t>
            </a:r>
          </a:p>
        </p:txBody>
      </p:sp>
    </p:spTree>
    <p:extLst>
      <p:ext uri="{BB962C8B-B14F-4D97-AF65-F5344CB8AC3E}">
        <p14:creationId xmlns:p14="http://schemas.microsoft.com/office/powerpoint/2010/main" val="1883534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16BFB-9AFB-B345-B50A-1F5A4751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experiments will bias electrode plate with respect to inner wall, as on NSTX / HIT-II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9869F-43B3-7242-8498-D3C59D9BE3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944E5-F17E-4648-A736-37FCAE80C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92" y="1063869"/>
            <a:ext cx="2095500" cy="453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5FC6F-4A9A-764E-946F-A45CAC6AB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9" y="1095131"/>
            <a:ext cx="2019300" cy="4356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1CDA1B-7603-E14B-8603-105A53BF6E5E}"/>
              </a:ext>
            </a:extLst>
          </p:cNvPr>
          <p:cNvSpPr txBox="1"/>
          <p:nvPr/>
        </p:nvSpPr>
        <p:spPr>
          <a:xfrm>
            <a:off x="6248400" y="5597769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sz="1600" i="0" dirty="0"/>
              <a:t>TSC simulation of previous configuration – electrode biased to outer wall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7BFF3-BDEF-A54A-B0B1-3BC68D947C24}"/>
              </a:ext>
            </a:extLst>
          </p:cNvPr>
          <p:cNvSpPr txBox="1"/>
          <p:nvPr/>
        </p:nvSpPr>
        <p:spPr>
          <a:xfrm>
            <a:off x="152400" y="5486400"/>
            <a:ext cx="2669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>
                <a:solidFill>
                  <a:srgbClr val="FF0000"/>
                </a:solidFill>
              </a:rPr>
              <a:t>TSC simulation of next configuration to be tested – electrode biased to inner wall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D0440-AD08-344B-873D-9B5717F68401}"/>
              </a:ext>
            </a:extLst>
          </p:cNvPr>
          <p:cNvSpPr txBox="1"/>
          <p:nvPr/>
        </p:nvSpPr>
        <p:spPr>
          <a:xfrm>
            <a:off x="838200" y="6592890"/>
            <a:ext cx="2416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/>
              <a:t>K. Kuroda (Kyushu University)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F946E1-AB6C-3A47-B4C9-BBA4C44B7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61" y="1167093"/>
            <a:ext cx="4114800" cy="4104715"/>
          </a:xfrm>
          <a:prstGeom prst="rect">
            <a:avLst/>
          </a:prstGeom>
        </p:spPr>
      </p:pic>
      <p:sp>
        <p:nvSpPr>
          <p:cNvPr id="17" name="Left Arrow 16">
            <a:extLst>
              <a:ext uri="{FF2B5EF4-FFF2-40B4-BE49-F238E27FC236}">
                <a16:creationId xmlns:a16="http://schemas.microsoft.com/office/drawing/2014/main" id="{B7023311-080F-0C4E-913D-FFB1965973B9}"/>
              </a:ext>
            </a:extLst>
          </p:cNvPr>
          <p:cNvSpPr/>
          <p:nvPr/>
        </p:nvSpPr>
        <p:spPr bwMode="auto">
          <a:xfrm>
            <a:off x="2291861" y="4038600"/>
            <a:ext cx="838200" cy="158933"/>
          </a:xfrm>
          <a:prstGeom prst="lef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Helvetica" pitchFamily="1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8FD95065-367C-1340-B48A-568920BD235F}"/>
              </a:ext>
            </a:extLst>
          </p:cNvPr>
          <p:cNvSpPr/>
          <p:nvPr/>
        </p:nvSpPr>
        <p:spPr bwMode="auto">
          <a:xfrm>
            <a:off x="4160227" y="4267200"/>
            <a:ext cx="1676400" cy="68997"/>
          </a:xfrm>
          <a:prstGeom prst="rightArrow">
            <a:avLst/>
          </a:prstGeom>
          <a:solidFill>
            <a:schemeClr val="accent2"/>
          </a:solidFill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05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" y="152400"/>
            <a:ext cx="9144000" cy="73866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>
              <a:buNone/>
            </a:pPr>
            <a:r>
              <a:rPr lang="en-US" sz="2400" i="0" dirty="0">
                <a:solidFill>
                  <a:schemeClr val="accent2"/>
                </a:solidFill>
              </a:rPr>
              <a:t>CHI research on URANIA plans to develop a double-biased electrode configuration and maximize current generation</a:t>
            </a:r>
            <a:endParaRPr lang="en-US" sz="2400" i="0" baseline="-25000" dirty="0">
              <a:solidFill>
                <a:schemeClr val="accent2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1539669" y="5154558"/>
            <a:ext cx="5028762" cy="131617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Char char="-"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Benefits of double biased electrodes</a:t>
            </a:r>
          </a:p>
          <a:p>
            <a:pPr marL="0" indent="0">
              <a:buFontTx/>
              <a:buChar char="-"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High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1800" baseline="-25000" dirty="0" err="1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up to 300 kA (@ PF coil limits for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1800" baseline="-25000" dirty="0" err="1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>
              <a:buFontTx/>
              <a:buChar char="-"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Coupling to ECH</a:t>
            </a:r>
          </a:p>
          <a:p>
            <a:pPr marL="0" indent="0"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964115" y="6073093"/>
            <a:ext cx="3047629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100" i="0" dirty="0">
                <a:solidFill>
                  <a:schemeClr val="accent2"/>
                </a:solidFill>
              </a:rPr>
              <a:t>Collaboration with University of Wisconsin</a:t>
            </a:r>
          </a:p>
          <a:p>
            <a:pPr eaLnBrk="1" hangingPunct="1">
              <a:buNone/>
            </a:pPr>
            <a:r>
              <a:rPr lang="en-US" sz="1100" i="0" dirty="0">
                <a:solidFill>
                  <a:schemeClr val="accent2"/>
                </a:solidFill>
              </a:rPr>
              <a:t>J. </a:t>
            </a:r>
            <a:r>
              <a:rPr lang="en-US" sz="1100" i="0" dirty="0" err="1">
                <a:solidFill>
                  <a:schemeClr val="accent2"/>
                </a:solidFill>
              </a:rPr>
              <a:t>Reusch</a:t>
            </a:r>
            <a:r>
              <a:rPr lang="en-US" sz="1100" i="0" dirty="0">
                <a:solidFill>
                  <a:schemeClr val="accent2"/>
                </a:solidFill>
              </a:rPr>
              <a:t>, R. </a:t>
            </a:r>
            <a:r>
              <a:rPr lang="en-US" sz="1100" i="0" dirty="0" err="1">
                <a:solidFill>
                  <a:schemeClr val="accent2"/>
                </a:solidFill>
              </a:rPr>
              <a:t>Fonck</a:t>
            </a:r>
            <a:r>
              <a:rPr lang="en-US" sz="1100" i="0" dirty="0">
                <a:solidFill>
                  <a:schemeClr val="accent2"/>
                </a:solidFill>
              </a:rPr>
              <a:t>, M. </a:t>
            </a:r>
            <a:r>
              <a:rPr lang="en-US" sz="1100" i="0" dirty="0" err="1">
                <a:solidFill>
                  <a:schemeClr val="accent2"/>
                </a:solidFill>
              </a:rPr>
              <a:t>Bongard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F1571F-E306-FE40-97ED-4387CC07AF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FF4F6-75D5-E24C-8681-04DD87F8A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8" y="5181600"/>
            <a:ext cx="1385521" cy="1292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CEE8C-3932-444C-A9C6-B9C3C0F26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4" y="1371446"/>
            <a:ext cx="5771867" cy="33814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FEBB1-5FC8-A34C-BB34-DD27B91072CC}"/>
              </a:ext>
            </a:extLst>
          </p:cNvPr>
          <p:cNvSpPr txBox="1"/>
          <p:nvPr/>
        </p:nvSpPr>
        <p:spPr>
          <a:xfrm>
            <a:off x="6028923" y="6575683"/>
            <a:ext cx="21178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i="0" dirty="0"/>
              <a:t>F. Ebrahimi (Theory support)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B84589-EF49-084A-8C99-71C0A2E158CB}"/>
              </a:ext>
            </a:extLst>
          </p:cNvPr>
          <p:cNvSpPr txBox="1"/>
          <p:nvPr/>
        </p:nvSpPr>
        <p:spPr>
          <a:xfrm>
            <a:off x="2626416" y="1144538"/>
            <a:ext cx="3600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0" dirty="0"/>
              <a:t>NOTE: DRAFT Concept under review, revisions, and discussion – This is not the final design (an important objective is to finalize the design soon)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28E4C4C-B19F-7C4B-AF27-569B14802FB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95800" y="3429000"/>
            <a:ext cx="607174" cy="14478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9482CA-99CE-B248-9087-BF444214A469}"/>
              </a:ext>
            </a:extLst>
          </p:cNvPr>
          <p:cNvCxnSpPr>
            <a:cxnSpLocks/>
          </p:cNvCxnSpPr>
          <p:nvPr/>
        </p:nvCxnSpPr>
        <p:spPr bwMode="auto">
          <a:xfrm flipV="1">
            <a:off x="3657600" y="4038600"/>
            <a:ext cx="0" cy="8382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5E391D-370F-9442-AAC7-7066A8E2D0BA}"/>
              </a:ext>
            </a:extLst>
          </p:cNvPr>
          <p:cNvCxnSpPr>
            <a:cxnSpLocks/>
          </p:cNvCxnSpPr>
          <p:nvPr/>
        </p:nvCxnSpPr>
        <p:spPr bwMode="auto">
          <a:xfrm flipV="1">
            <a:off x="2514600" y="4038600"/>
            <a:ext cx="298938" cy="9144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88B45A3-C576-4945-9C5D-48C5A8FD1CC7}"/>
              </a:ext>
            </a:extLst>
          </p:cNvPr>
          <p:cNvSpPr txBox="1"/>
          <p:nvPr/>
        </p:nvSpPr>
        <p:spPr>
          <a:xfrm>
            <a:off x="1916864" y="4957080"/>
            <a:ext cx="899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/>
              <a:t>Cathode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DD4D0E-0F55-5A4C-9C5E-D7B1968382C3}"/>
              </a:ext>
            </a:extLst>
          </p:cNvPr>
          <p:cNvSpPr txBox="1"/>
          <p:nvPr/>
        </p:nvSpPr>
        <p:spPr>
          <a:xfrm>
            <a:off x="3176798" y="4911114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/>
              <a:t>Anode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2437BC-33A7-7246-98B2-A889CFC7B55F}"/>
              </a:ext>
            </a:extLst>
          </p:cNvPr>
          <p:cNvSpPr txBox="1"/>
          <p:nvPr/>
        </p:nvSpPr>
        <p:spPr>
          <a:xfrm>
            <a:off x="4242857" y="4884839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/>
              <a:t>Coax Current Feed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13CB90-0768-6142-99AB-031C128AF04A}"/>
              </a:ext>
            </a:extLst>
          </p:cNvPr>
          <p:cNvSpPr txBox="1"/>
          <p:nvPr/>
        </p:nvSpPr>
        <p:spPr>
          <a:xfrm>
            <a:off x="885008" y="6609751"/>
            <a:ext cx="2535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/>
              <a:t>Drawing by J.A. Rogers (U-Wash.)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4C6C20-7DA1-F649-981A-F0D45008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49" y="993757"/>
            <a:ext cx="2800350" cy="4800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D6E71F-EC4C-A043-9169-DF0B1462DED7}"/>
              </a:ext>
            </a:extLst>
          </p:cNvPr>
          <p:cNvSpPr txBox="1"/>
          <p:nvPr/>
        </p:nvSpPr>
        <p:spPr>
          <a:xfrm>
            <a:off x="155064" y="943666"/>
            <a:ext cx="1997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R ~ 0.45m, a ~ 0.3m, </a:t>
            </a:r>
            <a:r>
              <a:rPr lang="en-US" dirty="0">
                <a:solidFill>
                  <a:srgbClr val="FF0000"/>
                </a:solidFill>
              </a:rPr>
              <a:t>0.6T</a:t>
            </a:r>
          </a:p>
        </p:txBody>
      </p:sp>
    </p:spTree>
    <p:extLst>
      <p:ext uri="{BB962C8B-B14F-4D97-AF65-F5344CB8AC3E}">
        <p14:creationId xmlns:p14="http://schemas.microsoft.com/office/powerpoint/2010/main" val="86078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Outline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1371600"/>
            <a:ext cx="8534400" cy="5029200"/>
          </a:xfrm>
          <a:prstGeom prst="rect">
            <a:avLst/>
          </a:prstGeom>
        </p:spPr>
        <p:txBody>
          <a:bodyPr/>
          <a:lstStyle/>
          <a:p>
            <a:pPr marL="800100" lvl="1" indent="-342900" eaLnBrk="0" hangingPunct="0">
              <a:buFontTx/>
              <a:buNone/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Motivation for solenoid-free plasma startup</a:t>
            </a: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Implementation of Transient CHI capability in STs</a:t>
            </a:r>
          </a:p>
          <a:p>
            <a:pPr marL="342900" indent="-342900" eaLnBrk="0" hangingPunct="0"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Results from HIT-II and NSTX</a:t>
            </a: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Scaling and modeling results</a:t>
            </a: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Implementation on QUEST (Japan) and on URANIA (Univ. of Wisconsin)</a:t>
            </a: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Initial results from QUEST</a:t>
            </a:r>
          </a:p>
          <a:p>
            <a:pPr marL="342900" indent="-342900" eaLnBrk="0" hangingPunct="0"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Application to reactors</a:t>
            </a: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Summary and conclusions</a:t>
            </a:r>
          </a:p>
          <a:p>
            <a:pPr marL="800100" lvl="1" indent="-342900" eaLnBrk="0" hangingPunct="0"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buFontTx/>
              <a:buNone/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62E82D-221C-4F49-8E4D-639D472C61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F095-39EB-E541-B50D-034C12ECE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Super-X Divertor-like Configurations Naturally Suited for CHI </a:t>
            </a:r>
            <a:br>
              <a:rPr lang="en-US" dirty="0"/>
            </a:br>
            <a:r>
              <a:rPr lang="en-US" dirty="0"/>
              <a:t>&amp; Have Large Injector Flux Capability  </a:t>
            </a:r>
          </a:p>
        </p:txBody>
      </p:sp>
      <p:pic>
        <p:nvPicPr>
          <p:cNvPr id="6" name="Picture 5" descr="ST-FNSF_cutaway.tiff">
            <a:extLst>
              <a:ext uri="{FF2B5EF4-FFF2-40B4-BE49-F238E27FC236}">
                <a16:creationId xmlns:a16="http://schemas.microsoft.com/office/drawing/2014/main" id="{1498122B-903D-8345-86A6-7EEDC5863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5"/>
          <a:stretch/>
        </p:blipFill>
        <p:spPr>
          <a:xfrm>
            <a:off x="0" y="1676400"/>
            <a:ext cx="4375164" cy="3511798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929DEA8-384B-C34A-99E3-DF265836CB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B0A1F-AE05-0349-AA96-1D7FECA7FD3B}"/>
              </a:ext>
            </a:extLst>
          </p:cNvPr>
          <p:cNvSpPr txBox="1"/>
          <p:nvPr/>
        </p:nvSpPr>
        <p:spPr>
          <a:xfrm>
            <a:off x="228600" y="6218338"/>
            <a:ext cx="27510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tx1"/>
                </a:solidFill>
              </a:rPr>
              <a:t>Menard, Brown et al., NF 56 (2016) 106023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55496-442B-EB43-8608-A86D25B51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22" y="1143000"/>
            <a:ext cx="4861978" cy="462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36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7210" y="0"/>
            <a:ext cx="9725736" cy="914400"/>
          </a:xfrm>
        </p:spPr>
        <p:txBody>
          <a:bodyPr/>
          <a:lstStyle/>
          <a:p>
            <a:r>
              <a:rPr lang="en-US" sz="2000" dirty="0"/>
              <a:t>Reactor Scenario for Solenoid-free Plasma Start-up and </a:t>
            </a:r>
            <a:br>
              <a:rPr lang="en-US" sz="2000" dirty="0"/>
            </a:br>
            <a:r>
              <a:rPr lang="en-US" sz="2000" dirty="0"/>
              <a:t>Current Ramp-up to Sustained Operation Levels Has Three Phases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" y="1258214"/>
            <a:ext cx="4188461" cy="4493972"/>
          </a:xfrm>
        </p:spPr>
        <p:txBody>
          <a:bodyPr/>
          <a:lstStyle/>
          <a:p>
            <a:r>
              <a:rPr lang="en-US" sz="1800" dirty="0"/>
              <a:t>Desirable to to simplify start-up/ramp scenario to two phases</a:t>
            </a:r>
          </a:p>
          <a:p>
            <a:pPr lvl="1"/>
            <a:r>
              <a:rPr lang="en-US" sz="1800" dirty="0"/>
              <a:t>Reduce reliance on non-inductive current ramp-up phase</a:t>
            </a:r>
          </a:p>
          <a:p>
            <a:pPr lvl="1"/>
            <a:r>
              <a:rPr lang="en-US" sz="1800" dirty="0"/>
              <a:t>High B</a:t>
            </a:r>
            <a:r>
              <a:rPr lang="en-US" sz="1800" baseline="-25000" dirty="0"/>
              <a:t>T</a:t>
            </a:r>
            <a:r>
              <a:rPr lang="en-US" sz="1800" dirty="0"/>
              <a:t> in new emerging experiments should permit CHI start-up at high levels of injector flux</a:t>
            </a:r>
          </a:p>
          <a:p>
            <a:pPr lvl="1"/>
            <a:r>
              <a:rPr lang="en-US" sz="1800" dirty="0"/>
              <a:t>Super-X divertor configurations may have the needed flux for full current start-up</a:t>
            </a:r>
          </a:p>
          <a:p>
            <a:pPr lvl="1"/>
            <a:r>
              <a:rPr lang="en-US" sz="1800" dirty="0"/>
              <a:t>NIMROD simulations is studying MHD limits to high current generation, up to levels of full sustained current (no MHD limits obvious thus far)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5562600" y="986879"/>
            <a:ext cx="26912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en-US" sz="2000" i="0" dirty="0">
                <a:solidFill>
                  <a:schemeClr val="tx1"/>
                </a:solidFill>
              </a:rPr>
              <a:t>Start-up &amp; </a:t>
            </a:r>
          </a:p>
          <a:p>
            <a:pPr eaLnBrk="1" hangingPunct="1">
              <a:buNone/>
            </a:pPr>
            <a:r>
              <a:rPr lang="en-US" sz="2000" i="0" dirty="0">
                <a:solidFill>
                  <a:schemeClr val="tx1"/>
                </a:solidFill>
              </a:rPr>
              <a:t>Ramp-up strategy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846383"/>
            <a:ext cx="4807675" cy="41719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11D0C-8F25-E94E-83CC-5372046AD9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4B4F5F-5907-0B41-AD16-D08FA5C60AE1}"/>
              </a:ext>
            </a:extLst>
          </p:cNvPr>
          <p:cNvSpPr/>
          <p:nvPr/>
        </p:nvSpPr>
        <p:spPr bwMode="auto">
          <a:xfrm>
            <a:off x="4800600" y="5562600"/>
            <a:ext cx="1524000" cy="455733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3A611-8CE6-1349-9F2F-CD0535341F31}"/>
              </a:ext>
            </a:extLst>
          </p:cNvPr>
          <p:cNvSpPr txBox="1"/>
          <p:nvPr/>
        </p:nvSpPr>
        <p:spPr>
          <a:xfrm>
            <a:off x="4596866" y="55626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/>
              <a:t>SFPS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9834A-8D2A-1344-A203-2BF60455567C}"/>
              </a:ext>
            </a:extLst>
          </p:cNvPr>
          <p:cNvSpPr/>
          <p:nvPr/>
        </p:nvSpPr>
        <p:spPr bwMode="auto">
          <a:xfrm>
            <a:off x="5334000" y="4038600"/>
            <a:ext cx="2286000" cy="4572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20713-5D38-204E-8C7B-7B408FF051AD}"/>
              </a:ext>
            </a:extLst>
          </p:cNvPr>
          <p:cNvSpPr/>
          <p:nvPr/>
        </p:nvSpPr>
        <p:spPr bwMode="auto">
          <a:xfrm>
            <a:off x="6248400" y="3276600"/>
            <a:ext cx="914400" cy="22860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178B5-4624-E748-9D70-2DC096360E84}"/>
              </a:ext>
            </a:extLst>
          </p:cNvPr>
          <p:cNvSpPr txBox="1"/>
          <p:nvPr/>
        </p:nvSpPr>
        <p:spPr>
          <a:xfrm>
            <a:off x="5906211" y="3779260"/>
            <a:ext cx="1770036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/>
              <a:t>ECH heating</a:t>
            </a:r>
          </a:p>
          <a:p>
            <a:pPr>
              <a:buNone/>
            </a:pPr>
            <a:r>
              <a:rPr lang="en-US" sz="1600" i="0" dirty="0"/>
              <a:t>(Start-up Phase)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B5A806-B1C0-A546-BCE7-99039B2D8685}"/>
              </a:ext>
            </a:extLst>
          </p:cNvPr>
          <p:cNvSpPr txBox="1"/>
          <p:nvPr/>
        </p:nvSpPr>
        <p:spPr>
          <a:xfrm>
            <a:off x="6172200" y="3221623"/>
            <a:ext cx="2988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/>
              <a:t>ECH assist (Ramp-up phase)</a:t>
            </a:r>
          </a:p>
        </p:txBody>
      </p:sp>
    </p:spTree>
    <p:extLst>
      <p:ext uri="{BB962C8B-B14F-4D97-AF65-F5344CB8AC3E}">
        <p14:creationId xmlns:p14="http://schemas.microsoft.com/office/powerpoint/2010/main" val="407215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8473" y="137755"/>
            <a:ext cx="9144000" cy="615553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buNone/>
            </a:pPr>
            <a:r>
              <a:rPr lang="en-US" sz="2000" i="0" dirty="0">
                <a:solidFill>
                  <a:schemeClr val="accent2"/>
                </a:solidFill>
              </a:rPr>
              <a:t>Simulations with TSC support expectations of higher current, self-heating power, and temperatures with increased injector flux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0" y="1020618"/>
            <a:ext cx="3657600" cy="547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 err="1"/>
              <a:t>Tokamak</a:t>
            </a:r>
            <a:r>
              <a:rPr lang="en-US" b="0" i="0" dirty="0"/>
              <a:t> Simulation Code (TSC)</a:t>
            </a:r>
          </a:p>
          <a:p>
            <a:pPr lvl="1"/>
            <a:r>
              <a:rPr lang="en-US" b="0" i="0" dirty="0">
                <a:solidFill>
                  <a:schemeClr val="accent2"/>
                </a:solidFill>
              </a:rPr>
              <a:t>Time-dependent, free-boundary equilibrium and transport solver</a:t>
            </a:r>
          </a:p>
          <a:p>
            <a:pPr lvl="1"/>
            <a:r>
              <a:rPr lang="en-US" b="0" i="0" dirty="0">
                <a:solidFill>
                  <a:schemeClr val="accent2"/>
                </a:solidFill>
              </a:rPr>
              <a:t>Solves MHD/Maxwell’s equations coupled to transport and Ohm’s law</a:t>
            </a:r>
          </a:p>
          <a:p>
            <a:r>
              <a:rPr lang="en-US" b="0" i="0" dirty="0"/>
              <a:t>Initial study: NSTX configuration with increasing levels of injector flux: </a:t>
            </a:r>
          </a:p>
          <a:p>
            <a:pPr lvl="1"/>
            <a:r>
              <a:rPr lang="en-US" b="0" i="0" dirty="0">
                <a:solidFill>
                  <a:schemeClr val="accent2"/>
                </a:solidFill>
              </a:rPr>
              <a:t>52 mWb (typical NSTX experiment), 104 mWb, and 208 mWb (NSTX-U capability)</a:t>
            </a:r>
          </a:p>
          <a:p>
            <a:r>
              <a:rPr lang="en-US" b="0" i="0" dirty="0"/>
              <a:t>Supports main predicted trends</a:t>
            </a:r>
          </a:p>
          <a:p>
            <a:pPr lvl="1"/>
            <a:r>
              <a:rPr lang="en-US" b="0" i="0" dirty="0" err="1">
                <a:solidFill>
                  <a:schemeClr val="accent2"/>
                </a:solidFill>
              </a:rPr>
              <a:t>I</a:t>
            </a:r>
            <a:r>
              <a:rPr lang="en-US" b="0" i="0" baseline="-25000" dirty="0" err="1">
                <a:solidFill>
                  <a:schemeClr val="accent2"/>
                </a:solidFill>
              </a:rPr>
              <a:t>p</a:t>
            </a:r>
            <a:r>
              <a:rPr lang="en-US" b="0" i="0" dirty="0">
                <a:solidFill>
                  <a:schemeClr val="accent2"/>
                </a:solidFill>
              </a:rPr>
              <a:t> increases in proportion with </a:t>
            </a:r>
            <a:r>
              <a:rPr lang="en-US" b="0" i="0" dirty="0" err="1">
                <a:solidFill>
                  <a:schemeClr val="accent2"/>
                </a:solidFill>
              </a:rPr>
              <a:t>ψ</a:t>
            </a:r>
            <a:r>
              <a:rPr lang="en-US" b="0" i="0" baseline="-25000" dirty="0" err="1">
                <a:solidFill>
                  <a:schemeClr val="accent2"/>
                </a:solidFill>
              </a:rPr>
              <a:t>inj</a:t>
            </a:r>
            <a:r>
              <a:rPr lang="en-US" b="0" i="0" dirty="0">
                <a:solidFill>
                  <a:schemeClr val="accent2"/>
                </a:solidFill>
              </a:rPr>
              <a:t> </a:t>
            </a:r>
          </a:p>
          <a:p>
            <a:pPr lvl="1"/>
            <a:r>
              <a:rPr lang="en-US" b="0" i="0" dirty="0">
                <a:solidFill>
                  <a:schemeClr val="accent2"/>
                </a:solidFill>
              </a:rPr>
              <a:t>Heating power, </a:t>
            </a:r>
            <a:r>
              <a:rPr lang="en-US" b="0" i="0" dirty="0" err="1">
                <a:solidFill>
                  <a:schemeClr val="accent2"/>
                </a:solidFill>
              </a:rPr>
              <a:t>T</a:t>
            </a:r>
            <a:r>
              <a:rPr lang="en-US" b="0" i="0" baseline="-25000" dirty="0" err="1">
                <a:solidFill>
                  <a:schemeClr val="accent2"/>
                </a:solidFill>
              </a:rPr>
              <a:t>e</a:t>
            </a:r>
            <a:r>
              <a:rPr lang="en-US" b="0" i="0" dirty="0">
                <a:solidFill>
                  <a:schemeClr val="accent2"/>
                </a:solidFill>
              </a:rPr>
              <a:t> increase faster</a:t>
            </a:r>
          </a:p>
        </p:txBody>
      </p:sp>
      <p:pic>
        <p:nvPicPr>
          <p:cNvPr id="3" name="Picture 2" descr="tsc_results_modifie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 b="2036"/>
          <a:stretch/>
        </p:blipFill>
        <p:spPr>
          <a:xfrm>
            <a:off x="3560986" y="990600"/>
            <a:ext cx="5583016" cy="5334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11026F-6185-774D-AA24-AA39CDEF88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4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01"/>
            <a:ext cx="9144000" cy="812530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buNone/>
            </a:pPr>
            <a:r>
              <a:rPr lang="en-US" sz="2400" i="0" dirty="0">
                <a:solidFill>
                  <a:schemeClr val="accent2"/>
                </a:solidFill>
              </a:rPr>
              <a:t>ST-40 &amp; NSTX-U Have the Potential to </a:t>
            </a:r>
          </a:p>
          <a:p>
            <a:pPr algn="ctr">
              <a:buNone/>
            </a:pPr>
            <a:r>
              <a:rPr lang="en-US" sz="2400" i="0" dirty="0">
                <a:solidFill>
                  <a:schemeClr val="accent2"/>
                </a:solidFill>
              </a:rPr>
              <a:t>Demonstrate Full Non-Inductive Operations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070A14D-23C5-0B4F-BA73-31D2FAE5D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277064"/>
              </p:ext>
            </p:extLst>
          </p:nvPr>
        </p:nvGraphicFramePr>
        <p:xfrm>
          <a:off x="533400" y="1295400"/>
          <a:ext cx="8153397" cy="4724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506">
                  <a:extLst>
                    <a:ext uri="{9D8B030D-6E8A-4147-A177-3AD203B41FA5}">
                      <a16:colId xmlns:a16="http://schemas.microsoft.com/office/drawing/2014/main" val="597530981"/>
                    </a:ext>
                  </a:extLst>
                </a:gridCol>
                <a:gridCol w="856036">
                  <a:extLst>
                    <a:ext uri="{9D8B030D-6E8A-4147-A177-3AD203B41FA5}">
                      <a16:colId xmlns:a16="http://schemas.microsoft.com/office/drawing/2014/main" val="3109998529"/>
                    </a:ext>
                  </a:extLst>
                </a:gridCol>
                <a:gridCol w="1164771">
                  <a:extLst>
                    <a:ext uri="{9D8B030D-6E8A-4147-A177-3AD203B41FA5}">
                      <a16:colId xmlns:a16="http://schemas.microsoft.com/office/drawing/2014/main" val="3207264581"/>
                    </a:ext>
                  </a:extLst>
                </a:gridCol>
                <a:gridCol w="1164771">
                  <a:extLst>
                    <a:ext uri="{9D8B030D-6E8A-4147-A177-3AD203B41FA5}">
                      <a16:colId xmlns:a16="http://schemas.microsoft.com/office/drawing/2014/main" val="2175201317"/>
                    </a:ext>
                  </a:extLst>
                </a:gridCol>
                <a:gridCol w="1164771">
                  <a:extLst>
                    <a:ext uri="{9D8B030D-6E8A-4147-A177-3AD203B41FA5}">
                      <a16:colId xmlns:a16="http://schemas.microsoft.com/office/drawing/2014/main" val="378057230"/>
                    </a:ext>
                  </a:extLst>
                </a:gridCol>
                <a:gridCol w="1164771">
                  <a:extLst>
                    <a:ext uri="{9D8B030D-6E8A-4147-A177-3AD203B41FA5}">
                      <a16:colId xmlns:a16="http://schemas.microsoft.com/office/drawing/2014/main" val="1486244062"/>
                    </a:ext>
                  </a:extLst>
                </a:gridCol>
                <a:gridCol w="1164771">
                  <a:extLst>
                    <a:ext uri="{9D8B030D-6E8A-4147-A177-3AD203B41FA5}">
                      <a16:colId xmlns:a16="http://schemas.microsoft.com/office/drawing/2014/main" val="2581762360"/>
                    </a:ext>
                  </a:extLst>
                </a:gridCol>
              </a:tblGrid>
              <a:tr h="8238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Parameters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HIT-II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NSTX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QUEST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URANIA (to be finalized)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ST40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NSTX-U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975762"/>
                  </a:ext>
                </a:extLst>
              </a:tr>
              <a:tr h="636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Major radius [m]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0.3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0.86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0.68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0.45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0.4 – 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0.68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466355"/>
                  </a:ext>
                </a:extLst>
              </a:tr>
              <a:tr h="636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Minor radius [m]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0.2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0.66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0.4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~0.3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~0.3 0.35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3256"/>
                  </a:ext>
                </a:extLst>
              </a:tr>
              <a:tr h="455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B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[T]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0.5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0.55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0.25-0.5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0.15-0.6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345011"/>
                  </a:ext>
                </a:extLst>
              </a:tr>
              <a:tr h="636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Injector flux (mWb)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16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50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28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~60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52554"/>
                  </a:ext>
                </a:extLst>
              </a:tr>
              <a:tr h="898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Projected Start-up current (kA)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100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200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&lt;150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~300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&gt;500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&gt;500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330452"/>
                  </a:ext>
                </a:extLst>
              </a:tr>
              <a:tr h="636564">
                <a:tc>
                  <a:txBody>
                    <a:bodyPr/>
                    <a:lstStyle/>
                    <a:p>
                      <a:r>
                        <a:rPr lang="en-US" sz="1600" dirty="0"/>
                        <a:t>Nominal </a:t>
                      </a:r>
                      <a:r>
                        <a:rPr lang="en-US" sz="1600" dirty="0" err="1"/>
                        <a:t>Ip</a:t>
                      </a:r>
                      <a:r>
                        <a:rPr lang="en-US" sz="1600" dirty="0"/>
                        <a:t> (kA)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1400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~200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~300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060448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ADB5D-8390-AA4C-B329-0FD7EB4692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36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NSTX has Made Considerable Progress Towards Developing Transient CHI as a Viable for Solenoid-Free Plasma Startup Method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1868" y="228600"/>
            <a:ext cx="8765931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6400" indent="-406400">
              <a:spcBef>
                <a:spcPct val="25000"/>
              </a:spcBef>
              <a:buFont typeface="Arial" pitchFamily="34" charset="0"/>
              <a:buChar char="•"/>
              <a:defRPr/>
            </a:pPr>
            <a:endParaRPr lang="en-US" sz="1800" b="0" i="0" dirty="0">
              <a:solidFill>
                <a:schemeClr val="tx1"/>
              </a:solidFill>
              <a:latin typeface="Arial" charset="0"/>
            </a:endParaRPr>
          </a:p>
          <a:p>
            <a:pPr marL="406400" indent="-406400">
              <a:spcBef>
                <a:spcPct val="25000"/>
              </a:spcBef>
              <a:buFont typeface="Arial" pitchFamily="34" charset="0"/>
              <a:buChar char="•"/>
              <a:defRPr/>
            </a:pPr>
            <a:endParaRPr lang="en-US" sz="2000" b="0" i="0" dirty="0">
              <a:solidFill>
                <a:schemeClr val="accent6"/>
              </a:solidFill>
              <a:latin typeface="Arial" charset="0"/>
            </a:endParaRPr>
          </a:p>
          <a:p>
            <a:pPr marL="406400" indent="-406400">
              <a:spcBef>
                <a:spcPct val="25000"/>
              </a:spcBef>
              <a:buFont typeface="Arial" pitchFamily="34" charset="0"/>
              <a:buChar char="•"/>
              <a:defRPr/>
            </a:pPr>
            <a:r>
              <a:rPr lang="en-US" sz="2000" b="0" i="0" dirty="0">
                <a:solidFill>
                  <a:schemeClr val="accent6"/>
                </a:solidFill>
                <a:latin typeface="Arial" charset="0"/>
              </a:rPr>
              <a:t>Transient CHI first developed on a small ST and </a:t>
            </a:r>
            <a:r>
              <a:rPr lang="en-US" sz="2000" b="0" i="0" u="sng" dirty="0">
                <a:solidFill>
                  <a:schemeClr val="accent6"/>
                </a:solidFill>
                <a:latin typeface="Arial" charset="0"/>
              </a:rPr>
              <a:t>then validated </a:t>
            </a:r>
            <a:r>
              <a:rPr lang="en-US" sz="2000" b="0" i="0" dirty="0">
                <a:solidFill>
                  <a:schemeClr val="accent6"/>
                </a:solidFill>
                <a:latin typeface="Arial" charset="0"/>
              </a:rPr>
              <a:t>on a large ST</a:t>
            </a:r>
          </a:p>
          <a:p>
            <a:pPr marL="406400" indent="-406400">
              <a:spcBef>
                <a:spcPct val="25000"/>
              </a:spcBef>
              <a:buFont typeface="Arial" pitchFamily="34" charset="0"/>
              <a:buChar char="•"/>
              <a:defRPr/>
            </a:pPr>
            <a:r>
              <a:rPr lang="en-US" sz="2000" b="0" i="0" dirty="0">
                <a:solidFill>
                  <a:schemeClr val="accent6"/>
                </a:solidFill>
                <a:latin typeface="Arial" charset="0"/>
              </a:rPr>
              <a:t>Favorable scaling (based on HIT-II / NSTX Experiments and simple scaling relations supported by TSC and NIMROD simulations) gives confidence the method can be applied to larger devices</a:t>
            </a:r>
            <a:r>
              <a:rPr lang="en-US" sz="2000" b="0" dirty="0">
                <a:solidFill>
                  <a:schemeClr val="accent6"/>
                </a:solidFill>
                <a:latin typeface="Arial" charset="0"/>
              </a:rPr>
              <a:t>	</a:t>
            </a:r>
          </a:p>
          <a:p>
            <a:pPr marL="406400" indent="-406400">
              <a:spcBef>
                <a:spcPct val="25000"/>
              </a:spcBef>
              <a:buFont typeface="Arial" pitchFamily="34" charset="0"/>
              <a:buChar char="•"/>
              <a:defRPr/>
            </a:pPr>
            <a:r>
              <a:rPr lang="en-US" sz="2000" b="0" i="0" dirty="0">
                <a:solidFill>
                  <a:schemeClr val="accent6"/>
                </a:solidFill>
                <a:latin typeface="Arial" charset="0"/>
              </a:rPr>
              <a:t>Successful coupling of CHI started discharges to inductive ramp-up &amp; transition to an H-mode demonstrates compatibility with high-performance plasma operation</a:t>
            </a:r>
          </a:p>
          <a:p>
            <a:pPr marL="406400" indent="-406400">
              <a:spcBef>
                <a:spcPct val="25000"/>
              </a:spcBef>
              <a:buFont typeface="Arial" pitchFamily="34" charset="0"/>
              <a:buChar char="•"/>
              <a:defRPr/>
            </a:pPr>
            <a:r>
              <a:rPr lang="en-US" sz="2000" b="0" i="0" dirty="0">
                <a:solidFill>
                  <a:schemeClr val="accent6"/>
                </a:solidFill>
                <a:latin typeface="Arial" charset="0"/>
              </a:rPr>
              <a:t>CHI start-up has produced the type of plasmas required for non-inductive ramp-up and sustainment (low internal inductance, low density)</a:t>
            </a:r>
          </a:p>
          <a:p>
            <a:pPr marL="406400" indent="-406400">
              <a:spcBef>
                <a:spcPct val="25000"/>
              </a:spcBef>
              <a:buFont typeface="Arial" pitchFamily="34" charset="0"/>
              <a:buChar char="•"/>
              <a:defRPr/>
            </a:pPr>
            <a:r>
              <a:rPr lang="en-US" sz="2000" b="0" i="0" dirty="0">
                <a:solidFill>
                  <a:schemeClr val="accent2"/>
                </a:solidFill>
                <a:latin typeface="Arial" charset="0"/>
              </a:rPr>
              <a:t>Reactor-relevant electrode configuration being developed on QUEST and URANIA</a:t>
            </a:r>
          </a:p>
          <a:p>
            <a:pPr marL="406400" indent="-406400">
              <a:spcBef>
                <a:spcPct val="25000"/>
              </a:spcBef>
              <a:buFont typeface="Arial" pitchFamily="34" charset="0"/>
              <a:buChar char="•"/>
              <a:defRPr/>
            </a:pPr>
            <a:r>
              <a:rPr lang="en-US" sz="2000" b="0" i="0" dirty="0">
                <a:solidFill>
                  <a:schemeClr val="accent2"/>
                </a:solidFill>
                <a:latin typeface="Arial" charset="0"/>
              </a:rPr>
              <a:t>Demonstration of full non-inductive operations including Transient CHI start-up and current ramp-up to sustained operations would provide the confidence necessary to build reactor-scale STs and tokamaks without reliance on the central solenoid</a:t>
            </a:r>
          </a:p>
          <a:p>
            <a:pPr marL="406400" indent="-406400">
              <a:spcBef>
                <a:spcPct val="25000"/>
              </a:spcBef>
              <a:buFontTx/>
              <a:buAutoNum type="arabicParenR"/>
              <a:defRPr/>
            </a:pPr>
            <a:endParaRPr lang="en-US" sz="2000" b="0" i="0" dirty="0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E08057-1137-1844-8BDD-3C495C40A1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1A0A72-4155-0F45-839D-36EA24814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Started Discharges Require Less Inductive Flux than Discharges in NSTX Data Base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90600"/>
            <a:ext cx="7241715" cy="553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34200" y="63246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accent2"/>
                </a:solidFill>
              </a:rPr>
              <a:t>NSTX Data Base Analysis:</a:t>
            </a:r>
            <a:r>
              <a:rPr lang="en-US" sz="1000" i="0" dirty="0">
                <a:solidFill>
                  <a:schemeClr val="tx1"/>
                </a:solidFill>
              </a:rPr>
              <a:t> M. Bell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2590800"/>
            <a:ext cx="167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/>
              <a:t>Most recent CHI-started discharges require less flux than shown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61ECB2-538E-C54F-981D-437EA6B863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65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Inductively Coupled Current Ramps-up After Input Power Exceeds Radiated Power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71600"/>
            <a:ext cx="4411663" cy="45148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762000" y="1219200"/>
            <a:ext cx="1157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/>
              <a:t>HIT-II Results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00600" y="685800"/>
            <a:ext cx="4114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Tx/>
              <a:buNone/>
              <a:defRPr/>
            </a:pPr>
            <a:endParaRPr lang="en-US" sz="2800" b="0" i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ts val="250"/>
              </a:spcBef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Identical loop voltage programming for all cases</a:t>
            </a:r>
          </a:p>
          <a:p>
            <a:pPr marL="342900" indent="-342900" eaLnBrk="0" hangingPunct="0">
              <a:spcBef>
                <a:spcPts val="250"/>
              </a:spcBef>
              <a:buFontTx/>
              <a:buNone/>
              <a:defRPr/>
            </a:pPr>
            <a:endParaRPr lang="en-US" sz="2000" b="0" i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ts val="250"/>
              </a:spcBef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Coupling current increases as injector flux is increased</a:t>
            </a:r>
          </a:p>
          <a:p>
            <a:pPr marL="342900" indent="-342900" eaLnBrk="0" hangingPunct="0">
              <a:spcBef>
                <a:spcPts val="250"/>
              </a:spcBef>
              <a:buFontTx/>
              <a:buNone/>
              <a:defRPr/>
            </a:pPr>
            <a:endParaRPr lang="en-US" sz="2000" b="0" i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ts val="250"/>
              </a:spcBef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Radiated power can be decreased by using W or Mo target plates	</a:t>
            </a:r>
          </a:p>
          <a:p>
            <a:pPr marL="742950" lvl="1" indent="-285750" eaLnBrk="0" hangingPunct="0">
              <a:spcBef>
                <a:spcPts val="250"/>
              </a:spcBef>
              <a:buFontTx/>
              <a:buChar char="–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Start-up plasma (inductive or CHI) is cold (few 10s of </a:t>
            </a:r>
            <a:r>
              <a:rPr lang="en-US" sz="1800" b="0" i="0" kern="0" dirty="0" err="1">
                <a:solidFill>
                  <a:schemeClr val="accent2"/>
                </a:solidFill>
                <a:latin typeface="+mn-lt"/>
              </a:rPr>
              <a:t>eV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)</a:t>
            </a:r>
          </a:p>
          <a:p>
            <a:pPr marL="1200150" lvl="2" indent="-285750" eaLnBrk="0" hangingPunct="0">
              <a:spcBef>
                <a:spcPts val="250"/>
              </a:spcBef>
              <a:buFont typeface="Wingdings" pitchFamily="2" charset="2"/>
              <a:buChar char="Ø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Reduce Low-z line radiation</a:t>
            </a:r>
          </a:p>
          <a:p>
            <a:pPr marL="742950" lvl="1" indent="-285750" eaLnBrk="0" hangingPunct="0">
              <a:spcBef>
                <a:spcPts val="250"/>
              </a:spcBef>
              <a:buFontTx/>
              <a:buChar char="–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Auxiliary heating would ease requirements on current ramp-up system</a:t>
            </a:r>
          </a:p>
          <a:p>
            <a:pPr marL="342900" indent="-342900" eaLnBrk="0" hangingPunct="0">
              <a:buFontTx/>
              <a:buNone/>
              <a:defRPr/>
            </a:pPr>
            <a:endParaRPr lang="en-US" sz="2800" b="0" i="0" kern="0" dirty="0">
              <a:solidFill>
                <a:srgbClr val="FF0000"/>
              </a:solidFill>
              <a:latin typeface="+mn-lt"/>
            </a:endParaRPr>
          </a:p>
          <a:p>
            <a:pPr marL="342900" indent="-342900" eaLnBrk="0" hangingPunct="0">
              <a:buFontTx/>
              <a:buNone/>
              <a:defRPr/>
            </a:pPr>
            <a:endParaRPr lang="en-US" sz="2800" b="0" i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0" y="6172200"/>
            <a:ext cx="3995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000" i="0">
                <a:solidFill>
                  <a:schemeClr val="tx1"/>
                </a:solidFill>
              </a:rPr>
              <a:t>R. Raman, T.R. Jarboe, R.G. O’Neill, et al., NF 45 (2005) L15-L19</a:t>
            </a:r>
          </a:p>
          <a:p>
            <a:pPr>
              <a:buFontTx/>
              <a:buNone/>
            </a:pPr>
            <a:r>
              <a:rPr lang="en-US" sz="1000" i="0">
                <a:solidFill>
                  <a:schemeClr val="tx1"/>
                </a:solidFill>
              </a:rPr>
              <a:t>R. Raman, T.R. Jarboe, W.T. Hamp, et al., PoP 14 (2007) 022504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23F6DB-FC1E-5D44-858F-554DDA7E7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Discharge Ramping to 1MA Required 35% Less Inductive Flux when Coaxial Helicity Injection (CHI) is Used 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61647" y="1281934"/>
            <a:ext cx="3928365" cy="4693920"/>
            <a:chOff x="5486397" y="2743200"/>
            <a:chExt cx="3928559" cy="4693169"/>
          </a:xfrm>
        </p:grpSpPr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397" y="2743200"/>
              <a:ext cx="3928559" cy="469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7467787" y="3733641"/>
              <a:ext cx="1892439" cy="3279053"/>
              <a:chOff x="7467787" y="3733641"/>
              <a:chExt cx="1892439" cy="3279053"/>
            </a:xfrm>
          </p:grpSpPr>
          <p:sp>
            <p:nvSpPr>
              <p:cNvPr id="36" name="TextBox 2"/>
              <p:cNvSpPr txBox="1">
                <a:spLocks noChangeArrowheads="1"/>
              </p:cNvSpPr>
              <p:nvPr/>
            </p:nvSpPr>
            <p:spPr bwMode="auto">
              <a:xfrm>
                <a:off x="7772510" y="3733641"/>
                <a:ext cx="1428667" cy="307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b="0" i="0" dirty="0">
                    <a:solidFill>
                      <a:srgbClr val="FF0000"/>
                    </a:solidFill>
                    <a:latin typeface="Helvetica" charset="0"/>
                    <a:cs typeface="Helvetica" charset="0"/>
                  </a:rPr>
                  <a:t>High elongation</a:t>
                </a:r>
              </a:p>
            </p:txBody>
          </p:sp>
          <p:sp>
            <p:nvSpPr>
              <p:cNvPr id="37" name="TextBox 10"/>
              <p:cNvSpPr txBox="1">
                <a:spLocks noChangeArrowheads="1"/>
              </p:cNvSpPr>
              <p:nvPr/>
            </p:nvSpPr>
            <p:spPr bwMode="auto">
              <a:xfrm>
                <a:off x="7924918" y="5105022"/>
                <a:ext cx="1428667" cy="307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b="0" i="0" dirty="0">
                    <a:solidFill>
                      <a:srgbClr val="FF0000"/>
                    </a:solidFill>
                    <a:latin typeface="Helvetica" charset="0"/>
                    <a:cs typeface="Helvetica" charset="0"/>
                  </a:rPr>
                  <a:t>Low inductance</a:t>
                </a:r>
              </a:p>
            </p:txBody>
          </p:sp>
          <p:sp>
            <p:nvSpPr>
              <p:cNvPr id="38" name="TextBox 11"/>
              <p:cNvSpPr txBox="1">
                <a:spLocks noChangeArrowheads="1"/>
              </p:cNvSpPr>
              <p:nvPr/>
            </p:nvSpPr>
            <p:spPr bwMode="auto">
              <a:xfrm>
                <a:off x="8229732" y="6704966"/>
                <a:ext cx="1130494" cy="307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b="0" i="0" dirty="0">
                    <a:solidFill>
                      <a:srgbClr val="FF0000"/>
                    </a:solidFill>
                    <a:latin typeface="Helvetica" charset="0"/>
                    <a:cs typeface="Helvetica" charset="0"/>
                  </a:rPr>
                  <a:t>Low density</a:t>
                </a:r>
              </a:p>
            </p:txBody>
          </p:sp>
          <p:cxnSp>
            <p:nvCxnSpPr>
              <p:cNvPr id="39" name="Straight Arrow Connector 38"/>
              <p:cNvCxnSpPr>
                <a:stCxn id="36" idx="1"/>
              </p:cNvCxnSpPr>
              <p:nvPr/>
            </p:nvCxnSpPr>
            <p:spPr>
              <a:xfrm flipH="1" flipV="1">
                <a:off x="7467787" y="3885884"/>
                <a:ext cx="304723" cy="162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7696403" y="5257081"/>
                <a:ext cx="304815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H="1" flipV="1">
                <a:off x="8001233" y="6856804"/>
                <a:ext cx="304815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/>
          <p:cNvSpPr txBox="1"/>
          <p:nvPr/>
        </p:nvSpPr>
        <p:spPr>
          <a:xfrm>
            <a:off x="941936" y="958727"/>
            <a:ext cx="348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800" b="0" i="0" dirty="0">
                <a:solidFill>
                  <a:schemeClr val="tx1"/>
                </a:solidFill>
              </a:rPr>
              <a:t>CHI assisted startup in NSTX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1348128" y="5449357"/>
            <a:ext cx="540908" cy="63537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19547" y="5976602"/>
            <a:ext cx="471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800" b="0" i="0" dirty="0">
                <a:solidFill>
                  <a:schemeClr val="tx1"/>
                </a:solidFill>
              </a:rPr>
              <a:t>CHI generates plasmas with low n</a:t>
            </a:r>
            <a:r>
              <a:rPr lang="en-US" sz="1800" b="0" i="0" baseline="-25000" dirty="0">
                <a:solidFill>
                  <a:schemeClr val="tx1"/>
                </a:solidFill>
              </a:rPr>
              <a:t>e</a:t>
            </a:r>
            <a:r>
              <a:rPr lang="en-US" sz="1800" b="0" i="0" dirty="0">
                <a:solidFill>
                  <a:schemeClr val="tx1"/>
                </a:solidFill>
              </a:rPr>
              <a:t> so that ECH could be used to heat these plasmas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57800" y="1905000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i="0" dirty="0">
                <a:solidFill>
                  <a:schemeClr val="tx1"/>
                </a:solidFill>
              </a:rPr>
              <a:t>27 kJ of stored capacitor bank energy used for CHI plasma start-up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29200" y="3733800"/>
            <a:ext cx="357873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800" b="0" i="0" dirty="0">
                <a:solidFill>
                  <a:schemeClr val="tx1"/>
                </a:solidFill>
              </a:rPr>
              <a:t>CHI produced plasma is clean</a:t>
            </a:r>
          </a:p>
          <a:p>
            <a:pPr algn="ctr">
              <a:buFontTx/>
              <a:buNone/>
            </a:pPr>
            <a:r>
              <a:rPr lang="en-US" sz="1800" b="0" i="0" dirty="0">
                <a:solidFill>
                  <a:schemeClr val="tx1"/>
                </a:solidFill>
              </a:rPr>
              <a:t>(Discharges have transitioned to H-mode after coupling to induction)</a:t>
            </a:r>
          </a:p>
          <a:p>
            <a:pPr algn="ctr">
              <a:buFontTx/>
              <a:buNone/>
            </a:pPr>
            <a:endParaRPr lang="en-US" sz="1800" b="0" i="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8FD258-EF69-6C4F-94C0-F4745A2E5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74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F933F-7319-40C3-9720-0C57B2E6ECC7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Motivation &amp; Plans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685800"/>
            <a:ext cx="8686800" cy="5029200"/>
          </a:xfrm>
          <a:prstGeom prst="rect">
            <a:avLst/>
          </a:prstGeom>
        </p:spPr>
        <p:txBody>
          <a:bodyPr/>
          <a:lstStyle/>
          <a:p>
            <a:pPr marL="800100" lvl="1" indent="-342900" eaLnBrk="0" hangingPunct="0">
              <a:buFontTx/>
              <a:buNone/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Enables lower aspect ratio configurations</a:t>
            </a:r>
          </a:p>
          <a:p>
            <a:pPr marL="800100" lvl="1" indent="-342900" eaLnBrk="0" hangingPunct="0"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Maybe necessary for a compact ST burning plasma device</a:t>
            </a:r>
          </a:p>
          <a:p>
            <a:pPr marL="800100" lvl="1" indent="-342900" eaLnBrk="0" hangingPunct="0"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</a:rPr>
              <a:t>Would also simplify a tokamak, making space in reactor core more useful for other systems (improved fueling, RF launchers, blankets)</a:t>
            </a: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Transient Coaxial Helicity Injection plasma startup method first developed on HIT-II at the University of Washington</a:t>
            </a:r>
          </a:p>
          <a:p>
            <a:pPr marL="800100" lvl="1" indent="-342900" eaLnBrk="0" hangingPunct="0"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NSTX demonstrated Transient CHI feasibility on a large device</a:t>
            </a:r>
          </a:p>
          <a:p>
            <a:pPr marL="800100" lvl="1" indent="-342900" eaLnBrk="0" hangingPunct="0"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Central Solenoid flux savings</a:t>
            </a:r>
          </a:p>
          <a:p>
            <a:pPr marL="800100" lvl="1" indent="-342900" eaLnBrk="0" hangingPunct="0"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Transitioning to H-mode when coupled to induction with NBI heating</a:t>
            </a:r>
          </a:p>
          <a:p>
            <a:pPr marL="342900" indent="-342900" eaLnBrk="0" hangingPunct="0"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Now testing reactor relevant electrode configuration on QUEST</a:t>
            </a:r>
          </a:p>
          <a:p>
            <a:pPr marL="800100" lvl="1" indent="-342900" eaLnBrk="0" hangingPunct="0"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Working on CHI design for URANIA (formerly PEGASUS)</a:t>
            </a:r>
          </a:p>
          <a:p>
            <a:pPr marL="800100" lvl="1" indent="-342900" eaLnBrk="0" hangingPunct="0"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Examining feasibility for installation on ST-40 (3T device)</a:t>
            </a:r>
          </a:p>
          <a:p>
            <a:pPr marL="800100" lvl="1" indent="-342900" eaLnBrk="0" hangingPunct="0"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Will conduct Conceptual Design Study for NSTX-U</a:t>
            </a:r>
          </a:p>
          <a:p>
            <a:pPr marL="800100" lvl="1" indent="-342900" eaLnBrk="0" hangingPunct="0"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buFontTx/>
              <a:buNone/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6985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Transient CHI: Axisymmetric Reconnection Leads to Formation of Closed Flux Surfaces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5563" y="4430103"/>
            <a:ext cx="5257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buFontTx/>
              <a:buNone/>
              <a:defRPr/>
            </a:pPr>
            <a:endParaRPr lang="en-US" sz="2800" b="0" i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defRPr/>
            </a:pPr>
            <a:r>
              <a:rPr lang="en-US" sz="1600" b="0" i="0" kern="0" dirty="0">
                <a:solidFill>
                  <a:schemeClr val="accent2"/>
                </a:solidFill>
                <a:latin typeface="Helvetica" pitchFamily="-128" charset="0"/>
              </a:rPr>
              <a:t>Parameters to consider</a:t>
            </a:r>
          </a:p>
          <a:p>
            <a:pPr marL="800100" lvl="1" indent="-342900" eaLnBrk="0" hangingPunct="0">
              <a:buNone/>
              <a:defRPr/>
            </a:pPr>
            <a:r>
              <a:rPr lang="en-US" sz="1600" b="0" i="0" kern="0" dirty="0">
                <a:solidFill>
                  <a:schemeClr val="accent2"/>
                </a:solidFill>
                <a:latin typeface="Helvetica" pitchFamily="-128" charset="0"/>
              </a:rPr>
              <a:t>- Current multiplication factor</a:t>
            </a:r>
          </a:p>
          <a:p>
            <a:pPr marL="800100" lvl="1" indent="-342900" eaLnBrk="0" hangingPunct="0">
              <a:buNone/>
              <a:defRPr/>
            </a:pPr>
            <a:r>
              <a:rPr lang="en-US" sz="1600" b="0" i="0" kern="0" dirty="0">
                <a:solidFill>
                  <a:schemeClr val="accent2"/>
                </a:solidFill>
                <a:latin typeface="Helvetica" pitchFamily="-128" charset="0"/>
              </a:rPr>
              <a:t>- Effect of toroidal field</a:t>
            </a:r>
          </a:p>
          <a:p>
            <a:pPr marL="800100" lvl="1" indent="-342900" eaLnBrk="0" hangingPunct="0">
              <a:buNone/>
              <a:defRPr/>
            </a:pPr>
            <a:r>
              <a:rPr lang="en-US" sz="1600" b="0" i="0" kern="0" dirty="0">
                <a:solidFill>
                  <a:schemeClr val="accent2"/>
                </a:solidFill>
                <a:latin typeface="Helvetica" pitchFamily="-128" charset="0"/>
              </a:rPr>
              <a:t>- Magnitude of generated plasma current</a:t>
            </a:r>
          </a:p>
          <a:p>
            <a:pPr marL="800100" lvl="1" indent="-342900" eaLnBrk="0" hangingPunct="0">
              <a:buNone/>
              <a:defRPr/>
            </a:pPr>
            <a:r>
              <a:rPr lang="en-US" sz="1600" b="0" i="0" kern="0" dirty="0">
                <a:solidFill>
                  <a:schemeClr val="accent2"/>
                </a:solidFill>
                <a:latin typeface="Helvetica" pitchFamily="-128" charset="0"/>
              </a:rPr>
              <a:t>- New desirable features?</a:t>
            </a:r>
          </a:p>
          <a:p>
            <a:pPr marL="342900" indent="-342900" eaLnBrk="0" hangingPunct="0">
              <a:buFontTx/>
              <a:buNone/>
              <a:defRPr/>
            </a:pPr>
            <a:endParaRPr lang="en-US" sz="2800" b="0" i="0" kern="0" dirty="0">
              <a:solidFill>
                <a:srgbClr val="FF0000"/>
              </a:solidFill>
              <a:latin typeface="+mn-lt"/>
            </a:endParaRPr>
          </a:p>
          <a:p>
            <a:pPr marL="342900" indent="-342900" eaLnBrk="0" hangingPunct="0">
              <a:defRPr/>
            </a:pPr>
            <a:endParaRPr lang="en-US" sz="2800" b="0" i="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7400" y="1561960"/>
            <a:ext cx="3344863" cy="37766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488709"/>
            <a:ext cx="2684463" cy="29384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62400" y="6247144"/>
            <a:ext cx="3246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accent2"/>
                </a:solidFill>
              </a:rPr>
              <a:t>Fast camera: </a:t>
            </a:r>
            <a:r>
              <a:rPr lang="en-US" sz="1000" i="0" dirty="0">
                <a:solidFill>
                  <a:schemeClr val="tx1"/>
                </a:solidFill>
              </a:rPr>
              <a:t>F. Scotti, L. Roquemore, R. Maqueda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AA138-849F-E04B-A621-39BA86CDA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01103"/>
            <a:ext cx="1702130" cy="5486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EBD64B-B6CC-9243-8FBF-9B67BD3BDB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9C56-46F0-124A-B5D2-C5A6B2024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Camera Images of Transient CHI Discharges on NSTX</a:t>
            </a:r>
          </a:p>
        </p:txBody>
      </p:sp>
      <p:pic>
        <p:nvPicPr>
          <p:cNvPr id="5" name="nstx120846.mov">
            <a:hlinkClick r:id="" action="ppaction://media"/>
            <a:extLst>
              <a:ext uri="{FF2B5EF4-FFF2-40B4-BE49-F238E27FC236}">
                <a16:creationId xmlns:a16="http://schemas.microsoft.com/office/drawing/2014/main" id="{06391F12-1D51-0543-B214-BC6EC8152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049283"/>
            <a:ext cx="4887912" cy="5347121"/>
          </a:xfrm>
          <a:prstGeom prst="rect">
            <a:avLst/>
          </a:prstGeom>
        </p:spPr>
      </p:pic>
      <p:pic>
        <p:nvPicPr>
          <p:cNvPr id="7" name="cine_120888_vert-quicktime">
            <a:hlinkClick r:id="" action="ppaction://media"/>
            <a:extLst>
              <a:ext uri="{FF2B5EF4-FFF2-40B4-BE49-F238E27FC236}">
                <a16:creationId xmlns:a16="http://schemas.microsoft.com/office/drawing/2014/main" id="{2783B29C-076C-4446-8D19-C846CE7FD5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0" y="1071196"/>
            <a:ext cx="3584654" cy="532520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11D661-833C-D94E-9C53-6B56DF5494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C957F-17E3-9540-9244-075C943A5033}"/>
              </a:ext>
            </a:extLst>
          </p:cNvPr>
          <p:cNvSpPr txBox="1"/>
          <p:nvPr/>
        </p:nvSpPr>
        <p:spPr>
          <a:xfrm>
            <a:off x="5645875" y="6611779"/>
            <a:ext cx="3246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accent2"/>
                </a:solidFill>
              </a:rPr>
              <a:t>Fast camera: </a:t>
            </a:r>
            <a:r>
              <a:rPr lang="en-US" sz="1000" i="0" dirty="0">
                <a:solidFill>
                  <a:schemeClr val="tx1"/>
                </a:solidFill>
              </a:rPr>
              <a:t>F. Scotti, L. Roquemore, R. Maqueda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1418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Initially Developed on HIT-II &amp; </a:t>
            </a:r>
            <a:br>
              <a:rPr lang="en-US" dirty="0"/>
            </a:br>
            <a:r>
              <a:rPr lang="en-US" dirty="0"/>
              <a:t>Validated and Improved on NSTX</a:t>
            </a: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752600"/>
            <a:ext cx="1248569" cy="174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066800"/>
            <a:ext cx="3509963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12"/>
          <p:cNvSpPr txBox="1">
            <a:spLocks noChangeArrowheads="1"/>
          </p:cNvSpPr>
          <p:nvPr/>
        </p:nvSpPr>
        <p:spPr bwMode="auto">
          <a:xfrm>
            <a:off x="304800" y="3733800"/>
            <a:ext cx="3744913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i="0" dirty="0">
                <a:solidFill>
                  <a:srgbClr val="0000FF"/>
                </a:solidFill>
              </a:rPr>
              <a:t>Concept exploration device HIT-II </a:t>
            </a:r>
          </a:p>
          <a:p>
            <a:r>
              <a:rPr lang="en-US" sz="1600" b="0" i="0" dirty="0">
                <a:solidFill>
                  <a:srgbClr val="0000FF"/>
                </a:solidFill>
              </a:rPr>
              <a:t>  Built for developing CHI</a:t>
            </a:r>
          </a:p>
          <a:p>
            <a:r>
              <a:rPr lang="en-US" sz="1600" b="0" i="0" dirty="0">
                <a:solidFill>
                  <a:srgbClr val="0000FF"/>
                </a:solidFill>
              </a:rPr>
              <a:t>  Many close fitting fast acting PF coils</a:t>
            </a:r>
          </a:p>
          <a:p>
            <a:r>
              <a:rPr lang="en-US" sz="1600" b="0" i="0" dirty="0">
                <a:solidFill>
                  <a:srgbClr val="0000FF"/>
                </a:solidFill>
              </a:rPr>
              <a:t>  4kV CHI capacitor bank</a:t>
            </a:r>
          </a:p>
        </p:txBody>
      </p:sp>
      <p:sp>
        <p:nvSpPr>
          <p:cNvPr id="5127" name="TextBox 13"/>
          <p:cNvSpPr txBox="1">
            <a:spLocks noChangeArrowheads="1"/>
          </p:cNvSpPr>
          <p:nvPr/>
        </p:nvSpPr>
        <p:spPr bwMode="auto">
          <a:xfrm>
            <a:off x="4572000" y="5334000"/>
            <a:ext cx="44958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i="0" dirty="0">
                <a:solidFill>
                  <a:srgbClr val="0000FF"/>
                </a:solidFill>
              </a:rPr>
              <a:t>Proof-of-Principle NSTX device </a:t>
            </a:r>
          </a:p>
          <a:p>
            <a:r>
              <a:rPr lang="en-US" sz="1600" b="0" i="0" dirty="0">
                <a:solidFill>
                  <a:srgbClr val="0000FF"/>
                </a:solidFill>
              </a:rPr>
              <a:t>  Built with conventional tokamak components</a:t>
            </a:r>
          </a:p>
          <a:p>
            <a:r>
              <a:rPr lang="en-US" sz="1600" b="0" i="0" dirty="0">
                <a:solidFill>
                  <a:srgbClr val="0000FF"/>
                </a:solidFill>
              </a:rPr>
              <a:t>  Few PF coils</a:t>
            </a:r>
          </a:p>
          <a:p>
            <a:r>
              <a:rPr lang="en-US" sz="1600" b="0" i="0" dirty="0">
                <a:solidFill>
                  <a:srgbClr val="0000FF"/>
                </a:solidFill>
              </a:rPr>
              <a:t>  1.7kV CHI capacitor bank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118" y="5577962"/>
            <a:ext cx="388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i="0" dirty="0">
                <a:solidFill>
                  <a:schemeClr val="tx1"/>
                </a:solidFill>
              </a:rPr>
              <a:t>NSTX plasma is ~30 x plasma volume of HIT-II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A431A-CCD0-A140-965C-B6EDAF42E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Externally Produced Toroidal Field makes CHI much more Efficient in a High Field ST / Tokamak</a:t>
            </a:r>
          </a:p>
        </p:txBody>
      </p:sp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6108292" y="6242569"/>
            <a:ext cx="3006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i="0" dirty="0">
                <a:solidFill>
                  <a:schemeClr val="tx1"/>
                </a:solidFill>
              </a:rPr>
              <a:t>* T.R. Jarboe, Fusion Tech. 15, 7 (1989)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140869"/>
            <a:ext cx="2113334" cy="3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A7372C26-7373-9C48-AA28-B33E4CF9C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81233"/>
            <a:ext cx="3546231" cy="3657600"/>
          </a:xfrm>
        </p:spPr>
        <p:txBody>
          <a:bodyPr/>
          <a:lstStyle/>
          <a:p>
            <a:r>
              <a:rPr lang="en-US" sz="1800" dirty="0">
                <a:solidFill>
                  <a:schemeClr val="accent2"/>
                </a:solidFill>
                <a:latin typeface="Helvetica" pitchFamily="2" charset="0"/>
              </a:rPr>
              <a:t>Injector current* </a:t>
            </a:r>
            <a:r>
              <a:rPr lang="en-US" sz="1800" i="1" dirty="0" err="1">
                <a:solidFill>
                  <a:srgbClr val="FF0000"/>
                </a:solidFill>
                <a:latin typeface="Helvetica" pitchFamily="2" charset="0"/>
              </a:rPr>
              <a:t>I</a:t>
            </a:r>
            <a:r>
              <a:rPr lang="en-US" sz="1800" baseline="-25000" dirty="0" err="1">
                <a:solidFill>
                  <a:srgbClr val="FF0000"/>
                </a:solidFill>
                <a:latin typeface="Helvetica" pitchFamily="2" charset="0"/>
              </a:rPr>
              <a:t>inj</a:t>
            </a:r>
            <a:r>
              <a:rPr lang="en-US" sz="1800" dirty="0">
                <a:latin typeface="Helvetica" pitchFamily="2" charset="0"/>
              </a:rPr>
              <a:t> must meet </a:t>
            </a:r>
            <a:r>
              <a:rPr lang="en-US" sz="1800" i="1" dirty="0">
                <a:latin typeface="Helvetica" pitchFamily="2" charset="0"/>
              </a:rPr>
              <a:t>bubble-burst condition</a:t>
            </a:r>
            <a:r>
              <a:rPr lang="en-US" sz="1800" dirty="0">
                <a:latin typeface="Helvetica" pitchFamily="2" charset="0"/>
              </a:rPr>
              <a:t> for plasma to expand from injector to main vessel</a:t>
            </a:r>
          </a:p>
          <a:p>
            <a:endParaRPr lang="en-US" sz="1800" dirty="0">
              <a:latin typeface="Helvetica" pitchFamily="2" charset="0"/>
            </a:endParaRPr>
          </a:p>
          <a:p>
            <a:r>
              <a:rPr lang="en-US" sz="1800" dirty="0">
                <a:solidFill>
                  <a:schemeClr val="accent2"/>
                </a:solidFill>
                <a:latin typeface="Helvetica" pitchFamily="2" charset="0"/>
              </a:rPr>
              <a:t>Toroidal current* </a:t>
            </a:r>
            <a:r>
              <a:rPr lang="en-US" sz="1800" dirty="0">
                <a:latin typeface="Helvetica" pitchFamily="2" charset="0"/>
              </a:rPr>
              <a:t>generation is proportional to the ratio of toroidal flux </a:t>
            </a:r>
            <a:r>
              <a:rPr lang="en-US" sz="1800" i="1" dirty="0" err="1">
                <a:latin typeface="Helvetica" pitchFamily="2" charset="0"/>
              </a:rPr>
              <a:t>ψ</a:t>
            </a:r>
            <a:r>
              <a:rPr lang="en-US" sz="1800" baseline="-25000" dirty="0" err="1">
                <a:latin typeface="Helvetica" pitchFamily="2" charset="0"/>
              </a:rPr>
              <a:t>tor</a:t>
            </a:r>
            <a:r>
              <a:rPr lang="en-US" sz="1800" dirty="0">
                <a:latin typeface="Helvetica" pitchFamily="2" charset="0"/>
              </a:rPr>
              <a:t> to injector flux </a:t>
            </a:r>
            <a:r>
              <a:rPr lang="en-US" sz="1800" i="1" dirty="0" err="1">
                <a:latin typeface="Helvetica" pitchFamily="2" charset="0"/>
              </a:rPr>
              <a:t>ψ</a:t>
            </a:r>
            <a:r>
              <a:rPr lang="en-US" sz="1800" baseline="-25000" dirty="0" err="1">
                <a:latin typeface="Helvetica" pitchFamily="2" charset="0"/>
              </a:rPr>
              <a:t>inj</a:t>
            </a:r>
            <a:r>
              <a:rPr lang="en-US" sz="1800" dirty="0">
                <a:latin typeface="Helvetica" pitchFamily="2" charset="0"/>
              </a:rPr>
              <a:t> </a:t>
            </a:r>
          </a:p>
          <a:p>
            <a:endParaRPr lang="en-US" sz="1800" dirty="0">
              <a:latin typeface="Helvetica" pitchFamily="2" charset="0"/>
            </a:endParaRPr>
          </a:p>
          <a:p>
            <a:r>
              <a:rPr lang="en-US" sz="1800" dirty="0">
                <a:latin typeface="Helvetica" pitchFamily="2" charset="0"/>
              </a:rPr>
              <a:t>Capacity to generate </a:t>
            </a:r>
            <a:r>
              <a:rPr lang="en-US" sz="1800" dirty="0">
                <a:solidFill>
                  <a:schemeClr val="accent2"/>
                </a:solidFill>
                <a:latin typeface="Helvetica" pitchFamily="2" charset="0"/>
              </a:rPr>
              <a:t>plasma current </a:t>
            </a:r>
            <a:r>
              <a:rPr lang="en-US" sz="1800" i="1" dirty="0" err="1">
                <a:latin typeface="Helvetica" pitchFamily="2" charset="0"/>
              </a:rPr>
              <a:t>I</a:t>
            </a:r>
            <a:r>
              <a:rPr lang="en-US" sz="1800" baseline="-25000" dirty="0" err="1">
                <a:latin typeface="Helvetica" pitchFamily="2" charset="0"/>
              </a:rPr>
              <a:t>p</a:t>
            </a:r>
            <a:r>
              <a:rPr lang="en-US" sz="1800" dirty="0">
                <a:latin typeface="Helvetica" pitchFamily="2" charset="0"/>
              </a:rPr>
              <a:t> is proportional to </a:t>
            </a:r>
            <a:r>
              <a:rPr lang="en-US" sz="1800" i="1" dirty="0" err="1">
                <a:latin typeface="Helvetica" pitchFamily="2" charset="0"/>
              </a:rPr>
              <a:t>ψ</a:t>
            </a:r>
            <a:r>
              <a:rPr lang="en-US" sz="1800" baseline="-25000" dirty="0" err="1">
                <a:latin typeface="Helvetica" pitchFamily="2" charset="0"/>
              </a:rPr>
              <a:t>inj</a:t>
            </a:r>
            <a:endParaRPr lang="en-US" sz="1800" dirty="0">
              <a:latin typeface="Helvetica" pitchFamily="2" charset="0"/>
            </a:endParaRPr>
          </a:p>
          <a:p>
            <a:endParaRPr lang="en-US" dirty="0"/>
          </a:p>
        </p:txBody>
      </p:sp>
      <p:pic>
        <p:nvPicPr>
          <p:cNvPr id="23" name="Picture 22" descr="latex-image-1.pdf">
            <a:extLst>
              <a:ext uri="{FF2B5EF4-FFF2-40B4-BE49-F238E27FC236}">
                <a16:creationId xmlns:a16="http://schemas.microsoft.com/office/drawing/2014/main" id="{89019313-0DBB-D049-AF2A-6DE48D8A3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692" y="1555518"/>
            <a:ext cx="2133600" cy="855279"/>
          </a:xfrm>
          <a:prstGeom prst="rect">
            <a:avLst/>
          </a:prstGeom>
        </p:spPr>
      </p:pic>
      <p:pic>
        <p:nvPicPr>
          <p:cNvPr id="24" name="Picture 23" descr="latex-image-1.pdf">
            <a:extLst>
              <a:ext uri="{FF2B5EF4-FFF2-40B4-BE49-F238E27FC236}">
                <a16:creationId xmlns:a16="http://schemas.microsoft.com/office/drawing/2014/main" id="{B4E5875D-A8FD-984B-BF2B-9B423B42E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266" y="2723817"/>
            <a:ext cx="1766048" cy="762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E7B856-6FB8-3647-A1D1-3776425FA00D}"/>
              </a:ext>
            </a:extLst>
          </p:cNvPr>
          <p:cNvGrpSpPr/>
          <p:nvPr/>
        </p:nvGrpSpPr>
        <p:grpSpPr>
          <a:xfrm>
            <a:off x="4790467" y="4724426"/>
            <a:ext cx="4054124" cy="762000"/>
            <a:chOff x="5089876" y="3646528"/>
            <a:chExt cx="4054124" cy="762000"/>
          </a:xfrm>
        </p:grpSpPr>
        <p:pic>
          <p:nvPicPr>
            <p:cNvPr id="25" name="Picture 24" descr="psi_text_pol_leq.pdf">
              <a:extLst>
                <a:ext uri="{FF2B5EF4-FFF2-40B4-BE49-F238E27FC236}">
                  <a16:creationId xmlns:a16="http://schemas.microsoft.com/office/drawing/2014/main" id="{1717E871-E55E-1C40-9F8C-DF426ED5A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8276" y="3798928"/>
              <a:ext cx="1615724" cy="362314"/>
            </a:xfrm>
            <a:prstGeom prst="rect">
              <a:avLst/>
            </a:prstGeom>
          </p:spPr>
        </p:pic>
        <p:pic>
          <p:nvPicPr>
            <p:cNvPr id="26" name="Picture 25" descr="I_text_p_=_frac_.pdf">
              <a:extLst>
                <a:ext uri="{FF2B5EF4-FFF2-40B4-BE49-F238E27FC236}">
                  <a16:creationId xmlns:a16="http://schemas.microsoft.com/office/drawing/2014/main" id="{59BCAC48-732D-F842-BDB3-89D31187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9876" y="3646528"/>
              <a:ext cx="1999130" cy="76200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17EDA5-CDAC-D942-8C4C-92195861A3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4741F5-4235-3940-9EED-836D4B2B8818}"/>
              </a:ext>
            </a:extLst>
          </p:cNvPr>
          <p:cNvSpPr txBox="1"/>
          <p:nvPr/>
        </p:nvSpPr>
        <p:spPr>
          <a:xfrm>
            <a:off x="1349642" y="5749671"/>
            <a:ext cx="668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>
                <a:solidFill>
                  <a:srgbClr val="FF0000"/>
                </a:solidFill>
              </a:rPr>
              <a:t>NO NEED TO FIGHT WITH AN ALREADY FORMED PLASMA</a:t>
            </a:r>
          </a:p>
        </p:txBody>
      </p:sp>
    </p:spTree>
    <p:extLst>
      <p:ext uri="{BB962C8B-B14F-4D97-AF65-F5344CB8AC3E}">
        <p14:creationId xmlns:p14="http://schemas.microsoft.com/office/powerpoint/2010/main" val="35703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High Current Multiplication (Over 70 in NSTX) </a:t>
            </a:r>
            <a:br>
              <a:rPr lang="en-US" dirty="0"/>
            </a:br>
            <a:r>
              <a:rPr lang="en-US" dirty="0"/>
              <a:t>Aided by Higher Toroidal Flux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400" y="4419600"/>
            <a:ext cx="46482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b="0" i="0" dirty="0"/>
              <a:t>30kA of injector current generates 120kA of plasma current</a:t>
            </a:r>
          </a:p>
          <a:p>
            <a:pPr>
              <a:buFontTx/>
              <a:buChar char="-"/>
            </a:pPr>
            <a:r>
              <a:rPr lang="en-US" sz="1600" b="0" i="0" dirty="0"/>
              <a:t>Best current multiplication factor is 6-7</a:t>
            </a:r>
          </a:p>
          <a:p>
            <a:pPr>
              <a:buFontTx/>
              <a:buChar char="-"/>
            </a:pPr>
            <a:r>
              <a:rPr lang="en-US" sz="1600" b="0" i="0" dirty="0"/>
              <a:t>Current multiplication factor in NSTX is 10 times greater than that in HIT-II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05400" y="53340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/>
              <a:t>- Over 200kA of current persists after CHI is turned off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3566667" cy="317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5029200" y="6281922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000" i="0" dirty="0">
                <a:solidFill>
                  <a:schemeClr val="tx1"/>
                </a:solidFill>
              </a:rPr>
              <a:t>R. Raman, B.A. Nelson, D. Mueller, et al., PRL 97, (2006) 17002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334000" y="990600"/>
            <a:ext cx="3460000" cy="4233333"/>
            <a:chOff x="5334000" y="990600"/>
            <a:chExt cx="3460000" cy="423333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0" y="990600"/>
              <a:ext cx="3460000" cy="4233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858000" y="1295400"/>
              <a:ext cx="12939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/>
                <a:t>Plasma current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19800" y="2209800"/>
              <a:ext cx="740908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/>
                <a:t>Injector</a:t>
              </a:r>
            </a:p>
            <a:p>
              <a:pPr>
                <a:buNone/>
              </a:pPr>
              <a:r>
                <a:rPr lang="en-US" i="0" dirty="0"/>
                <a:t>Current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 rot="5400000">
              <a:off x="6134100" y="2705100"/>
              <a:ext cx="152400" cy="7620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5400000">
              <a:off x="6781800" y="1676400"/>
              <a:ext cx="381000" cy="22860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6172200" y="4343400"/>
              <a:ext cx="2291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/>
                <a:t>Current Multiplication Factor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715000" y="1143000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>
                  <a:solidFill>
                    <a:schemeClr val="tx1"/>
                  </a:solidFill>
                </a:rPr>
                <a:t>(kA)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04800" y="1066800"/>
            <a:ext cx="74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/>
              <a:t>HIT-II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800" y="1066800"/>
            <a:ext cx="90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/>
              <a:t>NSTX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DD9C00-0529-9543-9283-AA65B533D4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478AD581-96B3-B84F-85A2-1A61BF3E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5" y="6309946"/>
            <a:ext cx="45426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000" i="0" dirty="0">
                <a:solidFill>
                  <a:schemeClr val="tx1"/>
                </a:solidFill>
              </a:rPr>
              <a:t>R. Raman, T.R. Jarboe, B.A. Nelson, et al., PRL 90, (2003) 075005-1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CHI Started Discharge Couples to Induction and Transitions to an H-mode Demonstrating Compatibility with High-performance Plasma Operation</a:t>
            </a:r>
          </a:p>
        </p:txBody>
      </p:sp>
      <p:pic>
        <p:nvPicPr>
          <p:cNvPr id="112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6137275" cy="4017963"/>
          </a:xfrm>
          <a:noFill/>
          <a:ln>
            <a:miter lim="800000"/>
            <a:headEnd/>
            <a:tailEnd/>
          </a:ln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209800"/>
            <a:ext cx="3124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11"/>
          <p:cNvSpPr txBox="1">
            <a:spLocks noChangeArrowheads="1"/>
          </p:cNvSpPr>
          <p:nvPr/>
        </p:nvSpPr>
        <p:spPr bwMode="auto">
          <a:xfrm>
            <a:off x="6400800" y="1600200"/>
            <a:ext cx="2376488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b="0" i="0" dirty="0">
                <a:solidFill>
                  <a:schemeClr val="tx1"/>
                </a:solidFill>
              </a:rPr>
              <a:t>T</a:t>
            </a:r>
            <a:r>
              <a:rPr lang="en-US" sz="1600" b="0" i="0" baseline="-25000" dirty="0">
                <a:solidFill>
                  <a:schemeClr val="tx1"/>
                </a:solidFill>
              </a:rPr>
              <a:t>e</a:t>
            </a:r>
            <a:r>
              <a:rPr lang="en-US" sz="1600" b="0" i="0" dirty="0">
                <a:solidFill>
                  <a:schemeClr val="tx1"/>
                </a:solidFill>
              </a:rPr>
              <a:t> &amp; N</a:t>
            </a:r>
            <a:r>
              <a:rPr lang="en-US" sz="1600" b="0" i="0" baseline="-25000" dirty="0">
                <a:solidFill>
                  <a:schemeClr val="tx1"/>
                </a:solidFill>
              </a:rPr>
              <a:t>e</a:t>
            </a:r>
            <a:r>
              <a:rPr lang="en-US" sz="1600" b="0" i="0" dirty="0">
                <a:solidFill>
                  <a:schemeClr val="tx1"/>
                </a:solidFill>
              </a:rPr>
              <a:t> from Thomson</a:t>
            </a:r>
          </a:p>
          <a:p>
            <a:pPr>
              <a:buFontTx/>
              <a:buNone/>
            </a:pPr>
            <a:r>
              <a:rPr lang="en-US" sz="1600" b="0" i="0" dirty="0">
                <a:solidFill>
                  <a:schemeClr val="tx1"/>
                </a:solidFill>
              </a:rPr>
              <a:t>T</a:t>
            </a:r>
            <a:r>
              <a:rPr lang="en-US" sz="1600" b="0" i="0" baseline="-25000" dirty="0">
                <a:solidFill>
                  <a:schemeClr val="tx1"/>
                </a:solidFill>
              </a:rPr>
              <a:t>i</a:t>
            </a:r>
            <a:r>
              <a:rPr lang="en-US" sz="1600" b="0" i="0" dirty="0">
                <a:solidFill>
                  <a:schemeClr val="tx1"/>
                </a:solidFill>
              </a:rPr>
              <a:t> from CHERS</a:t>
            </a:r>
          </a:p>
          <a:p>
            <a:pPr>
              <a:buFontTx/>
              <a:buNone/>
            </a:pPr>
            <a:endParaRPr lang="en-US" sz="1600" b="0" i="0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en-US" sz="1600" b="0" i="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5486400"/>
            <a:ext cx="58674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defRPr/>
            </a:pPr>
            <a:r>
              <a:rPr lang="en-US" sz="1600" b="0" i="0" kern="0" dirty="0">
                <a:solidFill>
                  <a:schemeClr val="tx1"/>
                </a:solidFill>
                <a:latin typeface="Helvetica" pitchFamily="1" charset="0"/>
              </a:rPr>
              <a:t>Discharge is under full plasma equilibrium position control</a:t>
            </a:r>
          </a:p>
          <a:p>
            <a:pPr marL="800100" lvl="1" indent="-342900" eaLnBrk="0" hangingPunct="0">
              <a:buFont typeface="Arial" pitchFamily="34" charset="0"/>
              <a:buChar char="−"/>
              <a:defRPr/>
            </a:pPr>
            <a:r>
              <a:rPr lang="en-US" sz="1600" b="0" i="0" kern="0" dirty="0">
                <a:solidFill>
                  <a:schemeClr val="accent2"/>
                </a:solidFill>
                <a:latin typeface="Helvetica" pitchFamily="1" charset="0"/>
              </a:rPr>
              <a:t>Loop voltage is preprogrammed</a:t>
            </a:r>
            <a:endParaRPr lang="en-US" sz="1600" b="0" i="0" kern="0" dirty="0">
              <a:solidFill>
                <a:srgbClr val="FF0000"/>
              </a:solidFill>
              <a:latin typeface="Helvetica" pitchFamily="1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6019800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accent2"/>
                </a:solidFill>
              </a:rPr>
              <a:t>CHERS : </a:t>
            </a:r>
            <a:r>
              <a:rPr lang="en-US" sz="1000" i="0" dirty="0">
                <a:solidFill>
                  <a:schemeClr val="tx1"/>
                </a:solidFill>
              </a:rPr>
              <a:t>R. Bell</a:t>
            </a:r>
          </a:p>
          <a:p>
            <a:pPr>
              <a:buNone/>
            </a:pPr>
            <a:r>
              <a:rPr lang="en-US" sz="1000" i="0" dirty="0">
                <a:solidFill>
                  <a:schemeClr val="accent2"/>
                </a:solidFill>
              </a:rPr>
              <a:t>Thomson:</a:t>
            </a:r>
            <a:r>
              <a:rPr lang="en-US" sz="1000" i="0" dirty="0">
                <a:solidFill>
                  <a:schemeClr val="tx1"/>
                </a:solidFill>
              </a:rPr>
              <a:t> B. LeBlanc</a:t>
            </a:r>
            <a:endParaRPr lang="en-US" sz="1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FCCC8-43BB-884A-994F-CBB25D6850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AF4899-CD98-6444-963D-BD6A1D251423}"/>
              </a:ext>
            </a:extLst>
          </p:cNvPr>
          <p:cNvSpPr/>
          <p:nvPr/>
        </p:nvSpPr>
        <p:spPr>
          <a:xfrm>
            <a:off x="152400" y="6327576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000" i="0" dirty="0">
                <a:solidFill>
                  <a:schemeClr val="tx1"/>
                </a:solidFill>
              </a:rPr>
              <a:t>R. Raman, D. Mueller, B.A. Nelson, al., PRL 104, (2010) 095003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71317</TotalTime>
  <Words>2014</Words>
  <Application>Microsoft Macintosh PowerPoint</Application>
  <PresentationFormat>On-screen Show (4:3)</PresentationFormat>
  <Paragraphs>369</Paragraphs>
  <Slides>28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ＭＳ Ｐゴシック</vt:lpstr>
      <vt:lpstr>Arial</vt:lpstr>
      <vt:lpstr>Helvetica</vt:lpstr>
      <vt:lpstr>Times New Roman</vt:lpstr>
      <vt:lpstr>Wingdings</vt:lpstr>
      <vt:lpstr>Blank Presentation</vt:lpstr>
      <vt:lpstr>PowerPoint Presentation</vt:lpstr>
      <vt:lpstr>Outline</vt:lpstr>
      <vt:lpstr>Motivation &amp; Plans</vt:lpstr>
      <vt:lpstr>Transient CHI: Axisymmetric Reconnection Leads to Formation of Closed Flux Surfaces</vt:lpstr>
      <vt:lpstr>Fast Camera Images of Transient CHI Discharges on NSTX</vt:lpstr>
      <vt:lpstr>CHI Initially Developed on HIT-II &amp;  Validated and Improved on NSTX</vt:lpstr>
      <vt:lpstr>Externally Produced Toroidal Field makes CHI much more Efficient in a High Field ST / Tokamak</vt:lpstr>
      <vt:lpstr>Very High Current Multiplication (Over 70 in NSTX)  Aided by Higher Toroidal Flux</vt:lpstr>
      <vt:lpstr>CHI Started Discharge Couples to Induction and Transitions to an H-mode Demonstrating Compatibility with High-performance Plasma Operation</vt:lpstr>
      <vt:lpstr>Using Only 27kJ of Capacitor Bank Energy CHI Started a 300kA Discharge that Coupled to Induction</vt:lpstr>
      <vt:lpstr>Standard L-mode NSTX Discharge Ramps to 1MA Requiring 50% More Inductive Flux than a CHI Started Discharge </vt:lpstr>
      <vt:lpstr>Closed Flux Current Generation in TSC is due to the generation of a positive loop voltage as the injected plasma decays</vt:lpstr>
      <vt:lpstr>Sweet-Parker Reconnection and Plasmoid Instability also Lead to Reconnection in the Injector Region (NIMROD Simulations)</vt:lpstr>
      <vt:lpstr>NIMROD Simulations also Show High Fraction of Open Flux Conversion to Closed Flux (~70%, as in HIT-II / NSTX)</vt:lpstr>
      <vt:lpstr>Encouraging Experimental Results From Two STs and Supporting Modeling Results From TSC &amp; NIMROD Motivated Reactor Studies</vt:lpstr>
      <vt:lpstr>PowerPoint Presentation</vt:lpstr>
      <vt:lpstr>PowerPoint Presentation</vt:lpstr>
      <vt:lpstr>Next experiments will bias electrode plate with respect to inner wall, as on NSTX / HIT-II</vt:lpstr>
      <vt:lpstr>PowerPoint Presentation</vt:lpstr>
      <vt:lpstr>Super-X Divertor-like Configurations Naturally Suited for CHI  &amp; Have Large Injector Flux Capability  </vt:lpstr>
      <vt:lpstr>Reactor Scenario for Solenoid-free Plasma Start-up and  Current Ramp-up to Sustained Operation Levels Has Three Phases </vt:lpstr>
      <vt:lpstr>PowerPoint Presentation</vt:lpstr>
      <vt:lpstr>PowerPoint Presentation</vt:lpstr>
      <vt:lpstr>NSTX has Made Considerable Progress Towards Developing Transient CHI as a Viable for Solenoid-Free Plasma Startup Method</vt:lpstr>
      <vt:lpstr>Back-up Slides</vt:lpstr>
      <vt:lpstr>CHI Started Discharges Require Less Inductive Flux than Discharges in NSTX Data Base</vt:lpstr>
      <vt:lpstr>Inductively Coupled Current Ramps-up After Input Power Exceeds Radiated Power</vt:lpstr>
      <vt:lpstr>Plasma Discharge Ramping to 1MA Required 35% Less Inductive Flux when Coaxial Helicity Injection (CHI) is Used </vt:lpstr>
    </vt:vector>
  </TitlesOfParts>
  <Company>Princeton Plasma Physics Laboratory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MA and Vphi Example of asymmetry</dc:title>
  <dc:creator>Jonathan Menard</dc:creator>
  <cp:lastModifiedBy>Roger Raman</cp:lastModifiedBy>
  <cp:revision>12521</cp:revision>
  <dcterms:created xsi:type="dcterms:W3CDTF">2003-10-01T16:23:57Z</dcterms:created>
  <dcterms:modified xsi:type="dcterms:W3CDTF">2019-02-04T17:49:49Z</dcterms:modified>
</cp:coreProperties>
</file>