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88" r:id="rId3"/>
    <p:sldId id="280" r:id="rId4"/>
    <p:sldId id="281" r:id="rId5"/>
    <p:sldId id="282" r:id="rId6"/>
    <p:sldId id="291" r:id="rId7"/>
    <p:sldId id="283" r:id="rId8"/>
    <p:sldId id="298" r:id="rId9"/>
    <p:sldId id="299" r:id="rId10"/>
    <p:sldId id="300" r:id="rId11"/>
  </p:sldIdLst>
  <p:sldSz cx="12801600" cy="7205663"/>
  <p:notesSz cx="6858000" cy="9144000"/>
  <p:defaultTextStyle>
    <a:defPPr>
      <a:defRPr lang="en-US"/>
    </a:defPPr>
    <a:lvl1pPr marL="0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0208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80416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20624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60832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01040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41248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481456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21664" algn="l" defTabSz="64020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7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PPL B331 DCR" initials="" lastIdx="8" clrIdx="0"/>
  <p:cmAuthor id="1" name="Hutch Neilson" initials="H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411"/>
    <a:srgbClr val="00C80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0" autoAdjust="0"/>
    <p:restoredTop sz="94714"/>
  </p:normalViewPr>
  <p:slideViewPr>
    <p:cSldViewPr snapToGrid="0" snapToObjects="1">
      <p:cViewPr>
        <p:scale>
          <a:sx n="91" d="100"/>
          <a:sy n="91" d="100"/>
        </p:scale>
        <p:origin x="-403" y="-24"/>
      </p:cViewPr>
      <p:guideLst>
        <p:guide orient="horz" pos="2270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DF52F-DA7D-E84E-A449-6800059E1C5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3DDBF-D1F1-2D44-AF88-40A3CE9B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944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B9BE1-5E4A-B348-BFDB-449CF710AB3D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24DB3-9322-2C4D-BBE8-4BB078606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40208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80416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920624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560832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201040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841248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481456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5121664" algn="l" defTabSz="6402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47969"/>
            <a:ext cx="12801600" cy="1219334"/>
          </a:xfrm>
          <a:prstGeom prst="rect">
            <a:avLst/>
          </a:prstGeom>
        </p:spPr>
        <p:txBody>
          <a:bodyPr lIns="128042" tIns="64021" rIns="128042" bIns="64021">
            <a:spAutoFit/>
          </a:bodyPr>
          <a:lstStyle>
            <a:lvl1pPr>
              <a:lnSpc>
                <a:spcPct val="105000"/>
              </a:lnSpc>
              <a:defRPr sz="6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7" name="Picture 6" descr="PPPL_logo_horizontal_gradient_72dpi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448" y="248394"/>
            <a:ext cx="1965046" cy="397112"/>
          </a:xfrm>
          <a:prstGeom prst="rect">
            <a:avLst/>
          </a:prstGeom>
        </p:spPr>
      </p:pic>
      <p:pic>
        <p:nvPicPr>
          <p:cNvPr id="10" name="Picture 9" descr="princeton-university-logo1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8023" y="253540"/>
            <a:ext cx="1420466" cy="395917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042754" y="4517807"/>
            <a:ext cx="6747210" cy="578490"/>
          </a:xfrm>
          <a:prstGeom prst="rect">
            <a:avLst/>
          </a:prstGeom>
        </p:spPr>
        <p:txBody>
          <a:bodyPr lIns="128042" tIns="64021" rIns="128042" bIns="64021"/>
          <a:lstStyle>
            <a:lvl1pPr marL="0" indent="0" algn="ctr">
              <a:buNone/>
              <a:defRPr/>
            </a:lvl1pPr>
            <a:lvl2pPr marL="0" indent="0" algn="ctr">
              <a:buNone/>
              <a:tabLst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082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4723" y="1"/>
            <a:ext cx="13331046" cy="6896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688876"/>
            <a:ext cx="12801600" cy="5724499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4723" y="1"/>
            <a:ext cx="13331046" cy="6896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2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20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4723" y="1"/>
            <a:ext cx="13331046" cy="6896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0080" y="899538"/>
            <a:ext cx="11521440" cy="6159457"/>
          </a:xfrm>
          <a:prstGeom prst="rect">
            <a:avLst/>
          </a:prstGeom>
        </p:spPr>
        <p:txBody>
          <a:bodyPr lIns="128042" tIns="64021" rIns="128042" bIns="6402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9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, Content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264723" y="3"/>
            <a:ext cx="13331046" cy="10553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59101" y="19779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0080" y="1305820"/>
            <a:ext cx="11521440" cy="5753175"/>
          </a:xfrm>
          <a:prstGeom prst="rect">
            <a:avLst/>
          </a:prstGeom>
        </p:spPr>
        <p:txBody>
          <a:bodyPr lIns="128042" tIns="64021" rIns="128042" bIns="6402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43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264723" y="3708"/>
            <a:ext cx="13331046" cy="6859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749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F32F27EF-9EA4-7A4D-9022-7D67B16B6E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7863" y="2074863"/>
            <a:ext cx="6365875" cy="10438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6600" b="1"/>
            </a:lvl1pPr>
          </a:lstStyle>
          <a:p>
            <a:pPr lvl="0"/>
            <a:r>
              <a:rPr lang="en-US" b="1" dirty="0"/>
              <a:t>Title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40BFFBC5-A6D1-8D46-9F1A-7B69AFFB7C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53657" y="3535249"/>
            <a:ext cx="5094287" cy="6204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xmlns="" id="{1F271524-DF05-7D4D-A8C9-55E5901D89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0300" y="5192713"/>
            <a:ext cx="8001000" cy="13557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/>
            </a:lvl1pPr>
          </a:lstStyle>
          <a:p>
            <a:pPr lvl="0"/>
            <a:r>
              <a:rPr lang="en-US" b="1" dirty="0"/>
              <a:t>Meeting Title</a:t>
            </a:r>
          </a:p>
          <a:p>
            <a:pPr lvl="0"/>
            <a:r>
              <a:rPr lang="en-US" b="1" dirty="0"/>
              <a:t>Place</a:t>
            </a:r>
          </a:p>
          <a:p>
            <a:pPr lvl="0"/>
            <a:r>
              <a:rPr lang="en-US" b="1" dirty="0"/>
              <a:t>Date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63434C3-BE9E-0D4F-B58E-C1F292D854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2700" y="6115508"/>
            <a:ext cx="2394858" cy="82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490060"/>
            <a:ext cx="11521440" cy="5030431"/>
          </a:xfrm>
          <a:prstGeom prst="rect">
            <a:avLst/>
          </a:prstGeom>
        </p:spPr>
        <p:txBody>
          <a:bodyPr lIns="128042" tIns="64021" rIns="128042" bIns="64021">
            <a:normAutofit/>
          </a:bodyPr>
          <a:lstStyle>
            <a:lvl1pPr>
              <a:lnSpc>
                <a:spcPct val="105000"/>
              </a:lnSpc>
              <a:spcBef>
                <a:spcPts val="0"/>
              </a:spcBef>
              <a:defRPr/>
            </a:lvl1pPr>
            <a:lvl2pPr>
              <a:lnSpc>
                <a:spcPct val="105000"/>
              </a:lnSpc>
              <a:spcBef>
                <a:spcPts val="0"/>
              </a:spcBef>
              <a:defRPr/>
            </a:lvl2pPr>
            <a:lvl3pPr>
              <a:lnSpc>
                <a:spcPct val="105000"/>
              </a:lnSpc>
              <a:spcBef>
                <a:spcPts val="0"/>
              </a:spcBef>
              <a:defRPr/>
            </a:lvl3pPr>
            <a:lvl4pPr>
              <a:lnSpc>
                <a:spcPct val="105000"/>
              </a:lnSpc>
              <a:spcBef>
                <a:spcPts val="0"/>
              </a:spcBef>
              <a:defRPr/>
            </a:lvl4pPr>
            <a:lvl5pPr>
              <a:lnSpc>
                <a:spcPct val="105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3970"/>
            <a:ext cx="12801600" cy="874284"/>
          </a:xfrm>
          <a:prstGeom prst="rect">
            <a:avLst/>
          </a:prstGeom>
          <a:solidFill>
            <a:srgbClr val="E47411"/>
          </a:solidFill>
        </p:spPr>
        <p:txBody>
          <a:bodyPr vert="horz" lIns="128042" tIns="64021" rIns="128042" bIns="64021" anchor="ctr" anchorCtr="1"/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 err="1"/>
              <a:t>xxxxxxx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11761629" y="6667710"/>
            <a:ext cx="844369" cy="384746"/>
          </a:xfrm>
          <a:prstGeom prst="rect">
            <a:avLst/>
          </a:prstGeom>
        </p:spPr>
        <p:txBody>
          <a:bodyPr vert="horz" lIns="128042" tIns="64021" rIns="128042" bIns="64021" rtlCol="0" anchor="ctr"/>
          <a:lstStyle>
            <a:lvl1pPr algn="r">
              <a:defRPr sz="2600" b="1">
                <a:solidFill>
                  <a:srgbClr val="E47411"/>
                </a:solidFill>
              </a:defRPr>
            </a:lvl1pPr>
          </a:lstStyle>
          <a:p>
            <a:fld id="{6B52B7D7-ABAF-0F42-B92A-4021BC7F4E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, Content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64723" y="3"/>
            <a:ext cx="13331046" cy="10553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9101" y="19779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249467"/>
            <a:ext cx="5867400" cy="5030431"/>
          </a:xfrm>
          <a:prstGeom prst="rect">
            <a:avLst/>
          </a:prstGeom>
        </p:spPr>
        <p:txBody>
          <a:bodyPr lIns="128042" tIns="64021" rIns="128042" bIns="6402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0B7D5411-241C-2046-8016-D10C1BB24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507480" y="1249468"/>
            <a:ext cx="5654040" cy="4981464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59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itle, Pictur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64723" y="3"/>
            <a:ext cx="13331046" cy="10553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9101" y="19779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4120" y="1249467"/>
            <a:ext cx="5867400" cy="5030431"/>
          </a:xfrm>
          <a:prstGeom prst="rect">
            <a:avLst/>
          </a:prstGeom>
        </p:spPr>
        <p:txBody>
          <a:bodyPr lIns="128042" tIns="64021" rIns="128042" bIns="6402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0B7D5411-241C-2046-8016-D10C1BB24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40080" y="1249468"/>
            <a:ext cx="5654040" cy="4981464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0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64723" y="3708"/>
            <a:ext cx="13331046" cy="6859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872444"/>
            <a:ext cx="5654040" cy="5297282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872444"/>
            <a:ext cx="5654040" cy="5297282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7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64723" y="0"/>
            <a:ext cx="13331046" cy="6896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872445"/>
            <a:ext cx="5654040" cy="5358494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507480" y="872353"/>
            <a:ext cx="5654040" cy="5358579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64723" y="3710"/>
            <a:ext cx="13331046" cy="6859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7480" y="872444"/>
            <a:ext cx="5654040" cy="5370735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33491" y="872353"/>
            <a:ext cx="5654040" cy="5370821"/>
          </a:xfrm>
          <a:prstGeom prst="rect">
            <a:avLst/>
          </a:prstGeom>
        </p:spPr>
        <p:txBody>
          <a:bodyPr lIns="128042" tIns="64021" rIns="128042" bIns="64021"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1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64723" y="1"/>
            <a:ext cx="13331046" cy="6896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42" tIns="64021" rIns="128042" bIns="6402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101" y="3709"/>
            <a:ext cx="11083400" cy="685937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25270"/>
            <a:ext cx="5656264" cy="672195"/>
          </a:xfrm>
          <a:prstGeom prst="rect">
            <a:avLst/>
          </a:prstGeom>
        </p:spPr>
        <p:txBody>
          <a:bodyPr lIns="128042" tIns="64021" rIns="128042" bIns="64021" anchor="b">
            <a:noAutofit/>
          </a:bodyPr>
          <a:lstStyle>
            <a:lvl1pPr marL="0" indent="0" algn="ctr">
              <a:buNone/>
              <a:defRPr sz="4400" b="1"/>
            </a:lvl1pPr>
            <a:lvl2pPr marL="640208" indent="0">
              <a:buNone/>
              <a:defRPr sz="2800" b="1"/>
            </a:lvl2pPr>
            <a:lvl3pPr marL="1280416" indent="0">
              <a:buNone/>
              <a:defRPr sz="2600" b="1"/>
            </a:lvl3pPr>
            <a:lvl4pPr marL="1920624" indent="0">
              <a:buNone/>
              <a:defRPr sz="2200" b="1"/>
            </a:lvl4pPr>
            <a:lvl5pPr marL="2560832" indent="0">
              <a:buNone/>
              <a:defRPr sz="2200" b="1"/>
            </a:lvl5pPr>
            <a:lvl6pPr marL="3201040" indent="0">
              <a:buNone/>
              <a:defRPr sz="2200" b="1"/>
            </a:lvl6pPr>
            <a:lvl7pPr marL="3841248" indent="0">
              <a:buNone/>
              <a:defRPr sz="2200" b="1"/>
            </a:lvl7pPr>
            <a:lvl8pPr marL="4481456" indent="0">
              <a:buNone/>
              <a:defRPr sz="2200" b="1"/>
            </a:lvl8pPr>
            <a:lvl9pPr marL="5121664" indent="0">
              <a:buNone/>
              <a:defRPr sz="2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1603754"/>
            <a:ext cx="5656264" cy="4688387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825270"/>
            <a:ext cx="5658485" cy="672195"/>
          </a:xfrm>
          <a:prstGeom prst="rect">
            <a:avLst/>
          </a:prstGeom>
        </p:spPr>
        <p:txBody>
          <a:bodyPr lIns="128042" tIns="64021" rIns="128042" bIns="64021" anchor="b">
            <a:noAutofit/>
          </a:bodyPr>
          <a:lstStyle>
            <a:lvl1pPr marL="0" indent="0" algn="ctr">
              <a:buNone/>
              <a:defRPr sz="4400" b="1"/>
            </a:lvl1pPr>
            <a:lvl2pPr marL="640208" indent="0">
              <a:buNone/>
              <a:defRPr sz="2800" b="1"/>
            </a:lvl2pPr>
            <a:lvl3pPr marL="1280416" indent="0">
              <a:buNone/>
              <a:defRPr sz="2600" b="1"/>
            </a:lvl3pPr>
            <a:lvl4pPr marL="1920624" indent="0">
              <a:buNone/>
              <a:defRPr sz="2200" b="1"/>
            </a:lvl4pPr>
            <a:lvl5pPr marL="2560832" indent="0">
              <a:buNone/>
              <a:defRPr sz="2200" b="1"/>
            </a:lvl5pPr>
            <a:lvl6pPr marL="3201040" indent="0">
              <a:buNone/>
              <a:defRPr sz="2200" b="1"/>
            </a:lvl6pPr>
            <a:lvl7pPr marL="3841248" indent="0">
              <a:buNone/>
              <a:defRPr sz="2200" b="1"/>
            </a:lvl7pPr>
            <a:lvl8pPr marL="4481456" indent="0">
              <a:buNone/>
              <a:defRPr sz="2200" b="1"/>
            </a:lvl8pPr>
            <a:lvl9pPr marL="5121664" indent="0">
              <a:buNone/>
              <a:defRPr sz="2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1603754"/>
            <a:ext cx="5658485" cy="4688387"/>
          </a:xfrm>
          <a:prstGeom prst="rect">
            <a:avLst/>
          </a:prstGeom>
        </p:spPr>
        <p:txBody>
          <a:bodyPr lIns="128042" tIns="64021" rIns="128042" bIns="64021"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0" y="6413981"/>
            <a:ext cx="640080" cy="816024"/>
          </a:xfrm>
          <a:prstGeom prst="rect">
            <a:avLst/>
          </a:prstGeom>
        </p:spPr>
        <p:txBody>
          <a:bodyPr/>
          <a:lstStyle/>
          <a:p>
            <a:fld id="{E430981E-6847-1A49-9E9C-177C4986BF9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400932" y="825271"/>
            <a:ext cx="0" cy="5466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640083" y="6466333"/>
            <a:ext cx="11521439" cy="739331"/>
          </a:xfrm>
          <a:prstGeom prst="rect">
            <a:avLst/>
          </a:prstGeom>
        </p:spPr>
        <p:txBody>
          <a:bodyPr lIns="640208" tIns="64021" rIns="128042" bIns="64021" anchor="ctr">
            <a:normAutofit/>
          </a:bodyPr>
          <a:lstStyle>
            <a:lvl1pPr marL="0" indent="0" algn="l">
              <a:lnSpc>
                <a:spcPct val="80000"/>
              </a:lnSpc>
              <a:buNone/>
              <a:defRPr sz="2600">
                <a:solidFill>
                  <a:schemeClr val="tx1"/>
                </a:solidFill>
              </a:defRPr>
            </a:lvl1pPr>
            <a:lvl2pPr marL="6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2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58387" y="6825940"/>
            <a:ext cx="7208326" cy="205924"/>
          </a:xfrm>
          <a:prstGeom prst="rect">
            <a:avLst/>
          </a:prstGeom>
        </p:spPr>
        <p:txBody>
          <a:bodyPr vert="horz" lIns="128042" tIns="64021" rIns="128042" bIns="64021" rtlCol="0" anchor="ctr"/>
          <a:lstStyle>
            <a:lvl1pPr algn="ctr">
              <a:defRPr sz="11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PPPL CPP Preparations / NSTX-U – MFS Weekly Meeting, 01 April 2019  / H. Neilson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11761629" y="6667710"/>
            <a:ext cx="844369" cy="384746"/>
          </a:xfrm>
          <a:prstGeom prst="rect">
            <a:avLst/>
          </a:prstGeom>
        </p:spPr>
        <p:txBody>
          <a:bodyPr vert="horz" lIns="128042" tIns="64021" rIns="128042" bIns="64021" rtlCol="0" anchor="ctr"/>
          <a:lstStyle>
            <a:lvl1pPr algn="r">
              <a:defRPr sz="2600" b="1">
                <a:solidFill>
                  <a:srgbClr val="E47411"/>
                </a:solidFill>
              </a:defRPr>
            </a:lvl1pPr>
          </a:lstStyle>
          <a:p>
            <a:fld id="{6B52B7D7-ABAF-0F42-B92A-4021BC7F4E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9" r:id="rId2"/>
    <p:sldLayoutId id="2147483665" r:id="rId3"/>
    <p:sldLayoutId id="2147483667" r:id="rId4"/>
    <p:sldLayoutId id="2147483668" r:id="rId5"/>
    <p:sldLayoutId id="2147483652" r:id="rId6"/>
    <p:sldLayoutId id="2147483658" r:id="rId7"/>
    <p:sldLayoutId id="2147483659" r:id="rId8"/>
    <p:sldLayoutId id="2147483653" r:id="rId9"/>
    <p:sldLayoutId id="2147483662" r:id="rId10"/>
    <p:sldLayoutId id="2147483654" r:id="rId11"/>
    <p:sldLayoutId id="2147483655" r:id="rId12"/>
    <p:sldLayoutId id="2147483664" r:id="rId13"/>
    <p:sldLayoutId id="2147483666" r:id="rId14"/>
    <p:sldLayoutId id="2147483663" r:id="rId15"/>
  </p:sldLayoutIdLst>
  <p:hf hdr="0" dt="0"/>
  <p:txStyles>
    <p:titleStyle>
      <a:lvl1pPr algn="ctr" defTabSz="640208" rtl="0" eaLnBrk="1" latinLnBrk="0" hangingPunct="1">
        <a:lnSpc>
          <a:spcPct val="8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97908" indent="-397908" algn="l" defTabSz="640208" rtl="0" eaLnBrk="1" latinLnBrk="0" hangingPunct="1">
        <a:lnSpc>
          <a:spcPct val="105000"/>
        </a:lnSpc>
        <a:spcBef>
          <a:spcPts val="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5814" indent="-397908" algn="l" defTabSz="640208" rtl="0" eaLnBrk="1" latinLnBrk="0" hangingPunct="1">
        <a:lnSpc>
          <a:spcPct val="105000"/>
        </a:lnSpc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2588" indent="-326774" algn="l" defTabSz="640208" rtl="0" eaLnBrk="1" latinLnBrk="0" hangingPunct="1">
        <a:lnSpc>
          <a:spcPct val="105000"/>
        </a:lnSpc>
        <a:spcBef>
          <a:spcPts val="0"/>
        </a:spcBef>
        <a:buSzPct val="75000"/>
        <a:buFont typeface="Wingdings" charset="2"/>
        <a:buChar char="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728" indent="-320104" algn="l" defTabSz="640208" rtl="0" eaLnBrk="1" latinLnBrk="0" hangingPunct="1">
        <a:lnSpc>
          <a:spcPct val="105000"/>
        </a:lnSpc>
        <a:spcBef>
          <a:spcPts val="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936" indent="-320104" algn="l" defTabSz="640208" rtl="0" eaLnBrk="1" latinLnBrk="0" hangingPunct="1">
        <a:lnSpc>
          <a:spcPct val="105000"/>
        </a:lnSpc>
        <a:spcBef>
          <a:spcPts val="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521144" indent="-320104" algn="l" defTabSz="640208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1352" indent="-320104" algn="l" defTabSz="640208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1560" indent="-320104" algn="l" defTabSz="640208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1768" indent="-320104" algn="l" defTabSz="640208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208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416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624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832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01040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41248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81456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21664" algn="l" defTabSz="64020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pppl.gov/fesac-rtf/hom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ED366C55-4041-D24C-90F1-3074487866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7549" y="1639230"/>
            <a:ext cx="9286504" cy="2221570"/>
          </a:xfrm>
        </p:spPr>
        <p:txBody>
          <a:bodyPr>
            <a:noAutofit/>
          </a:bodyPr>
          <a:lstStyle/>
          <a:p>
            <a:r>
              <a:rPr lang="en-US" sz="4400" dirty="0"/>
              <a:t>PPPL Preparations for the Community Planning Process</a:t>
            </a:r>
          </a:p>
          <a:p>
            <a:r>
              <a:rPr lang="en-US" sz="3200" dirty="0">
                <a:hlinkClick r:id="rId2"/>
              </a:rPr>
              <a:t>https://sites.google.com/pppl.gov/fesac-rtf/home</a:t>
            </a:r>
            <a:r>
              <a:rPr lang="en-US" sz="44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CF6BEAE-6669-9C4E-92F2-FCA4407B76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53656" y="4137066"/>
            <a:ext cx="5094287" cy="620486"/>
          </a:xfrm>
        </p:spPr>
        <p:txBody>
          <a:bodyPr>
            <a:normAutofit/>
          </a:bodyPr>
          <a:lstStyle/>
          <a:p>
            <a:r>
              <a:rPr lang="en-US" dirty="0"/>
              <a:t>Hutch Neilson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8D1F98-5A9A-CB4B-8EC9-E82C202729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01984" y="5593278"/>
            <a:ext cx="4797632" cy="955160"/>
          </a:xfrm>
        </p:spPr>
        <p:txBody>
          <a:bodyPr/>
          <a:lstStyle/>
          <a:p>
            <a:r>
              <a:rPr lang="en-US" dirty="0"/>
              <a:t>NSTX-U / MFS Weekly Meeting</a:t>
            </a:r>
          </a:p>
          <a:p>
            <a:r>
              <a:rPr lang="en-US" dirty="0"/>
              <a:t>01 April 2019</a:t>
            </a:r>
          </a:p>
        </p:txBody>
      </p:sp>
    </p:spTree>
    <p:extLst>
      <p:ext uri="{BB962C8B-B14F-4D97-AF65-F5344CB8AC3E}">
        <p14:creationId xmlns:p14="http://schemas.microsoft.com/office/powerpoint/2010/main" val="286405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0155FF7-64AE-D14A-BAED-45CACDB0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970" y="873755"/>
            <a:ext cx="12061160" cy="5793955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Plasma Astrophysics</a:t>
            </a:r>
          </a:p>
          <a:p>
            <a:r>
              <a:rPr lang="en-US" sz="2400" dirty="0"/>
              <a:t>Drivers: established grand challenge questions, abundant data availability, maturity of plasma physics,  advances in computing power and experimental techniques.</a:t>
            </a:r>
          </a:p>
          <a:p>
            <a:r>
              <a:rPr lang="en-US" sz="2400" dirty="0"/>
              <a:t>Investments in in observation, theory/numerical modeling, laboratory experiments,</a:t>
            </a: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Low Temperature Plasmas</a:t>
            </a:r>
          </a:p>
          <a:p>
            <a:r>
              <a:rPr lang="en-US" sz="2400" dirty="0"/>
              <a:t>Establish a user facility based on extensive diagnostics available at PPPL and Princeton University, experienced theory and experiment staff. Many potential users.</a:t>
            </a:r>
          </a:p>
          <a:p>
            <a:r>
              <a:rPr lang="en-US" sz="2400" dirty="0"/>
              <a:t>Research directions include 1) Interfacial plasmas, 2) Plasma-solid state interactions, and 3) Coherent structures.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High Energy Density Plasmas</a:t>
            </a:r>
          </a:p>
          <a:p>
            <a:r>
              <a:rPr lang="en-US" sz="2400" dirty="0"/>
              <a:t>Understand and use strong B fields in HEDP experiments. </a:t>
            </a:r>
          </a:p>
          <a:p>
            <a:r>
              <a:rPr lang="en-US" sz="2400" dirty="0"/>
              <a:t>New physics: 1) Lab </a:t>
            </a:r>
            <a:r>
              <a:rPr lang="en-US" sz="2400" dirty="0" err="1"/>
              <a:t>astro</a:t>
            </a:r>
            <a:r>
              <a:rPr lang="en-US" sz="2400" dirty="0"/>
              <a:t> with stronger fields, 2) Plasma transport across B fields, 3) Magnetized Rayleigh-Taylor, 4) Plasma waves with strong B (?)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64A3572-06EA-0A43-A4BC-CD47C340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 sz="3600" dirty="0"/>
              <a:t>Non-Fusion Initiatives Being Incubated at PPPL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6C7B3E-33EA-6A41-A56C-600D3B7B0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8E7BCD-6BF1-D042-85A8-BFE34F6CD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9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0698" y="1087614"/>
            <a:ext cx="12090267" cy="5580095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FESAC Charge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Perspectives on the NAS Burning Plasma Report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Initiatives Being Incubated at PPPL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06731" y="6805348"/>
            <a:ext cx="5111638" cy="247108"/>
          </a:xfrm>
        </p:spPr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8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666" y="914116"/>
            <a:ext cx="12090267" cy="589123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FESAC is asked by FES to undertake a new long-range strategic planning activity for the Fusion Energy Sciences (FES) program.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From the charge to FESAC: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“The strategic planning activity– to encompass the entire FES research portfolio (namely, burning plasma science and discovery plasma science)- should identify and prioritize the research required to advance both:</a:t>
            </a:r>
          </a:p>
          <a:p>
            <a:pPr>
              <a:spcBef>
                <a:spcPts val="600"/>
              </a:spcBef>
            </a:pPr>
            <a:r>
              <a:rPr lang="en-US" dirty="0"/>
              <a:t>the scientific foundation needed to develop a fusion energy source, </a:t>
            </a:r>
          </a:p>
          <a:p>
            <a:pPr>
              <a:spcBef>
                <a:spcPts val="600"/>
              </a:spcBef>
            </a:pPr>
            <a:r>
              <a:rPr lang="en-US" dirty="0"/>
              <a:t>as well as the broader FES mission to steward plasma science.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The FESAC activity in addressing this charge is to commence after the completion of community-led activities to provide broad input to this long-range planning.”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FESAC Charge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06731" y="6805348"/>
            <a:ext cx="5111638" cy="247108"/>
          </a:xfrm>
        </p:spPr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7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666" y="914114"/>
            <a:ext cx="12137176" cy="58912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5000"/>
              </a:lnSpc>
              <a:spcBef>
                <a:spcPts val="1200"/>
              </a:spcBef>
              <a:buNone/>
            </a:pPr>
            <a:r>
              <a:rPr lang="en-US" sz="2800" b="1" dirty="0"/>
              <a:t>In developing recommendations within this long-range strategic planning activity, FESAC should take into account the following aspects:  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Identifying specific research areas, across the entire FES portfolio, in which the U.S. should establish or enhance global leadership.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Maintaining a healthy and flexible program, which incorporates the roles and contributions of universities, national laboratories, and industry, to deliver science results throughout the next decade.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Maintaining, upgrading, and/or pivoting current small-, mid-, and large-scale facilities, including DIII-D and NSTX-U, and also initiating new experiments/facilities/projects.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Identifying international collaborative opportunities or partnerships that can give U.S. scientists access to devices outside of the U.S. with unique capabilities.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Providing support for private-public partnership ventures.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Positioning the U.S. to obtain maximum benefits in the ITER burning plasma science era.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2400" dirty="0"/>
              <a:t>Considering the future budgetary constraints described below, as well as the technical readiness and feasibility for any activity to proceed.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FESAC Charge, cont’d.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06731" y="6805348"/>
            <a:ext cx="5111638" cy="247108"/>
          </a:xfrm>
        </p:spPr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9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666" y="914114"/>
            <a:ext cx="12137176" cy="105719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5000"/>
              </a:lnSpc>
              <a:spcBef>
                <a:spcPts val="1200"/>
              </a:spcBef>
              <a:buNone/>
            </a:pPr>
            <a:r>
              <a:rPr lang="en-US" sz="3800" b="1" dirty="0"/>
              <a:t>Specifies three 10-year (2022-2031) funding scenarios, with the FY 2019 enacted budget for the FES program as the baseline: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FESAC Charge, cont’d.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06731" y="6805348"/>
            <a:ext cx="5111638" cy="247108"/>
          </a:xfrm>
        </p:spPr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2E9F7A5-F86C-A14F-9C1A-396002DBC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595" y="1911048"/>
            <a:ext cx="5866410" cy="47966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3320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CA12DA1F-0F0A-F54A-A8C2-DA8130205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753" y="886895"/>
            <a:ext cx="12083462" cy="593904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dirty="0"/>
              <a:t>It’s exciting- calls for continued partnership in ITER and charting a path to fusion electricity.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In recommending a path to a compact pilot plant, it reflects what the NAS panel heard from the community (including PPPL), in terms of what is exciting and what is needed to energize our field.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The path must depart significantly from an ITER-extrapolation path such as the EU roadmap.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solidFill>
                  <a:srgbClr val="FF0000"/>
                </a:solidFill>
              </a:rPr>
              <a:t>We must chart a path that embraces innovation.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In preparing for the Community Planning Process, a key question (as yet unanswered at PPPL) is, “What would we like FESAC to recommend when it issues its report in December 2020?”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C295CEE-3886-0E48-96D5-EA5195CB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5000"/>
              </a:lnSpc>
            </a:pPr>
            <a:r>
              <a:rPr lang="en-US" sz="4400" dirty="0"/>
              <a:t>PPPL Perspectives on the NAS Report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3E24F0-7FB3-D944-95FF-D856FF76A7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BADDA6-4845-F645-B484-0130F83DB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7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0698" y="878254"/>
            <a:ext cx="12090267" cy="97284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5000"/>
              </a:lnSpc>
              <a:spcBef>
                <a:spcPts val="1200"/>
              </a:spcBef>
              <a:buNone/>
            </a:pPr>
            <a:r>
              <a:rPr lang="en-US" sz="3000" b="1" dirty="0"/>
              <a:t>Develop initiatives that are responsive to the FESAC charge and are able to gain widespread community support and eventual consensus.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Our Task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06731" y="6805348"/>
            <a:ext cx="5111638" cy="247108"/>
          </a:xfrm>
        </p:spPr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17A0F5B5-E719-3B40-8BC1-80EDB9C3D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16641"/>
              </p:ext>
            </p:extLst>
          </p:nvPr>
        </p:nvGraphicFramePr>
        <p:xfrm>
          <a:off x="149629" y="2282178"/>
          <a:ext cx="5951913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378">
                  <a:extLst>
                    <a:ext uri="{9D8B030D-6E8A-4147-A177-3AD203B41FA5}">
                      <a16:colId xmlns:a16="http://schemas.microsoft.com/office/drawing/2014/main" xmlns="" val="759385884"/>
                    </a:ext>
                  </a:extLst>
                </a:gridCol>
                <a:gridCol w="2432535">
                  <a:extLst>
                    <a:ext uri="{9D8B030D-6E8A-4147-A177-3AD203B41FA5}">
                      <a16:colId xmlns:a16="http://schemas.microsoft.com/office/drawing/2014/main" xmlns="" val="9312512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PPPL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408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Tokamaks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W. </a:t>
                      </a:r>
                      <a:r>
                        <a:rPr lang="en-US" dirty="0" err="1"/>
                        <a:t>Guttenfelder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3036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Stellarators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D. Gates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71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Credible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 Hudson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9788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Technology / Virtual Eng.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V. Riccardo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098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Liquid Metal PFC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R. </a:t>
                      </a:r>
                      <a:r>
                        <a:rPr lang="en-US" dirty="0" err="1"/>
                        <a:t>Maingi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990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Participation in 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R. </a:t>
                      </a:r>
                      <a:r>
                        <a:rPr lang="en-US" dirty="0" err="1"/>
                        <a:t>Nazikian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94471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56206609-0333-2040-A987-25B94E429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353558"/>
              </p:ext>
            </p:extLst>
          </p:nvPr>
        </p:nvGraphicFramePr>
        <p:xfrm>
          <a:off x="6402600" y="2282178"/>
          <a:ext cx="6203397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185">
                  <a:extLst>
                    <a:ext uri="{9D8B030D-6E8A-4147-A177-3AD203B41FA5}">
                      <a16:colId xmlns:a16="http://schemas.microsoft.com/office/drawing/2014/main" xmlns="" val="759385884"/>
                    </a:ext>
                  </a:extLst>
                </a:gridCol>
                <a:gridCol w="2165212">
                  <a:extLst>
                    <a:ext uri="{9D8B030D-6E8A-4147-A177-3AD203B41FA5}">
                      <a16:colId xmlns:a16="http://schemas.microsoft.com/office/drawing/2014/main" xmlns="" val="9312512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PPPL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408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Plasma Astrophysics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H. 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3036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 Temperature Plasma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Y. </a:t>
                      </a:r>
                      <a:r>
                        <a:rPr lang="en-US" dirty="0" err="1"/>
                        <a:t>Raitses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71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Energy Density Plasma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W. Fox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97889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18154A0-0787-A846-BCD9-B4B56AE2979A}"/>
              </a:ext>
            </a:extLst>
          </p:cNvPr>
          <p:cNvSpPr txBox="1"/>
          <p:nvPr/>
        </p:nvSpPr>
        <p:spPr>
          <a:xfrm>
            <a:off x="1413163" y="1740276"/>
            <a:ext cx="3424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Fusion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A6DA48F-1663-2B4C-8E96-901C847C08FC}"/>
              </a:ext>
            </a:extLst>
          </p:cNvPr>
          <p:cNvSpPr txBox="1"/>
          <p:nvPr/>
        </p:nvSpPr>
        <p:spPr>
          <a:xfrm>
            <a:off x="7791876" y="1740276"/>
            <a:ext cx="3424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Non-Fusion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xmlns="" id="{E5719109-8C15-3D49-A0F0-103DE22A1EB4}"/>
              </a:ext>
            </a:extLst>
          </p:cNvPr>
          <p:cNvSpPr txBox="1">
            <a:spLocks/>
          </p:cNvSpPr>
          <p:nvPr/>
        </p:nvSpPr>
        <p:spPr>
          <a:xfrm>
            <a:off x="390698" y="5740185"/>
            <a:ext cx="12090267" cy="972848"/>
          </a:xfrm>
          <a:prstGeom prst="rect">
            <a:avLst/>
          </a:prstGeom>
        </p:spPr>
        <p:txBody>
          <a:bodyPr lIns="128042" tIns="64021" rIns="128042" bIns="64021">
            <a:normAutofit/>
          </a:bodyPr>
          <a:lstStyle>
            <a:lvl1pPr marL="397908" indent="-397908" algn="l" defTabSz="640208" rtl="0" eaLnBrk="1" latinLnBrk="0" hangingPunct="1">
              <a:lnSpc>
                <a:spcPct val="105000"/>
              </a:lnSpc>
              <a:spcBef>
                <a:spcPts val="0"/>
              </a:spcBef>
              <a:buFont typeface="Arial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814" indent="-397908" algn="l" defTabSz="640208" rtl="0" eaLnBrk="1" latinLnBrk="0" hangingPunct="1">
              <a:lnSpc>
                <a:spcPct val="105000"/>
              </a:lnSpc>
              <a:spcBef>
                <a:spcPts val="0"/>
              </a:spcBef>
              <a:buFont typeface="Lucida Grande"/>
              <a:buChar char="-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588" indent="-326774" algn="l" defTabSz="640208" rtl="0" eaLnBrk="1" latinLnBrk="0" hangingPunct="1">
              <a:lnSpc>
                <a:spcPct val="105000"/>
              </a:lnSpc>
              <a:spcBef>
                <a:spcPts val="0"/>
              </a:spcBef>
              <a:buSzPct val="75000"/>
              <a:buFont typeface="Wingdings" charset="2"/>
              <a:buChar char="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728" indent="-320104" algn="l" defTabSz="640208" rtl="0" eaLnBrk="1" latinLnBrk="0" hangingPunct="1">
              <a:lnSpc>
                <a:spcPct val="105000"/>
              </a:lnSpc>
              <a:spcBef>
                <a:spcPts val="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936" indent="-320104" algn="l" defTabSz="640208" rtl="0" eaLnBrk="1" latinLnBrk="0" hangingPunct="1">
              <a:lnSpc>
                <a:spcPct val="105000"/>
              </a:lnSpc>
              <a:spcBef>
                <a:spcPts val="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1144" indent="-320104" algn="l" defTabSz="640208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1352" indent="-320104" algn="l" defTabSz="640208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1560" indent="-320104" algn="l" defTabSz="640208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1768" indent="-320104" algn="l" defTabSz="640208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5000"/>
              </a:lnSpc>
              <a:spcBef>
                <a:spcPts val="1200"/>
              </a:spcBef>
              <a:buFont typeface="Arial"/>
              <a:buNone/>
            </a:pPr>
            <a:r>
              <a:rPr lang="en-US" sz="3000" b="1" dirty="0"/>
              <a:t>We are developing the “mission need” case for each initiative.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551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0155FF7-64AE-D14A-BAED-45CACDB0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970" y="873755"/>
            <a:ext cx="12061160" cy="5793955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Tokamaks</a:t>
            </a:r>
          </a:p>
          <a:p>
            <a:r>
              <a:rPr lang="en-US" sz="2400" dirty="0"/>
              <a:t>Integrate in successive steps.  Two-step strategy…</a:t>
            </a:r>
          </a:p>
          <a:p>
            <a:pPr lvl="1"/>
            <a:r>
              <a:rPr lang="en-US" sz="2000" dirty="0"/>
              <a:t>Step 1, SHPD: integrate a high-performance DD plasma, a compatible plasma exhaust/PMI solution, plasma sustainment.</a:t>
            </a:r>
          </a:p>
          <a:p>
            <a:pPr lvl="1"/>
            <a:r>
              <a:rPr lang="en-US" sz="2000" dirty="0"/>
              <a:t>Step 2, Pilot Plant: integrate all of the above, plus DT, energy conversion, breeding,  tritium fuel cycle.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Stellarators</a:t>
            </a:r>
          </a:p>
          <a:p>
            <a:r>
              <a:rPr lang="en-US" sz="2400" dirty="0"/>
              <a:t>Continue to develop the compact stellarator based on quasi-symmetry, folding in post-NCSX advances in plasma/coil optimization, divertors, and materials.</a:t>
            </a:r>
          </a:p>
          <a:p>
            <a:r>
              <a:rPr lang="en-US" sz="2400" dirty="0"/>
              <a:t>Construct a large-scale, compact optimized stellarator.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Credible Codes</a:t>
            </a:r>
          </a:p>
          <a:p>
            <a:r>
              <a:rPr lang="en-US" sz="2400" dirty="0"/>
              <a:t>Develop a comprehensive suite of tokamak and stellarator analysis codes, to be made available to design teams, whether government- or privately financed.</a:t>
            </a:r>
          </a:p>
          <a:p>
            <a:r>
              <a:rPr lang="en-US" sz="2400" dirty="0"/>
              <a:t>Strategy: fundamental research in physics and mathematics, training in modern software engineering, verification &amp; validation of codes, documentation, high quality visualization both for scientists and public.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64A3572-06EA-0A43-A4BC-CD47C340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 sz="3600" dirty="0"/>
              <a:t>Fusion Initiatives Being Incubated at PPPL (1)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6C7B3E-33EA-6A41-A56C-600D3B7B0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8E7BCD-6BF1-D042-85A8-BFE34F6CD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6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0155FF7-64AE-D14A-BAED-45CACDB0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970" y="873755"/>
            <a:ext cx="12061160" cy="5793955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Technology / Center for Fusion Pilot Power Plant Design </a:t>
            </a:r>
          </a:p>
          <a:p>
            <a:r>
              <a:rPr lang="en-US" sz="2400" dirty="0"/>
              <a:t>Coordinate / integrate fusion design activities nationally.</a:t>
            </a:r>
          </a:p>
          <a:p>
            <a:r>
              <a:rPr lang="en-US" sz="2400" dirty="0"/>
              <a:t>Investigate designs for future devices</a:t>
            </a:r>
          </a:p>
          <a:p>
            <a:r>
              <a:rPr lang="en-US" sz="2400" dirty="0"/>
              <a:t>Pursue advances in fusion technology through a combination of virtual and physical engineering.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Liquid Metal PFCs  </a:t>
            </a:r>
          </a:p>
          <a:p>
            <a:r>
              <a:rPr lang="en-US" sz="2400" dirty="0"/>
              <a:t>Update initiative presented to FESAC in 2014, then described in three thrusts:</a:t>
            </a:r>
          </a:p>
          <a:p>
            <a:pPr lvl="1"/>
            <a:r>
              <a:rPr lang="en-US" sz="2000" dirty="0"/>
              <a:t>Science and technology of liquid PFCs</a:t>
            </a:r>
          </a:p>
          <a:p>
            <a:pPr lvl="1"/>
            <a:r>
              <a:rPr lang="en-US" sz="2000" dirty="0"/>
              <a:t>Fundamental liquid metal surface science</a:t>
            </a:r>
          </a:p>
          <a:p>
            <a:pPr lvl="1"/>
            <a:r>
              <a:rPr lang="en-US" sz="2000" dirty="0"/>
              <a:t>Deployment in confinement devices</a:t>
            </a:r>
          </a:p>
          <a:p>
            <a:r>
              <a:rPr lang="en-US" sz="2400" dirty="0"/>
              <a:t>Fold in guidance on R&amp;D needs from recent System Study of Liquid Metal PFCs for fusion reactors.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U.S. Participation in ITER</a:t>
            </a:r>
          </a:p>
          <a:p>
            <a:r>
              <a:rPr lang="en-US" sz="2400" dirty="0"/>
              <a:t>Toward </a:t>
            </a:r>
            <a:r>
              <a:rPr lang="en-US" sz="2400" i="1" dirty="0"/>
              <a:t>full</a:t>
            </a:r>
            <a:r>
              <a:rPr lang="en-US" sz="2400" dirty="0"/>
              <a:t> partnership in ITER construction, research, and operation.</a:t>
            </a:r>
          </a:p>
          <a:p>
            <a:r>
              <a:rPr lang="en-US" sz="2400" dirty="0"/>
              <a:t>Maximizing the benefits our investment in ITER.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64A3572-06EA-0A43-A4BC-CD47C340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 sz="3600" dirty="0"/>
              <a:t>Fusion Initiatives Being Incubated at PPPL (2)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6C7B3E-33EA-6A41-A56C-600D3B7B0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PPPL CPP Preparations / NSTX-U – MFS Weekly Meeting, 01 April 2019  / H. Neilson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8E7BCD-6BF1-D042-85A8-BFE34F6CD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52B7D7-ABAF-0F42-B92A-4021BC7F4E7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93066"/>
      </p:ext>
    </p:extLst>
  </p:cSld>
  <p:clrMapOvr>
    <a:masterClrMapping/>
  </p:clrMapOvr>
</p:sld>
</file>

<file path=ppt/theme/theme1.xml><?xml version="1.0" encoding="utf-8"?>
<a:theme xmlns:a="http://schemas.openxmlformats.org/drawingml/2006/main" name="GHN PPPL 2018">
  <a:themeElements>
    <a:clrScheme name="PPPL Theme 1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E47312"/>
      </a:accent1>
      <a:accent2>
        <a:srgbClr val="A34319"/>
      </a:accent2>
      <a:accent3>
        <a:srgbClr val="EFAA77"/>
      </a:accent3>
      <a:accent4>
        <a:srgbClr val="F1AC26"/>
      </a:accent4>
      <a:accent5>
        <a:srgbClr val="16576F"/>
      </a:accent5>
      <a:accent6>
        <a:srgbClr val="154250"/>
      </a:accent6>
      <a:hlink>
        <a:srgbClr val="2C89C5"/>
      </a:hlink>
      <a:folHlink>
        <a:srgbClr val="2B7F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GHN PPPL wide" id="{FF586ED6-83B9-0543-AE2B-F0E14D9466DE}" vid="{FB71A04E-04D9-714D-9A6A-1A5E57303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GHN PPPL 2018</Template>
  <TotalTime>486</TotalTime>
  <Words>1001</Words>
  <Application>Microsoft Office PowerPoint</Application>
  <PresentationFormat>Custom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GHN PPPL 2018</vt:lpstr>
      <vt:lpstr>PowerPoint Presentation</vt:lpstr>
      <vt:lpstr>Agenda</vt:lpstr>
      <vt:lpstr>FESAC Charge</vt:lpstr>
      <vt:lpstr>FESAC Charge, cont’d.</vt:lpstr>
      <vt:lpstr>FESAC Charge, cont’d.</vt:lpstr>
      <vt:lpstr>PPPL Perspectives on the NAS Report</vt:lpstr>
      <vt:lpstr>Our Task</vt:lpstr>
      <vt:lpstr>Fusion Initiatives Being Incubated at PPPL (1)</vt:lpstr>
      <vt:lpstr>Fusion Initiatives Being Incubated at PPPL (2)</vt:lpstr>
      <vt:lpstr>Non-Fusion Initiatives Being Incubated at PPPL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Hutch Neilson</dc:creator>
  <cp:lastModifiedBy>Walter Guttenfelder</cp:lastModifiedBy>
  <cp:revision>43</cp:revision>
  <cp:lastPrinted>2018-05-03T14:58:35Z</cp:lastPrinted>
  <dcterms:created xsi:type="dcterms:W3CDTF">2019-01-20T11:59:38Z</dcterms:created>
  <dcterms:modified xsi:type="dcterms:W3CDTF">2019-04-01T01:54:32Z</dcterms:modified>
</cp:coreProperties>
</file>